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920" r:id="rId2"/>
    <p:sldId id="2828" r:id="rId3"/>
    <p:sldId id="3452" r:id="rId4"/>
    <p:sldId id="3475" r:id="rId5"/>
    <p:sldId id="3476" r:id="rId6"/>
    <p:sldId id="3478" r:id="rId7"/>
    <p:sldId id="2540" r:id="rId8"/>
    <p:sldId id="3450" r:id="rId9"/>
    <p:sldId id="324" r:id="rId10"/>
    <p:sldId id="408" r:id="rId11"/>
    <p:sldId id="3381" r:id="rId12"/>
    <p:sldId id="2856" r:id="rId13"/>
    <p:sldId id="259" r:id="rId14"/>
    <p:sldId id="3471" r:id="rId15"/>
    <p:sldId id="3455" r:id="rId16"/>
    <p:sldId id="3479" r:id="rId17"/>
    <p:sldId id="3470" r:id="rId18"/>
    <p:sldId id="3465" r:id="rId19"/>
    <p:sldId id="3467" r:id="rId20"/>
    <p:sldId id="3468" r:id="rId21"/>
    <p:sldId id="3213" r:id="rId22"/>
    <p:sldId id="3469" r:id="rId23"/>
    <p:sldId id="3222" r:id="rId24"/>
    <p:sldId id="2852" r:id="rId25"/>
    <p:sldId id="2557" r:id="rId26"/>
    <p:sldId id="2941" r:id="rId27"/>
    <p:sldId id="3453" r:id="rId28"/>
    <p:sldId id="3474" r:id="rId29"/>
    <p:sldId id="3472" r:id="rId30"/>
    <p:sldId id="3473" r:id="rId31"/>
    <p:sldId id="3480" r:id="rId32"/>
    <p:sldId id="3477" r:id="rId33"/>
    <p:sldId id="2776" r:id="rId34"/>
    <p:sldId id="2553" r:id="rId35"/>
    <p:sldId id="2554" r:id="rId36"/>
    <p:sldId id="1962" r:id="rId37"/>
    <p:sldId id="3060" r:id="rId38"/>
    <p:sldId id="3224" r:id="rId39"/>
    <p:sldId id="3061" r:id="rId40"/>
    <p:sldId id="3211" r:id="rId41"/>
    <p:sldId id="3212" r:id="rId42"/>
    <p:sldId id="3215" r:id="rId43"/>
    <p:sldId id="2563" r:id="rId44"/>
    <p:sldId id="2812" r:id="rId45"/>
    <p:sldId id="60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FF"/>
    <a:srgbClr val="FF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660"/>
  </p:normalViewPr>
  <p:slideViewPr>
    <p:cSldViewPr snapToGrid="0">
      <p:cViewPr varScale="1">
        <p:scale>
          <a:sx n="99" d="100"/>
          <a:sy n="99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80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C4596-4A36-45DE-A3CC-C0E8251A8F4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C3194-3F84-4DC9-A0D3-2D0371C92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70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AC3194-3F84-4DC9-A0D3-2D0371C921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13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39D78-FBEA-43DF-96B5-A6E748EC10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40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39D78-FBEA-43DF-96B5-A6E748EC10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5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39D78-FBEA-43DF-96B5-A6E748EC10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49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200" dirty="0"/>
              <a:t>H-H distance in H</a:t>
            </a:r>
            <a:r>
              <a:rPr lang="en-US" altLang="ja-JP" sz="1200" baseline="-25000" dirty="0"/>
              <a:t>2</a:t>
            </a:r>
            <a:r>
              <a:rPr lang="en-US" altLang="ja-JP" sz="1200" dirty="0"/>
              <a:t>O is 1.57 </a:t>
            </a:r>
            <a:r>
              <a:rPr lang="en-US" altLang="ja-JP" sz="1200" dirty="0">
                <a:latin typeface="游明朝 Light" panose="02020300000000000000" pitchFamily="18" charset="-128"/>
                <a:ea typeface="游明朝 Light" panose="02020300000000000000" pitchFamily="18" charset="-128"/>
              </a:rPr>
              <a:t>Å, </a:t>
            </a:r>
            <a:r>
              <a:rPr lang="en-US" altLang="ja-JP" sz="1200" dirty="0"/>
              <a:t>Mu-H distance in MuOH is 1.65 </a:t>
            </a:r>
            <a:r>
              <a:rPr lang="en-US" altLang="ja-JP" sz="1200" dirty="0">
                <a:latin typeface="游明朝 Light" panose="02020300000000000000" pitchFamily="18" charset="-128"/>
                <a:ea typeface="游明朝 Light" panose="02020300000000000000" pitchFamily="18" charset="-128"/>
              </a:rPr>
              <a:t>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FE86F-F35D-4255-82E9-8EA569F1BB9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846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160 K and the melting point, PM and PD are essentially constant; below 160 K PM increases at the expense of PD (Percival et 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39D78-FBEA-43DF-96B5-A6E748EC10C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27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Relaxation is attributed to electron-nuclear dipolar coupling of muonium to lattice protons, modulated by translational diffusion of muonium along c-axis channels of the ice lattice. (Percival et 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39D78-FBEA-43DF-96B5-A6E748EC10C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63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84EC27-4347-4045-A5BD-4E5816C0819D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0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45CC4-5B0A-D862-08B2-96F4F924C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753CE-F181-6E05-1832-D9E7641A7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4E34C-6DD1-969F-D115-EA76E702E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3688-5BBD-4DD3-8FA6-6BF5A5BF655B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50579-134E-C76C-67A2-695912A8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C5D3E-1A4D-F5E0-4052-41D596EF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2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4510-ADB8-C004-FC61-9E5B3E23C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A60F6-3801-7EB4-ACDF-344FD9914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7F2A8-75DE-51C3-9CCE-C1228CC1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76779-18EB-4A44-90D8-D58F451C48BF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B0545-73A0-F952-9DA5-2C4F6A27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00229-4DB2-B244-646F-5DEEA386A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2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6394E-7A2C-9632-2EAC-BACC42DDF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88EF6-C8A4-F987-256A-B4497337A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A8514-3FEC-15DD-2DFC-A9BB19FAD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05813-923A-4075-A937-A7BB4E850CF8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3D68D-1EDF-EED4-A8ED-AC738EFC8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DE782-E471-A14D-BEF1-EC35B9356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6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E8631-8284-A64C-9F41-20749CD72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A78E-AAE9-7826-46E8-03FF99D39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64B37-6409-E4C0-6BC9-06323FA40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63804-2AD8-D519-755E-685B7EDB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7DFD-D70B-41B7-B048-D5ACA4938BC1}" type="datetime1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35D6-B5E6-6BCE-4280-896E0E43E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09666-792A-E023-B596-53545793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4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87BF-E57B-DC84-DE98-21A59403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6BFC0-0690-4173-B207-1B8A4C0CC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CB9A4-BE07-5112-EB17-D720FF2A7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FB8D7C-1378-5BB1-33CE-CD7F7B88F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322409-643B-1D51-7853-6440A0A9D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336E2A-D805-97D3-DE68-CB82D22E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E5F2-CE6A-4BF5-9CA3-FAE99784495D}" type="datetime1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F0BD26-6648-131B-6FE3-FD12ABC88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5E3C52-DBBF-AFD4-B756-81C4D1CB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6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B7082-7F21-38BE-D046-19F9898B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6223EE-DDB4-03FC-87A4-8C79CBF8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52C2B-62C1-414F-8691-B0F1F2631A53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30F9A-D27B-42BB-9AC3-2E12ACC1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51B98-528B-EEAD-6A9E-38B476DE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4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AEAFEE-CB7E-51F9-2343-7089E7075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A6523-2B03-401C-AE77-AFBD91460106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834F17-3340-A1A3-6BC9-0C5619BA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FB971-A495-659F-8CE1-57C6F404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2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C4122-7BD9-8902-9914-F15B5379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73833-FADC-5B79-C7F6-EB404BA26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73E60-9D1F-A760-7FAC-4FC8020C7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35288-B4F7-695F-0476-DD1F8CFEF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90ED8-CD88-4C47-AD37-2547ACE15865}" type="datetime1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EF360-12B6-B74F-9BBC-DDA9004F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EAED9-F098-DCA5-E8DD-54F497B8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5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BF2D-5B43-F28B-540A-98F51DF9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984F0B-10AD-3185-6F8F-AE30F0C6A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D6724-4AB9-507E-C0A1-854421F89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CFC70-EEB3-702D-FC1C-2882B51A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DF13-F9E3-4294-A4FA-E92312301959}" type="datetime1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6FFC6-2334-F052-5BE1-DE2D6859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F19FB-E6AF-B846-F5BA-C53D0C3D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3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83FD7-21BD-7C40-A606-C731A17B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0810A-AA6D-C807-1B7E-95E3E463A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FE8A0-5F6B-5F5C-1752-4FBFC8897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BF045-ECE4-477B-A636-45A90DD754D9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3FC80-12A8-92A5-EFAF-0A6A7DDD3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D54B4-094B-A701-E02F-285EDF94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4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29E292-B4FF-56AD-34FD-B690DF8D9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A03297-7ADC-DF18-9820-F25E973C4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97FBD-188C-7E15-7DF8-87F13C779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9890-A9A1-4B41-8BBD-458173F09D85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44BF1-D749-FBD5-68AD-3E592B4B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C398D-7664-765C-AC12-C89687AF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3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F28068-7A94-E315-EB14-0B4385932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7A4F7-F03F-D2DA-891C-A8C047AD1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4F003-66FA-C9B2-1F4F-DB44645574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FE5673-3F34-4990-8DCB-AE41D842B30C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65CAE-51D3-3D4E-5C7E-C6C3893ECB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7CCFA-CAA4-FDCF-93EE-1568C7DB6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6CEA89-42B7-4DFB-8E1E-DE1AAC49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9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980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2510.png"/><Relationship Id="rId4" Type="http://schemas.openxmlformats.org/officeDocument/2006/relationships/image" Target="../media/image10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k.jp/ja/press/202607101400?fbclid=IwZXh0bgNhZW0CMTAAYnJpZBExMjZaU3lRWm4xWkg2dkI3anNydGMGYXBwX2lkEDIyMjAzOTE3ODgyMDA4OTIAAR7BMXQIyVhP5LBM7xO_NgQ6CmdRkSSySfRJ3rJ7SjxpkX644YiX0Ht5Kb8vgA_aem_XTBmEc4-16VpxKamlhiZjw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kek.jp/ja/press/202607101400?fbclid=IwZXh0bgNhZW0CMTAAYnJpZBExMjZaU3lRWm4xWkg2dkI3anNydGMGYXBwX2lkEDIyMjAzOTE3ODgyMDA4OTIAAR7BMXQIyVhP5LBM7xO_NgQ6CmdRkSSySfRJ3rJ7SjxpkX644YiX0Ht5Kb8vgA_aem_XTBmEc4-16VpxKamlhiZjw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jpeg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jpe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0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0.png"/><Relationship Id="rId4" Type="http://schemas.openxmlformats.org/officeDocument/2006/relationships/image" Target="../media/image9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B43E9D-CC74-D408-0202-69FEFC09FC04}"/>
              </a:ext>
            </a:extLst>
          </p:cNvPr>
          <p:cNvSpPr/>
          <p:nvPr/>
        </p:nvSpPr>
        <p:spPr>
          <a:xfrm>
            <a:off x="0" y="1279546"/>
            <a:ext cx="12192000" cy="41159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A88C3-5BF1-9DB9-6B35-9C181E813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88" y="1462472"/>
            <a:ext cx="11307188" cy="924841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ym typeface="Symbol" panose="05050102010706020507" pitchFamily="18" charset="2"/>
              </a:rPr>
              <a:t>SR in water: new insights into muon-biology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501429-4111-494E-AB59-A5801FF053EF}"/>
              </a:ext>
            </a:extLst>
          </p:cNvPr>
          <p:cNvSpPr txBox="1"/>
          <p:nvPr/>
        </p:nvSpPr>
        <p:spPr>
          <a:xfrm>
            <a:off x="4884167" y="6066191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Oct. 24-26,</a:t>
            </a:r>
            <a:r>
              <a:rPr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CD8875-AA9F-1915-5320-C5A8FD945A13}"/>
              </a:ext>
            </a:extLst>
          </p:cNvPr>
          <p:cNvSpPr txBox="1"/>
          <p:nvPr/>
        </p:nvSpPr>
        <p:spPr>
          <a:xfrm>
            <a:off x="1103707" y="2866377"/>
            <a:ext cx="80870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                     Amba Datt Pant</a:t>
            </a:r>
            <a:r>
              <a:rPr lang="en-US" altLang="ja-JP" sz="2400" baseline="30000" dirty="0"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1,2</a:t>
            </a:r>
            <a:endParaRPr lang="en-US" altLang="ja-JP" sz="2400" baseline="30000" dirty="0">
              <a:latin typeface="Calibri" panose="020F0502020204030204" pitchFamily="34" charset="0"/>
              <a:ea typeface="游明朝" panose="02020400000000000000" pitchFamily="18" charset="-128"/>
            </a:endParaRPr>
          </a:p>
          <a:p>
            <a:pPr algn="ctr"/>
            <a:endParaRPr lang="ja-JP" altLang="ja-JP" sz="2000" dirty="0">
              <a:effectLst/>
              <a:latin typeface="Calibri" panose="020F0502020204030204" pitchFamily="34" charset="0"/>
              <a:ea typeface="游明朝" panose="02020400000000000000" pitchFamily="18" charset="-128"/>
            </a:endParaRPr>
          </a:p>
          <a:p>
            <a:pPr lvl="5" algn="ctr"/>
            <a:r>
              <a:rPr lang="en-US" altLang="ja-JP" sz="20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1 </a:t>
            </a:r>
            <a:r>
              <a:rPr lang="en-US" altLang="ja-JP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Institute of Materials Structure Science, KEK, Japan</a:t>
            </a:r>
          </a:p>
          <a:p>
            <a:pPr lvl="5" algn="ctr"/>
            <a:r>
              <a:rPr lang="en-US" altLang="ja-JP" sz="20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2 </a:t>
            </a:r>
            <a:r>
              <a:rPr lang="en-US" altLang="ja-JP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J-PARC center, Japan</a:t>
            </a:r>
          </a:p>
          <a:p>
            <a:pPr algn="ctr"/>
            <a:endParaRPr lang="en-US" altLang="ja-JP" sz="2400" b="1" dirty="0"/>
          </a:p>
          <a:p>
            <a:pPr algn="ctr"/>
            <a:r>
              <a:rPr kumimoji="1" lang="en-US" altLang="ja-JP" sz="2400" dirty="0"/>
              <a:t>                  pant@post.kek.jp</a:t>
            </a:r>
            <a:endParaRPr kumimoji="1" lang="ja-JP" altLang="en-US" sz="2400" dirty="0"/>
          </a:p>
        </p:txBody>
      </p:sp>
      <p:pic>
        <p:nvPicPr>
          <p:cNvPr id="6" name="Picture 2" descr="Fig1">
            <a:extLst>
              <a:ext uri="{FF2B5EF4-FFF2-40B4-BE49-F238E27FC236}">
                <a16:creationId xmlns:a16="http://schemas.microsoft.com/office/drawing/2014/main" id="{B818B33F-CDD0-402F-9842-EB78B4805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84" y="3137415"/>
            <a:ext cx="2103357" cy="1208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リチウムイオン電池の進化に貢献するJ-PARCの中性子とミュオン | CROSS中性子科学センター">
            <a:extLst>
              <a:ext uri="{FF2B5EF4-FFF2-40B4-BE49-F238E27FC236}">
                <a16:creationId xmlns:a16="http://schemas.microsoft.com/office/drawing/2014/main" id="{F2A3EB4D-A99B-9E9B-CF6D-CF952EB34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403" y="3057976"/>
            <a:ext cx="2666090" cy="99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A45568-0DAF-7D9C-8E32-D3BF6ABA099C}"/>
              </a:ext>
            </a:extLst>
          </p:cNvPr>
          <p:cNvSpPr txBox="1"/>
          <p:nvPr/>
        </p:nvSpPr>
        <p:spPr>
          <a:xfrm>
            <a:off x="518688" y="356417"/>
            <a:ext cx="109709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The 3rd Workshop on Muon Science Technology and Industry，MELODY2026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FB90C3-A66E-413B-4342-06602C98A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0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754B059-C476-21E9-62BE-498A2300590D}"/>
              </a:ext>
            </a:extLst>
          </p:cNvPr>
          <p:cNvSpPr/>
          <p:nvPr/>
        </p:nvSpPr>
        <p:spPr>
          <a:xfrm>
            <a:off x="1022888" y="2293747"/>
            <a:ext cx="10507851" cy="39908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0B836-5AE6-F3FA-6371-0AA36C65C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751" y="1085290"/>
            <a:ext cx="10344490" cy="4284468"/>
          </a:xfrm>
        </p:spPr>
        <p:txBody>
          <a:bodyPr>
            <a:noAutofit/>
          </a:bodyPr>
          <a:lstStyle/>
          <a:p>
            <a:r>
              <a:rPr lang="en-US" altLang="ja-JP" b="1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Muon-biology: </a:t>
            </a:r>
            <a:r>
              <a:rPr lang="en-US" altLang="ja-JP" b="1" dirty="0">
                <a:highlight>
                  <a:srgbClr val="FFFF00"/>
                </a:highlight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Fundamentals</a:t>
            </a:r>
            <a:r>
              <a:rPr lang="en-US" altLang="ja-JP" b="1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ja-JP" b="1" dirty="0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 applications </a:t>
            </a:r>
          </a:p>
          <a:p>
            <a:pPr marL="0" indent="0">
              <a:buNone/>
            </a:pPr>
            <a:r>
              <a:rPr lang="en-US" altLang="ja-JP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	(results using positive muon)</a:t>
            </a:r>
          </a:p>
          <a:p>
            <a:pPr marL="0" indent="0">
              <a:buNone/>
            </a:pPr>
            <a:endParaRPr lang="en-US" altLang="ja-JP" sz="700" dirty="0">
              <a:latin typeface="Times" panose="02020603050405020304" pitchFamily="18" charset="0"/>
              <a:cs typeface="Times" panose="02020603050405020304" pitchFamily="18" charset="0"/>
              <a:sym typeface="Symbol" panose="05050102010706020507" pitchFamily="18" charset="2"/>
            </a:endParaRPr>
          </a:p>
          <a:p>
            <a:r>
              <a:rPr lang="en-US" altLang="ja-JP" b="1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New insights into SR in water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Formation of </a:t>
            </a:r>
            <a:r>
              <a:rPr lang="en-US" altLang="ja-JP" sz="2800" dirty="0" err="1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MuOH</a:t>
            </a:r>
            <a:r>
              <a:rPr lang="en-US" altLang="ja-JP" sz="28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in ice; proposed new model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FF"/>
                </a:solidFill>
                <a:ea typeface="ＭＳ ゴシック" panose="020B0609070205080204" pitchFamily="49" charset="-128"/>
                <a:cs typeface="ＭＳ ゴシック" panose="020B0609070205080204" pitchFamily="49" charset="-128"/>
              </a:rPr>
              <a:t>	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[A. D. Pant, e al., </a:t>
            </a:r>
            <a:r>
              <a:rPr lang="en-US" sz="2000" i="1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Phys. Rev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. B </a:t>
            </a:r>
            <a:r>
              <a:rPr lang="en-US" sz="2000" b="1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110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 (2024) 104104]</a:t>
            </a:r>
            <a:endParaRPr lang="en-US" altLang="ja-JP" sz="2000" dirty="0">
              <a:latin typeface="Times" panose="02020603050405020304" pitchFamily="18" charset="0"/>
              <a:cs typeface="Times" panose="02020603050405020304" pitchFamily="18" charset="0"/>
              <a:sym typeface="Symbol" panose="05050102010706020507" pitchFamily="18" charset="2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Validity of proposed model for D</a:t>
            </a:r>
            <a:r>
              <a:rPr lang="en-US" altLang="ja-JP" sz="2800" baseline="-250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ja-JP" sz="28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O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rgbClr val="0000FF"/>
                </a:solidFill>
                <a:ea typeface="ＭＳ ゴシック" panose="020B0609070205080204" pitchFamily="49" charset="-128"/>
                <a:cs typeface="ＭＳ ゴシック" panose="020B0609070205080204" pitchFamily="49" charset="-128"/>
              </a:rPr>
              <a:t>	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[A. D. Pant, et al., </a:t>
            </a:r>
            <a:r>
              <a:rPr lang="en-US" sz="2000" i="1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J. Phys. Soc. </a:t>
            </a:r>
            <a:r>
              <a:rPr lang="en-US" sz="2000" i="1" dirty="0" err="1">
                <a:ea typeface="ＭＳ ゴシック" panose="020B0609070205080204" pitchFamily="49" charset="-128"/>
                <a:cs typeface="ＭＳ ゴシック" panose="020B0609070205080204" pitchFamily="49" charset="-128"/>
              </a:rPr>
              <a:t>Jpn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. </a:t>
            </a:r>
            <a:r>
              <a:rPr lang="en-US" sz="2000" b="1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95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(1) (2026) 014603]</a:t>
            </a:r>
            <a:endParaRPr lang="en-US" altLang="ja-JP" sz="2000" dirty="0">
              <a:latin typeface="Times" panose="02020603050405020304" pitchFamily="18" charset="0"/>
              <a:cs typeface="Times" panose="02020603050405020304" pitchFamily="18" charset="0"/>
              <a:sym typeface="Symbol" panose="05050102010706020507" pitchFamily="18" charset="2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Quantum coherence of muon in ice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rgbClr val="0000FF"/>
                </a:solidFill>
                <a:latin typeface="Times" panose="02020603050405020304" pitchFamily="18" charset="0"/>
                <a:ea typeface="ＭＳ ゴシック" panose="020B0609070205080204" pitchFamily="49" charset="-128"/>
                <a:cs typeface="Times" panose="02020603050405020304" pitchFamily="18" charset="0"/>
                <a:sym typeface="Symbol" panose="05050102010706020507" pitchFamily="18" charset="2"/>
              </a:rPr>
              <a:t>	</a:t>
            </a:r>
            <a:r>
              <a:rPr lang="en-US" dirty="0">
                <a:latin typeface="Times" panose="02020603050405020304" pitchFamily="18" charset="0"/>
                <a:ea typeface="ＭＳ ゴシック" panose="020B0609070205080204" pitchFamily="49" charset="-128"/>
                <a:cs typeface="Times" panose="02020603050405020304" pitchFamily="18" charset="0"/>
                <a:sym typeface="Symbol" panose="05050102010706020507" pitchFamily="18" charset="2"/>
              </a:rPr>
              <a:t>[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A. D. Pant, et al., </a:t>
            </a:r>
            <a:r>
              <a:rPr lang="en-US" sz="2000" i="1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Phys. Rev.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 B </a:t>
            </a:r>
            <a:r>
              <a:rPr lang="en-US" sz="2000" b="1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114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 (3) (2026) 034106; + Press release]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Muonium relaxation in liquid water (before and after freeze-thaw)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rgbClr val="0000FF"/>
                </a:solidFill>
                <a:ea typeface="ＭＳ ゴシック" panose="020B0609070205080204" pitchFamily="49" charset="-128"/>
                <a:cs typeface="Times" panose="02020603050405020304" pitchFamily="18" charset="0"/>
                <a:sym typeface="Symbol" panose="05050102010706020507" pitchFamily="18" charset="2"/>
              </a:rPr>
              <a:t>	</a:t>
            </a:r>
            <a:r>
              <a:rPr lang="en-US" sz="2000" dirty="0">
                <a:ea typeface="ＭＳ ゴシック" panose="020B0609070205080204" pitchFamily="49" charset="-128"/>
                <a:cs typeface="Times" panose="02020603050405020304" pitchFamily="18" charset="0"/>
                <a:sym typeface="Symbol" panose="05050102010706020507" pitchFamily="18" charset="2"/>
              </a:rPr>
              <a:t>[</a:t>
            </a:r>
            <a:r>
              <a:rPr lang="en-US" sz="2000" kern="1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sz="2000" i="1" dirty="0">
                <a:cs typeface="Times New Roman" panose="02020603050405020304" pitchFamily="18" charset="0"/>
              </a:rPr>
              <a:t>JPS Conf. Proc</a:t>
            </a:r>
            <a:r>
              <a:rPr lang="en-US" sz="2000" dirty="0">
                <a:cs typeface="Times New Roman" panose="02020603050405020304" pitchFamily="18" charset="0"/>
              </a:rPr>
              <a:t>. </a:t>
            </a:r>
            <a:r>
              <a:rPr lang="en-US" sz="2000" b="1" dirty="0">
                <a:cs typeface="Times New Roman" panose="02020603050405020304" pitchFamily="18" charset="0"/>
              </a:rPr>
              <a:t>45</a:t>
            </a:r>
            <a:r>
              <a:rPr lang="en-US" sz="2000" dirty="0">
                <a:cs typeface="Times New Roman" panose="02020603050405020304" pitchFamily="18" charset="0"/>
              </a:rPr>
              <a:t> (2026) 011037</a:t>
            </a:r>
            <a:r>
              <a:rPr lang="en-US" sz="2000" kern="100" dirty="0"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ea typeface="ＭＳ ゴシック" panose="020B0609070205080204" pitchFamily="49" charset="-128"/>
                <a:cs typeface="ＭＳ ゴシック" panose="020B0609070205080204" pitchFamily="49" charset="-128"/>
              </a:rPr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E3059-4C49-BCE1-EE3A-67E4DF3D7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AEF7A-5616-4685-A343-453B02F66F8D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3AFC99-7DB4-4EBC-E9AB-1F20494D671C}"/>
              </a:ext>
            </a:extLst>
          </p:cNvPr>
          <p:cNvSpPr txBox="1"/>
          <p:nvPr/>
        </p:nvSpPr>
        <p:spPr>
          <a:xfrm>
            <a:off x="5347169" y="280110"/>
            <a:ext cx="212936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00FF"/>
                </a:solidFill>
              </a:rPr>
              <a:t>Contents</a:t>
            </a:r>
            <a:endParaRPr kumimoji="1" lang="ja-JP" altLang="en-US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9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115B9-E1C6-9019-8F2F-ACF2A1856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C54909D0-C81F-8945-C773-BB060885BF31}"/>
              </a:ext>
            </a:extLst>
          </p:cNvPr>
          <p:cNvSpPr/>
          <p:nvPr/>
        </p:nvSpPr>
        <p:spPr>
          <a:xfrm>
            <a:off x="333326" y="912981"/>
            <a:ext cx="5076021" cy="5542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520DE60-601A-28F7-24ED-5AF6631ACD9C}"/>
              </a:ext>
            </a:extLst>
          </p:cNvPr>
          <p:cNvSpPr/>
          <p:nvPr/>
        </p:nvSpPr>
        <p:spPr>
          <a:xfrm>
            <a:off x="5520094" y="912982"/>
            <a:ext cx="6287657" cy="554237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527A35-256E-686F-76C3-BD759003935D}"/>
              </a:ext>
            </a:extLst>
          </p:cNvPr>
          <p:cNvSpPr txBox="1"/>
          <p:nvPr/>
        </p:nvSpPr>
        <p:spPr>
          <a:xfrm>
            <a:off x="3328557" y="195366"/>
            <a:ext cx="5193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00FF"/>
                </a:solidFill>
              </a:rPr>
              <a:t>Introduction/Motivation</a:t>
            </a:r>
            <a:endParaRPr kumimoji="1" lang="ja-JP" altLang="en-US" sz="3600" b="1" dirty="0">
              <a:solidFill>
                <a:srgbClr val="0000FF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6C4AAD-CF2A-C71C-BE78-27D52841261B}"/>
              </a:ext>
            </a:extLst>
          </p:cNvPr>
          <p:cNvSpPr txBox="1"/>
          <p:nvPr/>
        </p:nvSpPr>
        <p:spPr>
          <a:xfrm>
            <a:off x="6177781" y="5940742"/>
            <a:ext cx="497228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KAKENHI Grants: </a:t>
            </a:r>
            <a:r>
              <a:rPr lang="en-US" sz="2000" dirty="0"/>
              <a:t>21K15583 and </a:t>
            </a:r>
            <a:r>
              <a:rPr kumimoji="1" lang="en-US" altLang="ja-JP" sz="2000" b="1" dirty="0"/>
              <a:t>26H01510</a:t>
            </a:r>
            <a:endParaRPr kumimoji="1" lang="ja-JP" altLang="en-US" sz="2000" b="1" dirty="0"/>
          </a:p>
        </p:txBody>
      </p:sp>
      <p:sp>
        <p:nvSpPr>
          <p:cNvPr id="59" name="Slide Number Placeholder 58">
            <a:extLst>
              <a:ext uri="{FF2B5EF4-FFF2-40B4-BE49-F238E27FC236}">
                <a16:creationId xmlns:a16="http://schemas.microsoft.com/office/drawing/2014/main" id="{F9648EF1-1D0E-A01F-8C3C-088A5BA3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66EA614-8CD3-FD5B-D5D1-36977867265A}"/>
              </a:ext>
            </a:extLst>
          </p:cNvPr>
          <p:cNvSpPr txBox="1"/>
          <p:nvPr/>
        </p:nvSpPr>
        <p:spPr>
          <a:xfrm>
            <a:off x="6099912" y="5494851"/>
            <a:ext cx="5021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D. Pant, et.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JPS Conf Proc.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 011037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17015F-1AA7-C9F6-14F8-A0CB28C36B23}"/>
              </a:ext>
            </a:extLst>
          </p:cNvPr>
          <p:cNvSpPr txBox="1"/>
          <p:nvPr/>
        </p:nvSpPr>
        <p:spPr>
          <a:xfrm>
            <a:off x="6052854" y="912982"/>
            <a:ext cx="5222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Applications in medical/clinical fields</a:t>
            </a:r>
          </a:p>
          <a:p>
            <a:pPr algn="ctr"/>
            <a:r>
              <a:rPr lang="en-US" sz="2000" dirty="0"/>
              <a:t>Hypoxia (low O</a:t>
            </a:r>
            <a:r>
              <a:rPr lang="en-US" sz="2000" baseline="-25000" dirty="0"/>
              <a:t>2</a:t>
            </a:r>
            <a:r>
              <a:rPr lang="en-US" sz="2000" dirty="0"/>
              <a:t>) in tumor for cancer research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4DA1BEC-59D7-9420-4AA4-8DC144808439}"/>
              </a:ext>
            </a:extLst>
          </p:cNvPr>
          <p:cNvSpPr txBox="1"/>
          <p:nvPr/>
        </p:nvSpPr>
        <p:spPr>
          <a:xfrm>
            <a:off x="586766" y="919143"/>
            <a:ext cx="4757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Fundamentals of muon-biology</a:t>
            </a:r>
          </a:p>
          <a:p>
            <a:pPr algn="ctr"/>
            <a:r>
              <a:rPr lang="en-US" sz="2000" dirty="0"/>
              <a:t>Systematic study plan starting from water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CD5EEA77-6290-5D8F-C643-9D4DD5E447A0}"/>
              </a:ext>
            </a:extLst>
          </p:cNvPr>
          <p:cNvSpPr/>
          <p:nvPr/>
        </p:nvSpPr>
        <p:spPr>
          <a:xfrm>
            <a:off x="850552" y="1706432"/>
            <a:ext cx="4457614" cy="40084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98B8A4B-50DA-6BE2-4358-6503BE41C746}"/>
              </a:ext>
            </a:extLst>
          </p:cNvPr>
          <p:cNvSpPr txBox="1"/>
          <p:nvPr/>
        </p:nvSpPr>
        <p:spPr>
          <a:xfrm>
            <a:off x="1172485" y="1673627"/>
            <a:ext cx="2850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 in Bio-samples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5A7C2AD-7DF7-7460-C168-ED142C264B97}"/>
              </a:ext>
            </a:extLst>
          </p:cNvPr>
          <p:cNvGrpSpPr/>
          <p:nvPr/>
        </p:nvGrpSpPr>
        <p:grpSpPr>
          <a:xfrm>
            <a:off x="1389749" y="4830073"/>
            <a:ext cx="472919" cy="406265"/>
            <a:chOff x="1613247" y="2582652"/>
            <a:chExt cx="429926" cy="36933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E0917F9-1FDB-1770-003D-18F246291318}"/>
                </a:ext>
              </a:extLst>
            </p:cNvPr>
            <p:cNvSpPr/>
            <p:nvPr/>
          </p:nvSpPr>
          <p:spPr>
            <a:xfrm>
              <a:off x="1637414" y="2626242"/>
              <a:ext cx="297712" cy="29771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D7FAEC-31B1-57BB-0F3C-7C6640225A23}"/>
                </a:ext>
              </a:extLst>
            </p:cNvPr>
            <p:cNvSpPr txBox="1"/>
            <p:nvPr/>
          </p:nvSpPr>
          <p:spPr>
            <a:xfrm>
              <a:off x="1613247" y="2582652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sym typeface="Symbol" panose="05050102010706020507" pitchFamily="18" charset="2"/>
                </a:rPr>
                <a:t></a:t>
              </a:r>
              <a:r>
                <a:rPr lang="en-US" altLang="ja-JP" b="1" baseline="30000" dirty="0">
                  <a:sym typeface="Symbol" panose="05050102010706020507" pitchFamily="18" charset="2"/>
                </a:rPr>
                <a:t>+</a:t>
              </a:r>
              <a:endParaRPr kumimoji="1" lang="ja-JP" altLang="en-US" b="1" baseline="30000" dirty="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C36487B-0686-506A-71BA-8E88B5370AD0}"/>
              </a:ext>
            </a:extLst>
          </p:cNvPr>
          <p:cNvGrpSpPr/>
          <p:nvPr/>
        </p:nvGrpSpPr>
        <p:grpSpPr>
          <a:xfrm>
            <a:off x="1307894" y="3868441"/>
            <a:ext cx="546945" cy="523220"/>
            <a:chOff x="9122735" y="1158949"/>
            <a:chExt cx="546945" cy="52322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8AA91564-65EF-5E55-7A7D-3B807758D0AC}"/>
                </a:ext>
              </a:extLst>
            </p:cNvPr>
            <p:cNvSpPr/>
            <p:nvPr/>
          </p:nvSpPr>
          <p:spPr>
            <a:xfrm>
              <a:off x="9122735" y="1158949"/>
              <a:ext cx="542260" cy="523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2247F3F-466A-506E-FAF6-10F55F1B26DC}"/>
                </a:ext>
              </a:extLst>
            </p:cNvPr>
            <p:cNvSpPr txBox="1"/>
            <p:nvPr/>
          </p:nvSpPr>
          <p:spPr>
            <a:xfrm>
              <a:off x="9122735" y="1245039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Mu</a:t>
              </a:r>
              <a:endParaRPr kumimoji="1" lang="ja-JP" altLang="en-US" b="1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35C4A46-257D-9F98-F621-F209C2DF9920}"/>
              </a:ext>
            </a:extLst>
          </p:cNvPr>
          <p:cNvGrpSpPr/>
          <p:nvPr/>
        </p:nvGrpSpPr>
        <p:grpSpPr>
          <a:xfrm>
            <a:off x="1217070" y="2958715"/>
            <a:ext cx="542260" cy="523220"/>
            <a:chOff x="9122735" y="1158949"/>
            <a:chExt cx="542260" cy="523220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6DA19260-B931-4992-FDBD-344867E0C512}"/>
                </a:ext>
              </a:extLst>
            </p:cNvPr>
            <p:cNvSpPr/>
            <p:nvPr/>
          </p:nvSpPr>
          <p:spPr>
            <a:xfrm>
              <a:off x="9122735" y="1158949"/>
              <a:ext cx="542260" cy="5232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0CA3EDA-6D7C-E70C-BB04-B260C16F92BC}"/>
                </a:ext>
              </a:extLst>
            </p:cNvPr>
            <p:cNvSpPr txBox="1"/>
            <p:nvPr/>
          </p:nvSpPr>
          <p:spPr>
            <a:xfrm>
              <a:off x="9122735" y="1245039"/>
              <a:ext cx="452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R</a:t>
              </a:r>
              <a:r>
                <a:rPr kumimoji="1" lang="en-US" altLang="ja-JP" b="1" dirty="0">
                  <a:sym typeface="Symbol" panose="05050102010706020507" pitchFamily="18" charset="2"/>
                </a:rPr>
                <a:t></a:t>
              </a:r>
              <a:endParaRPr kumimoji="1" lang="ja-JP" altLang="en-US" b="1" dirty="0"/>
            </a:p>
          </p:txBody>
        </p:sp>
      </p:grp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E9C2566C-59A2-6087-C5DC-C1D1030055CA}"/>
              </a:ext>
            </a:extLst>
          </p:cNvPr>
          <p:cNvSpPr/>
          <p:nvPr/>
        </p:nvSpPr>
        <p:spPr>
          <a:xfrm>
            <a:off x="3256440" y="5087199"/>
            <a:ext cx="914400" cy="365125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0000FF"/>
                </a:solidFill>
              </a:rPr>
              <a:t>water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E7F1FDC4-CDCD-A855-40A0-CF62B550D738}"/>
              </a:ext>
            </a:extLst>
          </p:cNvPr>
          <p:cNvSpPr/>
          <p:nvPr/>
        </p:nvSpPr>
        <p:spPr>
          <a:xfrm>
            <a:off x="3255005" y="4611643"/>
            <a:ext cx="1357935" cy="3605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0000FF"/>
                </a:solidFill>
              </a:rPr>
              <a:t>Water + O</a:t>
            </a:r>
            <a:r>
              <a:rPr kumimoji="1" lang="en-US" altLang="ja-JP" b="1" baseline="-25000" dirty="0">
                <a:solidFill>
                  <a:srgbClr val="0000FF"/>
                </a:solidFill>
              </a:rPr>
              <a:t>2 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4B8C886C-3298-148C-5111-CB6C1A278564}"/>
              </a:ext>
            </a:extLst>
          </p:cNvPr>
          <p:cNvSpPr/>
          <p:nvPr/>
        </p:nvSpPr>
        <p:spPr>
          <a:xfrm>
            <a:off x="3191208" y="3798520"/>
            <a:ext cx="996720" cy="34446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rgbClr val="0000FF"/>
                </a:solidFill>
              </a:rPr>
              <a:t>Buffer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6F78B905-A947-938B-DAA0-DEFE667F1231}"/>
              </a:ext>
            </a:extLst>
          </p:cNvPr>
          <p:cNvSpPr/>
          <p:nvPr/>
        </p:nvSpPr>
        <p:spPr>
          <a:xfrm>
            <a:off x="3155203" y="3499798"/>
            <a:ext cx="1733106" cy="2702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rgbClr val="0000FF"/>
                </a:solidFill>
              </a:rPr>
              <a:t>Amino acids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21600A89-E8C1-0912-1300-25DCFB82BCAF}"/>
              </a:ext>
            </a:extLst>
          </p:cNvPr>
          <p:cNvSpPr/>
          <p:nvPr/>
        </p:nvSpPr>
        <p:spPr>
          <a:xfrm>
            <a:off x="3102901" y="2144717"/>
            <a:ext cx="1733107" cy="4595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rgbClr val="0000FF"/>
                </a:solidFill>
              </a:rPr>
              <a:t>Cells, Tissues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094B207-3E35-C75D-FF0F-FFCD7B2F1450}"/>
              </a:ext>
            </a:extLst>
          </p:cNvPr>
          <p:cNvCxnSpPr>
            <a:cxnSpLocks/>
            <a:endCxn id="91" idx="1"/>
          </p:cNvCxnSpPr>
          <p:nvPr/>
        </p:nvCxnSpPr>
        <p:spPr>
          <a:xfrm flipV="1">
            <a:off x="1759330" y="4791917"/>
            <a:ext cx="1495675" cy="1802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4F2F7D7-48EC-7ABD-F63A-6ED811931641}"/>
              </a:ext>
            </a:extLst>
          </p:cNvPr>
          <p:cNvCxnSpPr>
            <a:cxnSpLocks/>
          </p:cNvCxnSpPr>
          <p:nvPr/>
        </p:nvCxnSpPr>
        <p:spPr>
          <a:xfrm>
            <a:off x="1737415" y="4972190"/>
            <a:ext cx="1499583" cy="3216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92EB422-987E-A3E6-2D26-648027705383}"/>
              </a:ext>
            </a:extLst>
          </p:cNvPr>
          <p:cNvCxnSpPr>
            <a:cxnSpLocks/>
          </p:cNvCxnSpPr>
          <p:nvPr/>
        </p:nvCxnSpPr>
        <p:spPr>
          <a:xfrm>
            <a:off x="1847180" y="4171372"/>
            <a:ext cx="1357936" cy="1082070"/>
          </a:xfrm>
          <a:prstGeom prst="line">
            <a:avLst/>
          </a:prstGeom>
          <a:ln>
            <a:solidFill>
              <a:srgbClr val="FF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6E48764-700F-913B-5D93-6FEBCB5849CC}"/>
              </a:ext>
            </a:extLst>
          </p:cNvPr>
          <p:cNvCxnSpPr>
            <a:cxnSpLocks/>
            <a:stCxn id="86" idx="3"/>
            <a:endCxn id="91" idx="1"/>
          </p:cNvCxnSpPr>
          <p:nvPr/>
        </p:nvCxnSpPr>
        <p:spPr>
          <a:xfrm>
            <a:off x="1854839" y="4139197"/>
            <a:ext cx="1400166" cy="65272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D07AAABD-3510-7CB6-7D11-D18DB826D0A1}"/>
              </a:ext>
            </a:extLst>
          </p:cNvPr>
          <p:cNvCxnSpPr>
            <a:cxnSpLocks/>
          </p:cNvCxnSpPr>
          <p:nvPr/>
        </p:nvCxnSpPr>
        <p:spPr>
          <a:xfrm flipV="1">
            <a:off x="1738156" y="2549399"/>
            <a:ext cx="1364745" cy="242279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C3BDEACB-64E7-058B-BFF2-16969D2B911A}"/>
              </a:ext>
            </a:extLst>
          </p:cNvPr>
          <p:cNvCxnSpPr>
            <a:cxnSpLocks/>
          </p:cNvCxnSpPr>
          <p:nvPr/>
        </p:nvCxnSpPr>
        <p:spPr>
          <a:xfrm flipV="1">
            <a:off x="1836173" y="2355219"/>
            <a:ext cx="1256095" cy="167271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06A3D8B-2A6F-13EE-ADCB-59083C22E1B6}"/>
              </a:ext>
            </a:extLst>
          </p:cNvPr>
          <p:cNvCxnSpPr/>
          <p:nvPr/>
        </p:nvCxnSpPr>
        <p:spPr>
          <a:xfrm flipV="1">
            <a:off x="1723597" y="2815272"/>
            <a:ext cx="465949" cy="27312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EA6A82D-5876-5023-9D78-25F3C532F562}"/>
              </a:ext>
            </a:extLst>
          </p:cNvPr>
          <p:cNvCxnSpPr>
            <a:cxnSpLocks/>
          </p:cNvCxnSpPr>
          <p:nvPr/>
        </p:nvCxnSpPr>
        <p:spPr>
          <a:xfrm>
            <a:off x="1737415" y="3326587"/>
            <a:ext cx="341019" cy="161889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E4F36226-3F76-F01B-665F-A5608C6D6633}"/>
              </a:ext>
            </a:extLst>
          </p:cNvPr>
          <p:cNvSpPr/>
          <p:nvPr/>
        </p:nvSpPr>
        <p:spPr>
          <a:xfrm>
            <a:off x="3223090" y="4183340"/>
            <a:ext cx="1599010" cy="3444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rgbClr val="0000FF"/>
                </a:solidFill>
              </a:rPr>
              <a:t>Salt solution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D5D7C382-EDF4-7CF9-5849-3C96D41D79D3}"/>
              </a:ext>
            </a:extLst>
          </p:cNvPr>
          <p:cNvSpPr/>
          <p:nvPr/>
        </p:nvSpPr>
        <p:spPr>
          <a:xfrm>
            <a:off x="3142589" y="3185305"/>
            <a:ext cx="1302108" cy="2702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rgbClr val="0000FF"/>
                </a:solidFill>
              </a:rPr>
              <a:t>Peptides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C0041698-FEA9-5889-3D0A-C3FAC6373C09}"/>
              </a:ext>
            </a:extLst>
          </p:cNvPr>
          <p:cNvSpPr/>
          <p:nvPr/>
        </p:nvSpPr>
        <p:spPr>
          <a:xfrm>
            <a:off x="3102901" y="2670134"/>
            <a:ext cx="1733107" cy="4595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rgbClr val="0000FF"/>
                </a:solidFill>
              </a:rPr>
              <a:t>Protein, DNA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50F884A-392F-359D-3AE0-4FA5D0B1AF87}"/>
              </a:ext>
            </a:extLst>
          </p:cNvPr>
          <p:cNvSpPr txBox="1"/>
          <p:nvPr/>
        </p:nvSpPr>
        <p:spPr>
          <a:xfrm>
            <a:off x="1553670" y="509306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Dia.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9A7C1C7-9607-03D6-C71B-075D147E7687}"/>
              </a:ext>
            </a:extLst>
          </p:cNvPr>
          <p:cNvSpPr txBox="1"/>
          <p:nvPr/>
        </p:nvSpPr>
        <p:spPr>
          <a:xfrm>
            <a:off x="1260259" y="5747470"/>
            <a:ext cx="36852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000" b="1" dirty="0"/>
              <a:t>Muon </a:t>
            </a:r>
            <a:r>
              <a:rPr lang="en-US" altLang="ja-JP" sz="2000" b="1" dirty="0"/>
              <a:t>and its species interact differently with environments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CB2EA-F5AF-614A-6F45-1A599F557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364" y="1745013"/>
            <a:ext cx="6287657" cy="36726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D5C9A1-BCA7-E1E8-FEF6-1EB04BADE61F}"/>
              </a:ext>
            </a:extLst>
          </p:cNvPr>
          <p:cNvSpPr txBox="1"/>
          <p:nvPr/>
        </p:nvSpPr>
        <p:spPr>
          <a:xfrm>
            <a:off x="402342" y="3389345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</a:t>
            </a:r>
            <a:r>
              <a:rPr lang="en-US" sz="24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+</a:t>
            </a:r>
            <a:endParaRPr lang="en-US" sz="2400" baseline="30000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641B2D4-28C3-13A4-27E4-4EFB8C988F20}"/>
              </a:ext>
            </a:extLst>
          </p:cNvPr>
          <p:cNvCxnSpPr/>
          <p:nvPr/>
        </p:nvCxnSpPr>
        <p:spPr>
          <a:xfrm>
            <a:off x="397136" y="3867413"/>
            <a:ext cx="41659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5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50" grpId="0" animBg="1"/>
      <p:bldP spid="72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77" y="130913"/>
            <a:ext cx="8641145" cy="526414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Muon for cancer research: motivation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CE3625C-A9CD-4543-870A-6ADECE2A8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4" y="1734246"/>
            <a:ext cx="5282632" cy="284949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62F2903-DB0A-44E7-B13C-323B83DA340C}"/>
              </a:ext>
            </a:extLst>
          </p:cNvPr>
          <p:cNvSpPr txBox="1"/>
          <p:nvPr/>
        </p:nvSpPr>
        <p:spPr>
          <a:xfrm>
            <a:off x="830250" y="4583744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Normal tissue</a:t>
            </a:r>
            <a:endParaRPr lang="ja-JP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1F036C-3AC3-474E-BA88-0A12D114FA43}"/>
              </a:ext>
            </a:extLst>
          </p:cNvPr>
          <p:cNvSpPr txBox="1"/>
          <p:nvPr/>
        </p:nvSpPr>
        <p:spPr>
          <a:xfrm>
            <a:off x="704407" y="697560"/>
            <a:ext cx="46069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>
                <a:solidFill>
                  <a:srgbClr val="C00000"/>
                </a:solidFill>
              </a:rPr>
              <a:t>V</a:t>
            </a:r>
            <a:r>
              <a:rPr lang="ja-JP" altLang="en-US" sz="2000" dirty="0">
                <a:solidFill>
                  <a:srgbClr val="C00000"/>
                </a:solidFill>
              </a:rPr>
              <a:t>ascular network of normal tissue versus tumour tissue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D6F087-49B6-4AF2-A2EB-2CB5F3BF6F51}"/>
              </a:ext>
            </a:extLst>
          </p:cNvPr>
          <p:cNvSpPr txBox="1"/>
          <p:nvPr/>
        </p:nvSpPr>
        <p:spPr>
          <a:xfrm>
            <a:off x="3563523" y="4689392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T</a:t>
            </a:r>
            <a:r>
              <a:rPr lang="ja-JP" altLang="en-US" dirty="0"/>
              <a:t>umour</a:t>
            </a:r>
            <a:r>
              <a:rPr lang="en-US" altLang="ja-JP" dirty="0"/>
              <a:t> tissue</a:t>
            </a:r>
            <a:endParaRPr lang="ja-JP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410B46-B52E-459D-8F82-F85679270679}"/>
              </a:ext>
            </a:extLst>
          </p:cNvPr>
          <p:cNvSpPr txBox="1"/>
          <p:nvPr/>
        </p:nvSpPr>
        <p:spPr>
          <a:xfrm>
            <a:off x="380013" y="5230408"/>
            <a:ext cx="52826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oxygen concentration or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hypoxia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plays a crucial role in the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diagnosis and treatment of </a:t>
            </a:r>
            <a:r>
              <a:rPr lang="en-US" altLang="ja-JP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tumours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cancer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ADCCD8-5D41-4797-AE26-2FAD77E962CE}"/>
              </a:ext>
            </a:extLst>
          </p:cNvPr>
          <p:cNvSpPr txBox="1"/>
          <p:nvPr/>
        </p:nvSpPr>
        <p:spPr>
          <a:xfrm>
            <a:off x="1037079" y="1388384"/>
            <a:ext cx="41513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Nature Reviews Cancer</a:t>
            </a:r>
            <a:r>
              <a:rPr lang="en-US" altLang="ja-JP" dirty="0">
                <a:latin typeface="Times New Roman" panose="02020603050405020304" pitchFamily="18" charset="0"/>
                <a:ea typeface="ＭＳ 明朝" panose="02020609040205080304" pitchFamily="17" charset="-128"/>
              </a:rPr>
              <a:t>, </a:t>
            </a:r>
            <a:r>
              <a:rPr lang="en-US" altLang="ja-JP" b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4</a:t>
            </a:r>
            <a:r>
              <a:rPr lang="en-US" altLang="ja-JP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(2004) 437-447</a:t>
            </a:r>
            <a:endParaRPr lang="ja-JP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A5C97C-5C59-4B72-8775-6929AC9ABE70}"/>
              </a:ext>
            </a:extLst>
          </p:cNvPr>
          <p:cNvSpPr txBox="1"/>
          <p:nvPr/>
        </p:nvSpPr>
        <p:spPr>
          <a:xfrm>
            <a:off x="3537087" y="1703680"/>
            <a:ext cx="1908929" cy="692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altLang="ja-JP" sz="1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oxygen region</a:t>
            </a:r>
            <a:endParaRPr lang="ja-JP" altLang="en-US" sz="1000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600"/>
              </a:lnSpc>
            </a:pPr>
            <a:r>
              <a:rPr lang="en-US" altLang="ja-JP" sz="1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ja-JP" sz="1000" baseline="-25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heterogeneous</a:t>
            </a:r>
          </a:p>
          <a:p>
            <a:pPr algn="ctr">
              <a:lnSpc>
                <a:spcPts val="1600"/>
              </a:lnSpc>
            </a:pPr>
            <a:r>
              <a:rPr lang="en-US" altLang="ja-JP" sz="1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ja-JP" sz="1000" baseline="-25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000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0.26 g/L, &lt; 7 mmHg</a:t>
            </a:r>
            <a:endParaRPr lang="ja-JP" altLang="en-US" sz="1000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106C5-7A12-39DD-436F-9A99482FF70B}"/>
              </a:ext>
            </a:extLst>
          </p:cNvPr>
          <p:cNvSpPr txBox="1"/>
          <p:nvPr/>
        </p:nvSpPr>
        <p:spPr>
          <a:xfrm>
            <a:off x="7188514" y="1318160"/>
            <a:ext cx="4026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Cancer Res., 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76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(4) (2016) 787–795</a:t>
            </a:r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97B854-062A-FEDF-7139-3BF7CBA8E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749" y="1697405"/>
            <a:ext cx="5703748" cy="8890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7C9F4D-BCEC-5E0F-4800-302FA4459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5787" y="2628579"/>
            <a:ext cx="5332496" cy="2474998"/>
          </a:xfrm>
          <a:prstGeom prst="rect">
            <a:avLst/>
          </a:prstGeom>
        </p:spPr>
      </p:pic>
      <p:pic>
        <p:nvPicPr>
          <p:cNvPr id="11" name="Picture 2" descr="Issue Cover">
            <a:extLst>
              <a:ext uri="{FF2B5EF4-FFF2-40B4-BE49-F238E27FC236}">
                <a16:creationId xmlns:a16="http://schemas.microsoft.com/office/drawing/2014/main" id="{FB0906AB-B6D4-4CE6-E95E-53D89B194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229" y="3946904"/>
            <a:ext cx="1909595" cy="253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2B4278B-A871-306A-7CE7-205DF03E374B}"/>
              </a:ext>
            </a:extLst>
          </p:cNvPr>
          <p:cNvSpPr txBox="1"/>
          <p:nvPr/>
        </p:nvSpPr>
        <p:spPr>
          <a:xfrm>
            <a:off x="6012180" y="817614"/>
            <a:ext cx="6013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of noninvasive techniques</a:t>
            </a:r>
            <a:r>
              <a:rPr lang="en-US" altLang="ja-JP" sz="2000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hypoxia detection</a:t>
            </a:r>
            <a:endParaRPr lang="en-US" altLang="ja-JP" sz="20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EF9F7FE-643F-292B-6C5E-B7FA290F0B7B}"/>
              </a:ext>
            </a:extLst>
          </p:cNvPr>
          <p:cNvCxnSpPr>
            <a:cxnSpLocks/>
          </p:cNvCxnSpPr>
          <p:nvPr/>
        </p:nvCxnSpPr>
        <p:spPr>
          <a:xfrm>
            <a:off x="5909310" y="817614"/>
            <a:ext cx="0" cy="55387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3C747-0BBF-1754-8DF9-A33721677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57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D294DC5-EC76-1CA7-B19C-3D08A08DC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942754"/>
              </p:ext>
            </p:extLst>
          </p:nvPr>
        </p:nvGraphicFramePr>
        <p:xfrm>
          <a:off x="514350" y="979453"/>
          <a:ext cx="11163300" cy="4485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9107">
                  <a:extLst>
                    <a:ext uri="{9D8B030D-6E8A-4147-A177-3AD203B41FA5}">
                      <a16:colId xmlns:a16="http://schemas.microsoft.com/office/drawing/2014/main" val="1467741217"/>
                    </a:ext>
                  </a:extLst>
                </a:gridCol>
                <a:gridCol w="3211286">
                  <a:extLst>
                    <a:ext uri="{9D8B030D-6E8A-4147-A177-3AD203B41FA5}">
                      <a16:colId xmlns:a16="http://schemas.microsoft.com/office/drawing/2014/main" val="407925440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629749493"/>
                    </a:ext>
                  </a:extLst>
                </a:gridCol>
                <a:gridCol w="4547507">
                  <a:extLst>
                    <a:ext uri="{9D8B030D-6E8A-4147-A177-3AD203B41FA5}">
                      <a16:colId xmlns:a16="http://schemas.microsoft.com/office/drawing/2014/main" val="293435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Methods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Working principles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1" lang="en-US" altLang="ja-JP" sz="1600" b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blood </a:t>
                      </a:r>
                      <a:endParaRPr kumimoji="1" lang="ja-JP" altLang="en-US" sz="16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Limitations and advantages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62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Positron Emission Tomography (PET) [1]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Interaction of positrons and gamma rays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1" lang="ja-JP" altLang="en-US" sz="16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Does not directly measure O</a:t>
                      </a:r>
                      <a:r>
                        <a:rPr kumimoji="1" lang="en-US" altLang="ja-JP" sz="16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but </a:t>
                      </a:r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indirectly assess oxygen metabolism after radiation therapy, offline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07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 Oxygen Level Dependent (BOLD) MRI [2]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Interaction of protons with magnetic field and it d</a:t>
                      </a:r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etects change in the blood oxygenation level based on magnetic property of Hb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measures </a:t>
                      </a:r>
                      <a:r>
                        <a:rPr kumimoji="1" lang="en-US" altLang="ja-JP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deoxyHb</a:t>
                      </a:r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not concentration of O</a:t>
                      </a:r>
                      <a:r>
                        <a:rPr kumimoji="1" lang="en-US" altLang="ja-JP" sz="16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6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72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Pulse oximetry [3-4]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Light absorption from Hb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arterial blood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accurate to measure spatial distribution of O</a:t>
                      </a:r>
                      <a:r>
                        <a:rPr kumimoji="1" lang="en-US" altLang="ja-JP" sz="16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deeper level from skin surface, same data for </a:t>
                      </a:r>
                      <a:r>
                        <a:rPr kumimoji="1" lang="en-US" altLang="ja-JP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COHb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HbO</a:t>
                      </a:r>
                      <a:r>
                        <a:rPr kumimoji="1" lang="en-US" altLang="ja-JP" sz="16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not accurate for dark skin color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8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 gas analysis [5]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Chemical sensor reaction with gas in blood, taking a blood sample and measure O</a:t>
                      </a:r>
                      <a:r>
                        <a:rPr kumimoji="1" lang="en-US" altLang="ja-JP" sz="16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CO</a:t>
                      </a:r>
                      <a:r>
                        <a:rPr kumimoji="1" lang="en-US" altLang="ja-JP" sz="1600" b="0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levels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arterial blood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noninvasive, need to extract blood, complexity to deal extracted blood, offline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68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 muon method [6,7]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 interaction of O</a:t>
                      </a:r>
                      <a:r>
                        <a:rPr kumimoji="1" lang="en-US" altLang="ja-JP" sz="1600" baseline="-25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with muonium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1" lang="en-US" altLang="ja-JP" sz="1600" baseline="-25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both arterial and venous blood</a:t>
                      </a:r>
                      <a:endParaRPr kumimoji="1" lang="ja-JP" altLang="en-US" sz="1600" baseline="-25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Noninvasive, no need of any perturbations, measurement at any temperature and even without external field, online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7435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D026AD-99FD-6BF4-8BA0-4927985A4E85}"/>
              </a:ext>
            </a:extLst>
          </p:cNvPr>
          <p:cNvSpPr txBox="1"/>
          <p:nvPr/>
        </p:nvSpPr>
        <p:spPr>
          <a:xfrm>
            <a:off x="812800" y="426720"/>
            <a:ext cx="1105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00FF"/>
                </a:solidFill>
              </a:rPr>
              <a:t>Advantages of muon method over existing methods for detection of hypoxia</a:t>
            </a:r>
            <a:endParaRPr kumimoji="1" lang="ja-JP" altLang="en-US" sz="2400" b="1" dirty="0">
              <a:solidFill>
                <a:srgbClr val="00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5A5BBF-CC52-7D99-648F-B59EAEE74EB1}"/>
              </a:ext>
            </a:extLst>
          </p:cNvPr>
          <p:cNvSpPr txBox="1"/>
          <p:nvPr/>
        </p:nvSpPr>
        <p:spPr>
          <a:xfrm>
            <a:off x="812799" y="5437154"/>
            <a:ext cx="108648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/>
              <a:t>[1] T. </a:t>
            </a:r>
            <a:r>
              <a:rPr lang="en-US" altLang="ja-JP" sz="1400" dirty="0" err="1"/>
              <a:t>Grönroos</a:t>
            </a:r>
            <a:r>
              <a:rPr lang="en-US" altLang="ja-JP" sz="1400" dirty="0"/>
              <a:t> and H. Minn, </a:t>
            </a:r>
            <a:r>
              <a:rPr lang="en-US" altLang="ja-JP" sz="1400" dirty="0" err="1"/>
              <a:t>Eur</a:t>
            </a:r>
            <a:r>
              <a:rPr lang="en-US" altLang="ja-JP" sz="1400" dirty="0"/>
              <a:t> J </a:t>
            </a:r>
            <a:r>
              <a:rPr lang="en-US" altLang="ja-JP" sz="1400" dirty="0" err="1"/>
              <a:t>Nucl</a:t>
            </a:r>
            <a:r>
              <a:rPr lang="en-US" altLang="ja-JP" sz="1400" dirty="0"/>
              <a:t> Med Mol Imaging, 34 (2007) 1563; [2] J. L. Tatum, et al, Int J </a:t>
            </a:r>
            <a:r>
              <a:rPr lang="en-US" altLang="ja-JP" sz="1400" dirty="0" err="1"/>
              <a:t>Radiat</a:t>
            </a:r>
            <a:r>
              <a:rPr lang="en-US" altLang="ja-JP" sz="1400" dirty="0"/>
              <a:t> Biol, 82 (2006) 699,</a:t>
            </a:r>
          </a:p>
          <a:p>
            <a:r>
              <a:rPr lang="en-US" altLang="ja-JP" sz="1400" dirty="0"/>
              <a:t>[3] A. </a:t>
            </a:r>
            <a:r>
              <a:rPr lang="en-US" altLang="ja-JP" sz="1400" dirty="0" err="1"/>
              <a:t>Jubran</a:t>
            </a:r>
            <a:r>
              <a:rPr lang="en-US" altLang="ja-JP" sz="1400" dirty="0"/>
              <a:t>, Critical Care, 3 (1999) 2, R11, [4] G. </a:t>
            </a:r>
            <a:r>
              <a:rPr lang="en-US" altLang="ja-JP" sz="1400" dirty="0" err="1"/>
              <a:t>Mardirossian</a:t>
            </a:r>
            <a:r>
              <a:rPr lang="en-US" altLang="ja-JP" sz="1400" dirty="0"/>
              <a:t>, et al, </a:t>
            </a:r>
            <a:r>
              <a:rPr lang="en-US" altLang="ja-JP" sz="1400" dirty="0" err="1"/>
              <a:t>Anesth</a:t>
            </a:r>
            <a:r>
              <a:rPr lang="en-US" altLang="ja-JP" sz="1400" dirty="0"/>
              <a:t> Prog. 39 (1992) 194; [5] J. W. </a:t>
            </a:r>
            <a:r>
              <a:rPr lang="en-US" altLang="ja-JP" sz="1400" dirty="0" err="1"/>
              <a:t>Severinghaus</a:t>
            </a:r>
            <a:r>
              <a:rPr lang="en-US" altLang="ja-JP" sz="1400" dirty="0"/>
              <a:t>, et al., J. Clin. Monitor., 2 (1986) 125–139; [6] A. D. Pant, et al., J. Phys.: Conf. Ser., 551 (2014) 012043; / </a:t>
            </a:r>
            <a:r>
              <a:rPr lang="en-US" altLang="ja-JP" sz="1400" dirty="0" err="1"/>
              <a:t>Nucl</a:t>
            </a:r>
            <a:r>
              <a:rPr lang="en-US" altLang="ja-JP" sz="1400" dirty="0"/>
              <a:t>. Inst. Methods in Phys. Res., A, 1011 (2021) 165561;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[7] A. D. Pant, et. al.,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JPS Conf Proc.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 011037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DAC5A-2AAD-54D7-ED42-DA984701A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675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665EBBD-E922-4DA9-926C-706142DC5A60}"/>
              </a:ext>
            </a:extLst>
          </p:cNvPr>
          <p:cNvSpPr txBox="1">
            <a:spLocks/>
          </p:cNvSpPr>
          <p:nvPr/>
        </p:nvSpPr>
        <p:spPr>
          <a:xfrm>
            <a:off x="450301" y="297296"/>
            <a:ext cx="10630786" cy="5264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Sensitivity of muon method for hypoxia detection </a:t>
            </a:r>
          </a:p>
          <a:p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O</a:t>
            </a:r>
            <a:r>
              <a:rPr lang="en-US" sz="24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detection in buffer solutions of proteins using muon</a:t>
            </a:r>
            <a:endParaRPr 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135A56-7733-406F-9172-C265010B9D8C}"/>
              </a:ext>
            </a:extLst>
          </p:cNvPr>
          <p:cNvSpPr txBox="1"/>
          <p:nvPr/>
        </p:nvSpPr>
        <p:spPr>
          <a:xfrm>
            <a:off x="570927" y="5742540"/>
            <a:ext cx="74286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A.D. Pant,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Phys.: Conf. Ser.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551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(2014) 012043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6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A.D. Pant et al., </a:t>
            </a:r>
            <a:r>
              <a:rPr lang="en-US" altLang="ja-JP" sz="1600" i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Nuclear Inst. and Methods in Physics Research</a:t>
            </a:r>
            <a:r>
              <a:rPr lang="en-US" altLang="ja-JP" sz="16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, A </a:t>
            </a:r>
            <a:r>
              <a:rPr lang="en-US" altLang="ja-JP" sz="16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1011</a:t>
            </a:r>
            <a:r>
              <a:rPr lang="en-US" altLang="ja-JP" sz="16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(2021) 165561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F22D5E-3C49-4A3E-963A-E976DF804CAB}"/>
              </a:ext>
            </a:extLst>
          </p:cNvPr>
          <p:cNvSpPr txBox="1"/>
          <p:nvPr/>
        </p:nvSpPr>
        <p:spPr>
          <a:xfrm>
            <a:off x="1588769" y="997711"/>
            <a:ext cx="6606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C00000"/>
                </a:solidFill>
              </a:rPr>
              <a:t>Relaxation of muonium in water in the presence of O</a:t>
            </a:r>
            <a:r>
              <a:rPr lang="en-US" altLang="ja-JP" sz="2000" baseline="-25000" dirty="0">
                <a:solidFill>
                  <a:srgbClr val="C00000"/>
                </a:solidFill>
              </a:rPr>
              <a:t>2</a:t>
            </a:r>
            <a:endParaRPr lang="ja-JP" altLang="en-US" sz="2000" baseline="-25000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B8CB8B-F9BE-036F-5A01-614400A26319}"/>
              </a:ext>
            </a:extLst>
          </p:cNvPr>
          <p:cNvSpPr txBox="1"/>
          <p:nvPr/>
        </p:nvSpPr>
        <p:spPr>
          <a:xfrm>
            <a:off x="4899682" y="2863220"/>
            <a:ext cx="2839675" cy="2862322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1800" i="1" dirty="0"/>
              <a:t>p</a:t>
            </a:r>
            <a:r>
              <a:rPr lang="en-US" altLang="ja-JP" sz="1800" dirty="0"/>
              <a:t>O</a:t>
            </a:r>
            <a:r>
              <a:rPr lang="en-US" altLang="ja-JP" sz="1800" baseline="-25000" dirty="0"/>
              <a:t>2</a:t>
            </a:r>
            <a:r>
              <a:rPr lang="en-US" altLang="ja-JP" sz="1800" dirty="0"/>
              <a:t> in tumors in human body is heterogeneous, </a:t>
            </a:r>
            <a:r>
              <a:rPr lang="en-US" altLang="ja-JP" sz="1800" b="1" dirty="0"/>
              <a:t>less than 5 mmHg</a:t>
            </a:r>
            <a:endParaRPr lang="en-US" altLang="ja-JP" b="1" dirty="0"/>
          </a:p>
          <a:p>
            <a:pPr algn="ctr"/>
            <a:endParaRPr lang="en-US" altLang="ja-JP" dirty="0"/>
          </a:p>
          <a:p>
            <a:pPr algn="ctr"/>
            <a:r>
              <a:rPr lang="en-GB" altLang="ja-JP" dirty="0">
                <a:latin typeface="Times New Roman" panose="02020603050405020304" pitchFamily="18" charset="0"/>
                <a:ea typeface="ＭＳ 明朝" panose="02020609040205080304" pitchFamily="17" charset="-128"/>
              </a:rPr>
              <a:t>M</a:t>
            </a:r>
            <a:r>
              <a:rPr lang="en-GB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easurable partial pressure by </a:t>
            </a:r>
            <a:r>
              <a:rPr lang="en-GB" altLang="ja-JP" sz="1800" dirty="0">
                <a:latin typeface="Times New Roman" panose="02020603050405020304" pitchFamily="18" charset="0"/>
                <a:ea typeface="ＭＳ 明朝" panose="02020609040205080304" pitchFamily="17" charset="-128"/>
                <a:sym typeface="Symbol" panose="05050102010706020507" pitchFamily="18" charset="2"/>
              </a:rPr>
              <a:t>SR </a:t>
            </a:r>
            <a:r>
              <a:rPr lang="en-GB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 0.3 to 300 (mmHg)</a:t>
            </a:r>
          </a:p>
          <a:p>
            <a:pPr algn="ctr"/>
            <a:endParaRPr lang="en-GB" altLang="ja-JP" dirty="0">
              <a:latin typeface="Times New Roman" panose="02020603050405020304" pitchFamily="18" charset="0"/>
              <a:ea typeface="ＭＳ 明朝" panose="02020609040205080304" pitchFamily="17" charset="-128"/>
            </a:endParaRPr>
          </a:p>
          <a:p>
            <a:pPr algn="ctr"/>
            <a:r>
              <a:rPr lang="en-GB" altLang="ja-JP" b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Sensitivity of </a:t>
            </a:r>
            <a:r>
              <a:rPr lang="en-GB" altLang="ja-JP" b="1" dirty="0" err="1">
                <a:latin typeface="Times New Roman" panose="02020603050405020304" pitchFamily="18" charset="0"/>
                <a:ea typeface="ＭＳ 明朝" panose="02020609040205080304" pitchFamily="17" charset="-128"/>
              </a:rPr>
              <a:t>MuSR</a:t>
            </a:r>
            <a:r>
              <a:rPr lang="en-GB" altLang="ja-JP" b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matches perfectly</a:t>
            </a:r>
            <a:endParaRPr lang="ja-JP" alt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E9AB99-B442-E044-A7E1-13558D8AFDC4}"/>
              </a:ext>
            </a:extLst>
          </p:cNvPr>
          <p:cNvSpPr txBox="1"/>
          <p:nvPr/>
        </p:nvSpPr>
        <p:spPr>
          <a:xfrm>
            <a:off x="4598484" y="1342089"/>
            <a:ext cx="3486336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b="1" dirty="0"/>
              <a:t>Spin-exchange interaction</a:t>
            </a:r>
          </a:p>
          <a:p>
            <a:r>
              <a:rPr kumimoji="1" lang="en-US" altLang="ja-JP" dirty="0"/>
              <a:t>Mu(</a:t>
            </a:r>
            <a:r>
              <a:rPr kumimoji="1" lang="en-US" altLang="ja-JP" dirty="0">
                <a:sym typeface="Symbol" panose="05050102010706020507" pitchFamily="18" charset="2"/>
              </a:rPr>
              <a:t>) + O</a:t>
            </a:r>
            <a:r>
              <a:rPr kumimoji="1" lang="en-US" altLang="ja-JP" baseline="-25000" dirty="0">
                <a:sym typeface="Symbol" panose="05050102010706020507" pitchFamily="18" charset="2"/>
              </a:rPr>
              <a:t>2</a:t>
            </a:r>
            <a:r>
              <a:rPr kumimoji="1" lang="en-US" altLang="ja-JP" dirty="0">
                <a:sym typeface="Symbol" panose="05050102010706020507" pitchFamily="18" charset="2"/>
              </a:rPr>
              <a:t> </a:t>
            </a:r>
            <a:r>
              <a:rPr kumimoji="1" lang="en-US" altLang="ja-JP" dirty="0">
                <a:sym typeface="Wingdings" panose="05000000000000000000" pitchFamily="2" charset="2"/>
              </a:rPr>
              <a:t> Mu(</a:t>
            </a:r>
            <a:r>
              <a:rPr kumimoji="1" lang="en-US" altLang="ja-JP" dirty="0">
                <a:sym typeface="Symbol" panose="05050102010706020507" pitchFamily="18" charset="2"/>
              </a:rPr>
              <a:t>) + O</a:t>
            </a:r>
            <a:r>
              <a:rPr kumimoji="1" lang="en-US" altLang="ja-JP" baseline="-25000" dirty="0">
                <a:sym typeface="Symbol" panose="05050102010706020507" pitchFamily="18" charset="2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b="1" dirty="0"/>
              <a:t>Chemical reactions</a:t>
            </a:r>
          </a:p>
          <a:p>
            <a:r>
              <a:rPr kumimoji="1" lang="en-US" altLang="ja-JP" dirty="0"/>
              <a:t>Mu</a:t>
            </a:r>
            <a:r>
              <a:rPr kumimoji="1" lang="en-US" altLang="ja-JP" dirty="0">
                <a:sym typeface="Symbol" panose="05050102010706020507" pitchFamily="18" charset="2"/>
              </a:rPr>
              <a:t> + O</a:t>
            </a:r>
            <a:r>
              <a:rPr kumimoji="1" lang="en-US" altLang="ja-JP" baseline="-25000" dirty="0">
                <a:sym typeface="Symbol" panose="05050102010706020507" pitchFamily="18" charset="2"/>
              </a:rPr>
              <a:t>2</a:t>
            </a:r>
            <a:r>
              <a:rPr kumimoji="1" lang="en-US" altLang="ja-JP" dirty="0">
                <a:sym typeface="Symbol" panose="05050102010706020507" pitchFamily="18" charset="2"/>
              </a:rPr>
              <a:t> </a:t>
            </a:r>
            <a:r>
              <a:rPr kumimoji="1" lang="en-US" altLang="ja-JP" dirty="0">
                <a:sym typeface="Wingdings" panose="05000000000000000000" pitchFamily="2" charset="2"/>
              </a:rPr>
              <a:t> Mu</a:t>
            </a:r>
            <a:r>
              <a:rPr kumimoji="1" lang="en-US" altLang="ja-JP" dirty="0">
                <a:sym typeface="Symbol" panose="05050102010706020507" pitchFamily="18" charset="2"/>
              </a:rPr>
              <a:t>O</a:t>
            </a:r>
            <a:r>
              <a:rPr kumimoji="1" lang="en-US" altLang="ja-JP" baseline="-25000" dirty="0">
                <a:sym typeface="Symbol" panose="05050102010706020507" pitchFamily="18" charset="2"/>
              </a:rPr>
              <a:t>2</a:t>
            </a:r>
          </a:p>
          <a:p>
            <a:r>
              <a:rPr kumimoji="1" lang="en-US" altLang="ja-JP" dirty="0">
                <a:sym typeface="Symbol" panose="05050102010706020507" pitchFamily="18" charset="2"/>
              </a:rPr>
              <a:t>Both cause relaxation of Mu</a:t>
            </a:r>
            <a:endParaRPr kumimoji="1" lang="ja-JP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8A3801-8B2C-A5BA-A0C1-FDFB67582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329" y="1342089"/>
            <a:ext cx="2917265" cy="4484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86E3E1-61C8-F047-F116-E5CCDBC24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558" y="647593"/>
            <a:ext cx="3313602" cy="57777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A764F8-9551-067E-5D49-4998BFFED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B53B4-A647-CB48-7C59-99D8F5503974}"/>
              </a:ext>
            </a:extLst>
          </p:cNvPr>
          <p:cNvSpPr txBox="1"/>
          <p:nvPr/>
        </p:nvSpPr>
        <p:spPr>
          <a:xfrm>
            <a:off x="1923337" y="6327315"/>
            <a:ext cx="498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highlight>
                  <a:srgbClr val="FFFF00"/>
                </a:highlight>
                <a:sym typeface="Symbol" panose="05050102010706020507" pitchFamily="18" charset="2"/>
              </a:rPr>
              <a:t>Validity of hypoxia (low O</a:t>
            </a:r>
            <a:r>
              <a:rPr kumimoji="1" lang="en-US" altLang="ja-JP" b="1" baseline="-25000" dirty="0">
                <a:solidFill>
                  <a:srgbClr val="FF0000"/>
                </a:solidFill>
                <a:highlight>
                  <a:srgbClr val="FFFF00"/>
                </a:highlight>
                <a:sym typeface="Symbol" panose="05050102010706020507" pitchFamily="18" charset="2"/>
              </a:rPr>
              <a:t>2</a:t>
            </a:r>
            <a:r>
              <a:rPr kumimoji="1" lang="en-US" altLang="ja-JP" b="1" dirty="0">
                <a:solidFill>
                  <a:srgbClr val="FF0000"/>
                </a:solidFill>
                <a:highlight>
                  <a:srgbClr val="FFFF00"/>
                </a:highlight>
                <a:sym typeface="Symbol" panose="05050102010706020507" pitchFamily="18" charset="2"/>
              </a:rPr>
              <a:t>) detection by muon</a:t>
            </a:r>
            <a:endParaRPr kumimoji="1" lang="ja-JP" altLang="en-US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11F29-52B7-D439-9472-9A5834DE0DF9}"/>
              </a:ext>
            </a:extLst>
          </p:cNvPr>
          <p:cNvSpPr txBox="1"/>
          <p:nvPr/>
        </p:nvSpPr>
        <p:spPr>
          <a:xfrm>
            <a:off x="7008276" y="6246484"/>
            <a:ext cx="3914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FF"/>
                </a:solidFill>
                <a:sym typeface="Symbol" panose="05050102010706020507" pitchFamily="18" charset="2"/>
              </a:rPr>
              <a:t>Motivation: SR in water</a:t>
            </a:r>
            <a:endParaRPr lang="en-US" sz="2800" dirty="0">
              <a:solidFill>
                <a:srgbClr val="FF00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31AA1F-66F3-AC6B-20B0-1B7059F4E806}"/>
              </a:ext>
            </a:extLst>
          </p:cNvPr>
          <p:cNvSpPr txBox="1"/>
          <p:nvPr/>
        </p:nvSpPr>
        <p:spPr>
          <a:xfrm>
            <a:off x="8886785" y="4962916"/>
            <a:ext cx="1783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FF"/>
                </a:solidFill>
              </a:rPr>
              <a:t>Muon interactions with water and proteins ?</a:t>
            </a:r>
          </a:p>
        </p:txBody>
      </p:sp>
    </p:spTree>
    <p:extLst>
      <p:ext uri="{BB962C8B-B14F-4D97-AF65-F5344CB8AC3E}">
        <p14:creationId xmlns:p14="http://schemas.microsoft.com/office/powerpoint/2010/main" val="134524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1B252B7-3E18-F11B-087E-F2E0F764A408}"/>
              </a:ext>
            </a:extLst>
          </p:cNvPr>
          <p:cNvSpPr txBox="1"/>
          <p:nvPr/>
        </p:nvSpPr>
        <p:spPr>
          <a:xfrm>
            <a:off x="1136707" y="1581395"/>
            <a:ext cx="1670649" cy="60529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1976: Percival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in water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E36507-2626-42A7-D41C-C6BB59D88364}"/>
              </a:ext>
            </a:extLst>
          </p:cNvPr>
          <p:cNvSpPr txBox="1"/>
          <p:nvPr/>
        </p:nvSpPr>
        <p:spPr>
          <a:xfrm>
            <a:off x="1092274" y="4140898"/>
            <a:ext cx="1897381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1979: Bucci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DNA and water solutions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1A240C-4BB5-EAE0-A6C4-DE14CBD02361}"/>
              </a:ext>
            </a:extLst>
          </p:cNvPr>
          <p:cNvSpPr txBox="1"/>
          <p:nvPr/>
        </p:nvSpPr>
        <p:spPr>
          <a:xfrm>
            <a:off x="2876290" y="1318440"/>
            <a:ext cx="1897381" cy="86177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1981: Percival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Missing fraction in water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17BA60-F90B-E544-9D0F-9A8F11F6BFD0}"/>
              </a:ext>
            </a:extLst>
          </p:cNvPr>
          <p:cNvSpPr txBox="1"/>
          <p:nvPr/>
        </p:nvSpPr>
        <p:spPr>
          <a:xfrm>
            <a:off x="3243992" y="5129581"/>
            <a:ext cx="1529679" cy="86177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1991: Cox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LCR study,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HMuO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in ice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8A55FE-2F52-1EDA-C345-45C1EAEC54CC}"/>
              </a:ext>
            </a:extLst>
          </p:cNvPr>
          <p:cNvSpPr txBox="1"/>
          <p:nvPr/>
        </p:nvSpPr>
        <p:spPr>
          <a:xfrm>
            <a:off x="5053884" y="1299709"/>
            <a:ext cx="2156460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1995: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Roduner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interaction with O</a:t>
            </a:r>
            <a:r>
              <a:rPr lang="en-US" altLang="ja-JP" sz="2000" baseline="-25000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in aq.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soln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1EF4C2-CB08-C575-67E5-769A58427EA0}"/>
              </a:ext>
            </a:extLst>
          </p:cNvPr>
          <p:cNvSpPr txBox="1"/>
          <p:nvPr/>
        </p:nvSpPr>
        <p:spPr>
          <a:xfrm>
            <a:off x="5010739" y="5029985"/>
            <a:ext cx="1897381" cy="8617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2001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Torikai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Electron transfer in DNA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9C31AB-1AE4-B578-8207-7CEFB78FBEA1}"/>
              </a:ext>
            </a:extLst>
          </p:cNvPr>
          <p:cNvSpPr txBox="1"/>
          <p:nvPr/>
        </p:nvSpPr>
        <p:spPr>
          <a:xfrm>
            <a:off x="6969674" y="5020197"/>
            <a:ext cx="2116416" cy="11182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2006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Nagamine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Magnetism in human blood, oxyHb, deoxyHb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5412A8-F20B-3829-287F-A3E20E3D3E39}"/>
              </a:ext>
            </a:extLst>
          </p:cNvPr>
          <p:cNvSpPr txBox="1"/>
          <p:nvPr/>
        </p:nvSpPr>
        <p:spPr>
          <a:xfrm>
            <a:off x="7172373" y="4055888"/>
            <a:ext cx="2300268" cy="8617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2014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Sugawara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Hydration dependent et in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cyt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c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7CB29A-EF2F-35AF-2B32-28784378F23E}"/>
              </a:ext>
            </a:extLst>
          </p:cNvPr>
          <p:cNvSpPr txBox="1"/>
          <p:nvPr/>
        </p:nvSpPr>
        <p:spPr>
          <a:xfrm>
            <a:off x="9582698" y="4720293"/>
            <a:ext cx="1680272" cy="111825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2021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Pant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O</a:t>
            </a:r>
            <a:r>
              <a:rPr lang="en-US" altLang="ja-JP" sz="2000" baseline="-25000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detection in biological aq.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solns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3B9516-4837-3880-B163-A34F042C1568}"/>
              </a:ext>
            </a:extLst>
          </p:cNvPr>
          <p:cNvSpPr txBox="1"/>
          <p:nvPr/>
        </p:nvSpPr>
        <p:spPr>
          <a:xfrm>
            <a:off x="9521306" y="1201245"/>
            <a:ext cx="1680273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2017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Bossoni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human brain ferritin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7AE084-D5B2-8DE9-C773-4C13BB949571}"/>
              </a:ext>
            </a:extLst>
          </p:cNvPr>
          <p:cNvSpPr txBox="1"/>
          <p:nvPr/>
        </p:nvSpPr>
        <p:spPr>
          <a:xfrm>
            <a:off x="979881" y="361856"/>
            <a:ext cx="980063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00FF"/>
                </a:solidFill>
              </a:rPr>
              <a:t>M</a:t>
            </a:r>
            <a:r>
              <a:rPr kumimoji="1" lang="en-US" altLang="ja-JP" sz="3200" b="1" dirty="0">
                <a:solidFill>
                  <a:srgbClr val="0000FF"/>
                </a:solidFill>
              </a:rPr>
              <a:t>uon in biology related studies: </a:t>
            </a:r>
            <a:r>
              <a:rPr lang="en-US" altLang="ja-JP" sz="3200" b="1" dirty="0">
                <a:solidFill>
                  <a:srgbClr val="0000FF"/>
                </a:solidFill>
              </a:rPr>
              <a:t>updates</a:t>
            </a:r>
            <a:r>
              <a:rPr kumimoji="1" lang="en-US" altLang="ja-JP" sz="3200" b="1" dirty="0">
                <a:solidFill>
                  <a:srgbClr val="0000FF"/>
                </a:solidFill>
              </a:rPr>
              <a:t> (~60 years)</a:t>
            </a:r>
            <a:endParaRPr kumimoji="1" lang="ja-JP" altLang="en-US" sz="3200" b="1" dirty="0">
              <a:solidFill>
                <a:srgbClr val="0000FF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9E81692-DCD1-4C36-3024-9CDD6D910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57" y="3155986"/>
            <a:ext cx="11759567" cy="1005927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BA2F187-EC1B-5547-D99C-3CE3569E58E7}"/>
              </a:ext>
            </a:extLst>
          </p:cNvPr>
          <p:cNvCxnSpPr>
            <a:cxnSpLocks/>
          </p:cNvCxnSpPr>
          <p:nvPr/>
        </p:nvCxnSpPr>
        <p:spPr>
          <a:xfrm flipH="1">
            <a:off x="2282901" y="2186689"/>
            <a:ext cx="329157" cy="1095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63CC028-B15F-4ABE-CF8E-92F05FB6D626}"/>
              </a:ext>
            </a:extLst>
          </p:cNvPr>
          <p:cNvCxnSpPr>
            <a:cxnSpLocks/>
          </p:cNvCxnSpPr>
          <p:nvPr/>
        </p:nvCxnSpPr>
        <p:spPr>
          <a:xfrm flipV="1">
            <a:off x="2612058" y="3913069"/>
            <a:ext cx="0" cy="216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DD0C77F-87C9-4CC7-6E1B-334BABC5441D}"/>
              </a:ext>
            </a:extLst>
          </p:cNvPr>
          <p:cNvCxnSpPr>
            <a:cxnSpLocks/>
          </p:cNvCxnSpPr>
          <p:nvPr/>
        </p:nvCxnSpPr>
        <p:spPr>
          <a:xfrm flipH="1" flipV="1">
            <a:off x="3069065" y="3653050"/>
            <a:ext cx="710848" cy="48898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F34E262-0732-FDC1-EBDE-AAFA9E8B518A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008832" y="3896408"/>
            <a:ext cx="487667" cy="123317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EDCFBB9-6911-9C1F-4062-2C0E48A88FA5}"/>
              </a:ext>
            </a:extLst>
          </p:cNvPr>
          <p:cNvSpPr txBox="1"/>
          <p:nvPr/>
        </p:nvSpPr>
        <p:spPr>
          <a:xfrm>
            <a:off x="3042828" y="4140898"/>
            <a:ext cx="1897381" cy="86177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1982: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Nagamine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Long lived Mu in water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878F27C-6B60-42B2-9897-DC6AB52F2708}"/>
              </a:ext>
            </a:extLst>
          </p:cNvPr>
          <p:cNvCxnSpPr>
            <a:cxnSpLocks/>
          </p:cNvCxnSpPr>
          <p:nvPr/>
        </p:nvCxnSpPr>
        <p:spPr>
          <a:xfrm flipV="1">
            <a:off x="6011544" y="3913069"/>
            <a:ext cx="0" cy="15342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D7C46C6-A48F-C162-E054-36A3D41B134A}"/>
              </a:ext>
            </a:extLst>
          </p:cNvPr>
          <p:cNvCxnSpPr>
            <a:cxnSpLocks/>
          </p:cNvCxnSpPr>
          <p:nvPr/>
        </p:nvCxnSpPr>
        <p:spPr>
          <a:xfrm flipV="1">
            <a:off x="6212572" y="3925601"/>
            <a:ext cx="0" cy="109459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A47AA38-2900-DF85-7795-FEC2CD96EA73}"/>
              </a:ext>
            </a:extLst>
          </p:cNvPr>
          <p:cNvSpPr txBox="1"/>
          <p:nvPr/>
        </p:nvSpPr>
        <p:spPr>
          <a:xfrm>
            <a:off x="4993382" y="4064050"/>
            <a:ext cx="1897381" cy="86177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2000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Nagamine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Electron transfer in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cyt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c protein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05A656F-9972-B86D-B06F-EE87FC744531}"/>
              </a:ext>
            </a:extLst>
          </p:cNvPr>
          <p:cNvCxnSpPr>
            <a:cxnSpLocks/>
          </p:cNvCxnSpPr>
          <p:nvPr/>
        </p:nvCxnSpPr>
        <p:spPr>
          <a:xfrm flipH="1" flipV="1">
            <a:off x="6890763" y="3653050"/>
            <a:ext cx="218760" cy="134962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EA71613-A8AE-E4D7-7846-7CC0C60B9D9B}"/>
              </a:ext>
            </a:extLst>
          </p:cNvPr>
          <p:cNvCxnSpPr>
            <a:cxnSpLocks/>
          </p:cNvCxnSpPr>
          <p:nvPr/>
        </p:nvCxnSpPr>
        <p:spPr>
          <a:xfrm flipV="1">
            <a:off x="8163126" y="3680363"/>
            <a:ext cx="85816" cy="37552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4E93EF0-F3B7-1636-A2EC-22A03C5C662E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9582698" y="3680363"/>
            <a:ext cx="840136" cy="103993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8B7C3C4-399F-F93C-028C-C059261B478C}"/>
              </a:ext>
            </a:extLst>
          </p:cNvPr>
          <p:cNvCxnSpPr>
            <a:cxnSpLocks/>
          </p:cNvCxnSpPr>
          <p:nvPr/>
        </p:nvCxnSpPr>
        <p:spPr>
          <a:xfrm flipH="1">
            <a:off x="8365825" y="2161483"/>
            <a:ext cx="289082" cy="108162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F829A3F-91B5-324D-C56C-4856CE4CCA5F}"/>
              </a:ext>
            </a:extLst>
          </p:cNvPr>
          <p:cNvCxnSpPr>
            <a:cxnSpLocks/>
            <a:stCxn id="29" idx="2"/>
          </p:cNvCxnSpPr>
          <p:nvPr/>
        </p:nvCxnSpPr>
        <p:spPr>
          <a:xfrm flipH="1">
            <a:off x="8901710" y="2063019"/>
            <a:ext cx="1459733" cy="1219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DF247A5-ED3E-744A-4FCB-696EB4206C61}"/>
              </a:ext>
            </a:extLst>
          </p:cNvPr>
          <p:cNvSpPr txBox="1"/>
          <p:nvPr/>
        </p:nvSpPr>
        <p:spPr>
          <a:xfrm>
            <a:off x="7520156" y="1316842"/>
            <a:ext cx="1680272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2014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Pant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O</a:t>
            </a:r>
            <a:r>
              <a:rPr lang="en-US" altLang="ja-JP" sz="2000" baseline="-25000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detection in Hb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soln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2D97E1A-08E9-8D5A-F19F-33657F3B9BD9}"/>
              </a:ext>
            </a:extLst>
          </p:cNvPr>
          <p:cNvCxnSpPr/>
          <p:nvPr/>
        </p:nvCxnSpPr>
        <p:spPr>
          <a:xfrm flipH="1">
            <a:off x="6774891" y="2929773"/>
            <a:ext cx="587785" cy="352841"/>
          </a:xfrm>
          <a:prstGeom prst="straightConnector1">
            <a:avLst/>
          </a:prstGeom>
          <a:ln>
            <a:solidFill>
              <a:srgbClr val="CC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1E9071C-522E-B7DD-B6F2-79F07DC348D1}"/>
              </a:ext>
            </a:extLst>
          </p:cNvPr>
          <p:cNvCxnSpPr>
            <a:cxnSpLocks/>
          </p:cNvCxnSpPr>
          <p:nvPr/>
        </p:nvCxnSpPr>
        <p:spPr>
          <a:xfrm flipH="1">
            <a:off x="8455014" y="3025914"/>
            <a:ext cx="577129" cy="270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0CDF067-7E32-5C15-D67E-6CC7446E676F}"/>
              </a:ext>
            </a:extLst>
          </p:cNvPr>
          <p:cNvSpPr txBox="1"/>
          <p:nvPr/>
        </p:nvSpPr>
        <p:spPr>
          <a:xfrm>
            <a:off x="7013058" y="2324479"/>
            <a:ext cx="1870710" cy="605294"/>
          </a:xfrm>
          <a:prstGeom prst="rect">
            <a:avLst/>
          </a:prstGeom>
          <a:solidFill>
            <a:schemeClr val="bg1"/>
          </a:solidFill>
          <a:ln>
            <a:solidFill>
              <a:srgbClr val="CCFF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2004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Hubbard</a:t>
            </a:r>
          </a:p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ALCR in DNA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14CBFAB-A607-54DF-DF41-07BA4DCCE464}"/>
              </a:ext>
            </a:extLst>
          </p:cNvPr>
          <p:cNvCxnSpPr>
            <a:cxnSpLocks/>
          </p:cNvCxnSpPr>
          <p:nvPr/>
        </p:nvCxnSpPr>
        <p:spPr>
          <a:xfrm flipH="1">
            <a:off x="4851923" y="3154335"/>
            <a:ext cx="158816" cy="128279"/>
          </a:xfrm>
          <a:prstGeom prst="straightConnector1">
            <a:avLst/>
          </a:prstGeom>
          <a:ln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1A600E0-DBC8-29B8-2470-E624083A10BB}"/>
              </a:ext>
            </a:extLst>
          </p:cNvPr>
          <p:cNvCxnSpPr>
            <a:stCxn id="19" idx="2"/>
          </p:cNvCxnSpPr>
          <p:nvPr/>
        </p:nvCxnSpPr>
        <p:spPr>
          <a:xfrm flipH="1">
            <a:off x="5186121" y="2161483"/>
            <a:ext cx="945993" cy="112113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911ECE4-F72C-F96E-244E-87B4BBEB5D3F}"/>
              </a:ext>
            </a:extLst>
          </p:cNvPr>
          <p:cNvSpPr txBox="1"/>
          <p:nvPr/>
        </p:nvSpPr>
        <p:spPr>
          <a:xfrm>
            <a:off x="4851923" y="2308688"/>
            <a:ext cx="2117751" cy="861774"/>
          </a:xfrm>
          <a:prstGeom prst="rect">
            <a:avLst/>
          </a:prstGeom>
          <a:solidFill>
            <a:schemeClr val="bg1"/>
          </a:solidFill>
          <a:ln>
            <a:solidFill>
              <a:srgbClr val="CC00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1992: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Risch-Kehr</a:t>
            </a:r>
            <a:endParaRPr kumimoji="1" lang="en-US" altLang="ja-JP" sz="2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RK theory for polyacetylene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B6D1D40-C55A-6CD3-C1FA-CF5390D669F2}"/>
              </a:ext>
            </a:extLst>
          </p:cNvPr>
          <p:cNvCxnSpPr/>
          <p:nvPr/>
        </p:nvCxnSpPr>
        <p:spPr>
          <a:xfrm flipH="1">
            <a:off x="2876290" y="2180214"/>
            <a:ext cx="166538" cy="110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83EC7BB-7831-C679-8D50-C9152115AA21}"/>
              </a:ext>
            </a:extLst>
          </p:cNvPr>
          <p:cNvSpPr txBox="1"/>
          <p:nvPr/>
        </p:nvSpPr>
        <p:spPr>
          <a:xfrm>
            <a:off x="2877581" y="2237036"/>
            <a:ext cx="1897381" cy="86177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1988: Leung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MuOH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and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MuH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in aq.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soln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EF68792-1A98-51EC-83E1-6E3662B98200}"/>
              </a:ext>
            </a:extLst>
          </p:cNvPr>
          <p:cNvCxnSpPr>
            <a:stCxn id="17" idx="2"/>
          </p:cNvCxnSpPr>
          <p:nvPr/>
        </p:nvCxnSpPr>
        <p:spPr>
          <a:xfrm>
            <a:off x="3826272" y="3098810"/>
            <a:ext cx="182560" cy="183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7C596CB-B16B-CE38-C900-6A7AE65F1D3F}"/>
              </a:ext>
            </a:extLst>
          </p:cNvPr>
          <p:cNvSpPr txBox="1"/>
          <p:nvPr/>
        </p:nvSpPr>
        <p:spPr>
          <a:xfrm>
            <a:off x="8950441" y="2212022"/>
            <a:ext cx="2006298" cy="86177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2015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Kobayashi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e/p transfer due to enzymatic </a:t>
            </a:r>
            <a:r>
              <a:rPr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rxn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5BD591-8BAE-B45A-DD44-2227226C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BEDC0-3814-C862-6E76-9C2BE5A0F324}"/>
              </a:ext>
            </a:extLst>
          </p:cNvPr>
          <p:cNvSpPr txBox="1"/>
          <p:nvPr/>
        </p:nvSpPr>
        <p:spPr>
          <a:xfrm>
            <a:off x="426560" y="2237889"/>
            <a:ext cx="1862590" cy="86177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1968: </a:t>
            </a:r>
            <a:r>
              <a:rPr lang="en-US" altLang="ja-JP" sz="2000" dirty="0" err="1"/>
              <a:t>Myasishcheva</a:t>
            </a:r>
            <a:endParaRPr lang="en-US" altLang="ja-JP" sz="2000" dirty="0"/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in ice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BA9CE5-C0ED-E65C-74DF-537B445841FE}"/>
              </a:ext>
            </a:extLst>
          </p:cNvPr>
          <p:cNvCxnSpPr>
            <a:cxnSpLocks/>
          </p:cNvCxnSpPr>
          <p:nvPr/>
        </p:nvCxnSpPr>
        <p:spPr>
          <a:xfrm>
            <a:off x="931219" y="3110426"/>
            <a:ext cx="165508" cy="1952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EB91C0-BEC8-D92F-46C8-CAA2B1A9CE3D}"/>
              </a:ext>
            </a:extLst>
          </p:cNvPr>
          <p:cNvCxnSpPr>
            <a:cxnSpLocks/>
          </p:cNvCxnSpPr>
          <p:nvPr/>
        </p:nvCxnSpPr>
        <p:spPr>
          <a:xfrm flipH="1">
            <a:off x="808331" y="3646351"/>
            <a:ext cx="1363616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D397F5B6-C242-111F-2D08-CC24021986D5}"/>
              </a:ext>
            </a:extLst>
          </p:cNvPr>
          <p:cNvSpPr/>
          <p:nvPr/>
        </p:nvSpPr>
        <p:spPr>
          <a:xfrm>
            <a:off x="1165307" y="3294104"/>
            <a:ext cx="1587871" cy="343452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864F6D7-2728-D715-4619-AD845BC7FE7B}"/>
              </a:ext>
            </a:extLst>
          </p:cNvPr>
          <p:cNvCxnSpPr>
            <a:cxnSpLocks/>
          </p:cNvCxnSpPr>
          <p:nvPr/>
        </p:nvCxnSpPr>
        <p:spPr>
          <a:xfrm flipH="1">
            <a:off x="814373" y="3287591"/>
            <a:ext cx="1363616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58FCDEC-A6CA-2A66-B16B-191005CA02E4}"/>
              </a:ext>
            </a:extLst>
          </p:cNvPr>
          <p:cNvSpPr txBox="1"/>
          <p:nvPr/>
        </p:nvSpPr>
        <p:spPr>
          <a:xfrm>
            <a:off x="787385" y="3653050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1970</a:t>
            </a:r>
            <a:endParaRPr kumimoji="1" lang="ja-JP" altLang="en-US" sz="2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5BD92A-0D3E-23CD-1DC5-DB50B46EA412}"/>
              </a:ext>
            </a:extLst>
          </p:cNvPr>
          <p:cNvSpPr txBox="1"/>
          <p:nvPr/>
        </p:nvSpPr>
        <p:spPr>
          <a:xfrm>
            <a:off x="10195812" y="3804947"/>
            <a:ext cx="1587871" cy="60529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2024</a:t>
            </a:r>
            <a:r>
              <a:rPr kumimoji="1" lang="en-US" altLang="ja-JP" sz="20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 Pant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 err="1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MuOH</a:t>
            </a:r>
            <a:r>
              <a:rPr lang="en-US" altLang="ja-JP" sz="2000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in ice</a:t>
            </a:r>
            <a:endParaRPr kumimoji="1" lang="ja-JP" altLang="en-US" sz="2000" dirty="0">
              <a:solidFill>
                <a:srgbClr val="0000FF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1E2A98C-0FB8-4FDF-E808-CF7754C8D14E}"/>
              </a:ext>
            </a:extLst>
          </p:cNvPr>
          <p:cNvCxnSpPr>
            <a:cxnSpLocks/>
          </p:cNvCxnSpPr>
          <p:nvPr/>
        </p:nvCxnSpPr>
        <p:spPr>
          <a:xfrm flipH="1" flipV="1">
            <a:off x="10002766" y="3680363"/>
            <a:ext cx="193046" cy="1877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A6689A5-22D1-D553-F6ED-F9ADDECF86EC}"/>
              </a:ext>
            </a:extLst>
          </p:cNvPr>
          <p:cNvSpPr txBox="1"/>
          <p:nvPr/>
        </p:nvSpPr>
        <p:spPr>
          <a:xfrm>
            <a:off x="7008276" y="6246484"/>
            <a:ext cx="3763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 panose="05050102010706020507" pitchFamily="18" charset="2"/>
              </a:rPr>
              <a:t>This talk: SR in water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01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8389A7-7D93-D54B-BC51-029A453F9AF6}"/>
              </a:ext>
            </a:extLst>
          </p:cNvPr>
          <p:cNvCxnSpPr>
            <a:cxnSpLocks/>
          </p:cNvCxnSpPr>
          <p:nvPr/>
        </p:nvCxnSpPr>
        <p:spPr>
          <a:xfrm>
            <a:off x="5913603" y="3825940"/>
            <a:ext cx="0" cy="1676804"/>
          </a:xfrm>
          <a:prstGeom prst="straightConnector1">
            <a:avLst/>
          </a:prstGeom>
          <a:ln w="19050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A50526D-A787-1B65-74C7-72E7E1AF07BC}"/>
              </a:ext>
            </a:extLst>
          </p:cNvPr>
          <p:cNvCxnSpPr>
            <a:cxnSpLocks/>
          </p:cNvCxnSpPr>
          <p:nvPr/>
        </p:nvCxnSpPr>
        <p:spPr>
          <a:xfrm>
            <a:off x="5144238" y="4576841"/>
            <a:ext cx="0" cy="895406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2DC9B86-B190-1193-3C76-D5AE407B2EF4}"/>
              </a:ext>
            </a:extLst>
          </p:cNvPr>
          <p:cNvCxnSpPr>
            <a:cxnSpLocks/>
          </p:cNvCxnSpPr>
          <p:nvPr/>
        </p:nvCxnSpPr>
        <p:spPr>
          <a:xfrm>
            <a:off x="4565525" y="3190107"/>
            <a:ext cx="0" cy="2324620"/>
          </a:xfrm>
          <a:prstGeom prst="straightConnector1">
            <a:avLst/>
          </a:prstGeom>
          <a:ln w="19050">
            <a:solidFill>
              <a:srgbClr val="FF00FF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A29D61D-7C8D-873E-C8C2-3AD5FB2B924A}"/>
              </a:ext>
            </a:extLst>
          </p:cNvPr>
          <p:cNvCxnSpPr>
            <a:cxnSpLocks/>
          </p:cNvCxnSpPr>
          <p:nvPr/>
        </p:nvCxnSpPr>
        <p:spPr>
          <a:xfrm>
            <a:off x="3544946" y="3883569"/>
            <a:ext cx="0" cy="1586263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034CFFC-2CB7-F5BF-990A-D0375E6600CA}"/>
              </a:ext>
            </a:extLst>
          </p:cNvPr>
          <p:cNvCxnSpPr>
            <a:cxnSpLocks/>
          </p:cNvCxnSpPr>
          <p:nvPr/>
        </p:nvCxnSpPr>
        <p:spPr>
          <a:xfrm>
            <a:off x="2295122" y="4505430"/>
            <a:ext cx="0" cy="981772"/>
          </a:xfrm>
          <a:prstGeom prst="straightConnector1">
            <a:avLst/>
          </a:prstGeom>
          <a:ln w="19050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B252B7-3E18-F11B-087E-F2E0F764A408}"/>
              </a:ext>
            </a:extLst>
          </p:cNvPr>
          <p:cNvSpPr txBox="1"/>
          <p:nvPr/>
        </p:nvSpPr>
        <p:spPr>
          <a:xfrm>
            <a:off x="1271480" y="3900136"/>
            <a:ext cx="1731964" cy="60529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1976: Percival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in water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1A240C-4BB5-EAE0-A6C4-DE14CBD02361}"/>
              </a:ext>
            </a:extLst>
          </p:cNvPr>
          <p:cNvSpPr txBox="1"/>
          <p:nvPr/>
        </p:nvSpPr>
        <p:spPr>
          <a:xfrm>
            <a:off x="2935231" y="4644660"/>
            <a:ext cx="2859472" cy="605294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1981: Percival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Missing fraction in water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17BA60-F90B-E544-9D0F-9A8F11F6BFD0}"/>
              </a:ext>
            </a:extLst>
          </p:cNvPr>
          <p:cNvSpPr txBox="1"/>
          <p:nvPr/>
        </p:nvSpPr>
        <p:spPr>
          <a:xfrm>
            <a:off x="4949349" y="3920071"/>
            <a:ext cx="2859472" cy="60529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1991: Cox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LCR study, HMuO in ice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8A55FE-2F52-1EDA-C345-45C1EAEC54CC}"/>
              </a:ext>
            </a:extLst>
          </p:cNvPr>
          <p:cNvSpPr txBox="1"/>
          <p:nvPr/>
        </p:nvSpPr>
        <p:spPr>
          <a:xfrm>
            <a:off x="5384573" y="3234093"/>
            <a:ext cx="3654302" cy="60529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1995: Roduner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interaction with O</a:t>
            </a:r>
            <a:r>
              <a:rPr lang="en-US" altLang="ja-JP" sz="2000" baseline="-25000" dirty="0"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in aq. soln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DCFBB9-6911-9C1F-4062-2C0E48A88FA5}"/>
              </a:ext>
            </a:extLst>
          </p:cNvPr>
          <p:cNvSpPr txBox="1"/>
          <p:nvPr/>
        </p:nvSpPr>
        <p:spPr>
          <a:xfrm>
            <a:off x="2458593" y="3262777"/>
            <a:ext cx="2828294" cy="6052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1982: Nagamine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Long lived Mu in water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CDF067-7E32-5C15-D67E-6CC7446E676F}"/>
              </a:ext>
            </a:extLst>
          </p:cNvPr>
          <p:cNvSpPr txBox="1"/>
          <p:nvPr/>
        </p:nvSpPr>
        <p:spPr>
          <a:xfrm>
            <a:off x="6083780" y="4626934"/>
            <a:ext cx="2382236" cy="605294"/>
          </a:xfrm>
          <a:prstGeom prst="rect">
            <a:avLst/>
          </a:prstGeom>
          <a:noFill/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2004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: Wang</a:t>
            </a:r>
          </a:p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ZF 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SR in ice phases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5BD591-8BAE-B45A-DD44-2227226C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BEDC0-3814-C862-6E76-9C2BE5A0F324}"/>
              </a:ext>
            </a:extLst>
          </p:cNvPr>
          <p:cNvSpPr txBox="1"/>
          <p:nvPr/>
        </p:nvSpPr>
        <p:spPr>
          <a:xfrm>
            <a:off x="238236" y="4581669"/>
            <a:ext cx="2667578" cy="605294"/>
          </a:xfrm>
          <a:prstGeom prst="rect">
            <a:avLst/>
          </a:prstGeom>
          <a:solidFill>
            <a:schemeClr val="bg1"/>
          </a:solidFill>
          <a:ln w="19050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1968: </a:t>
            </a:r>
            <a:r>
              <a:rPr lang="en-US" altLang="ja-JP" sz="2000" dirty="0"/>
              <a:t>Myasishcheva</a:t>
            </a:r>
          </a:p>
          <a:p>
            <a:pPr algn="ctr"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in ice</a:t>
            </a:r>
            <a:endParaRPr kumimoji="1" lang="ja-JP" altLang="en-US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5BD92A-0D3E-23CD-1DC5-DB50B46EA412}"/>
              </a:ext>
            </a:extLst>
          </p:cNvPr>
          <p:cNvSpPr txBox="1"/>
          <p:nvPr/>
        </p:nvSpPr>
        <p:spPr>
          <a:xfrm>
            <a:off x="8610600" y="3900136"/>
            <a:ext cx="3001706" cy="137473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Pant: proposed new model</a:t>
            </a:r>
          </a:p>
          <a:p>
            <a:pPr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New insights: 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SR in water</a:t>
            </a:r>
            <a:endParaRPr kumimoji="1" lang="en-US" altLang="ja-JP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2024: MuOH in ice</a:t>
            </a:r>
          </a:p>
          <a:p>
            <a:pPr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2026: Mu in H</a:t>
            </a:r>
            <a:r>
              <a:rPr lang="en-US" altLang="ja-JP" sz="2000" baseline="-25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O &amp; D</a:t>
            </a:r>
            <a:r>
              <a:rPr lang="en-US" altLang="ja-JP" sz="2000" baseline="-25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O</a:t>
            </a:r>
          </a:p>
          <a:p>
            <a:pPr>
              <a:lnSpc>
                <a:spcPts val="2000"/>
              </a:lnSpc>
            </a:pPr>
            <a:r>
              <a:rPr lang="en-US" altLang="ja-JP" sz="2000" dirty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2026: Quantum coherence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BD1523A-37CB-D755-D032-0379D2798413}"/>
              </a:ext>
            </a:extLst>
          </p:cNvPr>
          <p:cNvSpPr txBox="1"/>
          <p:nvPr/>
        </p:nvSpPr>
        <p:spPr>
          <a:xfrm>
            <a:off x="3544946" y="2592464"/>
            <a:ext cx="2859472" cy="605294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1988: Leung</a:t>
            </a:r>
          </a:p>
          <a:p>
            <a:pPr algn="ctr">
              <a:lnSpc>
                <a:spcPts val="2000"/>
              </a:lnSpc>
            </a:pP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Mu </a:t>
            </a:r>
            <a:r>
              <a:rPr kumimoji="1" lang="en-US" altLang="ja-JP" sz="2000" dirty="0" err="1">
                <a:latin typeface="Times" panose="02020603050405020304" pitchFamily="18" charset="0"/>
                <a:cs typeface="Times" panose="02020603050405020304" pitchFamily="18" charset="0"/>
              </a:rPr>
              <a:t>rxn</a:t>
            </a:r>
            <a:r>
              <a:rPr kumimoji="1" lang="en-US" altLang="ja-JP" sz="2000" dirty="0">
                <a:latin typeface="Times" panose="02020603050405020304" pitchFamily="18" charset="0"/>
                <a:cs typeface="Times" panose="02020603050405020304" pitchFamily="18" charset="0"/>
              </a:rPr>
              <a:t> with hydrated e</a:t>
            </a:r>
            <a:r>
              <a:rPr kumimoji="1" lang="en-US" altLang="ja-JP" sz="2000" baseline="30000" dirty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endParaRPr kumimoji="1" lang="ja-JP" altLang="en-US" sz="2000" baseline="30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id="{6B27B6CA-54F4-B3D9-5D13-F5FFD882CC8F}"/>
              </a:ext>
            </a:extLst>
          </p:cNvPr>
          <p:cNvSpPr txBox="1">
            <a:spLocks/>
          </p:cNvSpPr>
          <p:nvPr/>
        </p:nvSpPr>
        <p:spPr>
          <a:xfrm>
            <a:off x="3420337" y="378305"/>
            <a:ext cx="4346802" cy="5538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00FF"/>
                </a:solidFill>
                <a:sym typeface="Symbol" panose="05050102010706020507" pitchFamily="18" charset="2"/>
              </a:rPr>
              <a:t>SR in H</a:t>
            </a:r>
            <a:r>
              <a:rPr lang="en-US" sz="3600" b="1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2</a:t>
            </a:r>
            <a:r>
              <a:rPr lang="en-US" sz="3600" b="1" dirty="0">
                <a:solidFill>
                  <a:srgbClr val="0000FF"/>
                </a:solidFill>
                <a:sym typeface="Symbol" panose="05050102010706020507" pitchFamily="18" charset="2"/>
              </a:rPr>
              <a:t>O (~60 yrs)</a:t>
            </a:r>
            <a:endParaRPr lang="en-US" sz="3600" b="1" dirty="0">
              <a:solidFill>
                <a:srgbClr val="0000FF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64BDAC-7283-624A-06A5-96676801D4D4}"/>
              </a:ext>
            </a:extLst>
          </p:cNvPr>
          <p:cNvGrpSpPr/>
          <p:nvPr/>
        </p:nvGrpSpPr>
        <p:grpSpPr>
          <a:xfrm>
            <a:off x="518649" y="5377567"/>
            <a:ext cx="11064240" cy="773594"/>
            <a:chOff x="610634" y="5527470"/>
            <a:chExt cx="11064240" cy="7735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7AA3CE2-C217-D994-F976-CCFC6A60655A}"/>
                </a:ext>
              </a:extLst>
            </p:cNvPr>
            <p:cNvSpPr/>
            <p:nvPr/>
          </p:nvSpPr>
          <p:spPr>
            <a:xfrm>
              <a:off x="610634" y="5664630"/>
              <a:ext cx="11064240" cy="4572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110064-EE1A-6BE2-93B4-2EAE6CA1C66D}"/>
                </a:ext>
              </a:extLst>
            </p:cNvPr>
            <p:cNvSpPr/>
            <p:nvPr/>
          </p:nvSpPr>
          <p:spPr>
            <a:xfrm>
              <a:off x="1488748" y="5527470"/>
              <a:ext cx="27432" cy="320040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6E9925-1239-FD4F-0B01-3795A61B33DB}"/>
                </a:ext>
              </a:extLst>
            </p:cNvPr>
            <p:cNvSpPr txBox="1"/>
            <p:nvPr/>
          </p:nvSpPr>
          <p:spPr>
            <a:xfrm>
              <a:off x="1111080" y="5893230"/>
              <a:ext cx="75533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2000" b="1">
                  <a:solidFill>
                    <a:srgbClr val="000000"/>
                  </a:solidFill>
                  <a:latin typeface="Arial"/>
                </a:defRPr>
              </a:pPr>
              <a:r>
                <a:rPr>
                  <a:solidFill>
                    <a:srgbClr val="0000FF"/>
                  </a:solidFill>
                </a:rPr>
                <a:t>1970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031462B-7405-E2F3-19A0-89C64A047BB8}"/>
                </a:ext>
              </a:extLst>
            </p:cNvPr>
            <p:cNvSpPr/>
            <p:nvPr/>
          </p:nvSpPr>
          <p:spPr>
            <a:xfrm>
              <a:off x="3244976" y="5527470"/>
              <a:ext cx="27432" cy="320040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D2AD0A-ED9F-795E-2400-5A7A14FE7615}"/>
                </a:ext>
              </a:extLst>
            </p:cNvPr>
            <p:cNvSpPr txBox="1"/>
            <p:nvPr/>
          </p:nvSpPr>
          <p:spPr>
            <a:xfrm>
              <a:off x="2867308" y="5893230"/>
              <a:ext cx="75533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2000" b="1">
                  <a:solidFill>
                    <a:srgbClr val="000000"/>
                  </a:solidFill>
                  <a:latin typeface="Arial"/>
                </a:defRPr>
              </a:pPr>
              <a:r>
                <a:rPr>
                  <a:solidFill>
                    <a:srgbClr val="0000FF"/>
                  </a:solidFill>
                </a:rPr>
                <a:t>1980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F883960-2BD4-D665-C534-AFAC6D3FDBD8}"/>
                </a:ext>
              </a:extLst>
            </p:cNvPr>
            <p:cNvSpPr/>
            <p:nvPr/>
          </p:nvSpPr>
          <p:spPr>
            <a:xfrm>
              <a:off x="5001205" y="5527470"/>
              <a:ext cx="27432" cy="320040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E493C6-640A-1384-E0A4-317C252CF4A7}"/>
                </a:ext>
              </a:extLst>
            </p:cNvPr>
            <p:cNvSpPr txBox="1"/>
            <p:nvPr/>
          </p:nvSpPr>
          <p:spPr>
            <a:xfrm>
              <a:off x="4623537" y="5893230"/>
              <a:ext cx="75533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2000" b="1">
                  <a:solidFill>
                    <a:srgbClr val="000000"/>
                  </a:solidFill>
                  <a:latin typeface="Arial"/>
                </a:defRPr>
              </a:pPr>
              <a:r>
                <a:rPr>
                  <a:solidFill>
                    <a:srgbClr val="0000FF"/>
                  </a:solidFill>
                </a:rPr>
                <a:t>1990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60CF7E-5743-0195-8F9A-F811FAB5E225}"/>
                </a:ext>
              </a:extLst>
            </p:cNvPr>
            <p:cNvSpPr/>
            <p:nvPr/>
          </p:nvSpPr>
          <p:spPr>
            <a:xfrm>
              <a:off x="6757434" y="5527470"/>
              <a:ext cx="27432" cy="320040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DFD808-4BC2-DB37-49F4-90D94C22F57C}"/>
                </a:ext>
              </a:extLst>
            </p:cNvPr>
            <p:cNvSpPr txBox="1"/>
            <p:nvPr/>
          </p:nvSpPr>
          <p:spPr>
            <a:xfrm>
              <a:off x="6379766" y="5893230"/>
              <a:ext cx="75533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2000" b="1">
                  <a:solidFill>
                    <a:srgbClr val="000000"/>
                  </a:solidFill>
                  <a:latin typeface="Arial"/>
                </a:defRPr>
              </a:pPr>
              <a:r>
                <a:rPr>
                  <a:solidFill>
                    <a:srgbClr val="0000FF"/>
                  </a:solidFill>
                </a:rPr>
                <a:t>2000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39B1FB-8D85-5F0F-F595-F94D6C7678A2}"/>
                </a:ext>
              </a:extLst>
            </p:cNvPr>
            <p:cNvSpPr/>
            <p:nvPr/>
          </p:nvSpPr>
          <p:spPr>
            <a:xfrm>
              <a:off x="8513662" y="5527470"/>
              <a:ext cx="27432" cy="320040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B009F0-E431-234A-3DC7-02322A608298}"/>
                </a:ext>
              </a:extLst>
            </p:cNvPr>
            <p:cNvSpPr txBox="1"/>
            <p:nvPr/>
          </p:nvSpPr>
          <p:spPr>
            <a:xfrm>
              <a:off x="8201808" y="5900954"/>
              <a:ext cx="75533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2000" b="1">
                  <a:solidFill>
                    <a:srgbClr val="000000"/>
                  </a:solidFill>
                  <a:latin typeface="Arial"/>
                </a:defRPr>
              </a:pPr>
              <a:r>
                <a:rPr dirty="0">
                  <a:solidFill>
                    <a:srgbClr val="0000FF"/>
                  </a:solidFill>
                </a:rPr>
                <a:t>2010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C878E34-2F7C-1001-467D-650DE9102D9B}"/>
                </a:ext>
              </a:extLst>
            </p:cNvPr>
            <p:cNvSpPr/>
            <p:nvPr/>
          </p:nvSpPr>
          <p:spPr>
            <a:xfrm>
              <a:off x="10269891" y="5527470"/>
              <a:ext cx="27432" cy="320040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0000FF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212DE2-D415-4159-0D0A-8D340C193452}"/>
                </a:ext>
              </a:extLst>
            </p:cNvPr>
            <p:cNvSpPr txBox="1"/>
            <p:nvPr/>
          </p:nvSpPr>
          <p:spPr>
            <a:xfrm>
              <a:off x="9892223" y="5893230"/>
              <a:ext cx="755335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2000" b="1">
                  <a:solidFill>
                    <a:srgbClr val="000000"/>
                  </a:solidFill>
                  <a:latin typeface="Arial"/>
                </a:defRPr>
              </a:pPr>
              <a:r>
                <a:rPr>
                  <a:solidFill>
                    <a:srgbClr val="0000FF"/>
                  </a:solidFill>
                </a:rPr>
                <a:t>2020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CF0F9D7-87C2-B062-E206-5B270870AFB9}"/>
              </a:ext>
            </a:extLst>
          </p:cNvPr>
          <p:cNvCxnSpPr/>
          <p:nvPr/>
        </p:nvCxnSpPr>
        <p:spPr>
          <a:xfrm>
            <a:off x="1019095" y="5212883"/>
            <a:ext cx="0" cy="301844"/>
          </a:xfrm>
          <a:prstGeom prst="straightConnector1">
            <a:avLst/>
          </a:prstGeom>
          <a:ln w="19050">
            <a:solidFill>
              <a:srgbClr val="0066FF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2E38221-F5F5-A853-8773-2368345B0797}"/>
              </a:ext>
            </a:extLst>
          </p:cNvPr>
          <p:cNvCxnSpPr>
            <a:cxnSpLocks/>
          </p:cNvCxnSpPr>
          <p:nvPr/>
        </p:nvCxnSpPr>
        <p:spPr>
          <a:xfrm>
            <a:off x="3328341" y="5240455"/>
            <a:ext cx="0" cy="259368"/>
          </a:xfrm>
          <a:prstGeom prst="straightConnector1">
            <a:avLst/>
          </a:prstGeom>
          <a:ln w="19050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AB1072E-EC06-C47F-616F-42D1B10A54E8}"/>
              </a:ext>
            </a:extLst>
          </p:cNvPr>
          <p:cNvCxnSpPr>
            <a:cxnSpLocks/>
          </p:cNvCxnSpPr>
          <p:nvPr/>
        </p:nvCxnSpPr>
        <p:spPr>
          <a:xfrm>
            <a:off x="7067735" y="5228098"/>
            <a:ext cx="0" cy="259368"/>
          </a:xfrm>
          <a:prstGeom prst="straightConnector1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BBDD2DF-D403-0AFA-6D86-E7A83B9CD101}"/>
              </a:ext>
            </a:extLst>
          </p:cNvPr>
          <p:cNvCxnSpPr>
            <a:cxnSpLocks/>
          </p:cNvCxnSpPr>
          <p:nvPr/>
        </p:nvCxnSpPr>
        <p:spPr>
          <a:xfrm>
            <a:off x="10784744" y="5274871"/>
            <a:ext cx="0" cy="212595"/>
          </a:xfrm>
          <a:prstGeom prst="straightConnector1">
            <a:avLst/>
          </a:prstGeom>
          <a:ln w="1905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95F8613B-746F-774E-079B-73024871A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27" y="458015"/>
            <a:ext cx="2746885" cy="2751143"/>
          </a:xfrm>
          <a:prstGeom prst="rect">
            <a:avLst/>
          </a:prstGeom>
          <a:ln w="19050">
            <a:solidFill>
              <a:srgbClr val="FF00FF"/>
            </a:solidFill>
          </a:ln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8C02C88-D63C-924E-BD45-10B612837186}"/>
              </a:ext>
            </a:extLst>
          </p:cNvPr>
          <p:cNvCxnSpPr>
            <a:cxnSpLocks/>
          </p:cNvCxnSpPr>
          <p:nvPr/>
        </p:nvCxnSpPr>
        <p:spPr>
          <a:xfrm>
            <a:off x="9922005" y="3190107"/>
            <a:ext cx="0" cy="705250"/>
          </a:xfrm>
          <a:prstGeom prst="straightConnector1">
            <a:avLst/>
          </a:prstGeom>
          <a:ln w="19050">
            <a:solidFill>
              <a:srgbClr val="00B050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10B0BA1-CCEF-423E-8116-E18005C71A6E}"/>
              </a:ext>
            </a:extLst>
          </p:cNvPr>
          <p:cNvCxnSpPr>
            <a:cxnSpLocks/>
            <a:stCxn id="53" idx="1"/>
          </p:cNvCxnSpPr>
          <p:nvPr/>
        </p:nvCxnSpPr>
        <p:spPr>
          <a:xfrm flipH="1">
            <a:off x="3275312" y="2895111"/>
            <a:ext cx="269634" cy="0"/>
          </a:xfrm>
          <a:prstGeom prst="straightConnector1">
            <a:avLst/>
          </a:prstGeom>
          <a:ln w="19050">
            <a:solidFill>
              <a:srgbClr val="FF00FF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282CE58-3060-11CF-ACF9-607EBCC93E4F}"/>
              </a:ext>
            </a:extLst>
          </p:cNvPr>
          <p:cNvSpPr txBox="1"/>
          <p:nvPr/>
        </p:nvSpPr>
        <p:spPr>
          <a:xfrm>
            <a:off x="9889944" y="3329176"/>
            <a:ext cx="169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ZF and weak TF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AA8F5B-0C69-8C7F-5CFE-17882094BAE3}"/>
              </a:ext>
            </a:extLst>
          </p:cNvPr>
          <p:cNvSpPr txBox="1"/>
          <p:nvPr/>
        </p:nvSpPr>
        <p:spPr>
          <a:xfrm>
            <a:off x="482874" y="432095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Liquid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B6D3F01-EFC1-3504-7943-E726D1EAF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653" y="277372"/>
            <a:ext cx="3183575" cy="2956448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87E15532-245E-7049-655D-C76B32F3C9BC}"/>
              </a:ext>
            </a:extLst>
          </p:cNvPr>
          <p:cNvSpPr/>
          <p:nvPr/>
        </p:nvSpPr>
        <p:spPr>
          <a:xfrm>
            <a:off x="7888653" y="277372"/>
            <a:ext cx="3183574" cy="286892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243C8BD-4F2F-1A14-AB1A-52831D718B35}"/>
              </a:ext>
            </a:extLst>
          </p:cNvPr>
          <p:cNvSpPr txBox="1"/>
          <p:nvPr/>
        </p:nvSpPr>
        <p:spPr>
          <a:xfrm>
            <a:off x="3297095" y="2003111"/>
            <a:ext cx="214280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A(t) = </a:t>
            </a:r>
            <a:r>
              <a:rPr lang="en-US" sz="2400" dirty="0" err="1"/>
              <a:t>f</a:t>
            </a:r>
            <a:r>
              <a:rPr lang="en-US" sz="2400" baseline="-25000" dirty="0" err="1"/>
              <a:t>Mu</a:t>
            </a:r>
            <a:r>
              <a:rPr lang="en-US" sz="2400" dirty="0"/>
              <a:t> + </a:t>
            </a:r>
            <a:r>
              <a:rPr lang="en-US" sz="2400" dirty="0" err="1"/>
              <a:t>f</a:t>
            </a:r>
            <a:r>
              <a:rPr lang="en-US" sz="2400" baseline="-25000" dirty="0" err="1"/>
              <a:t>dia</a:t>
            </a:r>
            <a:r>
              <a:rPr lang="en-US" sz="2400" baseline="-25000" dirty="0"/>
              <a:t>.</a:t>
            </a:r>
            <a:r>
              <a:rPr lang="en-US" sz="2400" baseline="-25000" dirty="0">
                <a:sym typeface="Symbol" panose="05050102010706020507" pitchFamily="18" charset="2"/>
              </a:rPr>
              <a:t></a:t>
            </a:r>
            <a:endParaRPr lang="en-US" sz="2400" baseline="-25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00695BE-64A1-5F65-0DED-176D6D36D62D}"/>
              </a:ext>
            </a:extLst>
          </p:cNvPr>
          <p:cNvSpPr txBox="1"/>
          <p:nvPr/>
        </p:nvSpPr>
        <p:spPr>
          <a:xfrm>
            <a:off x="4688908" y="1281800"/>
            <a:ext cx="3183575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A(t) = </a:t>
            </a:r>
            <a:r>
              <a:rPr lang="en-US" sz="2400" dirty="0" err="1"/>
              <a:t>f</a:t>
            </a:r>
            <a:r>
              <a:rPr lang="en-US" sz="2400" baseline="-25000" dirty="0" err="1"/>
              <a:t>Mu</a:t>
            </a:r>
            <a:r>
              <a:rPr lang="en-US" sz="2400" dirty="0"/>
              <a:t> + </a:t>
            </a:r>
            <a:r>
              <a:rPr lang="en-US" sz="2400" b="1" dirty="0" err="1"/>
              <a:t>f</a:t>
            </a:r>
            <a:r>
              <a:rPr lang="en-US" sz="2400" b="1" baseline="-25000" dirty="0" err="1"/>
              <a:t>MuOH</a:t>
            </a:r>
            <a:r>
              <a:rPr lang="en-US" sz="2400" dirty="0"/>
              <a:t> + </a:t>
            </a:r>
            <a:r>
              <a:rPr lang="en-US" sz="2400" dirty="0" err="1"/>
              <a:t>f</a:t>
            </a:r>
            <a:r>
              <a:rPr lang="en-US" sz="2400" baseline="-25000" dirty="0" err="1"/>
              <a:t>dia</a:t>
            </a:r>
            <a:r>
              <a:rPr lang="en-US" sz="2400" baseline="-25000" dirty="0"/>
              <a:t>.</a:t>
            </a:r>
            <a:r>
              <a:rPr lang="en-US" sz="2400" baseline="-25000" dirty="0">
                <a:sym typeface="Symbol" panose="05050102010706020507" pitchFamily="18" charset="2"/>
              </a:rPr>
              <a:t></a:t>
            </a:r>
            <a:endParaRPr lang="en-US" sz="2400" baseline="-25000" dirty="0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1C5F421-3C86-E476-4799-FCFAA673D7D2}"/>
              </a:ext>
            </a:extLst>
          </p:cNvPr>
          <p:cNvCxnSpPr>
            <a:cxnSpLocks/>
          </p:cNvCxnSpPr>
          <p:nvPr/>
        </p:nvCxnSpPr>
        <p:spPr>
          <a:xfrm flipV="1">
            <a:off x="4773137" y="2464913"/>
            <a:ext cx="0" cy="131119"/>
          </a:xfrm>
          <a:prstGeom prst="straightConnector1">
            <a:avLst/>
          </a:prstGeom>
          <a:ln w="19050">
            <a:solidFill>
              <a:srgbClr val="FF00FF"/>
            </a:solidFill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29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6" grpId="0" animBg="1"/>
      <p:bldP spid="68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279004" y="344162"/>
            <a:ext cx="270712" cy="615516"/>
            <a:chOff x="8853512" y="255926"/>
            <a:chExt cx="270712" cy="615516"/>
          </a:xfrm>
        </p:grpSpPr>
        <p:sp>
          <p:nvSpPr>
            <p:cNvPr id="7" name="Isosceles Triangle 6"/>
            <p:cNvSpPr/>
            <p:nvPr/>
          </p:nvSpPr>
          <p:spPr>
            <a:xfrm>
              <a:off x="8853512" y="585683"/>
              <a:ext cx="270164" cy="2635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8854060" y="278777"/>
              <a:ext cx="270164" cy="2635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0800000">
              <a:off x="8993391" y="255926"/>
              <a:ext cx="68494" cy="6155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81B66C1-B6C4-414D-A2B2-19910EE8F8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59" y="2702543"/>
            <a:ext cx="1983041" cy="264405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FB2A59C-8A1C-4100-8E0E-5D497CC0C3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944" y="429724"/>
            <a:ext cx="1638877" cy="218516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F6FA411-4DB9-4218-8FC3-69B4095DF7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06" y="364909"/>
            <a:ext cx="2648972" cy="566776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66C364E-B62E-4CE1-90C2-52BA07A9C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9567" y="443818"/>
            <a:ext cx="2476955" cy="210057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B366325-7418-415A-8AFE-F17C84A7B5F5}"/>
              </a:ext>
            </a:extLst>
          </p:cNvPr>
          <p:cNvSpPr txBox="1"/>
          <p:nvPr/>
        </p:nvSpPr>
        <p:spPr>
          <a:xfrm>
            <a:off x="416447" y="1759265"/>
            <a:ext cx="163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Water from Milli-Q</a:t>
            </a:r>
            <a:endParaRPr kumimoji="1" lang="ja-JP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527D9C8-8AA5-451B-93A8-72F6D6AF7C14}"/>
              </a:ext>
            </a:extLst>
          </p:cNvPr>
          <p:cNvSpPr txBox="1"/>
          <p:nvPr/>
        </p:nvSpPr>
        <p:spPr>
          <a:xfrm>
            <a:off x="5007027" y="429724"/>
            <a:ext cx="1103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Distill twice</a:t>
            </a:r>
            <a:endParaRPr kumimoji="1" lang="ja-JP" alt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04FF57-A066-43A8-8927-EC647F31416C}"/>
              </a:ext>
            </a:extLst>
          </p:cNvPr>
          <p:cNvSpPr txBox="1"/>
          <p:nvPr/>
        </p:nvSpPr>
        <p:spPr>
          <a:xfrm>
            <a:off x="4591875" y="5346598"/>
            <a:ext cx="1933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O</a:t>
            </a:r>
            <a:r>
              <a:rPr kumimoji="1" lang="en-US" altLang="ja-JP" baseline="-25000" dirty="0"/>
              <a:t>2</a:t>
            </a:r>
            <a:r>
              <a:rPr kumimoji="1" lang="en-US" altLang="ja-JP" dirty="0"/>
              <a:t> control (bubble by N</a:t>
            </a:r>
            <a:r>
              <a:rPr kumimoji="1" lang="en-US" altLang="ja-JP" baseline="-25000" dirty="0"/>
              <a:t>2</a:t>
            </a:r>
            <a:r>
              <a:rPr kumimoji="1" lang="en-US" altLang="ja-JP" dirty="0"/>
              <a:t> or O</a:t>
            </a:r>
            <a:r>
              <a:rPr kumimoji="1" lang="en-US" altLang="ja-JP" baseline="-25000" dirty="0"/>
              <a:t>2</a:t>
            </a:r>
            <a:r>
              <a:rPr kumimoji="1" lang="en-US" altLang="ja-JP" dirty="0"/>
              <a:t>) and seal in Al cell</a:t>
            </a:r>
            <a:endParaRPr kumimoji="1" lang="ja-JP" alt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18E93C-53BC-4EDB-835C-6D88EC6A30BE}"/>
              </a:ext>
            </a:extLst>
          </p:cNvPr>
          <p:cNvSpPr txBox="1"/>
          <p:nvPr/>
        </p:nvSpPr>
        <p:spPr>
          <a:xfrm>
            <a:off x="6453420" y="5969641"/>
            <a:ext cx="3095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Connect to micro-cryostat head and use thermal shield</a:t>
            </a:r>
            <a:endParaRPr kumimoji="1" lang="ja-JP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0FD42-ACA7-E002-AAB7-75A8F75CE8F7}"/>
              </a:ext>
            </a:extLst>
          </p:cNvPr>
          <p:cNvSpPr txBox="1"/>
          <p:nvPr/>
        </p:nvSpPr>
        <p:spPr>
          <a:xfrm>
            <a:off x="120124" y="258420"/>
            <a:ext cx="270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solidFill>
                  <a:srgbClr val="0066FF"/>
                </a:solidFill>
                <a:highlight>
                  <a:srgbClr val="FFFF00"/>
                </a:highlight>
              </a:rPr>
              <a:t>Experiment Set-up</a:t>
            </a:r>
          </a:p>
          <a:p>
            <a:pPr algn="ctr"/>
            <a:r>
              <a:rPr kumimoji="1" lang="en-US" altLang="ja-JP" sz="2400" dirty="0">
                <a:solidFill>
                  <a:srgbClr val="0066FF"/>
                </a:solidFill>
                <a:highlight>
                  <a:srgbClr val="FFFF00"/>
                </a:highlight>
              </a:rPr>
              <a:t>overview</a:t>
            </a:r>
            <a:endParaRPr kumimoji="1" lang="ja-JP" altLang="en-US" sz="2400" dirty="0">
              <a:solidFill>
                <a:srgbClr val="0066FF"/>
              </a:solidFill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D77B5F-6321-0911-FFD8-2D85B0932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8565-9FD5-4D52-BDE3-0FD358AF748D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6E23AB-6063-27D3-8324-99EB734F48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679" y="1806584"/>
            <a:ext cx="3610369" cy="20308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2C89A5-A6E6-7C97-3417-7FA267BC1BAE}"/>
              </a:ext>
            </a:extLst>
          </p:cNvPr>
          <p:cNvSpPr txBox="1"/>
          <p:nvPr/>
        </p:nvSpPr>
        <p:spPr>
          <a:xfrm>
            <a:off x="9052934" y="3857012"/>
            <a:ext cx="285429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/>
              <a:t>Spectrometer at S1, </a:t>
            </a:r>
            <a:r>
              <a:rPr kumimoji="1" lang="en-US" altLang="ja-JP" sz="2400" dirty="0">
                <a:highlight>
                  <a:srgbClr val="FFFF00"/>
                </a:highlight>
              </a:rPr>
              <a:t>MLF, J-PARC</a:t>
            </a:r>
            <a:endParaRPr kumimoji="1" lang="ja-JP" altLang="en-US" sz="2400" dirty="0">
              <a:highlight>
                <a:srgbClr val="FFFF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E9CB9E-D13D-C650-4D8D-7D41AAB469B3}"/>
              </a:ext>
            </a:extLst>
          </p:cNvPr>
          <p:cNvSpPr txBox="1"/>
          <p:nvPr/>
        </p:nvSpPr>
        <p:spPr>
          <a:xfrm>
            <a:off x="9503409" y="908670"/>
            <a:ext cx="1814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Field: Zero field,    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TF &lt; 20 G</a:t>
            </a:r>
          </a:p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T: 100 K – 300 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C8F70C-1134-6014-39F6-B70AFA831408}"/>
              </a:ext>
            </a:extLst>
          </p:cNvPr>
          <p:cNvSpPr txBox="1"/>
          <p:nvPr/>
        </p:nvSpPr>
        <p:spPr>
          <a:xfrm>
            <a:off x="5433986" y="2412476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</a:t>
            </a:r>
            <a:r>
              <a:rPr kumimoji="1" lang="en-US" altLang="ja-JP" baseline="-25000" dirty="0"/>
              <a:t>2</a:t>
            </a:r>
            <a:r>
              <a:rPr kumimoji="1" lang="en-US" altLang="ja-JP" dirty="0"/>
              <a:t> bubbled</a:t>
            </a:r>
            <a:endParaRPr kumimoji="1" lang="ja-JP" altLang="en-US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882B3893-366D-5712-05CF-7B5F0FE3F6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060" y="2837107"/>
            <a:ext cx="3202124" cy="3701805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9CABE427-AEB9-C6F6-9BCA-71CBB24C59C0}"/>
              </a:ext>
            </a:extLst>
          </p:cNvPr>
          <p:cNvSpPr txBox="1"/>
          <p:nvPr/>
        </p:nvSpPr>
        <p:spPr>
          <a:xfrm>
            <a:off x="701753" y="5318395"/>
            <a:ext cx="1733385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ZF, TF &lt; 20 G</a:t>
            </a:r>
          </a:p>
          <a:p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K – 220 K</a:t>
            </a:r>
          </a:p>
          <a:p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O,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7FE5BA-780B-8EE0-9C05-FF5E9A2DFFFB}"/>
              </a:ext>
            </a:extLst>
          </p:cNvPr>
          <p:cNvSpPr txBox="1"/>
          <p:nvPr/>
        </p:nvSpPr>
        <p:spPr>
          <a:xfrm>
            <a:off x="3613821" y="26327"/>
            <a:ext cx="23153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1" dirty="0">
                <a:solidFill>
                  <a:srgbClr val="0000FF"/>
                </a:solidFill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SR in water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894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428" y="198648"/>
            <a:ext cx="8641145" cy="526414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Muon technique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584D3E-8BF2-4F67-9F47-5630E4716E31}"/>
              </a:ext>
            </a:extLst>
          </p:cNvPr>
          <p:cNvSpPr txBox="1"/>
          <p:nvPr/>
        </p:nvSpPr>
        <p:spPr>
          <a:xfrm>
            <a:off x="1814958" y="723177"/>
            <a:ext cx="87996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solidFill>
                  <a:srgbClr val="0000FF"/>
                </a:solidFill>
              </a:rPr>
              <a:t>Muon spin rotation, relaxation and resonance (</a:t>
            </a:r>
            <a:r>
              <a:rPr lang="en-US" altLang="ja-JP" sz="2400" dirty="0">
                <a:solidFill>
                  <a:srgbClr val="0000FF"/>
                </a:solidFill>
                <a:highlight>
                  <a:srgbClr val="FFFF00"/>
                </a:highlight>
                <a:sym typeface="Symbol" panose="05050102010706020507" pitchFamily="18" charset="2"/>
              </a:rPr>
              <a:t>SR</a:t>
            </a:r>
            <a:r>
              <a:rPr lang="en-US" altLang="ja-JP" sz="2400" dirty="0">
                <a:solidFill>
                  <a:srgbClr val="0000FF"/>
                </a:solidFill>
                <a:sym typeface="Symbol" panose="05050102010706020507" pitchFamily="18" charset="2"/>
              </a:rPr>
              <a:t>) method</a:t>
            </a:r>
            <a:endParaRPr lang="ja-JP" altLang="en-US" sz="2400" dirty="0">
              <a:solidFill>
                <a:srgbClr val="0000FF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8546C1-DF65-4300-90C6-DB6B72770F5D}"/>
              </a:ext>
            </a:extLst>
          </p:cNvPr>
          <p:cNvCxnSpPr/>
          <p:nvPr/>
        </p:nvCxnSpPr>
        <p:spPr>
          <a:xfrm flipV="1">
            <a:off x="3841339" y="2185554"/>
            <a:ext cx="4916293" cy="572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5">
            <a:extLst>
              <a:ext uri="{FF2B5EF4-FFF2-40B4-BE49-F238E27FC236}">
                <a16:creationId xmlns:a16="http://schemas.microsoft.com/office/drawing/2014/main" id="{3C08431D-E4A8-4C7B-97CB-2A38FB609D38}"/>
              </a:ext>
            </a:extLst>
          </p:cNvPr>
          <p:cNvGrpSpPr/>
          <p:nvPr/>
        </p:nvGrpSpPr>
        <p:grpSpPr>
          <a:xfrm>
            <a:off x="4130264" y="1278407"/>
            <a:ext cx="1865736" cy="1868718"/>
            <a:chOff x="789644" y="2101109"/>
            <a:chExt cx="2715158" cy="2719497"/>
          </a:xfrm>
        </p:grpSpPr>
        <p:sp>
          <p:nvSpPr>
            <p:cNvPr id="9" name="AutoShape 115">
              <a:extLst>
                <a:ext uri="{FF2B5EF4-FFF2-40B4-BE49-F238E27FC236}">
                  <a16:creationId xmlns:a16="http://schemas.microsoft.com/office/drawing/2014/main" id="{75D223D0-980C-41E1-8D19-C06FCAFD5F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89644" y="2101109"/>
              <a:ext cx="2715158" cy="2719497"/>
            </a:xfrm>
            <a:custGeom>
              <a:avLst/>
              <a:gdLst>
                <a:gd name="G0" fmla="+- 2801 0 0"/>
                <a:gd name="G1" fmla="+- 21600 0 2801"/>
                <a:gd name="G2" fmla="+- 21600 0 280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801" y="10800"/>
                  </a:moveTo>
                  <a:cubicBezTo>
                    <a:pt x="2801" y="15218"/>
                    <a:pt x="6382" y="18799"/>
                    <a:pt x="10800" y="18799"/>
                  </a:cubicBezTo>
                  <a:cubicBezTo>
                    <a:pt x="15218" y="18799"/>
                    <a:pt x="18799" y="15218"/>
                    <a:pt x="18799" y="10800"/>
                  </a:cubicBezTo>
                  <a:cubicBezTo>
                    <a:pt x="18799" y="6382"/>
                    <a:pt x="15218" y="2801"/>
                    <a:pt x="10800" y="2801"/>
                  </a:cubicBezTo>
                  <a:cubicBezTo>
                    <a:pt x="6382" y="2801"/>
                    <a:pt x="2801" y="6382"/>
                    <a:pt x="2801" y="108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scene3d>
              <a:camera prst="legacyObliqueLeft">
                <a:rot lat="0" lon="19199999" rev="0"/>
              </a:camera>
              <a:lightRig rig="legacyFlat3" dir="t"/>
            </a:scene3d>
            <a:sp3d extrusionH="176200" contourW="6350" prstMaterial="legacyMatte">
              <a:bevelT w="13500" h="13500" prst="angle"/>
              <a:bevelB w="13500" h="13500" prst="angle"/>
              <a:extrusionClr>
                <a:schemeClr val="tx1">
                  <a:lumMod val="50000"/>
                  <a:lumOff val="50000"/>
                </a:schemeClr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10" name="グループ化 7">
              <a:extLst>
                <a:ext uri="{FF2B5EF4-FFF2-40B4-BE49-F238E27FC236}">
                  <a16:creationId xmlns:a16="http://schemas.microsoft.com/office/drawing/2014/main" id="{705DAA7E-63F6-4ABF-A574-1A518C06AD60}"/>
                </a:ext>
              </a:extLst>
            </p:cNvPr>
            <p:cNvGrpSpPr/>
            <p:nvPr/>
          </p:nvGrpSpPr>
          <p:grpSpPr>
            <a:xfrm>
              <a:off x="1257180" y="2116103"/>
              <a:ext cx="1487271" cy="2680413"/>
              <a:chOff x="1257180" y="2116103"/>
              <a:chExt cx="1487271" cy="2680413"/>
            </a:xfrm>
          </p:grpSpPr>
          <p:cxnSp>
            <p:nvCxnSpPr>
              <p:cNvPr id="11" name="直線コネクタ 8">
                <a:extLst>
                  <a:ext uri="{FF2B5EF4-FFF2-40B4-BE49-F238E27FC236}">
                    <a16:creationId xmlns:a16="http://schemas.microsoft.com/office/drawing/2014/main" id="{0DF8C5AB-3B25-4EB6-8368-7ABF8BAA634F}"/>
                  </a:ext>
                </a:extLst>
              </p:cNvPr>
              <p:cNvCxnSpPr/>
              <p:nvPr/>
            </p:nvCxnSpPr>
            <p:spPr>
              <a:xfrm>
                <a:off x="1257180" y="3285810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9">
                <a:extLst>
                  <a:ext uri="{FF2B5EF4-FFF2-40B4-BE49-F238E27FC236}">
                    <a16:creationId xmlns:a16="http://schemas.microsoft.com/office/drawing/2014/main" id="{6CF63EAD-75FE-449F-895D-B0EA0FD421D6}"/>
                  </a:ext>
                </a:extLst>
              </p:cNvPr>
              <p:cNvCxnSpPr/>
              <p:nvPr/>
            </p:nvCxnSpPr>
            <p:spPr>
              <a:xfrm>
                <a:off x="1257448" y="3638153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線コネクタ 10">
                <a:extLst>
                  <a:ext uri="{FF2B5EF4-FFF2-40B4-BE49-F238E27FC236}">
                    <a16:creationId xmlns:a16="http://schemas.microsoft.com/office/drawing/2014/main" id="{DB333BC5-EA4A-41C3-89B5-20C65D7018E9}"/>
                  </a:ext>
                </a:extLst>
              </p:cNvPr>
              <p:cNvCxnSpPr/>
              <p:nvPr/>
            </p:nvCxnSpPr>
            <p:spPr>
              <a:xfrm>
                <a:off x="1413198" y="4381085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線コネクタ 11">
                <a:extLst>
                  <a:ext uri="{FF2B5EF4-FFF2-40B4-BE49-F238E27FC236}">
                    <a16:creationId xmlns:a16="http://schemas.microsoft.com/office/drawing/2014/main" id="{0DCA8F47-8598-4BD2-863D-E76C801672EA}"/>
                  </a:ext>
                </a:extLst>
              </p:cNvPr>
              <p:cNvCxnSpPr/>
              <p:nvPr/>
            </p:nvCxnSpPr>
            <p:spPr>
              <a:xfrm>
                <a:off x="1640151" y="4719647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2">
                <a:extLst>
                  <a:ext uri="{FF2B5EF4-FFF2-40B4-BE49-F238E27FC236}">
                    <a16:creationId xmlns:a16="http://schemas.microsoft.com/office/drawing/2014/main" id="{625B5346-2AE7-47F8-903A-E66FFD7BE563}"/>
                  </a:ext>
                </a:extLst>
              </p:cNvPr>
              <p:cNvCxnSpPr/>
              <p:nvPr/>
            </p:nvCxnSpPr>
            <p:spPr>
              <a:xfrm>
                <a:off x="2580923" y="3548701"/>
                <a:ext cx="163528" cy="377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線コネクタ 13">
                <a:extLst>
                  <a:ext uri="{FF2B5EF4-FFF2-40B4-BE49-F238E27FC236}">
                    <a16:creationId xmlns:a16="http://schemas.microsoft.com/office/drawing/2014/main" id="{F5BECD0C-D81E-4F47-9424-38BC1460299B}"/>
                  </a:ext>
                </a:extLst>
              </p:cNvPr>
              <p:cNvCxnSpPr/>
              <p:nvPr/>
            </p:nvCxnSpPr>
            <p:spPr>
              <a:xfrm>
                <a:off x="2548627" y="3831046"/>
                <a:ext cx="153166" cy="14583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直線コネクタ 14">
                <a:extLst>
                  <a:ext uri="{FF2B5EF4-FFF2-40B4-BE49-F238E27FC236}">
                    <a16:creationId xmlns:a16="http://schemas.microsoft.com/office/drawing/2014/main" id="{1075849E-CF73-4131-B258-A0364261B2BC}"/>
                  </a:ext>
                </a:extLst>
              </p:cNvPr>
              <p:cNvCxnSpPr/>
              <p:nvPr/>
            </p:nvCxnSpPr>
            <p:spPr>
              <a:xfrm>
                <a:off x="2439391" y="4190044"/>
                <a:ext cx="109472" cy="2608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線コネクタ 15">
                <a:extLst>
                  <a:ext uri="{FF2B5EF4-FFF2-40B4-BE49-F238E27FC236}">
                    <a16:creationId xmlns:a16="http://schemas.microsoft.com/office/drawing/2014/main" id="{164C3986-DFE5-4068-9AFA-F93D65BBDECC}"/>
                  </a:ext>
                </a:extLst>
              </p:cNvPr>
              <p:cNvCxnSpPr/>
              <p:nvPr/>
            </p:nvCxnSpPr>
            <p:spPr>
              <a:xfrm>
                <a:off x="2224404" y="4448681"/>
                <a:ext cx="33065" cy="34783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16">
                <a:extLst>
                  <a:ext uri="{FF2B5EF4-FFF2-40B4-BE49-F238E27FC236}">
                    <a16:creationId xmlns:a16="http://schemas.microsoft.com/office/drawing/2014/main" id="{9C479D02-3789-402D-BF6D-D8DC82C3B8DC}"/>
                  </a:ext>
                </a:extLst>
              </p:cNvPr>
              <p:cNvCxnSpPr/>
              <p:nvPr/>
            </p:nvCxnSpPr>
            <p:spPr>
              <a:xfrm flipH="1">
                <a:off x="1905530" y="4396622"/>
                <a:ext cx="58459" cy="3195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直線コネクタ 17">
                <a:extLst>
                  <a:ext uri="{FF2B5EF4-FFF2-40B4-BE49-F238E27FC236}">
                    <a16:creationId xmlns:a16="http://schemas.microsoft.com/office/drawing/2014/main" id="{1F6DBF75-44DE-4E42-8F5D-055A75532DA7}"/>
                  </a:ext>
                </a:extLst>
              </p:cNvPr>
              <p:cNvCxnSpPr/>
              <p:nvPr/>
            </p:nvCxnSpPr>
            <p:spPr>
              <a:xfrm flipH="1">
                <a:off x="1686554" y="4140754"/>
                <a:ext cx="119313" cy="23949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18">
                <a:extLst>
                  <a:ext uri="{FF2B5EF4-FFF2-40B4-BE49-F238E27FC236}">
                    <a16:creationId xmlns:a16="http://schemas.microsoft.com/office/drawing/2014/main" id="{00DAA636-31F9-4364-AC80-A1465CFCF15C}"/>
                  </a:ext>
                </a:extLst>
              </p:cNvPr>
              <p:cNvCxnSpPr/>
              <p:nvPr/>
            </p:nvCxnSpPr>
            <p:spPr>
              <a:xfrm flipH="1">
                <a:off x="1570151" y="3857885"/>
                <a:ext cx="157582" cy="1505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19">
                <a:extLst>
                  <a:ext uri="{FF2B5EF4-FFF2-40B4-BE49-F238E27FC236}">
                    <a16:creationId xmlns:a16="http://schemas.microsoft.com/office/drawing/2014/main" id="{1EBDC6F0-8547-42AD-86C4-7C4D2BD5C1F4}"/>
                  </a:ext>
                </a:extLst>
              </p:cNvPr>
              <p:cNvCxnSpPr/>
              <p:nvPr/>
            </p:nvCxnSpPr>
            <p:spPr>
              <a:xfrm flipH="1">
                <a:off x="1526479" y="3578378"/>
                <a:ext cx="172848" cy="606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0">
                <a:extLst>
                  <a:ext uri="{FF2B5EF4-FFF2-40B4-BE49-F238E27FC236}">
                    <a16:creationId xmlns:a16="http://schemas.microsoft.com/office/drawing/2014/main" id="{7EF4323C-7ABC-4BB6-8D93-EFEB399F0049}"/>
                  </a:ext>
                </a:extLst>
              </p:cNvPr>
              <p:cNvCxnSpPr/>
              <p:nvPr/>
            </p:nvCxnSpPr>
            <p:spPr>
              <a:xfrm flipH="1" flipV="1">
                <a:off x="1531143" y="3291542"/>
                <a:ext cx="160070" cy="3311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1">
                <a:extLst>
                  <a:ext uri="{FF2B5EF4-FFF2-40B4-BE49-F238E27FC236}">
                    <a16:creationId xmlns:a16="http://schemas.microsoft.com/office/drawing/2014/main" id="{6C3C571C-EFA0-4090-AF4B-E367B94F6E92}"/>
                  </a:ext>
                </a:extLst>
              </p:cNvPr>
              <p:cNvCxnSpPr/>
              <p:nvPr/>
            </p:nvCxnSpPr>
            <p:spPr>
              <a:xfrm flipH="1" flipV="1">
                <a:off x="1582890" y="2898098"/>
                <a:ext cx="152888" cy="14018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直線コネクタ 22">
                <a:extLst>
                  <a:ext uri="{FF2B5EF4-FFF2-40B4-BE49-F238E27FC236}">
                    <a16:creationId xmlns:a16="http://schemas.microsoft.com/office/drawing/2014/main" id="{80731A72-7BF6-4B92-9527-2823A1BDEE9F}"/>
                  </a:ext>
                </a:extLst>
              </p:cNvPr>
              <p:cNvCxnSpPr/>
              <p:nvPr/>
            </p:nvCxnSpPr>
            <p:spPr>
              <a:xfrm flipH="1" flipV="1">
                <a:off x="1733073" y="2431978"/>
                <a:ext cx="106124" cy="26301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3">
                <a:extLst>
                  <a:ext uri="{FF2B5EF4-FFF2-40B4-BE49-F238E27FC236}">
                    <a16:creationId xmlns:a16="http://schemas.microsoft.com/office/drawing/2014/main" id="{A987633C-BAD6-466B-A4B4-68103E343D51}"/>
                  </a:ext>
                </a:extLst>
              </p:cNvPr>
              <p:cNvCxnSpPr/>
              <p:nvPr/>
            </p:nvCxnSpPr>
            <p:spPr>
              <a:xfrm flipH="1" flipV="1">
                <a:off x="2029527" y="2116103"/>
                <a:ext cx="29822" cy="35354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直線コネクタ 24">
                <a:extLst>
                  <a:ext uri="{FF2B5EF4-FFF2-40B4-BE49-F238E27FC236}">
                    <a16:creationId xmlns:a16="http://schemas.microsoft.com/office/drawing/2014/main" id="{9B70BE14-61A7-4244-BE5F-B31175D5F1B8}"/>
                  </a:ext>
                </a:extLst>
              </p:cNvPr>
              <p:cNvCxnSpPr/>
              <p:nvPr/>
            </p:nvCxnSpPr>
            <p:spPr>
              <a:xfrm flipV="1">
                <a:off x="2322959" y="2215981"/>
                <a:ext cx="61491" cy="32365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25">
                <a:extLst>
                  <a:ext uri="{FF2B5EF4-FFF2-40B4-BE49-F238E27FC236}">
                    <a16:creationId xmlns:a16="http://schemas.microsoft.com/office/drawing/2014/main" id="{CA910929-C2C1-42E2-A3D2-211BD1605192}"/>
                  </a:ext>
                </a:extLst>
              </p:cNvPr>
              <p:cNvCxnSpPr/>
              <p:nvPr/>
            </p:nvCxnSpPr>
            <p:spPr>
              <a:xfrm flipV="1">
                <a:off x="2462328" y="2522873"/>
                <a:ext cx="119429" cy="25542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26">
                <a:extLst>
                  <a:ext uri="{FF2B5EF4-FFF2-40B4-BE49-F238E27FC236}">
                    <a16:creationId xmlns:a16="http://schemas.microsoft.com/office/drawing/2014/main" id="{86762F6A-9D0A-47B5-BD4F-56F6A9308AD6}"/>
                  </a:ext>
                </a:extLst>
              </p:cNvPr>
              <p:cNvCxnSpPr/>
              <p:nvPr/>
            </p:nvCxnSpPr>
            <p:spPr>
              <a:xfrm flipV="1">
                <a:off x="2539572" y="2892423"/>
                <a:ext cx="151336" cy="14297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27">
                <a:extLst>
                  <a:ext uri="{FF2B5EF4-FFF2-40B4-BE49-F238E27FC236}">
                    <a16:creationId xmlns:a16="http://schemas.microsoft.com/office/drawing/2014/main" id="{80004CF6-1A84-462B-93CA-2D7094EA9998}"/>
                  </a:ext>
                </a:extLst>
              </p:cNvPr>
              <p:cNvCxnSpPr/>
              <p:nvPr/>
            </p:nvCxnSpPr>
            <p:spPr>
              <a:xfrm flipV="1">
                <a:off x="2578952" y="3234067"/>
                <a:ext cx="160771" cy="5877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28">
                <a:extLst>
                  <a:ext uri="{FF2B5EF4-FFF2-40B4-BE49-F238E27FC236}">
                    <a16:creationId xmlns:a16="http://schemas.microsoft.com/office/drawing/2014/main" id="{92536776-B03D-48E1-B960-206A5305806E}"/>
                  </a:ext>
                </a:extLst>
              </p:cNvPr>
              <p:cNvCxnSpPr/>
              <p:nvPr/>
            </p:nvCxnSpPr>
            <p:spPr>
              <a:xfrm>
                <a:off x="1301123" y="4005085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29">
                <a:extLst>
                  <a:ext uri="{FF2B5EF4-FFF2-40B4-BE49-F238E27FC236}">
                    <a16:creationId xmlns:a16="http://schemas.microsoft.com/office/drawing/2014/main" id="{DBD4FCC2-9803-4D5E-8D2F-4ECE094D0235}"/>
                  </a:ext>
                </a:extLst>
              </p:cNvPr>
              <p:cNvCxnSpPr/>
              <p:nvPr/>
            </p:nvCxnSpPr>
            <p:spPr>
              <a:xfrm>
                <a:off x="2171614" y="4187741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直線コネクタ 30">
                <a:extLst>
                  <a:ext uri="{FF2B5EF4-FFF2-40B4-BE49-F238E27FC236}">
                    <a16:creationId xmlns:a16="http://schemas.microsoft.com/office/drawing/2014/main" id="{6B538DBB-23D0-4671-BD3A-C8DF8DD2BC62}"/>
                  </a:ext>
                </a:extLst>
              </p:cNvPr>
              <p:cNvCxnSpPr/>
              <p:nvPr/>
            </p:nvCxnSpPr>
            <p:spPr>
              <a:xfrm>
                <a:off x="2273775" y="3834954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直線コネクタ 31">
                <a:extLst>
                  <a:ext uri="{FF2B5EF4-FFF2-40B4-BE49-F238E27FC236}">
                    <a16:creationId xmlns:a16="http://schemas.microsoft.com/office/drawing/2014/main" id="{F75A1B61-2C4E-4504-8107-E8DA194CA72F}"/>
                  </a:ext>
                </a:extLst>
              </p:cNvPr>
              <p:cNvCxnSpPr/>
              <p:nvPr/>
            </p:nvCxnSpPr>
            <p:spPr>
              <a:xfrm>
                <a:off x="2304709" y="3548701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2">
                <a:extLst>
                  <a:ext uri="{FF2B5EF4-FFF2-40B4-BE49-F238E27FC236}">
                    <a16:creationId xmlns:a16="http://schemas.microsoft.com/office/drawing/2014/main" id="{3EFA6313-8F4A-4F45-BCAE-45500D1CF46C}"/>
                  </a:ext>
                </a:extLst>
              </p:cNvPr>
              <p:cNvCxnSpPr/>
              <p:nvPr/>
            </p:nvCxnSpPr>
            <p:spPr>
              <a:xfrm>
                <a:off x="2299956" y="3297607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直線コネクタ 33">
                <a:extLst>
                  <a:ext uri="{FF2B5EF4-FFF2-40B4-BE49-F238E27FC236}">
                    <a16:creationId xmlns:a16="http://schemas.microsoft.com/office/drawing/2014/main" id="{24AE42CA-9DB4-473E-8CE6-7E908B50E92E}"/>
                  </a:ext>
                </a:extLst>
              </p:cNvPr>
              <p:cNvCxnSpPr/>
              <p:nvPr/>
            </p:nvCxnSpPr>
            <p:spPr>
              <a:xfrm>
                <a:off x="2264539" y="3032921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直線コネクタ 34">
                <a:extLst>
                  <a:ext uri="{FF2B5EF4-FFF2-40B4-BE49-F238E27FC236}">
                    <a16:creationId xmlns:a16="http://schemas.microsoft.com/office/drawing/2014/main" id="{0605F672-02C1-4903-9447-4F8E5DC31EA5}"/>
                  </a:ext>
                </a:extLst>
              </p:cNvPr>
              <p:cNvCxnSpPr/>
              <p:nvPr/>
            </p:nvCxnSpPr>
            <p:spPr>
              <a:xfrm>
                <a:off x="2188528" y="2775667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35">
                <a:extLst>
                  <a:ext uri="{FF2B5EF4-FFF2-40B4-BE49-F238E27FC236}">
                    <a16:creationId xmlns:a16="http://schemas.microsoft.com/office/drawing/2014/main" id="{A36B47C0-8FB2-4861-8472-A9FC78B6D844}"/>
                  </a:ext>
                </a:extLst>
              </p:cNvPr>
              <p:cNvCxnSpPr/>
              <p:nvPr/>
            </p:nvCxnSpPr>
            <p:spPr>
              <a:xfrm>
                <a:off x="2041998" y="2538432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直線コネクタ 36">
                <a:extLst>
                  <a:ext uri="{FF2B5EF4-FFF2-40B4-BE49-F238E27FC236}">
                    <a16:creationId xmlns:a16="http://schemas.microsoft.com/office/drawing/2014/main" id="{61F53661-C5D9-40D6-82C5-5702DF4CD340}"/>
                  </a:ext>
                </a:extLst>
              </p:cNvPr>
              <p:cNvCxnSpPr/>
              <p:nvPr/>
            </p:nvCxnSpPr>
            <p:spPr>
              <a:xfrm>
                <a:off x="2050259" y="4449614"/>
                <a:ext cx="16363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37">
                <a:extLst>
                  <a:ext uri="{FF2B5EF4-FFF2-40B4-BE49-F238E27FC236}">
                    <a16:creationId xmlns:a16="http://schemas.microsoft.com/office/drawing/2014/main" id="{A5C60E12-7FD4-45FA-9799-DFD02D4601F4}"/>
                  </a:ext>
                </a:extLst>
              </p:cNvPr>
              <p:cNvCxnSpPr/>
              <p:nvPr/>
            </p:nvCxnSpPr>
            <p:spPr>
              <a:xfrm>
                <a:off x="1308839" y="2898098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38">
                <a:extLst>
                  <a:ext uri="{FF2B5EF4-FFF2-40B4-BE49-F238E27FC236}">
                    <a16:creationId xmlns:a16="http://schemas.microsoft.com/office/drawing/2014/main" id="{BEFF6D14-609A-4A08-A7C2-4BD392C36AAD}"/>
                  </a:ext>
                </a:extLst>
              </p:cNvPr>
              <p:cNvCxnSpPr/>
              <p:nvPr/>
            </p:nvCxnSpPr>
            <p:spPr>
              <a:xfrm>
                <a:off x="1464622" y="2431978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39">
                <a:extLst>
                  <a:ext uri="{FF2B5EF4-FFF2-40B4-BE49-F238E27FC236}">
                    <a16:creationId xmlns:a16="http://schemas.microsoft.com/office/drawing/2014/main" id="{9D22B8F5-C151-4DA4-B990-F0712EDEE4D4}"/>
                  </a:ext>
                </a:extLst>
              </p:cNvPr>
              <p:cNvCxnSpPr/>
              <p:nvPr/>
            </p:nvCxnSpPr>
            <p:spPr>
              <a:xfrm>
                <a:off x="1746752" y="2120010"/>
                <a:ext cx="27152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テキスト ボックス 40">
            <a:extLst>
              <a:ext uri="{FF2B5EF4-FFF2-40B4-BE49-F238E27FC236}">
                <a16:creationId xmlns:a16="http://schemas.microsoft.com/office/drawing/2014/main" id="{B9B46D6E-2E9B-4938-9780-A90061014EBF}"/>
              </a:ext>
            </a:extLst>
          </p:cNvPr>
          <p:cNvSpPr txBox="1"/>
          <p:nvPr/>
        </p:nvSpPr>
        <p:spPr>
          <a:xfrm>
            <a:off x="6766428" y="3121980"/>
            <a:ext cx="1887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Backward counter</a:t>
            </a:r>
            <a:endParaRPr lang="ja-JP" altLang="en-US" dirty="0"/>
          </a:p>
        </p:txBody>
      </p:sp>
      <p:sp>
        <p:nvSpPr>
          <p:cNvPr id="47" name="直方体 42">
            <a:extLst>
              <a:ext uri="{FF2B5EF4-FFF2-40B4-BE49-F238E27FC236}">
                <a16:creationId xmlns:a16="http://schemas.microsoft.com/office/drawing/2014/main" id="{3B6F621B-B6B5-48B5-974F-ACD7E565190A}"/>
              </a:ext>
            </a:extLst>
          </p:cNvPr>
          <p:cNvSpPr/>
          <p:nvPr/>
        </p:nvSpPr>
        <p:spPr>
          <a:xfrm>
            <a:off x="5598677" y="1491273"/>
            <a:ext cx="1433197" cy="1263496"/>
          </a:xfrm>
          <a:prstGeom prst="cube">
            <a:avLst/>
          </a:prstGeom>
          <a:solidFill>
            <a:schemeClr val="bg1">
              <a:lumMod val="85000"/>
              <a:alpha val="77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48" name="グループ化 44">
            <a:extLst>
              <a:ext uri="{FF2B5EF4-FFF2-40B4-BE49-F238E27FC236}">
                <a16:creationId xmlns:a16="http://schemas.microsoft.com/office/drawing/2014/main" id="{5AE27AB5-BC72-43F7-94E5-FFB15CCF3BBA}"/>
              </a:ext>
            </a:extLst>
          </p:cNvPr>
          <p:cNvGrpSpPr/>
          <p:nvPr/>
        </p:nvGrpSpPr>
        <p:grpSpPr>
          <a:xfrm rot="21102579">
            <a:off x="5883793" y="1916227"/>
            <a:ext cx="1096147" cy="552771"/>
            <a:chOff x="2572078" y="2287822"/>
            <a:chExt cx="1096147" cy="552771"/>
          </a:xfrm>
        </p:grpSpPr>
        <p:sp>
          <p:nvSpPr>
            <p:cNvPr id="49" name="テキスト ボックス 45">
              <a:extLst>
                <a:ext uri="{FF2B5EF4-FFF2-40B4-BE49-F238E27FC236}">
                  <a16:creationId xmlns:a16="http://schemas.microsoft.com/office/drawing/2014/main" id="{4F4DF27C-C403-455C-91CC-28FB6351A301}"/>
                </a:ext>
              </a:extLst>
            </p:cNvPr>
            <p:cNvSpPr txBox="1"/>
            <p:nvPr/>
          </p:nvSpPr>
          <p:spPr>
            <a:xfrm>
              <a:off x="2662476" y="2367454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/>
                <a:t>μ</a:t>
              </a:r>
              <a:r>
                <a:rPr lang="en-US" altLang="ja-JP" baseline="30000" dirty="0"/>
                <a:t>+</a:t>
              </a:r>
              <a:endParaRPr lang="ja-JP" altLang="en-US" baseline="30000" dirty="0"/>
            </a:p>
          </p:txBody>
        </p:sp>
        <p:grpSp>
          <p:nvGrpSpPr>
            <p:cNvPr id="50" name="グループ化 46">
              <a:extLst>
                <a:ext uri="{FF2B5EF4-FFF2-40B4-BE49-F238E27FC236}">
                  <a16:creationId xmlns:a16="http://schemas.microsoft.com/office/drawing/2014/main" id="{5675EF76-2259-41E9-B829-E14DA82D00CF}"/>
                </a:ext>
              </a:extLst>
            </p:cNvPr>
            <p:cNvGrpSpPr/>
            <p:nvPr/>
          </p:nvGrpSpPr>
          <p:grpSpPr>
            <a:xfrm rot="-1740000">
              <a:off x="2572078" y="2344761"/>
              <a:ext cx="1096147" cy="425551"/>
              <a:chOff x="7468728" y="3268686"/>
              <a:chExt cx="859376" cy="333632"/>
            </a:xfrm>
          </p:grpSpPr>
          <p:sp>
            <p:nvSpPr>
              <p:cNvPr id="59" name="フローチャート: 直接アクセス記憶 55">
                <a:extLst>
                  <a:ext uri="{FF2B5EF4-FFF2-40B4-BE49-F238E27FC236}">
                    <a16:creationId xmlns:a16="http://schemas.microsoft.com/office/drawing/2014/main" id="{3169903F-7842-45D7-A2A6-B36C04078623}"/>
                  </a:ext>
                </a:extLst>
              </p:cNvPr>
              <p:cNvSpPr/>
              <p:nvPr/>
            </p:nvSpPr>
            <p:spPr>
              <a:xfrm>
                <a:off x="7468728" y="3392905"/>
                <a:ext cx="387793" cy="84221"/>
              </a:xfrm>
              <a:prstGeom prst="flowChartMagneticDrum">
                <a:avLst/>
              </a:prstGeom>
              <a:solidFill>
                <a:schemeClr val="bg1"/>
              </a:solidFill>
              <a:ln>
                <a:noFill/>
                <a:prstDash val="dash"/>
              </a:ln>
              <a:scene3d>
                <a:camera prst="orthographicFront"/>
                <a:lightRig rig="threePt" dir="t"/>
              </a:scene3d>
              <a:sp3d contourW="12700">
                <a:bevelT prst="angle"/>
                <a:bevelB prst="angle"/>
                <a:contourClr>
                  <a:schemeClr val="bg1">
                    <a:lumMod val="9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60" name="グループ化 56">
                <a:extLst>
                  <a:ext uri="{FF2B5EF4-FFF2-40B4-BE49-F238E27FC236}">
                    <a16:creationId xmlns:a16="http://schemas.microsoft.com/office/drawing/2014/main" id="{09C1A22B-368F-476E-A2B9-764906B2B3FB}"/>
                  </a:ext>
                </a:extLst>
              </p:cNvPr>
              <p:cNvGrpSpPr/>
              <p:nvPr/>
            </p:nvGrpSpPr>
            <p:grpSpPr>
              <a:xfrm>
                <a:off x="7639399" y="3268686"/>
                <a:ext cx="333632" cy="333632"/>
                <a:chOff x="7747687" y="3280718"/>
                <a:chExt cx="333632" cy="333632"/>
              </a:xfrm>
            </p:grpSpPr>
            <p:sp>
              <p:nvSpPr>
                <p:cNvPr id="63" name="円/楕円 59">
                  <a:extLst>
                    <a:ext uri="{FF2B5EF4-FFF2-40B4-BE49-F238E27FC236}">
                      <a16:creationId xmlns:a16="http://schemas.microsoft.com/office/drawing/2014/main" id="{22C37309-48BA-4949-BE39-480719F00482}"/>
                    </a:ext>
                  </a:extLst>
                </p:cNvPr>
                <p:cNvSpPr/>
                <p:nvPr/>
              </p:nvSpPr>
              <p:spPr>
                <a:xfrm>
                  <a:off x="7747687" y="3280718"/>
                  <a:ext cx="333632" cy="333632"/>
                </a:xfrm>
                <a:prstGeom prst="ellipse">
                  <a:avLst/>
                </a:prstGeom>
                <a:solidFill>
                  <a:srgbClr val="CC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64" name="円/楕円 60">
                  <a:extLst>
                    <a:ext uri="{FF2B5EF4-FFF2-40B4-BE49-F238E27FC236}">
                      <a16:creationId xmlns:a16="http://schemas.microsoft.com/office/drawing/2014/main" id="{02FC8A61-9E63-42D7-9755-A973B8C1078F}"/>
                    </a:ext>
                  </a:extLst>
                </p:cNvPr>
                <p:cNvSpPr/>
                <p:nvPr/>
              </p:nvSpPr>
              <p:spPr>
                <a:xfrm>
                  <a:off x="7868398" y="3306593"/>
                  <a:ext cx="192874" cy="19287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7000">
                      <a:schemeClr val="bg1"/>
                    </a:gs>
                    <a:gs pos="58000">
                      <a:srgbClr val="CC9900"/>
                    </a:gs>
                    <a:gs pos="100000">
                      <a:srgbClr val="CC99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61" name="フローチャート: 直接アクセス記憶 57">
                <a:extLst>
                  <a:ext uri="{FF2B5EF4-FFF2-40B4-BE49-F238E27FC236}">
                    <a16:creationId xmlns:a16="http://schemas.microsoft.com/office/drawing/2014/main" id="{3DA8A24A-63F8-4D9E-A457-B50E302CDC4F}"/>
                  </a:ext>
                </a:extLst>
              </p:cNvPr>
              <p:cNvSpPr/>
              <p:nvPr/>
            </p:nvSpPr>
            <p:spPr>
              <a:xfrm>
                <a:off x="7888810" y="3392905"/>
                <a:ext cx="313478" cy="81569"/>
              </a:xfrm>
              <a:prstGeom prst="flowChartMagneticDrum">
                <a:avLst/>
              </a:prstGeom>
              <a:solidFill>
                <a:schemeClr val="bg1"/>
              </a:solidFill>
              <a:ln>
                <a:noFill/>
                <a:prstDash val="dash"/>
              </a:ln>
              <a:scene3d>
                <a:camera prst="orthographicFront"/>
                <a:lightRig rig="threePt" dir="t"/>
              </a:scene3d>
              <a:sp3d extrusionH="76200" contourW="12700">
                <a:bevelT prst="angle"/>
                <a:bevelB prst="angle"/>
                <a:extrusionClr>
                  <a:schemeClr val="bg1">
                    <a:lumMod val="95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2" name="二等辺三角形 58">
                <a:extLst>
                  <a:ext uri="{FF2B5EF4-FFF2-40B4-BE49-F238E27FC236}">
                    <a16:creationId xmlns:a16="http://schemas.microsoft.com/office/drawing/2014/main" id="{52CCA2C0-BEBF-4529-BE5A-F751905705CC}"/>
                  </a:ext>
                </a:extLst>
              </p:cNvPr>
              <p:cNvSpPr/>
              <p:nvPr/>
            </p:nvSpPr>
            <p:spPr>
              <a:xfrm rot="5400000">
                <a:off x="8120486" y="3314620"/>
                <a:ext cx="174445" cy="24079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  <a:prstDash val="dash"/>
              </a:ln>
              <a:scene3d>
                <a:camera prst="orthographicFront"/>
                <a:lightRig rig="threePt" dir="t"/>
              </a:scene3d>
              <a:sp3d>
                <a:bevelT prst="angle"/>
                <a:bevelB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cxnSp>
          <p:nvCxnSpPr>
            <p:cNvPr id="51" name="直線コネクタ 47">
              <a:extLst>
                <a:ext uri="{FF2B5EF4-FFF2-40B4-BE49-F238E27FC236}">
                  <a16:creationId xmlns:a16="http://schemas.microsoft.com/office/drawing/2014/main" id="{8D53A66A-0737-4FF1-B1EC-B44D82C64BA0}"/>
                </a:ext>
              </a:extLst>
            </p:cNvPr>
            <p:cNvCxnSpPr/>
            <p:nvPr/>
          </p:nvCxnSpPr>
          <p:spPr>
            <a:xfrm flipV="1">
              <a:off x="3276646" y="2287822"/>
              <a:ext cx="315379" cy="5531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線コネクタ 48">
              <a:extLst>
                <a:ext uri="{FF2B5EF4-FFF2-40B4-BE49-F238E27FC236}">
                  <a16:creationId xmlns:a16="http://schemas.microsoft.com/office/drawing/2014/main" id="{527CA7B6-735F-483F-AFE6-A20B9BFC1D7B}"/>
                </a:ext>
              </a:extLst>
            </p:cNvPr>
            <p:cNvCxnSpPr>
              <a:endCxn id="62" idx="0"/>
            </p:cNvCxnSpPr>
            <p:nvPr/>
          </p:nvCxnSpPr>
          <p:spPr>
            <a:xfrm rot="8969493" flipH="1">
              <a:off x="3337987" y="2362519"/>
              <a:ext cx="309953" cy="10746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コネクタ 49">
              <a:extLst>
                <a:ext uri="{FF2B5EF4-FFF2-40B4-BE49-F238E27FC236}">
                  <a16:creationId xmlns:a16="http://schemas.microsoft.com/office/drawing/2014/main" id="{6E12739E-168D-4437-A8AF-1070748C32A1}"/>
                </a:ext>
              </a:extLst>
            </p:cNvPr>
            <p:cNvCxnSpPr/>
            <p:nvPr/>
          </p:nvCxnSpPr>
          <p:spPr>
            <a:xfrm flipH="1" flipV="1">
              <a:off x="3278156" y="2341440"/>
              <a:ext cx="90830" cy="15947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線コネクタ 50">
              <a:extLst>
                <a:ext uri="{FF2B5EF4-FFF2-40B4-BE49-F238E27FC236}">
                  <a16:creationId xmlns:a16="http://schemas.microsoft.com/office/drawing/2014/main" id="{A6F404A8-DA73-4B58-B66E-1C810D9D68AA}"/>
                </a:ext>
              </a:extLst>
            </p:cNvPr>
            <p:cNvCxnSpPr/>
            <p:nvPr/>
          </p:nvCxnSpPr>
          <p:spPr>
            <a:xfrm flipH="1">
              <a:off x="3136198" y="2398564"/>
              <a:ext cx="168207" cy="8876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線コネクタ 51">
              <a:extLst>
                <a:ext uri="{FF2B5EF4-FFF2-40B4-BE49-F238E27FC236}">
                  <a16:creationId xmlns:a16="http://schemas.microsoft.com/office/drawing/2014/main" id="{A0B414E0-506E-4327-B9B8-169429CB90C1}"/>
                </a:ext>
              </a:extLst>
            </p:cNvPr>
            <p:cNvCxnSpPr/>
            <p:nvPr/>
          </p:nvCxnSpPr>
          <p:spPr>
            <a:xfrm flipH="1">
              <a:off x="3186594" y="2477309"/>
              <a:ext cx="168207" cy="9763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直線コネクタ 52">
              <a:extLst>
                <a:ext uri="{FF2B5EF4-FFF2-40B4-BE49-F238E27FC236}">
                  <a16:creationId xmlns:a16="http://schemas.microsoft.com/office/drawing/2014/main" id="{D96A53B4-3096-4034-82BC-9DABCFF6C366}"/>
                </a:ext>
              </a:extLst>
            </p:cNvPr>
            <p:cNvCxnSpPr/>
            <p:nvPr/>
          </p:nvCxnSpPr>
          <p:spPr>
            <a:xfrm flipH="1">
              <a:off x="2725641" y="2763418"/>
              <a:ext cx="134865" cy="7717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直線コネクタ 53">
              <a:extLst>
                <a:ext uri="{FF2B5EF4-FFF2-40B4-BE49-F238E27FC236}">
                  <a16:creationId xmlns:a16="http://schemas.microsoft.com/office/drawing/2014/main" id="{6567DD75-21F9-4578-9556-7C9FD9B58968}"/>
                </a:ext>
              </a:extLst>
            </p:cNvPr>
            <p:cNvCxnSpPr/>
            <p:nvPr/>
          </p:nvCxnSpPr>
          <p:spPr>
            <a:xfrm flipH="1">
              <a:off x="2674377" y="2662089"/>
              <a:ext cx="134865" cy="7717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円弧 54">
              <a:extLst>
                <a:ext uri="{FF2B5EF4-FFF2-40B4-BE49-F238E27FC236}">
                  <a16:creationId xmlns:a16="http://schemas.microsoft.com/office/drawing/2014/main" id="{0C1B47BA-0FED-4F81-BB19-68D28C1D3A80}"/>
                </a:ext>
              </a:extLst>
            </p:cNvPr>
            <p:cNvSpPr/>
            <p:nvPr/>
          </p:nvSpPr>
          <p:spPr>
            <a:xfrm rot="19523503" flipH="1" flipV="1">
              <a:off x="2622537" y="2722871"/>
              <a:ext cx="166838" cy="116950"/>
            </a:xfrm>
            <a:prstGeom prst="arc">
              <a:avLst>
                <a:gd name="adj1" fmla="val 16200000"/>
                <a:gd name="adj2" fmla="val 5509770"/>
              </a:avLst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cxnSp>
        <p:nvCxnSpPr>
          <p:cNvPr id="65" name="直線矢印コネクタ 61">
            <a:extLst>
              <a:ext uri="{FF2B5EF4-FFF2-40B4-BE49-F238E27FC236}">
                <a16:creationId xmlns:a16="http://schemas.microsoft.com/office/drawing/2014/main" id="{B8CABA3F-1935-4831-8253-BC9314D759DF}"/>
              </a:ext>
            </a:extLst>
          </p:cNvPr>
          <p:cNvCxnSpPr>
            <a:cxnSpLocks noChangeAspect="1"/>
          </p:cNvCxnSpPr>
          <p:nvPr/>
        </p:nvCxnSpPr>
        <p:spPr>
          <a:xfrm flipH="1" flipV="1">
            <a:off x="6087749" y="1482302"/>
            <a:ext cx="331194" cy="769628"/>
          </a:xfrm>
          <a:prstGeom prst="straightConnector1">
            <a:avLst/>
          </a:prstGeom>
          <a:ln w="1143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テキスト ボックス 69">
            <a:extLst>
              <a:ext uri="{FF2B5EF4-FFF2-40B4-BE49-F238E27FC236}">
                <a16:creationId xmlns:a16="http://schemas.microsoft.com/office/drawing/2014/main" id="{9A658F9C-D53A-43FA-9A0E-2A636201D8F3}"/>
              </a:ext>
            </a:extLst>
          </p:cNvPr>
          <p:cNvSpPr txBox="1"/>
          <p:nvPr/>
        </p:nvSpPr>
        <p:spPr>
          <a:xfrm>
            <a:off x="5711426" y="2670400"/>
            <a:ext cx="1282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Sample</a:t>
            </a:r>
            <a:endParaRPr lang="ja-JP" altLang="en-US" dirty="0"/>
          </a:p>
        </p:txBody>
      </p:sp>
      <p:sp>
        <p:nvSpPr>
          <p:cNvPr id="67" name="テキスト ボックス 73">
            <a:extLst>
              <a:ext uri="{FF2B5EF4-FFF2-40B4-BE49-F238E27FC236}">
                <a16:creationId xmlns:a16="http://schemas.microsoft.com/office/drawing/2014/main" id="{C27DE6F2-C98D-48C0-9A00-F2DE06DFEB46}"/>
              </a:ext>
            </a:extLst>
          </p:cNvPr>
          <p:cNvSpPr txBox="1"/>
          <p:nvPr/>
        </p:nvSpPr>
        <p:spPr>
          <a:xfrm>
            <a:off x="7036411" y="123610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e</a:t>
            </a:r>
            <a:r>
              <a:rPr lang="en-US" altLang="ja-JP" baseline="30000" dirty="0"/>
              <a:t>+</a:t>
            </a:r>
            <a:endParaRPr lang="ja-JP" altLang="en-US" baseline="30000" dirty="0"/>
          </a:p>
        </p:txBody>
      </p:sp>
      <p:sp>
        <p:nvSpPr>
          <p:cNvPr id="68" name="円/楕円 81">
            <a:extLst>
              <a:ext uri="{FF2B5EF4-FFF2-40B4-BE49-F238E27FC236}">
                <a16:creationId xmlns:a16="http://schemas.microsoft.com/office/drawing/2014/main" id="{CB5D0DC5-F162-42F1-B633-2DD8B263BBDB}"/>
              </a:ext>
            </a:extLst>
          </p:cNvPr>
          <p:cNvSpPr/>
          <p:nvPr/>
        </p:nvSpPr>
        <p:spPr>
          <a:xfrm rot="20574079">
            <a:off x="5582309" y="1807020"/>
            <a:ext cx="1352345" cy="178933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269A3B6-6087-48B4-B0DE-225777A2F042}"/>
              </a:ext>
            </a:extLst>
          </p:cNvPr>
          <p:cNvGrpSpPr/>
          <p:nvPr/>
        </p:nvGrpSpPr>
        <p:grpSpPr>
          <a:xfrm rot="197996">
            <a:off x="2948633" y="1895842"/>
            <a:ext cx="1161164" cy="523327"/>
            <a:chOff x="6811856" y="4600085"/>
            <a:chExt cx="1161164" cy="523327"/>
          </a:xfrm>
        </p:grpSpPr>
        <p:grpSp>
          <p:nvGrpSpPr>
            <p:cNvPr id="70" name="グループ化 74">
              <a:extLst>
                <a:ext uri="{FF2B5EF4-FFF2-40B4-BE49-F238E27FC236}">
                  <a16:creationId xmlns:a16="http://schemas.microsoft.com/office/drawing/2014/main" id="{7CE3E8BA-CD39-4548-AE33-97B8191AA2F8}"/>
                </a:ext>
              </a:extLst>
            </p:cNvPr>
            <p:cNvGrpSpPr/>
            <p:nvPr/>
          </p:nvGrpSpPr>
          <p:grpSpPr>
            <a:xfrm rot="10800000">
              <a:off x="6811856" y="4697861"/>
              <a:ext cx="1161164" cy="425551"/>
              <a:chOff x="7468728" y="3268686"/>
              <a:chExt cx="859376" cy="333632"/>
            </a:xfrm>
          </p:grpSpPr>
          <p:sp>
            <p:nvSpPr>
              <p:cNvPr id="72" name="フローチャート: 直接アクセス記憶 75">
                <a:extLst>
                  <a:ext uri="{FF2B5EF4-FFF2-40B4-BE49-F238E27FC236}">
                    <a16:creationId xmlns:a16="http://schemas.microsoft.com/office/drawing/2014/main" id="{A4E65CB1-E940-4EEE-AE20-D8DEB8090B1A}"/>
                  </a:ext>
                </a:extLst>
              </p:cNvPr>
              <p:cNvSpPr/>
              <p:nvPr/>
            </p:nvSpPr>
            <p:spPr>
              <a:xfrm>
                <a:off x="7468728" y="3392905"/>
                <a:ext cx="387793" cy="84221"/>
              </a:xfrm>
              <a:prstGeom prst="flowChartMagneticDrum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 contourW="12700">
                <a:bevelT prst="angle"/>
                <a:bevelB prst="angle"/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73" name="グループ化 76">
                <a:extLst>
                  <a:ext uri="{FF2B5EF4-FFF2-40B4-BE49-F238E27FC236}">
                    <a16:creationId xmlns:a16="http://schemas.microsoft.com/office/drawing/2014/main" id="{70F60AD5-9659-4C7B-8B7D-9F8F9F7B82C3}"/>
                  </a:ext>
                </a:extLst>
              </p:cNvPr>
              <p:cNvGrpSpPr/>
              <p:nvPr/>
            </p:nvGrpSpPr>
            <p:grpSpPr>
              <a:xfrm>
                <a:off x="7639399" y="3268686"/>
                <a:ext cx="333632" cy="333632"/>
                <a:chOff x="7747687" y="3280718"/>
                <a:chExt cx="333632" cy="333632"/>
              </a:xfrm>
            </p:grpSpPr>
            <p:sp>
              <p:nvSpPr>
                <p:cNvPr id="76" name="円/楕円 79">
                  <a:extLst>
                    <a:ext uri="{FF2B5EF4-FFF2-40B4-BE49-F238E27FC236}">
                      <a16:creationId xmlns:a16="http://schemas.microsoft.com/office/drawing/2014/main" id="{DF480778-B067-429B-98AC-EF7013271732}"/>
                    </a:ext>
                  </a:extLst>
                </p:cNvPr>
                <p:cNvSpPr/>
                <p:nvPr/>
              </p:nvSpPr>
              <p:spPr>
                <a:xfrm>
                  <a:off x="7747687" y="3280718"/>
                  <a:ext cx="333632" cy="333632"/>
                </a:xfrm>
                <a:prstGeom prst="ellipse">
                  <a:avLst/>
                </a:prstGeom>
                <a:solidFill>
                  <a:srgbClr val="00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77" name="円/楕円 80">
                  <a:extLst>
                    <a:ext uri="{FF2B5EF4-FFF2-40B4-BE49-F238E27FC236}">
                      <a16:creationId xmlns:a16="http://schemas.microsoft.com/office/drawing/2014/main" id="{AC05BEAD-A8D4-4D3A-9A14-521D807B0CDF}"/>
                    </a:ext>
                  </a:extLst>
                </p:cNvPr>
                <p:cNvSpPr/>
                <p:nvPr/>
              </p:nvSpPr>
              <p:spPr>
                <a:xfrm>
                  <a:off x="7817610" y="3349707"/>
                  <a:ext cx="192874" cy="192874"/>
                </a:xfrm>
                <a:prstGeom prst="ellipse">
                  <a:avLst/>
                </a:prstGeom>
                <a:gradFill flip="none" rotWithShape="1">
                  <a:gsLst>
                    <a:gs pos="16734">
                      <a:srgbClr val="FFFFFF"/>
                    </a:gs>
                    <a:gs pos="16468">
                      <a:srgbClr val="FFFFFF"/>
                    </a:gs>
                    <a:gs pos="15937">
                      <a:srgbClr val="FFFFFF"/>
                    </a:gs>
                    <a:gs pos="14875">
                      <a:srgbClr val="FEFFFF"/>
                    </a:gs>
                    <a:gs pos="0">
                      <a:srgbClr val="FDFEFF"/>
                    </a:gs>
                    <a:gs pos="77000">
                      <a:srgbClr val="FFFFFF"/>
                    </a:gs>
                    <a:gs pos="16000">
                      <a:srgbClr val="00B0F0"/>
                    </a:gs>
                    <a:gs pos="16000">
                      <a:srgbClr val="0066FF"/>
                    </a:gs>
                    <a:gs pos="69000">
                      <a:srgbClr val="0066FF"/>
                    </a:gs>
                    <a:gs pos="54000">
                      <a:srgbClr val="0066FF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74" name="フローチャート: 直接アクセス記憶 77">
                <a:extLst>
                  <a:ext uri="{FF2B5EF4-FFF2-40B4-BE49-F238E27FC236}">
                    <a16:creationId xmlns:a16="http://schemas.microsoft.com/office/drawing/2014/main" id="{45E2555F-9F18-42C4-B690-50E29BEC3A80}"/>
                  </a:ext>
                </a:extLst>
              </p:cNvPr>
              <p:cNvSpPr/>
              <p:nvPr/>
            </p:nvSpPr>
            <p:spPr>
              <a:xfrm>
                <a:off x="7888810" y="3392905"/>
                <a:ext cx="313478" cy="81569"/>
              </a:xfrm>
              <a:prstGeom prst="flowChartMagneticDrum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 contourW="12700">
                <a:bevelT prst="angle"/>
                <a:bevelB prst="angle"/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75" name="二等辺三角形 78">
                <a:extLst>
                  <a:ext uri="{FF2B5EF4-FFF2-40B4-BE49-F238E27FC236}">
                    <a16:creationId xmlns:a16="http://schemas.microsoft.com/office/drawing/2014/main" id="{BBF1725F-D4A5-4796-B551-6446298FAD21}"/>
                  </a:ext>
                </a:extLst>
              </p:cNvPr>
              <p:cNvSpPr/>
              <p:nvPr/>
            </p:nvSpPr>
            <p:spPr>
              <a:xfrm rot="5400000">
                <a:off x="8120486" y="3314620"/>
                <a:ext cx="174445" cy="2407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  <a:bevelB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71" name="テキスト ボックス 82">
              <a:extLst>
                <a:ext uri="{FF2B5EF4-FFF2-40B4-BE49-F238E27FC236}">
                  <a16:creationId xmlns:a16="http://schemas.microsoft.com/office/drawing/2014/main" id="{4309966A-F7BB-46BB-BEF6-7DFCFEDFCA5A}"/>
                </a:ext>
              </a:extLst>
            </p:cNvPr>
            <p:cNvSpPr txBox="1"/>
            <p:nvPr/>
          </p:nvSpPr>
          <p:spPr>
            <a:xfrm>
              <a:off x="7236075" y="4600085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solidFill>
                    <a:schemeClr val="bg1"/>
                  </a:solidFill>
                </a:rPr>
                <a:t>μ</a:t>
              </a:r>
              <a:r>
                <a:rPr lang="en-US" altLang="ja-JP" baseline="30000" dirty="0">
                  <a:solidFill>
                    <a:schemeClr val="bg1"/>
                  </a:solidFill>
                </a:rPr>
                <a:t>+</a:t>
              </a:r>
              <a:endParaRPr lang="ja-JP" altLang="en-US" baseline="30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グループ化 83">
            <a:extLst>
              <a:ext uri="{FF2B5EF4-FFF2-40B4-BE49-F238E27FC236}">
                <a16:creationId xmlns:a16="http://schemas.microsoft.com/office/drawing/2014/main" id="{4080E1FB-B4E7-4B47-AC23-2564F8FE5DF9}"/>
              </a:ext>
            </a:extLst>
          </p:cNvPr>
          <p:cNvGrpSpPr/>
          <p:nvPr/>
        </p:nvGrpSpPr>
        <p:grpSpPr>
          <a:xfrm>
            <a:off x="6891895" y="1274657"/>
            <a:ext cx="1865736" cy="1868718"/>
            <a:chOff x="789644" y="2101109"/>
            <a:chExt cx="2715158" cy="2719497"/>
          </a:xfrm>
        </p:grpSpPr>
        <p:sp>
          <p:nvSpPr>
            <p:cNvPr id="79" name="AutoShape 115">
              <a:extLst>
                <a:ext uri="{FF2B5EF4-FFF2-40B4-BE49-F238E27FC236}">
                  <a16:creationId xmlns:a16="http://schemas.microsoft.com/office/drawing/2014/main" id="{63FD7AED-19B6-4EEB-B459-7D7F5E3EE04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89644" y="2101109"/>
              <a:ext cx="2715158" cy="2719497"/>
            </a:xfrm>
            <a:custGeom>
              <a:avLst/>
              <a:gdLst>
                <a:gd name="G0" fmla="+- 2801 0 0"/>
                <a:gd name="G1" fmla="+- 21600 0 2801"/>
                <a:gd name="G2" fmla="+- 21600 0 280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801" y="10800"/>
                  </a:moveTo>
                  <a:cubicBezTo>
                    <a:pt x="2801" y="15218"/>
                    <a:pt x="6382" y="18799"/>
                    <a:pt x="10800" y="18799"/>
                  </a:cubicBezTo>
                  <a:cubicBezTo>
                    <a:pt x="15218" y="18799"/>
                    <a:pt x="18799" y="15218"/>
                    <a:pt x="18799" y="10800"/>
                  </a:cubicBezTo>
                  <a:cubicBezTo>
                    <a:pt x="18799" y="6382"/>
                    <a:pt x="15218" y="2801"/>
                    <a:pt x="10800" y="2801"/>
                  </a:cubicBezTo>
                  <a:cubicBezTo>
                    <a:pt x="6382" y="2801"/>
                    <a:pt x="2801" y="6382"/>
                    <a:pt x="2801" y="108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scene3d>
              <a:camera prst="legacyObliqueLeft">
                <a:rot lat="0" lon="19199999" rev="0"/>
              </a:camera>
              <a:lightRig rig="legacyFlat3" dir="t"/>
            </a:scene3d>
            <a:sp3d extrusionH="176200" contourW="6350" prstMaterial="legacyMatte">
              <a:bevelT w="13500" h="13500" prst="angle"/>
              <a:bevelB w="13500" h="13500" prst="angle"/>
              <a:extrusionClr>
                <a:schemeClr val="tx1">
                  <a:lumMod val="50000"/>
                  <a:lumOff val="50000"/>
                </a:schemeClr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80" name="グループ化 85">
              <a:extLst>
                <a:ext uri="{FF2B5EF4-FFF2-40B4-BE49-F238E27FC236}">
                  <a16:creationId xmlns:a16="http://schemas.microsoft.com/office/drawing/2014/main" id="{F2363F2A-F17D-4B9D-8184-837077610199}"/>
                </a:ext>
              </a:extLst>
            </p:cNvPr>
            <p:cNvGrpSpPr/>
            <p:nvPr/>
          </p:nvGrpSpPr>
          <p:grpSpPr>
            <a:xfrm>
              <a:off x="1257180" y="2116103"/>
              <a:ext cx="1487271" cy="2680413"/>
              <a:chOff x="1257180" y="2116103"/>
              <a:chExt cx="1487271" cy="2680413"/>
            </a:xfrm>
          </p:grpSpPr>
          <p:cxnSp>
            <p:nvCxnSpPr>
              <p:cNvPr id="81" name="直線コネクタ 86">
                <a:extLst>
                  <a:ext uri="{FF2B5EF4-FFF2-40B4-BE49-F238E27FC236}">
                    <a16:creationId xmlns:a16="http://schemas.microsoft.com/office/drawing/2014/main" id="{B493927C-796F-4B62-9597-326FCB65560B}"/>
                  </a:ext>
                </a:extLst>
              </p:cNvPr>
              <p:cNvCxnSpPr/>
              <p:nvPr/>
            </p:nvCxnSpPr>
            <p:spPr>
              <a:xfrm>
                <a:off x="1257180" y="3285810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7">
                <a:extLst>
                  <a:ext uri="{FF2B5EF4-FFF2-40B4-BE49-F238E27FC236}">
                    <a16:creationId xmlns:a16="http://schemas.microsoft.com/office/drawing/2014/main" id="{F4D98264-609E-4DBB-AB09-F2BDCE698CDF}"/>
                  </a:ext>
                </a:extLst>
              </p:cNvPr>
              <p:cNvCxnSpPr/>
              <p:nvPr/>
            </p:nvCxnSpPr>
            <p:spPr>
              <a:xfrm>
                <a:off x="1257448" y="3638153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直線コネクタ 88">
                <a:extLst>
                  <a:ext uri="{FF2B5EF4-FFF2-40B4-BE49-F238E27FC236}">
                    <a16:creationId xmlns:a16="http://schemas.microsoft.com/office/drawing/2014/main" id="{B71952E9-5434-462B-BD29-0ECA1EBB8F2F}"/>
                  </a:ext>
                </a:extLst>
              </p:cNvPr>
              <p:cNvCxnSpPr/>
              <p:nvPr/>
            </p:nvCxnSpPr>
            <p:spPr>
              <a:xfrm>
                <a:off x="1413198" y="4381085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直線コネクタ 89">
                <a:extLst>
                  <a:ext uri="{FF2B5EF4-FFF2-40B4-BE49-F238E27FC236}">
                    <a16:creationId xmlns:a16="http://schemas.microsoft.com/office/drawing/2014/main" id="{39B39D8B-DA4D-45AA-88ED-5E77D60A3E05}"/>
                  </a:ext>
                </a:extLst>
              </p:cNvPr>
              <p:cNvCxnSpPr/>
              <p:nvPr/>
            </p:nvCxnSpPr>
            <p:spPr>
              <a:xfrm>
                <a:off x="1640151" y="4719647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90">
                <a:extLst>
                  <a:ext uri="{FF2B5EF4-FFF2-40B4-BE49-F238E27FC236}">
                    <a16:creationId xmlns:a16="http://schemas.microsoft.com/office/drawing/2014/main" id="{9049EF21-EFC2-4095-BCE8-4F9FD84A83CF}"/>
                  </a:ext>
                </a:extLst>
              </p:cNvPr>
              <p:cNvCxnSpPr/>
              <p:nvPr/>
            </p:nvCxnSpPr>
            <p:spPr>
              <a:xfrm>
                <a:off x="2580923" y="3548701"/>
                <a:ext cx="163528" cy="3777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直線コネクタ 91">
                <a:extLst>
                  <a:ext uri="{FF2B5EF4-FFF2-40B4-BE49-F238E27FC236}">
                    <a16:creationId xmlns:a16="http://schemas.microsoft.com/office/drawing/2014/main" id="{7F9FB142-8BBC-459E-9BB7-CDD5994B5981}"/>
                  </a:ext>
                </a:extLst>
              </p:cNvPr>
              <p:cNvCxnSpPr/>
              <p:nvPr/>
            </p:nvCxnSpPr>
            <p:spPr>
              <a:xfrm>
                <a:off x="2548627" y="3831046"/>
                <a:ext cx="153166" cy="14583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直線コネクタ 92">
                <a:extLst>
                  <a:ext uri="{FF2B5EF4-FFF2-40B4-BE49-F238E27FC236}">
                    <a16:creationId xmlns:a16="http://schemas.microsoft.com/office/drawing/2014/main" id="{72F88AD7-8CFF-4152-9A1B-4BFBDDDD53B1}"/>
                  </a:ext>
                </a:extLst>
              </p:cNvPr>
              <p:cNvCxnSpPr/>
              <p:nvPr/>
            </p:nvCxnSpPr>
            <p:spPr>
              <a:xfrm>
                <a:off x="2439391" y="4190044"/>
                <a:ext cx="109472" cy="2608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直線コネクタ 93">
                <a:extLst>
                  <a:ext uri="{FF2B5EF4-FFF2-40B4-BE49-F238E27FC236}">
                    <a16:creationId xmlns:a16="http://schemas.microsoft.com/office/drawing/2014/main" id="{E56489D0-6EEC-40C8-9C1F-8F14D2522B06}"/>
                  </a:ext>
                </a:extLst>
              </p:cNvPr>
              <p:cNvCxnSpPr/>
              <p:nvPr/>
            </p:nvCxnSpPr>
            <p:spPr>
              <a:xfrm>
                <a:off x="2224404" y="4448681"/>
                <a:ext cx="33065" cy="34783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94">
                <a:extLst>
                  <a:ext uri="{FF2B5EF4-FFF2-40B4-BE49-F238E27FC236}">
                    <a16:creationId xmlns:a16="http://schemas.microsoft.com/office/drawing/2014/main" id="{BDDF294D-BCE3-4E5C-A06C-A08D1EE247BE}"/>
                  </a:ext>
                </a:extLst>
              </p:cNvPr>
              <p:cNvCxnSpPr/>
              <p:nvPr/>
            </p:nvCxnSpPr>
            <p:spPr>
              <a:xfrm flipH="1">
                <a:off x="1905530" y="4396622"/>
                <a:ext cx="58459" cy="3195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直線コネクタ 95">
                <a:extLst>
                  <a:ext uri="{FF2B5EF4-FFF2-40B4-BE49-F238E27FC236}">
                    <a16:creationId xmlns:a16="http://schemas.microsoft.com/office/drawing/2014/main" id="{8089B1CD-6522-4CF8-8403-7F0F51869CA0}"/>
                  </a:ext>
                </a:extLst>
              </p:cNvPr>
              <p:cNvCxnSpPr/>
              <p:nvPr/>
            </p:nvCxnSpPr>
            <p:spPr>
              <a:xfrm flipH="1">
                <a:off x="1686554" y="4140754"/>
                <a:ext cx="119313" cy="23949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直線コネクタ 96">
                <a:extLst>
                  <a:ext uri="{FF2B5EF4-FFF2-40B4-BE49-F238E27FC236}">
                    <a16:creationId xmlns:a16="http://schemas.microsoft.com/office/drawing/2014/main" id="{F97E1789-2D72-438B-A084-C9DA1CB2938F}"/>
                  </a:ext>
                </a:extLst>
              </p:cNvPr>
              <p:cNvCxnSpPr/>
              <p:nvPr/>
            </p:nvCxnSpPr>
            <p:spPr>
              <a:xfrm flipH="1">
                <a:off x="1570151" y="3857885"/>
                <a:ext cx="157582" cy="1505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直線コネクタ 97">
                <a:extLst>
                  <a:ext uri="{FF2B5EF4-FFF2-40B4-BE49-F238E27FC236}">
                    <a16:creationId xmlns:a16="http://schemas.microsoft.com/office/drawing/2014/main" id="{84377DBC-AAA5-4CD5-AA9A-DA66B35F29B7}"/>
                  </a:ext>
                </a:extLst>
              </p:cNvPr>
              <p:cNvCxnSpPr/>
              <p:nvPr/>
            </p:nvCxnSpPr>
            <p:spPr>
              <a:xfrm flipH="1">
                <a:off x="1526479" y="3578378"/>
                <a:ext cx="172848" cy="606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直線コネクタ 98">
                <a:extLst>
                  <a:ext uri="{FF2B5EF4-FFF2-40B4-BE49-F238E27FC236}">
                    <a16:creationId xmlns:a16="http://schemas.microsoft.com/office/drawing/2014/main" id="{5E4CDAB2-46BF-40C1-B705-6A743376D9CF}"/>
                  </a:ext>
                </a:extLst>
              </p:cNvPr>
              <p:cNvCxnSpPr/>
              <p:nvPr/>
            </p:nvCxnSpPr>
            <p:spPr>
              <a:xfrm flipH="1" flipV="1">
                <a:off x="1531143" y="3291542"/>
                <a:ext cx="160070" cy="3311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直線コネクタ 99">
                <a:extLst>
                  <a:ext uri="{FF2B5EF4-FFF2-40B4-BE49-F238E27FC236}">
                    <a16:creationId xmlns:a16="http://schemas.microsoft.com/office/drawing/2014/main" id="{F700A048-2E3E-4800-89CA-D30F51FD7A05}"/>
                  </a:ext>
                </a:extLst>
              </p:cNvPr>
              <p:cNvCxnSpPr/>
              <p:nvPr/>
            </p:nvCxnSpPr>
            <p:spPr>
              <a:xfrm flipH="1" flipV="1">
                <a:off x="1582890" y="2898098"/>
                <a:ext cx="152888" cy="14018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直線コネクタ 100">
                <a:extLst>
                  <a:ext uri="{FF2B5EF4-FFF2-40B4-BE49-F238E27FC236}">
                    <a16:creationId xmlns:a16="http://schemas.microsoft.com/office/drawing/2014/main" id="{31C85101-046D-4E8B-99E1-55FD1F543C01}"/>
                  </a:ext>
                </a:extLst>
              </p:cNvPr>
              <p:cNvCxnSpPr/>
              <p:nvPr/>
            </p:nvCxnSpPr>
            <p:spPr>
              <a:xfrm flipH="1" flipV="1">
                <a:off x="1733073" y="2431978"/>
                <a:ext cx="106124" cy="26301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直線コネクタ 101">
                <a:extLst>
                  <a:ext uri="{FF2B5EF4-FFF2-40B4-BE49-F238E27FC236}">
                    <a16:creationId xmlns:a16="http://schemas.microsoft.com/office/drawing/2014/main" id="{8331817C-791C-4C7C-98C7-62028B84DD9E}"/>
                  </a:ext>
                </a:extLst>
              </p:cNvPr>
              <p:cNvCxnSpPr/>
              <p:nvPr/>
            </p:nvCxnSpPr>
            <p:spPr>
              <a:xfrm flipH="1" flipV="1">
                <a:off x="2029527" y="2116103"/>
                <a:ext cx="29822" cy="35354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直線コネクタ 102">
                <a:extLst>
                  <a:ext uri="{FF2B5EF4-FFF2-40B4-BE49-F238E27FC236}">
                    <a16:creationId xmlns:a16="http://schemas.microsoft.com/office/drawing/2014/main" id="{1C6343FD-32F1-4B23-B9F4-4E118C2B3A11}"/>
                  </a:ext>
                </a:extLst>
              </p:cNvPr>
              <p:cNvCxnSpPr/>
              <p:nvPr/>
            </p:nvCxnSpPr>
            <p:spPr>
              <a:xfrm flipV="1">
                <a:off x="2322959" y="2215981"/>
                <a:ext cx="61491" cy="32365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直線コネクタ 103">
                <a:extLst>
                  <a:ext uri="{FF2B5EF4-FFF2-40B4-BE49-F238E27FC236}">
                    <a16:creationId xmlns:a16="http://schemas.microsoft.com/office/drawing/2014/main" id="{DD5B1C75-7BCE-4F6B-B1CE-D4C69BB3E48C}"/>
                  </a:ext>
                </a:extLst>
              </p:cNvPr>
              <p:cNvCxnSpPr/>
              <p:nvPr/>
            </p:nvCxnSpPr>
            <p:spPr>
              <a:xfrm flipV="1">
                <a:off x="2462328" y="2522873"/>
                <a:ext cx="119429" cy="25542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直線コネクタ 104">
                <a:extLst>
                  <a:ext uri="{FF2B5EF4-FFF2-40B4-BE49-F238E27FC236}">
                    <a16:creationId xmlns:a16="http://schemas.microsoft.com/office/drawing/2014/main" id="{DC5C223D-F1B6-4498-B336-B43265709B06}"/>
                  </a:ext>
                </a:extLst>
              </p:cNvPr>
              <p:cNvCxnSpPr/>
              <p:nvPr/>
            </p:nvCxnSpPr>
            <p:spPr>
              <a:xfrm flipV="1">
                <a:off x="2539572" y="2892423"/>
                <a:ext cx="151336" cy="14297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直線コネクタ 105">
                <a:extLst>
                  <a:ext uri="{FF2B5EF4-FFF2-40B4-BE49-F238E27FC236}">
                    <a16:creationId xmlns:a16="http://schemas.microsoft.com/office/drawing/2014/main" id="{9E5FD5FA-2DF6-41B8-9936-497F8AF6C44B}"/>
                  </a:ext>
                </a:extLst>
              </p:cNvPr>
              <p:cNvCxnSpPr/>
              <p:nvPr/>
            </p:nvCxnSpPr>
            <p:spPr>
              <a:xfrm flipV="1">
                <a:off x="2578952" y="3234067"/>
                <a:ext cx="160771" cy="5877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直線コネクタ 106">
                <a:extLst>
                  <a:ext uri="{FF2B5EF4-FFF2-40B4-BE49-F238E27FC236}">
                    <a16:creationId xmlns:a16="http://schemas.microsoft.com/office/drawing/2014/main" id="{A5DDE8A6-243D-48B9-AE3F-153AE019DB1C}"/>
                  </a:ext>
                </a:extLst>
              </p:cNvPr>
              <p:cNvCxnSpPr/>
              <p:nvPr/>
            </p:nvCxnSpPr>
            <p:spPr>
              <a:xfrm>
                <a:off x="1301123" y="4005085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直線コネクタ 107">
                <a:extLst>
                  <a:ext uri="{FF2B5EF4-FFF2-40B4-BE49-F238E27FC236}">
                    <a16:creationId xmlns:a16="http://schemas.microsoft.com/office/drawing/2014/main" id="{A779740C-4152-4A00-824A-412232591091}"/>
                  </a:ext>
                </a:extLst>
              </p:cNvPr>
              <p:cNvCxnSpPr/>
              <p:nvPr/>
            </p:nvCxnSpPr>
            <p:spPr>
              <a:xfrm>
                <a:off x="2171614" y="4187741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直線コネクタ 108">
                <a:extLst>
                  <a:ext uri="{FF2B5EF4-FFF2-40B4-BE49-F238E27FC236}">
                    <a16:creationId xmlns:a16="http://schemas.microsoft.com/office/drawing/2014/main" id="{8EC3CA55-D969-4A4E-B35C-11C377086794}"/>
                  </a:ext>
                </a:extLst>
              </p:cNvPr>
              <p:cNvCxnSpPr/>
              <p:nvPr/>
            </p:nvCxnSpPr>
            <p:spPr>
              <a:xfrm>
                <a:off x="2273775" y="3834954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直線コネクタ 109">
                <a:extLst>
                  <a:ext uri="{FF2B5EF4-FFF2-40B4-BE49-F238E27FC236}">
                    <a16:creationId xmlns:a16="http://schemas.microsoft.com/office/drawing/2014/main" id="{F3234351-3C40-49BD-B359-042D0DDC7545}"/>
                  </a:ext>
                </a:extLst>
              </p:cNvPr>
              <p:cNvCxnSpPr/>
              <p:nvPr/>
            </p:nvCxnSpPr>
            <p:spPr>
              <a:xfrm>
                <a:off x="2304709" y="3548701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直線コネクタ 110">
                <a:extLst>
                  <a:ext uri="{FF2B5EF4-FFF2-40B4-BE49-F238E27FC236}">
                    <a16:creationId xmlns:a16="http://schemas.microsoft.com/office/drawing/2014/main" id="{B3AA2252-627D-46D8-A6FF-1BEB5E901629}"/>
                  </a:ext>
                </a:extLst>
              </p:cNvPr>
              <p:cNvCxnSpPr/>
              <p:nvPr/>
            </p:nvCxnSpPr>
            <p:spPr>
              <a:xfrm>
                <a:off x="2299956" y="3297607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直線コネクタ 111">
                <a:extLst>
                  <a:ext uri="{FF2B5EF4-FFF2-40B4-BE49-F238E27FC236}">
                    <a16:creationId xmlns:a16="http://schemas.microsoft.com/office/drawing/2014/main" id="{49C01317-B62B-48E0-9299-7DE4D3B35259}"/>
                  </a:ext>
                </a:extLst>
              </p:cNvPr>
              <p:cNvCxnSpPr/>
              <p:nvPr/>
            </p:nvCxnSpPr>
            <p:spPr>
              <a:xfrm>
                <a:off x="2264539" y="3032921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直線コネクタ 112">
                <a:extLst>
                  <a:ext uri="{FF2B5EF4-FFF2-40B4-BE49-F238E27FC236}">
                    <a16:creationId xmlns:a16="http://schemas.microsoft.com/office/drawing/2014/main" id="{B6F094D7-5AC3-4328-A475-A6A4D498DC4C}"/>
                  </a:ext>
                </a:extLst>
              </p:cNvPr>
              <p:cNvCxnSpPr/>
              <p:nvPr/>
            </p:nvCxnSpPr>
            <p:spPr>
              <a:xfrm>
                <a:off x="2188528" y="2775667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直線コネクタ 113">
                <a:extLst>
                  <a:ext uri="{FF2B5EF4-FFF2-40B4-BE49-F238E27FC236}">
                    <a16:creationId xmlns:a16="http://schemas.microsoft.com/office/drawing/2014/main" id="{CD5ED015-4C4B-4721-8021-ED5AD41B4F3A}"/>
                  </a:ext>
                </a:extLst>
              </p:cNvPr>
              <p:cNvCxnSpPr/>
              <p:nvPr/>
            </p:nvCxnSpPr>
            <p:spPr>
              <a:xfrm>
                <a:off x="2041998" y="2538432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直線コネクタ 114">
                <a:extLst>
                  <a:ext uri="{FF2B5EF4-FFF2-40B4-BE49-F238E27FC236}">
                    <a16:creationId xmlns:a16="http://schemas.microsoft.com/office/drawing/2014/main" id="{D4982225-5DE5-4512-A7ED-ED3ECB890058}"/>
                  </a:ext>
                </a:extLst>
              </p:cNvPr>
              <p:cNvCxnSpPr/>
              <p:nvPr/>
            </p:nvCxnSpPr>
            <p:spPr>
              <a:xfrm>
                <a:off x="2050259" y="4449614"/>
                <a:ext cx="16363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直線コネクタ 115">
                <a:extLst>
                  <a:ext uri="{FF2B5EF4-FFF2-40B4-BE49-F238E27FC236}">
                    <a16:creationId xmlns:a16="http://schemas.microsoft.com/office/drawing/2014/main" id="{02C7449C-DA6E-4DCB-A2D2-BFF481EA9B6A}"/>
                  </a:ext>
                </a:extLst>
              </p:cNvPr>
              <p:cNvCxnSpPr/>
              <p:nvPr/>
            </p:nvCxnSpPr>
            <p:spPr>
              <a:xfrm>
                <a:off x="1308839" y="2898098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6">
                <a:extLst>
                  <a:ext uri="{FF2B5EF4-FFF2-40B4-BE49-F238E27FC236}">
                    <a16:creationId xmlns:a16="http://schemas.microsoft.com/office/drawing/2014/main" id="{767A4AE7-1E9C-45BD-858A-A111586685C3}"/>
                  </a:ext>
                </a:extLst>
              </p:cNvPr>
              <p:cNvCxnSpPr/>
              <p:nvPr/>
            </p:nvCxnSpPr>
            <p:spPr>
              <a:xfrm>
                <a:off x="1464622" y="2431978"/>
                <a:ext cx="26353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直線コネクタ 117">
                <a:extLst>
                  <a:ext uri="{FF2B5EF4-FFF2-40B4-BE49-F238E27FC236}">
                    <a16:creationId xmlns:a16="http://schemas.microsoft.com/office/drawing/2014/main" id="{E76AB9BD-3D84-4828-AF85-A1B63CA9ED01}"/>
                  </a:ext>
                </a:extLst>
              </p:cNvPr>
              <p:cNvCxnSpPr/>
              <p:nvPr/>
            </p:nvCxnSpPr>
            <p:spPr>
              <a:xfrm>
                <a:off x="1746752" y="2120010"/>
                <a:ext cx="27152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3" name="直線矢印コネクタ 118">
            <a:extLst>
              <a:ext uri="{FF2B5EF4-FFF2-40B4-BE49-F238E27FC236}">
                <a16:creationId xmlns:a16="http://schemas.microsoft.com/office/drawing/2014/main" id="{EA38FBDD-D440-4EE2-A0B0-DF78664FD818}"/>
              </a:ext>
            </a:extLst>
          </p:cNvPr>
          <p:cNvCxnSpPr/>
          <p:nvPr/>
        </p:nvCxnSpPr>
        <p:spPr>
          <a:xfrm flipH="1">
            <a:off x="4167420" y="2221650"/>
            <a:ext cx="245901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直線コネクタ 119">
            <a:extLst>
              <a:ext uri="{FF2B5EF4-FFF2-40B4-BE49-F238E27FC236}">
                <a16:creationId xmlns:a16="http://schemas.microsoft.com/office/drawing/2014/main" id="{C5ED85AD-31EF-4D04-92AD-25FE05C18BBD}"/>
              </a:ext>
            </a:extLst>
          </p:cNvPr>
          <p:cNvCxnSpPr/>
          <p:nvPr/>
        </p:nvCxnSpPr>
        <p:spPr>
          <a:xfrm>
            <a:off x="4736877" y="2221787"/>
            <a:ext cx="358028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テキスト ボックス 123">
            <a:extLst>
              <a:ext uri="{FF2B5EF4-FFF2-40B4-BE49-F238E27FC236}">
                <a16:creationId xmlns:a16="http://schemas.microsoft.com/office/drawing/2014/main" id="{0D2DEBB0-1BBE-4D0A-924C-09CEE7E30F70}"/>
              </a:ext>
            </a:extLst>
          </p:cNvPr>
          <p:cNvSpPr txBox="1"/>
          <p:nvPr/>
        </p:nvSpPr>
        <p:spPr>
          <a:xfrm>
            <a:off x="5613933" y="1153998"/>
            <a:ext cx="1599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Local field</a:t>
            </a:r>
            <a:endParaRPr lang="ja-JP" altLang="en-US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19AE337-D5B8-4E99-81A1-5BAC1060940D}"/>
              </a:ext>
            </a:extLst>
          </p:cNvPr>
          <p:cNvGrpSpPr/>
          <p:nvPr/>
        </p:nvGrpSpPr>
        <p:grpSpPr>
          <a:xfrm rot="197996">
            <a:off x="5673613" y="1948891"/>
            <a:ext cx="1161164" cy="512136"/>
            <a:chOff x="6811856" y="4628698"/>
            <a:chExt cx="1161164" cy="512136"/>
          </a:xfrm>
        </p:grpSpPr>
        <p:grpSp>
          <p:nvGrpSpPr>
            <p:cNvPr id="117" name="グループ化 74">
              <a:extLst>
                <a:ext uri="{FF2B5EF4-FFF2-40B4-BE49-F238E27FC236}">
                  <a16:creationId xmlns:a16="http://schemas.microsoft.com/office/drawing/2014/main" id="{FC1EF25C-8BF7-450D-A66E-88FFA2E472FE}"/>
                </a:ext>
              </a:extLst>
            </p:cNvPr>
            <p:cNvGrpSpPr/>
            <p:nvPr/>
          </p:nvGrpSpPr>
          <p:grpSpPr>
            <a:xfrm rot="10800000">
              <a:off x="6811856" y="4715283"/>
              <a:ext cx="1161164" cy="425551"/>
              <a:chOff x="7468728" y="3255027"/>
              <a:chExt cx="859376" cy="333632"/>
            </a:xfrm>
          </p:grpSpPr>
          <p:sp>
            <p:nvSpPr>
              <p:cNvPr id="119" name="フローチャート: 直接アクセス記憶 75">
                <a:extLst>
                  <a:ext uri="{FF2B5EF4-FFF2-40B4-BE49-F238E27FC236}">
                    <a16:creationId xmlns:a16="http://schemas.microsoft.com/office/drawing/2014/main" id="{7B3103F3-DC12-4DB8-89A4-84ADCF97363C}"/>
                  </a:ext>
                </a:extLst>
              </p:cNvPr>
              <p:cNvSpPr/>
              <p:nvPr/>
            </p:nvSpPr>
            <p:spPr>
              <a:xfrm>
                <a:off x="7468728" y="3392905"/>
                <a:ext cx="387793" cy="84221"/>
              </a:xfrm>
              <a:prstGeom prst="flowChartMagneticDrum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 contourW="12700">
                <a:bevelT prst="angle"/>
                <a:bevelB prst="angle"/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20" name="グループ化 76">
                <a:extLst>
                  <a:ext uri="{FF2B5EF4-FFF2-40B4-BE49-F238E27FC236}">
                    <a16:creationId xmlns:a16="http://schemas.microsoft.com/office/drawing/2014/main" id="{C8B6445F-1008-48CF-807C-09D205E7CAA6}"/>
                  </a:ext>
                </a:extLst>
              </p:cNvPr>
              <p:cNvGrpSpPr/>
              <p:nvPr/>
            </p:nvGrpSpPr>
            <p:grpSpPr>
              <a:xfrm>
                <a:off x="7661655" y="3255027"/>
                <a:ext cx="333632" cy="333632"/>
                <a:chOff x="7769943" y="3267059"/>
                <a:chExt cx="333632" cy="333632"/>
              </a:xfrm>
            </p:grpSpPr>
            <p:sp>
              <p:nvSpPr>
                <p:cNvPr id="123" name="円/楕円 79">
                  <a:extLst>
                    <a:ext uri="{FF2B5EF4-FFF2-40B4-BE49-F238E27FC236}">
                      <a16:creationId xmlns:a16="http://schemas.microsoft.com/office/drawing/2014/main" id="{961D314C-4638-4B78-9824-1E811792F6A4}"/>
                    </a:ext>
                  </a:extLst>
                </p:cNvPr>
                <p:cNvSpPr/>
                <p:nvPr/>
              </p:nvSpPr>
              <p:spPr>
                <a:xfrm>
                  <a:off x="7769943" y="3267059"/>
                  <a:ext cx="333632" cy="333632"/>
                </a:xfrm>
                <a:prstGeom prst="ellipse">
                  <a:avLst/>
                </a:prstGeom>
                <a:solidFill>
                  <a:srgbClr val="0066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24" name="円/楕円 80">
                  <a:extLst>
                    <a:ext uri="{FF2B5EF4-FFF2-40B4-BE49-F238E27FC236}">
                      <a16:creationId xmlns:a16="http://schemas.microsoft.com/office/drawing/2014/main" id="{AEEC436B-D0E0-4B8A-B745-234F4F7B2B83}"/>
                    </a:ext>
                  </a:extLst>
                </p:cNvPr>
                <p:cNvSpPr/>
                <p:nvPr/>
              </p:nvSpPr>
              <p:spPr>
                <a:xfrm>
                  <a:off x="7821175" y="3301654"/>
                  <a:ext cx="192874" cy="19287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FFFF"/>
                    </a:gs>
                    <a:gs pos="12000">
                      <a:srgbClr val="FFFFFF"/>
                    </a:gs>
                    <a:gs pos="44000">
                      <a:srgbClr val="0066FF"/>
                    </a:gs>
                    <a:gs pos="28000">
                      <a:srgbClr val="76ADFE"/>
                    </a:gs>
                    <a:gs pos="46000">
                      <a:srgbClr val="0066FF"/>
                    </a:gs>
                    <a:gs pos="6000">
                      <a:srgbClr val="FFFFFF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121" name="フローチャート: 直接アクセス記憶 77">
                <a:extLst>
                  <a:ext uri="{FF2B5EF4-FFF2-40B4-BE49-F238E27FC236}">
                    <a16:creationId xmlns:a16="http://schemas.microsoft.com/office/drawing/2014/main" id="{B3A6FBA9-0CF0-45FD-8029-C3A1A7363154}"/>
                  </a:ext>
                </a:extLst>
              </p:cNvPr>
              <p:cNvSpPr/>
              <p:nvPr/>
            </p:nvSpPr>
            <p:spPr>
              <a:xfrm>
                <a:off x="7888810" y="3392905"/>
                <a:ext cx="313478" cy="81569"/>
              </a:xfrm>
              <a:prstGeom prst="flowChartMagneticDrum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 contourW="12700">
                <a:bevelT prst="angle"/>
                <a:bevelB prst="angle"/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22" name="二等辺三角形 78">
                <a:extLst>
                  <a:ext uri="{FF2B5EF4-FFF2-40B4-BE49-F238E27FC236}">
                    <a16:creationId xmlns:a16="http://schemas.microsoft.com/office/drawing/2014/main" id="{871B0147-1D2C-45B6-8AA4-98061EF7140F}"/>
                  </a:ext>
                </a:extLst>
              </p:cNvPr>
              <p:cNvSpPr/>
              <p:nvPr/>
            </p:nvSpPr>
            <p:spPr>
              <a:xfrm rot="5400000">
                <a:off x="8120486" y="3314620"/>
                <a:ext cx="174445" cy="2407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  <a:bevelB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118" name="テキスト ボックス 82">
              <a:extLst>
                <a:ext uri="{FF2B5EF4-FFF2-40B4-BE49-F238E27FC236}">
                  <a16:creationId xmlns:a16="http://schemas.microsoft.com/office/drawing/2014/main" id="{F27424E8-7C4E-4832-8E28-6D14623D5E78}"/>
                </a:ext>
              </a:extLst>
            </p:cNvPr>
            <p:cNvSpPr txBox="1"/>
            <p:nvPr/>
          </p:nvSpPr>
          <p:spPr>
            <a:xfrm>
              <a:off x="7254099" y="4628698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solidFill>
                    <a:schemeClr val="bg1"/>
                  </a:solidFill>
                </a:rPr>
                <a:t>μ</a:t>
              </a:r>
              <a:r>
                <a:rPr lang="en-US" altLang="ja-JP" baseline="30000" dirty="0">
                  <a:solidFill>
                    <a:schemeClr val="bg1"/>
                  </a:solidFill>
                </a:rPr>
                <a:t>+</a:t>
              </a:r>
              <a:endParaRPr lang="ja-JP" altLang="en-US" baseline="30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5" name="テキスト ボックス 40">
            <a:extLst>
              <a:ext uri="{FF2B5EF4-FFF2-40B4-BE49-F238E27FC236}">
                <a16:creationId xmlns:a16="http://schemas.microsoft.com/office/drawing/2014/main" id="{442EAE5E-204F-47A1-9A31-8E6CB2D4E39F}"/>
              </a:ext>
            </a:extLst>
          </p:cNvPr>
          <p:cNvSpPr txBox="1"/>
          <p:nvPr/>
        </p:nvSpPr>
        <p:spPr>
          <a:xfrm>
            <a:off x="4075022" y="3117027"/>
            <a:ext cx="177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Forward counter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C7E01F2-9E60-4339-BA1C-71097E5DD6A3}"/>
                  </a:ext>
                </a:extLst>
              </p:cNvPr>
              <p:cNvSpPr/>
              <p:nvPr/>
            </p:nvSpPr>
            <p:spPr>
              <a:xfrm>
                <a:off x="4270121" y="3692987"/>
                <a:ext cx="5628434" cy="102406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/>
                  <a:t> Counts detected by counters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ja-JP" sz="2000">
                          <a:latin typeface="Cambria Math"/>
                        </a:rPr>
                        <m:t>N</m:t>
                      </m:r>
                      <m:d>
                        <m:dPr>
                          <m:ctrlPr>
                            <a:rPr lang="en-US" altLang="ja-JP" sz="200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/>
                            </a:rPr>
                            <m:t>θ</m:t>
                          </m:r>
                          <m:r>
                            <a:rPr lang="en-US" altLang="ja-JP" sz="2000">
                              <a:latin typeface="Cambria Math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/>
                            </a:rPr>
                            <m:t>t</m:t>
                          </m:r>
                        </m:e>
                      </m:d>
                      <m:r>
                        <a:rPr lang="en-US" altLang="ja-JP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ja-JP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altLang="ja-JP" sz="200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altLang="ja-JP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000" i="1">
                                      <a:latin typeface="Cambria Math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altLang="ja-JP" sz="2000" i="1">
                                      <a:latin typeface="Cambria Math"/>
                                    </a:rPr>
                                    <m:t>𝜏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i="1">
                              <a:latin typeface="Cambria Math"/>
                            </a:rPr>
                            <m:t>1+</m:t>
                          </m:r>
                          <m:r>
                            <a:rPr lang="en-US" altLang="ja-JP" sz="20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altLang="ja-JP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000" i="1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ja-JP" sz="2000" i="1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ja-JP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func>
                            <m:funcPr>
                              <m:ctrlPr>
                                <a:rPr lang="en-US" altLang="ja-JP" sz="200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ja-JP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ja-JP" sz="20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ja-JP" sz="2000" i="1">
                                  <a:latin typeface="Cambria Math"/>
                                </a:rPr>
                                <m:t>𝜃</m:t>
                              </m:r>
                              <m:r>
                                <a:rPr lang="en-US" altLang="ja-JP" sz="20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0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ja-JP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ja-JP" sz="20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altLang="ja-JP" sz="20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6C7E01F2-9E60-4339-BA1C-71097E5DD6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121" y="3692987"/>
                <a:ext cx="5628434" cy="1024063"/>
              </a:xfrm>
              <a:prstGeom prst="rect">
                <a:avLst/>
              </a:prstGeom>
              <a:blipFill>
                <a:blip r:embed="rId3"/>
                <a:stretch>
                  <a:fillRect l="-108" t="-47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D2CFDEDF-6D92-4E98-83C3-E468EA5CE34A}"/>
                  </a:ext>
                </a:extLst>
              </p:cNvPr>
              <p:cNvSpPr/>
              <p:nvPr/>
            </p:nvSpPr>
            <p:spPr>
              <a:xfrm>
                <a:off x="5759191" y="4607287"/>
                <a:ext cx="3901517" cy="10445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400" dirty="0">
                    <a:solidFill>
                      <a:srgbClr val="0000FF"/>
                    </a:solidFill>
                  </a:rPr>
                  <a:t>Asymmetry, 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ja-JP" altLang="en-US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ctrlP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ja-JP" altLang="en-US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ja-JP" alt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ja-JP" altLang="en-US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ja-JP" alt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ja-JP" altLang="en-US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ja-JP" alt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ja-JP" altLang="en-US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ja-JP" alt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ja-JP" alt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ja-JP" alt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ja-JP" alt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D2CFDEDF-6D92-4E98-83C3-E468EA5CE3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191" y="4607287"/>
                <a:ext cx="3901517" cy="1044517"/>
              </a:xfrm>
              <a:prstGeom prst="rect">
                <a:avLst/>
              </a:prstGeom>
              <a:blipFill>
                <a:blip r:embed="rId4"/>
                <a:stretch>
                  <a:fillRect l="-2500" t="-46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Rectangle 127">
            <a:extLst>
              <a:ext uri="{FF2B5EF4-FFF2-40B4-BE49-F238E27FC236}">
                <a16:creationId xmlns:a16="http://schemas.microsoft.com/office/drawing/2014/main" id="{2FC54FD7-4FAA-4B94-9565-96A3CAB20FE3}"/>
              </a:ext>
            </a:extLst>
          </p:cNvPr>
          <p:cNvSpPr/>
          <p:nvPr/>
        </p:nvSpPr>
        <p:spPr>
          <a:xfrm>
            <a:off x="4367726" y="5474031"/>
            <a:ext cx="49984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where, </a:t>
            </a:r>
            <a:r>
              <a:rPr lang="en-US" altLang="ja-JP" sz="1600" b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P(t)</a:t>
            </a:r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is </a:t>
            </a:r>
            <a:r>
              <a:rPr lang="en-US" altLang="ja-JP" sz="1600" b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polarization function</a:t>
            </a:r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, </a:t>
            </a:r>
          </a:p>
          <a:p>
            <a:pPr marL="285750" indent="-285750" algn="just">
              <a:buFont typeface="Symbol" panose="05050102010706020507" pitchFamily="18" charset="2"/>
              <a:buChar char="a"/>
            </a:pPr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is balance parameter between the two detectors, </a:t>
            </a:r>
          </a:p>
          <a:p>
            <a:pPr algn="just"/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A</a:t>
            </a:r>
            <a:r>
              <a:rPr lang="en-US" altLang="ja-JP" sz="1600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0</a:t>
            </a:r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is initial asymmetry at t=0, </a:t>
            </a:r>
          </a:p>
          <a:p>
            <a:pPr algn="just"/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600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B</a:t>
            </a:r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and N</a:t>
            </a:r>
            <a:r>
              <a:rPr lang="en-US" altLang="ja-JP" sz="1600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F</a:t>
            </a:r>
            <a:r>
              <a:rPr lang="en-US" altLang="ja-JP" sz="16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are backward and forward counts, respectively.</a:t>
            </a:r>
            <a:endParaRPr lang="ja-JP" altLang="en-US" sz="1600" dirty="0"/>
          </a:p>
        </p:txBody>
      </p:sp>
      <p:sp>
        <p:nvSpPr>
          <p:cNvPr id="129" name="円/楕円 80">
            <a:extLst>
              <a:ext uri="{FF2B5EF4-FFF2-40B4-BE49-F238E27FC236}">
                <a16:creationId xmlns:a16="http://schemas.microsoft.com/office/drawing/2014/main" id="{A0387552-DEF2-4DC9-9667-D86E7E158F79}"/>
              </a:ext>
            </a:extLst>
          </p:cNvPr>
          <p:cNvSpPr/>
          <p:nvPr/>
        </p:nvSpPr>
        <p:spPr>
          <a:xfrm rot="10997996">
            <a:off x="7100449" y="1544106"/>
            <a:ext cx="161815" cy="152755"/>
          </a:xfrm>
          <a:prstGeom prst="ellipse">
            <a:avLst/>
          </a:prstGeom>
          <a:gradFill flip="none" rotWithShape="1">
            <a:gsLst>
              <a:gs pos="84000">
                <a:srgbClr val="00B050"/>
              </a:gs>
              <a:gs pos="100000">
                <a:srgbClr val="00B050"/>
              </a:gs>
              <a:gs pos="100000">
                <a:srgbClr val="00B050"/>
              </a:gs>
              <a:gs pos="1000">
                <a:srgbClr val="FFFFFF"/>
              </a:gs>
              <a:gs pos="45000">
                <a:srgbClr val="00B050"/>
              </a:gs>
              <a:gs pos="52000">
                <a:srgbClr val="00B050"/>
              </a:gs>
              <a:gs pos="61000">
                <a:srgbClr val="00B050"/>
              </a:gs>
              <a:gs pos="72000">
                <a:srgbClr val="00B050"/>
              </a:gs>
              <a:gs pos="9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CA2833E-F6A8-4805-8428-5BB195A8F22B}"/>
              </a:ext>
            </a:extLst>
          </p:cNvPr>
          <p:cNvSpPr txBox="1"/>
          <p:nvPr/>
        </p:nvSpPr>
        <p:spPr>
          <a:xfrm>
            <a:off x="511804" y="3759893"/>
            <a:ext cx="3654159" cy="23083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m</a:t>
            </a:r>
            <a:r>
              <a:rPr lang="en-US" altLang="ja-JP" baseline="-25000" dirty="0">
                <a:sym typeface="Symbol" panose="05050102010706020507" pitchFamily="18" charset="2"/>
              </a:rPr>
              <a:t></a:t>
            </a:r>
            <a:r>
              <a:rPr lang="en-US" altLang="ja-JP" dirty="0">
                <a:sym typeface="Symbol" panose="05050102010706020507" pitchFamily="18" charset="2"/>
              </a:rPr>
              <a:t> ~</a:t>
            </a:r>
            <a:r>
              <a:rPr lang="en-US" altLang="ja-JP" dirty="0"/>
              <a:t> 1/9 </a:t>
            </a:r>
            <a:r>
              <a:rPr lang="en-US" altLang="ja-JP" dirty="0" err="1"/>
              <a:t>m</a:t>
            </a:r>
            <a:r>
              <a:rPr lang="en-US" altLang="ja-JP" baseline="-25000" dirty="0" err="1"/>
              <a:t>p</a:t>
            </a:r>
            <a:r>
              <a:rPr lang="en-US" altLang="ja-JP" dirty="0"/>
              <a:t>, 207m</a:t>
            </a:r>
            <a:r>
              <a:rPr lang="en-US" altLang="ja-JP" baseline="-25000" dirty="0"/>
              <a:t>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b="1" dirty="0"/>
              <a:t>Spin polarized (100%)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ym typeface="Symbol" panose="05050102010706020507" pitchFamily="18" charset="2"/>
              </a:rPr>
              <a:t></a:t>
            </a:r>
            <a:r>
              <a:rPr lang="en-US" altLang="ja-JP" baseline="-25000" dirty="0">
                <a:sym typeface="Symbol" panose="05050102010706020507" pitchFamily="18" charset="2"/>
              </a:rPr>
              <a:t></a:t>
            </a:r>
            <a:r>
              <a:rPr lang="en-US" altLang="ja-JP" dirty="0">
                <a:sym typeface="Symbol" panose="05050102010706020507" pitchFamily="18" charset="2"/>
              </a:rPr>
              <a:t> ~ 3.2 </a:t>
            </a:r>
            <a:r>
              <a:rPr lang="en-US" altLang="ja-JP" baseline="-25000" dirty="0">
                <a:sym typeface="Symbol" panose="05050102010706020507" pitchFamily="18" charset="2"/>
              </a:rPr>
              <a:t>p</a:t>
            </a:r>
            <a:endParaRPr lang="en-US" altLang="ja-JP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b="1" dirty="0"/>
              <a:t>Asymmetric decay to e</a:t>
            </a:r>
            <a:r>
              <a:rPr lang="en-US" altLang="ja-JP" b="1" baseline="30000" dirty="0"/>
              <a:t>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Muonium, Mu = </a:t>
            </a:r>
            <a:r>
              <a:rPr lang="en-US" altLang="ja-JP" dirty="0">
                <a:sym typeface="Symbol" panose="05050102010706020507" pitchFamily="18" charset="2"/>
              </a:rPr>
              <a:t></a:t>
            </a:r>
            <a:r>
              <a:rPr lang="en-US" altLang="ja-JP" baseline="30000" dirty="0">
                <a:sym typeface="Symbol" panose="05050102010706020507" pitchFamily="18" charset="2"/>
              </a:rPr>
              <a:t>+</a:t>
            </a:r>
            <a:r>
              <a:rPr lang="en-US" altLang="ja-JP" dirty="0">
                <a:sym typeface="Symbol" panose="05050102010706020507" pitchFamily="18" charset="2"/>
              </a:rPr>
              <a:t>e</a:t>
            </a:r>
            <a:r>
              <a:rPr lang="en-US" altLang="ja-JP" baseline="30000" dirty="0">
                <a:sym typeface="Symbol" panose="05050102010706020507" pitchFamily="18" charset="2"/>
              </a:rPr>
              <a:t>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ym typeface="Symbol" panose="05050102010706020507" pitchFamily="18" charset="2"/>
              </a:rPr>
              <a:t>Mu, 100 times more sensitive than 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ym typeface="Symbol" panose="05050102010706020507" pitchFamily="18" charset="2"/>
              </a:rPr>
              <a:t>Mu, light isotope of H</a:t>
            </a:r>
            <a:endParaRPr lang="en-US" altLang="ja-JP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269D733-635E-80E0-7034-44E8694184ED}"/>
                  </a:ext>
                </a:extLst>
              </p:cNvPr>
              <p:cNvSpPr txBox="1"/>
              <p:nvPr/>
            </p:nvSpPr>
            <p:spPr>
              <a:xfrm>
                <a:off x="1449686" y="6140034"/>
                <a:ext cx="2438360" cy="39164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ja-JP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sSup>
                        <m:sSupPr>
                          <m:ctrlPr>
                            <a:rPr lang="ja-JP" altLang="en-US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𝜇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→ </m:t>
                      </m:r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𝑒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+ </m:t>
                      </m:r>
                      <m:sSub>
                        <m:sSubPr>
                          <m:ctrlPr>
                            <a:rPr lang="ja-JP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𝜈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𝑒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+  </m:t>
                      </m:r>
                      <m:acc>
                        <m:accPr>
                          <m:chr m:val="̅"/>
                          <m:ctrlPr>
                            <a:rPr lang="ja-JP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ja-JP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ja-JP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𝜇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269D733-635E-80E0-7034-44E869418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686" y="6140034"/>
                <a:ext cx="2438360" cy="391646"/>
              </a:xfrm>
              <a:prstGeom prst="rect">
                <a:avLst/>
              </a:prstGeom>
              <a:blipFill>
                <a:blip r:embed="rId5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79" descr="G_TFcos">
            <a:extLst>
              <a:ext uri="{FF2B5EF4-FFF2-40B4-BE49-F238E27FC236}">
                <a16:creationId xmlns:a16="http://schemas.microsoft.com/office/drawing/2014/main" id="{B8AAC67E-CE02-6255-821C-7EFB5726D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929" y="2626787"/>
            <a:ext cx="2452650" cy="164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0" descr="G_Counter_FB">
            <a:extLst>
              <a:ext uri="{FF2B5EF4-FFF2-40B4-BE49-F238E27FC236}">
                <a16:creationId xmlns:a16="http://schemas.microsoft.com/office/drawing/2014/main" id="{D0CBD1EA-3F2E-24A1-AA83-1014322B7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949" y="1117585"/>
            <a:ext cx="2647260" cy="182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58430089-B8A6-4DE6-AE7C-78148A221895}"/>
              </a:ext>
            </a:extLst>
          </p:cNvPr>
          <p:cNvSpPr txBox="1"/>
          <p:nvPr/>
        </p:nvSpPr>
        <p:spPr>
          <a:xfrm>
            <a:off x="10836311" y="1451941"/>
            <a:ext cx="917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/>
              <a:t>B </a:t>
            </a:r>
            <a:r>
              <a:rPr kumimoji="1" lang="en-US" altLang="ja-JP" b="1" dirty="0">
                <a:sym typeface="Symbol" panose="05050102010706020507" pitchFamily="18" charset="2"/>
              </a:rPr>
              <a:t> S</a:t>
            </a:r>
          </a:p>
          <a:p>
            <a:pPr algn="ctr"/>
            <a:endParaRPr lang="en-US" altLang="ja-JP" b="1" dirty="0">
              <a:sym typeface="Symbol" panose="05050102010706020507" pitchFamily="18" charset="2"/>
            </a:endParaRPr>
          </a:p>
          <a:p>
            <a:pPr algn="ctr"/>
            <a:r>
              <a:rPr lang="en-US" altLang="ja-JP" b="1" dirty="0">
                <a:sym typeface="Symbol" panose="05050102010706020507" pitchFamily="18" charset="2"/>
              </a:rPr>
              <a:t>TF</a:t>
            </a:r>
            <a:endParaRPr kumimoji="1" lang="ja-JP" altLang="en-US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D9933E-E4A3-64A2-88D2-278C5FBA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C2308F-505B-840A-64C2-3E6D4FF379CF}"/>
              </a:ext>
            </a:extLst>
          </p:cNvPr>
          <p:cNvSpPr txBox="1"/>
          <p:nvPr/>
        </p:nvSpPr>
        <p:spPr>
          <a:xfrm>
            <a:off x="2566701" y="212134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S</a:t>
            </a:r>
            <a:r>
              <a:rPr kumimoji="1" lang="en-US" altLang="ja-JP" b="1" baseline="-25000" dirty="0">
                <a:sym typeface="Symbol" panose="05050102010706020507" pitchFamily="18" charset="2"/>
              </a:rPr>
              <a:t></a:t>
            </a:r>
            <a:endParaRPr kumimoji="1" lang="ja-JP" altLang="en-US" b="1"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56F1A6-DDE5-9752-0DE2-C912CD3D600C}"/>
              </a:ext>
            </a:extLst>
          </p:cNvPr>
          <p:cNvSpPr txBox="1"/>
          <p:nvPr/>
        </p:nvSpPr>
        <p:spPr>
          <a:xfrm>
            <a:off x="4094491" y="216333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v</a:t>
            </a:r>
            <a:endParaRPr kumimoji="1" lang="ja-JP" altLang="en-US" b="1" dirty="0"/>
          </a:p>
        </p:txBody>
      </p:sp>
      <p:pic>
        <p:nvPicPr>
          <p:cNvPr id="1026" name="Picture 2" descr="Muon Spectroscopy: An Introduction">
            <a:extLst>
              <a:ext uri="{FF2B5EF4-FFF2-40B4-BE49-F238E27FC236}">
                <a16:creationId xmlns:a16="http://schemas.microsoft.com/office/drawing/2014/main" id="{1A1E5740-CFF5-6854-93EC-2546E1C00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345" y="4261848"/>
            <a:ext cx="1607733" cy="210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042CCC85-65CC-66DE-08F2-5438AA605523}"/>
              </a:ext>
            </a:extLst>
          </p:cNvPr>
          <p:cNvSpPr txBox="1"/>
          <p:nvPr/>
        </p:nvSpPr>
        <p:spPr>
          <a:xfrm>
            <a:off x="10080694" y="6290020"/>
            <a:ext cx="8931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Ref. book</a:t>
            </a:r>
            <a:endParaRPr kumimoji="1" lang="ja-JP" altLang="en-US" sz="1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55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F7F1FE30-59A3-7E76-FC74-48C132D01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1532"/>
            <a:ext cx="5412745" cy="4510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70A364-7140-2272-B58E-108A5735D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18" y="588049"/>
            <a:ext cx="4684105" cy="4684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FFB65A-8DC3-C598-4DF5-0B15388F3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791" y="5182537"/>
            <a:ext cx="3746693" cy="12700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049097-2EDC-294C-ABC6-32C71EF86799}"/>
              </a:ext>
            </a:extLst>
          </p:cNvPr>
          <p:cNvSpPr txBox="1"/>
          <p:nvPr/>
        </p:nvSpPr>
        <p:spPr>
          <a:xfrm>
            <a:off x="3271200" y="6195904"/>
            <a:ext cx="467307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A(t) =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Mu</a:t>
            </a:r>
            <a:r>
              <a:rPr lang="en-US" sz="2800" dirty="0">
                <a:solidFill>
                  <a:srgbClr val="0000FF"/>
                </a:solidFill>
              </a:rPr>
              <a:t>(t) + </a:t>
            </a:r>
            <a:r>
              <a:rPr lang="en-US" sz="2800" dirty="0" err="1">
                <a:solidFill>
                  <a:srgbClr val="0000FF"/>
                </a:solidFill>
                <a:highlight>
                  <a:srgbClr val="FFFF00"/>
                </a:highlight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  <a:highlight>
                  <a:srgbClr val="FFFF00"/>
                </a:highlight>
              </a:rPr>
              <a:t>MuOH</a:t>
            </a:r>
            <a:r>
              <a:rPr lang="en-US" sz="2800" dirty="0">
                <a:solidFill>
                  <a:srgbClr val="0000FF"/>
                </a:solidFill>
                <a:highlight>
                  <a:srgbClr val="FFFF00"/>
                </a:highlight>
              </a:rPr>
              <a:t>(t)</a:t>
            </a:r>
            <a:r>
              <a:rPr lang="en-US" sz="2800" dirty="0">
                <a:solidFill>
                  <a:srgbClr val="0000FF"/>
                </a:solidFill>
              </a:rPr>
              <a:t> +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dia</a:t>
            </a:r>
            <a:r>
              <a:rPr lang="en-US" sz="2800" baseline="-25000" dirty="0">
                <a:solidFill>
                  <a:srgbClr val="0000FF"/>
                </a:solidFill>
              </a:rPr>
              <a:t>.</a:t>
            </a:r>
            <a:r>
              <a:rPr lang="en-US" sz="28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sz="2800" dirty="0">
                <a:solidFill>
                  <a:srgbClr val="0000FF"/>
                </a:solidFill>
              </a:rPr>
              <a:t>(t)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5C7EA5-55C7-9151-6A39-AB2BA2FEB796}"/>
              </a:ext>
            </a:extLst>
          </p:cNvPr>
          <p:cNvSpPr/>
          <p:nvPr/>
        </p:nvSpPr>
        <p:spPr>
          <a:xfrm>
            <a:off x="8524068" y="898902"/>
            <a:ext cx="867905" cy="247973"/>
          </a:xfrm>
          <a:prstGeom prst="rect">
            <a:avLst/>
          </a:prstGeom>
          <a:noFill/>
          <a:ln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F95CCE-EE2C-2003-119D-1A4A860F417B}"/>
              </a:ext>
            </a:extLst>
          </p:cNvPr>
          <p:cNvSpPr/>
          <p:nvPr/>
        </p:nvSpPr>
        <p:spPr>
          <a:xfrm>
            <a:off x="2019943" y="1523851"/>
            <a:ext cx="514027" cy="247973"/>
          </a:xfrm>
          <a:prstGeom prst="rect">
            <a:avLst/>
          </a:prstGeom>
          <a:noFill/>
          <a:ln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329D4B-4118-AD62-435B-27C388073DB5}"/>
              </a:ext>
            </a:extLst>
          </p:cNvPr>
          <p:cNvSpPr txBox="1"/>
          <p:nvPr/>
        </p:nvSpPr>
        <p:spPr>
          <a:xfrm>
            <a:off x="2276956" y="112885"/>
            <a:ext cx="734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Temperature-dependent ZF and TF 2.3 G spectra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A6E92F-9ABC-2E96-03DF-6C9E0B123450}"/>
              </a:ext>
            </a:extLst>
          </p:cNvPr>
          <p:cNvSpPr txBox="1"/>
          <p:nvPr/>
        </p:nvSpPr>
        <p:spPr>
          <a:xfrm>
            <a:off x="4988206" y="5450137"/>
            <a:ext cx="217131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Proposed a model (frozen):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D6C211-D00D-4140-CA03-89780C89EE5B}"/>
              </a:ext>
            </a:extLst>
          </p:cNvPr>
          <p:cNvSpPr txBox="1"/>
          <p:nvPr/>
        </p:nvSpPr>
        <p:spPr>
          <a:xfrm>
            <a:off x="1400623" y="4528458"/>
            <a:ext cx="187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Shifted for display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E02C1-346D-2238-B41A-EA49C43B404F}"/>
              </a:ext>
            </a:extLst>
          </p:cNvPr>
          <p:cNvGrpSpPr/>
          <p:nvPr/>
        </p:nvGrpSpPr>
        <p:grpSpPr>
          <a:xfrm rot="2049831">
            <a:off x="5235928" y="4075667"/>
            <a:ext cx="705839" cy="1341329"/>
            <a:chOff x="8810335" y="5793597"/>
            <a:chExt cx="747666" cy="142081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4B9C3C-0E96-7ED2-AF6F-B07AC5A687C3}"/>
                </a:ext>
              </a:extLst>
            </p:cNvPr>
            <p:cNvSpPr/>
            <p:nvPr/>
          </p:nvSpPr>
          <p:spPr>
            <a:xfrm rot="19550169">
              <a:off x="9198413" y="5793597"/>
              <a:ext cx="359588" cy="3366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99" b="1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DF70DF4-4F4E-272E-13A0-1691521EA7FC}"/>
                </a:ext>
              </a:extLst>
            </p:cNvPr>
            <p:cNvSpPr/>
            <p:nvPr/>
          </p:nvSpPr>
          <p:spPr>
            <a:xfrm rot="19550169">
              <a:off x="8810335" y="6398680"/>
              <a:ext cx="297180" cy="30607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99" b="1" dirty="0">
                  <a:sym typeface="Symbol" panose="05050102010706020507" pitchFamily="18" charset="2"/>
                </a:rPr>
                <a:t>O</a:t>
              </a:r>
              <a:endParaRPr lang="ja-JP" altLang="en-US" sz="1699" b="1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625CDFC-87D9-2FFE-BA43-E7EE1693A203}"/>
                </a:ext>
              </a:extLst>
            </p:cNvPr>
            <p:cNvSpPr/>
            <p:nvPr/>
          </p:nvSpPr>
          <p:spPr>
            <a:xfrm rot="19757691">
              <a:off x="9048735" y="6908334"/>
              <a:ext cx="297180" cy="3060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99" b="1" dirty="0">
                  <a:sym typeface="Symbol" panose="05050102010706020507" pitchFamily="18" charset="2"/>
                </a:rPr>
                <a:t>H</a:t>
              </a:r>
              <a:endParaRPr lang="ja-JP" altLang="en-US" sz="1699" b="1" dirty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994118C-96E9-313A-0668-48D949FC7786}"/>
                </a:ext>
              </a:extLst>
            </p:cNvPr>
            <p:cNvCxnSpPr>
              <a:cxnSpLocks/>
            </p:cNvCxnSpPr>
            <p:nvPr/>
          </p:nvCxnSpPr>
          <p:spPr>
            <a:xfrm rot="19550169" flipV="1">
              <a:off x="8959335" y="6192664"/>
              <a:ext cx="382752" cy="13799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028A57A-E78F-6E55-FD24-1FC0100B4420}"/>
                </a:ext>
              </a:extLst>
            </p:cNvPr>
            <p:cNvCxnSpPr>
              <a:cxnSpLocks/>
            </p:cNvCxnSpPr>
            <p:nvPr/>
          </p:nvCxnSpPr>
          <p:spPr>
            <a:xfrm rot="19550169" flipH="1">
              <a:off x="9029473" y="6671617"/>
              <a:ext cx="58859" cy="27325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D1B3B76-1F6D-F75D-0BA1-E6330AD6658B}"/>
              </a:ext>
            </a:extLst>
          </p:cNvPr>
          <p:cNvSpPr txBox="1"/>
          <p:nvPr/>
        </p:nvSpPr>
        <p:spPr>
          <a:xfrm>
            <a:off x="5807243" y="4259658"/>
            <a:ext cx="437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sym typeface="Symbol" panose="05050102010706020507" pitchFamily="18" charset="2"/>
              </a:rPr>
              <a:t>Mu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CD4C59C-800D-C727-50BF-D990CC64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11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6DCA82-02D1-30A1-45DB-0E040F6EBA6C}"/>
              </a:ext>
            </a:extLst>
          </p:cNvPr>
          <p:cNvSpPr txBox="1"/>
          <p:nvPr/>
        </p:nvSpPr>
        <p:spPr>
          <a:xfrm>
            <a:off x="4972195" y="479060"/>
            <a:ext cx="521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A.D. Pant et al., </a:t>
            </a:r>
            <a:r>
              <a:rPr lang="en-US" altLang="ja-JP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Phys.Rev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104104 (2024)</a:t>
            </a:r>
            <a:endParaRPr kumimoji="1"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DE96C3-855D-C271-4FFA-998B72AB2747}"/>
                  </a:ext>
                </a:extLst>
              </p:cNvPr>
              <p:cNvSpPr txBox="1"/>
              <p:nvPr/>
            </p:nvSpPr>
            <p:spPr>
              <a:xfrm>
                <a:off x="441065" y="5214519"/>
                <a:ext cx="4521609" cy="12060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𝑍𝐹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𝑀𝑢</m:t>
                          </m:r>
                        </m:sub>
                      </m:sSub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𝑀𝑢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𝑀𝑢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𝑀𝑢𝑂𝐻</m:t>
                          </m:r>
                        </m:sub>
                      </m:sSub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𝑀𝑢𝑂𝐻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𝑀𝑢𝑂𝐻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DE96C3-855D-C271-4FFA-998B72AB2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65" y="5214519"/>
                <a:ext cx="4521609" cy="1206099"/>
              </a:xfrm>
              <a:prstGeom prst="rect">
                <a:avLst/>
              </a:prstGeom>
              <a:blipFill>
                <a:blip r:embed="rId5"/>
                <a:stretch>
                  <a:fillRect b="-5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234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CA7FC-74C5-F254-BB71-FA69D67FEA6B}"/>
              </a:ext>
            </a:extLst>
          </p:cNvPr>
          <p:cNvSpPr/>
          <p:nvPr/>
        </p:nvSpPr>
        <p:spPr>
          <a:xfrm>
            <a:off x="6664838" y="1011634"/>
            <a:ext cx="5089772" cy="4207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99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747E23-3F14-A43E-227E-2BC3761C70DA}"/>
              </a:ext>
            </a:extLst>
          </p:cNvPr>
          <p:cNvSpPr/>
          <p:nvPr/>
        </p:nvSpPr>
        <p:spPr>
          <a:xfrm>
            <a:off x="6691892" y="1045642"/>
            <a:ext cx="2753488" cy="41423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99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960527-4BB2-E98B-ABC6-FD6559EEDB60}"/>
              </a:ext>
            </a:extLst>
          </p:cNvPr>
          <p:cNvSpPr/>
          <p:nvPr/>
        </p:nvSpPr>
        <p:spPr>
          <a:xfrm>
            <a:off x="9425831" y="1050778"/>
            <a:ext cx="2302375" cy="41371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99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24057C-74DB-6506-D1C2-809B12B87B97}"/>
              </a:ext>
            </a:extLst>
          </p:cNvPr>
          <p:cNvSpPr txBox="1"/>
          <p:nvPr/>
        </p:nvSpPr>
        <p:spPr>
          <a:xfrm>
            <a:off x="9843331" y="5172679"/>
            <a:ext cx="1675459" cy="441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Liquid water</a:t>
            </a:r>
            <a:endParaRPr lang="ja-JP" altLang="en-US" sz="226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879FA1-A7E1-E8C6-1F64-5977BE22F2FD}"/>
              </a:ext>
            </a:extLst>
          </p:cNvPr>
          <p:cNvSpPr txBox="1"/>
          <p:nvPr/>
        </p:nvSpPr>
        <p:spPr>
          <a:xfrm>
            <a:off x="7256217" y="5180224"/>
            <a:ext cx="1506053" cy="441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26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 water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1BA9CB0-FCE2-8DE8-8460-EC2D32C34B45}"/>
              </a:ext>
            </a:extLst>
          </p:cNvPr>
          <p:cNvGrpSpPr/>
          <p:nvPr/>
        </p:nvGrpSpPr>
        <p:grpSpPr>
          <a:xfrm>
            <a:off x="10223704" y="3203219"/>
            <a:ext cx="594262" cy="806778"/>
            <a:chOff x="4644541" y="5748560"/>
            <a:chExt cx="629478" cy="85458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A9EB286-DCB3-9D71-9ABD-49EE0F162CA5}"/>
                </a:ext>
              </a:extLst>
            </p:cNvPr>
            <p:cNvSpPr/>
            <p:nvPr/>
          </p:nvSpPr>
          <p:spPr>
            <a:xfrm>
              <a:off x="4644541" y="5899027"/>
              <a:ext cx="629478" cy="704120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99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D080DC-D979-34AF-32B9-44460042BD65}"/>
                </a:ext>
              </a:extLst>
            </p:cNvPr>
            <p:cNvSpPr txBox="1"/>
            <p:nvPr/>
          </p:nvSpPr>
          <p:spPr>
            <a:xfrm>
              <a:off x="4762051" y="5748560"/>
              <a:ext cx="411256" cy="467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266" dirty="0"/>
                <a:t>e</a:t>
              </a:r>
              <a:r>
                <a:rPr lang="en-US" altLang="ja-JP" sz="2266" b="1" baseline="30000" dirty="0">
                  <a:sym typeface="Symbol" panose="05050102010706020507" pitchFamily="18" charset="2"/>
                </a:rPr>
                <a:t>-</a:t>
              </a:r>
              <a:endParaRPr lang="ja-JP" altLang="en-US" sz="2266" b="1" baseline="300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829067A-970F-C84E-F385-57138AB816EF}"/>
                </a:ext>
              </a:extLst>
            </p:cNvPr>
            <p:cNvSpPr/>
            <p:nvPr/>
          </p:nvSpPr>
          <p:spPr>
            <a:xfrm>
              <a:off x="4810690" y="6083693"/>
              <a:ext cx="297180" cy="30607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2266" dirty="0">
                  <a:sym typeface="Symbol" panose="05050102010706020507" pitchFamily="18" charset="2"/>
                </a:rPr>
                <a:t></a:t>
              </a:r>
              <a:endParaRPr lang="ja-JP" altLang="en-US" sz="2266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F1A275-B0E0-4977-17F1-88A1C3DE4DFB}"/>
              </a:ext>
            </a:extLst>
          </p:cNvPr>
          <p:cNvGrpSpPr/>
          <p:nvPr/>
        </p:nvGrpSpPr>
        <p:grpSpPr>
          <a:xfrm rot="2049831">
            <a:off x="7596207" y="3755162"/>
            <a:ext cx="705839" cy="1341329"/>
            <a:chOff x="8810335" y="5793597"/>
            <a:chExt cx="747666" cy="1420815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00055E8-44C6-DA02-A11A-D2E8BA79B374}"/>
                </a:ext>
              </a:extLst>
            </p:cNvPr>
            <p:cNvSpPr/>
            <p:nvPr/>
          </p:nvSpPr>
          <p:spPr>
            <a:xfrm rot="19550169">
              <a:off x="9198413" y="5793597"/>
              <a:ext cx="359588" cy="3366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99" b="1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FE5BC4B-FE13-9FB5-0CA4-3CD0E621D4B4}"/>
                </a:ext>
              </a:extLst>
            </p:cNvPr>
            <p:cNvSpPr/>
            <p:nvPr/>
          </p:nvSpPr>
          <p:spPr>
            <a:xfrm rot="19550169">
              <a:off x="8810335" y="6398680"/>
              <a:ext cx="297180" cy="30607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99" b="1" dirty="0">
                  <a:sym typeface="Symbol" panose="05050102010706020507" pitchFamily="18" charset="2"/>
                </a:rPr>
                <a:t>O</a:t>
              </a:r>
              <a:endParaRPr lang="ja-JP" altLang="en-US" sz="1699" b="1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E51B174-BD3E-731E-D6FC-5FEF82DFE52E}"/>
                </a:ext>
              </a:extLst>
            </p:cNvPr>
            <p:cNvSpPr/>
            <p:nvPr/>
          </p:nvSpPr>
          <p:spPr>
            <a:xfrm rot="19757691">
              <a:off x="9048735" y="6908334"/>
              <a:ext cx="297180" cy="3060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99" b="1" dirty="0">
                  <a:sym typeface="Symbol" panose="05050102010706020507" pitchFamily="18" charset="2"/>
                </a:rPr>
                <a:t>H</a:t>
              </a:r>
              <a:endParaRPr lang="ja-JP" altLang="en-US" sz="1699" b="1" dirty="0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B108B33-0361-6A8E-2C67-20FFCC4B7F5A}"/>
                </a:ext>
              </a:extLst>
            </p:cNvPr>
            <p:cNvCxnSpPr>
              <a:cxnSpLocks/>
            </p:cNvCxnSpPr>
            <p:nvPr/>
          </p:nvCxnSpPr>
          <p:spPr>
            <a:xfrm rot="19550169" flipV="1">
              <a:off x="8959335" y="6192664"/>
              <a:ext cx="382752" cy="13799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DDD52A5-67C7-ABAF-8BF6-5B70D1D7D9B8}"/>
                </a:ext>
              </a:extLst>
            </p:cNvPr>
            <p:cNvCxnSpPr>
              <a:cxnSpLocks/>
            </p:cNvCxnSpPr>
            <p:nvPr/>
          </p:nvCxnSpPr>
          <p:spPr>
            <a:xfrm rot="19550169" flipH="1">
              <a:off x="9029473" y="6671617"/>
              <a:ext cx="58859" cy="27325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C59BE8B8-DF95-5008-6C7B-8E9A260F22C8}"/>
              </a:ext>
            </a:extLst>
          </p:cNvPr>
          <p:cNvSpPr txBox="1"/>
          <p:nvPr/>
        </p:nvSpPr>
        <p:spPr>
          <a:xfrm>
            <a:off x="8403823" y="4780988"/>
            <a:ext cx="958917" cy="441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66" dirty="0"/>
              <a:t>MuOH</a:t>
            </a:r>
            <a:endParaRPr lang="ja-JP" altLang="en-US" sz="2266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A1B84D3-3320-8DBC-2ABE-162068D8DF94}"/>
              </a:ext>
            </a:extLst>
          </p:cNvPr>
          <p:cNvSpPr txBox="1"/>
          <p:nvPr/>
        </p:nvSpPr>
        <p:spPr>
          <a:xfrm>
            <a:off x="6938496" y="3488243"/>
            <a:ext cx="1997791" cy="441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66" dirty="0"/>
              <a:t>Anisotropic Mu</a:t>
            </a:r>
            <a:endParaRPr lang="ja-JP" altLang="en-US" sz="2266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51EFA6F-431F-BA71-24D8-D92D8C4A633A}"/>
              </a:ext>
            </a:extLst>
          </p:cNvPr>
          <p:cNvSpPr txBox="1"/>
          <p:nvPr/>
        </p:nvSpPr>
        <p:spPr>
          <a:xfrm>
            <a:off x="10253609" y="4123422"/>
            <a:ext cx="585417" cy="441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66" dirty="0"/>
              <a:t>Mu</a:t>
            </a:r>
            <a:endParaRPr lang="ja-JP" altLang="en-US" sz="226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2B5167-DA3A-017F-05BB-F5432FC2EC6A}"/>
              </a:ext>
            </a:extLst>
          </p:cNvPr>
          <p:cNvGrpSpPr/>
          <p:nvPr/>
        </p:nvGrpSpPr>
        <p:grpSpPr>
          <a:xfrm>
            <a:off x="7607606" y="2608879"/>
            <a:ext cx="594262" cy="942920"/>
            <a:chOff x="2933459" y="5586621"/>
            <a:chExt cx="629478" cy="99879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EDEACAD-9077-0338-FC8D-D9C717E2D0C6}"/>
                </a:ext>
              </a:extLst>
            </p:cNvPr>
            <p:cNvSpPr/>
            <p:nvPr/>
          </p:nvSpPr>
          <p:spPr>
            <a:xfrm>
              <a:off x="2933459" y="5668820"/>
              <a:ext cx="629478" cy="916598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99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0CB93F-DC92-9EFF-7B0B-F0AB008F15F4}"/>
                </a:ext>
              </a:extLst>
            </p:cNvPr>
            <p:cNvSpPr txBox="1"/>
            <p:nvPr/>
          </p:nvSpPr>
          <p:spPr>
            <a:xfrm>
              <a:off x="3046464" y="5586621"/>
              <a:ext cx="411256" cy="467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266" dirty="0"/>
                <a:t>e</a:t>
              </a:r>
              <a:r>
                <a:rPr lang="en-US" altLang="ja-JP" sz="2266" baseline="30000" dirty="0">
                  <a:sym typeface="Symbol" panose="05050102010706020507" pitchFamily="18" charset="2"/>
                </a:rPr>
                <a:t>-</a:t>
              </a:r>
              <a:endParaRPr lang="ja-JP" altLang="en-US" sz="2266" baseline="300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7FA7DFF-5916-1499-D3F6-3443E0EE8865}"/>
                </a:ext>
              </a:extLst>
            </p:cNvPr>
            <p:cNvSpPr/>
            <p:nvPr/>
          </p:nvSpPr>
          <p:spPr>
            <a:xfrm>
              <a:off x="3099608" y="6099748"/>
              <a:ext cx="297180" cy="30607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2266" dirty="0">
                  <a:sym typeface="Symbol" panose="05050102010706020507" pitchFamily="18" charset="2"/>
                </a:rPr>
                <a:t></a:t>
              </a:r>
              <a:endParaRPr lang="ja-JP" altLang="en-US" sz="2266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D49CC07-1D9C-3266-F3E1-516CD72304AD}"/>
              </a:ext>
            </a:extLst>
          </p:cNvPr>
          <p:cNvGrpSpPr/>
          <p:nvPr/>
        </p:nvGrpSpPr>
        <p:grpSpPr>
          <a:xfrm>
            <a:off x="7111489" y="1027419"/>
            <a:ext cx="2000767" cy="1676364"/>
            <a:chOff x="7532822" y="1007632"/>
            <a:chExt cx="2119331" cy="17757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4EA6DFF-D1DB-B074-E7A1-35E1B1C3563A}"/>
                </a:ext>
              </a:extLst>
            </p:cNvPr>
            <p:cNvGrpSpPr/>
            <p:nvPr/>
          </p:nvGrpSpPr>
          <p:grpSpPr>
            <a:xfrm rot="6342670">
              <a:off x="8672989" y="1307646"/>
              <a:ext cx="1248390" cy="709938"/>
              <a:chOff x="8368011" y="1029221"/>
              <a:chExt cx="1248390" cy="709938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CF85DFC-3CCB-EDB8-3CD5-1CEDCEAE4314}"/>
                  </a:ext>
                </a:extLst>
              </p:cNvPr>
              <p:cNvSpPr/>
              <p:nvPr/>
            </p:nvSpPr>
            <p:spPr>
              <a:xfrm rot="4615371">
                <a:off x="8906084" y="1437530"/>
                <a:ext cx="297180" cy="30607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O</a:t>
                </a:r>
                <a:endParaRPr lang="ja-JP" altLang="en-US" sz="1699" b="1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CD5DBC9-0EBC-68F1-34AD-01AAFF14070A}"/>
                  </a:ext>
                </a:extLst>
              </p:cNvPr>
              <p:cNvSpPr/>
              <p:nvPr/>
            </p:nvSpPr>
            <p:spPr>
              <a:xfrm rot="4457330">
                <a:off x="9314772" y="1024772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25EFAFF1-4D5F-94AD-4AC2-B028D04FB7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6654" y="1266940"/>
                <a:ext cx="236453" cy="236108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18E637C-7928-7541-D93C-822146447A47}"/>
                  </a:ext>
                </a:extLst>
              </p:cNvPr>
              <p:cNvSpPr/>
              <p:nvPr/>
            </p:nvSpPr>
            <p:spPr>
              <a:xfrm rot="4457330">
                <a:off x="8372460" y="1088026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3263BFF-7494-228F-B616-E8D1817233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625957" y="1341568"/>
                <a:ext cx="316211" cy="16148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B7554E8-95D7-6E46-16BF-F3CE7E5C5356}"/>
                </a:ext>
              </a:extLst>
            </p:cNvPr>
            <p:cNvSpPr txBox="1"/>
            <p:nvPr/>
          </p:nvSpPr>
          <p:spPr>
            <a:xfrm>
              <a:off x="7532822" y="2316184"/>
              <a:ext cx="2036236" cy="467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ja-JP" sz="2266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O-Mu</a:t>
              </a:r>
              <a:r>
                <a:rPr lang="en-US" altLang="ja-JP" sz="2266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-H</a:t>
              </a:r>
              <a:r>
                <a:rPr lang="en-US" altLang="ja-JP" sz="2266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ja-JP" altLang="en-US" sz="2266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6E26246-F103-0515-5464-097C63031133}"/>
                </a:ext>
              </a:extLst>
            </p:cNvPr>
            <p:cNvGrpSpPr/>
            <p:nvPr/>
          </p:nvGrpSpPr>
          <p:grpSpPr>
            <a:xfrm rot="456788">
              <a:off x="7691609" y="1007632"/>
              <a:ext cx="1058550" cy="1283758"/>
              <a:chOff x="6982638" y="1241065"/>
              <a:chExt cx="1058550" cy="1283758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55F8D52-AAD4-33D1-B4AD-136651E34A0C}"/>
                  </a:ext>
                </a:extLst>
              </p:cNvPr>
              <p:cNvSpPr/>
              <p:nvPr/>
            </p:nvSpPr>
            <p:spPr>
              <a:xfrm rot="21143212">
                <a:off x="7744008" y="1241065"/>
                <a:ext cx="297180" cy="30607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</a:t>
                </a:r>
                <a:endParaRPr lang="ja-JP" altLang="en-US" sz="1699" b="1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D772E3B-8182-22C3-2A92-0CC913318FD2}"/>
                  </a:ext>
                </a:extLst>
              </p:cNvPr>
              <p:cNvSpPr/>
              <p:nvPr/>
            </p:nvSpPr>
            <p:spPr>
              <a:xfrm>
                <a:off x="7371288" y="1693103"/>
                <a:ext cx="297180" cy="30607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O</a:t>
                </a:r>
                <a:endParaRPr lang="ja-JP" altLang="en-US" sz="1699" b="1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153110D-0170-6814-90B4-5807445AD02B}"/>
                  </a:ext>
                </a:extLst>
              </p:cNvPr>
              <p:cNvSpPr/>
              <p:nvPr/>
            </p:nvSpPr>
            <p:spPr>
              <a:xfrm rot="21143212">
                <a:off x="7626383" y="2218745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0D1091C-7B4F-A706-B7AD-9AFE321A338C}"/>
                  </a:ext>
                </a:extLst>
              </p:cNvPr>
              <p:cNvCxnSpPr>
                <a:cxnSpLocks/>
              </p:cNvCxnSpPr>
              <p:nvPr/>
            </p:nvCxnSpPr>
            <p:spPr>
              <a:xfrm rot="21143212" flipV="1">
                <a:off x="7598323" y="1498504"/>
                <a:ext cx="188023" cy="229997"/>
              </a:xfrm>
              <a:prstGeom prst="line">
                <a:avLst/>
              </a:prstGeom>
              <a:ln w="19050"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8E8D96E-57AB-FA21-5439-CADD420A00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4389" y="1964131"/>
                <a:ext cx="182870" cy="28378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2837C45-2398-F903-D430-B0E09DA0F7B5}"/>
                  </a:ext>
                </a:extLst>
              </p:cNvPr>
              <p:cNvSpPr/>
              <p:nvPr/>
            </p:nvSpPr>
            <p:spPr>
              <a:xfrm rot="21143212">
                <a:off x="6982638" y="1312565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62FC40E-630E-DACB-B520-0F9108E382C9}"/>
                </a:ext>
              </a:extLst>
            </p:cNvPr>
            <p:cNvCxnSpPr>
              <a:cxnSpLocks/>
              <a:stCxn id="56" idx="1"/>
            </p:cNvCxnSpPr>
            <p:nvPr/>
          </p:nvCxnSpPr>
          <p:spPr>
            <a:xfrm flipH="1" flipV="1">
              <a:off x="7980283" y="1291937"/>
              <a:ext cx="163565" cy="200970"/>
            </a:xfrm>
            <a:prstGeom prst="line">
              <a:avLst/>
            </a:prstGeom>
            <a:ln w="1905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B9ECC1-1A86-97C8-BE9B-68E25CAD56EE}"/>
                </a:ext>
              </a:extLst>
            </p:cNvPr>
            <p:cNvCxnSpPr>
              <a:cxnSpLocks/>
              <a:stCxn id="50" idx="5"/>
              <a:endCxn id="51" idx="5"/>
            </p:cNvCxnSpPr>
            <p:nvPr/>
          </p:nvCxnSpPr>
          <p:spPr>
            <a:xfrm>
              <a:off x="8768046" y="1323630"/>
              <a:ext cx="213569" cy="230305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1280E6B-3815-1125-A306-3BDD2F6E5C4E}"/>
              </a:ext>
            </a:extLst>
          </p:cNvPr>
          <p:cNvGrpSpPr/>
          <p:nvPr/>
        </p:nvGrpSpPr>
        <p:grpSpPr>
          <a:xfrm>
            <a:off x="9603345" y="1242075"/>
            <a:ext cx="1953283" cy="1724654"/>
            <a:chOff x="7691609" y="1007632"/>
            <a:chExt cx="2069033" cy="182685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F17E962-B66E-6496-BA06-2042DDA5C79F}"/>
                </a:ext>
              </a:extLst>
            </p:cNvPr>
            <p:cNvGrpSpPr/>
            <p:nvPr/>
          </p:nvGrpSpPr>
          <p:grpSpPr>
            <a:xfrm rot="6342670">
              <a:off x="8672989" y="1307646"/>
              <a:ext cx="1248390" cy="709938"/>
              <a:chOff x="8368011" y="1029221"/>
              <a:chExt cx="1248390" cy="709938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1EECEC9-03F9-3532-55C1-3AE57F63FBC2}"/>
                  </a:ext>
                </a:extLst>
              </p:cNvPr>
              <p:cNvSpPr/>
              <p:nvPr/>
            </p:nvSpPr>
            <p:spPr>
              <a:xfrm rot="4615371">
                <a:off x="8906084" y="1437530"/>
                <a:ext cx="297180" cy="30607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O</a:t>
                </a:r>
                <a:endParaRPr lang="ja-JP" altLang="en-US" sz="1699" b="1" dirty="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3C305C0-65D4-D3C9-C155-843694AF3482}"/>
                  </a:ext>
                </a:extLst>
              </p:cNvPr>
              <p:cNvSpPr/>
              <p:nvPr/>
            </p:nvSpPr>
            <p:spPr>
              <a:xfrm rot="4457330">
                <a:off x="9314772" y="1024772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38F1548-84CD-54D7-A6F8-CC9E965A87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6654" y="1266940"/>
                <a:ext cx="236453" cy="236108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1181BAF8-113F-9A13-B5AD-9EEAEA9D4EF7}"/>
                  </a:ext>
                </a:extLst>
              </p:cNvPr>
              <p:cNvSpPr/>
              <p:nvPr/>
            </p:nvSpPr>
            <p:spPr>
              <a:xfrm rot="4457330">
                <a:off x="8372460" y="1088026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81FEB40A-05BD-16B2-716C-D58EE1578C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625957" y="1341568"/>
                <a:ext cx="316211" cy="16148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F300316-D7DB-72A5-D720-1363D40EFD2E}"/>
                </a:ext>
              </a:extLst>
            </p:cNvPr>
            <p:cNvSpPr txBox="1"/>
            <p:nvPr/>
          </p:nvSpPr>
          <p:spPr>
            <a:xfrm>
              <a:off x="7724405" y="2367336"/>
              <a:ext cx="2036237" cy="467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ja-JP" sz="2266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O-Mu</a:t>
              </a:r>
              <a:r>
                <a:rPr lang="en-US" altLang="ja-JP" sz="2266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-H</a:t>
              </a:r>
              <a:r>
                <a:rPr lang="en-US" altLang="ja-JP" sz="2266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ja-JP" sz="2266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ja-JP" altLang="en-US" sz="2266" dirty="0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B74FBDA0-0B5E-BAC3-3FDC-709FB0E8DDFE}"/>
                </a:ext>
              </a:extLst>
            </p:cNvPr>
            <p:cNvGrpSpPr/>
            <p:nvPr/>
          </p:nvGrpSpPr>
          <p:grpSpPr>
            <a:xfrm rot="456788">
              <a:off x="7691609" y="1007632"/>
              <a:ext cx="1058550" cy="1283758"/>
              <a:chOff x="6982638" y="1241065"/>
              <a:chExt cx="1058550" cy="1283758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4F8CBF8-6274-5AA1-7F46-FCBA934612BB}"/>
                  </a:ext>
                </a:extLst>
              </p:cNvPr>
              <p:cNvSpPr/>
              <p:nvPr/>
            </p:nvSpPr>
            <p:spPr>
              <a:xfrm rot="21143212">
                <a:off x="7744008" y="1241065"/>
                <a:ext cx="297180" cy="30607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</a:t>
                </a:r>
                <a:endParaRPr lang="ja-JP" altLang="en-US" sz="1699" b="1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30E1816B-33A2-7CEF-FB61-26B5FBB143D4}"/>
                  </a:ext>
                </a:extLst>
              </p:cNvPr>
              <p:cNvSpPr/>
              <p:nvPr/>
            </p:nvSpPr>
            <p:spPr>
              <a:xfrm>
                <a:off x="7371288" y="1693103"/>
                <a:ext cx="297180" cy="30607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O</a:t>
                </a:r>
                <a:endParaRPr lang="ja-JP" altLang="en-US" sz="1699" b="1" dirty="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98AB960D-14F7-B43B-C6D8-31A3BD52C233}"/>
                  </a:ext>
                </a:extLst>
              </p:cNvPr>
              <p:cNvSpPr/>
              <p:nvPr/>
            </p:nvSpPr>
            <p:spPr>
              <a:xfrm rot="21143212">
                <a:off x="7626383" y="2218745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FB8C9998-AC42-A7D3-FDE2-237BF705D2C3}"/>
                  </a:ext>
                </a:extLst>
              </p:cNvPr>
              <p:cNvCxnSpPr>
                <a:cxnSpLocks/>
              </p:cNvCxnSpPr>
              <p:nvPr/>
            </p:nvCxnSpPr>
            <p:spPr>
              <a:xfrm rot="21143212" flipV="1">
                <a:off x="7598323" y="1498504"/>
                <a:ext cx="188023" cy="229997"/>
              </a:xfrm>
              <a:prstGeom prst="line">
                <a:avLst/>
              </a:prstGeom>
              <a:ln w="19050"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4EA43653-392A-C42D-8409-14672DA321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4389" y="1964131"/>
                <a:ext cx="182870" cy="28378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43FC98FD-94E4-8491-9E34-FD9636682C62}"/>
                  </a:ext>
                </a:extLst>
              </p:cNvPr>
              <p:cNvSpPr/>
              <p:nvPr/>
            </p:nvSpPr>
            <p:spPr>
              <a:xfrm rot="21143212">
                <a:off x="6982638" y="1312565"/>
                <a:ext cx="297180" cy="30607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99" b="1" dirty="0">
                    <a:sym typeface="Symbol" panose="05050102010706020507" pitchFamily="18" charset="2"/>
                  </a:rPr>
                  <a:t>H</a:t>
                </a:r>
                <a:endParaRPr lang="ja-JP" altLang="en-US" sz="1699" b="1" dirty="0"/>
              </a:p>
            </p:txBody>
          </p:sp>
        </p:grp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403088B-4389-D79C-4956-154FDC7CEA7B}"/>
                </a:ext>
              </a:extLst>
            </p:cNvPr>
            <p:cNvCxnSpPr>
              <a:cxnSpLocks/>
              <a:stCxn id="81" idx="1"/>
            </p:cNvCxnSpPr>
            <p:nvPr/>
          </p:nvCxnSpPr>
          <p:spPr>
            <a:xfrm flipH="1" flipV="1">
              <a:off x="7980283" y="1291937"/>
              <a:ext cx="163565" cy="200970"/>
            </a:xfrm>
            <a:prstGeom prst="line">
              <a:avLst/>
            </a:prstGeom>
            <a:ln w="1905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36CD5D3-3CA8-6E3A-81EF-F44E9BC086A9}"/>
                </a:ext>
              </a:extLst>
            </p:cNvPr>
            <p:cNvCxnSpPr>
              <a:cxnSpLocks/>
              <a:stCxn id="80" idx="5"/>
              <a:endCxn id="86" idx="5"/>
            </p:cNvCxnSpPr>
            <p:nvPr/>
          </p:nvCxnSpPr>
          <p:spPr>
            <a:xfrm>
              <a:off x="8768046" y="1323630"/>
              <a:ext cx="213569" cy="230305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935089C-A698-C9AE-6C06-F9DBA26EEC51}"/>
              </a:ext>
            </a:extLst>
          </p:cNvPr>
          <p:cNvSpPr txBox="1"/>
          <p:nvPr/>
        </p:nvSpPr>
        <p:spPr>
          <a:xfrm>
            <a:off x="8159778" y="3915519"/>
            <a:ext cx="496578" cy="353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99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Mu</a:t>
            </a:r>
            <a:endParaRPr lang="ja-JP" altLang="en-US" sz="1699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9F782B-5B0B-1EDC-8D87-A07B18A3249F}"/>
              </a:ext>
            </a:extLst>
          </p:cNvPr>
          <p:cNvSpPr txBox="1"/>
          <p:nvPr/>
        </p:nvSpPr>
        <p:spPr>
          <a:xfrm>
            <a:off x="6690942" y="4841712"/>
            <a:ext cx="734496" cy="3828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88" dirty="0"/>
              <a:t>270 K</a:t>
            </a:r>
            <a:endParaRPr lang="ja-JP" altLang="en-US" sz="1888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5690B0-6810-F7DC-074F-37DA23378BA6}"/>
              </a:ext>
            </a:extLst>
          </p:cNvPr>
          <p:cNvSpPr txBox="1"/>
          <p:nvPr/>
        </p:nvSpPr>
        <p:spPr>
          <a:xfrm>
            <a:off x="8040635" y="4423640"/>
            <a:ext cx="1163717" cy="3828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88" dirty="0"/>
              <a:t>5% longer</a:t>
            </a:r>
            <a:endParaRPr lang="ja-JP" altLang="en-US" sz="1888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F418C19-F8A9-8E92-EB6F-528F2BE75A11}"/>
              </a:ext>
            </a:extLst>
          </p:cNvPr>
          <p:cNvCxnSpPr/>
          <p:nvPr/>
        </p:nvCxnSpPr>
        <p:spPr>
          <a:xfrm flipV="1">
            <a:off x="7811416" y="4288419"/>
            <a:ext cx="529316" cy="5167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1E8457-6010-D992-4EC6-FBA9758D8C19}"/>
              </a:ext>
            </a:extLst>
          </p:cNvPr>
          <p:cNvSpPr txBox="1"/>
          <p:nvPr/>
        </p:nvSpPr>
        <p:spPr>
          <a:xfrm>
            <a:off x="7133027" y="543415"/>
            <a:ext cx="4718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A.D. Pant et al., </a:t>
            </a: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Phys.Rev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104104 (2024)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 descr="A graph with different colored lines&#10;&#10;Description automatically generated">
            <a:extLst>
              <a:ext uri="{FF2B5EF4-FFF2-40B4-BE49-F238E27FC236}">
                <a16:creationId xmlns:a16="http://schemas.microsoft.com/office/drawing/2014/main" id="{47A146AD-CEF8-CE03-C96D-C2E8E55DC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78" y="892292"/>
            <a:ext cx="6202105" cy="496168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DA1FE73-642E-00FC-89B2-8B1F3896D9A7}"/>
              </a:ext>
            </a:extLst>
          </p:cNvPr>
          <p:cNvSpPr txBox="1"/>
          <p:nvPr/>
        </p:nvSpPr>
        <p:spPr>
          <a:xfrm>
            <a:off x="1901361" y="1139507"/>
            <a:ext cx="1497974" cy="441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ZF   270 K</a:t>
            </a:r>
            <a:endParaRPr lang="ja-JP" altLang="en-US" sz="226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A4D85F-88FD-EAEA-263C-2C09D199D527}"/>
              </a:ext>
            </a:extLst>
          </p:cNvPr>
          <p:cNvSpPr txBox="1"/>
          <p:nvPr/>
        </p:nvSpPr>
        <p:spPr>
          <a:xfrm>
            <a:off x="5001799" y="4710096"/>
            <a:ext cx="110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FF"/>
                </a:solidFill>
              </a:rPr>
              <a:t>4S system</a:t>
            </a:r>
            <a:endParaRPr kumimoji="1" lang="ja-JP" altLang="en-US" dirty="0">
              <a:solidFill>
                <a:srgbClr val="FF00FF"/>
              </a:solidFill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1509928-078C-DA9A-DD65-23721711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12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F9B5D44-595A-4D49-22AB-959D20F46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755" y="1580525"/>
            <a:ext cx="2125311" cy="1612305"/>
          </a:xfrm>
          <a:prstGeom prst="rect">
            <a:avLst/>
          </a:prstGeom>
          <a:ln>
            <a:solidFill>
              <a:srgbClr val="FF00FF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B2F0280-07A4-37B4-8AE1-B2FA34E72643}"/>
              </a:ext>
            </a:extLst>
          </p:cNvPr>
          <p:cNvSpPr txBox="1"/>
          <p:nvPr/>
        </p:nvSpPr>
        <p:spPr>
          <a:xfrm>
            <a:off x="498565" y="5657452"/>
            <a:ext cx="11256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PIMD and quantum simulation also support the result of longer Mu-H in </a:t>
            </a:r>
            <a:r>
              <a:rPr kumimoji="1" lang="en-US" altLang="ja-JP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MuOH</a:t>
            </a:r>
            <a:r>
              <a:rPr kumimoji="1"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 H-H in H</a:t>
            </a:r>
            <a:r>
              <a:rPr kumimoji="1" lang="en-US" altLang="ja-JP" sz="2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by 5%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Muon provides info about nearby H so it can be used for DNA study b</a:t>
            </a:r>
            <a:r>
              <a:rPr lang="en-US" sz="2000" dirty="0">
                <a:solidFill>
                  <a:srgbClr val="C00000"/>
                </a:solidFill>
              </a:rPr>
              <a:t>ecause DNA damage and mutations arise from improper hydrogen bond networking</a:t>
            </a:r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017662-C302-5EE8-9AFA-FB2C1547B108}"/>
              </a:ext>
            </a:extLst>
          </p:cNvPr>
          <p:cNvSpPr txBox="1"/>
          <p:nvPr/>
        </p:nvSpPr>
        <p:spPr>
          <a:xfrm>
            <a:off x="2146646" y="66430"/>
            <a:ext cx="7140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Formation and structure of MuOH in frozen ice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BCAD5F-763A-05B7-147A-1D7361BE3FF7}"/>
              </a:ext>
            </a:extLst>
          </p:cNvPr>
          <p:cNvSpPr txBox="1"/>
          <p:nvPr/>
        </p:nvSpPr>
        <p:spPr>
          <a:xfrm>
            <a:off x="3448772" y="4218784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FF"/>
                </a:solidFill>
              </a:rPr>
              <a:t>MuOH</a:t>
            </a:r>
            <a:r>
              <a:rPr kumimoji="1" lang="en-US" altLang="ja-JP" dirty="0">
                <a:solidFill>
                  <a:srgbClr val="FF00FF"/>
                </a:solidFill>
              </a:rPr>
              <a:t> ~ 0.2 MHz</a:t>
            </a:r>
            <a:endParaRPr kumimoji="1" lang="ja-JP" altLang="en-US" dirty="0">
              <a:solidFill>
                <a:srgbClr val="FF00F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4F8797-BAFA-86CB-BD86-976D3FB1A992}"/>
              </a:ext>
            </a:extLst>
          </p:cNvPr>
          <p:cNvSpPr txBox="1"/>
          <p:nvPr/>
        </p:nvSpPr>
        <p:spPr>
          <a:xfrm>
            <a:off x="1321632" y="4682511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</a:rPr>
              <a:t>Mu ~ 0.6 MHz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02FADD-418B-1130-834C-046221A23F65}"/>
              </a:ext>
            </a:extLst>
          </p:cNvPr>
          <p:cNvSpPr txBox="1"/>
          <p:nvPr/>
        </p:nvSpPr>
        <p:spPr>
          <a:xfrm>
            <a:off x="2943016" y="516756"/>
            <a:ext cx="393017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A(t) = </a:t>
            </a:r>
            <a:r>
              <a:rPr lang="en-US" sz="2400" dirty="0" err="1">
                <a:solidFill>
                  <a:srgbClr val="00B050"/>
                </a:solidFill>
              </a:rPr>
              <a:t>f</a:t>
            </a:r>
            <a:r>
              <a:rPr lang="en-US" sz="2400" baseline="-25000" dirty="0" err="1">
                <a:solidFill>
                  <a:srgbClr val="00B050"/>
                </a:solidFill>
              </a:rPr>
              <a:t>Mu</a:t>
            </a:r>
            <a:r>
              <a:rPr lang="en-US" sz="2400" dirty="0">
                <a:solidFill>
                  <a:srgbClr val="00B050"/>
                </a:solidFill>
              </a:rPr>
              <a:t>(t) + </a:t>
            </a:r>
            <a:r>
              <a:rPr lang="en-US" sz="2400" dirty="0" err="1">
                <a:solidFill>
                  <a:srgbClr val="00B050"/>
                </a:solidFill>
                <a:highlight>
                  <a:srgbClr val="FFFF00"/>
                </a:highlight>
              </a:rPr>
              <a:t>f</a:t>
            </a:r>
            <a:r>
              <a:rPr lang="en-US" sz="2400" baseline="-25000" dirty="0" err="1">
                <a:solidFill>
                  <a:srgbClr val="00B050"/>
                </a:solidFill>
                <a:highlight>
                  <a:srgbClr val="FFFF00"/>
                </a:highlight>
              </a:rPr>
              <a:t>MuOH</a:t>
            </a:r>
            <a:r>
              <a:rPr lang="en-US" sz="2400" dirty="0">
                <a:solidFill>
                  <a:srgbClr val="00B050"/>
                </a:solidFill>
                <a:highlight>
                  <a:srgbClr val="FFFF00"/>
                </a:highlight>
              </a:rPr>
              <a:t>(t)</a:t>
            </a:r>
            <a:r>
              <a:rPr lang="en-US" sz="2400" dirty="0">
                <a:solidFill>
                  <a:srgbClr val="00B050"/>
                </a:solidFill>
              </a:rPr>
              <a:t> + </a:t>
            </a:r>
            <a:r>
              <a:rPr lang="en-US" sz="2400" dirty="0" err="1">
                <a:solidFill>
                  <a:srgbClr val="00B050"/>
                </a:solidFill>
              </a:rPr>
              <a:t>f</a:t>
            </a:r>
            <a:r>
              <a:rPr lang="en-US" sz="2400" baseline="-25000" dirty="0" err="1">
                <a:solidFill>
                  <a:srgbClr val="00B050"/>
                </a:solidFill>
              </a:rPr>
              <a:t>dia</a:t>
            </a:r>
            <a:r>
              <a:rPr lang="en-US" sz="2400" baseline="-25000" dirty="0">
                <a:solidFill>
                  <a:srgbClr val="00B050"/>
                </a:solidFill>
              </a:rPr>
              <a:t>.</a:t>
            </a:r>
            <a:r>
              <a:rPr lang="en-US" sz="2400" baseline="-25000" dirty="0">
                <a:solidFill>
                  <a:srgbClr val="00B050"/>
                </a:solidFill>
                <a:sym typeface="Symbol" panose="05050102010706020507" pitchFamily="18" charset="2"/>
              </a:rPr>
              <a:t></a:t>
            </a:r>
            <a:r>
              <a:rPr lang="en-US" sz="2400" dirty="0">
                <a:solidFill>
                  <a:srgbClr val="00B050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3247858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4F85C-0381-B964-BB1E-5D187FF7A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6A2AAAA1-8B30-E29E-7573-94E47CCB4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8" y="440416"/>
            <a:ext cx="7614200" cy="6386103"/>
          </a:xfrm>
          <a:prstGeom prst="rect">
            <a:avLst/>
          </a:prstGeom>
        </p:spPr>
      </p:pic>
      <p:pic>
        <p:nvPicPr>
          <p:cNvPr id="6" name="Picture 5" descr="A graph of water levels&#10;&#10;AI-generated content may be incorrect.">
            <a:extLst>
              <a:ext uri="{FF2B5EF4-FFF2-40B4-BE49-F238E27FC236}">
                <a16:creationId xmlns:a16="http://schemas.microsoft.com/office/drawing/2014/main" id="{4D967A22-A039-ADC9-BF28-10588D717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05" y="637141"/>
            <a:ext cx="2865391" cy="23878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02EDD8-E5B8-6B73-7A99-21CFD131991D}"/>
              </a:ext>
            </a:extLst>
          </p:cNvPr>
          <p:cNvSpPr txBox="1"/>
          <p:nvPr/>
        </p:nvSpPr>
        <p:spPr>
          <a:xfrm>
            <a:off x="5514286" y="1240066"/>
            <a:ext cx="510976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/>
              <a:t>Mu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D91BF7-E0D1-60A7-E540-B3C57175F404}"/>
              </a:ext>
            </a:extLst>
          </p:cNvPr>
          <p:cNvSpPr txBox="1"/>
          <p:nvPr/>
        </p:nvSpPr>
        <p:spPr>
          <a:xfrm>
            <a:off x="6481444" y="1304740"/>
            <a:ext cx="510976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/>
              <a:t>Mu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268DB3-4CDA-56BF-8DD8-52CC9C99AC59}"/>
              </a:ext>
            </a:extLst>
          </p:cNvPr>
          <p:cNvSpPr txBox="1"/>
          <p:nvPr/>
        </p:nvSpPr>
        <p:spPr>
          <a:xfrm>
            <a:off x="6316747" y="2410555"/>
            <a:ext cx="850321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/>
              <a:t>MuOD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5E6D7-5397-34DA-7B2E-282F177DA036}"/>
              </a:ext>
            </a:extLst>
          </p:cNvPr>
          <p:cNvSpPr txBox="1"/>
          <p:nvPr/>
        </p:nvSpPr>
        <p:spPr>
          <a:xfrm>
            <a:off x="5394372" y="2410555"/>
            <a:ext cx="855217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/>
              <a:t>MuOH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6DE626-306B-81A5-A515-135BE7A1EFB8}"/>
              </a:ext>
            </a:extLst>
          </p:cNvPr>
          <p:cNvSpPr txBox="1"/>
          <p:nvPr/>
        </p:nvSpPr>
        <p:spPr>
          <a:xfrm>
            <a:off x="5612174" y="1853287"/>
            <a:ext cx="409825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>
                <a:sym typeface="Symbol" panose="05050102010706020507" pitchFamily="18" charset="2"/>
              </a:rPr>
              <a:t></a:t>
            </a:r>
            <a:r>
              <a:rPr lang="en-US" sz="1832" baseline="-25000" dirty="0">
                <a:sym typeface="Symbol" panose="05050102010706020507" pitchFamily="18" charset="2"/>
              </a:rPr>
              <a:t>1</a:t>
            </a:r>
            <a:endParaRPr lang="en-US" sz="1832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0DF5A8-DBF2-2AA4-3E97-D73AC287EAC2}"/>
              </a:ext>
            </a:extLst>
          </p:cNvPr>
          <p:cNvSpPr txBox="1"/>
          <p:nvPr/>
        </p:nvSpPr>
        <p:spPr>
          <a:xfrm>
            <a:off x="6514344" y="1869280"/>
            <a:ext cx="409825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>
                <a:sym typeface="Symbol" panose="05050102010706020507" pitchFamily="18" charset="2"/>
              </a:rPr>
              <a:t></a:t>
            </a:r>
            <a:r>
              <a:rPr lang="en-US" sz="1832" baseline="-25000" dirty="0">
                <a:sym typeface="Symbol" panose="05050102010706020507" pitchFamily="18" charset="2"/>
              </a:rPr>
              <a:t>1</a:t>
            </a:r>
            <a:endParaRPr lang="en-US" sz="1832"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2F4CCA-5951-51E4-DC23-88F25D940352}"/>
              </a:ext>
            </a:extLst>
          </p:cNvPr>
          <p:cNvSpPr txBox="1"/>
          <p:nvPr/>
        </p:nvSpPr>
        <p:spPr>
          <a:xfrm>
            <a:off x="5269112" y="812391"/>
            <a:ext cx="971050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>
                <a:sym typeface="Symbol" panose="05050102010706020507" pitchFamily="18" charset="2"/>
              </a:rPr>
              <a:t>Missing</a:t>
            </a:r>
            <a:endParaRPr lang="en-US" sz="1832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13C938-6EF1-DD1E-1D71-E589017F5D56}"/>
              </a:ext>
            </a:extLst>
          </p:cNvPr>
          <p:cNvSpPr txBox="1"/>
          <p:nvPr/>
        </p:nvSpPr>
        <p:spPr>
          <a:xfrm>
            <a:off x="6255486" y="790793"/>
            <a:ext cx="971050" cy="380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2" dirty="0">
                <a:sym typeface="Symbol" panose="05050102010706020507" pitchFamily="18" charset="2"/>
              </a:rPr>
              <a:t>Missing</a:t>
            </a:r>
            <a:endParaRPr lang="en-US" sz="1832" baseline="-25000" dirty="0"/>
          </a:p>
        </p:txBody>
      </p:sp>
      <p:pic>
        <p:nvPicPr>
          <p:cNvPr id="24" name="Picture 23" descr="A diagram of a graph&#10;&#10;AI-generated content may be incorrect.">
            <a:extLst>
              <a:ext uri="{FF2B5EF4-FFF2-40B4-BE49-F238E27FC236}">
                <a16:creationId xmlns:a16="http://schemas.microsoft.com/office/drawing/2014/main" id="{35E70EBE-0948-6FE2-E1BD-D35C135B33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86" y="537747"/>
            <a:ext cx="4492992" cy="2995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FC331D-7937-DCCA-F75E-EED8C98A82B4}"/>
              </a:ext>
            </a:extLst>
          </p:cNvPr>
          <p:cNvSpPr txBox="1"/>
          <p:nvPr/>
        </p:nvSpPr>
        <p:spPr>
          <a:xfrm>
            <a:off x="1868488" y="91749"/>
            <a:ext cx="9291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Validity of proposed model confirmed by measuring D</a:t>
            </a:r>
            <a:r>
              <a:rPr lang="en-US" sz="2800" b="1" baseline="-25000" dirty="0">
                <a:solidFill>
                  <a:srgbClr val="0000FF"/>
                </a:solidFill>
              </a:rPr>
              <a:t>2</a:t>
            </a:r>
            <a:r>
              <a:rPr lang="en-US" sz="2800" b="1" dirty="0">
                <a:solidFill>
                  <a:srgbClr val="0000FF"/>
                </a:solidFill>
              </a:rPr>
              <a:t>O</a:t>
            </a:r>
          </a:p>
        </p:txBody>
      </p:sp>
      <p:pic>
        <p:nvPicPr>
          <p:cNvPr id="9" name="Picture 8" descr="A graph of a graph&#10;&#10;AI-generated content may be incorrect.">
            <a:extLst>
              <a:ext uri="{FF2B5EF4-FFF2-40B4-BE49-F238E27FC236}">
                <a16:creationId xmlns:a16="http://schemas.microsoft.com/office/drawing/2014/main" id="{2AA82646-7A0D-CE91-78DA-A22490C2C0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579" y="3429000"/>
            <a:ext cx="3882996" cy="3225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7C435D2-9B76-7489-01F2-B669692092EA}"/>
              </a:ext>
            </a:extLst>
          </p:cNvPr>
          <p:cNvSpPr txBox="1"/>
          <p:nvPr/>
        </p:nvSpPr>
        <p:spPr>
          <a:xfrm>
            <a:off x="10428750" y="4879362"/>
            <a:ext cx="12891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/>
              <a:t>f</a:t>
            </a:r>
            <a:r>
              <a:rPr lang="en-US" sz="2800" baseline="-25000" dirty="0" err="1"/>
              <a:t>Mu</a:t>
            </a:r>
            <a:r>
              <a:rPr lang="en-US" sz="2800" dirty="0"/>
              <a:t> H</a:t>
            </a:r>
            <a:r>
              <a:rPr lang="en-US" sz="2800" baseline="-25000" dirty="0"/>
              <a:t>2</a:t>
            </a:r>
            <a:r>
              <a:rPr lang="en-US" sz="2800" dirty="0"/>
              <a:t>O</a:t>
            </a:r>
          </a:p>
          <a:p>
            <a:r>
              <a:rPr lang="en-US" sz="2800" i="1" dirty="0" err="1">
                <a:solidFill>
                  <a:srgbClr val="FF0000"/>
                </a:solidFill>
              </a:rPr>
              <a:t>f</a:t>
            </a:r>
            <a:r>
              <a:rPr lang="en-US" sz="2800" baseline="-25000" dirty="0" err="1">
                <a:solidFill>
                  <a:srgbClr val="FF0000"/>
                </a:solidFill>
              </a:rPr>
              <a:t>Mu</a:t>
            </a:r>
            <a:r>
              <a:rPr lang="en-US" sz="2800" dirty="0">
                <a:solidFill>
                  <a:srgbClr val="FF0000"/>
                </a:solidFill>
              </a:rPr>
              <a:t> D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r>
              <a:rPr lang="en-US" sz="2800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2D13F-55EF-61DF-C497-0BC98D14DF2E}"/>
              </a:ext>
            </a:extLst>
          </p:cNvPr>
          <p:cNvSpPr txBox="1"/>
          <p:nvPr/>
        </p:nvSpPr>
        <p:spPr>
          <a:xfrm>
            <a:off x="9959557" y="1017186"/>
            <a:ext cx="2036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Mu in S=1/2 (H</a:t>
            </a:r>
            <a:r>
              <a:rPr lang="en-US" baseline="-25000" dirty="0">
                <a:solidFill>
                  <a:srgbClr val="FF00FF"/>
                </a:solidFill>
              </a:rPr>
              <a:t>2</a:t>
            </a:r>
            <a:r>
              <a:rPr lang="en-US" dirty="0">
                <a:solidFill>
                  <a:srgbClr val="FF00FF"/>
                </a:solidFill>
              </a:rPr>
              <a:t>O) </a:t>
            </a:r>
          </a:p>
          <a:p>
            <a:r>
              <a:rPr lang="en-US" dirty="0">
                <a:solidFill>
                  <a:srgbClr val="FF00FF"/>
                </a:solidFill>
              </a:rPr>
              <a:t>            S=1 (D</a:t>
            </a:r>
            <a:r>
              <a:rPr lang="en-US" baseline="-25000" dirty="0">
                <a:solidFill>
                  <a:srgbClr val="FF00FF"/>
                </a:solidFill>
              </a:rPr>
              <a:t>2</a:t>
            </a:r>
            <a:r>
              <a:rPr lang="en-US" dirty="0">
                <a:solidFill>
                  <a:srgbClr val="FF00FF"/>
                </a:solidFill>
              </a:rPr>
              <a:t>O)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A419AF-8FF9-39AF-5A57-6D5F5D8FC5C4}"/>
              </a:ext>
            </a:extLst>
          </p:cNvPr>
          <p:cNvSpPr txBox="1"/>
          <p:nvPr/>
        </p:nvSpPr>
        <p:spPr>
          <a:xfrm>
            <a:off x="3629733" y="5648803"/>
            <a:ext cx="570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Mu frequency and relaxation in different spin-environment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98D5D-AD95-16FE-D4C8-6C2F79A3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13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6B535B-BE85-6DB0-A07E-F4928701CF81}"/>
              </a:ext>
            </a:extLst>
          </p:cNvPr>
          <p:cNvSpPr txBox="1"/>
          <p:nvPr/>
        </p:nvSpPr>
        <p:spPr>
          <a:xfrm>
            <a:off x="8263080" y="2764995"/>
            <a:ext cx="2618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Nuclear magnetic field of p and 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BC08E4-CF24-3408-AC09-D0093ECF33F1}"/>
              </a:ext>
            </a:extLst>
          </p:cNvPr>
          <p:cNvSpPr txBox="1"/>
          <p:nvPr/>
        </p:nvSpPr>
        <p:spPr>
          <a:xfrm>
            <a:off x="4891323" y="6457187"/>
            <a:ext cx="556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J. Phys. Soc. </a:t>
            </a:r>
            <a:r>
              <a:rPr lang="en-US" i="1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Jpn</a:t>
            </a:r>
            <a:r>
              <a:rPr lang="en-US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</a:t>
            </a:r>
            <a:r>
              <a:rPr lang="en-US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95</a:t>
            </a:r>
            <a:r>
              <a:rPr lang="en-US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(1) (2026) 014603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B1177B-0C13-92A6-EE48-392E75FC20CD}"/>
              </a:ext>
            </a:extLst>
          </p:cNvPr>
          <p:cNvSpPr txBox="1"/>
          <p:nvPr/>
        </p:nvSpPr>
        <p:spPr>
          <a:xfrm>
            <a:off x="1118652" y="1240066"/>
            <a:ext cx="3305649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A(t) = </a:t>
            </a:r>
            <a:r>
              <a:rPr lang="en-US" sz="2000" dirty="0" err="1">
                <a:solidFill>
                  <a:srgbClr val="0000FF"/>
                </a:solidFill>
              </a:rPr>
              <a:t>f</a:t>
            </a:r>
            <a:r>
              <a:rPr lang="en-US" sz="2000" baseline="-25000" dirty="0" err="1">
                <a:solidFill>
                  <a:srgbClr val="0000FF"/>
                </a:solidFill>
              </a:rPr>
              <a:t>Mu</a:t>
            </a:r>
            <a:r>
              <a:rPr lang="en-US" sz="2000" dirty="0">
                <a:solidFill>
                  <a:srgbClr val="0000FF"/>
                </a:solidFill>
              </a:rPr>
              <a:t>(t) + </a:t>
            </a:r>
            <a:r>
              <a:rPr lang="en-US" sz="2000" dirty="0" err="1">
                <a:solidFill>
                  <a:srgbClr val="0000FF"/>
                </a:solidFill>
                <a:highlight>
                  <a:srgbClr val="FFFF00"/>
                </a:highlight>
              </a:rPr>
              <a:t>f</a:t>
            </a:r>
            <a:r>
              <a:rPr lang="en-US" sz="2000" baseline="-25000" dirty="0" err="1">
                <a:solidFill>
                  <a:srgbClr val="0000FF"/>
                </a:solidFill>
                <a:highlight>
                  <a:srgbClr val="FFFF00"/>
                </a:highlight>
              </a:rPr>
              <a:t>MuOH</a:t>
            </a:r>
            <a:r>
              <a:rPr lang="en-US" sz="2000" dirty="0">
                <a:solidFill>
                  <a:srgbClr val="0000FF"/>
                </a:solidFill>
                <a:highlight>
                  <a:srgbClr val="FFFF00"/>
                </a:highlight>
              </a:rPr>
              <a:t>(t)</a:t>
            </a:r>
            <a:r>
              <a:rPr lang="en-US" sz="2000" dirty="0">
                <a:solidFill>
                  <a:srgbClr val="0000FF"/>
                </a:solidFill>
              </a:rPr>
              <a:t> + </a:t>
            </a:r>
            <a:r>
              <a:rPr lang="en-US" sz="2000" dirty="0" err="1">
                <a:solidFill>
                  <a:srgbClr val="0000FF"/>
                </a:solidFill>
              </a:rPr>
              <a:t>f</a:t>
            </a:r>
            <a:r>
              <a:rPr lang="en-US" sz="2000" baseline="-25000" dirty="0" err="1">
                <a:solidFill>
                  <a:srgbClr val="0000FF"/>
                </a:solidFill>
              </a:rPr>
              <a:t>dia</a:t>
            </a:r>
            <a:r>
              <a:rPr lang="en-US" sz="2000" baseline="-25000" dirty="0">
                <a:solidFill>
                  <a:srgbClr val="0000FF"/>
                </a:solidFill>
              </a:rPr>
              <a:t>.</a:t>
            </a:r>
            <a:r>
              <a:rPr lang="en-US" sz="20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sz="2000" dirty="0">
                <a:solidFill>
                  <a:srgbClr val="0000FF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38075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2B9EED-7255-AFD9-D75F-1556A7F83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662" y="978222"/>
            <a:ext cx="8013876" cy="54541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430E4F-A375-4A41-D774-2285F81BD4F5}"/>
              </a:ext>
            </a:extLst>
          </p:cNvPr>
          <p:cNvSpPr txBox="1"/>
          <p:nvPr/>
        </p:nvSpPr>
        <p:spPr>
          <a:xfrm>
            <a:off x="608247" y="182268"/>
            <a:ext cx="10975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Fractional information (tentative) of muon species in H</a:t>
            </a:r>
            <a:r>
              <a:rPr lang="en-US" sz="2800" b="1" baseline="-25000" dirty="0">
                <a:solidFill>
                  <a:srgbClr val="0000FF"/>
                </a:solidFill>
              </a:rPr>
              <a:t>2</a:t>
            </a:r>
            <a:r>
              <a:rPr lang="en-US" sz="2800" b="1" dirty="0">
                <a:solidFill>
                  <a:srgbClr val="0000FF"/>
                </a:solidFill>
              </a:rPr>
              <a:t>O and D</a:t>
            </a:r>
            <a:r>
              <a:rPr lang="en-US" sz="2800" b="1" baseline="-25000" dirty="0">
                <a:solidFill>
                  <a:srgbClr val="0000FF"/>
                </a:solidFill>
              </a:rPr>
              <a:t>2</a:t>
            </a:r>
            <a:r>
              <a:rPr lang="en-US" sz="2800" b="1" dirty="0">
                <a:solidFill>
                  <a:srgbClr val="0000FF"/>
                </a:solidFill>
              </a:rPr>
              <a:t>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AAC15-0618-3EF9-3CAC-C5985116730F}"/>
              </a:ext>
            </a:extLst>
          </p:cNvPr>
          <p:cNvSpPr txBox="1"/>
          <p:nvPr/>
        </p:nvSpPr>
        <p:spPr>
          <a:xfrm>
            <a:off x="9543919" y="3951405"/>
            <a:ext cx="1210588" cy="83099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/>
              <a:t>MuOH</a:t>
            </a:r>
            <a:r>
              <a:rPr lang="en-US" sz="2400" dirty="0"/>
              <a:t> /</a:t>
            </a:r>
          </a:p>
          <a:p>
            <a:r>
              <a:rPr lang="en-US" sz="2400" dirty="0" err="1"/>
              <a:t>MuOD</a:t>
            </a:r>
            <a:endParaRPr lang="en-US" sz="24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941304-4EB6-CD64-FFB7-2A5A39EA046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8764025" y="4366904"/>
            <a:ext cx="779894" cy="69889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27B0F81-45E4-CC0A-1E8C-CE837F47B237}"/>
              </a:ext>
            </a:extLst>
          </p:cNvPr>
          <p:cNvSpPr txBox="1"/>
          <p:nvPr/>
        </p:nvSpPr>
        <p:spPr>
          <a:xfrm>
            <a:off x="9435798" y="5019255"/>
            <a:ext cx="158889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Muonium</a:t>
            </a:r>
          </a:p>
          <a:p>
            <a:r>
              <a:rPr lang="en-US" sz="2400" dirty="0"/>
              <a:t>(Mu = </a:t>
            </a:r>
            <a:r>
              <a:rPr lang="en-US" sz="2400" dirty="0">
                <a:sym typeface="Symbol" panose="05050102010706020507" pitchFamily="18" charset="2"/>
              </a:rPr>
              <a:t></a:t>
            </a:r>
            <a:r>
              <a:rPr lang="en-US" sz="2400" baseline="30000" dirty="0">
                <a:sym typeface="Symbol" panose="05050102010706020507" pitchFamily="18" charset="2"/>
              </a:rPr>
              <a:t>+</a:t>
            </a:r>
            <a:r>
              <a:rPr lang="en-US" sz="2400" dirty="0">
                <a:sym typeface="Symbol" panose="05050102010706020507" pitchFamily="18" charset="2"/>
              </a:rPr>
              <a:t>e</a:t>
            </a:r>
            <a:r>
              <a:rPr lang="en-US" sz="2400" baseline="30000" dirty="0">
                <a:sym typeface="Symbol" panose="05050102010706020507" pitchFamily="18" charset="2"/>
              </a:rPr>
              <a:t>-</a:t>
            </a:r>
            <a:r>
              <a:rPr lang="en-US" sz="2400" dirty="0"/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737B0F9-5123-29A8-CA68-D91F04DC91F8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8764025" y="5287169"/>
            <a:ext cx="671773" cy="147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0DFE71EA-AF33-1388-A403-8AD349891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382" y="2279911"/>
            <a:ext cx="1511536" cy="1253368"/>
          </a:xfrm>
          <a:prstGeom prst="rect">
            <a:avLst/>
          </a:prstGeom>
          <a:ln>
            <a:solidFill>
              <a:srgbClr val="FF00FF"/>
            </a:solidFill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AF7BAE9-5921-C720-BD7B-17CCB836B159}"/>
              </a:ext>
            </a:extLst>
          </p:cNvPr>
          <p:cNvSpPr txBox="1"/>
          <p:nvPr/>
        </p:nvSpPr>
        <p:spPr>
          <a:xfrm>
            <a:off x="9342092" y="2675762"/>
            <a:ext cx="636713" cy="461665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sym typeface="Symbol" panose="05050102010706020507" pitchFamily="18" charset="2"/>
              </a:rPr>
              <a:t>1</a:t>
            </a:r>
            <a:r>
              <a:rPr lang="en-US" sz="2400" dirty="0">
                <a:sym typeface="Symbol" panose="05050102010706020507" pitchFamily="18" charset="2"/>
              </a:rPr>
              <a:t>=</a:t>
            </a:r>
            <a:endParaRPr lang="en-US" sz="24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53E1EE2-7DCD-F12B-1350-27948643C8AE}"/>
              </a:ext>
            </a:extLst>
          </p:cNvPr>
          <p:cNvCxnSpPr>
            <a:cxnSpLocks/>
            <a:stCxn id="40" idx="1"/>
          </p:cNvCxnSpPr>
          <p:nvPr/>
        </p:nvCxnSpPr>
        <p:spPr>
          <a:xfrm flipH="1">
            <a:off x="8764025" y="2906595"/>
            <a:ext cx="578067" cy="230832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ight Brace 42">
            <a:extLst>
              <a:ext uri="{FF2B5EF4-FFF2-40B4-BE49-F238E27FC236}">
                <a16:creationId xmlns:a16="http://schemas.microsoft.com/office/drawing/2014/main" id="{C259C4B3-410B-60AE-AD7D-FE543B2705C1}"/>
              </a:ext>
            </a:extLst>
          </p:cNvPr>
          <p:cNvSpPr/>
          <p:nvPr/>
        </p:nvSpPr>
        <p:spPr>
          <a:xfrm>
            <a:off x="9258661" y="1091322"/>
            <a:ext cx="181902" cy="1066460"/>
          </a:xfrm>
          <a:prstGeom prst="righ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1AC8D3A-7BD9-3330-5F24-79BC458D4C99}"/>
              </a:ext>
            </a:extLst>
          </p:cNvPr>
          <p:cNvSpPr txBox="1"/>
          <p:nvPr/>
        </p:nvSpPr>
        <p:spPr>
          <a:xfrm>
            <a:off x="9435798" y="1111109"/>
            <a:ext cx="1255472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 panose="05050102010706020507" pitchFamily="18" charset="2"/>
              </a:rPr>
              <a:t>Missing </a:t>
            </a:r>
          </a:p>
          <a:p>
            <a:r>
              <a:rPr lang="en-US" sz="2400" dirty="0">
                <a:sym typeface="Symbol" panose="05050102010706020507" pitchFamily="18" charset="2"/>
              </a:rPr>
              <a:t>(~20%)</a:t>
            </a:r>
            <a:endParaRPr lang="en-US" sz="24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341FE06-F8CB-2E49-BA39-97CF10BE3BE6}"/>
              </a:ext>
            </a:extLst>
          </p:cNvPr>
          <p:cNvSpPr txBox="1"/>
          <p:nvPr/>
        </p:nvSpPr>
        <p:spPr>
          <a:xfrm>
            <a:off x="3003462" y="6371777"/>
            <a:ext cx="5561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J. Phys. Soc. </a:t>
            </a:r>
            <a:r>
              <a:rPr lang="en-US" i="1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Jpn</a:t>
            </a:r>
            <a:r>
              <a:rPr lang="en-US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</a:t>
            </a:r>
            <a:r>
              <a:rPr lang="en-US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95</a:t>
            </a:r>
            <a:r>
              <a:rPr lang="en-US" kern="100" dirty="0">
                <a:solidFill>
                  <a:srgbClr val="C0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(1) (2026) 014603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D64DC4-C693-D496-3013-00E222AEA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48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D60A92-4CCD-F1F2-8B4F-D11EFB1C6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8" y="732446"/>
            <a:ext cx="10042336" cy="6025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6C1815-0DC7-9261-677C-286C7D5E6853}"/>
              </a:ext>
            </a:extLst>
          </p:cNvPr>
          <p:cNvSpPr txBox="1"/>
          <p:nvPr/>
        </p:nvSpPr>
        <p:spPr>
          <a:xfrm>
            <a:off x="1077131" y="240222"/>
            <a:ext cx="9910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Muon spin relaxation and frequency change in water and 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FB1736-6916-02BF-CFCD-721D6C8DF410}"/>
              </a:ext>
            </a:extLst>
          </p:cNvPr>
          <p:cNvSpPr txBox="1"/>
          <p:nvPr/>
        </p:nvSpPr>
        <p:spPr>
          <a:xfrm>
            <a:off x="2292960" y="2673926"/>
            <a:ext cx="9348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FF"/>
                </a:solidFill>
              </a:rPr>
              <a:t>260 K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220 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409A90-237B-C841-044D-A79306B79035}"/>
              </a:ext>
            </a:extLst>
          </p:cNvPr>
          <p:cNvSpPr txBox="1"/>
          <p:nvPr/>
        </p:nvSpPr>
        <p:spPr>
          <a:xfrm>
            <a:off x="2058691" y="1431046"/>
            <a:ext cx="9348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300 K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280 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5D239A-82FC-C6FA-8586-31FEBEE9D644}"/>
              </a:ext>
            </a:extLst>
          </p:cNvPr>
          <p:cNvSpPr txBox="1"/>
          <p:nvPr/>
        </p:nvSpPr>
        <p:spPr>
          <a:xfrm>
            <a:off x="6032590" y="917112"/>
            <a:ext cx="4569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 D. Pant et al., </a:t>
            </a:r>
            <a:r>
              <a:rPr lang="en-US" sz="1600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Phys. Rev.</a:t>
            </a:r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B </a:t>
            </a:r>
            <a:r>
              <a:rPr lang="en-US" sz="1600" b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114</a:t>
            </a:r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(3)(2026) 034106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10B58E-F549-EE91-523C-8B9F4C99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2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52E59-7E46-4A6D-776F-7D42C9671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18" y="863703"/>
            <a:ext cx="5153305" cy="3091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95A152-F6BB-0EFB-EA73-BE417C770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18" y="3598999"/>
            <a:ext cx="5164495" cy="3098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D636B3-71F6-A7F2-C734-A05C20168A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379" y="656535"/>
            <a:ext cx="4438770" cy="29591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E5F5C1-C3A1-DE7C-2500-F166985F7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220" y="3168805"/>
            <a:ext cx="4386586" cy="29243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1C22AB-0AE5-99DB-F2C5-C8C39345C567}"/>
                  </a:ext>
                </a:extLst>
              </p:cNvPr>
              <p:cNvSpPr txBox="1"/>
              <p:nvPr/>
            </p:nvSpPr>
            <p:spPr>
              <a:xfrm>
                <a:off x="2010536" y="247902"/>
                <a:ext cx="10123714" cy="447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0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0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func>
                        <m:func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𝒆𝒙𝒑</m:t>
                          </m:r>
                        </m:fName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0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</m:fName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000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func>
                      <m:r>
                        <a:rPr lang="en-US" sz="20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func>
                        <m:func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𝒆𝒙𝒑</m:t>
                          </m:r>
                        </m:fName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</m:fName>
                        <m:e>
                          <m:d>
                            <m:dPr>
                              <m:ctrlP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000" b="1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1C22AB-0AE5-99DB-F2C5-C8C39345C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536" y="247902"/>
                <a:ext cx="10123714" cy="447110"/>
              </a:xfrm>
              <a:prstGeom prst="rect">
                <a:avLst/>
              </a:prstGeom>
              <a:blipFill>
                <a:blip r:embed="rId6"/>
                <a:stretch>
                  <a:fillRect b="-8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A78D2E-2586-1393-38E5-3624CA5BBFD8}"/>
                  </a:ext>
                </a:extLst>
              </p:cNvPr>
              <p:cNvSpPr txBox="1"/>
              <p:nvPr/>
            </p:nvSpPr>
            <p:spPr>
              <a:xfrm>
                <a:off x="6270509" y="6018968"/>
                <a:ext cx="524331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𝐹𝑟𝑒𝑞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𝑠ℎ𝑖𝑓𝑡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baseline="-2500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~ 3×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𝑓𝑟𝑒𝑞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𝑠ℎ𝑖𝑓𝑡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b="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solidFill>
                      <a:srgbClr val="0000FF"/>
                    </a:solidFill>
                  </a:rPr>
                  <a:t>: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𝑑𝑢𝑒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𝑑𝑖𝑓𝑓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𝑛𝑢𝑐𝑙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𝑚𝑎𝑔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𝑚𝑜𝑒𝑚𝑒𝑛𝑡𝑠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A78D2E-2586-1393-38E5-3624CA5BB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509" y="6018968"/>
                <a:ext cx="5243313" cy="646331"/>
              </a:xfrm>
              <a:prstGeom prst="rect">
                <a:avLst/>
              </a:prstGeom>
              <a:blipFill>
                <a:blip r:embed="rId7"/>
                <a:stretch>
                  <a:fillRect l="-104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9B250-9EFB-7834-C866-C0EB574F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6C25E-C63C-26E5-24ED-8F1A1A4ECF29}"/>
              </a:ext>
            </a:extLst>
          </p:cNvPr>
          <p:cNvSpPr txBox="1"/>
          <p:nvPr/>
        </p:nvSpPr>
        <p:spPr>
          <a:xfrm>
            <a:off x="596684" y="271402"/>
            <a:ext cx="2623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Conventional model:</a:t>
            </a:r>
          </a:p>
        </p:txBody>
      </p:sp>
    </p:spTree>
    <p:extLst>
      <p:ext uri="{BB962C8B-B14F-4D97-AF65-F5344CB8AC3E}">
        <p14:creationId xmlns:p14="http://schemas.microsoft.com/office/powerpoint/2010/main" val="217305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2EFB4-BBE2-CAFD-C530-0338C0EE3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2519A6-2D85-431A-EB32-CA6E455D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38" y="1159930"/>
            <a:ext cx="4206839" cy="39969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94645B-B276-1F19-A920-6079C48C9595}"/>
              </a:ext>
            </a:extLst>
          </p:cNvPr>
          <p:cNvSpPr txBox="1"/>
          <p:nvPr/>
        </p:nvSpPr>
        <p:spPr>
          <a:xfrm>
            <a:off x="2995412" y="224343"/>
            <a:ext cx="620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</a:rPr>
              <a:t>Quantum Coherence of Muon in Ice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50834D-AC7A-7CEC-93A7-781CCC4AF4AA}"/>
              </a:ext>
            </a:extLst>
          </p:cNvPr>
          <p:cNvSpPr txBox="1"/>
          <p:nvPr/>
        </p:nvSpPr>
        <p:spPr>
          <a:xfrm>
            <a:off x="588935" y="5372412"/>
            <a:ext cx="45874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 D. Pant et al., </a:t>
            </a:r>
            <a:r>
              <a:rPr lang="en-US" sz="1600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Phys. Rev.</a:t>
            </a:r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B </a:t>
            </a:r>
            <a:r>
              <a:rPr lang="en-US" sz="1600" b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114</a:t>
            </a:r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(3)(2026) 034106</a:t>
            </a:r>
          </a:p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Press Release KEK+J-PARC: </a:t>
            </a:r>
          </a:p>
          <a:p>
            <a:pPr algn="just"/>
            <a:r>
              <a:rPr lang="en-US" sz="1600" b="1" dirty="0">
                <a:hlinkClick r:id="rId3"/>
              </a:rPr>
              <a:t>https://www.kek.jp/ja/press/202607101400</a:t>
            </a:r>
            <a:endParaRPr lang="en-US" sz="1600" kern="100" dirty="0">
              <a:effectLst/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BF6946-786E-D290-BFF7-B9FBE4DC67AB}"/>
              </a:ext>
            </a:extLst>
          </p:cNvPr>
          <p:cNvSpPr txBox="1"/>
          <p:nvPr/>
        </p:nvSpPr>
        <p:spPr>
          <a:xfrm>
            <a:off x="5463154" y="5809428"/>
            <a:ext cx="626906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Origin of muon spin relaxation and frequency shift</a:t>
            </a:r>
            <a:r>
              <a:rPr lang="en-US" sz="1600" dirty="0"/>
              <a:t> in frozen water explained by spin-dipole quantum coherences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A7916-C6B8-D0A7-F5F2-4A2F63FED9F7}"/>
              </a:ext>
            </a:extLst>
          </p:cNvPr>
          <p:cNvSpPr txBox="1"/>
          <p:nvPr/>
        </p:nvSpPr>
        <p:spPr>
          <a:xfrm>
            <a:off x="5853740" y="681395"/>
            <a:ext cx="540622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At TF 20 G, A(t) = </a:t>
            </a:r>
            <a:r>
              <a:rPr lang="en-US" sz="2400" dirty="0" err="1"/>
              <a:t>f</a:t>
            </a:r>
            <a:r>
              <a:rPr lang="en-US" sz="2400" baseline="-25000" dirty="0" err="1"/>
              <a:t>Mu</a:t>
            </a:r>
            <a:r>
              <a:rPr lang="en-US" sz="2400" dirty="0"/>
              <a:t>(t) + </a:t>
            </a:r>
            <a:r>
              <a:rPr lang="en-US" sz="2400" dirty="0" err="1"/>
              <a:t>f</a:t>
            </a:r>
            <a:r>
              <a:rPr lang="en-US" sz="2400" baseline="-25000" dirty="0" err="1"/>
              <a:t>MuOH</a:t>
            </a:r>
            <a:r>
              <a:rPr lang="en-US" sz="2400" dirty="0"/>
              <a:t>(t) + </a:t>
            </a:r>
            <a:r>
              <a:rPr lang="en-US" sz="2400" dirty="0" err="1"/>
              <a:t>f</a:t>
            </a:r>
            <a:r>
              <a:rPr lang="en-US" sz="2400" baseline="-25000" dirty="0" err="1"/>
              <a:t>dia</a:t>
            </a:r>
            <a:r>
              <a:rPr lang="en-US" sz="2400" baseline="-25000" dirty="0"/>
              <a:t>.</a:t>
            </a:r>
            <a:r>
              <a:rPr lang="en-US" sz="2400" baseline="-25000" dirty="0">
                <a:sym typeface="Symbol" panose="05050102010706020507" pitchFamily="18" charset="2"/>
              </a:rPr>
              <a:t></a:t>
            </a:r>
            <a:r>
              <a:rPr lang="en-US" sz="2400" dirty="0"/>
              <a:t>(t)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EE578A-F1B2-3617-1DEE-A70EDF8FD14A}"/>
              </a:ext>
            </a:extLst>
          </p:cNvPr>
          <p:cNvCxnSpPr/>
          <p:nvPr/>
        </p:nvCxnSpPr>
        <p:spPr>
          <a:xfrm>
            <a:off x="8199590" y="855756"/>
            <a:ext cx="7196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A7CB74-B619-58C0-20AB-332BF8B3EE20}"/>
              </a:ext>
            </a:extLst>
          </p:cNvPr>
          <p:cNvCxnSpPr/>
          <p:nvPr/>
        </p:nvCxnSpPr>
        <p:spPr>
          <a:xfrm>
            <a:off x="8197010" y="899670"/>
            <a:ext cx="7196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BC032DF3-7E80-519D-E7E6-D9F28D213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289" y="1544334"/>
            <a:ext cx="5775484" cy="42597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AB891B-4AD8-0DB6-1ABB-F6FED1F31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BEB32-A314-1867-EB7C-EBD681E3B5AF}"/>
              </a:ext>
            </a:extLst>
          </p:cNvPr>
          <p:cNvSpPr txBox="1"/>
          <p:nvPr/>
        </p:nvSpPr>
        <p:spPr>
          <a:xfrm>
            <a:off x="6161353" y="1107939"/>
            <a:ext cx="4436536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A(t) = A</a:t>
            </a:r>
            <a:r>
              <a:rPr lang="en-US" sz="2000" b="1" baseline="-25000" dirty="0">
                <a:solidFill>
                  <a:srgbClr val="0000FF"/>
                </a:solidFill>
              </a:rPr>
              <a:t>MuOH</a:t>
            </a:r>
            <a:r>
              <a:rPr lang="en-US" sz="2000" b="1" dirty="0">
                <a:solidFill>
                  <a:srgbClr val="0000FF"/>
                </a:solidFill>
              </a:rPr>
              <a:t>G</a:t>
            </a:r>
            <a:r>
              <a:rPr lang="en-US" sz="2000" b="1" baseline="-25000" dirty="0">
                <a:solidFill>
                  <a:srgbClr val="0000FF"/>
                </a:solidFill>
              </a:rPr>
              <a:t>6S</a:t>
            </a:r>
            <a:r>
              <a:rPr lang="en-US" sz="2000" b="1" dirty="0">
                <a:solidFill>
                  <a:srgbClr val="0000FF"/>
                </a:solidFill>
              </a:rPr>
              <a:t>(</a:t>
            </a:r>
            <a:r>
              <a:rPr lang="en-US" sz="2000" b="1" dirty="0" err="1">
                <a:solidFill>
                  <a:srgbClr val="0000FF"/>
                </a:solidFill>
              </a:rPr>
              <a:t>x</a:t>
            </a:r>
            <a:r>
              <a:rPr lang="en-US" sz="2000" b="1" baseline="-25000" dirty="0" err="1">
                <a:solidFill>
                  <a:srgbClr val="0000FF"/>
                </a:solidFill>
              </a:rPr>
              <a:t>i</a:t>
            </a:r>
            <a:r>
              <a:rPr lang="en-US" sz="2000" b="1" dirty="0" err="1">
                <a:solidFill>
                  <a:srgbClr val="0000FF"/>
                </a:solidFill>
              </a:rPr>
              <a:t>,y</a:t>
            </a:r>
            <a:r>
              <a:rPr lang="en-US" sz="2000" b="1" baseline="-25000" dirty="0" err="1">
                <a:solidFill>
                  <a:srgbClr val="0000FF"/>
                </a:solidFill>
              </a:rPr>
              <a:t>i</a:t>
            </a:r>
            <a:r>
              <a:rPr lang="en-US" sz="2000" b="1" dirty="0" err="1">
                <a:solidFill>
                  <a:srgbClr val="0000FF"/>
                </a:solidFill>
              </a:rPr>
              <a:t>,z</a:t>
            </a:r>
            <a:r>
              <a:rPr lang="en-US" sz="2000" b="1" baseline="-25000" dirty="0" err="1">
                <a:solidFill>
                  <a:srgbClr val="0000FF"/>
                </a:solidFill>
              </a:rPr>
              <a:t>i</a:t>
            </a:r>
            <a:r>
              <a:rPr lang="en-US" sz="2000" b="1" dirty="0" err="1">
                <a:solidFill>
                  <a:srgbClr val="0000FF"/>
                </a:solidFill>
              </a:rPr>
              <a:t>,t</a:t>
            </a:r>
            <a:r>
              <a:rPr lang="en-US" sz="2000" b="1" dirty="0">
                <a:solidFill>
                  <a:srgbClr val="0000FF"/>
                </a:solidFill>
              </a:rPr>
              <a:t>) + A</a:t>
            </a:r>
            <a:r>
              <a:rPr lang="en-US" sz="2000" b="1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1</a:t>
            </a:r>
            <a:r>
              <a:rPr lang="en-US" sz="2000" b="1" dirty="0">
                <a:solidFill>
                  <a:srgbClr val="0000FF"/>
                </a:solidFill>
              </a:rPr>
              <a:t>cos(</a:t>
            </a:r>
            <a:r>
              <a:rPr lang="en-US" sz="2000" b="1" dirty="0" err="1">
                <a:solidFill>
                  <a:srgbClr val="0000FF"/>
                </a:solidFill>
              </a:rPr>
              <a:t>wt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90300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C6467E-5A85-EB19-1E85-2DA2DBC57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80" y="285477"/>
            <a:ext cx="9876376" cy="62870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16F1B1-A36B-DC7B-D00B-B0EFF5E69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162" y="2086341"/>
            <a:ext cx="2406799" cy="2282370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4C6A7E-C071-579C-BE4A-C253D264119E}"/>
              </a:ext>
            </a:extLst>
          </p:cNvPr>
          <p:cNvSpPr txBox="1"/>
          <p:nvPr/>
        </p:nvSpPr>
        <p:spPr>
          <a:xfrm>
            <a:off x="935180" y="2393654"/>
            <a:ext cx="4294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Press Release: KEK and J-PARC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BC6750-8359-6A2D-6706-56BFD669738F}"/>
              </a:ext>
            </a:extLst>
          </p:cNvPr>
          <p:cNvSpPr txBox="1"/>
          <p:nvPr/>
        </p:nvSpPr>
        <p:spPr>
          <a:xfrm>
            <a:off x="588935" y="5372412"/>
            <a:ext cx="67505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 D. Pant et al., </a:t>
            </a:r>
            <a:r>
              <a:rPr lang="en-US" sz="16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Phys. Rev.</a:t>
            </a:r>
            <a:r>
              <a:rPr 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B </a:t>
            </a:r>
            <a:r>
              <a:rPr lang="en-US" sz="1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114</a:t>
            </a:r>
            <a:r>
              <a:rPr lang="en-US" sz="1600" kern="100" dirty="0">
                <a:solidFill>
                  <a:srgbClr val="FF0000"/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(3)(2026) 034106</a:t>
            </a:r>
          </a:p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sz="1600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J. Phys. Soc. </a:t>
            </a:r>
            <a:r>
              <a:rPr lang="en-US" sz="1600" i="1" kern="100" dirty="0" err="1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Jpn</a:t>
            </a:r>
            <a:r>
              <a:rPr lang="en-US" sz="1600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</a:t>
            </a:r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sz="1600" b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95</a:t>
            </a:r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(1) (2026) 014603</a:t>
            </a:r>
          </a:p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JPS Conf. Proc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 011037</a:t>
            </a:r>
            <a:endParaRPr lang="en-US" sz="1600" kern="100" dirty="0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sz="1600" i="1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Phys. Rev.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B </a:t>
            </a:r>
            <a:r>
              <a:rPr lang="en-US" sz="1600" b="1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110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(10) (2024) 104104</a:t>
            </a:r>
          </a:p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Press Release KEK+J-PARC: </a:t>
            </a:r>
            <a:r>
              <a:rPr lang="en-US" sz="1600" b="1" dirty="0">
                <a:hlinkClick r:id="rId4"/>
              </a:rPr>
              <a:t>https://www.kek.jp/ja/press/202607101400</a:t>
            </a:r>
            <a:endParaRPr lang="en-US" sz="1600" kern="100" dirty="0">
              <a:effectLst/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919C40-7E89-3DE4-8165-98EBBCD6CD9C}"/>
              </a:ext>
            </a:extLst>
          </p:cNvPr>
          <p:cNvSpPr txBox="1"/>
          <p:nvPr/>
        </p:nvSpPr>
        <p:spPr>
          <a:xfrm>
            <a:off x="5581099" y="5400034"/>
            <a:ext cx="6107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A </a:t>
            </a:r>
            <a:r>
              <a:rPr lang="en-US" b="1" dirty="0">
                <a:solidFill>
                  <a:srgbClr val="0000FF"/>
                </a:solidFill>
              </a:rPr>
              <a:t>major breakthrough </a:t>
            </a:r>
            <a:r>
              <a:rPr lang="en-US" dirty="0">
                <a:solidFill>
                  <a:srgbClr val="0000FF"/>
                </a:solidFill>
              </a:rPr>
              <a:t>in establishing the fundamentals of muon biology for future applications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6BCE46-FF10-5083-7B1B-96C1DFA56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13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227A8C-C52A-0C94-3D6C-76B4D3547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107" y="237513"/>
            <a:ext cx="5170598" cy="38779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331FB8-08BE-4CAD-87B8-39C28AF4D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107" y="4082804"/>
            <a:ext cx="5363341" cy="2361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EF22CD-5EF6-8816-31F3-7CC4556D7F92}"/>
              </a:ext>
            </a:extLst>
          </p:cNvPr>
          <p:cNvSpPr txBox="1"/>
          <p:nvPr/>
        </p:nvSpPr>
        <p:spPr>
          <a:xfrm>
            <a:off x="605115" y="422571"/>
            <a:ext cx="5489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</a:rPr>
              <a:t>Spin-dependent behavior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9672A5-0961-43F8-509F-426A54753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43" y="1522184"/>
            <a:ext cx="4542558" cy="2946642"/>
          </a:xfrm>
          <a:prstGeom prst="rect">
            <a:avLst/>
          </a:prstGeom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019BF9-7817-ECF0-D229-08F3CD6E0037}"/>
              </a:ext>
            </a:extLst>
          </p:cNvPr>
          <p:cNvSpPr txBox="1"/>
          <p:nvPr/>
        </p:nvSpPr>
        <p:spPr>
          <a:xfrm>
            <a:off x="1454103" y="5912601"/>
            <a:ext cx="56523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FF"/>
                </a:solidFill>
              </a:rPr>
              <a:t>@ least 2S (</a:t>
            </a: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H</a:t>
            </a:r>
            <a:r>
              <a:rPr lang="en-US" sz="20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1</a:t>
            </a:r>
            <a:r>
              <a:rPr 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) should be included</a:t>
            </a:r>
            <a:endParaRPr lang="en-US" sz="2000" dirty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FF"/>
                </a:solidFill>
                <a:sym typeface="Wingdings" panose="05000000000000000000" pitchFamily="2" charset="2"/>
              </a:rPr>
              <a:t>Including more interactions improve the fitting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388215-E2A0-E50D-331A-A1563805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19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1BBB4F-D9B2-2055-5C94-704F7E526667}"/>
              </a:ext>
            </a:extLst>
          </p:cNvPr>
          <p:cNvSpPr txBox="1"/>
          <p:nvPr/>
        </p:nvSpPr>
        <p:spPr>
          <a:xfrm>
            <a:off x="6706220" y="497283"/>
            <a:ext cx="467422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A(t) = </a:t>
            </a:r>
            <a:r>
              <a:rPr lang="en-US" dirty="0" err="1">
                <a:solidFill>
                  <a:srgbClr val="0000FF"/>
                </a:solidFill>
              </a:rPr>
              <a:t>A</a:t>
            </a:r>
            <a:r>
              <a:rPr lang="en-US" baseline="-25000" dirty="0" err="1">
                <a:solidFill>
                  <a:srgbClr val="0000FF"/>
                </a:solidFill>
              </a:rPr>
              <a:t>MuOH</a:t>
            </a:r>
            <a:r>
              <a:rPr lang="en-US" dirty="0" err="1">
                <a:solidFill>
                  <a:srgbClr val="0000FF"/>
                </a:solidFill>
              </a:rPr>
              <a:t>G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dirty="0" err="1">
                <a:solidFill>
                  <a:srgbClr val="0000FF"/>
                </a:solidFill>
              </a:rPr>
              <a:t>x</a:t>
            </a:r>
            <a:r>
              <a:rPr lang="en-US" baseline="-25000" dirty="0" err="1">
                <a:solidFill>
                  <a:srgbClr val="0000FF"/>
                </a:solidFill>
              </a:rPr>
              <a:t>i</a:t>
            </a:r>
            <a:r>
              <a:rPr lang="en-US" dirty="0" err="1">
                <a:solidFill>
                  <a:srgbClr val="0000FF"/>
                </a:solidFill>
              </a:rPr>
              <a:t>,y</a:t>
            </a:r>
            <a:r>
              <a:rPr lang="en-US" baseline="-25000" dirty="0" err="1">
                <a:solidFill>
                  <a:srgbClr val="0000FF"/>
                </a:solidFill>
              </a:rPr>
              <a:t>i</a:t>
            </a:r>
            <a:r>
              <a:rPr lang="en-US" dirty="0" err="1">
                <a:solidFill>
                  <a:srgbClr val="0000FF"/>
                </a:solidFill>
              </a:rPr>
              <a:t>,z</a:t>
            </a:r>
            <a:r>
              <a:rPr lang="en-US" baseline="-25000" dirty="0" err="1">
                <a:solidFill>
                  <a:srgbClr val="0000FF"/>
                </a:solidFill>
              </a:rPr>
              <a:t>i</a:t>
            </a:r>
            <a:r>
              <a:rPr lang="en-US" dirty="0" err="1">
                <a:solidFill>
                  <a:srgbClr val="0000FF"/>
                </a:solidFill>
              </a:rPr>
              <a:t>,t</a:t>
            </a:r>
            <a:r>
              <a:rPr lang="en-US" dirty="0">
                <a:solidFill>
                  <a:srgbClr val="0000FF"/>
                </a:solidFill>
              </a:rPr>
              <a:t>) + A</a:t>
            </a:r>
            <a:r>
              <a:rPr lang="en-US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1</a:t>
            </a:r>
            <a:r>
              <a:rPr lang="en-US" dirty="0">
                <a:solidFill>
                  <a:srgbClr val="0000FF"/>
                </a:solidFill>
              </a:rPr>
              <a:t>exp(-</a:t>
            </a:r>
            <a:r>
              <a:rPr lang="en-US" dirty="0">
                <a:solidFill>
                  <a:srgbClr val="0000FF"/>
                </a:solidFill>
                <a:sym typeface="Symbol" panose="05050102010706020507" pitchFamily="18" charset="2"/>
              </a:rPr>
              <a:t></a:t>
            </a:r>
            <a:r>
              <a:rPr lang="en-US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1</a:t>
            </a:r>
            <a:r>
              <a:rPr lang="en-US" dirty="0">
                <a:solidFill>
                  <a:srgbClr val="0000FF"/>
                </a:solidFill>
              </a:rPr>
              <a:t>t)Cos(</a:t>
            </a:r>
            <a:r>
              <a:rPr lang="en-US" dirty="0" err="1">
                <a:solidFill>
                  <a:srgbClr val="0000FF"/>
                </a:solidFill>
              </a:rPr>
              <a:t>wt</a:t>
            </a:r>
            <a:r>
              <a:rPr lang="en-US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85731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FC6C0-6035-22D5-61F4-0911180B1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65168-103A-5AB3-F7C7-5EDFA8764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3" y="1036930"/>
            <a:ext cx="7557025" cy="5667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3B7B04-CC12-A371-F967-ABBAFEEA2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712" y="1199978"/>
            <a:ext cx="2804685" cy="1815303"/>
          </a:xfrm>
          <a:prstGeom prst="rect">
            <a:avLst/>
          </a:prstGeom>
          <a:ln w="19050">
            <a:solidFill>
              <a:srgbClr val="00FF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52A509-C3A2-E4D3-A268-D78CE44473B7}"/>
              </a:ext>
            </a:extLst>
          </p:cNvPr>
          <p:cNvSpPr txBox="1"/>
          <p:nvPr/>
        </p:nvSpPr>
        <p:spPr>
          <a:xfrm>
            <a:off x="664837" y="329396"/>
            <a:ext cx="10459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</a:rPr>
              <a:t>Two diamagnetic muon species distinguished in ice at TF 20 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FE98D3-20E7-A9A7-5529-DBDA0FFE7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526" y="1146015"/>
            <a:ext cx="2922303" cy="18692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AB5D54-6FA0-D7F0-1468-3F1C44E241E0}"/>
              </a:ext>
            </a:extLst>
          </p:cNvPr>
          <p:cNvSpPr txBox="1"/>
          <p:nvPr/>
        </p:nvSpPr>
        <p:spPr>
          <a:xfrm>
            <a:off x="8582958" y="1184761"/>
            <a:ext cx="32508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need of phenomenological relaxing terms if we include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 interactions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60234-F08B-2F77-6A1B-2A95EE249531}"/>
              </a:ext>
            </a:extLst>
          </p:cNvPr>
          <p:cNvSpPr txBox="1"/>
          <p:nvPr/>
        </p:nvSpPr>
        <p:spPr>
          <a:xfrm>
            <a:off x="8582958" y="2928391"/>
            <a:ext cx="32508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lang="en-US" sz="24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MuOH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contribution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not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reproduce the signal indicates need to two terms (two dia. muons, </a:t>
            </a:r>
            <a:r>
              <a:rPr lang="en-US" sz="24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MuOH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6CE15F-80A8-5D5F-1F5E-610E0EEEA5E7}"/>
              </a:ext>
            </a:extLst>
          </p:cNvPr>
          <p:cNvSpPr txBox="1"/>
          <p:nvPr/>
        </p:nvSpPr>
        <p:spPr>
          <a:xfrm>
            <a:off x="8722854" y="5266851"/>
            <a:ext cx="2971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may be stopping near the hexagonal cage of ice</a:t>
            </a:r>
            <a:endParaRPr lang="en-US" sz="24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1DE71A-C1BF-53F2-A9AD-581FEF9B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2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4B831E-56D0-D9F6-597C-F3B6700C8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393866"/>
            <a:ext cx="5818909" cy="43641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E6F2B4-5531-AA05-B514-FDD8198D4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59" y="1564155"/>
            <a:ext cx="5591857" cy="41938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DBA2D2-79A7-2100-E5FA-1AB35B0036E2}"/>
                  </a:ext>
                </a:extLst>
              </p:cNvPr>
              <p:cNvSpPr txBox="1"/>
              <p:nvPr/>
            </p:nvSpPr>
            <p:spPr>
              <a:xfrm>
                <a:off x="851559" y="5772816"/>
                <a:ext cx="5037612" cy="887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𝑀𝑢𝑂𝐻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DBA2D2-79A7-2100-E5FA-1AB35B003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59" y="5772816"/>
                <a:ext cx="5037612" cy="887166"/>
              </a:xfrm>
              <a:prstGeom prst="rect">
                <a:avLst/>
              </a:prstGeom>
              <a:blipFill>
                <a:blip r:embed="rId4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FB187F-A8FC-9CA7-ACA8-AEDC23CC68DC}"/>
              </a:ext>
            </a:extLst>
          </p:cNvPr>
          <p:cNvCxnSpPr>
            <a:cxnSpLocks/>
          </p:cNvCxnSpPr>
          <p:nvPr/>
        </p:nvCxnSpPr>
        <p:spPr>
          <a:xfrm>
            <a:off x="6226629" y="1248032"/>
            <a:ext cx="0" cy="49785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EE09928-5F52-F539-09EA-251C9BDA23E0}"/>
              </a:ext>
            </a:extLst>
          </p:cNvPr>
          <p:cNvSpPr txBox="1"/>
          <p:nvPr/>
        </p:nvSpPr>
        <p:spPr>
          <a:xfrm>
            <a:off x="4099057" y="284849"/>
            <a:ext cx="31781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sym typeface="Symbol" panose="05050102010706020507" pitchFamily="18" charset="2"/>
              </a:rPr>
              <a:t>Where is </a:t>
            </a:r>
            <a:r>
              <a:rPr lang="en-US" sz="4000" b="1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1</a:t>
            </a:r>
            <a:r>
              <a:rPr lang="en-US" sz="4000" b="1" dirty="0">
                <a:solidFill>
                  <a:srgbClr val="0000FF"/>
                </a:solidFill>
                <a:sym typeface="Symbol" panose="05050102010706020507" pitchFamily="18" charset="2"/>
              </a:rPr>
              <a:t> ?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34141-E6A1-01B3-5D90-8489D44D34C8}"/>
              </a:ext>
            </a:extLst>
          </p:cNvPr>
          <p:cNvSpPr txBox="1"/>
          <p:nvPr/>
        </p:nvSpPr>
        <p:spPr>
          <a:xfrm>
            <a:off x="6470544" y="832533"/>
            <a:ext cx="5528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Quantum simulation: Mu---H distance </a:t>
            </a:r>
          </a:p>
          <a:p>
            <a:pPr algn="ctr"/>
            <a:r>
              <a:rPr lang="en-US" sz="2400" b="1" dirty="0"/>
              <a:t>(spin-dipole + Zeeman term)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F86DE1-BC3F-3D24-3669-21777C1260FC}"/>
              </a:ext>
            </a:extLst>
          </p:cNvPr>
          <p:cNvSpPr txBox="1"/>
          <p:nvPr/>
        </p:nvSpPr>
        <p:spPr>
          <a:xfrm>
            <a:off x="6470544" y="5852424"/>
            <a:ext cx="5190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ighlight>
                  <a:srgbClr val="FFFF00"/>
                </a:highlight>
                <a:sym typeface="Symbol" panose="05050102010706020507" pitchFamily="18" charset="2"/>
              </a:rPr>
              <a:t></a:t>
            </a:r>
            <a:r>
              <a:rPr lang="en-US" sz="2000" baseline="-25000" dirty="0">
                <a:highlight>
                  <a:srgbClr val="FFFF00"/>
                </a:highlight>
                <a:sym typeface="Symbol" panose="05050102010706020507" pitchFamily="18" charset="2"/>
              </a:rPr>
              <a:t>1</a:t>
            </a:r>
            <a:r>
              <a:rPr lang="en-US" sz="2000" dirty="0">
                <a:highlight>
                  <a:srgbClr val="FFFF00"/>
                </a:highlight>
                <a:sym typeface="Symbol" panose="05050102010706020507" pitchFamily="18" charset="2"/>
              </a:rPr>
              <a:t> should be at least &gt; 2.5 </a:t>
            </a:r>
            <a:r>
              <a:rPr lang="en-US" sz="2000" dirty="0">
                <a:highlight>
                  <a:srgbClr val="FFFF00"/>
                </a:highlight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Å from H of H</a:t>
            </a:r>
            <a:r>
              <a:rPr lang="en-US" sz="2000" baseline="-25000" dirty="0">
                <a:highlight>
                  <a:srgbClr val="FFFF00"/>
                </a:highlight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sz="2000" dirty="0">
                <a:highlight>
                  <a:srgbClr val="FFFF00"/>
                </a:highlight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O</a:t>
            </a: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42931-8D73-61F9-78D1-6B3557FB8B50}"/>
              </a:ext>
            </a:extLst>
          </p:cNvPr>
          <p:cNvSpPr txBox="1"/>
          <p:nvPr/>
        </p:nvSpPr>
        <p:spPr>
          <a:xfrm>
            <a:off x="2331394" y="1093779"/>
            <a:ext cx="2077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TF20G: simulation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41956-6684-1FFB-EA51-03B9585C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21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8D146-32CF-8CE1-B811-59AC25132332}"/>
              </a:ext>
            </a:extLst>
          </p:cNvPr>
          <p:cNvSpPr txBox="1"/>
          <p:nvPr/>
        </p:nvSpPr>
        <p:spPr>
          <a:xfrm>
            <a:off x="4809951" y="6297260"/>
            <a:ext cx="3489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Phys. Rev.</a:t>
            </a:r>
            <a:r>
              <a:rPr lang="en-US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B </a:t>
            </a:r>
            <a:r>
              <a:rPr lang="en-US" b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114</a:t>
            </a:r>
            <a:r>
              <a:rPr lang="en-US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(3)(2026) 034106</a:t>
            </a:r>
          </a:p>
        </p:txBody>
      </p:sp>
    </p:spTree>
    <p:extLst>
      <p:ext uri="{BB962C8B-B14F-4D97-AF65-F5344CB8AC3E}">
        <p14:creationId xmlns:p14="http://schemas.microsoft.com/office/powerpoint/2010/main" val="2915839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08DF1-1791-90A0-7C1E-8ACFDDA17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4385853-0808-1846-A2F9-E7C18C32C7E1}"/>
              </a:ext>
            </a:extLst>
          </p:cNvPr>
          <p:cNvSpPr txBox="1"/>
          <p:nvPr/>
        </p:nvSpPr>
        <p:spPr>
          <a:xfrm>
            <a:off x="2678174" y="225203"/>
            <a:ext cx="5956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</a:rPr>
              <a:t>Muon species in water/ice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6F2BE0-EE97-EE97-7183-8AED681FC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620" y="933089"/>
            <a:ext cx="5915657" cy="29455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7E8469-35C7-22D3-F2A5-E6F5888DE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620" y="4068289"/>
            <a:ext cx="5993649" cy="1735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1ADB53-DE81-CEB9-A475-AD834BF68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84" y="1258632"/>
            <a:ext cx="3656104" cy="3661771"/>
          </a:xfrm>
          <a:prstGeom prst="rect">
            <a:avLst/>
          </a:prstGeom>
          <a:ln w="19050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0C048E-FF2C-A5EB-DFE2-7DEAFFF0BE25}"/>
              </a:ext>
            </a:extLst>
          </p:cNvPr>
          <p:cNvSpPr txBox="1"/>
          <p:nvPr/>
        </p:nvSpPr>
        <p:spPr>
          <a:xfrm>
            <a:off x="5838925" y="6232687"/>
            <a:ext cx="57517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A.D. Pant et al., 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Phys. Soc. </a:t>
            </a:r>
            <a:r>
              <a:rPr lang="fr-F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Jpn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014603 (2026)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FE4EF8-6609-2BE0-6F9F-0FEDFFCDD757}"/>
              </a:ext>
            </a:extLst>
          </p:cNvPr>
          <p:cNvSpPr txBox="1"/>
          <p:nvPr/>
        </p:nvSpPr>
        <p:spPr>
          <a:xfrm>
            <a:off x="398809" y="5337758"/>
            <a:ext cx="4160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/>
              <a:t>Leung et al, Chemical Physics </a:t>
            </a:r>
            <a:r>
              <a:rPr lang="en-US" altLang="ja-JP" sz="1400" b="1" dirty="0"/>
              <a:t>121</a:t>
            </a:r>
            <a:r>
              <a:rPr lang="en-US" altLang="ja-JP" sz="1400" dirty="0"/>
              <a:t> (1988) 393-403</a:t>
            </a:r>
          </a:p>
          <a:p>
            <a:pPr algn="ctr"/>
            <a:r>
              <a:rPr lang="en-US" altLang="ja-JP" sz="1400" dirty="0"/>
              <a:t>Percival et al, </a:t>
            </a:r>
            <a:r>
              <a:rPr lang="ja-JP" altLang="en-US" sz="1400" dirty="0"/>
              <a:t>Chemical Physics </a:t>
            </a:r>
            <a:r>
              <a:rPr lang="ja-JP" altLang="en-US" sz="1400" b="1" dirty="0"/>
              <a:t>32</a:t>
            </a:r>
            <a:r>
              <a:rPr lang="ja-JP" altLang="en-US" sz="1400" dirty="0"/>
              <a:t> (1978) 353-367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F0E87A-4C5D-778C-4AAF-7265AB792005}"/>
              </a:ext>
            </a:extLst>
          </p:cNvPr>
          <p:cNvSpPr txBox="1"/>
          <p:nvPr/>
        </p:nvSpPr>
        <p:spPr>
          <a:xfrm>
            <a:off x="7076032" y="3767711"/>
            <a:ext cx="3400826" cy="3237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FF00FF"/>
                </a:solidFill>
              </a:rPr>
              <a:t>No MuH signal observed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F9D4A0-1A61-F831-0A44-ABF50D41DC69}"/>
              </a:ext>
            </a:extLst>
          </p:cNvPr>
          <p:cNvSpPr/>
          <p:nvPr/>
        </p:nvSpPr>
        <p:spPr>
          <a:xfrm>
            <a:off x="2479135" y="4382813"/>
            <a:ext cx="539962" cy="307427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711CED-5200-7EB8-8BDF-B3456844C892}"/>
              </a:ext>
            </a:extLst>
          </p:cNvPr>
          <p:cNvSpPr txBox="1"/>
          <p:nvPr/>
        </p:nvSpPr>
        <p:spPr>
          <a:xfrm>
            <a:off x="651084" y="1348353"/>
            <a:ext cx="147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Liquid water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4FC0C-0D99-411E-40A7-029FAF417B2D}"/>
              </a:ext>
            </a:extLst>
          </p:cNvPr>
          <p:cNvSpPr txBox="1"/>
          <p:nvPr/>
        </p:nvSpPr>
        <p:spPr>
          <a:xfrm>
            <a:off x="607549" y="817338"/>
            <a:ext cx="3617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Percival et al (old model)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B89BD0-9611-FE85-F52B-CF415F8EDEBE}"/>
              </a:ext>
            </a:extLst>
          </p:cNvPr>
          <p:cNvSpPr txBox="1"/>
          <p:nvPr/>
        </p:nvSpPr>
        <p:spPr>
          <a:xfrm>
            <a:off x="8298981" y="665004"/>
            <a:ext cx="347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Pant et al (new insights)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D67371-DAEB-B71D-BD70-BA4FC440FD39}"/>
              </a:ext>
            </a:extLst>
          </p:cNvPr>
          <p:cNvSpPr txBox="1"/>
          <p:nvPr/>
        </p:nvSpPr>
        <p:spPr>
          <a:xfrm>
            <a:off x="5838925" y="5803514"/>
            <a:ext cx="510739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Missing + Mu + dia.</a:t>
            </a:r>
            <a:r>
              <a:rPr lang="en-US" sz="2400" b="1" dirty="0">
                <a:solidFill>
                  <a:srgbClr val="00B050"/>
                </a:solidFill>
                <a:sym typeface="Symbol" panose="05050102010706020507" pitchFamily="18" charset="2"/>
              </a:rPr>
              <a:t>  </a:t>
            </a:r>
            <a:r>
              <a:rPr lang="en-US" sz="2400" b="1" dirty="0">
                <a:solidFill>
                  <a:srgbClr val="00B050"/>
                </a:solidFill>
                <a:sym typeface="Wingdings" panose="05000000000000000000" pitchFamily="2" charset="2"/>
              </a:rPr>
              <a:t>in </a:t>
            </a:r>
            <a:r>
              <a:rPr lang="en-US" sz="2400" b="1" dirty="0">
                <a:solidFill>
                  <a:srgbClr val="00B050"/>
                </a:solidFill>
                <a:sym typeface="Symbol" panose="05050102010706020507" pitchFamily="18" charset="2"/>
              </a:rPr>
              <a:t>liquid water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FB5157-8711-F0F8-BA34-806F3B94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2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B36D25-1AE9-C856-985E-53533EC8D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629" y="1555117"/>
            <a:ext cx="5702613" cy="42398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D1BD77-F536-6308-FBC0-28E8401D2B84}"/>
              </a:ext>
            </a:extLst>
          </p:cNvPr>
          <p:cNvSpPr txBox="1"/>
          <p:nvPr/>
        </p:nvSpPr>
        <p:spPr>
          <a:xfrm>
            <a:off x="2199995" y="1259112"/>
            <a:ext cx="184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ZF: simulation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33F879-8E9A-F38E-4A83-FA321F72F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52" y="1555117"/>
            <a:ext cx="5642060" cy="451143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594267-F261-19F0-36C5-E7A6D532E82B}"/>
              </a:ext>
            </a:extLst>
          </p:cNvPr>
          <p:cNvCxnSpPr>
            <a:cxnSpLocks/>
          </p:cNvCxnSpPr>
          <p:nvPr/>
        </p:nvCxnSpPr>
        <p:spPr>
          <a:xfrm>
            <a:off x="6226629" y="1248032"/>
            <a:ext cx="0" cy="49785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9886F15-E82D-889A-FFDF-39499CD7B984}"/>
              </a:ext>
            </a:extLst>
          </p:cNvPr>
          <p:cNvSpPr txBox="1"/>
          <p:nvPr/>
        </p:nvSpPr>
        <p:spPr>
          <a:xfrm>
            <a:off x="6431147" y="885985"/>
            <a:ext cx="5566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Quantum simulation: Mu---H distance </a:t>
            </a:r>
          </a:p>
          <a:p>
            <a:pPr algn="ctr"/>
            <a:r>
              <a:rPr lang="en-US" sz="2400" b="1" dirty="0"/>
              <a:t>(spin-dipole interactions)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3DA5E6-4B8B-33E6-B56A-0DEC99E224F9}"/>
              </a:ext>
            </a:extLst>
          </p:cNvPr>
          <p:cNvSpPr txBox="1"/>
          <p:nvPr/>
        </p:nvSpPr>
        <p:spPr>
          <a:xfrm>
            <a:off x="1458098" y="1886259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ZF H</a:t>
            </a:r>
            <a:r>
              <a:rPr lang="en-US" sz="2400" baseline="-25000" dirty="0"/>
              <a:t>2</a:t>
            </a:r>
            <a:r>
              <a:rPr lang="en-US" sz="2400" dirty="0"/>
              <a:t>O 260 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C90CEB-9D49-52BD-F7B8-4A04A99A9F34}"/>
              </a:ext>
            </a:extLst>
          </p:cNvPr>
          <p:cNvSpPr txBox="1"/>
          <p:nvPr/>
        </p:nvSpPr>
        <p:spPr>
          <a:xfrm>
            <a:off x="4099057" y="284849"/>
            <a:ext cx="32447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sz="4000" b="1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1</a:t>
            </a:r>
            <a:r>
              <a:rPr lang="en-US" sz="4000" b="1" dirty="0">
                <a:solidFill>
                  <a:srgbClr val="0000FF"/>
                </a:solidFill>
                <a:sym typeface="Symbol" panose="05050102010706020507" pitchFamily="18" charset="2"/>
              </a:rPr>
              <a:t> is not MuH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2D7873-F866-A348-219C-F6717626B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6CE31-29EC-82A5-7F2D-BACEAF9146C1}"/>
              </a:ext>
            </a:extLst>
          </p:cNvPr>
          <p:cNvSpPr txBox="1"/>
          <p:nvPr/>
        </p:nvSpPr>
        <p:spPr>
          <a:xfrm>
            <a:off x="4710994" y="6234597"/>
            <a:ext cx="34403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Phys. Rev.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B </a:t>
            </a:r>
            <a:r>
              <a:rPr lang="en-US" sz="1600" b="1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110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(10) (2024) 104104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682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8817F-396D-6E3E-4410-56B4557CF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AEF7A-5616-4685-A343-453B02F66F8D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1985BB-6C88-A776-FC16-679707F2E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59" y="1586663"/>
            <a:ext cx="3405995" cy="2468842"/>
          </a:xfrm>
          <a:prstGeom prst="rect">
            <a:avLst/>
          </a:prstGeom>
        </p:spPr>
      </p:pic>
      <p:pic>
        <p:nvPicPr>
          <p:cNvPr id="7" name="Picture 6" descr="A collage of graphs&#10;&#10;Description automatically generated">
            <a:extLst>
              <a:ext uri="{FF2B5EF4-FFF2-40B4-BE49-F238E27FC236}">
                <a16:creationId xmlns:a16="http://schemas.microsoft.com/office/drawing/2014/main" id="{E263D40F-4EC2-D4FB-E42A-D9C0DCC1F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854" y="548158"/>
            <a:ext cx="7806844" cy="46841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0FA351-D5F2-79E3-AB3A-3402FCFE3D6F}"/>
              </a:ext>
            </a:extLst>
          </p:cNvPr>
          <p:cNvSpPr txBox="1"/>
          <p:nvPr/>
        </p:nvSpPr>
        <p:spPr>
          <a:xfrm>
            <a:off x="382318" y="178293"/>
            <a:ext cx="51040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00FF"/>
                </a:solidFill>
              </a:rPr>
              <a:t>Muonium relaxation in liquid water:</a:t>
            </a:r>
          </a:p>
          <a:p>
            <a:r>
              <a:rPr kumimoji="1" lang="en-US" altLang="ja-JP" sz="2400" dirty="0">
                <a:solidFill>
                  <a:srgbClr val="0000FF"/>
                </a:solidFill>
              </a:rPr>
              <a:t>Before and after frozen-thaw</a:t>
            </a:r>
          </a:p>
          <a:p>
            <a:r>
              <a:rPr kumimoji="1" lang="en-US" altLang="ja-JP" sz="2400" b="1" dirty="0">
                <a:solidFill>
                  <a:srgbClr val="0000FF"/>
                </a:solidFill>
              </a:rPr>
              <a:t>(O</a:t>
            </a:r>
            <a:r>
              <a:rPr kumimoji="1" lang="en-US" altLang="ja-JP" sz="2400" b="1" baseline="-25000" dirty="0">
                <a:solidFill>
                  <a:srgbClr val="0000FF"/>
                </a:solidFill>
              </a:rPr>
              <a:t>2 </a:t>
            </a:r>
            <a:r>
              <a:rPr kumimoji="1" lang="en-US" altLang="ja-JP" sz="2400" b="1" dirty="0">
                <a:solidFill>
                  <a:srgbClr val="0000FF"/>
                </a:solidFill>
              </a:rPr>
              <a:t>detection by </a:t>
            </a:r>
            <a:r>
              <a:rPr kumimoji="1" lang="en-US" altLang="ja-JP" sz="2400" b="1" dirty="0">
                <a:solidFill>
                  <a:srgbClr val="0000FF"/>
                </a:solidFill>
                <a:sym typeface="Symbol" panose="05050102010706020507" pitchFamily="18" charset="2"/>
              </a:rPr>
              <a:t>SR)</a:t>
            </a:r>
            <a:endParaRPr kumimoji="1" lang="ja-JP" altLang="en-US" sz="2400" b="1" dirty="0">
              <a:solidFill>
                <a:srgbClr val="0000FF"/>
              </a:solidFill>
            </a:endParaRPr>
          </a:p>
        </p:txBody>
      </p:sp>
      <p:pic>
        <p:nvPicPr>
          <p:cNvPr id="11" name="Picture 10" descr="A graph of a graph showing different types of freeze&#10;&#10;Description automatically generated with medium confidence">
            <a:extLst>
              <a:ext uri="{FF2B5EF4-FFF2-40B4-BE49-F238E27FC236}">
                <a16:creationId xmlns:a16="http://schemas.microsoft.com/office/drawing/2014/main" id="{FD9EF8D8-1051-D44C-401C-58597DC1C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444" y="3339606"/>
            <a:ext cx="4265744" cy="3199306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3D885D-1E7A-1B8C-C0DF-B8AA059AB527}"/>
              </a:ext>
            </a:extLst>
          </p:cNvPr>
          <p:cNvSpPr txBox="1"/>
          <p:nvPr/>
        </p:nvSpPr>
        <p:spPr>
          <a:xfrm>
            <a:off x="7239000" y="5347589"/>
            <a:ext cx="2743200" cy="11695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Spin-exchange interaction</a:t>
            </a:r>
          </a:p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Mu(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) + O</a:t>
            </a:r>
            <a:r>
              <a:rPr kumimoji="1" lang="en-US" altLang="ja-JP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Mu(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) + O</a:t>
            </a:r>
            <a:r>
              <a:rPr kumimoji="1" lang="en-US" altLang="ja-JP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reactions</a:t>
            </a:r>
          </a:p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+ O</a:t>
            </a:r>
            <a:r>
              <a:rPr kumimoji="1" lang="en-US" altLang="ja-JP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Mu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kumimoji="1" lang="en-US" altLang="ja-JP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</a:p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Both cause relaxation of Mu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FADD86-76F3-E278-15E8-7CC068C5D1D0}"/>
              </a:ext>
            </a:extLst>
          </p:cNvPr>
          <p:cNvSpPr txBox="1"/>
          <p:nvPr/>
        </p:nvSpPr>
        <p:spPr>
          <a:xfrm>
            <a:off x="649068" y="5531449"/>
            <a:ext cx="217637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Ref. a: J. Chem. Soc., Faraday Trans. 91, 1935 (1995)</a:t>
            </a:r>
          </a:p>
          <a:p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Ref. b. </a:t>
            </a:r>
            <a:r>
              <a:rPr lang="en-US" altLang="ja-JP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NIM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ja-JP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1011</a:t>
            </a:r>
            <a:r>
              <a:rPr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165561 (2021) </a:t>
            </a:r>
            <a:endParaRPr lang="ja-JP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06A563-EA64-C113-38B5-3AE05D40F60E}"/>
              </a:ext>
            </a:extLst>
          </p:cNvPr>
          <p:cNvSpPr txBox="1"/>
          <p:nvPr/>
        </p:nvSpPr>
        <p:spPr>
          <a:xfrm>
            <a:off x="6581674" y="209604"/>
            <a:ext cx="45306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JPS Conf. Proc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 011037</a:t>
            </a:r>
            <a:endParaRPr lang="en-US" sz="1600" kern="100" dirty="0"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56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F4C32B-CD02-2494-8F43-C11AF2AF5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147" y="851856"/>
            <a:ext cx="2647479" cy="2510607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7EBF30-E3A6-C9BF-B1B7-53CF9C9635DC}"/>
              </a:ext>
            </a:extLst>
          </p:cNvPr>
          <p:cNvSpPr txBox="1"/>
          <p:nvPr/>
        </p:nvSpPr>
        <p:spPr>
          <a:xfrm>
            <a:off x="883513" y="467136"/>
            <a:ext cx="2420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>
                <a:solidFill>
                  <a:srgbClr val="0000FF"/>
                </a:solidFill>
              </a:rPr>
              <a:t>Summary</a:t>
            </a:r>
            <a:endParaRPr kumimoji="1" lang="ja-JP" altLang="en-US" sz="4400" b="1" dirty="0">
              <a:solidFill>
                <a:srgbClr val="0000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0DDC0A-3D78-ED20-0EA0-4B265B41EF27}"/>
              </a:ext>
            </a:extLst>
          </p:cNvPr>
          <p:cNvSpPr txBox="1"/>
          <p:nvPr/>
        </p:nvSpPr>
        <p:spPr>
          <a:xfrm>
            <a:off x="883513" y="1157121"/>
            <a:ext cx="1062376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SR in water and ice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: new 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insights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</a:t>
            </a:r>
            <a:r>
              <a:rPr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MuOH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molecule from 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SR spectra</a:t>
            </a:r>
            <a:endParaRPr lang="en-US" altLang="ja-JP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model: A(t) = </a:t>
            </a:r>
            <a:r>
              <a:rPr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ja-JP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ja-JP" sz="28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MuOH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f</a:t>
            </a:r>
            <a:r>
              <a:rPr lang="en-US" altLang="ja-JP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dia.</a:t>
            </a:r>
            <a:r>
              <a:rPr lang="en-US" altLang="ja-JP" sz="28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1</a:t>
            </a:r>
            <a:endParaRPr lang="en-US" altLang="ja-JP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coherence of muon in water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to Physics, Chemistry and Biology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kumimoji="1" lang="en-US" altLang="ja-JP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Deeper insights into </a:t>
            </a:r>
            <a:r>
              <a:rPr kumimoji="1"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μSR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condensed matter, including water, hydrated samples, and aqueous solutions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kumimoji="1" lang="en-US" altLang="ja-JP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requirements / recommendations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kumimoji="1" lang="en-US" altLang="ja-JP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Zero-field condition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(0 ± 1 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T) &amp; </a:t>
            </a:r>
            <a:r>
              <a:rPr kumimoji="1" lang="en-US" altLang="ja-JP" sz="2800" u="sng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stray field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from nearby BLs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kumimoji="1" lang="en-US" altLang="ja-JP" sz="2800" u="sng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Background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correction from water,O</a:t>
            </a:r>
            <a:r>
              <a:rPr kumimoji="1" lang="en-US" altLang="ja-JP" sz="28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buffer,.. for SR in biology</a:t>
            </a:r>
            <a:endParaRPr kumimoji="1" lang="en-US" altLang="ja-JP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0C78F-0EA1-C652-C96E-A4E756FD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1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5D721-8B19-E5D9-CAED-327BB7ACB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DAE608AD-2B34-CA55-50A9-C9C0DDBF5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00756-C151-4067-8E8A-DC8F05CB2DA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F59F5FE-3AD9-F24C-936A-8C203B26FD16}"/>
              </a:ext>
            </a:extLst>
          </p:cNvPr>
          <p:cNvSpPr/>
          <p:nvPr/>
        </p:nvSpPr>
        <p:spPr>
          <a:xfrm>
            <a:off x="756014" y="129608"/>
            <a:ext cx="10597786" cy="5708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Acknowledgement/collaborators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559488-79F8-B469-55D2-24A91C5BC8F4}"/>
              </a:ext>
            </a:extLst>
          </p:cNvPr>
          <p:cNvGrpSpPr/>
          <p:nvPr/>
        </p:nvGrpSpPr>
        <p:grpSpPr>
          <a:xfrm>
            <a:off x="1278914" y="5534796"/>
            <a:ext cx="7450873" cy="923330"/>
            <a:chOff x="1138474" y="4913224"/>
            <a:chExt cx="5293901" cy="92333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F448DB-8827-0C1A-E93A-01107F07C904}"/>
                </a:ext>
              </a:extLst>
            </p:cNvPr>
            <p:cNvSpPr/>
            <p:nvPr/>
          </p:nvSpPr>
          <p:spPr>
            <a:xfrm>
              <a:off x="1138474" y="4913224"/>
              <a:ext cx="5293901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17" name="Picture 2" descr="Handbook on the Grants-in-Aid for Scientific Research (KAKENHI) Program">
              <a:extLst>
                <a:ext uri="{FF2B5EF4-FFF2-40B4-BE49-F238E27FC236}">
                  <a16:creationId xmlns:a16="http://schemas.microsoft.com/office/drawing/2014/main" id="{D269658A-FAE1-66A1-FF19-7AE0429919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898" y="4942259"/>
              <a:ext cx="2081825" cy="865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90E9A6-5F97-C43A-8855-986EF440F0C3}"/>
                </a:ext>
              </a:extLst>
            </p:cNvPr>
            <p:cNvSpPr txBox="1"/>
            <p:nvPr/>
          </p:nvSpPr>
          <p:spPr>
            <a:xfrm>
              <a:off x="3233619" y="4934637"/>
              <a:ext cx="319875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defTabSz="457200">
                <a:defRPr/>
              </a:pP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JSPS, 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MEXT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,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 KAKENHI </a:t>
              </a:r>
              <a:endPara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  <a:p>
              <a:pPr lvl="0" algn="ctr" defTabSz="457200">
                <a:defRPr/>
              </a:pPr>
              <a:r>
                <a:rPr lang="en-US" sz="2400" dirty="0"/>
                <a:t>21K15583 &amp; </a:t>
              </a:r>
              <a:r>
                <a:rPr kumimoji="1" lang="en-US" altLang="ja-JP" sz="2400" dirty="0"/>
                <a:t>26H01510</a:t>
              </a:r>
              <a:endPara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pic>
        <p:nvPicPr>
          <p:cNvPr id="1026" name="Picture 2" descr="shimomura">
            <a:extLst>
              <a:ext uri="{FF2B5EF4-FFF2-40B4-BE49-F238E27FC236}">
                <a16:creationId xmlns:a16="http://schemas.microsoft.com/office/drawing/2014/main" id="{7F776836-F382-3C24-7D3B-72915C061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643" y="2974723"/>
            <a:ext cx="1285305" cy="153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oda">
            <a:extLst>
              <a:ext uri="{FF2B5EF4-FFF2-40B4-BE49-F238E27FC236}">
                <a16:creationId xmlns:a16="http://schemas.microsoft.com/office/drawing/2014/main" id="{979EA5D2-C132-B47F-CCA2-1F68F2EE1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637" y="1018331"/>
            <a:ext cx="1182855" cy="14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890AF8-BB24-DABD-D8D3-6FDF33754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908" y="1053015"/>
            <a:ext cx="1135521" cy="14504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CCD2AD-2034-FB95-0D60-B1F22F11A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3" y="1018331"/>
            <a:ext cx="1216069" cy="14528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E6995A-605F-3AA0-9FF5-1155DC058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9848" y="890538"/>
            <a:ext cx="1249073" cy="15482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BA304C-0575-A7B3-861E-9AE6F1FBB4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5222" y="924956"/>
            <a:ext cx="1078341" cy="16115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D4744D-AFAD-8191-012A-9276DAEC1E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044" y="984863"/>
            <a:ext cx="1068861" cy="1518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EFC3A5-3648-EADB-10C5-38B954B6F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25388" y="3313107"/>
            <a:ext cx="1291638" cy="15315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1E2C35-8A5F-15F5-0E69-30D27BC0BA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69550" y="3102266"/>
            <a:ext cx="1186500" cy="150552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D0BB884-593B-D786-3AAF-201A350C90D2}"/>
              </a:ext>
            </a:extLst>
          </p:cNvPr>
          <p:cNvSpPr txBox="1"/>
          <p:nvPr/>
        </p:nvSpPr>
        <p:spPr>
          <a:xfrm>
            <a:off x="450273" y="2478760"/>
            <a:ext cx="1380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Amba D. Pant</a:t>
            </a:r>
            <a:endParaRPr kumimoji="1" lang="ja-JP" altLang="en-US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2F53CF-B1DF-A862-D046-109921DF2A64}"/>
              </a:ext>
            </a:extLst>
          </p:cNvPr>
          <p:cNvSpPr txBox="1"/>
          <p:nvPr/>
        </p:nvSpPr>
        <p:spPr>
          <a:xfrm>
            <a:off x="1939230" y="2473243"/>
            <a:ext cx="1290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Akihiro Koda</a:t>
            </a:r>
            <a:endParaRPr kumimoji="1" lang="ja-JP" altLang="en-US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833BC2-126B-8835-53BE-6B39D4CA999D}"/>
              </a:ext>
            </a:extLst>
          </p:cNvPr>
          <p:cNvSpPr txBox="1"/>
          <p:nvPr/>
        </p:nvSpPr>
        <p:spPr>
          <a:xfrm>
            <a:off x="3168949" y="2468105"/>
            <a:ext cx="1852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Katsuhiko Ishida</a:t>
            </a:r>
            <a:endParaRPr kumimoji="1" lang="ja-JP" altLang="en-US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D786F1-BDAD-40BD-BB83-AD44856545CD}"/>
              </a:ext>
            </a:extLst>
          </p:cNvPr>
          <p:cNvSpPr txBox="1"/>
          <p:nvPr/>
        </p:nvSpPr>
        <p:spPr>
          <a:xfrm>
            <a:off x="3651476" y="4479162"/>
            <a:ext cx="1517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Koichiro Shimomura</a:t>
            </a:r>
            <a:endParaRPr kumimoji="1" lang="ja-JP" alt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FFD72B-B7AD-A692-1978-2D64E769B4BF}"/>
              </a:ext>
            </a:extLst>
          </p:cNvPr>
          <p:cNvSpPr txBox="1"/>
          <p:nvPr/>
        </p:nvSpPr>
        <p:spPr>
          <a:xfrm>
            <a:off x="6580654" y="4641505"/>
            <a:ext cx="1925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Burkhard Geil</a:t>
            </a:r>
          </a:p>
          <a:p>
            <a:pPr algn="ctr"/>
            <a:r>
              <a:rPr lang="en-US" altLang="ja-JP" sz="1200" i="0" dirty="0">
                <a:solidFill>
                  <a:srgbClr val="2C2C2C"/>
                </a:solidFill>
                <a:effectLst/>
                <a:latin typeface="AH-Bold"/>
              </a:rPr>
              <a:t>Univ. Göttingen, </a:t>
            </a:r>
            <a:r>
              <a:rPr lang="en-US" altLang="ja-JP" sz="1200" dirty="0"/>
              <a:t>Germany</a:t>
            </a:r>
            <a:endParaRPr kumimoji="1" lang="ja-JP" altLang="en-US" sz="1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99C37D-108A-DA0C-5C9D-6E1FAA4A4A46}"/>
              </a:ext>
            </a:extLst>
          </p:cNvPr>
          <p:cNvSpPr txBox="1"/>
          <p:nvPr/>
        </p:nvSpPr>
        <p:spPr>
          <a:xfrm>
            <a:off x="8444648" y="4919609"/>
            <a:ext cx="175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Puspa Malla</a:t>
            </a:r>
            <a:endParaRPr kumimoji="1" lang="en-US" altLang="ja-JP" sz="16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D10CBE-59BC-FB77-588E-F00D00866B15}"/>
              </a:ext>
            </a:extLst>
          </p:cNvPr>
          <p:cNvSpPr txBox="1"/>
          <p:nvPr/>
        </p:nvSpPr>
        <p:spPr>
          <a:xfrm>
            <a:off x="8539828" y="2458205"/>
            <a:ext cx="17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Anup Shrestha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393916-2316-3FF2-29FB-2503B829DEE6}"/>
              </a:ext>
            </a:extLst>
          </p:cNvPr>
          <p:cNvSpPr txBox="1"/>
          <p:nvPr/>
        </p:nvSpPr>
        <p:spPr>
          <a:xfrm>
            <a:off x="10088010" y="2495053"/>
            <a:ext cx="17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Anjan Dahal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77F289-6295-A8CA-9536-3A650FF47FB4}"/>
              </a:ext>
            </a:extLst>
          </p:cNvPr>
          <p:cNvSpPr txBox="1"/>
          <p:nvPr/>
        </p:nvSpPr>
        <p:spPr>
          <a:xfrm>
            <a:off x="10065675" y="4859069"/>
            <a:ext cx="17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Hari S. Mallik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83B4090-9136-C02C-E0C0-22116A3C7410}"/>
              </a:ext>
            </a:extLst>
          </p:cNvPr>
          <p:cNvSpPr txBox="1"/>
          <p:nvPr/>
        </p:nvSpPr>
        <p:spPr>
          <a:xfrm>
            <a:off x="6792821" y="2380030"/>
            <a:ext cx="16547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Hiromi Sakai</a:t>
            </a:r>
          </a:p>
          <a:p>
            <a:pPr algn="ctr"/>
            <a:r>
              <a:rPr lang="en-US" altLang="ja-JP" sz="1600" dirty="0"/>
              <a:t>Nara Med. Univ.</a:t>
            </a:r>
            <a:endParaRPr kumimoji="1" lang="en-US" altLang="ja-JP" sz="16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3541AB1-A91D-AF6A-E9FB-63D64D0F7364}"/>
              </a:ext>
            </a:extLst>
          </p:cNvPr>
          <p:cNvSpPr/>
          <p:nvPr/>
        </p:nvSpPr>
        <p:spPr>
          <a:xfrm>
            <a:off x="343888" y="895754"/>
            <a:ext cx="4726127" cy="438614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72B6BC4-2E27-D5FB-0956-603ECAEE5349}"/>
              </a:ext>
            </a:extLst>
          </p:cNvPr>
          <p:cNvSpPr txBox="1"/>
          <p:nvPr/>
        </p:nvSpPr>
        <p:spPr>
          <a:xfrm>
            <a:off x="1200025" y="5130052"/>
            <a:ext cx="2161169" cy="338554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600" b="1" dirty="0"/>
              <a:t>KEK/J-PARC, Japan</a:t>
            </a:r>
            <a:endParaRPr kumimoji="1" lang="ja-JP" altLang="en-US" sz="1600" b="1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A43F096-D0D4-DF43-7544-9284DCFC5578}"/>
              </a:ext>
            </a:extLst>
          </p:cNvPr>
          <p:cNvSpPr/>
          <p:nvPr/>
        </p:nvSpPr>
        <p:spPr>
          <a:xfrm>
            <a:off x="6826680" y="812285"/>
            <a:ext cx="1607564" cy="2170560"/>
          </a:xfrm>
          <a:prstGeom prst="rect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1BE533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9EE439B-2742-DB44-073B-0754EB78B475}"/>
              </a:ext>
            </a:extLst>
          </p:cNvPr>
          <p:cNvSpPr/>
          <p:nvPr/>
        </p:nvSpPr>
        <p:spPr>
          <a:xfrm>
            <a:off x="6710489" y="3066700"/>
            <a:ext cx="1707718" cy="2170560"/>
          </a:xfrm>
          <a:prstGeom prst="rect">
            <a:avLst/>
          </a:prstGeom>
          <a:noFill/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3DB612A-236D-6A52-D75D-2E74ADCBF551}"/>
              </a:ext>
            </a:extLst>
          </p:cNvPr>
          <p:cNvSpPr/>
          <p:nvPr/>
        </p:nvSpPr>
        <p:spPr>
          <a:xfrm>
            <a:off x="8490463" y="808579"/>
            <a:ext cx="3205354" cy="4473316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4D07777-5836-6290-1E17-80928EBA9BFB}"/>
              </a:ext>
            </a:extLst>
          </p:cNvPr>
          <p:cNvSpPr txBox="1"/>
          <p:nvPr/>
        </p:nvSpPr>
        <p:spPr>
          <a:xfrm>
            <a:off x="9062867" y="2836564"/>
            <a:ext cx="1689180" cy="369332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CDP, TU, Nepal</a:t>
            </a:r>
            <a:endParaRPr kumimoji="1" lang="ja-JP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F8CA2-BF6F-F86A-A724-F7F37D2CD7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2251" y="2978977"/>
            <a:ext cx="1089755" cy="14418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A67FCB-84BD-4C8C-6CAD-7AA8CB0C12AA}"/>
              </a:ext>
            </a:extLst>
          </p:cNvPr>
          <p:cNvSpPr txBox="1"/>
          <p:nvPr/>
        </p:nvSpPr>
        <p:spPr>
          <a:xfrm>
            <a:off x="283603" y="4410440"/>
            <a:ext cx="1241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err="1"/>
              <a:t>Jumpei</a:t>
            </a:r>
            <a:r>
              <a:rPr kumimoji="1" lang="en-US" altLang="ja-JP" sz="1600" dirty="0"/>
              <a:t> Nakamura*</a:t>
            </a:r>
            <a:endParaRPr kumimoji="1" lang="ja-JP" altLang="en-US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AD461FD-E0A6-8BB6-CDB1-9A2F2EE401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72656" y="3270266"/>
            <a:ext cx="1420484" cy="16827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27F9DD-2E64-CB79-4F1B-F873E150944A}"/>
              </a:ext>
            </a:extLst>
          </p:cNvPr>
          <p:cNvSpPr txBox="1"/>
          <p:nvPr/>
        </p:nvSpPr>
        <p:spPr>
          <a:xfrm>
            <a:off x="8672656" y="5296258"/>
            <a:ext cx="3213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000" b="1" dirty="0">
                <a:solidFill>
                  <a:srgbClr val="C00000"/>
                </a:solidFill>
              </a:rPr>
              <a:t>Thank you for your attention !</a:t>
            </a:r>
            <a:endParaRPr kumimoji="1" lang="ja-JP" altLang="en-US" sz="3000" b="1" dirty="0">
              <a:solidFill>
                <a:srgbClr val="C0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336CDAA-8720-26B8-6036-A69446F8E9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98344" y="2984005"/>
            <a:ext cx="1066818" cy="155620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FF1D178-27A4-2308-F636-2A8C0DC562EE}"/>
              </a:ext>
            </a:extLst>
          </p:cNvPr>
          <p:cNvSpPr txBox="1"/>
          <p:nvPr/>
        </p:nvSpPr>
        <p:spPr>
          <a:xfrm>
            <a:off x="2504786" y="4475931"/>
            <a:ext cx="1257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err="1"/>
              <a:t>Shoichiro</a:t>
            </a:r>
            <a:r>
              <a:rPr kumimoji="1" lang="en-US" altLang="ja-JP" dirty="0"/>
              <a:t> Nishimura</a:t>
            </a:r>
            <a:endParaRPr kumimoji="1" lang="ja-JP" alt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85CB5B6-4D34-2205-28CF-4421E51B30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51558" y="2832171"/>
            <a:ext cx="1113805" cy="171745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B3FC0FD-B720-6837-5033-38F9129FE76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43789" y="940901"/>
            <a:ext cx="1156541" cy="165601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C907040-21CF-6B2A-754E-21F4E3D69EEC}"/>
              </a:ext>
            </a:extLst>
          </p:cNvPr>
          <p:cNvSpPr txBox="1"/>
          <p:nvPr/>
        </p:nvSpPr>
        <p:spPr>
          <a:xfrm>
            <a:off x="5083002" y="2548592"/>
            <a:ext cx="17019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latin typeface="AdvOT8608a8d1"/>
              </a:rPr>
              <a:t>Kazuaki </a:t>
            </a:r>
            <a:r>
              <a:rPr lang="en-US" sz="1600" b="0" i="0" u="none" strike="noStrike" baseline="0" dirty="0" err="1">
                <a:latin typeface="AdvOT8608a8d1"/>
              </a:rPr>
              <a:t>Kuwahata</a:t>
            </a:r>
            <a:endParaRPr lang="en-US" sz="16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DDFECE2-064E-DDC7-BBCC-193B2B6D27D2}"/>
              </a:ext>
            </a:extLst>
          </p:cNvPr>
          <p:cNvSpPr txBox="1"/>
          <p:nvPr/>
        </p:nvSpPr>
        <p:spPr>
          <a:xfrm>
            <a:off x="5240214" y="4508973"/>
            <a:ext cx="1308134" cy="534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b="0" i="0" u="none" strike="noStrike" baseline="0" dirty="0">
                <a:latin typeface="Times" panose="02020603050405020304" pitchFamily="18" charset="0"/>
                <a:cs typeface="Times" panose="02020603050405020304" pitchFamily="18" charset="0"/>
              </a:rPr>
              <a:t>Masanori Tachikawa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A1D4C7-AA24-B8E7-F4BF-2F90A3BC23A0}"/>
              </a:ext>
            </a:extLst>
          </p:cNvPr>
          <p:cNvSpPr txBox="1"/>
          <p:nvPr/>
        </p:nvSpPr>
        <p:spPr>
          <a:xfrm>
            <a:off x="5123178" y="4982625"/>
            <a:ext cx="1453693" cy="53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1800" dirty="0">
                <a:latin typeface="AdvOT8608a8d1"/>
              </a:rPr>
              <a:t>Yokohama City Univ.</a:t>
            </a:r>
            <a:endParaRPr lang="en-US" sz="18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D99A36C-91AB-7A35-3CA7-ADA5CAF852C5}"/>
              </a:ext>
            </a:extLst>
          </p:cNvPr>
          <p:cNvSpPr/>
          <p:nvPr/>
        </p:nvSpPr>
        <p:spPr>
          <a:xfrm>
            <a:off x="5159356" y="884968"/>
            <a:ext cx="1508206" cy="458363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1BE533"/>
              </a:solidFill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F8B695B6-E5C3-4ABF-BF52-922F6D2AE1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15716" y="2971305"/>
            <a:ext cx="1043024" cy="1568908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8018F67-E5E9-B308-8C35-568EDF763B95}"/>
              </a:ext>
            </a:extLst>
          </p:cNvPr>
          <p:cNvSpPr txBox="1"/>
          <p:nvPr/>
        </p:nvSpPr>
        <p:spPr>
          <a:xfrm>
            <a:off x="1433009" y="4463864"/>
            <a:ext cx="1257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err="1"/>
              <a:t>MasatoshiHiraishi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0044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A31F91-B5DB-102D-24C1-20EFA852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60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B408C7-3ECC-5FD1-4CC5-879385F499AB}"/>
              </a:ext>
            </a:extLst>
          </p:cNvPr>
          <p:cNvSpPr txBox="1"/>
          <p:nvPr/>
        </p:nvSpPr>
        <p:spPr>
          <a:xfrm>
            <a:off x="4312508" y="2953265"/>
            <a:ext cx="2090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Ref. slides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D64F30-EC81-F83A-8788-617884C7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73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B2D7F-F88C-946A-CA40-FCA5988D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CE501F-D9E5-AC04-7153-9D3A191D6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29</a:t>
            </a:fld>
            <a:endParaRPr lang="en-US"/>
          </a:p>
        </p:txBody>
      </p:sp>
      <p:pic>
        <p:nvPicPr>
          <p:cNvPr id="3" name="Picture 2" descr="A graph of a normal distribution&#10;&#10;Description automatically generated">
            <a:extLst>
              <a:ext uri="{FF2B5EF4-FFF2-40B4-BE49-F238E27FC236}">
                <a16:creationId xmlns:a16="http://schemas.microsoft.com/office/drawing/2014/main" id="{4989AEA5-1696-A0C5-5C93-FF8751E27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315" y="663252"/>
            <a:ext cx="7314285" cy="54857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ABE97B-AE8C-8ED0-F6F7-72C2A6985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042" y="841194"/>
            <a:ext cx="1993160" cy="22484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49B4D7-DC0A-9E59-9A2E-CF559B3678E4}"/>
              </a:ext>
            </a:extLst>
          </p:cNvPr>
          <p:cNvSpPr txBox="1"/>
          <p:nvPr/>
        </p:nvSpPr>
        <p:spPr>
          <a:xfrm>
            <a:off x="1296315" y="6018275"/>
            <a:ext cx="8935944" cy="523220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>
                <a:latin typeface="游明朝 Light" panose="02020300000000000000" pitchFamily="18" charset="-128"/>
                <a:ea typeface="游明朝 Light" panose="02020300000000000000" pitchFamily="18" charset="-128"/>
              </a:rPr>
              <a:t>Mu-H in </a:t>
            </a:r>
            <a:r>
              <a:rPr lang="en-US" altLang="ja-JP" sz="2800" b="1" dirty="0" err="1">
                <a:latin typeface="游明朝 Light" panose="02020300000000000000" pitchFamily="18" charset="-128"/>
                <a:ea typeface="游明朝 Light" panose="02020300000000000000" pitchFamily="18" charset="-128"/>
              </a:rPr>
              <a:t>MuOH</a:t>
            </a:r>
            <a:r>
              <a:rPr lang="en-US" altLang="ja-JP" sz="2800" b="1" dirty="0">
                <a:latin typeface="游明朝 Light" panose="02020300000000000000" pitchFamily="18" charset="-128"/>
                <a:ea typeface="游明朝 Light" panose="02020300000000000000" pitchFamily="18" charset="-128"/>
              </a:rPr>
              <a:t> found longer than H-H in H</a:t>
            </a:r>
            <a:r>
              <a:rPr lang="en-US" altLang="ja-JP" sz="2800" b="1" baseline="-25000" dirty="0">
                <a:latin typeface="游明朝 Light" panose="02020300000000000000" pitchFamily="18" charset="-128"/>
                <a:ea typeface="游明朝 Light" panose="02020300000000000000" pitchFamily="18" charset="-128"/>
              </a:rPr>
              <a:t>2</a:t>
            </a:r>
            <a:r>
              <a:rPr lang="en-US" altLang="ja-JP" sz="2800" b="1" dirty="0">
                <a:latin typeface="游明朝 Light" panose="02020300000000000000" pitchFamily="18" charset="-128"/>
                <a:ea typeface="游明朝 Light" panose="02020300000000000000" pitchFamily="18" charset="-128"/>
              </a:rPr>
              <a:t>O by 5%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73614C-9C96-0AC8-748A-EE04668587A3}"/>
              </a:ext>
            </a:extLst>
          </p:cNvPr>
          <p:cNvSpPr txBox="1"/>
          <p:nvPr/>
        </p:nvSpPr>
        <p:spPr>
          <a:xfrm>
            <a:off x="1219613" y="136525"/>
            <a:ext cx="9089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</a:rPr>
              <a:t>Precise structure of H</a:t>
            </a:r>
            <a:r>
              <a:rPr lang="en-US" sz="4000" baseline="-25000" dirty="0">
                <a:solidFill>
                  <a:srgbClr val="0000FF"/>
                </a:solidFill>
              </a:rPr>
              <a:t>2</a:t>
            </a:r>
            <a:r>
              <a:rPr lang="en-US" sz="4000" dirty="0">
                <a:solidFill>
                  <a:srgbClr val="0000FF"/>
                </a:solidFill>
              </a:rPr>
              <a:t>O using muons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33D7B3-AEB4-BFA3-D636-2546353AB530}"/>
              </a:ext>
            </a:extLst>
          </p:cNvPr>
          <p:cNvCxnSpPr>
            <a:cxnSpLocks/>
          </p:cNvCxnSpPr>
          <p:nvPr/>
        </p:nvCxnSpPr>
        <p:spPr>
          <a:xfrm>
            <a:off x="3968092" y="3089637"/>
            <a:ext cx="0" cy="2203887"/>
          </a:xfrm>
          <a:prstGeom prst="line">
            <a:avLst/>
          </a:prstGeom>
          <a:ln w="12700">
            <a:solidFill>
              <a:srgbClr val="FFC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59D2BA-C2A7-6D24-9379-DD0859518BBF}"/>
              </a:ext>
            </a:extLst>
          </p:cNvPr>
          <p:cNvCxnSpPr>
            <a:cxnSpLocks/>
          </p:cNvCxnSpPr>
          <p:nvPr/>
        </p:nvCxnSpPr>
        <p:spPr>
          <a:xfrm>
            <a:off x="5124770" y="1503063"/>
            <a:ext cx="0" cy="3884246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CBAD5C5-DC00-34A0-6EA9-EF9E76B535E0}"/>
              </a:ext>
            </a:extLst>
          </p:cNvPr>
          <p:cNvSpPr txBox="1"/>
          <p:nvPr/>
        </p:nvSpPr>
        <p:spPr>
          <a:xfrm>
            <a:off x="9104485" y="3089637"/>
            <a:ext cx="2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DFT and PIMD support the result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CD59884-FDA2-EE9E-794A-B7C7E5A4A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084" y="973350"/>
            <a:ext cx="3102628" cy="2012595"/>
          </a:xfrm>
          <a:prstGeom prst="rect">
            <a:avLst/>
          </a:prstGeom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FD1EC6E-71A6-C98C-5ADE-16274EDDC47B}"/>
              </a:ext>
            </a:extLst>
          </p:cNvPr>
          <p:cNvSpPr txBox="1"/>
          <p:nvPr/>
        </p:nvSpPr>
        <p:spPr>
          <a:xfrm>
            <a:off x="8613085" y="3909981"/>
            <a:ext cx="3102627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Muon provides info/site about nearby H</a:t>
            </a:r>
          </a:p>
          <a:p>
            <a:pPr algn="ctr"/>
            <a:endParaRPr lang="en-US" dirty="0">
              <a:highlight>
                <a:srgbClr val="FFFF00"/>
              </a:highlight>
            </a:endParaRPr>
          </a:p>
          <a:p>
            <a:pPr algn="ctr"/>
            <a:r>
              <a:rPr lang="en-US" dirty="0">
                <a:highlight>
                  <a:srgbClr val="FFFF00"/>
                </a:highlight>
              </a:rPr>
              <a:t>DNA damage/structure: improper H bond-networking</a:t>
            </a:r>
          </a:p>
        </p:txBody>
      </p:sp>
    </p:spTree>
    <p:extLst>
      <p:ext uri="{BB962C8B-B14F-4D97-AF65-F5344CB8AC3E}">
        <p14:creationId xmlns:p14="http://schemas.microsoft.com/office/powerpoint/2010/main" val="21886434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3D0EC-88FC-5EAF-B057-F31504EFC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BCF501-DB67-966A-5584-C25D024F2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15A02-B79D-B198-D315-257DD918E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1" y="1485800"/>
            <a:ext cx="10084318" cy="38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B1C911-E953-7EEB-ED08-0D8AAC78D261}"/>
              </a:ext>
            </a:extLst>
          </p:cNvPr>
          <p:cNvSpPr txBox="1"/>
          <p:nvPr/>
        </p:nvSpPr>
        <p:spPr>
          <a:xfrm>
            <a:off x="237210" y="536146"/>
            <a:ext cx="11717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 integral molecular dynamics (PIMD) supports the Expt. Results</a:t>
            </a:r>
            <a:endParaRPr kumimoji="1" lang="ja-JP" altLang="en-US" sz="3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5A94A8-2B25-1944-FA3C-03C09A5910DE}"/>
              </a:ext>
            </a:extLst>
          </p:cNvPr>
          <p:cNvSpPr txBox="1"/>
          <p:nvPr/>
        </p:nvSpPr>
        <p:spPr>
          <a:xfrm>
            <a:off x="3624669" y="5733266"/>
            <a:ext cx="7308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 b="1" dirty="0"/>
              <a:t>PIMD: Elongation of Mu-O bond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 b="1" dirty="0">
                <a:sym typeface="Symbol" panose="05050102010706020507" pitchFamily="18" charset="2"/>
              </a:rPr>
              <a:t>SR </a:t>
            </a:r>
            <a:r>
              <a:rPr kumimoji="1" lang="en-US" altLang="ja-JP" sz="2400" b="1" dirty="0" err="1">
                <a:sym typeface="Symbol" panose="05050102010706020507" pitchFamily="18" charset="2"/>
              </a:rPr>
              <a:t>expt</a:t>
            </a:r>
            <a:r>
              <a:rPr kumimoji="1" lang="en-US" altLang="ja-JP" sz="2400" b="1" dirty="0">
                <a:sym typeface="Symbol" panose="05050102010706020507" pitchFamily="18" charset="2"/>
              </a:rPr>
              <a:t>: muon-proton distance (Mu-H in </a:t>
            </a:r>
            <a:r>
              <a:rPr kumimoji="1" lang="en-US" altLang="ja-JP" sz="2400" b="1" dirty="0" err="1">
                <a:sym typeface="Symbol" panose="05050102010706020507" pitchFamily="18" charset="2"/>
              </a:rPr>
              <a:t>MuOH</a:t>
            </a:r>
            <a:r>
              <a:rPr kumimoji="1" lang="en-US" altLang="ja-JP" sz="2400" b="1" dirty="0">
                <a:sym typeface="Symbol" panose="05050102010706020507" pitchFamily="18" charset="2"/>
              </a:rPr>
              <a:t>)</a:t>
            </a:r>
            <a:endParaRPr kumimoji="1" lang="ja-JP" alt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B0276D-ACCA-FCAA-9C09-6B426EFCBB07}"/>
              </a:ext>
            </a:extLst>
          </p:cNvPr>
          <p:cNvGrpSpPr/>
          <p:nvPr/>
        </p:nvGrpSpPr>
        <p:grpSpPr>
          <a:xfrm rot="1485434">
            <a:off x="1086619" y="5193610"/>
            <a:ext cx="705839" cy="1341329"/>
            <a:chOff x="8810335" y="5793597"/>
            <a:chExt cx="747666" cy="142081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7BB5241-F867-93E3-EEAA-9185097B0508}"/>
                </a:ext>
              </a:extLst>
            </p:cNvPr>
            <p:cNvSpPr/>
            <p:nvPr/>
          </p:nvSpPr>
          <p:spPr>
            <a:xfrm rot="19550169">
              <a:off x="9198413" y="5793597"/>
              <a:ext cx="359588" cy="3366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699" b="1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1712B72-DA1E-8C59-664C-5CB351002057}"/>
                </a:ext>
              </a:extLst>
            </p:cNvPr>
            <p:cNvSpPr/>
            <p:nvPr/>
          </p:nvSpPr>
          <p:spPr>
            <a:xfrm rot="19550169">
              <a:off x="8810335" y="6398680"/>
              <a:ext cx="297180" cy="30607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99" b="1" dirty="0">
                  <a:sym typeface="Symbol" panose="05050102010706020507" pitchFamily="18" charset="2"/>
                </a:rPr>
                <a:t>O</a:t>
              </a:r>
              <a:endParaRPr lang="ja-JP" altLang="en-US" sz="1699" b="1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A6DC3DC-8D6C-496B-9C1D-877389BD23DB}"/>
                </a:ext>
              </a:extLst>
            </p:cNvPr>
            <p:cNvSpPr/>
            <p:nvPr/>
          </p:nvSpPr>
          <p:spPr>
            <a:xfrm rot="19757691">
              <a:off x="9048735" y="6908334"/>
              <a:ext cx="297180" cy="3060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99" b="1" dirty="0">
                  <a:sym typeface="Symbol" panose="05050102010706020507" pitchFamily="18" charset="2"/>
                </a:rPr>
                <a:t>H</a:t>
              </a:r>
              <a:endParaRPr lang="ja-JP" altLang="en-US" sz="1699" b="1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FB04099-15C8-7DAD-6CA2-A6E8673B0D18}"/>
                </a:ext>
              </a:extLst>
            </p:cNvPr>
            <p:cNvCxnSpPr>
              <a:cxnSpLocks/>
            </p:cNvCxnSpPr>
            <p:nvPr/>
          </p:nvCxnSpPr>
          <p:spPr>
            <a:xfrm rot="19550169" flipV="1">
              <a:off x="8959335" y="6192664"/>
              <a:ext cx="382752" cy="13799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FE1B7E1-4E59-8834-3ADF-C2ACF19DF0C8}"/>
                </a:ext>
              </a:extLst>
            </p:cNvPr>
            <p:cNvCxnSpPr>
              <a:cxnSpLocks/>
            </p:cNvCxnSpPr>
            <p:nvPr/>
          </p:nvCxnSpPr>
          <p:spPr>
            <a:xfrm rot="19550169" flipH="1">
              <a:off x="9029473" y="6671617"/>
              <a:ext cx="58859" cy="27325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542B6C7-B13E-CACF-B940-7A0283AF6902}"/>
              </a:ext>
            </a:extLst>
          </p:cNvPr>
          <p:cNvSpPr txBox="1"/>
          <p:nvPr/>
        </p:nvSpPr>
        <p:spPr>
          <a:xfrm>
            <a:off x="1568357" y="5291479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Mu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473E2D9-1773-51C0-CCB9-B7C1B8B057B5}"/>
              </a:ext>
            </a:extLst>
          </p:cNvPr>
          <p:cNvCxnSpPr/>
          <p:nvPr/>
        </p:nvCxnSpPr>
        <p:spPr>
          <a:xfrm flipV="1">
            <a:off x="1075970" y="5191932"/>
            <a:ext cx="619583" cy="357567"/>
          </a:xfrm>
          <a:prstGeom prst="straightConnector1">
            <a:avLst/>
          </a:prstGeom>
          <a:ln>
            <a:solidFill>
              <a:srgbClr val="FF00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6F76580-949D-4238-DABD-7DFC97B75151}"/>
              </a:ext>
            </a:extLst>
          </p:cNvPr>
          <p:cNvSpPr txBox="1"/>
          <p:nvPr/>
        </p:nvSpPr>
        <p:spPr>
          <a:xfrm rot="19751635">
            <a:off x="942091" y="5093234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PIMD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0E3AAB9-C32D-CC32-0650-EAB9403ED76A}"/>
              </a:ext>
            </a:extLst>
          </p:cNvPr>
          <p:cNvCxnSpPr>
            <a:cxnSpLocks/>
          </p:cNvCxnSpPr>
          <p:nvPr/>
        </p:nvCxnSpPr>
        <p:spPr>
          <a:xfrm flipV="1">
            <a:off x="1383448" y="5737079"/>
            <a:ext cx="553840" cy="55783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A7C4844-6DFB-BFEA-F071-D45BA245AC39}"/>
              </a:ext>
            </a:extLst>
          </p:cNvPr>
          <p:cNvSpPr txBox="1"/>
          <p:nvPr/>
        </p:nvSpPr>
        <p:spPr>
          <a:xfrm rot="18954478">
            <a:off x="1512014" y="595544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SR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28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A99AFA-88C7-38C4-3F78-F059E1AFE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09" y="505457"/>
            <a:ext cx="5001116" cy="62345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B06FF5-0F00-2B72-A063-6209949A8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564" y="4476727"/>
            <a:ext cx="5616427" cy="2027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8399DA-2567-4F6D-855C-58B479FF9CDB}"/>
              </a:ext>
            </a:extLst>
          </p:cNvPr>
          <p:cNvSpPr txBox="1"/>
          <p:nvPr/>
        </p:nvSpPr>
        <p:spPr>
          <a:xfrm>
            <a:off x="5982345" y="263471"/>
            <a:ext cx="2973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</a:rPr>
              <a:t>PIMD details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8EA8BA-B114-EC02-D4DC-8A1E2C49F403}"/>
              </a:ext>
            </a:extLst>
          </p:cNvPr>
          <p:cNvSpPr txBox="1"/>
          <p:nvPr/>
        </p:nvSpPr>
        <p:spPr>
          <a:xfrm>
            <a:off x="5908497" y="971357"/>
            <a:ext cx="5490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A.D. Pant, et al., </a:t>
            </a:r>
            <a:r>
              <a:rPr lang="en-US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J. Phys. Soc. </a:t>
            </a:r>
            <a:r>
              <a:rPr lang="en-US" i="1" kern="100" dirty="0" err="1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Jpn</a:t>
            </a:r>
            <a:r>
              <a:rPr lang="en-US" i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</a:t>
            </a:r>
            <a:r>
              <a:rPr lang="en-US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b="1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95</a:t>
            </a:r>
            <a:r>
              <a:rPr lang="en-US" kern="100" dirty="0"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(1) (2026) 014603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D8A28F2-5F0B-3B43-787F-AFD38B83CF03}"/>
              </a:ext>
            </a:extLst>
          </p:cNvPr>
          <p:cNvCxnSpPr/>
          <p:nvPr/>
        </p:nvCxnSpPr>
        <p:spPr>
          <a:xfrm>
            <a:off x="1069383" y="2177512"/>
            <a:ext cx="45255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2E221C-2B1F-73E2-936F-F6B2869DA6BA}"/>
              </a:ext>
            </a:extLst>
          </p:cNvPr>
          <p:cNvCxnSpPr/>
          <p:nvPr/>
        </p:nvCxnSpPr>
        <p:spPr>
          <a:xfrm>
            <a:off x="1753266" y="2678623"/>
            <a:ext cx="374008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111731-6DB0-65A1-C551-CF6CB2FB952B}"/>
              </a:ext>
            </a:extLst>
          </p:cNvPr>
          <p:cNvCxnSpPr/>
          <p:nvPr/>
        </p:nvCxnSpPr>
        <p:spPr>
          <a:xfrm>
            <a:off x="761444" y="3390255"/>
            <a:ext cx="1441965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81FAF2-3C60-2148-A2B9-F7753E596D60}"/>
              </a:ext>
            </a:extLst>
          </p:cNvPr>
          <p:cNvCxnSpPr/>
          <p:nvPr/>
        </p:nvCxnSpPr>
        <p:spPr>
          <a:xfrm>
            <a:off x="3461916" y="3139699"/>
            <a:ext cx="2111182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A24558-8CB4-DF8E-F6AA-8E7D1BD40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27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E70E45-CB17-4223-82CE-71C321DF7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AEF7A-5616-4685-A343-453B02F66F8D}" type="slidenum">
              <a:rPr kumimoji="1" lang="ja-JP" altLang="en-US" smtClean="0"/>
              <a:t>32</a:t>
            </a:fld>
            <a:endParaRPr kumimoji="1" lang="ja-JP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5A48D5-E860-8D24-E609-25CD04639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61" y="1095915"/>
            <a:ext cx="6768813" cy="516218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51F6747-AF73-26A4-D3F7-212EB14E833F}"/>
              </a:ext>
            </a:extLst>
          </p:cNvPr>
          <p:cNvGrpSpPr/>
          <p:nvPr/>
        </p:nvGrpSpPr>
        <p:grpSpPr>
          <a:xfrm>
            <a:off x="7053385" y="1152816"/>
            <a:ext cx="5029199" cy="2860069"/>
            <a:chOff x="4114801" y="1102331"/>
            <a:chExt cx="5029199" cy="28600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0F043E7-65EE-B2CC-D5A0-0A36AEDAFF25}"/>
                </a:ext>
              </a:extLst>
            </p:cNvPr>
            <p:cNvGrpSpPr/>
            <p:nvPr/>
          </p:nvGrpSpPr>
          <p:grpSpPr>
            <a:xfrm>
              <a:off x="4114801" y="1102331"/>
              <a:ext cx="4876799" cy="2860069"/>
              <a:chOff x="-447215" y="33514140"/>
              <a:chExt cx="14566535" cy="864318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B8B2DDB-99B9-88F1-73BA-85F5279F8EB4}"/>
                  </a:ext>
                </a:extLst>
              </p:cNvPr>
              <p:cNvGrpSpPr/>
              <p:nvPr/>
            </p:nvGrpSpPr>
            <p:grpSpPr>
              <a:xfrm>
                <a:off x="2889826" y="33514140"/>
                <a:ext cx="7633569" cy="8643182"/>
                <a:chOff x="10876061" y="24476945"/>
                <a:chExt cx="7633569" cy="8643182"/>
              </a:xfrm>
            </p:grpSpPr>
            <p:pic>
              <p:nvPicPr>
                <p:cNvPr id="21" name="Picture 3">
                  <a:extLst>
                    <a:ext uri="{FF2B5EF4-FFF2-40B4-BE49-F238E27FC236}">
                      <a16:creationId xmlns:a16="http://schemas.microsoft.com/office/drawing/2014/main" id="{ADD68A50-093C-6171-34C7-4D7CCB7251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76061" y="24476945"/>
                  <a:ext cx="6854725" cy="76794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9372A1E-7888-C84C-CFFD-7C46343748D3}"/>
                    </a:ext>
                  </a:extLst>
                </p:cNvPr>
                <p:cNvSpPr txBox="1"/>
                <p:nvPr/>
              </p:nvSpPr>
              <p:spPr>
                <a:xfrm>
                  <a:off x="11054424" y="32003999"/>
                  <a:ext cx="7455206" cy="1116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/>
                    <a:t>Experimental set-up </a:t>
                  </a:r>
                  <a:endParaRPr kumimoji="1" lang="ja-JP" altLang="en-US" dirty="0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1DC9DBF-3887-59D4-EA90-0D9D8B02C865}"/>
                  </a:ext>
                </a:extLst>
              </p:cNvPr>
              <p:cNvCxnSpPr/>
              <p:nvPr/>
            </p:nvCxnSpPr>
            <p:spPr>
              <a:xfrm flipH="1">
                <a:off x="8510588" y="34109227"/>
                <a:ext cx="1752598" cy="10457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A8B070-6CB4-9F29-E67B-44B9A0C491F2}"/>
                  </a:ext>
                </a:extLst>
              </p:cNvPr>
              <p:cNvSpPr txBox="1"/>
              <p:nvPr/>
            </p:nvSpPr>
            <p:spPr>
              <a:xfrm>
                <a:off x="10263187" y="33693730"/>
                <a:ext cx="3856133" cy="3255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600" dirty="0"/>
                  <a:t>Membrane module (for gas-liquid mixing)</a:t>
                </a:r>
                <a:endParaRPr kumimoji="1" lang="ja-JP" altLang="en-US" sz="1600" dirty="0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603572A-BD1A-4A08-08D6-77FA2ED3C643}"/>
                  </a:ext>
                </a:extLst>
              </p:cNvPr>
              <p:cNvGrpSpPr/>
              <p:nvPr/>
            </p:nvGrpSpPr>
            <p:grpSpPr>
              <a:xfrm>
                <a:off x="-447215" y="34524061"/>
                <a:ext cx="5605002" cy="2732277"/>
                <a:chOff x="12274232" y="35443923"/>
                <a:chExt cx="5605002" cy="2732277"/>
              </a:xfrm>
            </p:grpSpPr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B92FFEEE-7F55-EC04-FCF5-87606E46DBA9}"/>
                    </a:ext>
                  </a:extLst>
                </p:cNvPr>
                <p:cNvCxnSpPr/>
                <p:nvPr/>
              </p:nvCxnSpPr>
              <p:spPr>
                <a:xfrm>
                  <a:off x="14665620" y="36363785"/>
                  <a:ext cx="3213614" cy="1812415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8D3FA85-D899-0E6E-5AA6-D4FFB6C2F853}"/>
                    </a:ext>
                  </a:extLst>
                </p:cNvPr>
                <p:cNvSpPr txBox="1"/>
                <p:nvPr/>
              </p:nvSpPr>
              <p:spPr>
                <a:xfrm>
                  <a:off x="12274232" y="35443923"/>
                  <a:ext cx="3767873" cy="25112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600" dirty="0"/>
                    <a:t>Oxygen sensor</a:t>
                  </a:r>
                </a:p>
                <a:p>
                  <a:r>
                    <a:rPr kumimoji="1" lang="en-US" altLang="ja-JP" sz="1600" dirty="0"/>
                    <a:t>(</a:t>
                  </a:r>
                  <a:r>
                    <a:rPr kumimoji="1" lang="en-US" altLang="ja-JP" sz="1600" dirty="0" err="1"/>
                    <a:t>Vernier</a:t>
                  </a:r>
                  <a:r>
                    <a:rPr kumimoji="1" lang="en-US" altLang="ja-JP" sz="1600" dirty="0"/>
                    <a:t>)</a:t>
                  </a:r>
                  <a:endParaRPr kumimoji="1" lang="ja-JP" altLang="en-US" sz="1600" dirty="0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CB44350-BD2A-86DC-4950-7644D03BD50B}"/>
                  </a:ext>
                </a:extLst>
              </p:cNvPr>
              <p:cNvGrpSpPr/>
              <p:nvPr/>
            </p:nvGrpSpPr>
            <p:grpSpPr>
              <a:xfrm>
                <a:off x="-447215" y="37427529"/>
                <a:ext cx="6138402" cy="2501271"/>
                <a:chOff x="12375620" y="35089098"/>
                <a:chExt cx="6138402" cy="2501271"/>
              </a:xfrm>
            </p:grpSpPr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E0083CDD-155D-ED17-3245-F1DF6A0996BA}"/>
                    </a:ext>
                  </a:extLst>
                </p:cNvPr>
                <p:cNvCxnSpPr/>
                <p:nvPr/>
              </p:nvCxnSpPr>
              <p:spPr>
                <a:xfrm>
                  <a:off x="14560641" y="35905588"/>
                  <a:ext cx="3953381" cy="1684781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9D37D07-4540-BBEF-A1B1-E726533DFD26}"/>
                    </a:ext>
                  </a:extLst>
                </p:cNvPr>
                <p:cNvSpPr txBox="1"/>
                <p:nvPr/>
              </p:nvSpPr>
              <p:spPr>
                <a:xfrm>
                  <a:off x="12375620" y="35089098"/>
                  <a:ext cx="3228306" cy="17672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600" dirty="0"/>
                    <a:t>Magnetic </a:t>
                  </a:r>
                </a:p>
                <a:p>
                  <a:r>
                    <a:rPr kumimoji="1" lang="en-US" altLang="ja-JP" sz="1600" dirty="0"/>
                    <a:t>stirrer</a:t>
                  </a:r>
                  <a:endParaRPr kumimoji="1" lang="ja-JP" altLang="en-US" sz="1600" dirty="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7EDD59C-A827-5ADB-C684-C96F68AD34A7}"/>
                  </a:ext>
                </a:extLst>
              </p:cNvPr>
              <p:cNvGrpSpPr/>
              <p:nvPr/>
            </p:nvGrpSpPr>
            <p:grpSpPr>
              <a:xfrm>
                <a:off x="9424987" y="37224381"/>
                <a:ext cx="4466728" cy="1862028"/>
                <a:chOff x="12094236" y="37196307"/>
                <a:chExt cx="4466728" cy="1862028"/>
              </a:xfrm>
            </p:grpSpPr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C9E44967-39B3-B866-F38B-E739D38B8C1D}"/>
                    </a:ext>
                  </a:extLst>
                </p:cNvPr>
                <p:cNvCxnSpPr/>
                <p:nvPr/>
              </p:nvCxnSpPr>
              <p:spPr>
                <a:xfrm flipH="1">
                  <a:off x="12094236" y="38033403"/>
                  <a:ext cx="2196821" cy="102493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8D18B0A-9D06-76BA-3972-767E437F71A1}"/>
                    </a:ext>
                  </a:extLst>
                </p:cNvPr>
                <p:cNvSpPr txBox="1"/>
                <p:nvPr/>
              </p:nvSpPr>
              <p:spPr>
                <a:xfrm>
                  <a:off x="13510256" y="37196307"/>
                  <a:ext cx="3050708" cy="10231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600" dirty="0"/>
                    <a:t>Air pump</a:t>
                  </a:r>
                  <a:endParaRPr kumimoji="1" lang="ja-JP" altLang="en-US" sz="1600" dirty="0"/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CECF17-7E6C-F92E-3C0B-CB044ED83CC5}"/>
                </a:ext>
              </a:extLst>
            </p:cNvPr>
            <p:cNvSpPr txBox="1"/>
            <p:nvPr/>
          </p:nvSpPr>
          <p:spPr>
            <a:xfrm>
              <a:off x="7787704" y="3225225"/>
              <a:ext cx="13562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err="1"/>
                <a:t>Hb</a:t>
              </a:r>
              <a:r>
                <a:rPr kumimoji="1" lang="en-US" altLang="ja-JP" sz="1600" dirty="0"/>
                <a:t> (bovine origin) </a:t>
              </a:r>
              <a:r>
                <a:rPr kumimoji="1" lang="en-US" altLang="ja-JP" sz="1600" dirty="0" err="1"/>
                <a:t>sol</a:t>
              </a:r>
              <a:r>
                <a:rPr kumimoji="1" lang="en-US" altLang="ja-JP" sz="1600" baseline="30000" dirty="0" err="1"/>
                <a:t>n</a:t>
              </a:r>
              <a:endParaRPr kumimoji="1" lang="ja-JP" altLang="en-US" sz="1600" baseline="30000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11EDCD9-8E45-673A-1D68-C61E91C8C51A}"/>
                </a:ext>
              </a:extLst>
            </p:cNvPr>
            <p:cNvCxnSpPr/>
            <p:nvPr/>
          </p:nvCxnSpPr>
          <p:spPr>
            <a:xfrm flipH="1" flipV="1">
              <a:off x="6553200" y="2982065"/>
              <a:ext cx="1290352" cy="44693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A38D62A-A78D-23BC-D8E2-EE70077D5FCB}"/>
              </a:ext>
            </a:extLst>
          </p:cNvPr>
          <p:cNvSpPr txBox="1"/>
          <p:nvPr/>
        </p:nvSpPr>
        <p:spPr>
          <a:xfrm>
            <a:off x="1789724" y="333942"/>
            <a:ext cx="81355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</a:rPr>
              <a:t>O</a:t>
            </a:r>
            <a:r>
              <a:rPr lang="en-US" sz="2800" b="1" baseline="-25000" dirty="0">
                <a:solidFill>
                  <a:srgbClr val="0000FF"/>
                </a:solidFill>
              </a:rPr>
              <a:t>2</a:t>
            </a:r>
            <a:r>
              <a:rPr lang="en-US" sz="2800" b="1" dirty="0">
                <a:solidFill>
                  <a:srgbClr val="0000FF"/>
                </a:solidFill>
              </a:rPr>
              <a:t> controlled circulating experimental set-up </a:t>
            </a:r>
          </a:p>
          <a:p>
            <a:pPr algn="ctr"/>
            <a:r>
              <a:rPr lang="en-US" sz="2800" b="1" dirty="0">
                <a:solidFill>
                  <a:srgbClr val="0000FF"/>
                </a:solidFill>
              </a:rPr>
              <a:t>(</a:t>
            </a:r>
            <a:r>
              <a:rPr lang="en-US" sz="2800" b="1" i="1" dirty="0">
                <a:solidFill>
                  <a:srgbClr val="0000FF"/>
                </a:solidFill>
              </a:rPr>
              <a:t>in vivo </a:t>
            </a:r>
            <a:r>
              <a:rPr lang="en-US" sz="2800" b="1" dirty="0">
                <a:solidFill>
                  <a:srgbClr val="0000FF"/>
                </a:solidFill>
              </a:rPr>
              <a:t>like set-up)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D5261BD-60BF-05BF-4CC6-3D8B49E0DC97}"/>
              </a:ext>
            </a:extLst>
          </p:cNvPr>
          <p:cNvGrpSpPr/>
          <p:nvPr/>
        </p:nvGrpSpPr>
        <p:grpSpPr>
          <a:xfrm>
            <a:off x="7239276" y="4099734"/>
            <a:ext cx="4614707" cy="2220218"/>
            <a:chOff x="10167382" y="35418789"/>
            <a:chExt cx="8711054" cy="450915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88E3C67-E278-99C4-7BDD-27A444C0A8BD}"/>
                </a:ext>
              </a:extLst>
            </p:cNvPr>
            <p:cNvGrpSpPr/>
            <p:nvPr/>
          </p:nvGrpSpPr>
          <p:grpSpPr>
            <a:xfrm>
              <a:off x="10167382" y="36076885"/>
              <a:ext cx="4488083" cy="3851063"/>
              <a:chOff x="10890496" y="36731233"/>
              <a:chExt cx="3709160" cy="3182697"/>
            </a:xfrm>
          </p:grpSpPr>
          <p:pic>
            <p:nvPicPr>
              <p:cNvPr id="29" name="Picture 3">
                <a:extLst>
                  <a:ext uri="{FF2B5EF4-FFF2-40B4-BE49-F238E27FC236}">
                    <a16:creationId xmlns:a16="http://schemas.microsoft.com/office/drawing/2014/main" id="{35D9FE96-28D6-C842-5F2E-D66BD17607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67489" y="36731233"/>
                <a:ext cx="2942175" cy="2631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48B2EE1-4EC4-8BE9-1545-D554DE862E4C}"/>
                  </a:ext>
                </a:extLst>
              </p:cNvPr>
              <p:cNvSpPr txBox="1"/>
              <p:nvPr/>
            </p:nvSpPr>
            <p:spPr>
              <a:xfrm>
                <a:off x="10890496" y="39294016"/>
                <a:ext cx="3709160" cy="619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err="1"/>
                  <a:t>Muon</a:t>
                </a:r>
                <a:r>
                  <a:rPr kumimoji="1" lang="en-US" altLang="ja-JP" dirty="0"/>
                  <a:t> target chamber</a:t>
                </a:r>
                <a:endParaRPr kumimoji="1" lang="ja-JP" alt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B093DAC-9C7E-F811-1C85-BA3DC3EE3780}"/>
                </a:ext>
              </a:extLst>
            </p:cNvPr>
            <p:cNvGrpSpPr/>
            <p:nvPr/>
          </p:nvGrpSpPr>
          <p:grpSpPr>
            <a:xfrm>
              <a:off x="12411425" y="35418789"/>
              <a:ext cx="6467011" cy="2187779"/>
              <a:chOff x="12455247" y="37518099"/>
              <a:chExt cx="6467011" cy="2187779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76F2CBB7-800F-1315-A162-17A1D30217ED}"/>
                  </a:ext>
                </a:extLst>
              </p:cNvPr>
              <p:cNvCxnSpPr/>
              <p:nvPr/>
            </p:nvCxnSpPr>
            <p:spPr>
              <a:xfrm flipH="1">
                <a:off x="12455247" y="38176194"/>
                <a:ext cx="2244040" cy="41361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BF5C45C-4CEE-B39A-E7DF-BF7CE3E17DAE}"/>
                  </a:ext>
                </a:extLst>
              </p:cNvPr>
              <p:cNvSpPr txBox="1"/>
              <p:nvPr/>
            </p:nvSpPr>
            <p:spPr>
              <a:xfrm>
                <a:off x="14699286" y="37518099"/>
                <a:ext cx="4222972" cy="218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600" dirty="0"/>
                  <a:t>Oxygen sensor</a:t>
                </a:r>
              </a:p>
              <a:p>
                <a:r>
                  <a:rPr kumimoji="1" lang="en-US" altLang="ja-JP" sz="1600" dirty="0"/>
                  <a:t>(</a:t>
                </a:r>
                <a:r>
                  <a:rPr kumimoji="1" lang="en-US" altLang="ja-JP" sz="1600" dirty="0" err="1"/>
                  <a:t>NeoFox</a:t>
                </a:r>
                <a:r>
                  <a:rPr kumimoji="1" lang="en-US" altLang="ja-JP" sz="1600" dirty="0"/>
                  <a:t> commercially available) </a:t>
                </a:r>
              </a:p>
              <a:p>
                <a:r>
                  <a:rPr kumimoji="1" lang="en-US" altLang="ja-JP" sz="1600" dirty="0"/>
                  <a:t>accuracy 0.01%</a:t>
                </a:r>
                <a:endParaRPr kumimoji="1" lang="ja-JP" altLang="en-US" sz="1600" dirty="0"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CF49BE7-E4B9-081E-7304-2E4EC55DB19C}"/>
              </a:ext>
            </a:extLst>
          </p:cNvPr>
          <p:cNvSpPr txBox="1"/>
          <p:nvPr/>
        </p:nvSpPr>
        <p:spPr>
          <a:xfrm>
            <a:off x="418456" y="193732"/>
            <a:ext cx="1800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Muon technique</a:t>
            </a:r>
          </a:p>
        </p:txBody>
      </p:sp>
    </p:spTree>
    <p:extLst>
      <p:ext uri="{BB962C8B-B14F-4D97-AF65-F5344CB8AC3E}">
        <p14:creationId xmlns:p14="http://schemas.microsoft.com/office/powerpoint/2010/main" val="1780142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23EF1-8890-13B4-DC20-04C47144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33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63E0AE-3016-3903-9A91-00E06D4D4406}"/>
              </a:ext>
            </a:extLst>
          </p:cNvPr>
          <p:cNvSpPr txBox="1"/>
          <p:nvPr/>
        </p:nvSpPr>
        <p:spPr>
          <a:xfrm>
            <a:off x="1111286" y="285315"/>
            <a:ext cx="3579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highlight>
                  <a:srgbClr val="FFFF00"/>
                </a:highlight>
              </a:rPr>
              <a:t>ZF spectra in water/ice</a:t>
            </a:r>
            <a:endParaRPr kumimoji="1" lang="ja-JP" altLang="en-US" sz="2800" b="1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690149-3325-5CB9-16F4-4B402E719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360" y="688792"/>
            <a:ext cx="4100203" cy="10320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58C4CE-5976-B9A8-2C2D-12D717869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235" y="1186021"/>
            <a:ext cx="2768742" cy="26353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3478C8-C322-323E-653B-D1F1A9D7AEA1}"/>
              </a:ext>
            </a:extLst>
          </p:cNvPr>
          <p:cNvSpPr txBox="1"/>
          <p:nvPr/>
        </p:nvSpPr>
        <p:spPr>
          <a:xfrm>
            <a:off x="6324598" y="285315"/>
            <a:ext cx="502761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ja-JP" dirty="0"/>
              <a:t>Wang et al., </a:t>
            </a:r>
            <a:r>
              <a:rPr lang="en-US" altLang="ja-JP" i="1" dirty="0" err="1"/>
              <a:t>Physica</a:t>
            </a:r>
            <a:r>
              <a:rPr lang="en-US" altLang="ja-JP" dirty="0"/>
              <a:t> B </a:t>
            </a:r>
            <a:r>
              <a:rPr lang="en-US" altLang="ja-JP" b="1" dirty="0"/>
              <a:t>350</a:t>
            </a:r>
            <a:r>
              <a:rPr lang="en-US" altLang="ja-JP" dirty="0"/>
              <a:t> (2004) e451–e454</a:t>
            </a:r>
            <a:endParaRPr lang="ja-JP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8B5B3A-3279-7434-110D-D0BB06E0F588}"/>
              </a:ext>
            </a:extLst>
          </p:cNvPr>
          <p:cNvSpPr txBox="1"/>
          <p:nvPr/>
        </p:nvSpPr>
        <p:spPr>
          <a:xfrm>
            <a:off x="6324599" y="2057399"/>
            <a:ext cx="1785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FF0000"/>
                </a:solidFill>
              </a:rPr>
              <a:t>T dependent ZF in ice phases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6E882D-0528-A4BF-C3F4-286A9F1E43FC}"/>
              </a:ext>
            </a:extLst>
          </p:cNvPr>
          <p:cNvSpPr/>
          <p:nvPr/>
        </p:nvSpPr>
        <p:spPr>
          <a:xfrm>
            <a:off x="6211360" y="285315"/>
            <a:ext cx="5140849" cy="36444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5FFB12-8966-D48A-402C-410F6C952C81}"/>
              </a:ext>
            </a:extLst>
          </p:cNvPr>
          <p:cNvCxnSpPr/>
          <p:nvPr/>
        </p:nvCxnSpPr>
        <p:spPr>
          <a:xfrm flipH="1" flipV="1">
            <a:off x="5323114" y="4931229"/>
            <a:ext cx="936172" cy="130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700B311-B105-6E98-2D9F-48A3C94A190A}"/>
              </a:ext>
            </a:extLst>
          </p:cNvPr>
          <p:cNvSpPr txBox="1"/>
          <p:nvPr/>
        </p:nvSpPr>
        <p:spPr>
          <a:xfrm>
            <a:off x="6267393" y="4839132"/>
            <a:ext cx="2461372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accent1"/>
                </a:solidFill>
              </a:rPr>
              <a:t>A(t) = </a:t>
            </a:r>
            <a:r>
              <a:rPr kumimoji="1" lang="en-US" altLang="ja-JP" dirty="0" err="1">
                <a:solidFill>
                  <a:schemeClr val="accent1"/>
                </a:solidFill>
              </a:rPr>
              <a:t>F</a:t>
            </a:r>
            <a:r>
              <a:rPr kumimoji="1" lang="en-US" altLang="ja-JP" baseline="-25000" dirty="0" err="1">
                <a:solidFill>
                  <a:schemeClr val="accent1"/>
                </a:solidFill>
              </a:rPr>
              <a:t>Mu</a:t>
            </a:r>
            <a:r>
              <a:rPr kumimoji="1" lang="en-US" altLang="ja-JP" dirty="0">
                <a:solidFill>
                  <a:schemeClr val="accent1"/>
                </a:solidFill>
              </a:rPr>
              <a:t>(t) + F</a:t>
            </a:r>
            <a:r>
              <a:rPr kumimoji="1" lang="en-US" altLang="ja-JP" baseline="-25000" dirty="0">
                <a:solidFill>
                  <a:schemeClr val="accent1"/>
                </a:solidFill>
              </a:rPr>
              <a:t>2S</a:t>
            </a:r>
            <a:r>
              <a:rPr kumimoji="1" lang="en-US" altLang="ja-JP" dirty="0">
                <a:solidFill>
                  <a:schemeClr val="accent1"/>
                </a:solidFill>
              </a:rPr>
              <a:t>(t)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DDD2C7E-7442-C2F3-55C2-D8CE654C6ECF}"/>
              </a:ext>
            </a:extLst>
          </p:cNvPr>
          <p:cNvCxnSpPr/>
          <p:nvPr/>
        </p:nvCxnSpPr>
        <p:spPr>
          <a:xfrm flipH="1" flipV="1">
            <a:off x="5276793" y="5465334"/>
            <a:ext cx="936172" cy="130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564B62A-571A-4A08-60BD-207BF4384872}"/>
              </a:ext>
            </a:extLst>
          </p:cNvPr>
          <p:cNvSpPr txBox="1"/>
          <p:nvPr/>
        </p:nvSpPr>
        <p:spPr>
          <a:xfrm>
            <a:off x="6243615" y="5349796"/>
            <a:ext cx="26289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accent1"/>
                </a:solidFill>
              </a:rPr>
              <a:t>A(t) = </a:t>
            </a:r>
            <a:r>
              <a:rPr kumimoji="1" lang="en-US" altLang="ja-JP" dirty="0" err="1">
                <a:solidFill>
                  <a:schemeClr val="accent1"/>
                </a:solidFill>
              </a:rPr>
              <a:t>F</a:t>
            </a:r>
            <a:r>
              <a:rPr kumimoji="1" lang="en-US" altLang="ja-JP" baseline="-25000" dirty="0" err="1">
                <a:solidFill>
                  <a:schemeClr val="accent1"/>
                </a:solidFill>
              </a:rPr>
              <a:t>Mu</a:t>
            </a:r>
            <a:r>
              <a:rPr kumimoji="1" lang="en-US" altLang="ja-JP" dirty="0">
                <a:solidFill>
                  <a:schemeClr val="accent1"/>
                </a:solidFill>
              </a:rPr>
              <a:t>(t) + F</a:t>
            </a:r>
            <a:r>
              <a:rPr kumimoji="1" lang="en-US" altLang="ja-JP" baseline="-25000" dirty="0">
                <a:solidFill>
                  <a:schemeClr val="accent1"/>
                </a:solidFill>
              </a:rPr>
              <a:t>3Scol</a:t>
            </a:r>
            <a:r>
              <a:rPr kumimoji="1" lang="en-US" altLang="ja-JP" dirty="0">
                <a:solidFill>
                  <a:schemeClr val="accent1"/>
                </a:solidFill>
              </a:rPr>
              <a:t>(t)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C77216C-7572-416C-D3B7-B4DBCDA7F205}"/>
              </a:ext>
            </a:extLst>
          </p:cNvPr>
          <p:cNvCxnSpPr/>
          <p:nvPr/>
        </p:nvCxnSpPr>
        <p:spPr>
          <a:xfrm flipH="1" flipV="1">
            <a:off x="5276793" y="5922910"/>
            <a:ext cx="936172" cy="130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A1DA1D6-3790-BBFA-2EF2-B483A13B7B50}"/>
              </a:ext>
            </a:extLst>
          </p:cNvPr>
          <p:cNvSpPr txBox="1"/>
          <p:nvPr/>
        </p:nvSpPr>
        <p:spPr>
          <a:xfrm>
            <a:off x="6239234" y="5833160"/>
            <a:ext cx="262895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accent1"/>
                </a:solidFill>
              </a:rPr>
              <a:t>A(t) = </a:t>
            </a:r>
            <a:r>
              <a:rPr kumimoji="1" lang="en-US" altLang="ja-JP" dirty="0" err="1">
                <a:solidFill>
                  <a:schemeClr val="accent1"/>
                </a:solidFill>
              </a:rPr>
              <a:t>F</a:t>
            </a:r>
            <a:r>
              <a:rPr kumimoji="1" lang="en-US" altLang="ja-JP" baseline="-25000" dirty="0" err="1">
                <a:solidFill>
                  <a:schemeClr val="accent1"/>
                </a:solidFill>
              </a:rPr>
              <a:t>Mu</a:t>
            </a:r>
            <a:r>
              <a:rPr kumimoji="1" lang="en-US" altLang="ja-JP" dirty="0">
                <a:solidFill>
                  <a:schemeClr val="accent1"/>
                </a:solidFill>
              </a:rPr>
              <a:t>(t) + F</a:t>
            </a:r>
            <a:r>
              <a:rPr kumimoji="1" lang="en-US" altLang="ja-JP" baseline="-25000" dirty="0">
                <a:solidFill>
                  <a:schemeClr val="accent1"/>
                </a:solidFill>
              </a:rPr>
              <a:t>3Stri</a:t>
            </a:r>
            <a:r>
              <a:rPr kumimoji="1" lang="en-US" altLang="ja-JP" dirty="0">
                <a:solidFill>
                  <a:schemeClr val="accent1"/>
                </a:solidFill>
              </a:rPr>
              <a:t>(t)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289F94-C100-AABF-75E2-3C480A15CE94}"/>
              </a:ext>
            </a:extLst>
          </p:cNvPr>
          <p:cNvSpPr txBox="1"/>
          <p:nvPr/>
        </p:nvSpPr>
        <p:spPr>
          <a:xfrm>
            <a:off x="6255056" y="3906012"/>
            <a:ext cx="46381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solidFill>
                  <a:srgbClr val="000000"/>
                </a:solidFill>
                <a:latin typeface="Segoe UI" panose="020B0502040204020203" pitchFamily="34" charset="0"/>
              </a:rPr>
              <a:t>Brewer</a:t>
            </a:r>
            <a:r>
              <a:rPr lang="en-US" altLang="ja-JP" sz="1800" dirty="0">
                <a:solidFill>
                  <a:prstClr val="black"/>
                </a:solidFill>
                <a:latin typeface="Segoe UI" panose="020B0502040204020203" pitchFamily="34" charset="0"/>
              </a:rPr>
              <a:t>, J. H., et al, PRB </a:t>
            </a:r>
            <a:r>
              <a:rPr lang="en-US" altLang="ja-JP" sz="1800" b="1" dirty="0">
                <a:solidFill>
                  <a:prstClr val="black"/>
                </a:solidFill>
                <a:latin typeface="Segoe UI" panose="020B0502040204020203" pitchFamily="34" charset="0"/>
              </a:rPr>
              <a:t>33</a:t>
            </a:r>
            <a:r>
              <a:rPr lang="en-US" altLang="ja-JP" sz="1800" dirty="0">
                <a:solidFill>
                  <a:prstClr val="black"/>
                </a:solidFill>
                <a:latin typeface="Segoe UI" panose="020B0502040204020203" pitchFamily="34" charset="0"/>
              </a:rPr>
              <a:t> (1986)</a:t>
            </a:r>
            <a:r>
              <a:rPr lang="en-US" altLang="ja-JP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7813-7816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4C0423-5571-E08A-501C-457A5E4D921A}"/>
              </a:ext>
            </a:extLst>
          </p:cNvPr>
          <p:cNvSpPr txBox="1"/>
          <p:nvPr/>
        </p:nvSpPr>
        <p:spPr>
          <a:xfrm>
            <a:off x="6244170" y="4178508"/>
            <a:ext cx="4201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Kadono</a:t>
            </a:r>
            <a:r>
              <a:rPr lang="en-US" altLang="ja-JP" sz="1800" dirty="0">
                <a:solidFill>
                  <a:prstClr val="black"/>
                </a:solidFill>
                <a:latin typeface="Segoe UI" panose="020B0502040204020203" pitchFamily="34" charset="0"/>
              </a:rPr>
              <a:t>, R., et al. PRL </a:t>
            </a:r>
            <a:r>
              <a:rPr lang="en-US" altLang="ja-JP" sz="1800" b="1" dirty="0">
                <a:solidFill>
                  <a:prstClr val="black"/>
                </a:solidFill>
                <a:latin typeface="Segoe UI" panose="020B0502040204020203" pitchFamily="34" charset="0"/>
              </a:rPr>
              <a:t>100</a:t>
            </a:r>
            <a:r>
              <a:rPr lang="en-US" altLang="ja-JP" sz="1800" dirty="0">
                <a:solidFill>
                  <a:prstClr val="black"/>
                </a:solidFill>
                <a:latin typeface="Segoe UI" panose="020B0502040204020203" pitchFamily="34" charset="0"/>
              </a:rPr>
              <a:t>(2008)</a:t>
            </a:r>
            <a:r>
              <a:rPr lang="en-US" altLang="ja-JP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026401.</a:t>
            </a:r>
            <a:endParaRPr lang="ja-JP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88E7E5-CC95-401C-DB54-01CE48410F9F}"/>
              </a:ext>
            </a:extLst>
          </p:cNvPr>
          <p:cNvSpPr txBox="1"/>
          <p:nvPr/>
        </p:nvSpPr>
        <p:spPr>
          <a:xfrm>
            <a:off x="6244170" y="4440117"/>
            <a:ext cx="4386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dirty="0">
                <a:solidFill>
                  <a:srgbClr val="000000"/>
                </a:solidFill>
                <a:latin typeface="Segoe UI" panose="020B0502040204020203" pitchFamily="34" charset="0"/>
              </a:rPr>
              <a:t>Sugiyama</a:t>
            </a:r>
            <a:r>
              <a:rPr lang="en-US" altLang="ja-JP" sz="1800" dirty="0">
                <a:solidFill>
                  <a:prstClr val="black"/>
                </a:solidFill>
                <a:latin typeface="Segoe UI" panose="020B0502040204020203" pitchFamily="34" charset="0"/>
              </a:rPr>
              <a:t>, J., et al. PRB </a:t>
            </a:r>
            <a:r>
              <a:rPr lang="en-US" altLang="ja-JP" sz="1800" b="1" dirty="0">
                <a:solidFill>
                  <a:prstClr val="black"/>
                </a:solidFill>
                <a:latin typeface="Segoe UI" panose="020B0502040204020203" pitchFamily="34" charset="0"/>
              </a:rPr>
              <a:t>82</a:t>
            </a:r>
            <a:r>
              <a:rPr lang="en-US" altLang="ja-JP" sz="1800" dirty="0">
                <a:solidFill>
                  <a:prstClr val="black"/>
                </a:solidFill>
                <a:latin typeface="Segoe UI" panose="020B0502040204020203" pitchFamily="34" charset="0"/>
              </a:rPr>
              <a:t> (2010)</a:t>
            </a:r>
            <a:r>
              <a:rPr lang="en-US" altLang="ja-JP" sz="1800" b="0" dirty="0">
                <a:solidFill>
                  <a:prstClr val="black"/>
                </a:solidFill>
                <a:latin typeface="Segoe UI" panose="020B0502040204020203" pitchFamily="34" charset="0"/>
              </a:rPr>
              <a:t> 214505.</a:t>
            </a:r>
            <a:endParaRPr lang="ja-JP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C4014C-AE9F-5E64-0634-0FFED6275539}"/>
              </a:ext>
            </a:extLst>
          </p:cNvPr>
          <p:cNvSpPr txBox="1"/>
          <p:nvPr/>
        </p:nvSpPr>
        <p:spPr>
          <a:xfrm>
            <a:off x="8923134" y="4931229"/>
            <a:ext cx="30458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chemeClr val="accent1"/>
                </a:solidFill>
              </a:rPr>
              <a:t>Where,</a:t>
            </a:r>
          </a:p>
          <a:p>
            <a:r>
              <a:rPr kumimoji="1" lang="en-US" altLang="ja-JP" dirty="0" err="1">
                <a:solidFill>
                  <a:schemeClr val="accent1"/>
                </a:solidFill>
              </a:rPr>
              <a:t>F</a:t>
            </a:r>
            <a:r>
              <a:rPr kumimoji="1" lang="en-US" altLang="ja-JP" baseline="-25000" dirty="0" err="1">
                <a:solidFill>
                  <a:schemeClr val="accent1"/>
                </a:solidFill>
              </a:rPr>
              <a:t>Mu</a:t>
            </a:r>
            <a:r>
              <a:rPr kumimoji="1" lang="en-US" altLang="ja-JP" dirty="0">
                <a:solidFill>
                  <a:schemeClr val="accent1"/>
                </a:solidFill>
              </a:rPr>
              <a:t>(t) = </a:t>
            </a:r>
            <a:r>
              <a:rPr kumimoji="1" lang="en-US" altLang="ja-JP" dirty="0" err="1">
                <a:solidFill>
                  <a:schemeClr val="accent1"/>
                </a:solidFill>
              </a:rPr>
              <a:t>A</a:t>
            </a:r>
            <a:r>
              <a:rPr kumimoji="1" lang="en-US" altLang="ja-JP" baseline="-25000" dirty="0" err="1">
                <a:solidFill>
                  <a:schemeClr val="accent1"/>
                </a:solidFill>
              </a:rPr>
              <a:t>Mu</a:t>
            </a:r>
            <a:r>
              <a:rPr kumimoji="1" lang="en-US" altLang="ja-JP" dirty="0">
                <a:solidFill>
                  <a:schemeClr val="accent1"/>
                </a:solidFill>
              </a:rPr>
              <a:t> exp(-</a:t>
            </a:r>
            <a:r>
              <a:rPr kumimoji="1"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</a:t>
            </a:r>
            <a:r>
              <a:rPr kumimoji="1" lang="en-US" altLang="ja-JP" baseline="-25000" dirty="0">
                <a:solidFill>
                  <a:schemeClr val="accent1"/>
                </a:solidFill>
                <a:sym typeface="Symbol" panose="05050102010706020507" pitchFamily="18" charset="2"/>
              </a:rPr>
              <a:t>Mu</a:t>
            </a:r>
            <a:r>
              <a:rPr kumimoji="1"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 t)</a:t>
            </a:r>
          </a:p>
          <a:p>
            <a:r>
              <a:rPr kumimoji="1" lang="en-US" altLang="ja-JP" dirty="0" err="1">
                <a:solidFill>
                  <a:schemeClr val="accent1"/>
                </a:solidFill>
              </a:rPr>
              <a:t>F</a:t>
            </a:r>
            <a:r>
              <a:rPr kumimoji="1" lang="en-US" altLang="ja-JP" baseline="-25000" dirty="0" err="1">
                <a:solidFill>
                  <a:schemeClr val="accent1"/>
                </a:solidFill>
              </a:rPr>
              <a:t>iS</a:t>
            </a:r>
            <a:r>
              <a:rPr kumimoji="1" lang="en-US" altLang="ja-JP" dirty="0">
                <a:solidFill>
                  <a:schemeClr val="accent1"/>
                </a:solidFill>
              </a:rPr>
              <a:t>(t)</a:t>
            </a:r>
            <a:r>
              <a:rPr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 = </a:t>
            </a:r>
            <a:r>
              <a:rPr lang="en-US" altLang="ja-JP" dirty="0" err="1">
                <a:solidFill>
                  <a:schemeClr val="accent1"/>
                </a:solidFill>
                <a:sym typeface="Symbol" panose="05050102010706020507" pitchFamily="18" charset="2"/>
              </a:rPr>
              <a:t>A</a:t>
            </a:r>
            <a:r>
              <a:rPr lang="en-US" altLang="ja-JP" baseline="-25000" dirty="0" err="1">
                <a:solidFill>
                  <a:schemeClr val="accent1"/>
                </a:solidFill>
                <a:sym typeface="Symbol" panose="05050102010706020507" pitchFamily="18" charset="2"/>
              </a:rPr>
              <a:t>iS</a:t>
            </a:r>
            <a:r>
              <a:rPr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 </a:t>
            </a:r>
            <a:r>
              <a:rPr kumimoji="1" lang="en-US" altLang="ja-JP" dirty="0">
                <a:solidFill>
                  <a:schemeClr val="accent1"/>
                </a:solidFill>
              </a:rPr>
              <a:t>exp(-</a:t>
            </a:r>
            <a:r>
              <a:rPr kumimoji="1"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</a:t>
            </a:r>
            <a:r>
              <a:rPr lang="en-US" altLang="ja-JP" baseline="-25000" dirty="0" err="1">
                <a:solidFill>
                  <a:schemeClr val="accent1"/>
                </a:solidFill>
                <a:sym typeface="Symbol" panose="05050102010706020507" pitchFamily="18" charset="2"/>
              </a:rPr>
              <a:t>iS</a:t>
            </a:r>
            <a:r>
              <a:rPr kumimoji="1"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 t) </a:t>
            </a:r>
            <a:r>
              <a:rPr kumimoji="1" lang="en-US" altLang="ja-JP" dirty="0" err="1">
                <a:solidFill>
                  <a:schemeClr val="accent1"/>
                </a:solidFill>
                <a:sym typeface="Symbol" panose="05050102010706020507" pitchFamily="18" charset="2"/>
              </a:rPr>
              <a:t>G</a:t>
            </a:r>
            <a:r>
              <a:rPr kumimoji="1" lang="en-US" altLang="ja-JP" baseline="-25000" dirty="0" err="1">
                <a:solidFill>
                  <a:schemeClr val="accent1"/>
                </a:solidFill>
                <a:sym typeface="Symbol" panose="05050102010706020507" pitchFamily="18" charset="2"/>
              </a:rPr>
              <a:t>iS</a:t>
            </a:r>
            <a:r>
              <a:rPr kumimoji="1" lang="en-US" altLang="ja-JP" dirty="0">
                <a:solidFill>
                  <a:schemeClr val="accent1"/>
                </a:solidFill>
                <a:sym typeface="Symbol" panose="05050102010706020507" pitchFamily="18" charset="2"/>
              </a:rPr>
              <a:t>(t)</a:t>
            </a:r>
            <a:endParaRPr lang="ja-JP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227C35-DE38-B762-9027-2773986188D0}"/>
              </a:ext>
            </a:extLst>
          </p:cNvPr>
          <p:cNvSpPr txBox="1"/>
          <p:nvPr/>
        </p:nvSpPr>
        <p:spPr>
          <a:xfrm>
            <a:off x="6122659" y="6215583"/>
            <a:ext cx="2882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Need of new model ! 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screenshot of a graph&#10;&#10;Description automatically generated">
            <a:extLst>
              <a:ext uri="{FF2B5EF4-FFF2-40B4-BE49-F238E27FC236}">
                <a16:creationId xmlns:a16="http://schemas.microsoft.com/office/drawing/2014/main" id="{B5F10DCB-04B4-3787-89A5-499B50B01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8" y="641812"/>
            <a:ext cx="5003031" cy="600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6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BA4A516-1A5F-3F7F-226C-16B2E33A8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36" y="2253665"/>
            <a:ext cx="4371286" cy="31223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891" y="242526"/>
            <a:ext cx="8641145" cy="526414"/>
          </a:xfrm>
          <a:noFill/>
        </p:spPr>
        <p:txBody>
          <a:bodyPr>
            <a:noAutofit/>
          </a:bodyPr>
          <a:lstStyle/>
          <a:p>
            <a:pPr algn="ctr"/>
            <a:r>
              <a:rPr lang="en-US" altLang="ja-JP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dependent muon fractions in water and ice</a:t>
            </a:r>
            <a:endParaRPr lang="en-US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634267" y="262890"/>
            <a:ext cx="270712" cy="615516"/>
            <a:chOff x="-573" y="262890"/>
            <a:chExt cx="270712" cy="615516"/>
          </a:xfrm>
        </p:grpSpPr>
        <p:sp>
          <p:nvSpPr>
            <p:cNvPr id="4" name="Isosceles Triangle 3"/>
            <p:cNvSpPr/>
            <p:nvPr/>
          </p:nvSpPr>
          <p:spPr>
            <a:xfrm rot="10800000">
              <a:off x="-25" y="285108"/>
              <a:ext cx="270164" cy="2635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-573" y="603993"/>
              <a:ext cx="270164" cy="239583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1766" y="262890"/>
              <a:ext cx="68494" cy="6155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277823" y="255926"/>
            <a:ext cx="270712" cy="615516"/>
            <a:chOff x="8853512" y="255926"/>
            <a:chExt cx="270712" cy="615516"/>
          </a:xfrm>
        </p:grpSpPr>
        <p:sp>
          <p:nvSpPr>
            <p:cNvPr id="7" name="Isosceles Triangle 6"/>
            <p:cNvSpPr/>
            <p:nvPr/>
          </p:nvSpPr>
          <p:spPr>
            <a:xfrm>
              <a:off x="8853512" y="585683"/>
              <a:ext cx="270164" cy="2635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8854060" y="278777"/>
              <a:ext cx="270164" cy="263541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0800000">
              <a:off x="8993391" y="255926"/>
              <a:ext cx="68494" cy="6155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2E5CE7D-D6D3-48E5-B258-094078C306BF}"/>
              </a:ext>
            </a:extLst>
          </p:cNvPr>
          <p:cNvSpPr txBox="1"/>
          <p:nvPr/>
        </p:nvSpPr>
        <p:spPr>
          <a:xfrm>
            <a:off x="1494307" y="1107104"/>
            <a:ext cx="4096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B0F0"/>
                </a:solidFill>
              </a:rPr>
              <a:t>T dependent fraction of muon</a:t>
            </a:r>
          </a:p>
          <a:p>
            <a:r>
              <a:rPr kumimoji="1" lang="en-US" altLang="ja-JP" sz="2400" dirty="0"/>
              <a:t>(thermal conversion of muon)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B29589-B9F9-4EF5-A9A8-9C24F1BBA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795" y="3075735"/>
            <a:ext cx="3402484" cy="29210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41F0E0F-6410-41E5-B6AB-A641F4F0787C}"/>
              </a:ext>
            </a:extLst>
          </p:cNvPr>
          <p:cNvSpPr txBox="1"/>
          <p:nvPr/>
        </p:nvSpPr>
        <p:spPr>
          <a:xfrm>
            <a:off x="7048712" y="3327401"/>
            <a:ext cx="3499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highlight>
                  <a:srgbClr val="FFFF00"/>
                </a:highlight>
              </a:rPr>
              <a:t>Percival et al</a:t>
            </a:r>
            <a:r>
              <a:rPr lang="en-US" altLang="ja-JP" dirty="0"/>
              <a:t>., </a:t>
            </a:r>
            <a:r>
              <a:rPr lang="ja-JP" altLang="en-US" i="1" dirty="0"/>
              <a:t>Chemical Physics</a:t>
            </a:r>
            <a:r>
              <a:rPr lang="ja-JP" altLang="en-US" dirty="0"/>
              <a:t> </a:t>
            </a:r>
            <a:r>
              <a:rPr lang="ja-JP" altLang="en-US" b="1" dirty="0"/>
              <a:t>32</a:t>
            </a:r>
            <a:r>
              <a:rPr lang="ja-JP" altLang="en-US" dirty="0"/>
              <a:t> (1978) 353-367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D84D55-938B-4CE4-9797-21C6D7F14C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466" y="1485873"/>
            <a:ext cx="3959144" cy="169607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ACE3062-DAD4-4211-9A57-A11290C48757}"/>
              </a:ext>
            </a:extLst>
          </p:cNvPr>
          <p:cNvSpPr txBox="1"/>
          <p:nvPr/>
        </p:nvSpPr>
        <p:spPr>
          <a:xfrm>
            <a:off x="6625265" y="868937"/>
            <a:ext cx="4096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highlight>
                  <a:srgbClr val="FFFF00"/>
                </a:highlight>
              </a:rPr>
              <a:t>Cox et al</a:t>
            </a:r>
            <a:r>
              <a:rPr lang="en-US" altLang="ja-JP" dirty="0"/>
              <a:t>., </a:t>
            </a:r>
            <a:r>
              <a:rPr lang="ja-JP" altLang="en-US" i="1" dirty="0"/>
              <a:t>Hyperfine Interactions </a:t>
            </a:r>
            <a:r>
              <a:rPr lang="ja-JP" altLang="en-US" b="1" dirty="0"/>
              <a:t>65</a:t>
            </a:r>
            <a:r>
              <a:rPr lang="ja-JP" altLang="en-US" dirty="0"/>
              <a:t> (1990) 993-1004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B03061-2537-43BC-AA3B-0B558C768502}"/>
              </a:ext>
            </a:extLst>
          </p:cNvPr>
          <p:cNvSpPr txBox="1"/>
          <p:nvPr/>
        </p:nvSpPr>
        <p:spPr>
          <a:xfrm>
            <a:off x="6799034" y="5936129"/>
            <a:ext cx="31042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dirty="0"/>
              <a:t>Diamagnetic and muonium fractions in H</a:t>
            </a:r>
            <a:r>
              <a:rPr lang="en-US" altLang="ja-JP" baseline="-25000" dirty="0"/>
              <a:t>2</a:t>
            </a:r>
            <a:r>
              <a:rPr lang="en-US" altLang="ja-JP" dirty="0"/>
              <a:t>O</a:t>
            </a:r>
            <a:r>
              <a:rPr lang="ja-JP" altLang="en-US" dirty="0"/>
              <a:t> [</a:t>
            </a:r>
            <a:r>
              <a:rPr lang="en-US" altLang="ja-JP" dirty="0">
                <a:sym typeface="Symbol" panose="05050102010706020507" pitchFamily="18" charset="2"/>
              </a:rPr>
              <a:t> P</a:t>
            </a:r>
            <a:r>
              <a:rPr lang="en-US" altLang="ja-JP" baseline="-25000" dirty="0">
                <a:sym typeface="Symbol" panose="05050102010706020507" pitchFamily="18" charset="2"/>
              </a:rPr>
              <a:t>D</a:t>
            </a:r>
            <a:r>
              <a:rPr lang="en-US" altLang="ja-JP" dirty="0">
                <a:sym typeface="Symbol" panose="05050102010706020507" pitchFamily="18" charset="2"/>
              </a:rPr>
              <a:t>,</a:t>
            </a:r>
            <a:r>
              <a:rPr lang="ja-JP" altLang="en-US" dirty="0"/>
              <a:t> </a:t>
            </a:r>
            <a:r>
              <a:rPr lang="en-US" altLang="ja-JP" dirty="0"/>
              <a:t>o</a:t>
            </a:r>
            <a:r>
              <a:rPr lang="ja-JP" altLang="en-US" dirty="0"/>
              <a:t>(1</a:t>
            </a:r>
            <a:r>
              <a:rPr lang="en-US" altLang="ja-JP" dirty="0"/>
              <a:t>-</a:t>
            </a:r>
            <a:r>
              <a:rPr lang="ja-JP" altLang="en-US" dirty="0"/>
              <a:t>P</a:t>
            </a:r>
            <a:r>
              <a:rPr lang="ja-JP" altLang="en-US" baseline="-25000" dirty="0"/>
              <a:t>M</a:t>
            </a:r>
            <a:r>
              <a:rPr lang="en-US" altLang="ja-JP" baseline="-25000" dirty="0"/>
              <a:t>u</a:t>
            </a:r>
            <a:r>
              <a:rPr lang="ja-JP" altLang="en-US" dirty="0"/>
              <a:t>)].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656F87-478B-4C65-B4F9-3D127DFD0995}"/>
              </a:ext>
            </a:extLst>
          </p:cNvPr>
          <p:cNvSpPr txBox="1"/>
          <p:nvPr/>
        </p:nvSpPr>
        <p:spPr>
          <a:xfrm>
            <a:off x="2001406" y="5576097"/>
            <a:ext cx="2974597" cy="461665"/>
          </a:xfrm>
          <a:prstGeom prst="rect">
            <a:avLst/>
          </a:prstGeom>
          <a:noFill/>
          <a:ln>
            <a:solidFill>
              <a:srgbClr val="00FF99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Qualitative agreement</a:t>
            </a:r>
            <a:endParaRPr kumimoji="1" lang="ja-JP" alt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8BDB3E-E81E-47BE-BA4B-9AD29C394DB8}"/>
              </a:ext>
            </a:extLst>
          </p:cNvPr>
          <p:cNvSpPr txBox="1"/>
          <p:nvPr/>
        </p:nvSpPr>
        <p:spPr>
          <a:xfrm>
            <a:off x="2140341" y="1972726"/>
            <a:ext cx="2461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highlight>
                  <a:srgbClr val="FFFF00"/>
                </a:highlight>
              </a:rPr>
              <a:t>Our measurement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B5FD19F-5D11-A7BE-A6C3-ACEE87CA6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37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3984" y="242661"/>
            <a:ext cx="8641145" cy="526414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Muonium relaxation in water/ice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17E1E4-0AA2-4259-8A67-1BFE8212D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641" y="954639"/>
            <a:ext cx="4163650" cy="364910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29C1044-5F85-4370-8CE9-FD666BF16D9A}"/>
              </a:ext>
            </a:extLst>
          </p:cNvPr>
          <p:cNvSpPr/>
          <p:nvPr/>
        </p:nvSpPr>
        <p:spPr>
          <a:xfrm>
            <a:off x="7766393" y="913300"/>
            <a:ext cx="3564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fr-FR" dirty="0">
                <a:highlight>
                  <a:srgbClr val="FFFF00"/>
                </a:highlight>
              </a:rPr>
              <a:t>P. W. Percival et al</a:t>
            </a:r>
            <a:r>
              <a:rPr lang="fr-FR" dirty="0"/>
              <a:t>., </a:t>
            </a:r>
            <a:r>
              <a:rPr lang="fr-FR" i="1" dirty="0"/>
              <a:t>Hyperfine Interactions </a:t>
            </a:r>
            <a:r>
              <a:rPr lang="fr-FR" b="1" dirty="0"/>
              <a:t>17-19</a:t>
            </a:r>
            <a:r>
              <a:rPr lang="fr-FR" dirty="0"/>
              <a:t> (1984) 543-550</a:t>
            </a:r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5712AB-2811-45F6-913B-E148C9A0E374}"/>
              </a:ext>
            </a:extLst>
          </p:cNvPr>
          <p:cNvSpPr txBox="1"/>
          <p:nvPr/>
        </p:nvSpPr>
        <p:spPr>
          <a:xfrm>
            <a:off x="7591009" y="4614608"/>
            <a:ext cx="34797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dirty="0"/>
              <a:t>Muonium spin relaxation rates </a:t>
            </a:r>
            <a:r>
              <a:rPr lang="en-US" altLang="ja-JP" dirty="0"/>
              <a:t>(</a:t>
            </a:r>
            <a:r>
              <a:rPr lang="ja-JP" altLang="en-US" dirty="0">
                <a:sym typeface="Symbol" panose="05050102010706020507" pitchFamily="18" charset="2"/>
              </a:rPr>
              <a:t></a:t>
            </a:r>
            <a:r>
              <a:rPr lang="ja-JP" altLang="en-US" baseline="-25000" dirty="0"/>
              <a:t>M</a:t>
            </a:r>
            <a:r>
              <a:rPr lang="ja-JP" altLang="en-US" dirty="0"/>
              <a:t>) in a single crystal of H</a:t>
            </a:r>
            <a:r>
              <a:rPr lang="ja-JP" altLang="en-US" baseline="-25000" dirty="0"/>
              <a:t>2</a:t>
            </a:r>
            <a:r>
              <a:rPr lang="ja-JP" altLang="en-US" dirty="0"/>
              <a:t>0 as measured from the precession signal in a 10 G transverse field.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725B87-01B4-4CD7-9F17-B2C22C5559B5}"/>
              </a:ext>
            </a:extLst>
          </p:cNvPr>
          <p:cNvSpPr txBox="1"/>
          <p:nvPr/>
        </p:nvSpPr>
        <p:spPr>
          <a:xfrm>
            <a:off x="1391709" y="949321"/>
            <a:ext cx="4279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 dependent relaxation rate of Mu, TF 2.3 G</a:t>
            </a:r>
            <a:endParaRPr kumimoji="1" lang="ja-JP" alt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718E856-0EA8-48C4-827B-4408DBBED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492" y="1613164"/>
            <a:ext cx="4128723" cy="309654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8FF2D02-9AFE-408C-84F6-368D78342523}"/>
              </a:ext>
            </a:extLst>
          </p:cNvPr>
          <p:cNvSpPr/>
          <p:nvPr/>
        </p:nvSpPr>
        <p:spPr>
          <a:xfrm>
            <a:off x="1568327" y="5418327"/>
            <a:ext cx="4707396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f(t) = a</a:t>
            </a:r>
            <a:r>
              <a:rPr lang="en-US" baseline="-25000" dirty="0"/>
              <a:t>0 </a:t>
            </a:r>
            <a:r>
              <a:rPr lang="en-US" dirty="0"/>
              <a:t>  + a</a:t>
            </a:r>
            <a:r>
              <a:rPr lang="en-US" baseline="-25000" dirty="0">
                <a:sym typeface="Symbol" panose="05050102010706020507" pitchFamily="18" charset="2"/>
              </a:rPr>
              <a:t></a:t>
            </a:r>
            <a:r>
              <a:rPr lang="en-US" dirty="0"/>
              <a:t>  exp (-</a:t>
            </a:r>
            <a:r>
              <a:rPr lang="en-US" dirty="0">
                <a:sym typeface="Symbol" panose="05050102010706020507" pitchFamily="18" charset="2"/>
              </a:rPr>
              <a:t></a:t>
            </a:r>
            <a:r>
              <a:rPr lang="en-US" baseline="-25000" dirty="0">
                <a:sym typeface="Symbol" panose="05050102010706020507" pitchFamily="18" charset="2"/>
              </a:rPr>
              <a:t></a:t>
            </a:r>
            <a:r>
              <a:rPr lang="en-US" dirty="0"/>
              <a:t> t) cos(</a:t>
            </a:r>
            <a:r>
              <a:rPr lang="en-US" dirty="0">
                <a:sym typeface="Symbol" panose="05050102010706020507" pitchFamily="18" charset="2"/>
              </a:rPr>
              <a:t></a:t>
            </a:r>
            <a:r>
              <a:rPr lang="en-US" baseline="-25000" dirty="0">
                <a:sym typeface="Symbol" panose="05050102010706020507" pitchFamily="18" charset="2"/>
              </a:rPr>
              <a:t> </a:t>
            </a:r>
            <a:r>
              <a:rPr lang="en-US" dirty="0"/>
              <a:t>field</a:t>
            </a:r>
            <a:r>
              <a:rPr lang="en-US" baseline="-25000" dirty="0">
                <a:sym typeface="Symbol" panose="05050102010706020507" pitchFamily="18" charset="2"/>
              </a:rPr>
              <a:t>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t +  </a:t>
            </a:r>
            <a:r>
              <a:rPr lang="en-US" baseline="-25000" dirty="0">
                <a:sym typeface="Symbol" panose="05050102010706020507" pitchFamily="18" charset="2"/>
              </a:rPr>
              <a:t></a:t>
            </a:r>
            <a:r>
              <a:rPr lang="en-US" dirty="0">
                <a:sym typeface="Symbol" panose="05050102010706020507" pitchFamily="18" charset="2"/>
              </a:rPr>
              <a:t>)  +      	</a:t>
            </a:r>
            <a:r>
              <a:rPr lang="en-US" dirty="0" err="1"/>
              <a:t>a</a:t>
            </a:r>
            <a:r>
              <a:rPr lang="en-US" baseline="-25000" dirty="0" err="1">
                <a:sym typeface="Symbol" panose="05050102010706020507" pitchFamily="18" charset="2"/>
              </a:rPr>
              <a:t>Mu</a:t>
            </a:r>
            <a:r>
              <a:rPr lang="en-US" dirty="0"/>
              <a:t> exp (-</a:t>
            </a:r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</a:t>
            </a:r>
            <a:r>
              <a:rPr lang="en-US" baseline="-25000" dirty="0">
                <a:solidFill>
                  <a:srgbClr val="FF0000"/>
                </a:solidFill>
                <a:sym typeface="Symbol" panose="05050102010706020507" pitchFamily="18" charset="2"/>
              </a:rPr>
              <a:t>Mu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t) cos(</a:t>
            </a:r>
            <a:r>
              <a:rPr lang="en-US" dirty="0">
                <a:sym typeface="Symbol" panose="05050102010706020507" pitchFamily="18" charset="2"/>
              </a:rPr>
              <a:t></a:t>
            </a:r>
            <a:r>
              <a:rPr lang="en-US" baseline="-25000" dirty="0">
                <a:sym typeface="Symbol" panose="05050102010706020507" pitchFamily="18" charset="2"/>
              </a:rPr>
              <a:t>Mu </a:t>
            </a:r>
            <a:r>
              <a:rPr lang="en-US" dirty="0" err="1"/>
              <a:t>field</a:t>
            </a:r>
            <a:r>
              <a:rPr lang="en-US" baseline="-25000" dirty="0" err="1">
                <a:sym typeface="Symbol" panose="05050102010706020507" pitchFamily="18" charset="2"/>
              </a:rPr>
              <a:t>Mu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t + </a:t>
            </a:r>
            <a:r>
              <a:rPr lang="en-US" baseline="-25000" dirty="0">
                <a:sym typeface="Symbol" panose="05050102010706020507" pitchFamily="18" charset="2"/>
              </a:rPr>
              <a:t>Mu</a:t>
            </a:r>
            <a:r>
              <a:rPr lang="en-US" dirty="0">
                <a:sym typeface="Symbol" panose="05050102010706020507" pitchFamily="18" charset="2"/>
              </a:rPr>
              <a:t>)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48F5CC-AE4F-4CA2-9E45-8B4EF94ABD84}"/>
              </a:ext>
            </a:extLst>
          </p:cNvPr>
          <p:cNvSpPr txBox="1"/>
          <p:nvPr/>
        </p:nvSpPr>
        <p:spPr>
          <a:xfrm>
            <a:off x="7433092" y="6019036"/>
            <a:ext cx="2974597" cy="461665"/>
          </a:xfrm>
          <a:prstGeom prst="rect">
            <a:avLst/>
          </a:prstGeom>
          <a:noFill/>
          <a:ln>
            <a:solidFill>
              <a:srgbClr val="00FF99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Qualitative agreement</a:t>
            </a:r>
            <a:endParaRPr kumimoji="1" lang="ja-JP" altLang="en-US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92039F-49A1-400E-B6EE-07175982C871}"/>
              </a:ext>
            </a:extLst>
          </p:cNvPr>
          <p:cNvSpPr txBox="1"/>
          <p:nvPr/>
        </p:nvSpPr>
        <p:spPr>
          <a:xfrm>
            <a:off x="2705149" y="1279580"/>
            <a:ext cx="2002392" cy="374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highlight>
                  <a:srgbClr val="FFFF00"/>
                </a:highlight>
              </a:rPr>
              <a:t>Our measurement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17D2AB-8646-EC43-7202-877C222AF78C}"/>
              </a:ext>
            </a:extLst>
          </p:cNvPr>
          <p:cNvSpPr txBox="1"/>
          <p:nvPr/>
        </p:nvSpPr>
        <p:spPr>
          <a:xfrm>
            <a:off x="1936754" y="1926279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Mu signal</a:t>
            </a:r>
            <a:endParaRPr kumimoji="1" lang="ja-JP" alt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B2645C9-FA55-7A5E-F5FD-03D069C14563}"/>
              </a:ext>
            </a:extLst>
          </p:cNvPr>
          <p:cNvCxnSpPr/>
          <p:nvPr/>
        </p:nvCxnSpPr>
        <p:spPr>
          <a:xfrm flipH="1">
            <a:off x="2211900" y="2363055"/>
            <a:ext cx="239486" cy="27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872A1A2-211F-1E8C-6920-517FFE267766}"/>
              </a:ext>
            </a:extLst>
          </p:cNvPr>
          <p:cNvSpPr txBox="1"/>
          <p:nvPr/>
        </p:nvSpPr>
        <p:spPr>
          <a:xfrm>
            <a:off x="3890435" y="2571519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muon signal</a:t>
            </a:r>
            <a:endParaRPr kumimoji="1" lang="ja-JP" alt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992822-4D83-ECCE-3D1B-4B27B38F7E9D}"/>
              </a:ext>
            </a:extLst>
          </p:cNvPr>
          <p:cNvCxnSpPr/>
          <p:nvPr/>
        </p:nvCxnSpPr>
        <p:spPr>
          <a:xfrm flipH="1">
            <a:off x="3947654" y="2813879"/>
            <a:ext cx="239486" cy="27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6788FF-C680-5178-575E-7C29AC83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35</a:t>
            </a:fld>
            <a:endParaRPr lang="en-US"/>
          </a:p>
        </p:txBody>
      </p:sp>
      <p:pic>
        <p:nvPicPr>
          <p:cNvPr id="12" name="Picture 11" descr="A graph of a number of red dots&#10;&#10;Description automatically generated with medium confidence">
            <a:extLst>
              <a:ext uri="{FF2B5EF4-FFF2-40B4-BE49-F238E27FC236}">
                <a16:creationId xmlns:a16="http://schemas.microsoft.com/office/drawing/2014/main" id="{6C0ECC0A-7000-6DA9-55C8-74B79CE49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311" y="3402383"/>
            <a:ext cx="4128723" cy="309654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8275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0FBEF0-AC99-5462-A329-DF5D2834F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8565-9FD5-4D52-BDE3-0FD358AF748D}" type="slidenum">
              <a:rPr kumimoji="1" lang="ja-JP" altLang="en-US" smtClean="0"/>
              <a:t>36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114E0-100C-3176-2463-897F6C607FF4}"/>
              </a:ext>
            </a:extLst>
          </p:cNvPr>
          <p:cNvSpPr txBox="1"/>
          <p:nvPr/>
        </p:nvSpPr>
        <p:spPr>
          <a:xfrm>
            <a:off x="1941090" y="297180"/>
            <a:ext cx="873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rgbClr val="3399FF"/>
                </a:solidFill>
              </a:rPr>
              <a:t>About system/model/mechanism in literature</a:t>
            </a:r>
            <a:endParaRPr kumimoji="1" lang="ja-JP" altLang="en-US" sz="3600" dirty="0">
              <a:solidFill>
                <a:srgbClr val="3399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EF2996-6B8A-26F1-C48F-79B379E2BF00}"/>
              </a:ext>
            </a:extLst>
          </p:cNvPr>
          <p:cNvSpPr txBox="1"/>
          <p:nvPr/>
        </p:nvSpPr>
        <p:spPr>
          <a:xfrm>
            <a:off x="872306" y="990209"/>
            <a:ext cx="1948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0070C0"/>
                </a:solidFill>
              </a:rPr>
              <a:t>Percival group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85B9EE-8E10-D499-ED46-CDF09E2011BB}"/>
              </a:ext>
            </a:extLst>
          </p:cNvPr>
          <p:cNvSpPr txBox="1"/>
          <p:nvPr/>
        </p:nvSpPr>
        <p:spPr>
          <a:xfrm>
            <a:off x="8975666" y="759377"/>
            <a:ext cx="1247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0000"/>
                </a:solidFill>
              </a:rPr>
              <a:t>Cox et al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9F0585-6D91-A3D3-3CA8-C2B969B10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06" y="1448376"/>
            <a:ext cx="3465437" cy="35269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5FF901-9F1C-1E49-FB6A-D390A4875A05}"/>
              </a:ext>
            </a:extLst>
          </p:cNvPr>
          <p:cNvSpPr txBox="1"/>
          <p:nvPr/>
        </p:nvSpPr>
        <p:spPr>
          <a:xfrm>
            <a:off x="341605" y="5026074"/>
            <a:ext cx="49588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00" dirty="0"/>
              <a:t>Leung et al, Chemical Physics </a:t>
            </a:r>
            <a:r>
              <a:rPr lang="en-US" altLang="ja-JP" sz="1800" b="1" dirty="0"/>
              <a:t>121</a:t>
            </a:r>
            <a:r>
              <a:rPr lang="en-US" altLang="ja-JP" sz="1800" dirty="0"/>
              <a:t> (1988) 393-403</a:t>
            </a:r>
          </a:p>
          <a:p>
            <a:pPr algn="ctr"/>
            <a:r>
              <a:rPr lang="en-US" altLang="ja-JP" dirty="0"/>
              <a:t>Percival et al, </a:t>
            </a:r>
            <a:r>
              <a:rPr lang="ja-JP" altLang="en-US" dirty="0"/>
              <a:t>Chemical Physics </a:t>
            </a:r>
            <a:r>
              <a:rPr lang="ja-JP" altLang="en-US" b="1" dirty="0"/>
              <a:t>32</a:t>
            </a:r>
            <a:r>
              <a:rPr lang="ja-JP" altLang="en-US" dirty="0"/>
              <a:t> (1978) 353-367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0999BD-F8DF-6DF2-A3E7-011EA9259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825" y="2645764"/>
            <a:ext cx="3502123" cy="82912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C3ACFB-4B60-64C3-4520-44A80FB26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240" y="3637265"/>
            <a:ext cx="2627209" cy="78952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049F2F-D9C6-73B7-6D33-EBFB7660750D}"/>
              </a:ext>
            </a:extLst>
          </p:cNvPr>
          <p:cNvSpPr txBox="1"/>
          <p:nvPr/>
        </p:nvSpPr>
        <p:spPr>
          <a:xfrm>
            <a:off x="5300486" y="5349239"/>
            <a:ext cx="6620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S. Cox, et al., </a:t>
            </a:r>
            <a:r>
              <a:rPr lang="en-US" altLang="ja-JP" sz="18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Hyperfine Interact. </a:t>
            </a:r>
            <a:r>
              <a:rPr lang="en-US" altLang="ja-JP" sz="18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65</a:t>
            </a:r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(1991) 993</a:t>
            </a:r>
          </a:p>
          <a:p>
            <a:pPr algn="r"/>
            <a:r>
              <a:rPr lang="en-US" altLang="ja-JP" sz="1800" i="1" dirty="0" err="1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Physica</a:t>
            </a:r>
            <a:r>
              <a:rPr lang="en-US" altLang="ja-JP" sz="18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Scripta</a:t>
            </a:r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8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1992</a:t>
            </a:r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(1992) 292; </a:t>
            </a:r>
            <a:r>
              <a:rPr lang="en-US" altLang="ja-JP" sz="1800" i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Hyperfine Interact.</a:t>
            </a:r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</a:t>
            </a:r>
            <a:r>
              <a:rPr lang="en-US" altLang="ja-JP" sz="18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86</a:t>
            </a:r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 (1994) 747</a:t>
            </a:r>
            <a:endParaRPr lang="ja-JP" alt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10CF865-9539-917C-E872-2BFF7992A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689" y="1261782"/>
            <a:ext cx="4037837" cy="373137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8CD238-97C3-40A2-5750-BFB829CB103A}"/>
              </a:ext>
            </a:extLst>
          </p:cNvPr>
          <p:cNvSpPr txBox="1"/>
          <p:nvPr/>
        </p:nvSpPr>
        <p:spPr>
          <a:xfrm>
            <a:off x="7198096" y="5030573"/>
            <a:ext cx="480291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Existence of both H</a:t>
            </a:r>
            <a:r>
              <a:rPr kumimoji="1" lang="en-US" altLang="ja-JP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O-Mu</a:t>
            </a:r>
            <a:r>
              <a:rPr kumimoji="1" lang="en-US" altLang="ja-JP" sz="2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1"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</a:t>
            </a:r>
            <a:r>
              <a:rPr kumimoji="1" lang="en-US" altLang="ja-JP" sz="20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and </a:t>
            </a:r>
            <a:r>
              <a:rPr kumimoji="1" lang="en-US" altLang="ja-JP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HMuO</a:t>
            </a:r>
            <a:endParaRPr kumimoji="1" lang="ja-JP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4DDB0A9-54EC-B830-96AB-2D2C4E732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1914" y="1261782"/>
            <a:ext cx="3152775" cy="67627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826CEE-8644-04B5-03F9-44B1FAAF3575}"/>
              </a:ext>
            </a:extLst>
          </p:cNvPr>
          <p:cNvSpPr txBox="1"/>
          <p:nvPr/>
        </p:nvSpPr>
        <p:spPr>
          <a:xfrm>
            <a:off x="3938843" y="4515625"/>
            <a:ext cx="2361929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Reaction rate, diffusion</a:t>
            </a:r>
            <a:endParaRPr kumimoji="1" lang="ja-JP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531C5-3CC3-E92C-BD5F-18F060FA7F60}"/>
              </a:ext>
            </a:extLst>
          </p:cNvPr>
          <p:cNvSpPr txBox="1"/>
          <p:nvPr/>
        </p:nvSpPr>
        <p:spPr>
          <a:xfrm>
            <a:off x="5311916" y="2045018"/>
            <a:ext cx="23303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Defect, proton transfer</a:t>
            </a:r>
            <a:endParaRPr kumimoji="1" lang="ja-JP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2AE309-9CFA-2F50-0B85-E3A2DC29FCC2}"/>
              </a:ext>
            </a:extLst>
          </p:cNvPr>
          <p:cNvSpPr txBox="1"/>
          <p:nvPr/>
        </p:nvSpPr>
        <p:spPr>
          <a:xfrm>
            <a:off x="440951" y="2045018"/>
            <a:ext cx="110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Liq. water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70031F-EDD0-BCF6-CAEA-AFF97F15943E}"/>
              </a:ext>
            </a:extLst>
          </p:cNvPr>
          <p:cNvSpPr txBox="1"/>
          <p:nvPr/>
        </p:nvSpPr>
        <p:spPr>
          <a:xfrm>
            <a:off x="1649183" y="26457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40%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C5B7D5-89CA-44A4-6F14-23749F9C4BD7}"/>
              </a:ext>
            </a:extLst>
          </p:cNvPr>
          <p:cNvSpPr txBox="1"/>
          <p:nvPr/>
        </p:nvSpPr>
        <p:spPr>
          <a:xfrm>
            <a:off x="2993437" y="26457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60%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EC49BE-8F37-AE34-F5F0-AB78D00EE4AD}"/>
              </a:ext>
            </a:extLst>
          </p:cNvPr>
          <p:cNvSpPr txBox="1"/>
          <p:nvPr/>
        </p:nvSpPr>
        <p:spPr>
          <a:xfrm>
            <a:off x="755951" y="454991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14%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49ABB3-180D-CDEF-7CE9-444FC198CF4F}"/>
              </a:ext>
            </a:extLst>
          </p:cNvPr>
          <p:cNvSpPr txBox="1"/>
          <p:nvPr/>
        </p:nvSpPr>
        <p:spPr>
          <a:xfrm>
            <a:off x="1539969" y="454991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18%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A9E874-CCBF-AFBC-5735-667386B8EEBF}"/>
              </a:ext>
            </a:extLst>
          </p:cNvPr>
          <p:cNvSpPr txBox="1"/>
          <p:nvPr/>
        </p:nvSpPr>
        <p:spPr>
          <a:xfrm>
            <a:off x="2206124" y="458286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8%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676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FC67D-4502-3A34-4A7E-FF94F8040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D064D1-5EA8-72E0-08D6-FC199A9B3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41322"/>
            <a:ext cx="5668636" cy="34011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3802DC-B980-7A8E-B07A-F930F2300724}"/>
                  </a:ext>
                </a:extLst>
              </p:cNvPr>
              <p:cNvSpPr txBox="1"/>
              <p:nvPr/>
            </p:nvSpPr>
            <p:spPr>
              <a:xfrm>
                <a:off x="326572" y="1498087"/>
                <a:ext cx="5886653" cy="38915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b="0" dirty="0">
                    <a:solidFill>
                      <a:srgbClr val="0000FF"/>
                    </a:solidFill>
                  </a:rPr>
                  <a:t>Conventional model (for all T)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0000FF"/>
                  </a:solidFill>
                </a:endParaRPr>
              </a:p>
              <a:p>
                <a:endParaRPr lang="en-US" sz="2400" dirty="0">
                  <a:solidFill>
                    <a:srgbClr val="0000FF"/>
                  </a:solidFill>
                </a:endParaRPr>
              </a:p>
              <a:p>
                <a:r>
                  <a:rPr lang="en-US" sz="2400" b="0" dirty="0">
                    <a:solidFill>
                      <a:srgbClr val="0000FF"/>
                    </a:solidFill>
                  </a:rPr>
                  <a:t>Liquid phase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0000FF"/>
                  </a:solidFill>
                </a:endParaRPr>
              </a:p>
              <a:p>
                <a:endParaRPr lang="en-US" sz="2400" dirty="0">
                  <a:solidFill>
                    <a:srgbClr val="0000FF"/>
                  </a:solidFill>
                </a:endParaRPr>
              </a:p>
              <a:p>
                <a:r>
                  <a:rPr lang="en-US" sz="2400" dirty="0">
                    <a:solidFill>
                      <a:srgbClr val="0000FF"/>
                    </a:solidFill>
                  </a:rPr>
                  <a:t>Below freezing point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0000FF"/>
                  </a:solidFill>
                </a:endParaRPr>
              </a:p>
              <a:p>
                <a:endParaRPr 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3802DC-B980-7A8E-B07A-F930F2300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572" y="1498087"/>
                <a:ext cx="5886653" cy="3891578"/>
              </a:xfrm>
              <a:prstGeom prst="rect">
                <a:avLst/>
              </a:prstGeom>
              <a:blipFill>
                <a:blip r:embed="rId3"/>
                <a:stretch>
                  <a:fillRect l="-3212" t="-2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BAFD5B5-E56B-080C-D1BD-544C535B8105}"/>
              </a:ext>
            </a:extLst>
          </p:cNvPr>
          <p:cNvSpPr txBox="1"/>
          <p:nvPr/>
        </p:nvSpPr>
        <p:spPr>
          <a:xfrm>
            <a:off x="3940629" y="5725886"/>
            <a:ext cx="3382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</a:rPr>
              <a:t>What are </a:t>
            </a:r>
            <a:r>
              <a:rPr lang="en-US" sz="2800" dirty="0">
                <a:highlight>
                  <a:srgbClr val="FFFF00"/>
                </a:highlight>
                <a:sym typeface="Symbol" panose="05050102010706020507" pitchFamily="18" charset="2"/>
              </a:rPr>
              <a:t></a:t>
            </a:r>
            <a:r>
              <a:rPr lang="en-US" sz="2800" baseline="-25000" dirty="0">
                <a:highlight>
                  <a:srgbClr val="FFFF00"/>
                </a:highlight>
                <a:sym typeface="Symbol" panose="05050102010706020507" pitchFamily="18" charset="2"/>
              </a:rPr>
              <a:t>1</a:t>
            </a:r>
            <a:r>
              <a:rPr lang="en-US" sz="2800" dirty="0">
                <a:highlight>
                  <a:srgbClr val="FFFF00"/>
                </a:highlight>
                <a:sym typeface="Symbol" panose="05050102010706020507" pitchFamily="18" charset="2"/>
              </a:rPr>
              <a:t> and </a:t>
            </a:r>
            <a:r>
              <a:rPr lang="en-US" sz="2800" baseline="-25000" dirty="0">
                <a:highlight>
                  <a:srgbClr val="FFFF00"/>
                </a:highlight>
                <a:sym typeface="Symbol" panose="05050102010706020507" pitchFamily="18" charset="2"/>
              </a:rPr>
              <a:t>2</a:t>
            </a:r>
            <a:r>
              <a:rPr lang="en-US" sz="2800" dirty="0">
                <a:highlight>
                  <a:srgbClr val="FFFF00"/>
                </a:highlight>
                <a:sym typeface="Symbol" panose="05050102010706020507" pitchFamily="18" charset="2"/>
              </a:rPr>
              <a:t> ? 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83F5B-3567-226F-5B8F-01C9AF9A7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31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ADF9C4-A24D-E06C-355E-DD264210BB43}"/>
              </a:ext>
            </a:extLst>
          </p:cNvPr>
          <p:cNvSpPr txBox="1"/>
          <p:nvPr/>
        </p:nvSpPr>
        <p:spPr>
          <a:xfrm>
            <a:off x="1123004" y="1487398"/>
            <a:ext cx="10673499" cy="35394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At ZF</a:t>
            </a:r>
          </a:p>
          <a:p>
            <a:r>
              <a:rPr lang="en-US" sz="2800" dirty="0">
                <a:solidFill>
                  <a:srgbClr val="0000FF"/>
                </a:solidFill>
              </a:rPr>
              <a:t>	A(t) =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Mu</a:t>
            </a:r>
            <a:r>
              <a:rPr lang="en-US" sz="2800" dirty="0">
                <a:solidFill>
                  <a:srgbClr val="0000FF"/>
                </a:solidFill>
              </a:rPr>
              <a:t>(t) +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MuOH</a:t>
            </a:r>
            <a:r>
              <a:rPr lang="en-US" sz="2800" dirty="0">
                <a:solidFill>
                  <a:srgbClr val="0000FF"/>
                </a:solidFill>
              </a:rPr>
              <a:t>(t) +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dia</a:t>
            </a:r>
            <a:r>
              <a:rPr lang="en-US" sz="2800" baseline="-25000" dirty="0">
                <a:solidFill>
                  <a:srgbClr val="0000FF"/>
                </a:solidFill>
              </a:rPr>
              <a:t>.</a:t>
            </a:r>
            <a:r>
              <a:rPr lang="en-US" sz="28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sz="2800" dirty="0">
                <a:solidFill>
                  <a:srgbClr val="0000FF"/>
                </a:solidFill>
              </a:rPr>
              <a:t>(t)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b="1" dirty="0">
                <a:solidFill>
                  <a:srgbClr val="0000FF"/>
                </a:solidFill>
              </a:rPr>
              <a:t>At </a:t>
            </a:r>
            <a:r>
              <a:rPr lang="en-US" sz="2800" b="1" dirty="0">
                <a:solidFill>
                  <a:srgbClr val="0000FF"/>
                </a:solidFill>
                <a:highlight>
                  <a:srgbClr val="FFFF00"/>
                </a:highlight>
              </a:rPr>
              <a:t>TF 20 G</a:t>
            </a:r>
          </a:p>
          <a:p>
            <a:r>
              <a:rPr lang="en-US" sz="2800" dirty="0">
                <a:solidFill>
                  <a:srgbClr val="0000FF"/>
                </a:solidFill>
              </a:rPr>
              <a:t>	due to time resolution (8ns), we do not expect Mu contribution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	A(t) = </a:t>
            </a:r>
            <a:r>
              <a:rPr lang="en-US" sz="2800" strike="sngStrike" dirty="0" err="1">
                <a:solidFill>
                  <a:schemeClr val="bg1">
                    <a:lumMod val="85000"/>
                  </a:schemeClr>
                </a:solidFill>
              </a:rPr>
              <a:t>f</a:t>
            </a:r>
            <a:r>
              <a:rPr lang="en-US" sz="2800" strike="sngStrike" baseline="-25000" dirty="0" err="1">
                <a:solidFill>
                  <a:schemeClr val="bg1">
                    <a:lumMod val="85000"/>
                  </a:schemeClr>
                </a:solidFill>
              </a:rPr>
              <a:t>Mu</a:t>
            </a:r>
            <a:r>
              <a:rPr lang="en-US" sz="2800" strike="sngStrike" dirty="0">
                <a:solidFill>
                  <a:schemeClr val="bg1">
                    <a:lumMod val="85000"/>
                  </a:schemeClr>
                </a:solidFill>
              </a:rPr>
              <a:t>(t) +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MuOH</a:t>
            </a:r>
            <a:r>
              <a:rPr lang="en-US" sz="2800" dirty="0">
                <a:solidFill>
                  <a:srgbClr val="0000FF"/>
                </a:solidFill>
              </a:rPr>
              <a:t>(t) + </a:t>
            </a:r>
            <a:r>
              <a:rPr lang="en-US" sz="2800" dirty="0" err="1">
                <a:solidFill>
                  <a:srgbClr val="0000FF"/>
                </a:solidFill>
              </a:rPr>
              <a:t>f</a:t>
            </a:r>
            <a:r>
              <a:rPr lang="en-US" sz="2800" baseline="-25000" dirty="0" err="1">
                <a:solidFill>
                  <a:srgbClr val="0000FF"/>
                </a:solidFill>
              </a:rPr>
              <a:t>dia</a:t>
            </a:r>
            <a:r>
              <a:rPr lang="en-US" sz="2800" baseline="-25000" dirty="0">
                <a:solidFill>
                  <a:srgbClr val="0000FF"/>
                </a:solidFill>
              </a:rPr>
              <a:t>.</a:t>
            </a:r>
            <a:r>
              <a:rPr lang="en-US" sz="28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sz="2800" dirty="0">
                <a:solidFill>
                  <a:srgbClr val="0000FF"/>
                </a:solidFill>
              </a:rPr>
              <a:t>(t)</a:t>
            </a:r>
          </a:p>
          <a:p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CF7949-4953-D587-E627-AE12F9A7F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10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D2277AE-5674-BACA-AD28-1EB9D0D16BE4}"/>
                  </a:ext>
                </a:extLst>
              </p:cNvPr>
              <p:cNvSpPr txBox="1"/>
              <p:nvPr/>
            </p:nvSpPr>
            <p:spPr>
              <a:xfrm>
                <a:off x="838200" y="617673"/>
                <a:ext cx="10123714" cy="5178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D2277AE-5674-BACA-AD28-1EB9D0D16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17673"/>
                <a:ext cx="10123714" cy="5178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1A056E9-4EF0-9F3F-F100-21B73F5978C1}"/>
                  </a:ext>
                </a:extLst>
              </p:cNvPr>
              <p:cNvSpPr txBox="1"/>
              <p:nvPr/>
            </p:nvSpPr>
            <p:spPr>
              <a:xfrm>
                <a:off x="3876615" y="1591276"/>
                <a:ext cx="443877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i="1" baseline="-250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MuOH      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baseline="-250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Mu</m:t>
                        </m:r>
                      </m:e>
                      <m:sup>
                        <m: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1A056E9-4EF0-9F3F-F100-21B73F597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615" y="1591276"/>
                <a:ext cx="4438770" cy="369332"/>
              </a:xfrm>
              <a:prstGeom prst="rect">
                <a:avLst/>
              </a:prstGeom>
              <a:blipFill>
                <a:blip r:embed="rId3"/>
                <a:stretch>
                  <a:fillRect t="-9836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E9810C3-6484-9F54-5645-67B881A8A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155041"/>
            <a:ext cx="4542558" cy="2946642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3F4A2F-CE8C-E444-4E34-ED09F3EBC3DA}"/>
                  </a:ext>
                </a:extLst>
              </p:cNvPr>
              <p:cNvSpPr txBox="1"/>
              <p:nvPr/>
            </p:nvSpPr>
            <p:spPr>
              <a:xfrm>
                <a:off x="6014357" y="3959008"/>
                <a:ext cx="4795157" cy="86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𝑀𝑢𝑂𝐻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3F4A2F-CE8C-E444-4E34-ED09F3EBC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4357" y="3959008"/>
                <a:ext cx="4795157" cy="860748"/>
              </a:xfrm>
              <a:prstGeom prst="rect">
                <a:avLst/>
              </a:prstGeom>
              <a:blipFill>
                <a:blip r:embed="rId5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AD63CF-1C1C-58C5-F0B6-11633F85D92C}"/>
              </a:ext>
            </a:extLst>
          </p:cNvPr>
          <p:cNvCxnSpPr/>
          <p:nvPr/>
        </p:nvCxnSpPr>
        <p:spPr>
          <a:xfrm>
            <a:off x="685800" y="2547257"/>
            <a:ext cx="1065711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61C273A-C38D-C470-1985-1F8D73FCAAC9}"/>
              </a:ext>
            </a:extLst>
          </p:cNvPr>
          <p:cNvSpPr txBox="1"/>
          <p:nvPr/>
        </p:nvSpPr>
        <p:spPr>
          <a:xfrm>
            <a:off x="1523147" y="6240327"/>
            <a:ext cx="302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-H</a:t>
            </a:r>
            <a:r>
              <a:rPr lang="en-US" baseline="-25000" dirty="0">
                <a:sym typeface="Symbol" panose="05050102010706020507" pitchFamily="18" charset="2"/>
              </a:rPr>
              <a:t>1</a:t>
            </a:r>
            <a:r>
              <a:rPr lang="en-US" dirty="0">
                <a:sym typeface="Symbol" panose="05050102010706020507" pitchFamily="18" charset="2"/>
              </a:rPr>
              <a:t> = 1.694 </a:t>
            </a:r>
            <a:r>
              <a:rPr lang="en-US" dirty="0"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Å</a:t>
            </a:r>
            <a:r>
              <a:rPr lang="en-US" dirty="0">
                <a:sym typeface="Symbol" panose="05050102010706020507" pitchFamily="18" charset="2"/>
              </a:rPr>
              <a:t>, -H</a:t>
            </a:r>
            <a:r>
              <a:rPr lang="en-US" baseline="-25000" dirty="0">
                <a:sym typeface="Symbol" panose="05050102010706020507" pitchFamily="18" charset="2"/>
              </a:rPr>
              <a:t>2-5</a:t>
            </a:r>
            <a:r>
              <a:rPr lang="en-US" dirty="0">
                <a:sym typeface="Symbol" panose="05050102010706020507" pitchFamily="18" charset="2"/>
              </a:rPr>
              <a:t> = 2.3 </a:t>
            </a:r>
            <a:r>
              <a:rPr lang="en-US" dirty="0"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Å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54CBC-2F18-6A8F-2527-299E440ECE6B}"/>
              </a:ext>
            </a:extLst>
          </p:cNvPr>
          <p:cNvSpPr txBox="1"/>
          <p:nvPr/>
        </p:nvSpPr>
        <p:spPr>
          <a:xfrm>
            <a:off x="6351373" y="3311611"/>
            <a:ext cx="4426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including muon-proton interactions: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E44D8D-97BB-B9E4-BD3E-2DB42613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20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042F-ADF9-32B4-278E-0CA21B3D3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B68256-CEE4-1B93-3639-39A958E84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6" y="1140032"/>
            <a:ext cx="5362215" cy="2064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9A80AC-17B9-6260-0F98-BFAA2FD1BAE6}"/>
              </a:ext>
            </a:extLst>
          </p:cNvPr>
          <p:cNvSpPr txBox="1"/>
          <p:nvPr/>
        </p:nvSpPr>
        <p:spPr>
          <a:xfrm>
            <a:off x="6381659" y="356685"/>
            <a:ext cx="4630178" cy="2308324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Including 6S, there is remaining field</a:t>
            </a:r>
          </a:p>
          <a:p>
            <a:endParaRPr lang="en-US" dirty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Shift is 1% of set value</a:t>
            </a:r>
          </a:p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Within field distribution of spectrometer</a:t>
            </a:r>
          </a:p>
          <a:p>
            <a:endParaRPr lang="en-US" dirty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Even though, possibility of consistence diff. </a:t>
            </a:r>
          </a:p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Origin ?</a:t>
            </a:r>
          </a:p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Include more interactions !!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A2E0C0-251D-B677-7124-9036B7646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96" y="3161707"/>
            <a:ext cx="4798961" cy="3199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14E235-F239-19C6-ABF7-036BB938C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2251" y="3429000"/>
            <a:ext cx="5387807" cy="2377646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1FD796A-687E-20A0-545E-A884899318CB}"/>
              </a:ext>
            </a:extLst>
          </p:cNvPr>
          <p:cNvSpPr/>
          <p:nvPr/>
        </p:nvSpPr>
        <p:spPr>
          <a:xfrm>
            <a:off x="5192486" y="5312229"/>
            <a:ext cx="1189173" cy="446314"/>
          </a:xfrm>
          <a:custGeom>
            <a:avLst/>
            <a:gdLst>
              <a:gd name="csX0" fmla="*/ 0 w 1189173"/>
              <a:gd name="csY0" fmla="*/ 446314 h 446314"/>
              <a:gd name="csX1" fmla="*/ 21771 w 1189173"/>
              <a:gd name="csY1" fmla="*/ 315685 h 446314"/>
              <a:gd name="csX2" fmla="*/ 65314 w 1189173"/>
              <a:gd name="csY2" fmla="*/ 272142 h 446314"/>
              <a:gd name="csX3" fmla="*/ 152400 w 1189173"/>
              <a:gd name="csY3" fmla="*/ 206828 h 446314"/>
              <a:gd name="csX4" fmla="*/ 272143 w 1189173"/>
              <a:gd name="csY4" fmla="*/ 152400 h 446314"/>
              <a:gd name="csX5" fmla="*/ 391885 w 1189173"/>
              <a:gd name="csY5" fmla="*/ 108857 h 446314"/>
              <a:gd name="csX6" fmla="*/ 457200 w 1189173"/>
              <a:gd name="csY6" fmla="*/ 87085 h 446314"/>
              <a:gd name="csX7" fmla="*/ 511628 w 1189173"/>
              <a:gd name="csY7" fmla="*/ 76200 h 446314"/>
              <a:gd name="csX8" fmla="*/ 783771 w 1189173"/>
              <a:gd name="csY8" fmla="*/ 32657 h 446314"/>
              <a:gd name="csX9" fmla="*/ 968828 w 1189173"/>
              <a:gd name="csY9" fmla="*/ 21771 h 446314"/>
              <a:gd name="csX10" fmla="*/ 1164771 w 1189173"/>
              <a:gd name="csY10" fmla="*/ 0 h 446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89173" h="446314">
                <a:moveTo>
                  <a:pt x="0" y="446314"/>
                </a:moveTo>
                <a:cubicBezTo>
                  <a:pt x="7257" y="402771"/>
                  <a:pt x="6271" y="357018"/>
                  <a:pt x="21771" y="315685"/>
                </a:cubicBezTo>
                <a:cubicBezTo>
                  <a:pt x="28978" y="296466"/>
                  <a:pt x="49545" y="285283"/>
                  <a:pt x="65314" y="272142"/>
                </a:cubicBezTo>
                <a:cubicBezTo>
                  <a:pt x="93190" y="248913"/>
                  <a:pt x="117976" y="218303"/>
                  <a:pt x="152400" y="206828"/>
                </a:cubicBezTo>
                <a:cubicBezTo>
                  <a:pt x="209391" y="187831"/>
                  <a:pt x="193054" y="194987"/>
                  <a:pt x="272143" y="152400"/>
                </a:cubicBezTo>
                <a:cubicBezTo>
                  <a:pt x="357642" y="106362"/>
                  <a:pt x="293031" y="125332"/>
                  <a:pt x="391885" y="108857"/>
                </a:cubicBezTo>
                <a:cubicBezTo>
                  <a:pt x="413657" y="101600"/>
                  <a:pt x="435059" y="93123"/>
                  <a:pt x="457200" y="87085"/>
                </a:cubicBezTo>
                <a:cubicBezTo>
                  <a:pt x="475050" y="82217"/>
                  <a:pt x="493567" y="80214"/>
                  <a:pt x="511628" y="76200"/>
                </a:cubicBezTo>
                <a:cubicBezTo>
                  <a:pt x="625619" y="50869"/>
                  <a:pt x="562108" y="45696"/>
                  <a:pt x="783771" y="32657"/>
                </a:cubicBezTo>
                <a:lnTo>
                  <a:pt x="968828" y="21771"/>
                </a:lnTo>
                <a:cubicBezTo>
                  <a:pt x="1180194" y="10028"/>
                  <a:pt x="1224520" y="59744"/>
                  <a:pt x="1164771" y="0"/>
                </a:cubicBezTo>
              </a:path>
            </a:pathLst>
          </a:custGeom>
          <a:noFill/>
          <a:ln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63F842-0F66-1AE9-197F-2D0556351B75}"/>
              </a:ext>
            </a:extLst>
          </p:cNvPr>
          <p:cNvCxnSpPr>
            <a:cxnSpLocks/>
          </p:cNvCxnSpPr>
          <p:nvPr/>
        </p:nvCxnSpPr>
        <p:spPr>
          <a:xfrm>
            <a:off x="4604657" y="1943333"/>
            <a:ext cx="1777002" cy="0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41E646-CF46-5CB2-3996-CC7437FB18C0}"/>
                  </a:ext>
                </a:extLst>
              </p:cNvPr>
              <p:cNvSpPr txBox="1"/>
              <p:nvPr/>
            </p:nvSpPr>
            <p:spPr>
              <a:xfrm>
                <a:off x="943070" y="197561"/>
                <a:ext cx="5099181" cy="887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𝑀𝑢𝑂𝐻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41E646-CF46-5CB2-3996-CC7437FB1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070" y="197561"/>
                <a:ext cx="5099181" cy="887166"/>
              </a:xfrm>
              <a:prstGeom prst="rect">
                <a:avLst/>
              </a:prstGeom>
              <a:blipFill>
                <a:blip r:embed="rId5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ADD2D-92EF-8614-92ED-00489300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44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F18A2F-1DB9-0A34-70C6-8200BF0CF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10" y="1466536"/>
            <a:ext cx="5840024" cy="39249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A6EA51-69F3-C33D-E5E0-0E8082845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23" y="2079171"/>
            <a:ext cx="5289917" cy="396743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CBB60B2-2379-7D19-47C1-BE1522338BA7}"/>
              </a:ext>
            </a:extLst>
          </p:cNvPr>
          <p:cNvSpPr/>
          <p:nvPr/>
        </p:nvSpPr>
        <p:spPr>
          <a:xfrm>
            <a:off x="7206343" y="2079171"/>
            <a:ext cx="511628" cy="61263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196298-8459-5CAD-B9AF-AB6301368F8A}"/>
              </a:ext>
            </a:extLst>
          </p:cNvPr>
          <p:cNvSpPr/>
          <p:nvPr/>
        </p:nvSpPr>
        <p:spPr>
          <a:xfrm>
            <a:off x="3461658" y="4212771"/>
            <a:ext cx="489856" cy="50074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3CCE65-3E6A-0E29-D2D6-09C0ED8FECC6}"/>
              </a:ext>
            </a:extLst>
          </p:cNvPr>
          <p:cNvCxnSpPr>
            <a:cxnSpLocks/>
          </p:cNvCxnSpPr>
          <p:nvPr/>
        </p:nvCxnSpPr>
        <p:spPr>
          <a:xfrm flipV="1">
            <a:off x="3874705" y="2385488"/>
            <a:ext cx="3331638" cy="190348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8A9437-0338-FFBC-1691-8B0415ED184C}"/>
              </a:ext>
            </a:extLst>
          </p:cNvPr>
          <p:cNvSpPr txBox="1"/>
          <p:nvPr/>
        </p:nvSpPr>
        <p:spPr>
          <a:xfrm>
            <a:off x="990600" y="473032"/>
            <a:ext cx="9934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Mu fraction in D2O is higher than that in H2O </a:t>
            </a:r>
            <a:r>
              <a:rPr lang="en-US" sz="2400" b="1" dirty="0">
                <a:solidFill>
                  <a:srgbClr val="0000FF"/>
                </a:solidFill>
                <a:sym typeface="Wingdings" panose="05000000000000000000" pitchFamily="2" charset="2"/>
              </a:rPr>
              <a:t> consistence ZF results</a:t>
            </a:r>
            <a:endParaRPr lang="en-US" sz="24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C6CD2D7-9D38-3625-B747-3F4EC72538DC}"/>
                  </a:ext>
                </a:extLst>
              </p:cNvPr>
              <p:cNvSpPr txBox="1"/>
              <p:nvPr/>
            </p:nvSpPr>
            <p:spPr>
              <a:xfrm>
                <a:off x="1583725" y="888051"/>
                <a:ext cx="8264611" cy="491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𝑀𝑢𝑂𝐻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C6CD2D7-9D38-3625-B747-3F4EC7253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725" y="888051"/>
                <a:ext cx="8264611" cy="491417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D9B10-F348-ACA7-F15A-380E81CC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281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7D7C-C88B-1320-1905-EC781527E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02905C-B57F-04C6-C262-839EFD2EF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393866"/>
            <a:ext cx="5818909" cy="4364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006E3F-4DF2-8DCC-AEAD-8F853D1452DB}"/>
                  </a:ext>
                </a:extLst>
              </p:cNvPr>
              <p:cNvSpPr txBox="1"/>
              <p:nvPr/>
            </p:nvSpPr>
            <p:spPr>
              <a:xfrm>
                <a:off x="851559" y="5772816"/>
                <a:ext cx="5037612" cy="887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𝑀𝑢𝑂𝐻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</m:sub>
                      </m:sSub>
                      <m:func>
                        <m:funcPr>
                          <m:ctrlP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sz="2400" b="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006E3F-4DF2-8DCC-AEAD-8F853D145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59" y="5772816"/>
                <a:ext cx="5037612" cy="8871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4BFA2DD-38A2-97FD-4CD6-19E0E6140D4B}"/>
              </a:ext>
            </a:extLst>
          </p:cNvPr>
          <p:cNvCxnSpPr/>
          <p:nvPr/>
        </p:nvCxnSpPr>
        <p:spPr>
          <a:xfrm>
            <a:off x="6226629" y="522514"/>
            <a:ext cx="0" cy="57041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FA4DB0B-C38A-5C91-DC08-EF7F8E7975A8}"/>
              </a:ext>
            </a:extLst>
          </p:cNvPr>
          <p:cNvSpPr txBox="1"/>
          <p:nvPr/>
        </p:nvSpPr>
        <p:spPr>
          <a:xfrm>
            <a:off x="925289" y="392066"/>
            <a:ext cx="5170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</a:rPr>
              <a:t>Site and charge of </a:t>
            </a:r>
            <a:r>
              <a:rPr lang="en-US" sz="4000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sz="4000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1</a:t>
            </a:r>
            <a:r>
              <a:rPr lang="en-US" sz="4000" dirty="0">
                <a:solidFill>
                  <a:srgbClr val="0000FF"/>
                </a:solidFill>
                <a:sym typeface="Symbol" panose="05050102010706020507" pitchFamily="18" charset="2"/>
              </a:rPr>
              <a:t> ?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D36748-8491-91A6-DFA0-431ED6812394}"/>
              </a:ext>
            </a:extLst>
          </p:cNvPr>
          <p:cNvSpPr txBox="1"/>
          <p:nvPr/>
        </p:nvSpPr>
        <p:spPr>
          <a:xfrm>
            <a:off x="6470544" y="638782"/>
            <a:ext cx="3577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Tentative </a:t>
            </a:r>
            <a:r>
              <a:rPr lang="en-US" sz="2400" b="1" dirty="0">
                <a:solidFill>
                  <a:srgbClr val="0000FF"/>
                </a:solidFill>
                <a:sym typeface="Symbol" panose="05050102010706020507" pitchFamily="18" charset="2"/>
              </a:rPr>
              <a:t>1 site in </a:t>
            </a:r>
            <a:r>
              <a:rPr lang="en-US" sz="2400" b="1" dirty="0" err="1">
                <a:solidFill>
                  <a:srgbClr val="0000FF"/>
                </a:solidFill>
                <a:sym typeface="Symbol" panose="05050102010706020507" pitchFamily="18" charset="2"/>
              </a:rPr>
              <a:t>Ih</a:t>
            </a:r>
            <a:r>
              <a:rPr lang="en-US" sz="2400" b="1" dirty="0">
                <a:solidFill>
                  <a:srgbClr val="0000FF"/>
                </a:solidFill>
                <a:sym typeface="Symbol" panose="05050102010706020507" pitchFamily="18" charset="2"/>
              </a:rPr>
              <a:t> ice</a:t>
            </a: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B2C612-B147-6668-2D34-51EB3B872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767" y="1744347"/>
            <a:ext cx="5819414" cy="39849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DC2F0D-B3BB-35D0-59EA-C17F47A11E17}"/>
              </a:ext>
            </a:extLst>
          </p:cNvPr>
          <p:cNvSpPr txBox="1"/>
          <p:nvPr/>
        </p:nvSpPr>
        <p:spPr>
          <a:xfrm>
            <a:off x="6470544" y="1146154"/>
            <a:ext cx="5275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ym typeface="Symbol" panose="05050102010706020507" pitchFamily="18" charset="2"/>
              </a:rPr>
              <a:t>1 is at least &gt; 2.5 </a:t>
            </a:r>
            <a:r>
              <a:rPr lang="en-US" sz="2000" dirty="0"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Å far from protons of H2O</a:t>
            </a:r>
          </a:p>
          <a:p>
            <a:r>
              <a:rPr lang="en-US" sz="2000" dirty="0">
                <a:latin typeface="Latha" panose="020B0604020202020204" pitchFamily="34" charset="0"/>
                <a:cs typeface="Lath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Latha" panose="020B0604020202020204" pitchFamily="34" charset="0"/>
                <a:cs typeface="Latha" panose="020B0604020202020204" pitchFamily="34" charset="0"/>
                <a:sym typeface="Symbol" panose="05050102010706020507" pitchFamily="18" charset="2"/>
              </a:rPr>
              <a:t>Center of hexagonal cage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2E95CF-88A0-1576-C2F1-35CE4361B3E1}"/>
              </a:ext>
            </a:extLst>
          </p:cNvPr>
          <p:cNvSpPr txBox="1"/>
          <p:nvPr/>
        </p:nvSpPr>
        <p:spPr>
          <a:xfrm>
            <a:off x="5670809" y="5873821"/>
            <a:ext cx="5776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Charge state of dia. </a:t>
            </a:r>
            <a:r>
              <a:rPr lang="en-US" sz="2400" dirty="0">
                <a:highlight>
                  <a:srgbClr val="FFFF00"/>
                </a:highlight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highlight>
                  <a:srgbClr val="FFFF00"/>
                </a:highlight>
                <a:sym typeface="Symbol" panose="05050102010706020507" pitchFamily="18" charset="2"/>
              </a:rPr>
              <a:t>1</a:t>
            </a:r>
            <a:r>
              <a:rPr lang="en-US" sz="2400" dirty="0">
                <a:highlight>
                  <a:srgbClr val="FFFF00"/>
                </a:highlight>
                <a:sym typeface="Symbol" panose="05050102010706020507" pitchFamily="18" charset="2"/>
              </a:rPr>
              <a:t>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study in progress</a:t>
            </a: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3AF794-A884-FE3C-493D-03AF3ADA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CEA89-42B7-4DFB-8E1E-DE1AAC49678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8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CB1AA3-50B6-4C63-F1E6-A8B92C50BAC5}"/>
              </a:ext>
            </a:extLst>
          </p:cNvPr>
          <p:cNvSpPr txBox="1"/>
          <p:nvPr/>
        </p:nvSpPr>
        <p:spPr>
          <a:xfrm>
            <a:off x="1636915" y="396224"/>
            <a:ext cx="3712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highlight>
                  <a:srgbClr val="FFFF00"/>
                </a:highlight>
              </a:rPr>
              <a:t>Weak TF scan, 270K, ice</a:t>
            </a:r>
            <a:endParaRPr kumimoji="1" lang="ja-JP" altLang="en-US" sz="2800" b="1" dirty="0">
              <a:highlight>
                <a:srgbClr val="FFFF00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0C977-38F4-BC2C-BD13-AD6A5D641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749" y="794656"/>
            <a:ext cx="5369312" cy="150340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4DEC65-1FD4-3FAF-825F-B601074D8745}"/>
              </a:ext>
            </a:extLst>
          </p:cNvPr>
          <p:cNvSpPr txBox="1"/>
          <p:nvPr/>
        </p:nvSpPr>
        <p:spPr>
          <a:xfrm>
            <a:off x="6302826" y="2729028"/>
            <a:ext cx="5608319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Two diamagnetic muon species (</a:t>
            </a:r>
            <a:r>
              <a:rPr kumimoji="1" lang="en-US" altLang="ja-JP" sz="2000" dirty="0">
                <a:sym typeface="Symbol" panose="05050102010706020507" pitchFamily="18" charset="2"/>
              </a:rPr>
              <a:t></a:t>
            </a:r>
            <a:r>
              <a:rPr kumimoji="1" lang="en-US" altLang="ja-JP" sz="2000" baseline="-25000" dirty="0">
                <a:sym typeface="Symbol" panose="05050102010706020507" pitchFamily="18" charset="2"/>
              </a:rPr>
              <a:t>1</a:t>
            </a:r>
            <a:r>
              <a:rPr kumimoji="1" lang="en-US" altLang="ja-JP" sz="2000" dirty="0">
                <a:sym typeface="Symbol" panose="05050102010706020507" pitchFamily="18" charset="2"/>
              </a:rPr>
              <a:t>, </a:t>
            </a:r>
            <a:r>
              <a:rPr kumimoji="1" lang="en-US" altLang="ja-JP" sz="2000" baseline="-25000" dirty="0">
                <a:sym typeface="Symbol" panose="05050102010706020507" pitchFamily="18" charset="2"/>
              </a:rPr>
              <a:t>2</a:t>
            </a:r>
            <a:r>
              <a:rPr kumimoji="1" lang="en-US" altLang="ja-JP" sz="2000" dirty="0"/>
              <a:t>) in 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Axially symmetric anisotropic Mu</a:t>
            </a:r>
            <a:endParaRPr kumimoji="1" lang="ja-JP" alt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AFB74C-87D6-86B5-B420-765E745CF720}"/>
              </a:ext>
            </a:extLst>
          </p:cNvPr>
          <p:cNvSpPr txBox="1"/>
          <p:nvPr/>
        </p:nvSpPr>
        <p:spPr>
          <a:xfrm>
            <a:off x="744005" y="5830872"/>
            <a:ext cx="3684920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0000FF"/>
                </a:solidFill>
              </a:rPr>
              <a:t>A(t) = </a:t>
            </a:r>
            <a:r>
              <a:rPr kumimoji="1" lang="en-US" altLang="ja-JP" sz="2000" b="1" dirty="0" err="1">
                <a:solidFill>
                  <a:srgbClr val="0000FF"/>
                </a:solidFill>
              </a:rPr>
              <a:t>f</a:t>
            </a:r>
            <a:r>
              <a:rPr kumimoji="1" lang="en-US" altLang="ja-JP" sz="2000" b="1" baseline="-25000" dirty="0" err="1">
                <a:solidFill>
                  <a:srgbClr val="0000FF"/>
                </a:solidFill>
              </a:rPr>
              <a:t>AnisotropicMu</a:t>
            </a:r>
            <a:r>
              <a:rPr kumimoji="1" lang="en-US" altLang="ja-JP" sz="2000" b="1" dirty="0">
                <a:solidFill>
                  <a:srgbClr val="0000FF"/>
                </a:solidFill>
              </a:rPr>
              <a:t> + </a:t>
            </a:r>
            <a:r>
              <a:rPr kumimoji="1" lang="en-US" altLang="ja-JP" sz="2000" b="1" dirty="0" err="1">
                <a:solidFill>
                  <a:srgbClr val="0000FF"/>
                </a:solidFill>
              </a:rPr>
              <a:t>f</a:t>
            </a:r>
            <a:r>
              <a:rPr kumimoji="1" lang="en-US" altLang="ja-JP" sz="2000" b="1" baseline="-25000" dirty="0" err="1">
                <a:solidFill>
                  <a:srgbClr val="0000FF"/>
                </a:solidFill>
              </a:rPr>
              <a:t>MuOH</a:t>
            </a:r>
            <a:r>
              <a:rPr kumimoji="1" lang="en-US" altLang="ja-JP" sz="2000" b="1" dirty="0">
                <a:solidFill>
                  <a:srgbClr val="0000FF"/>
                </a:solidFill>
              </a:rPr>
              <a:t> + f</a:t>
            </a:r>
            <a:r>
              <a:rPr kumimoji="1" lang="en-US" altLang="ja-JP" sz="2000" b="1" baseline="-25000" dirty="0">
                <a:solidFill>
                  <a:srgbClr val="0000FF"/>
                </a:solidFill>
              </a:rPr>
              <a:t>dia.</a:t>
            </a:r>
            <a:r>
              <a:rPr kumimoji="1" lang="en-US" altLang="ja-JP" sz="2000" b="1" baseline="-25000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kumimoji="1" lang="en-US" altLang="ja-JP" sz="2000" b="1" baseline="-25000" dirty="0">
                <a:solidFill>
                  <a:srgbClr val="0000FF"/>
                </a:solidFill>
              </a:rPr>
              <a:t>1</a:t>
            </a:r>
            <a:endParaRPr kumimoji="1" lang="ja-JP" altLang="en-US" sz="2000" b="1" baseline="-25000" dirty="0">
              <a:solidFill>
                <a:srgbClr val="0000FF"/>
              </a:solidFill>
            </a:endParaRPr>
          </a:p>
        </p:txBody>
      </p:sp>
      <p:pic>
        <p:nvPicPr>
          <p:cNvPr id="7" name="Picture 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0626E86F-7D89-6B6F-F74A-BA691C005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8" y="1112477"/>
            <a:ext cx="6314869" cy="4510622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3DE3BF7-2A84-0B2C-9EA4-FDF4DBDED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057" y="3821133"/>
            <a:ext cx="6244695" cy="240984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95A1A-BF6B-AC36-453E-4C4BE534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9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907A6EF9-B215-35F6-0FA5-CB3F4147F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57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411AED-B23B-AA81-BC76-4771FFCA9956}"/>
              </a:ext>
            </a:extLst>
          </p:cNvPr>
          <p:cNvSpPr txBox="1"/>
          <p:nvPr/>
        </p:nvSpPr>
        <p:spPr>
          <a:xfrm>
            <a:off x="4702630" y="2830286"/>
            <a:ext cx="2138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Mu, triplet state</a:t>
            </a:r>
            <a:endParaRPr lang="ja-JP" altLang="en-US" sz="24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46CD0-4063-D9BC-0314-46B03E1E0064}"/>
              </a:ext>
            </a:extLst>
          </p:cNvPr>
          <p:cNvSpPr txBox="1"/>
          <p:nvPr/>
        </p:nvSpPr>
        <p:spPr>
          <a:xfrm>
            <a:off x="3799116" y="5148943"/>
            <a:ext cx="2225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Mu, singlet state</a:t>
            </a:r>
            <a:endParaRPr lang="ja-JP" altLang="en-US" sz="24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DCDD29-519C-6717-DF89-A0DBB2392D16}"/>
              </a:ext>
            </a:extLst>
          </p:cNvPr>
          <p:cNvSpPr txBox="1"/>
          <p:nvPr/>
        </p:nvSpPr>
        <p:spPr>
          <a:xfrm>
            <a:off x="5468002" y="396075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M = +1</a:t>
            </a:r>
            <a:endParaRPr lang="ja-JP" altLang="en-US" sz="24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1FDEF8-2174-6FE6-A4C3-6F46140FF031}"/>
              </a:ext>
            </a:extLst>
          </p:cNvPr>
          <p:cNvSpPr txBox="1"/>
          <p:nvPr/>
        </p:nvSpPr>
        <p:spPr>
          <a:xfrm>
            <a:off x="5641126" y="1670958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M = 0</a:t>
            </a:r>
            <a:endParaRPr lang="ja-JP" altLang="en-US" sz="24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CAA0D-8F39-1535-8618-E99A3145AED7}"/>
              </a:ext>
            </a:extLst>
          </p:cNvPr>
          <p:cNvSpPr txBox="1"/>
          <p:nvPr/>
        </p:nvSpPr>
        <p:spPr>
          <a:xfrm>
            <a:off x="5641126" y="4105169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M = -1</a:t>
            </a:r>
            <a:endParaRPr lang="ja-JP" altLang="en-US" sz="24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CD28FC-D0BC-D58C-7FFB-66698E2C8DFE}"/>
              </a:ext>
            </a:extLst>
          </p:cNvPr>
          <p:cNvSpPr txBox="1"/>
          <p:nvPr/>
        </p:nvSpPr>
        <p:spPr>
          <a:xfrm>
            <a:off x="5554563" y="5541807"/>
            <a:ext cx="939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M = 0</a:t>
            </a:r>
            <a:endParaRPr lang="ja-JP" altLang="en-US" sz="24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382F46-95FE-5561-475E-6484428B8E49}"/>
              </a:ext>
            </a:extLst>
          </p:cNvPr>
          <p:cNvCxnSpPr>
            <a:cxnSpLocks/>
          </p:cNvCxnSpPr>
          <p:nvPr/>
        </p:nvCxnSpPr>
        <p:spPr>
          <a:xfrm>
            <a:off x="10493829" y="957626"/>
            <a:ext cx="0" cy="2429402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35B0B16-3156-2D27-C3B8-840CC4C298BE}"/>
              </a:ext>
            </a:extLst>
          </p:cNvPr>
          <p:cNvCxnSpPr>
            <a:cxnSpLocks/>
          </p:cNvCxnSpPr>
          <p:nvPr/>
        </p:nvCxnSpPr>
        <p:spPr>
          <a:xfrm>
            <a:off x="10493829" y="3476466"/>
            <a:ext cx="0" cy="1508467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2270996-2128-98F3-4166-B7A04EBDC8CF}"/>
              </a:ext>
            </a:extLst>
          </p:cNvPr>
          <p:cNvSpPr txBox="1"/>
          <p:nvPr/>
        </p:nvSpPr>
        <p:spPr>
          <a:xfrm>
            <a:off x="10556075" y="1867173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8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</a:t>
            </a:r>
            <a:r>
              <a:rPr lang="en-US" altLang="ja-JP" sz="28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12</a:t>
            </a:r>
            <a:endParaRPr lang="ja-JP" altLang="en-US" sz="2800" baseline="-250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993E15-B756-CA08-DDA2-65A9053A4232}"/>
              </a:ext>
            </a:extLst>
          </p:cNvPr>
          <p:cNvSpPr txBox="1"/>
          <p:nvPr/>
        </p:nvSpPr>
        <p:spPr>
          <a:xfrm>
            <a:off x="10556075" y="3839366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8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</a:t>
            </a:r>
            <a:r>
              <a:rPr lang="en-US" altLang="ja-JP" sz="28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23</a:t>
            </a:r>
            <a:endParaRPr lang="ja-JP" altLang="en-US" sz="2800" baseline="-250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9F8429-8A42-9579-86DC-B6D38344432E}"/>
              </a:ext>
            </a:extLst>
          </p:cNvPr>
          <p:cNvSpPr txBox="1"/>
          <p:nvPr/>
        </p:nvSpPr>
        <p:spPr>
          <a:xfrm>
            <a:off x="8245786" y="5026504"/>
            <a:ext cx="2536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400" dirty="0">
                <a:solidFill>
                  <a:srgbClr val="FF00FF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ZF 270 K ice</a:t>
            </a:r>
          </a:p>
          <a:p>
            <a:pPr defTabSz="457200"/>
            <a:r>
              <a:rPr lang="en-US" altLang="ja-JP" sz="2400" dirty="0">
                <a:solidFill>
                  <a:srgbClr val="FF00FF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2400" dirty="0">
                <a:solidFill>
                  <a:srgbClr val="FF00FF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</a:t>
            </a:r>
            <a:r>
              <a:rPr lang="en-US" altLang="ja-JP" sz="2400" baseline="-25000" dirty="0">
                <a:solidFill>
                  <a:srgbClr val="FF00FF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23</a:t>
            </a:r>
            <a:r>
              <a:rPr lang="ja-JP" altLang="en-US" sz="2400" baseline="-25000" dirty="0">
                <a:solidFill>
                  <a:srgbClr val="FF00FF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ja-JP" sz="2400" dirty="0">
                <a:solidFill>
                  <a:srgbClr val="FF00FF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= 0.60(0) MHz</a:t>
            </a:r>
            <a:endParaRPr lang="ja-JP" altLang="en-US" sz="2400" dirty="0">
              <a:solidFill>
                <a:srgbClr val="FF00FF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D00D1-ECB2-C5E2-E5C2-A2F0E568269C}"/>
              </a:ext>
            </a:extLst>
          </p:cNvPr>
          <p:cNvSpPr/>
          <p:nvPr/>
        </p:nvSpPr>
        <p:spPr>
          <a:xfrm>
            <a:off x="12937431" y="5278594"/>
            <a:ext cx="503811" cy="293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  <a:latin typeface="Aptos" panose="02110004020202020204"/>
              <a:ea typeface="游ゴシック" panose="020B0400000000000000" pitchFamily="50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20C38-3C55-2235-730C-D86DD172D6F6}"/>
              </a:ext>
            </a:extLst>
          </p:cNvPr>
          <p:cNvSpPr txBox="1"/>
          <p:nvPr/>
        </p:nvSpPr>
        <p:spPr>
          <a:xfrm>
            <a:off x="12722958" y="6171299"/>
            <a:ext cx="1002197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457200"/>
            <a:r>
              <a:rPr lang="en-US" altLang="ja-JP" sz="22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[T/</a:t>
            </a:r>
            <a:r>
              <a:rPr lang="en-US" altLang="ja-JP" sz="22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10</a:t>
            </a:r>
            <a:r>
              <a:rPr lang="en-US" altLang="ja-JP" sz="22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  <a:sym typeface="Symbol" panose="05050102010706020507" pitchFamily="18" charset="2"/>
              </a:rPr>
              <a:t>4</a:t>
            </a:r>
            <a:r>
              <a:rPr lang="en-US" altLang="ja-JP" sz="2200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]</a:t>
            </a:r>
            <a:endParaRPr lang="ja-JP" altLang="en-US" sz="2200" dirty="0">
              <a:solidFill>
                <a:prstClr val="black"/>
              </a:solidFill>
              <a:latin typeface="Times New Roman" panose="02020603050405020304" pitchFamily="18" charset="0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035A0A-56D0-993D-2062-FCBC3C6C1AC9}"/>
              </a:ext>
            </a:extLst>
          </p:cNvPr>
          <p:cNvSpPr txBox="1"/>
          <p:nvPr/>
        </p:nvSpPr>
        <p:spPr>
          <a:xfrm>
            <a:off x="515065" y="3013225"/>
            <a:ext cx="205652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At low TF</a:t>
            </a:r>
          </a:p>
          <a:p>
            <a:r>
              <a:rPr lang="en-US" altLang="ja-JP" dirty="0"/>
              <a:t>f</a:t>
            </a:r>
            <a:r>
              <a:rPr lang="en-US" altLang="ja-JP" baseline="-25000" dirty="0"/>
              <a:t>Mu1</a:t>
            </a:r>
            <a:r>
              <a:rPr lang="en-US" altLang="ja-JP" dirty="0"/>
              <a:t> = v</a:t>
            </a:r>
            <a:r>
              <a:rPr lang="en-US" altLang="ja-JP" baseline="-25000" dirty="0"/>
              <a:t>12</a:t>
            </a:r>
          </a:p>
          <a:p>
            <a:r>
              <a:rPr kumimoji="1" lang="en-US" altLang="ja-JP" dirty="0"/>
              <a:t>f</a:t>
            </a:r>
            <a:r>
              <a:rPr kumimoji="1" lang="en-US" altLang="ja-JP" baseline="-25000" dirty="0"/>
              <a:t>Mu2</a:t>
            </a:r>
            <a:r>
              <a:rPr kumimoji="1" lang="en-US" altLang="ja-JP" dirty="0"/>
              <a:t> = v</a:t>
            </a:r>
            <a:r>
              <a:rPr kumimoji="1" lang="en-US" altLang="ja-JP" baseline="-25000" dirty="0"/>
              <a:t>23</a:t>
            </a:r>
          </a:p>
          <a:p>
            <a:r>
              <a:rPr lang="en-US" altLang="ja-JP" dirty="0">
                <a:highlight>
                  <a:srgbClr val="FFFF00"/>
                </a:highlight>
              </a:rPr>
              <a:t>Mu beating pattern</a:t>
            </a:r>
            <a:endParaRPr kumimoji="1" lang="en-US" altLang="ja-JP" dirty="0">
              <a:highlight>
                <a:srgbClr val="FFFF00"/>
              </a:highlight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lang="en-US" altLang="ja-JP" b="1" dirty="0"/>
              <a:t>At Zero-field,</a:t>
            </a:r>
          </a:p>
          <a:p>
            <a:r>
              <a:rPr lang="en-US" altLang="ja-JP" dirty="0"/>
              <a:t>v</a:t>
            </a:r>
            <a:r>
              <a:rPr kumimoji="1" lang="en-US" altLang="ja-JP" baseline="-25000" dirty="0"/>
              <a:t>12</a:t>
            </a:r>
            <a:r>
              <a:rPr kumimoji="1" lang="en-US" altLang="ja-JP" dirty="0"/>
              <a:t> = v</a:t>
            </a:r>
            <a:r>
              <a:rPr kumimoji="1" lang="en-US" altLang="ja-JP" baseline="-25000" dirty="0"/>
              <a:t>23</a:t>
            </a:r>
          </a:p>
          <a:p>
            <a:r>
              <a:rPr lang="en-US" altLang="ja-JP" dirty="0"/>
              <a:t>v</a:t>
            </a:r>
            <a:r>
              <a:rPr lang="en-US" altLang="ja-JP" baseline="-25000" dirty="0"/>
              <a:t>23</a:t>
            </a:r>
            <a:r>
              <a:rPr lang="en-US" altLang="ja-JP" dirty="0"/>
              <a:t> = 0.60(0) MHz</a:t>
            </a:r>
          </a:p>
          <a:p>
            <a:r>
              <a:rPr kumimoji="1" lang="en-US" altLang="ja-JP" dirty="0">
                <a:highlight>
                  <a:srgbClr val="FFFF00"/>
                </a:highlight>
              </a:rPr>
              <a:t>Single </a:t>
            </a:r>
            <a:r>
              <a:rPr kumimoji="1" lang="en-US" altLang="ja-JP" dirty="0" err="1">
                <a:highlight>
                  <a:srgbClr val="FFFF00"/>
                </a:highlight>
              </a:rPr>
              <a:t>freq</a:t>
            </a:r>
            <a:r>
              <a:rPr kumimoji="1" lang="en-US" altLang="ja-JP" dirty="0">
                <a:highlight>
                  <a:srgbClr val="FFFF00"/>
                </a:highlight>
              </a:rPr>
              <a:t> Mu</a:t>
            </a:r>
            <a:endParaRPr kumimoji="1" lang="ja-JP" altLang="en-US" dirty="0">
              <a:highlight>
                <a:srgbClr val="FFFF00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EB1904-8D59-9460-C1CC-F4167EB7B1EB}"/>
              </a:ext>
            </a:extLst>
          </p:cNvPr>
          <p:cNvSpPr txBox="1"/>
          <p:nvPr/>
        </p:nvSpPr>
        <p:spPr>
          <a:xfrm>
            <a:off x="405622" y="396075"/>
            <a:ext cx="25254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 err="1">
                <a:solidFill>
                  <a:srgbClr val="0000FF"/>
                </a:solidFill>
              </a:rPr>
              <a:t>Breit</a:t>
            </a:r>
            <a:r>
              <a:rPr lang="en-US" altLang="ja-JP" sz="3200" dirty="0">
                <a:solidFill>
                  <a:srgbClr val="0000FF"/>
                </a:solidFill>
              </a:rPr>
              <a:t>-Rabi diagram for anisotropic Mu in ice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9F8482-5BC7-3D8A-5BA8-C236B64B6F06}"/>
              </a:ext>
            </a:extLst>
          </p:cNvPr>
          <p:cNvCxnSpPr/>
          <p:nvPr/>
        </p:nvCxnSpPr>
        <p:spPr>
          <a:xfrm>
            <a:off x="8338457" y="3037115"/>
            <a:ext cx="0" cy="360799"/>
          </a:xfrm>
          <a:prstGeom prst="straightConnector1">
            <a:avLst/>
          </a:prstGeom>
          <a:ln w="28575">
            <a:solidFill>
              <a:srgbClr val="FF00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A49F14-4DBE-13CD-BE7B-1A655706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43AE3-FAB6-48A7-8669-47A5410BD64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61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0656" y="1983773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/>
              <a:t>Muon</a:t>
            </a:r>
            <a:r>
              <a:rPr lang="en-US" altLang="ja-JP" dirty="0">
                <a:solidFill>
                  <a:srgbClr val="0070C0"/>
                </a:solidFill>
              </a:rPr>
              <a:t> (</a:t>
            </a:r>
            <a:r>
              <a:rPr lang="en-US" altLang="ja-JP" dirty="0">
                <a:solidFill>
                  <a:srgbClr val="0070C0"/>
                </a:solidFill>
                <a:sym typeface="Symbol" panose="05050102010706020507" pitchFamily="18" charset="2"/>
              </a:rPr>
              <a:t></a:t>
            </a:r>
            <a:r>
              <a:rPr lang="en-US" altLang="ja-JP" baseline="30000" dirty="0">
                <a:solidFill>
                  <a:srgbClr val="0070C0"/>
                </a:solidFill>
                <a:sym typeface="Symbol" panose="05050102010706020507" pitchFamily="18" charset="2"/>
              </a:rPr>
              <a:t></a:t>
            </a:r>
            <a:r>
              <a:rPr lang="en-US" altLang="ja-JP" dirty="0">
                <a:solidFill>
                  <a:srgbClr val="0070C0"/>
                </a:solidFill>
                <a:sym typeface="Symbol" panose="05050102010706020507" pitchFamily="18" charset="2"/>
              </a:rPr>
              <a:t>)</a:t>
            </a:r>
            <a:endParaRPr lang="ja-JP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9656" y="2453986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Mass 1/9 </a:t>
            </a:r>
            <a:r>
              <a:rPr lang="en-US" altLang="ja-JP" dirty="0" err="1"/>
              <a:t>m</a:t>
            </a:r>
            <a:r>
              <a:rPr lang="en-US" altLang="ja-JP" baseline="-25000" dirty="0" err="1"/>
              <a:t>p</a:t>
            </a:r>
            <a:r>
              <a:rPr lang="en-US" altLang="ja-JP" dirty="0"/>
              <a:t>, 207m</a:t>
            </a:r>
            <a:r>
              <a:rPr lang="en-US" altLang="ja-JP" baseline="-25000" dirty="0"/>
              <a:t>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Light proton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Spin polarized (100%)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496558" y="2348006"/>
                <a:ext cx="29720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dirty="0" err="1"/>
                  <a:t>Muonium</a:t>
                </a:r>
                <a:r>
                  <a:rPr lang="en-US" altLang="ja-JP" dirty="0"/>
                  <a:t> (Mu):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ja-JP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𝜇</m:t>
                        </m:r>
                      </m:e>
                      <m:sup>
                        <m:r>
                          <a:rPr lang="en-US" altLang="ja-JP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+</m:t>
                        </m:r>
                      </m:sup>
                    </m:sSup>
                  </m:oMath>
                </a14:m>
                <a:r>
                  <a:rPr lang="ja-JP" altLang="en-US" dirty="0"/>
                  <a:t> </a:t>
                </a:r>
                <a:r>
                  <a:rPr lang="en-US" altLang="ja-JP" dirty="0"/>
                  <a:t>+ </a:t>
                </a:r>
                <a:r>
                  <a:rPr lang="en-US" altLang="ja-JP" dirty="0">
                    <a:solidFill>
                      <a:srgbClr val="00CC00"/>
                    </a:solidFill>
                  </a:rPr>
                  <a:t>e</a:t>
                </a:r>
                <a:r>
                  <a:rPr lang="en-US" altLang="ja-JP" baseline="30000" dirty="0">
                    <a:solidFill>
                      <a:srgbClr val="00CC00"/>
                    </a:solidFill>
                  </a:rPr>
                  <a:t>-</a:t>
                </a:r>
                <a:r>
                  <a:rPr lang="en-US" altLang="ja-JP" baseline="-25000" dirty="0"/>
                  <a:t> </a:t>
                </a:r>
                <a:r>
                  <a:rPr lang="en-US" altLang="ja-JP" dirty="0"/>
                  <a:t> )</a:t>
                </a:r>
              </a:p>
              <a:p>
                <a:pPr algn="ctr"/>
                <a:r>
                  <a:rPr lang="en-US" altLang="ja-JP" dirty="0"/>
                  <a:t>103 times more sensitive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en-US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+</m:t>
                        </m:r>
                      </m:sup>
                    </m:sSup>
                  </m:oMath>
                </a14:m>
                <a:endParaRPr lang="en-US" altLang="ja-JP" baseline="30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558" y="2348006"/>
                <a:ext cx="2972093" cy="923330"/>
              </a:xfrm>
              <a:prstGeom prst="rect">
                <a:avLst/>
              </a:prstGeom>
              <a:blipFill>
                <a:blip r:embed="rId3"/>
                <a:stretch>
                  <a:fillRect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Content Placeholder 3"/>
          <p:cNvGraphicFramePr>
            <a:graphicFrameLocks noGrp="1"/>
          </p:cNvGraphicFramePr>
          <p:nvPr>
            <p:ph idx="1"/>
          </p:nvPr>
        </p:nvGraphicFramePr>
        <p:xfrm>
          <a:off x="818581" y="3914706"/>
          <a:ext cx="5314632" cy="19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5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4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192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Charge</a:t>
                      </a:r>
                    </a:p>
                    <a:p>
                      <a:pPr algn="ctr"/>
                      <a:r>
                        <a:rPr kumimoji="1" lang="en-US" altLang="ja-JP" sz="1200" dirty="0"/>
                        <a:t>(e)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Spin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m/m</a:t>
                      </a:r>
                      <a:r>
                        <a:rPr kumimoji="1" lang="en-US" altLang="ja-JP" sz="1200" baseline="-25000" dirty="0"/>
                        <a:t>e</a:t>
                      </a:r>
                      <a:endParaRPr kumimoji="1" lang="ja-JP" alt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ym typeface="Symbol"/>
                        </a:rPr>
                        <a:t> </a:t>
                      </a:r>
                      <a:r>
                        <a:rPr kumimoji="1" lang="en-US" altLang="ja-JP" sz="1200" dirty="0">
                          <a:sym typeface="Symbol"/>
                        </a:rPr>
                        <a:t>/ </a:t>
                      </a:r>
                      <a:r>
                        <a:rPr kumimoji="1" lang="ja-JP" altLang="en-US" sz="1200" dirty="0">
                          <a:sym typeface="Symbol"/>
                        </a:rPr>
                        <a:t></a:t>
                      </a:r>
                      <a:r>
                        <a:rPr kumimoji="1" lang="en-US" altLang="ja-JP" sz="1200" baseline="-25000" dirty="0">
                          <a:sym typeface="Symbol"/>
                        </a:rPr>
                        <a:t>p</a:t>
                      </a:r>
                      <a:endParaRPr kumimoji="1" lang="ja-JP" alt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Symbol"/>
                        <a:buChar char="g"/>
                      </a:pPr>
                      <a:r>
                        <a:rPr kumimoji="1" lang="en-US" altLang="ja-JP" sz="1200" dirty="0">
                          <a:sym typeface="Symbol"/>
                        </a:rPr>
                        <a:t>/ 2</a:t>
                      </a:r>
                      <a:r>
                        <a:rPr kumimoji="1" lang="el-GR" altLang="ja-JP" sz="1200" dirty="0">
                          <a:sym typeface="Symbol"/>
                        </a:rPr>
                        <a:t>π</a:t>
                      </a:r>
                      <a:endParaRPr kumimoji="1" lang="en-US" altLang="ja-JP" sz="1200" dirty="0">
                        <a:sym typeface="Symbol"/>
                      </a:endParaRPr>
                    </a:p>
                    <a:p>
                      <a:pPr marL="0" indent="0" algn="ctr">
                        <a:buFont typeface="Symbol"/>
                        <a:buNone/>
                      </a:pPr>
                      <a:r>
                        <a:rPr kumimoji="1" lang="en-US" altLang="ja-JP" sz="1200" dirty="0">
                          <a:sym typeface="Symbol"/>
                        </a:rPr>
                        <a:t>(MHz / T )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ym typeface="Symbol"/>
                        </a:rPr>
                        <a:t> </a:t>
                      </a:r>
                      <a:endParaRPr kumimoji="1" lang="en-US" altLang="ja-JP" sz="1200" dirty="0">
                        <a:sym typeface="Symbol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sym typeface="Symbol"/>
                        </a:rPr>
                        <a:t>(</a:t>
                      </a:r>
                      <a:r>
                        <a:rPr kumimoji="1" lang="en-US" altLang="ja-JP" sz="1200" baseline="0" dirty="0">
                          <a:sym typeface="Symbol"/>
                        </a:rPr>
                        <a:t> s)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84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e</a:t>
                      </a:r>
                      <a:r>
                        <a:rPr kumimoji="1" lang="en-US" altLang="ja-JP" sz="1200" baseline="0" dirty="0"/>
                        <a:t> </a:t>
                      </a:r>
                    </a:p>
                    <a:p>
                      <a:pPr algn="ctr"/>
                      <a:r>
                        <a:rPr kumimoji="1" lang="en-US" altLang="ja-JP" sz="1200" baseline="0" dirty="0">
                          <a:solidFill>
                            <a:srgbClr val="FF0000"/>
                          </a:solidFill>
                        </a:rPr>
                        <a:t>electron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ym typeface="Symbol"/>
                        </a:rPr>
                        <a:t> </a:t>
                      </a:r>
                      <a:r>
                        <a:rPr kumimoji="1" lang="en-US" altLang="ja-JP" sz="1200" dirty="0">
                          <a:sym typeface="Symbol"/>
                        </a:rPr>
                        <a:t>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</a:t>
                      </a:r>
                      <a:r>
                        <a:rPr kumimoji="1" lang="en-US" altLang="ja-JP" sz="1200" baseline="0" dirty="0"/>
                        <a:t>/2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657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28025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ym typeface="Symbol"/>
                        </a:rPr>
                        <a:t></a:t>
                      </a:r>
                      <a:endParaRPr kumimoji="1" lang="ja-JP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04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ym typeface="Symbol"/>
                        </a:rPr>
                        <a:t></a:t>
                      </a:r>
                      <a:endParaRPr kumimoji="1" lang="en-US" altLang="ja-JP" sz="1200" dirty="0">
                        <a:sym typeface="Symbol"/>
                      </a:endParaRPr>
                    </a:p>
                    <a:p>
                      <a:pPr algn="ctr"/>
                      <a:r>
                        <a:rPr kumimoji="1" lang="en-US" altLang="ja-JP" sz="1200" dirty="0" err="1">
                          <a:solidFill>
                            <a:srgbClr val="FF0000"/>
                          </a:solidFill>
                          <a:sym typeface="Symbol"/>
                        </a:rPr>
                        <a:t>muon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Symbol"/>
                        <a:buNone/>
                      </a:pPr>
                      <a:r>
                        <a:rPr kumimoji="1" lang="ja-JP" altLang="en-US" sz="1200" dirty="0">
                          <a:sym typeface="Symbol"/>
                        </a:rPr>
                        <a:t> </a:t>
                      </a:r>
                      <a:r>
                        <a:rPr kumimoji="1" lang="en-US" altLang="ja-JP" sz="1200" dirty="0">
                          <a:sym typeface="Symbol"/>
                        </a:rPr>
                        <a:t>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1</a:t>
                      </a:r>
                      <a:r>
                        <a:rPr kumimoji="1" lang="en-US" altLang="ja-JP" sz="1200" baseline="0" dirty="0"/>
                        <a:t>/2</a:t>
                      </a:r>
                      <a:endParaRPr kumimoji="1" lang="ja-JP" altLang="en-US" sz="12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207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3.1833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solidFill>
                            <a:srgbClr val="00B0F0"/>
                          </a:solidFill>
                        </a:rPr>
                        <a:t>More sensitive</a:t>
                      </a:r>
                      <a:endParaRPr kumimoji="1" lang="ja-JP" altLang="en-US" sz="12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135.5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2.1971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16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p</a:t>
                      </a:r>
                      <a:r>
                        <a:rPr kumimoji="1" lang="en-US" altLang="ja-JP" sz="1200" baseline="0" dirty="0"/>
                        <a:t> </a:t>
                      </a:r>
                    </a:p>
                    <a:p>
                      <a:pPr algn="ctr"/>
                      <a:r>
                        <a:rPr kumimoji="1" lang="en-US" altLang="ja-JP" sz="1200" baseline="0" dirty="0">
                          <a:solidFill>
                            <a:srgbClr val="FF0000"/>
                          </a:solidFill>
                        </a:rPr>
                        <a:t>proton</a:t>
                      </a:r>
                      <a:endParaRPr kumimoji="1" lang="en-US" altLang="ja-JP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ym typeface="Symbol"/>
                        </a:rPr>
                        <a:t> </a:t>
                      </a:r>
                      <a:r>
                        <a:rPr kumimoji="1" lang="en-US" altLang="ja-JP" sz="1200" dirty="0">
                          <a:sym typeface="Symbol"/>
                        </a:rPr>
                        <a:t>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1</a:t>
                      </a:r>
                      <a:r>
                        <a:rPr kumimoji="1" lang="en-US" altLang="ja-JP" sz="1200" baseline="0" dirty="0"/>
                        <a:t>/2</a:t>
                      </a:r>
                      <a:endParaRPr kumimoji="1" lang="ja-JP" altLang="en-US" sz="1200" dirty="0"/>
                    </a:p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1836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42.58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sym typeface="Symbol"/>
                        </a:rPr>
                        <a:t></a:t>
                      </a:r>
                      <a:endParaRPr kumimoji="1" lang="ja-JP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867464" y="5337684"/>
            <a:ext cx="4388364" cy="1015663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0070C0"/>
                </a:solidFill>
                <a:sym typeface="Symbol"/>
              </a:rPr>
              <a:t></a:t>
            </a:r>
            <a:r>
              <a:rPr lang="en-US" altLang="ja-JP" sz="2000" b="1" baseline="30000" dirty="0">
                <a:solidFill>
                  <a:srgbClr val="0070C0"/>
                </a:solidFill>
                <a:sym typeface="Symbol"/>
              </a:rPr>
              <a:t>+</a:t>
            </a:r>
            <a:r>
              <a:rPr lang="ja-JP" altLang="en-US" sz="2000" dirty="0">
                <a:solidFill>
                  <a:srgbClr val="0070C0"/>
                </a:solidFill>
                <a:sym typeface="Symbol"/>
              </a:rPr>
              <a:t> </a:t>
            </a:r>
            <a:r>
              <a:rPr lang="en-US" altLang="ja-JP" sz="2000" dirty="0">
                <a:solidFill>
                  <a:srgbClr val="0070C0"/>
                </a:solidFill>
                <a:sym typeface="Symbol"/>
              </a:rPr>
              <a:t>like a light proton</a:t>
            </a:r>
          </a:p>
          <a:p>
            <a:r>
              <a:rPr lang="en-US" altLang="ja-JP" sz="2000" dirty="0">
                <a:solidFill>
                  <a:srgbClr val="0070C0"/>
                </a:solidFill>
                <a:sym typeface="Symbol"/>
              </a:rPr>
              <a:t>Mu</a:t>
            </a:r>
            <a:r>
              <a:rPr lang="ja-JP" altLang="en-US" sz="2000" dirty="0">
                <a:solidFill>
                  <a:srgbClr val="0070C0"/>
                </a:solidFill>
                <a:sym typeface="Symbol"/>
              </a:rPr>
              <a:t> </a:t>
            </a:r>
            <a:r>
              <a:rPr lang="en-US" altLang="ja-JP" sz="2000" dirty="0">
                <a:solidFill>
                  <a:srgbClr val="0070C0"/>
                </a:solidFill>
                <a:sym typeface="Symbol"/>
              </a:rPr>
              <a:t>like a light isotope of H atom</a:t>
            </a:r>
          </a:p>
          <a:p>
            <a:r>
              <a:rPr lang="ja-JP" altLang="en-US" sz="2000" dirty="0">
                <a:solidFill>
                  <a:srgbClr val="0070C0"/>
                </a:solidFill>
                <a:sym typeface="Symbol"/>
              </a:rPr>
              <a:t></a:t>
            </a:r>
            <a:r>
              <a:rPr lang="en-US" altLang="ja-JP" sz="2000" b="1" baseline="30000" dirty="0">
                <a:solidFill>
                  <a:srgbClr val="0070C0"/>
                </a:solidFill>
                <a:sym typeface="Symbol"/>
              </a:rPr>
              <a:t>-</a:t>
            </a:r>
            <a:r>
              <a:rPr lang="ja-JP" altLang="en-US" sz="2000" dirty="0">
                <a:solidFill>
                  <a:srgbClr val="0070C0"/>
                </a:solidFill>
                <a:sym typeface="Symbol"/>
              </a:rPr>
              <a:t> </a:t>
            </a:r>
            <a:r>
              <a:rPr lang="en-US" altLang="ja-JP" sz="2000" dirty="0">
                <a:solidFill>
                  <a:srgbClr val="0070C0"/>
                </a:solidFill>
                <a:sym typeface="Symbol"/>
              </a:rPr>
              <a:t>behaves like a heavy electron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413106" y="282785"/>
            <a:ext cx="9015409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>
                <a:solidFill>
                  <a:srgbClr val="0000FF"/>
                </a:solidFill>
              </a:rPr>
              <a:t>Muon (</a:t>
            </a:r>
            <a:r>
              <a:rPr lang="en-US" altLang="ja-JP" sz="3600" b="1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altLang="ja-JP" sz="3600" b="1" baseline="30000" dirty="0">
                <a:solidFill>
                  <a:srgbClr val="0000FF"/>
                </a:solidFill>
                <a:sym typeface="Symbol" panose="05050102010706020507" pitchFamily="18" charset="2"/>
              </a:rPr>
              <a:t>+</a:t>
            </a:r>
            <a:r>
              <a:rPr lang="en-US" altLang="ja-JP" sz="3600" b="1" dirty="0">
                <a:solidFill>
                  <a:srgbClr val="0000FF"/>
                </a:solidFill>
                <a:sym typeface="Symbol" panose="05050102010706020507" pitchFamily="18" charset="2"/>
              </a:rPr>
              <a:t>)</a:t>
            </a:r>
            <a:r>
              <a:rPr lang="en-US" altLang="ja-JP" sz="3600" b="1" dirty="0">
                <a:solidFill>
                  <a:srgbClr val="0000FF"/>
                </a:solidFill>
              </a:rPr>
              <a:t> and muonium (Mu = </a:t>
            </a:r>
            <a:r>
              <a:rPr lang="en-US" altLang="ja-JP" sz="3600" b="1" dirty="0">
                <a:solidFill>
                  <a:srgbClr val="0000FF"/>
                </a:solidFill>
                <a:sym typeface="Symbol" panose="05050102010706020507" pitchFamily="18" charset="2"/>
              </a:rPr>
              <a:t></a:t>
            </a:r>
            <a:r>
              <a:rPr lang="en-US" altLang="ja-JP" sz="3600" b="1" baseline="30000" dirty="0">
                <a:solidFill>
                  <a:srgbClr val="0000FF"/>
                </a:solidFill>
                <a:sym typeface="Symbol" panose="05050102010706020507" pitchFamily="18" charset="2"/>
              </a:rPr>
              <a:t>+</a:t>
            </a:r>
            <a:r>
              <a:rPr lang="en-US" altLang="ja-JP" sz="3600" b="1" dirty="0">
                <a:solidFill>
                  <a:srgbClr val="0000FF"/>
                </a:solidFill>
                <a:sym typeface="Symbol" panose="05050102010706020507" pitchFamily="18" charset="2"/>
              </a:rPr>
              <a:t>e</a:t>
            </a:r>
            <a:r>
              <a:rPr lang="en-US" altLang="ja-JP" sz="3600" b="1" baseline="30000" dirty="0">
                <a:solidFill>
                  <a:srgbClr val="0000FF"/>
                </a:solidFill>
                <a:sym typeface="Symbol" panose="05050102010706020507" pitchFamily="18" charset="2"/>
              </a:rPr>
              <a:t>-</a:t>
            </a:r>
            <a:r>
              <a:rPr lang="en-US" altLang="ja-JP" sz="3600" b="1" dirty="0">
                <a:solidFill>
                  <a:srgbClr val="0000FF"/>
                </a:solidFill>
              </a:rPr>
              <a:t>)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6344" y="3648109"/>
            <a:ext cx="4787075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ja-JP" sz="2400" dirty="0">
                <a:solidFill>
                  <a:schemeClr val="accent6">
                    <a:lumMod val="75000"/>
                  </a:schemeClr>
                </a:solidFill>
              </a:rPr>
              <a:t>Applications of muon:</a:t>
            </a:r>
          </a:p>
          <a:p>
            <a:pPr algn="just"/>
            <a:r>
              <a:rPr lang="en-US" altLang="ja-JP" dirty="0"/>
              <a:t>It </a:t>
            </a:r>
            <a:r>
              <a:rPr lang="en-US" altLang="ja-JP" dirty="0">
                <a:solidFill>
                  <a:srgbClr val="FF0000"/>
                </a:solidFill>
              </a:rPr>
              <a:t>probes the local electronic and spin states </a:t>
            </a:r>
            <a:r>
              <a:rPr lang="en-US" altLang="ja-JP" dirty="0"/>
              <a:t>of surrounding atoms and molecules around stopping sites in the materials with a high sensitivity.</a:t>
            </a:r>
            <a:endParaRPr lang="ja-JP" alt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4395442" y="1034324"/>
            <a:ext cx="1061827" cy="1119825"/>
            <a:chOff x="2949260" y="5115206"/>
            <a:chExt cx="1061827" cy="1119825"/>
          </a:xfrm>
        </p:grpSpPr>
        <p:sp>
          <p:nvSpPr>
            <p:cNvPr id="44" name="Oval 43"/>
            <p:cNvSpPr/>
            <p:nvPr/>
          </p:nvSpPr>
          <p:spPr>
            <a:xfrm>
              <a:off x="3321508" y="5597624"/>
              <a:ext cx="313756" cy="34513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2960502" y="5301180"/>
              <a:ext cx="1050585" cy="933851"/>
            </a:xfrm>
            <a:prstGeom prst="ellipse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3212222" y="5230388"/>
              <a:ext cx="259376" cy="18428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V="1">
              <a:off x="3139510" y="5597624"/>
              <a:ext cx="659657" cy="345132"/>
            </a:xfrm>
            <a:prstGeom prst="straightConnector1">
              <a:avLst/>
            </a:prstGeom>
            <a:ln w="4445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3051406" y="5205358"/>
              <a:ext cx="520907" cy="217757"/>
            </a:xfrm>
            <a:prstGeom prst="straightConnector1">
              <a:avLst/>
            </a:prstGeom>
            <a:ln w="349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949260" y="5115206"/>
              <a:ext cx="378630" cy="3014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altLang="ja-JP" dirty="0">
                  <a:sym typeface="Symbol" panose="05050102010706020507" pitchFamily="18" charset="2"/>
                </a:rPr>
                <a:t>e</a:t>
              </a:r>
              <a:r>
                <a:rPr lang="en-US" altLang="ja-JP" b="1" baseline="30000" dirty="0">
                  <a:sym typeface="Symbol" panose="05050102010706020507" pitchFamily="18" charset="2"/>
                </a:rPr>
                <a:t>-</a:t>
              </a:r>
              <a:endParaRPr lang="en-US" altLang="ja-JP" b="1" dirty="0">
                <a:sym typeface="Symbol" panose="05050102010706020507" pitchFamily="18" charset="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40607" y="5920890"/>
              <a:ext cx="402674" cy="2982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ja-JP" altLang="en-US" dirty="0">
                  <a:sym typeface="Symbol" panose="05050102010706020507" pitchFamily="18" charset="2"/>
                </a:rPr>
                <a:t></a:t>
              </a:r>
              <a:r>
                <a:rPr lang="ja-JP" altLang="en-US" baseline="30000" dirty="0">
                  <a:sym typeface="Symbol" panose="05050102010706020507" pitchFamily="18" charset="2"/>
                </a:rPr>
                <a:t></a:t>
              </a:r>
              <a:endParaRPr lang="en-US" altLang="ja-JP" dirty="0">
                <a:sym typeface="Symbol" panose="05050102010706020507" pitchFamily="18" charset="2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747629" y="1286109"/>
            <a:ext cx="659657" cy="643355"/>
            <a:chOff x="5074990" y="5750024"/>
            <a:chExt cx="659657" cy="643355"/>
          </a:xfrm>
        </p:grpSpPr>
        <p:sp>
          <p:nvSpPr>
            <p:cNvPr id="53" name="Oval 52"/>
            <p:cNvSpPr/>
            <p:nvPr/>
          </p:nvSpPr>
          <p:spPr>
            <a:xfrm>
              <a:off x="5256988" y="5750024"/>
              <a:ext cx="313756" cy="34513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5074990" y="5750024"/>
              <a:ext cx="659657" cy="345132"/>
            </a:xfrm>
            <a:prstGeom prst="straightConnector1">
              <a:avLst/>
            </a:prstGeom>
            <a:ln w="4445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5256988" y="6095156"/>
              <a:ext cx="402674" cy="2982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ja-JP" altLang="en-US" dirty="0">
                  <a:sym typeface="Symbol" panose="05050102010706020507" pitchFamily="18" charset="2"/>
                </a:rPr>
                <a:t></a:t>
              </a:r>
              <a:r>
                <a:rPr lang="ja-JP" altLang="en-US" baseline="30000" dirty="0">
                  <a:sym typeface="Symbol" panose="05050102010706020507" pitchFamily="18" charset="2"/>
                </a:rPr>
                <a:t></a:t>
              </a:r>
              <a:endParaRPr lang="en-US" altLang="ja-JP" dirty="0">
                <a:sym typeface="Symbol" panose="05050102010706020507" pitchFamily="18" charset="2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3502184" y="5013109"/>
            <a:ext cx="1295098" cy="5125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59555" y="907899"/>
          <a:ext cx="522103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074">
                <a:tc>
                  <a:txBody>
                    <a:bodyPr/>
                    <a:lstStyle/>
                    <a:p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95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 (m</a:t>
                      </a:r>
                      <a:r>
                        <a:rPr lang="en-US" sz="16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1837.15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207.769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23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Reduced electron mass (m</a:t>
                      </a:r>
                      <a:r>
                        <a:rPr lang="en-US" sz="16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0.995187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71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Ground state radius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(Å)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0.531736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19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Ground state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energy (eV)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-13.5984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-13.5403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47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Nuclear Gyromagnetic ratio  (s</a:t>
                      </a:r>
                      <a:r>
                        <a:rPr lang="en-US" sz="16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en-US" sz="16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2.67520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6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8.51607 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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r>
                        <a:rPr lang="en-US" sz="16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95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Hyperfine frequency (GHz)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4.46330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C0D581-09CF-808E-6A26-4BE435BD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0756-C151-4067-8E8A-DC8F05CB2DA3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05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3952</Words>
  <Application>Microsoft Office PowerPoint</Application>
  <PresentationFormat>Widescreen</PresentationFormat>
  <Paragraphs>668</Paragraphs>
  <Slides>45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62" baseType="lpstr">
      <vt:lpstr>AdvOT8608a8d1</vt:lpstr>
      <vt:lpstr>AH-Bold</vt:lpstr>
      <vt:lpstr>ＭＳ Ｐ明朝</vt:lpstr>
      <vt:lpstr>ＭＳ ゴシック</vt:lpstr>
      <vt:lpstr>游明朝 Light</vt:lpstr>
      <vt:lpstr>Aptos</vt:lpstr>
      <vt:lpstr>Aptos Display</vt:lpstr>
      <vt:lpstr>Arial</vt:lpstr>
      <vt:lpstr>Calibri</vt:lpstr>
      <vt:lpstr>Cambria Math</vt:lpstr>
      <vt:lpstr>Latha</vt:lpstr>
      <vt:lpstr>Segoe UI</vt:lpstr>
      <vt:lpstr>Symbol</vt:lpstr>
      <vt:lpstr>Times</vt:lpstr>
      <vt:lpstr>Times New Roman</vt:lpstr>
      <vt:lpstr>Wingdings</vt:lpstr>
      <vt:lpstr>Office Theme</vt:lpstr>
      <vt:lpstr>SR in water: new insights into muon-biology</vt:lpstr>
      <vt:lpstr>PowerPoint Presentation</vt:lpstr>
      <vt:lpstr>PowerPoint Presentation</vt:lpstr>
      <vt:lpstr>Muon for cancer research: motivation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Muon technique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 dependent muon fractions in water and ice</vt:lpstr>
      <vt:lpstr>Muonium relaxation in water/ice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Amba Pant</dc:creator>
  <cp:lastModifiedBy>Amba Pant</cp:lastModifiedBy>
  <cp:revision>229</cp:revision>
  <dcterms:created xsi:type="dcterms:W3CDTF">2026-07-18T13:37:39Z</dcterms:created>
  <dcterms:modified xsi:type="dcterms:W3CDTF">2026-10-25T23:56:51Z</dcterms:modified>
</cp:coreProperties>
</file>