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11088889" r:id="rId2"/>
    <p:sldId id="11088920" r:id="rId3"/>
    <p:sldId id="11088904" r:id="rId4"/>
    <p:sldId id="11088918" r:id="rId5"/>
    <p:sldId id="11088891" r:id="rId6"/>
    <p:sldId id="11088963" r:id="rId7"/>
    <p:sldId id="11088950" r:id="rId8"/>
    <p:sldId id="11088954" r:id="rId9"/>
    <p:sldId id="11088955" r:id="rId10"/>
    <p:sldId id="11088941" r:id="rId11"/>
    <p:sldId id="425" r:id="rId12"/>
    <p:sldId id="11088951" r:id="rId13"/>
    <p:sldId id="11088959" r:id="rId14"/>
    <p:sldId id="11088949" r:id="rId15"/>
    <p:sldId id="11088956" r:id="rId16"/>
    <p:sldId id="11088943" r:id="rId17"/>
    <p:sldId id="11088957" r:id="rId18"/>
    <p:sldId id="11088958" r:id="rId19"/>
    <p:sldId id="11088960" r:id="rId20"/>
    <p:sldId id="11088945" r:id="rId21"/>
    <p:sldId id="11088964" r:id="rId22"/>
    <p:sldId id="390" r:id="rId23"/>
    <p:sldId id="359" r:id="rId24"/>
    <p:sldId id="11088911" r:id="rId25"/>
    <p:sldId id="11088902" r:id="rId26"/>
    <p:sldId id="11088903" r:id="rId27"/>
    <p:sldId id="324" r:id="rId28"/>
    <p:sldId id="11088905" r:id="rId29"/>
    <p:sldId id="11088953" r:id="rId30"/>
    <p:sldId id="11088952" r:id="rId31"/>
    <p:sldId id="11088944" r:id="rId32"/>
    <p:sldId id="355" r:id="rId33"/>
    <p:sldId id="11088873" r:id="rId34"/>
    <p:sldId id="11088874" r:id="rId35"/>
    <p:sldId id="11088962" r:id="rId36"/>
    <p:sldId id="364" r:id="rId37"/>
    <p:sldId id="366" r:id="rId38"/>
    <p:sldId id="367" r:id="rId3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a:srgbClr val="0033CC"/>
    <a:srgbClr val="006600"/>
    <a:srgbClr val="FFC8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46" autoAdjust="0"/>
    <p:restoredTop sz="93391" autoAdjust="0"/>
  </p:normalViewPr>
  <p:slideViewPr>
    <p:cSldViewPr snapToGrid="0">
      <p:cViewPr varScale="1">
        <p:scale>
          <a:sx n="63" d="100"/>
          <a:sy n="63" d="100"/>
        </p:scale>
        <p:origin x="936" y="44"/>
      </p:cViewPr>
      <p:guideLst/>
    </p:cSldViewPr>
  </p:slideViewPr>
  <p:notesTextViewPr>
    <p:cViewPr>
      <p:scale>
        <a:sx n="125" d="100"/>
        <a:sy n="125"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B9645-B13B-4563-B413-735B003A7C33}" type="datetimeFigureOut">
              <a:rPr lang="zh-CN" altLang="en-US" smtClean="0"/>
              <a:t>2026/10/26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B68C0-2659-4311-BC4E-368024C87A5B}" type="slidenum">
              <a:rPr lang="zh-CN" altLang="en-US" smtClean="0"/>
              <a:t>‹#›</a:t>
            </a:fld>
            <a:endParaRPr lang="zh-CN" altLang="en-US"/>
          </a:p>
        </p:txBody>
      </p:sp>
    </p:spTree>
    <p:extLst>
      <p:ext uri="{BB962C8B-B14F-4D97-AF65-F5344CB8AC3E}">
        <p14:creationId xmlns:p14="http://schemas.microsoft.com/office/powerpoint/2010/main" val="3563275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Good afternoon everyone. I am Weiqiang Yu from Renmin university of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china</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First I would like to thank Prof. Rui Zhou and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coorganizers</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for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for</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inviting me to this nice conference. Today, I will present our recent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appoarch</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to spinon excitation by NMR in quantum magnets.</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EFF006E8-C932-4745-9E55-3E32978C4805}" type="slidenum">
              <a:rPr lang="zh-CN" altLang="en-US" smtClean="0"/>
              <a:t>1</a:t>
            </a:fld>
            <a:endParaRPr lang="zh-CN" altLang="en-US"/>
          </a:p>
        </p:txBody>
      </p:sp>
    </p:spTree>
    <p:extLst>
      <p:ext uri="{BB962C8B-B14F-4D97-AF65-F5344CB8AC3E}">
        <p14:creationId xmlns:p14="http://schemas.microsoft.com/office/powerpoint/2010/main" val="1467202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known that for the ordered magnets, the elementary excitations are described by spin-wave theories, where Magnon excitations carries integer spins so that they are bosonic excitations.</a:t>
            </a:r>
            <a:endParaRPr lang="zh-CN" altLang="en-US" dirty="0"/>
          </a:p>
        </p:txBody>
      </p:sp>
      <p:sp>
        <p:nvSpPr>
          <p:cNvPr id="4" name="灯片编号占位符 3"/>
          <p:cNvSpPr>
            <a:spLocks noGrp="1"/>
          </p:cNvSpPr>
          <p:nvPr>
            <p:ph type="sldNum" sz="quarter" idx="5"/>
          </p:nvPr>
        </p:nvSpPr>
        <p:spPr/>
        <p:txBody>
          <a:bodyPr/>
          <a:lstStyle/>
          <a:p>
            <a:fld id="{BA6B68C0-2659-4311-BC4E-368024C87A5B}" type="slidenum">
              <a:rPr lang="zh-CN" altLang="en-US" smtClean="0"/>
              <a:t>2</a:t>
            </a:fld>
            <a:endParaRPr lang="zh-CN" altLang="en-US"/>
          </a:p>
        </p:txBody>
      </p:sp>
    </p:spTree>
    <p:extLst>
      <p:ext uri="{BB962C8B-B14F-4D97-AF65-F5344CB8AC3E}">
        <p14:creationId xmlns:p14="http://schemas.microsoft.com/office/powerpoint/2010/main" val="2754944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However, if the magnetic  systems are low dimensional or consisting strong magnetic frustration, the magnetic ordering may be suppressed and giving rise to intrinsic quantum disordered state. In this case, Spinon excitations  emerges in in quantum magnets, carrying only one-half spin quantum numbers. Theoretically, this is exemplified in three cases, in the 1D spin chain, the frustration induced quantum spin liquids and a novel quantum phase transition called deconfined quantum critical point in 2D and 3D .    Spinon in 2D may host application potential for high-temperature SC or quantum computations,</a:t>
            </a:r>
            <a:r>
              <a:rPr lang="zh-CN" altLang="en-US"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however, it is a</a:t>
            </a:r>
            <a:r>
              <a:rPr lang="zh-CN" altLang="en-US"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tremendous experimental change to construct spinons in 2D and 3D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materails</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EFF006E8-C932-4745-9E55-3E32978C4805}" type="slidenum">
              <a:rPr lang="zh-CN" altLang="en-US" smtClean="0"/>
              <a:t>3</a:t>
            </a:fld>
            <a:endParaRPr lang="zh-CN" altLang="en-US"/>
          </a:p>
        </p:txBody>
      </p:sp>
    </p:spTree>
    <p:extLst>
      <p:ext uri="{BB962C8B-B14F-4D97-AF65-F5344CB8AC3E}">
        <p14:creationId xmlns:p14="http://schemas.microsoft.com/office/powerpoint/2010/main" val="2438574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One of the superior tool to search for spinon excitations is by NMR,</a:t>
            </a:r>
            <a:r>
              <a:rPr lang="zh-CN" altLang="en-US" dirty="0"/>
              <a:t> </a:t>
            </a:r>
            <a:r>
              <a:rPr lang="en-US" altLang="zh-CN" dirty="0"/>
              <a:t>which</a:t>
            </a:r>
            <a:r>
              <a:rPr lang="zh-CN" altLang="en-US" dirty="0"/>
              <a:t> </a:t>
            </a:r>
            <a:r>
              <a:rPr lang="en-US" altLang="zh-CN" dirty="0"/>
              <a:t>is</a:t>
            </a:r>
            <a:r>
              <a:rPr lang="zh-CN" altLang="en-US" dirty="0"/>
              <a:t> </a:t>
            </a:r>
            <a:r>
              <a:rPr lang="en-US" altLang="zh-CN" dirty="0"/>
              <a:t>a</a:t>
            </a:r>
            <a:r>
              <a:rPr lang="zh-CN" altLang="en-US" dirty="0"/>
              <a:t> </a:t>
            </a:r>
            <a:r>
              <a:rPr lang="en-US" altLang="zh-CN" dirty="0"/>
              <a:t>low, low-energy probe. Taking advantaging of the hyperfine coupling among the nuclear spins and </a:t>
            </a:r>
            <a:r>
              <a:rPr lang="en-US" altLang="zh-CN" dirty="0" err="1"/>
              <a:t>elctron</a:t>
            </a:r>
            <a:r>
              <a:rPr lang="en-US" altLang="zh-CN" dirty="0"/>
              <a:t> spins, we can look for characteristic of spinons in multiple approaches, such the absence of NMR line split in quantum disordering, the change of the Knight shift present a singlet, and the low-energy electronic spin dynamics probed by both the spin-lattice relaxation rates by 1/T1 and the by spin-spin relaxation rate by the 1/T_2G.</a:t>
            </a:r>
          </a:p>
        </p:txBody>
      </p:sp>
      <p:sp>
        <p:nvSpPr>
          <p:cNvPr id="4" name="灯片编号占位符 3"/>
          <p:cNvSpPr>
            <a:spLocks noGrp="1"/>
          </p:cNvSpPr>
          <p:nvPr>
            <p:ph type="sldNum" sz="quarter" idx="5"/>
          </p:nvPr>
        </p:nvSpPr>
        <p:spPr/>
        <p:txBody>
          <a:bodyPr/>
          <a:lstStyle/>
          <a:p>
            <a:fld id="{EFF006E8-C932-4745-9E55-3E32978C4805}" type="slidenum">
              <a:rPr lang="zh-CN" altLang="en-US" smtClean="0"/>
              <a:t>4</a:t>
            </a:fld>
            <a:endParaRPr lang="zh-CN" altLang="en-US"/>
          </a:p>
        </p:txBody>
      </p:sp>
    </p:spTree>
    <p:extLst>
      <p:ext uri="{BB962C8B-B14F-4D97-AF65-F5344CB8AC3E}">
        <p14:creationId xmlns:p14="http://schemas.microsoft.com/office/powerpoint/2010/main" val="558137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spcBef>
                <a:spcPts val="600"/>
              </a:spcBef>
            </a:pPr>
            <a:r>
              <a:rPr lang="en-US" altLang="zh-CN" sz="1800" b="0" kern="0" dirty="0">
                <a:solidFill>
                  <a:srgbClr val="404040"/>
                </a:solidFill>
                <a:effectLst/>
                <a:ea typeface="SimSun" panose="02010600030101010101" pitchFamily="2" charset="-122"/>
              </a:rPr>
              <a:t>Note that spinon excitation usually exits in narrow parameters spaces, where tuning and low-energy probe is important. In our lab, we can carry a combination of 16 T, 2.4 </a:t>
            </a:r>
            <a:r>
              <a:rPr lang="en-US" altLang="zh-CN" sz="1800" b="0" kern="0" dirty="0" err="1">
                <a:solidFill>
                  <a:srgbClr val="404040"/>
                </a:solidFill>
                <a:effectLst/>
                <a:ea typeface="SimSun" panose="02010600030101010101" pitchFamily="2" charset="-122"/>
              </a:rPr>
              <a:t>Gpa</a:t>
            </a:r>
            <a:r>
              <a:rPr lang="en-US" altLang="zh-CN" sz="1800" b="0" kern="0" dirty="0">
                <a:solidFill>
                  <a:srgbClr val="404040"/>
                </a:solidFill>
                <a:effectLst/>
                <a:ea typeface="SimSun" panose="02010600030101010101" pitchFamily="2" charset="-122"/>
              </a:rPr>
              <a:t> and 25 </a:t>
            </a:r>
            <a:r>
              <a:rPr lang="en-US" altLang="zh-CN" sz="1800" b="0" kern="0" dirty="0" err="1">
                <a:solidFill>
                  <a:srgbClr val="404040"/>
                </a:solidFill>
                <a:effectLst/>
                <a:ea typeface="SimSun" panose="02010600030101010101" pitchFamily="2" charset="-122"/>
              </a:rPr>
              <a:t>mK</a:t>
            </a:r>
            <a:r>
              <a:rPr lang="en-US" altLang="zh-CN" sz="1800" b="0" kern="0" dirty="0">
                <a:solidFill>
                  <a:srgbClr val="404040"/>
                </a:solidFill>
                <a:effectLst/>
                <a:ea typeface="SimSun" panose="02010600030101010101" pitchFamily="2" charset="-122"/>
              </a:rPr>
              <a:t> NMR measurement. We also succeeded 26 T and 14 </a:t>
            </a:r>
            <a:r>
              <a:rPr lang="en-US" altLang="zh-CN" sz="1800" b="0" kern="0" dirty="0" err="1">
                <a:solidFill>
                  <a:srgbClr val="404040"/>
                </a:solidFill>
                <a:effectLst/>
                <a:ea typeface="SimSun" panose="02010600030101010101" pitchFamily="2" charset="-122"/>
              </a:rPr>
              <a:t>Gpa</a:t>
            </a:r>
            <a:r>
              <a:rPr lang="en-US" altLang="zh-CN" sz="1800" b="0" kern="0" dirty="0">
                <a:solidFill>
                  <a:srgbClr val="404040"/>
                </a:solidFill>
                <a:effectLst/>
                <a:ea typeface="SimSun" panose="02010600030101010101" pitchFamily="2" charset="-122"/>
              </a:rPr>
              <a:t> measurements by the collaboration with </a:t>
            </a:r>
            <a:r>
              <a:rPr lang="en-US" altLang="zh-CN" sz="1800" b="0" kern="0" dirty="0" err="1">
                <a:solidFill>
                  <a:srgbClr val="404040"/>
                </a:solidFill>
                <a:effectLst/>
                <a:ea typeface="SimSun" panose="02010600030101010101" pitchFamily="2" charset="-122"/>
              </a:rPr>
              <a:t>secuf</a:t>
            </a:r>
            <a:r>
              <a:rPr lang="en-US" altLang="zh-CN" sz="1800" b="0" kern="0" dirty="0">
                <a:solidFill>
                  <a:srgbClr val="404040"/>
                </a:solidFill>
                <a:effectLst/>
                <a:ea typeface="SimSun" panose="02010600030101010101" pitchFamily="2" charset="-122"/>
              </a:rPr>
              <a:t>, such as in a lab led by professor </a:t>
            </a:r>
            <a:r>
              <a:rPr lang="en-US" altLang="zh-CN" sz="1800" b="0" kern="0" dirty="0" err="1">
                <a:solidFill>
                  <a:srgbClr val="404040"/>
                </a:solidFill>
                <a:effectLst/>
                <a:ea typeface="SimSun" panose="02010600030101010101" pitchFamily="2" charset="-122"/>
              </a:rPr>
              <a:t>ssRui</a:t>
            </a:r>
            <a:r>
              <a:rPr lang="en-US" altLang="zh-CN" sz="1800" b="0" kern="0" dirty="0">
                <a:solidFill>
                  <a:srgbClr val="404040"/>
                </a:solidFill>
                <a:effectLst/>
                <a:ea typeface="SimSun" panose="02010600030101010101" pitchFamily="2" charset="-122"/>
              </a:rPr>
              <a:t> Zhou.</a:t>
            </a:r>
            <a:endParaRPr lang="zh-CN" altLang="zh-CN"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p:cNvSpPr>
            <a:spLocks noGrp="1"/>
          </p:cNvSpPr>
          <p:nvPr>
            <p:ph type="sldNum" sz="quarter" idx="5"/>
          </p:nvPr>
        </p:nvSpPr>
        <p:spPr/>
        <p:txBody>
          <a:bodyPr/>
          <a:lstStyle/>
          <a:p>
            <a:fld id="{EFF006E8-C932-4745-9E55-3E32978C4805}" type="slidenum">
              <a:rPr lang="zh-CN" altLang="en-US" smtClean="0"/>
              <a:t>5</a:t>
            </a:fld>
            <a:endParaRPr lang="zh-CN" altLang="en-US"/>
          </a:p>
        </p:txBody>
      </p:sp>
    </p:spTree>
    <p:extLst>
      <p:ext uri="{BB962C8B-B14F-4D97-AF65-F5344CB8AC3E}">
        <p14:creationId xmlns:p14="http://schemas.microsoft.com/office/powerpoint/2010/main" val="287329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507E-55CA-2E1E-C8F7-1C82098078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0951F2-BF52-60F6-8C89-903A3E33A9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C5419F3-2AD8-C7EA-3932-526374FB7482}"/>
              </a:ext>
            </a:extLst>
          </p:cNvPr>
          <p:cNvSpPr>
            <a:spLocks noGrp="1"/>
          </p:cNvSpPr>
          <p:nvPr>
            <p:ph type="body" idx="1"/>
          </p:nvPr>
        </p:nvSpPr>
        <p:spPr/>
        <p:txBody>
          <a:bodyPr/>
          <a:lstStyle/>
          <a:p>
            <a:r>
              <a:rPr lang="en-US" altLang="zh-CN" dirty="0"/>
              <a:t>In this work I will present our two recent work on the approach for spinon </a:t>
            </a:r>
            <a:r>
              <a:rPr lang="en-US" altLang="zh-CN" dirty="0" err="1"/>
              <a:t>exictations</a:t>
            </a:r>
            <a:r>
              <a:rPr lang="en-US" altLang="zh-CN" dirty="0"/>
              <a:t>. One is in a 1D spin chain compound copper benzoate, and the other one is one a 2D </a:t>
            </a:r>
            <a:r>
              <a:rPr lang="en-US" altLang="zh-CN" dirty="0" err="1"/>
              <a:t>shastry-sutherland</a:t>
            </a:r>
            <a:r>
              <a:rPr lang="en-US" altLang="zh-CN" dirty="0"/>
              <a:t> compound. Let’s move on the first one.</a:t>
            </a:r>
            <a:endParaRPr lang="zh-CN" altLang="en-US" dirty="0"/>
          </a:p>
        </p:txBody>
      </p:sp>
      <p:sp>
        <p:nvSpPr>
          <p:cNvPr id="4" name="灯片编号占位符 3">
            <a:extLst>
              <a:ext uri="{FF2B5EF4-FFF2-40B4-BE49-F238E27FC236}">
                <a16:creationId xmlns:a16="http://schemas.microsoft.com/office/drawing/2014/main" id="{D064CEA5-1553-12C7-D41D-0D209FC614AD}"/>
              </a:ext>
            </a:extLst>
          </p:cNvPr>
          <p:cNvSpPr>
            <a:spLocks noGrp="1"/>
          </p:cNvSpPr>
          <p:nvPr>
            <p:ph type="sldNum" sz="quarter" idx="5"/>
          </p:nvPr>
        </p:nvSpPr>
        <p:spPr/>
        <p:txBody>
          <a:bodyPr/>
          <a:lstStyle/>
          <a:p>
            <a:fld id="{EFF006E8-C932-4745-9E55-3E32978C4805}" type="slidenum">
              <a:rPr lang="zh-CN" altLang="en-US" smtClean="0"/>
              <a:t>6</a:t>
            </a:fld>
            <a:endParaRPr lang="zh-CN" altLang="en-US"/>
          </a:p>
        </p:txBody>
      </p:sp>
    </p:spTree>
    <p:extLst>
      <p:ext uri="{BB962C8B-B14F-4D97-AF65-F5344CB8AC3E}">
        <p14:creationId xmlns:p14="http://schemas.microsoft.com/office/powerpoint/2010/main" val="1906620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6D1BC-EFDD-E77E-46DC-D3C78EE66FA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080678-D495-BB11-7A29-93B2E1D9FDE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C3DD765-C1B1-EBBB-3DF3-B84F3F42F1E1}"/>
              </a:ext>
            </a:extLst>
          </p:cNvPr>
          <p:cNvSpPr>
            <a:spLocks noGrp="1"/>
          </p:cNvSpPr>
          <p:nvPr>
            <p:ph type="body" idx="1"/>
          </p:nvPr>
        </p:nvSpPr>
        <p:spPr/>
        <p:txBody>
          <a:bodyPr/>
          <a:lstStyle/>
          <a:p>
            <a:r>
              <a:rPr lang="en-US" altLang="zh-CN" dirty="0"/>
              <a:t>Copper Benzoate is a material discovered over sixty year ago. It consists of spin chains running along the c </a:t>
            </a:r>
            <a:r>
              <a:rPr lang="en-US" altLang="zh-CN" dirty="0" err="1"/>
              <a:t>axia</a:t>
            </a:r>
            <a:r>
              <a:rPr lang="en-US" altLang="zh-CN" dirty="0"/>
              <a:t>. The magnetic exchange coupling is a Heisenberg type with a amplitude about 18K, as deduced from a Bonner fisher peak at about 12 K. The interchain coupling is estimated to be less than 1 </a:t>
            </a:r>
            <a:r>
              <a:rPr lang="en-US" altLang="zh-CN" dirty="0" err="1"/>
              <a:t>microk</a:t>
            </a:r>
            <a:r>
              <a:rPr lang="en-US" altLang="zh-CN" dirty="0"/>
              <a:t> therefore, the system can be well treated as a 1D system with temperature above 1mK.</a:t>
            </a:r>
            <a:endParaRPr lang="zh-CN" altLang="en-US" dirty="0"/>
          </a:p>
        </p:txBody>
      </p:sp>
      <p:sp>
        <p:nvSpPr>
          <p:cNvPr id="4" name="灯片编号占位符 3">
            <a:extLst>
              <a:ext uri="{FF2B5EF4-FFF2-40B4-BE49-F238E27FC236}">
                <a16:creationId xmlns:a16="http://schemas.microsoft.com/office/drawing/2014/main" id="{C4C0198D-13A9-C619-7996-B83F83FC69DD}"/>
              </a:ext>
            </a:extLst>
          </p:cNvPr>
          <p:cNvSpPr>
            <a:spLocks noGrp="1"/>
          </p:cNvSpPr>
          <p:nvPr>
            <p:ph type="sldNum" sz="quarter" idx="10"/>
          </p:nvPr>
        </p:nvSpPr>
        <p:spPr/>
        <p:txBody>
          <a:bodyPr/>
          <a:lstStyle/>
          <a:p>
            <a:fld id="{FB44FBFC-AD3A-4F0A-8D12-C61A28283F7E}" type="slidenum">
              <a:rPr lang="zh-CN" altLang="en-US" smtClean="0"/>
              <a:t>7</a:t>
            </a:fld>
            <a:endParaRPr lang="zh-CN" altLang="en-US"/>
          </a:p>
        </p:txBody>
      </p:sp>
    </p:spTree>
    <p:extLst>
      <p:ext uri="{BB962C8B-B14F-4D97-AF65-F5344CB8AC3E}">
        <p14:creationId xmlns:p14="http://schemas.microsoft.com/office/powerpoint/2010/main" val="2505323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0FBE1-ADB6-D891-8414-51B170BE6F7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8EC697D-E084-885A-0BB5-13EB6B493C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5F2DEAF-C42B-B1A6-B99C-B3C073EAA7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a:t>
            </a:r>
            <a:r>
              <a:rPr lang="zh-CN" altLang="en-US" dirty="0"/>
              <a:t> </a:t>
            </a:r>
            <a:r>
              <a:rPr lang="en-US" altLang="zh-CN" dirty="0"/>
              <a:t>can</a:t>
            </a:r>
            <a:r>
              <a:rPr lang="zh-CN" altLang="en-US" dirty="0"/>
              <a:t> </a:t>
            </a:r>
            <a:r>
              <a:rPr lang="en-US" altLang="zh-CN" dirty="0"/>
              <a:t>look</a:t>
            </a:r>
            <a:r>
              <a:rPr lang="zh-CN" altLang="en-US" dirty="0"/>
              <a:t> </a:t>
            </a:r>
            <a:r>
              <a:rPr lang="en-US" altLang="zh-CN" dirty="0"/>
              <a:t>into excitation by NMR. In fact, we looked at proton NMR on three proton sites. By using the lattice parameters and the exchange coupling, and assuming the simple hyperfine coupling among the nuclear spin and electron spins, the NMR resonance frequency can be directly calculated at specific field, temperature and field orientations. With this, the hyperfine coupling constant is deduced as a tensor; in particular, with field along the b direction, the calculated hyperfine coupling constant is only about 10 to 20% off the measured data, whose accuracy is quite surprising. </a:t>
            </a:r>
            <a:endParaRPr lang="zh-CN" altLang="en-US" dirty="0"/>
          </a:p>
        </p:txBody>
      </p:sp>
      <p:sp>
        <p:nvSpPr>
          <p:cNvPr id="4" name="灯片编号占位符 3">
            <a:extLst>
              <a:ext uri="{FF2B5EF4-FFF2-40B4-BE49-F238E27FC236}">
                <a16:creationId xmlns:a16="http://schemas.microsoft.com/office/drawing/2014/main" id="{143DD20A-ECF1-B0B2-56CA-A0388D2A6196}"/>
              </a:ext>
            </a:extLst>
          </p:cNvPr>
          <p:cNvSpPr>
            <a:spLocks noGrp="1"/>
          </p:cNvSpPr>
          <p:nvPr>
            <p:ph type="sldNum" sz="quarter" idx="5"/>
          </p:nvPr>
        </p:nvSpPr>
        <p:spPr/>
        <p:txBody>
          <a:bodyPr/>
          <a:lstStyle/>
          <a:p>
            <a:fld id="{BA6B68C0-2659-4311-BC4E-368024C87A5B}" type="slidenum">
              <a:rPr lang="zh-CN" altLang="en-US" smtClean="0"/>
              <a:t>8</a:t>
            </a:fld>
            <a:endParaRPr lang="zh-CN" altLang="en-US"/>
          </a:p>
        </p:txBody>
      </p:sp>
    </p:spTree>
    <p:extLst>
      <p:ext uri="{BB962C8B-B14F-4D97-AF65-F5344CB8AC3E}">
        <p14:creationId xmlns:p14="http://schemas.microsoft.com/office/powerpoint/2010/main" val="3475663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D01C3-1DA4-24A3-2143-A0B9D3C847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0CFD32-3B92-CE77-48D9-29D46FE6E67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6603D5C-F162-23FD-60F5-6CDF4691A473}"/>
              </a:ext>
            </a:extLst>
          </p:cNvPr>
          <p:cNvSpPr>
            <a:spLocks noGrp="1"/>
          </p:cNvSpPr>
          <p:nvPr>
            <p:ph type="body" idx="1"/>
          </p:nvPr>
        </p:nvSpPr>
        <p:spPr/>
        <p:txBody>
          <a:bodyPr/>
          <a:lstStyle/>
          <a:p>
            <a:r>
              <a:rPr lang="en-US" altLang="zh-CN" sz="1200" b="0" i="0" dirty="0">
                <a:solidFill>
                  <a:srgbClr val="000000"/>
                </a:solidFill>
                <a:effectLst/>
                <a:latin typeface="Times New Roman" panose="02020603050405020304" pitchFamily="18" charset="0"/>
              </a:rPr>
              <a:t>Here I show the measured spectra. There are multiple peaks from different proton sites, The NMR knight site is then calculated as functions of temperature, by the change of the </a:t>
            </a:r>
            <a:r>
              <a:rPr lang="en-US" altLang="zh-CN" sz="1200" b="0" i="0" dirty="0" err="1">
                <a:solidFill>
                  <a:srgbClr val="000000"/>
                </a:solidFill>
                <a:effectLst/>
                <a:latin typeface="Times New Roman" panose="02020603050405020304" pitchFamily="18" charset="0"/>
              </a:rPr>
              <a:t>resonace</a:t>
            </a:r>
            <a:r>
              <a:rPr lang="en-US" altLang="zh-CN" sz="1200" b="0" i="0" dirty="0">
                <a:solidFill>
                  <a:srgbClr val="000000"/>
                </a:solidFill>
                <a:effectLst/>
                <a:latin typeface="Times New Roman" panose="02020603050405020304" pitchFamily="18" charset="0"/>
              </a:rPr>
              <a:t> frequency. As show here, the 1D feature is shown by a peak located at abut 12K. On the other hand, there is a large upturn at temperature below 1K. Note that NMR Knight shift is usually not sensitive to </a:t>
            </a:r>
            <a:r>
              <a:rPr lang="en-US" altLang="zh-CN" sz="1200" b="0" i="0" dirty="0" err="1">
                <a:solidFill>
                  <a:srgbClr val="000000"/>
                </a:solidFill>
                <a:effectLst/>
                <a:latin typeface="Times New Roman" panose="02020603050405020304" pitchFamily="18" charset="0"/>
              </a:rPr>
              <a:t>shottky</a:t>
            </a:r>
            <a:r>
              <a:rPr lang="en-US" altLang="zh-CN" sz="1200" b="0" i="0" dirty="0">
                <a:solidFill>
                  <a:srgbClr val="000000"/>
                </a:solidFill>
                <a:effectLst/>
                <a:latin typeface="Times New Roman" panose="02020603050405020304" pitchFamily="18" charset="0"/>
              </a:rPr>
              <a:t> anomaly, In particular, the field </a:t>
            </a:r>
            <a:r>
              <a:rPr lang="en-US" altLang="zh-CN" sz="1200" b="0" i="0" dirty="0" err="1">
                <a:solidFill>
                  <a:srgbClr val="000000"/>
                </a:solidFill>
                <a:effectLst/>
                <a:latin typeface="Times New Roman" panose="02020603050405020304" pitchFamily="18" charset="0"/>
              </a:rPr>
              <a:t>depencedc</a:t>
            </a:r>
            <a:r>
              <a:rPr lang="en-US" altLang="zh-CN" sz="1200" b="0" i="0" dirty="0">
                <a:solidFill>
                  <a:srgbClr val="000000"/>
                </a:solidFill>
                <a:effectLst/>
                <a:latin typeface="Times New Roman" panose="02020603050405020304" pitchFamily="18" charset="0"/>
              </a:rPr>
              <a:t> of the upturn does not follow the </a:t>
            </a:r>
            <a:r>
              <a:rPr lang="en-US" altLang="zh-CN" sz="1200" b="0" i="0" dirty="0" err="1">
                <a:solidFill>
                  <a:srgbClr val="000000"/>
                </a:solidFill>
                <a:effectLst/>
                <a:latin typeface="Times New Roman" panose="02020603050405020304" pitchFamily="18" charset="0"/>
              </a:rPr>
              <a:t>Shottkey</a:t>
            </a:r>
            <a:r>
              <a:rPr lang="en-US" altLang="zh-CN" sz="1200" b="0" i="0" dirty="0">
                <a:solidFill>
                  <a:srgbClr val="000000"/>
                </a:solidFill>
                <a:effectLst/>
                <a:latin typeface="Times New Roman" panose="02020603050405020304" pitchFamily="18" charset="0"/>
              </a:rPr>
              <a:t> behaviors. We then simulated the </a:t>
            </a:r>
            <a:r>
              <a:rPr lang="en-US" altLang="zh-CN" sz="1200" b="0" i="0" dirty="0" err="1">
                <a:solidFill>
                  <a:srgbClr val="000000"/>
                </a:solidFill>
                <a:effectLst/>
                <a:latin typeface="Times New Roman" panose="02020603050405020304" pitchFamily="18" charset="0"/>
              </a:rPr>
              <a:t>Kngiht</a:t>
            </a:r>
            <a:r>
              <a:rPr lang="en-US" altLang="zh-CN" sz="1200" b="0" i="0" dirty="0">
                <a:solidFill>
                  <a:srgbClr val="000000"/>
                </a:solidFill>
                <a:effectLst/>
                <a:latin typeface="Times New Roman" panose="02020603050405020304" pitchFamily="18" charset="0"/>
              </a:rPr>
              <a:t> shift with the sine-Gordon form, which is quite good agreement with the experiment data as shown here. The red one is the measurement Knight shift, and the blue one is the calculated Knight shift, which show very similar behaviors.  In the zero temperature limit, both the experimental one and the measured one can be converted to the local moment of </a:t>
            </a:r>
            <a:r>
              <a:rPr lang="en-US" altLang="zh-CN" sz="1200" b="0" i="0" dirty="0" err="1">
                <a:solidFill>
                  <a:srgbClr val="000000"/>
                </a:solidFill>
                <a:effectLst/>
                <a:latin typeface="Times New Roman" panose="02020603050405020304" pitchFamily="18" charset="0"/>
              </a:rPr>
              <a:t>elctron</a:t>
            </a:r>
            <a:r>
              <a:rPr lang="en-US" altLang="zh-CN" sz="1200" b="0" i="0" dirty="0">
                <a:solidFill>
                  <a:srgbClr val="000000"/>
                </a:solidFill>
                <a:effectLst/>
                <a:latin typeface="Times New Roman" panose="02020603050405020304" pitchFamily="18" charset="0"/>
              </a:rPr>
              <a:t>, which </a:t>
            </a:r>
            <a:r>
              <a:rPr lang="en-US" altLang="zh-CN" sz="1200" b="0" i="0" dirty="0" err="1">
                <a:solidFill>
                  <a:srgbClr val="000000"/>
                </a:solidFill>
                <a:effectLst/>
                <a:latin typeface="Times New Roman" panose="02020603050405020304" pitchFamily="18" charset="0"/>
              </a:rPr>
              <a:t>folloiw</a:t>
            </a:r>
            <a:r>
              <a:rPr lang="en-US" altLang="zh-CN" sz="1200" b="0" i="0" dirty="0">
                <a:solidFill>
                  <a:srgbClr val="000000"/>
                </a:solidFill>
                <a:effectLst/>
                <a:latin typeface="Times New Roman" panose="02020603050405020304" pitchFamily="18" charset="0"/>
              </a:rPr>
              <a:t> a power-law scaling with field. From this, we realized such upturn is caused by field-</a:t>
            </a:r>
            <a:r>
              <a:rPr lang="en-US" altLang="zh-CN" sz="1200" b="0" i="0" dirty="0" err="1">
                <a:solidFill>
                  <a:srgbClr val="000000"/>
                </a:solidFill>
                <a:effectLst/>
                <a:latin typeface="Times New Roman" panose="02020603050405020304" pitchFamily="18" charset="0"/>
              </a:rPr>
              <a:t>inded</a:t>
            </a:r>
            <a:r>
              <a:rPr lang="en-US" altLang="zh-CN" sz="1200" b="0" i="0" dirty="0">
                <a:solidFill>
                  <a:srgbClr val="000000"/>
                </a:solidFill>
                <a:effectLst/>
                <a:latin typeface="Times New Roman" panose="02020603050405020304" pitchFamily="18" charset="0"/>
              </a:rPr>
              <a:t> staggered moment first by the by the DM interactions; In feedback, this DM interaction induced staggered magnetic moments through a spin canting effect.</a:t>
            </a:r>
            <a:endParaRPr lang="zh-CN" altLang="en-US" dirty="0"/>
          </a:p>
        </p:txBody>
      </p:sp>
      <p:sp>
        <p:nvSpPr>
          <p:cNvPr id="4" name="灯片编号占位符 3">
            <a:extLst>
              <a:ext uri="{FF2B5EF4-FFF2-40B4-BE49-F238E27FC236}">
                <a16:creationId xmlns:a16="http://schemas.microsoft.com/office/drawing/2014/main" id="{33DF9650-3B55-BCD9-69D9-25BC7D911D87}"/>
              </a:ext>
            </a:extLst>
          </p:cNvPr>
          <p:cNvSpPr>
            <a:spLocks noGrp="1"/>
          </p:cNvSpPr>
          <p:nvPr>
            <p:ph type="sldNum" sz="quarter" idx="5"/>
          </p:nvPr>
        </p:nvSpPr>
        <p:spPr/>
        <p:txBody>
          <a:bodyPr/>
          <a:lstStyle/>
          <a:p>
            <a:fld id="{D06A50BB-2175-4902-99B3-C4254E2EE6CF}" type="slidenum">
              <a:rPr lang="zh-CN" altLang="en-US" smtClean="0"/>
              <a:t>9</a:t>
            </a:fld>
            <a:endParaRPr lang="zh-CN" altLang="en-US"/>
          </a:p>
        </p:txBody>
      </p:sp>
    </p:spTree>
    <p:extLst>
      <p:ext uri="{BB962C8B-B14F-4D97-AF65-F5344CB8AC3E}">
        <p14:creationId xmlns:p14="http://schemas.microsoft.com/office/powerpoint/2010/main" val="3396227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dirty="0">
                <a:solidFill>
                  <a:srgbClr val="000000"/>
                </a:solidFill>
                <a:effectLst/>
                <a:latin typeface="Times New Roman" panose="02020603050405020304" pitchFamily="18" charset="0"/>
              </a:rPr>
              <a:t>This reduction of the downturn with increasing temperature  can be understood the thermal creation of </a:t>
            </a:r>
            <a:r>
              <a:rPr lang="en-US" altLang="zh-CN" sz="1200" b="0" i="0" dirty="0" err="1">
                <a:solidFill>
                  <a:srgbClr val="000000"/>
                </a:solidFill>
                <a:effectLst/>
                <a:latin typeface="Times New Roman" panose="02020603050405020304" pitchFamily="18" charset="0"/>
              </a:rPr>
              <a:t>solition</a:t>
            </a:r>
            <a:r>
              <a:rPr lang="en-US" altLang="zh-CN" sz="1200" b="0" i="0" dirty="0">
                <a:solidFill>
                  <a:srgbClr val="000000"/>
                </a:solidFill>
                <a:effectLst/>
                <a:latin typeface="Times New Roman" panose="02020603050405020304" pitchFamily="18" charset="0"/>
              </a:rPr>
              <a:t>. We can fit the data with a thermal </a:t>
            </a:r>
          </a:p>
          <a:p>
            <a:r>
              <a:rPr lang="en-US" altLang="zh-CN" sz="1200" b="0" i="0" dirty="0">
                <a:solidFill>
                  <a:srgbClr val="000000"/>
                </a:solidFill>
                <a:effectLst/>
                <a:latin typeface="Times New Roman" panose="02020603050405020304" pitchFamily="18" charset="0"/>
              </a:rPr>
              <a:t>Similar, the NMR 1/T1 can also be fit to a thermal activation function. We then plot all the gap values as a function of fields, which </a:t>
            </a:r>
            <a:r>
              <a:rPr lang="en-US" altLang="zh-CN" sz="1200" b="0" i="0" dirty="0" err="1">
                <a:solidFill>
                  <a:srgbClr val="000000"/>
                </a:solidFill>
                <a:effectLst/>
                <a:latin typeface="Times New Roman" panose="02020603050405020304" pitchFamily="18" charset="0"/>
              </a:rPr>
              <a:t>agress</a:t>
            </a:r>
            <a:r>
              <a:rPr lang="en-US" altLang="zh-CN" sz="1200" b="0" i="0" dirty="0">
                <a:solidFill>
                  <a:srgbClr val="000000"/>
                </a:solidFill>
                <a:effectLst/>
                <a:latin typeface="Times New Roman" panose="02020603050405020304" pitchFamily="18" charset="0"/>
              </a:rPr>
              <a:t> with the soliton gap by a power-law scaling with field H^2/3 as expected by the sine-Gordon form.</a:t>
            </a:r>
            <a:endParaRPr lang="zh-CN" altLang="en-US" dirty="0"/>
          </a:p>
        </p:txBody>
      </p:sp>
      <p:sp>
        <p:nvSpPr>
          <p:cNvPr id="4" name="灯片编号占位符 3"/>
          <p:cNvSpPr>
            <a:spLocks noGrp="1"/>
          </p:cNvSpPr>
          <p:nvPr>
            <p:ph type="sldNum" sz="quarter" idx="5"/>
          </p:nvPr>
        </p:nvSpPr>
        <p:spPr/>
        <p:txBody>
          <a:bodyPr/>
          <a:lstStyle/>
          <a:p>
            <a:fld id="{D06A50BB-2175-4902-99B3-C4254E2EE6CF}" type="slidenum">
              <a:rPr lang="zh-CN" altLang="en-US" smtClean="0"/>
              <a:t>10</a:t>
            </a:fld>
            <a:endParaRPr lang="zh-CN" altLang="en-US"/>
          </a:p>
        </p:txBody>
      </p:sp>
    </p:spTree>
    <p:extLst>
      <p:ext uri="{BB962C8B-B14F-4D97-AF65-F5344CB8AC3E}">
        <p14:creationId xmlns:p14="http://schemas.microsoft.com/office/powerpoint/2010/main" val="2746731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Indeed, in the crystal structure, the Cu-Cu bond is bucked along the c axis, so that one unit cell contains two copper atoms. This leads to a DM interactions. With the application of</a:t>
            </a:r>
            <a:r>
              <a:rPr lang="zh-CN" altLang="en-US" dirty="0"/>
              <a:t> </a:t>
            </a:r>
            <a:r>
              <a:rPr lang="en-US" altLang="zh-CN" dirty="0"/>
              <a:t>external field, a staggered field is induced, which can be described by a sine-Gordon function, and the g factor also turns into a tensor. </a:t>
            </a:r>
            <a:r>
              <a:rPr lang="en-US" altLang="zh-CN" dirty="0" err="1"/>
              <a:t>Consequentaly</a:t>
            </a:r>
            <a:r>
              <a:rPr lang="en-US" altLang="zh-CN" dirty="0"/>
              <a:t>  Gapped soliton excitations arise.</a:t>
            </a:r>
            <a:endParaRPr lang="zh-CN" altLang="en-US" dirty="0"/>
          </a:p>
        </p:txBody>
      </p:sp>
      <p:sp>
        <p:nvSpPr>
          <p:cNvPr id="4" name="灯片编号占位符 3"/>
          <p:cNvSpPr>
            <a:spLocks noGrp="1"/>
          </p:cNvSpPr>
          <p:nvPr>
            <p:ph type="sldNum" sz="quarter" idx="10"/>
          </p:nvPr>
        </p:nvSpPr>
        <p:spPr/>
        <p:txBody>
          <a:bodyPr/>
          <a:lstStyle/>
          <a:p>
            <a:fld id="{FB44FBFC-AD3A-4F0A-8D12-C61A28283F7E}" type="slidenum">
              <a:rPr lang="zh-CN" altLang="en-US" smtClean="0"/>
              <a:t>11</a:t>
            </a:fld>
            <a:endParaRPr lang="zh-CN" altLang="en-US"/>
          </a:p>
        </p:txBody>
      </p:sp>
    </p:spTree>
    <p:extLst>
      <p:ext uri="{BB962C8B-B14F-4D97-AF65-F5344CB8AC3E}">
        <p14:creationId xmlns:p14="http://schemas.microsoft.com/office/powerpoint/2010/main" val="3253276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2EBD4-132A-F1CA-2C28-21E6DCDC29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4356DC8-88CA-9FA0-F3D1-CC120AF7992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52344E-0886-5CB3-1861-0BB71B5C0B1A}"/>
              </a:ext>
            </a:extLst>
          </p:cNvPr>
          <p:cNvSpPr>
            <a:spLocks noGrp="1"/>
          </p:cNvSpPr>
          <p:nvPr>
            <p:ph type="body" idx="1"/>
          </p:nvPr>
        </p:nvSpPr>
        <p:spPr/>
        <p:txBody>
          <a:bodyPr/>
          <a:lstStyle/>
          <a:p>
            <a:r>
              <a:rPr lang="en-US" altLang="zh-CN" dirty="0"/>
              <a:t>This material has already be studied by INS. At zero field, spinon excitations are demonstrated by gapless excitations at both q=pi/a. However, with application of field, although gapless excitations is expected in some in wave vectors, gapped excitations are resolved instead. This is also seen by the </a:t>
            </a:r>
            <a:r>
              <a:rPr lang="en-US" altLang="zh-CN" dirty="0" err="1"/>
              <a:t>specifie</a:t>
            </a:r>
            <a:r>
              <a:rPr lang="en-US" altLang="zh-CN" dirty="0"/>
              <a:t> heat with gapless excitation at zero field and gapped excitations at finite field. To be more interesting, the gap value scales with field with a non-</a:t>
            </a:r>
            <a:r>
              <a:rPr lang="en-US" altLang="zh-CN" dirty="0" err="1"/>
              <a:t>linera</a:t>
            </a:r>
            <a:r>
              <a:rPr lang="en-US" altLang="zh-CN" dirty="0"/>
              <a:t> form, that is , delta is proportional to H to the power of two thirds. This is proposed as a sine Gordon functions as explained by the following PPT. </a:t>
            </a:r>
            <a:endParaRPr lang="zh-CN" altLang="en-US" dirty="0"/>
          </a:p>
        </p:txBody>
      </p:sp>
      <p:sp>
        <p:nvSpPr>
          <p:cNvPr id="4" name="灯片编号占位符 3">
            <a:extLst>
              <a:ext uri="{FF2B5EF4-FFF2-40B4-BE49-F238E27FC236}">
                <a16:creationId xmlns:a16="http://schemas.microsoft.com/office/drawing/2014/main" id="{5A7EB371-7548-B4D0-2940-AE8E0D0DD28B}"/>
              </a:ext>
            </a:extLst>
          </p:cNvPr>
          <p:cNvSpPr>
            <a:spLocks noGrp="1"/>
          </p:cNvSpPr>
          <p:nvPr>
            <p:ph type="sldNum" sz="quarter" idx="10"/>
          </p:nvPr>
        </p:nvSpPr>
        <p:spPr/>
        <p:txBody>
          <a:bodyPr/>
          <a:lstStyle/>
          <a:p>
            <a:fld id="{FB44FBFC-AD3A-4F0A-8D12-C61A28283F7E}" type="slidenum">
              <a:rPr lang="zh-CN" altLang="en-US" smtClean="0"/>
              <a:t>12</a:t>
            </a:fld>
            <a:endParaRPr lang="zh-CN" altLang="en-US"/>
          </a:p>
        </p:txBody>
      </p:sp>
    </p:spTree>
    <p:extLst>
      <p:ext uri="{BB962C8B-B14F-4D97-AF65-F5344CB8AC3E}">
        <p14:creationId xmlns:p14="http://schemas.microsoft.com/office/powerpoint/2010/main" val="225396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26C0E-E4FF-712E-D376-A686F8F89E6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08F99DA-BAE0-B0B0-E210-BC56F796D85E}"/>
              </a:ext>
            </a:extLst>
          </p:cNvPr>
          <p:cNvSpPr>
            <a:spLocks noGrp="1" noRot="1" noChangeAspect="1"/>
          </p:cNvSpPr>
          <p:nvPr>
            <p:ph type="sldImg"/>
          </p:nvPr>
        </p:nvSpPr>
        <p:spPr>
          <a:xfrm>
            <a:off x="685800" y="1143000"/>
            <a:ext cx="5486400" cy="3086100"/>
          </a:xfrm>
        </p:spPr>
      </p:sp>
      <p:sp>
        <p:nvSpPr>
          <p:cNvPr id="3" name="备注占位符 2">
            <a:extLst>
              <a:ext uri="{FF2B5EF4-FFF2-40B4-BE49-F238E27FC236}">
                <a16:creationId xmlns:a16="http://schemas.microsoft.com/office/drawing/2014/main" id="{493E6375-3899-A46C-D2A8-13D0022B51EB}"/>
              </a:ext>
            </a:extLst>
          </p:cNvPr>
          <p:cNvSpPr>
            <a:spLocks noGrp="1"/>
          </p:cNvSpPr>
          <p:nvPr>
            <p:ph type="body" idx="1"/>
          </p:nvPr>
        </p:nvSpPr>
        <p:spPr/>
        <p:txBody>
          <a:bodyPr/>
          <a:lstStyle/>
          <a:p>
            <a:r>
              <a:rPr lang="en-US" altLang="zh-CN" dirty="0"/>
              <a:t>In order to achieve spinon </a:t>
            </a:r>
            <a:r>
              <a:rPr lang="en-US" altLang="zh-CN" dirty="0" err="1"/>
              <a:t>excitions</a:t>
            </a:r>
            <a:r>
              <a:rPr lang="en-US" altLang="zh-CN" dirty="0"/>
              <a:t>, we have to reduce the NMR field as low as possible, For example, we used a low field of 0.2~T. From here, the spin-lattice relations show different temperature dependence. Blow 20~K, a linear temperature dependence is found, which can be understood by uniform spin fluctuation at q=0; upon further cooling below 1K , 1/T1 exhibits a constant; which can be </a:t>
            </a:r>
            <a:r>
              <a:rPr lang="en-US" altLang="zh-CN" dirty="0" err="1"/>
              <a:t>underestood</a:t>
            </a:r>
            <a:r>
              <a:rPr lang="en-US" altLang="zh-CN" dirty="0"/>
              <a:t> by the spinon fluctuations at pi/a. Most importantly, the 1/T2G show a constant a high temperature and a 1 over </a:t>
            </a:r>
            <a:r>
              <a:rPr lang="en-US" altLang="zh-CN" dirty="0" err="1"/>
              <a:t>squreroot</a:t>
            </a:r>
            <a:r>
              <a:rPr lang="en-US" altLang="zh-CN" dirty="0"/>
              <a:t> of T below 1K, in excellent agreement such a spinon picture. Furthermore, we make a </a:t>
            </a:r>
            <a:r>
              <a:rPr lang="en-US" altLang="zh-CN" dirty="0" err="1"/>
              <a:t>caling</a:t>
            </a:r>
            <a:r>
              <a:rPr lang="en-US" altLang="zh-CN" dirty="0"/>
              <a:t> of T2G/T1times square of T, which exhibits a constant as </a:t>
            </a:r>
            <a:r>
              <a:rPr lang="en-US" altLang="zh-CN" dirty="0" err="1"/>
              <a:t>espected</a:t>
            </a:r>
            <a:r>
              <a:rPr lang="en-US" altLang="zh-CN" dirty="0"/>
              <a:t> for a spinon.</a:t>
            </a:r>
            <a:endParaRPr lang="zh-CN" altLang="en-US" dirty="0"/>
          </a:p>
        </p:txBody>
      </p:sp>
      <p:sp>
        <p:nvSpPr>
          <p:cNvPr id="4" name="灯片编号占位符 3">
            <a:extLst>
              <a:ext uri="{FF2B5EF4-FFF2-40B4-BE49-F238E27FC236}">
                <a16:creationId xmlns:a16="http://schemas.microsoft.com/office/drawing/2014/main" id="{BDDFCA2B-15FB-D489-C67F-6354B84B72C0}"/>
              </a:ext>
            </a:extLst>
          </p:cNvPr>
          <p:cNvSpPr>
            <a:spLocks noGrp="1"/>
          </p:cNvSpPr>
          <p:nvPr>
            <p:ph type="sldNum" sz="quarter" idx="10"/>
          </p:nvPr>
        </p:nvSpPr>
        <p:spPr/>
        <p:txBody>
          <a:bodyPr/>
          <a:lstStyle/>
          <a:p>
            <a:fld id="{26A8143C-BBE0-4E2F-ADB1-02A7E2F9A0DC}" type="slidenum">
              <a:rPr lang="zh-CN" altLang="en-US" smtClean="0"/>
              <a:t>13</a:t>
            </a:fld>
            <a:endParaRPr lang="zh-CN" altLang="en-US"/>
          </a:p>
        </p:txBody>
      </p:sp>
    </p:spTree>
    <p:extLst>
      <p:ext uri="{BB962C8B-B14F-4D97-AF65-F5344CB8AC3E}">
        <p14:creationId xmlns:p14="http://schemas.microsoft.com/office/powerpoint/2010/main" val="522709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8966D-8940-8A70-1F4B-556137D27C0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C10F6F7-0885-6956-1E39-7D462407BC4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1C969CC-B52F-FCD4-0BAD-684797174CC1}"/>
              </a:ext>
            </a:extLst>
          </p:cNvPr>
          <p:cNvSpPr>
            <a:spLocks noGrp="1"/>
          </p:cNvSpPr>
          <p:nvPr>
            <p:ph type="body" idx="1"/>
          </p:nvPr>
        </p:nvSpPr>
        <p:spPr/>
        <p:txBody>
          <a:bodyPr/>
          <a:lstStyle/>
          <a:p>
            <a:r>
              <a:rPr lang="en-US" altLang="zh-CN" dirty="0"/>
              <a:t>Note these spinon dynamics in 1D has already been framed theoretically, and shown in some 1D material. The </a:t>
            </a:r>
            <a:r>
              <a:rPr lang="en-US" altLang="zh-CN" dirty="0" err="1"/>
              <a:t>constatnt</a:t>
            </a:r>
            <a:r>
              <a:rPr lang="en-US" altLang="zh-CN" dirty="0"/>
              <a:t> 1/T1 gives a anomalous dimension eta=1 which is typical for 1D spinon. </a:t>
            </a:r>
            <a:endParaRPr lang="en-US" altLang="zh-CN" sz="1200" u="sng" dirty="0">
              <a:solidFill>
                <a:srgbClr val="3333CC"/>
              </a:solidFill>
              <a:latin typeface="Times New Roman" pitchFamily="18" charset="0"/>
              <a:cs typeface="Times New Roman" pitchFamily="18" charset="0"/>
            </a:endParaRPr>
          </a:p>
          <a:p>
            <a:endParaRPr lang="en-US" altLang="zh-CN" dirty="0"/>
          </a:p>
        </p:txBody>
      </p:sp>
      <p:sp>
        <p:nvSpPr>
          <p:cNvPr id="4" name="灯片编号占位符 3">
            <a:extLst>
              <a:ext uri="{FF2B5EF4-FFF2-40B4-BE49-F238E27FC236}">
                <a16:creationId xmlns:a16="http://schemas.microsoft.com/office/drawing/2014/main" id="{1F0854A2-536E-6590-81EC-F842C33FA3CA}"/>
              </a:ext>
            </a:extLst>
          </p:cNvPr>
          <p:cNvSpPr>
            <a:spLocks noGrp="1"/>
          </p:cNvSpPr>
          <p:nvPr>
            <p:ph type="sldNum" sz="quarter" idx="5"/>
          </p:nvPr>
        </p:nvSpPr>
        <p:spPr/>
        <p:txBody>
          <a:bodyPr/>
          <a:lstStyle/>
          <a:p>
            <a:fld id="{EFF006E8-C932-4745-9E55-3E32978C4805}" type="slidenum">
              <a:rPr lang="zh-CN" altLang="en-US" smtClean="0"/>
              <a:t>14</a:t>
            </a:fld>
            <a:endParaRPr lang="zh-CN" altLang="en-US"/>
          </a:p>
        </p:txBody>
      </p:sp>
    </p:spTree>
    <p:extLst>
      <p:ext uri="{BB962C8B-B14F-4D97-AF65-F5344CB8AC3E}">
        <p14:creationId xmlns:p14="http://schemas.microsoft.com/office/powerpoint/2010/main" val="3899964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F3FBF-D325-3D4B-5F3A-1D151AABAF1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C423E0A-25FD-4EB5-D57F-76C6F8697D85}"/>
              </a:ext>
            </a:extLst>
          </p:cNvPr>
          <p:cNvSpPr>
            <a:spLocks noGrp="1" noRot="1" noChangeAspect="1"/>
          </p:cNvSpPr>
          <p:nvPr>
            <p:ph type="sldImg"/>
          </p:nvPr>
        </p:nvSpPr>
        <p:spPr>
          <a:xfrm>
            <a:off x="685800" y="1143000"/>
            <a:ext cx="5486400" cy="3086100"/>
          </a:xfrm>
        </p:spPr>
      </p:sp>
      <p:sp>
        <p:nvSpPr>
          <p:cNvPr id="3" name="备注占位符 2">
            <a:extLst>
              <a:ext uri="{FF2B5EF4-FFF2-40B4-BE49-F238E27FC236}">
                <a16:creationId xmlns:a16="http://schemas.microsoft.com/office/drawing/2014/main" id="{F30A6DF0-9768-1931-A3E4-48826E0AFD5E}"/>
              </a:ext>
            </a:extLst>
          </p:cNvPr>
          <p:cNvSpPr>
            <a:spLocks noGrp="1"/>
          </p:cNvSpPr>
          <p:nvPr>
            <p:ph type="body" idx="1"/>
          </p:nvPr>
        </p:nvSpPr>
        <p:spPr/>
        <p:txBody>
          <a:bodyPr/>
          <a:lstStyle/>
          <a:p>
            <a:r>
              <a:rPr lang="en-US" altLang="zh-CN" dirty="0"/>
              <a:t>However, I should note that the raw data in spin recovery at low temperature exhibit two component relaxation, as shown below 0.4~K, which indicates the system has</a:t>
            </a:r>
            <a:r>
              <a:rPr lang="zh-CN" altLang="en-US" dirty="0"/>
              <a:t> </a:t>
            </a:r>
            <a:r>
              <a:rPr lang="en-US" altLang="zh-CN" dirty="0"/>
              <a:t>an</a:t>
            </a:r>
            <a:r>
              <a:rPr lang="zh-CN" altLang="en-US" dirty="0"/>
              <a:t> </a:t>
            </a:r>
            <a:r>
              <a:rPr lang="en-US" altLang="zh-CN" dirty="0"/>
              <a:t>inhomogeneity. In fact, we adopted a inverse Laplace transformation analysis on the spin recovery, a distribution of 1/T1 can de deduced with a slow component and a fast component.</a:t>
            </a:r>
            <a:endParaRPr lang="zh-CN" altLang="en-US" dirty="0"/>
          </a:p>
        </p:txBody>
      </p:sp>
      <p:sp>
        <p:nvSpPr>
          <p:cNvPr id="4" name="灯片编号占位符 3">
            <a:extLst>
              <a:ext uri="{FF2B5EF4-FFF2-40B4-BE49-F238E27FC236}">
                <a16:creationId xmlns:a16="http://schemas.microsoft.com/office/drawing/2014/main" id="{60F32B52-A08E-B074-AE24-0838139292E5}"/>
              </a:ext>
            </a:extLst>
          </p:cNvPr>
          <p:cNvSpPr>
            <a:spLocks noGrp="1"/>
          </p:cNvSpPr>
          <p:nvPr>
            <p:ph type="sldNum" sz="quarter" idx="10"/>
          </p:nvPr>
        </p:nvSpPr>
        <p:spPr/>
        <p:txBody>
          <a:bodyPr/>
          <a:lstStyle/>
          <a:p>
            <a:fld id="{26A8143C-BBE0-4E2F-ADB1-02A7E2F9A0DC}" type="slidenum">
              <a:rPr lang="zh-CN" altLang="en-US" smtClean="0"/>
              <a:t>15</a:t>
            </a:fld>
            <a:endParaRPr lang="zh-CN" altLang="en-US"/>
          </a:p>
        </p:txBody>
      </p:sp>
    </p:spTree>
    <p:extLst>
      <p:ext uri="{BB962C8B-B14F-4D97-AF65-F5344CB8AC3E}">
        <p14:creationId xmlns:p14="http://schemas.microsoft.com/office/powerpoint/2010/main" val="1601055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a:t>By this ILTA analysis, we can map the distribution of 1/T1 as a 2D color map as a function of temperature. Upon cooling, the fast component is the spinon that we describe that persists in nearly two decades of temperature range below 2K. The slow component, emerges below 0.2 K and decreases with temperature; Indeed, it follows a linear temperature dependence, which indicates a gapless behavior. In fact, we can estimate the volume fraction of the slow component by the spectral weight , which follows an excellent logarithmic temperature increase. With this, we conclude that the slow component will prevail in the zero temperature limit where the spinon excitations will be depleted. This is in fact support by our QMC calculations, that a random singlet phase emerges with a diverging correlation length in 1D due to weak random bond disorder of 3%.</a:t>
            </a:r>
            <a:endParaRPr lang="zh-CN" altLang="en-US" dirty="0"/>
          </a:p>
        </p:txBody>
      </p:sp>
      <p:sp>
        <p:nvSpPr>
          <p:cNvPr id="4" name="灯片编号占位符 3"/>
          <p:cNvSpPr>
            <a:spLocks noGrp="1"/>
          </p:cNvSpPr>
          <p:nvPr>
            <p:ph type="sldNum" sz="quarter" idx="10"/>
          </p:nvPr>
        </p:nvSpPr>
        <p:spPr/>
        <p:txBody>
          <a:bodyPr/>
          <a:lstStyle/>
          <a:p>
            <a:fld id="{26A8143C-BBE0-4E2F-ADB1-02A7E2F9A0DC}" type="slidenum">
              <a:rPr lang="zh-CN" altLang="en-US" smtClean="0"/>
              <a:t>16</a:t>
            </a:fld>
            <a:endParaRPr lang="zh-CN" altLang="en-US"/>
          </a:p>
        </p:txBody>
      </p:sp>
    </p:spTree>
    <p:extLst>
      <p:ext uri="{BB962C8B-B14F-4D97-AF65-F5344CB8AC3E}">
        <p14:creationId xmlns:p14="http://schemas.microsoft.com/office/powerpoint/2010/main" val="9895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38214-E2EF-0D84-5FA0-6E12A7F2095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34E9CD3-F20A-581F-4258-10E813679869}"/>
              </a:ext>
            </a:extLst>
          </p:cNvPr>
          <p:cNvSpPr>
            <a:spLocks noGrp="1" noRot="1" noChangeAspect="1"/>
          </p:cNvSpPr>
          <p:nvPr>
            <p:ph type="sldImg"/>
          </p:nvPr>
        </p:nvSpPr>
        <p:spPr>
          <a:xfrm>
            <a:off x="685800" y="1143000"/>
            <a:ext cx="5486400" cy="3086100"/>
          </a:xfrm>
        </p:spPr>
      </p:sp>
      <p:sp>
        <p:nvSpPr>
          <p:cNvPr id="3" name="备注占位符 2">
            <a:extLst>
              <a:ext uri="{FF2B5EF4-FFF2-40B4-BE49-F238E27FC236}">
                <a16:creationId xmlns:a16="http://schemas.microsoft.com/office/drawing/2014/main" id="{205659C7-F8F6-2F6A-8E13-4A4B9601037B}"/>
              </a:ext>
            </a:extLst>
          </p:cNvPr>
          <p:cNvSpPr>
            <a:spLocks noGrp="1"/>
          </p:cNvSpPr>
          <p:nvPr>
            <p:ph type="body" idx="1"/>
          </p:nvPr>
        </p:nvSpPr>
        <p:spPr/>
        <p:txBody>
          <a:bodyPr/>
          <a:lstStyle/>
          <a:p>
            <a:r>
              <a:rPr lang="en-US" altLang="zh-CN" dirty="0"/>
              <a:t>The</a:t>
            </a:r>
            <a:r>
              <a:rPr lang="zh-CN" altLang="en-US" dirty="0"/>
              <a:t> </a:t>
            </a:r>
            <a:r>
              <a:rPr lang="en-US" altLang="zh-CN" dirty="0"/>
              <a:t>random</a:t>
            </a:r>
            <a:r>
              <a:rPr lang="zh-CN" altLang="en-US" dirty="0"/>
              <a:t> </a:t>
            </a:r>
            <a:r>
              <a:rPr lang="en-US" altLang="zh-CN" dirty="0"/>
              <a:t>singlet</a:t>
            </a:r>
            <a:r>
              <a:rPr lang="zh-CN" altLang="en-US" dirty="0"/>
              <a:t> </a:t>
            </a:r>
            <a:r>
              <a:rPr lang="en-US" altLang="zh-CN" dirty="0"/>
              <a:t>phase</a:t>
            </a:r>
            <a:r>
              <a:rPr lang="zh-CN" altLang="en-US" dirty="0"/>
              <a:t> </a:t>
            </a:r>
            <a:r>
              <a:rPr lang="en-US" altLang="zh-CN" dirty="0"/>
              <a:t>is</a:t>
            </a:r>
            <a:r>
              <a:rPr lang="zh-CN" altLang="en-US" dirty="0"/>
              <a:t> </a:t>
            </a:r>
            <a:r>
              <a:rPr lang="en-US" altLang="zh-CN" dirty="0" err="1"/>
              <a:t>propoised</a:t>
            </a:r>
            <a:r>
              <a:rPr lang="zh-CN" altLang="en-US" dirty="0"/>
              <a:t> </a:t>
            </a:r>
            <a:r>
              <a:rPr lang="en-US" altLang="zh-CN" dirty="0"/>
              <a:t>by</a:t>
            </a:r>
            <a:r>
              <a:rPr lang="zh-CN" altLang="en-US" dirty="0"/>
              <a:t> </a:t>
            </a:r>
            <a:r>
              <a:rPr lang="en-US" altLang="zh-CN" dirty="0"/>
              <a:t>Daniel fisher et al about 30years ago. The bond or site disorder, which is inevitable in real 1D  materials, which lead to singly formed with different distance. Because of the </a:t>
            </a:r>
            <a:r>
              <a:rPr lang="en-US" altLang="zh-CN" dirty="0" err="1"/>
              <a:t>existance</a:t>
            </a:r>
            <a:r>
              <a:rPr lang="en-US" altLang="zh-CN" dirty="0"/>
              <a:t> of long-distance singlet, a singular behavior emerges at zero energy  and leads to divergence of the uniform susceptibility as verified by 1D </a:t>
            </a:r>
            <a:r>
              <a:rPr lang="en-US" altLang="zh-CN" dirty="0" err="1"/>
              <a:t>cuprate</a:t>
            </a:r>
            <a:r>
              <a:rPr lang="en-US" altLang="zh-CN" dirty="0"/>
              <a:t> by strong doping.</a:t>
            </a:r>
            <a:endParaRPr lang="zh-CN" altLang="en-US" dirty="0"/>
          </a:p>
        </p:txBody>
      </p:sp>
      <p:sp>
        <p:nvSpPr>
          <p:cNvPr id="4" name="灯片编号占位符 3">
            <a:extLst>
              <a:ext uri="{FF2B5EF4-FFF2-40B4-BE49-F238E27FC236}">
                <a16:creationId xmlns:a16="http://schemas.microsoft.com/office/drawing/2014/main" id="{473227FE-2DE5-F8AC-F49A-52094619C179}"/>
              </a:ext>
            </a:extLst>
          </p:cNvPr>
          <p:cNvSpPr>
            <a:spLocks noGrp="1"/>
          </p:cNvSpPr>
          <p:nvPr>
            <p:ph type="sldNum" sz="quarter" idx="10"/>
          </p:nvPr>
        </p:nvSpPr>
        <p:spPr/>
        <p:txBody>
          <a:bodyPr/>
          <a:lstStyle/>
          <a:p>
            <a:fld id="{26A8143C-BBE0-4E2F-ADB1-02A7E2F9A0DC}" type="slidenum">
              <a:rPr lang="zh-CN" altLang="en-US" smtClean="0"/>
              <a:t>17</a:t>
            </a:fld>
            <a:endParaRPr lang="zh-CN" altLang="en-US"/>
          </a:p>
        </p:txBody>
      </p:sp>
    </p:spTree>
    <p:extLst>
      <p:ext uri="{BB962C8B-B14F-4D97-AF65-F5344CB8AC3E}">
        <p14:creationId xmlns:p14="http://schemas.microsoft.com/office/powerpoint/2010/main" val="20900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7CE4-A1B6-B38B-6E24-54514B69616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33549C0-F090-2203-38A2-599C2B24AC55}"/>
              </a:ext>
            </a:extLst>
          </p:cNvPr>
          <p:cNvSpPr>
            <a:spLocks noGrp="1" noRot="1" noChangeAspect="1"/>
          </p:cNvSpPr>
          <p:nvPr>
            <p:ph type="sldImg"/>
          </p:nvPr>
        </p:nvSpPr>
        <p:spPr>
          <a:xfrm>
            <a:off x="685800" y="1143000"/>
            <a:ext cx="5486400" cy="3086100"/>
          </a:xfrm>
        </p:spPr>
      </p:sp>
      <p:sp>
        <p:nvSpPr>
          <p:cNvPr id="3" name="备注占位符 2">
            <a:extLst>
              <a:ext uri="{FF2B5EF4-FFF2-40B4-BE49-F238E27FC236}">
                <a16:creationId xmlns:a16="http://schemas.microsoft.com/office/drawing/2014/main" id="{AB7E40E1-A003-E6EF-B1FC-AEF879F566A3}"/>
              </a:ext>
            </a:extLst>
          </p:cNvPr>
          <p:cNvSpPr>
            <a:spLocks noGrp="1"/>
          </p:cNvSpPr>
          <p:nvPr>
            <p:ph type="body" idx="1"/>
          </p:nvPr>
        </p:nvSpPr>
        <p:spPr/>
        <p:txBody>
          <a:bodyPr/>
          <a:lstStyle/>
          <a:p>
            <a:r>
              <a:rPr lang="en-US" altLang="zh-CN" dirty="0"/>
              <a:t>In our case, we are in a weak disorder regime. From the </a:t>
            </a:r>
            <a:r>
              <a:rPr lang="en-US" altLang="zh-CN" dirty="0" err="1"/>
              <a:t>specgtral</a:t>
            </a:r>
            <a:r>
              <a:rPr lang="en-US" altLang="zh-CN" dirty="0"/>
              <a:t> analysis, we also observe the divergence of the NMR knight shift and the FWHM when approaching zero temperature limit, which indicates that the system will follow to a RS fixed point in the zero field and zero temperature limit.</a:t>
            </a:r>
            <a:endParaRPr lang="zh-CN" altLang="en-US" dirty="0"/>
          </a:p>
        </p:txBody>
      </p:sp>
      <p:sp>
        <p:nvSpPr>
          <p:cNvPr id="4" name="灯片编号占位符 3">
            <a:extLst>
              <a:ext uri="{FF2B5EF4-FFF2-40B4-BE49-F238E27FC236}">
                <a16:creationId xmlns:a16="http://schemas.microsoft.com/office/drawing/2014/main" id="{CBD04EBB-CF5B-15CD-436F-1A4246979C7C}"/>
              </a:ext>
            </a:extLst>
          </p:cNvPr>
          <p:cNvSpPr>
            <a:spLocks noGrp="1"/>
          </p:cNvSpPr>
          <p:nvPr>
            <p:ph type="sldNum" sz="quarter" idx="10"/>
          </p:nvPr>
        </p:nvSpPr>
        <p:spPr/>
        <p:txBody>
          <a:bodyPr/>
          <a:lstStyle/>
          <a:p>
            <a:fld id="{26A8143C-BBE0-4E2F-ADB1-02A7E2F9A0DC}" type="slidenum">
              <a:rPr lang="zh-CN" altLang="en-US" smtClean="0"/>
              <a:t>18</a:t>
            </a:fld>
            <a:endParaRPr lang="zh-CN" altLang="en-US"/>
          </a:p>
        </p:txBody>
      </p:sp>
    </p:spTree>
    <p:extLst>
      <p:ext uri="{BB962C8B-B14F-4D97-AF65-F5344CB8AC3E}">
        <p14:creationId xmlns:p14="http://schemas.microsoft.com/office/powerpoint/2010/main" val="3160565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5103C-D979-6648-A559-D74CBD0D962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3E915A-461B-10EC-D2BB-62A25A9F47C6}"/>
              </a:ext>
            </a:extLst>
          </p:cNvPr>
          <p:cNvSpPr>
            <a:spLocks noGrp="1" noRot="1" noChangeAspect="1"/>
          </p:cNvSpPr>
          <p:nvPr>
            <p:ph type="sldImg"/>
          </p:nvPr>
        </p:nvSpPr>
        <p:spPr>
          <a:xfrm>
            <a:off x="685800" y="1143000"/>
            <a:ext cx="5486400" cy="3086100"/>
          </a:xfrm>
        </p:spPr>
      </p:sp>
      <p:sp>
        <p:nvSpPr>
          <p:cNvPr id="3" name="备注占位符 2">
            <a:extLst>
              <a:ext uri="{FF2B5EF4-FFF2-40B4-BE49-F238E27FC236}">
                <a16:creationId xmlns:a16="http://schemas.microsoft.com/office/drawing/2014/main" id="{475E1617-06C0-3C29-2F47-4F698479F1E4}"/>
              </a:ext>
            </a:extLst>
          </p:cNvPr>
          <p:cNvSpPr>
            <a:spLocks noGrp="1"/>
          </p:cNvSpPr>
          <p:nvPr>
            <p:ph type="body" idx="1"/>
          </p:nvPr>
        </p:nvSpPr>
        <p:spPr/>
        <p:txBody>
          <a:bodyPr/>
          <a:lstStyle/>
          <a:p>
            <a:r>
              <a:rPr lang="en-US" altLang="zh-CN" dirty="0"/>
              <a:t>Note our data also explains the </a:t>
            </a:r>
            <a:r>
              <a:rPr lang="en-US" altLang="zh-CN" dirty="0" err="1"/>
              <a:t>dicrepency</a:t>
            </a:r>
            <a:r>
              <a:rPr lang="en-US" altLang="zh-CN" dirty="0"/>
              <a:t> of the specific data and the thermal conductivity. The specific heat shows a linear T plus a logarithmic correlation  at low T; where the thermal conduction shows a largely reduced value 0.3~K, indicating the existence of the RS state, where the percolation </a:t>
            </a:r>
            <a:r>
              <a:rPr lang="en-US" altLang="zh-CN" dirty="0" err="1"/>
              <a:t>thereshold</a:t>
            </a:r>
            <a:r>
              <a:rPr lang="en-US" altLang="zh-CN" dirty="0"/>
              <a:t> for the spinon conductivity is 1, so that the relation between the specific heat and K is not obvious as the mean-path of the spinon reduces upon cooling.</a:t>
            </a:r>
            <a:endParaRPr lang="zh-CN" altLang="en-US" dirty="0"/>
          </a:p>
        </p:txBody>
      </p:sp>
      <p:sp>
        <p:nvSpPr>
          <p:cNvPr id="4" name="灯片编号占位符 3">
            <a:extLst>
              <a:ext uri="{FF2B5EF4-FFF2-40B4-BE49-F238E27FC236}">
                <a16:creationId xmlns:a16="http://schemas.microsoft.com/office/drawing/2014/main" id="{401D2F6D-C1CA-9BD2-B285-59737B93A4A9}"/>
              </a:ext>
            </a:extLst>
          </p:cNvPr>
          <p:cNvSpPr>
            <a:spLocks noGrp="1"/>
          </p:cNvSpPr>
          <p:nvPr>
            <p:ph type="sldNum" sz="quarter" idx="10"/>
          </p:nvPr>
        </p:nvSpPr>
        <p:spPr/>
        <p:txBody>
          <a:bodyPr/>
          <a:lstStyle/>
          <a:p>
            <a:fld id="{26A8143C-BBE0-4E2F-ADB1-02A7E2F9A0DC}" type="slidenum">
              <a:rPr lang="zh-CN" altLang="en-US" smtClean="0"/>
              <a:t>19</a:t>
            </a:fld>
            <a:endParaRPr lang="zh-CN" altLang="en-US"/>
          </a:p>
        </p:txBody>
      </p:sp>
    </p:spTree>
    <p:extLst>
      <p:ext uri="{BB962C8B-B14F-4D97-AF65-F5344CB8AC3E}">
        <p14:creationId xmlns:p14="http://schemas.microsoft.com/office/powerpoint/2010/main" val="73724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With this, a phase diagram with crossover behaviors  is constructed. At high field, the system follows soliton excitations, at low fields, the spinons exits at high temperature but give rise to random singlet at extremely low temperatures. Then this propose an interesting question, what about 2D systems?</a:t>
            </a:r>
            <a:endParaRPr lang="zh-CN" altLang="en-US" dirty="0"/>
          </a:p>
        </p:txBody>
      </p:sp>
      <p:sp>
        <p:nvSpPr>
          <p:cNvPr id="4" name="灯片编号占位符 3"/>
          <p:cNvSpPr>
            <a:spLocks noGrp="1"/>
          </p:cNvSpPr>
          <p:nvPr>
            <p:ph type="sldNum" sz="quarter" idx="5"/>
          </p:nvPr>
        </p:nvSpPr>
        <p:spPr/>
        <p:txBody>
          <a:bodyPr/>
          <a:lstStyle/>
          <a:p>
            <a:fld id="{D06A50BB-2175-4902-99B3-C4254E2EE6CF}" type="slidenum">
              <a:rPr lang="zh-CN" altLang="en-US" smtClean="0"/>
              <a:t>20</a:t>
            </a:fld>
            <a:endParaRPr lang="zh-CN" altLang="en-US"/>
          </a:p>
        </p:txBody>
      </p:sp>
    </p:spTree>
    <p:extLst>
      <p:ext uri="{BB962C8B-B14F-4D97-AF65-F5344CB8AC3E}">
        <p14:creationId xmlns:p14="http://schemas.microsoft.com/office/powerpoint/2010/main" val="2084237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4507E-55CA-2E1E-C8F7-1C82098078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70951F2-BF52-60F6-8C89-903A3E33A9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C5419F3-2AD8-C7EA-3932-526374FB7482}"/>
              </a:ext>
            </a:extLst>
          </p:cNvPr>
          <p:cNvSpPr>
            <a:spLocks noGrp="1"/>
          </p:cNvSpPr>
          <p:nvPr>
            <p:ph type="body" idx="1"/>
          </p:nvPr>
        </p:nvSpPr>
        <p:spPr/>
        <p:txBody>
          <a:bodyPr/>
          <a:lstStyle/>
          <a:p>
            <a:r>
              <a:rPr lang="en-US" altLang="zh-CN" dirty="0"/>
              <a:t>Now I will illustrate this by our recent study on the </a:t>
            </a:r>
            <a:r>
              <a:rPr lang="en-US" altLang="zh-CN" dirty="0" err="1"/>
              <a:t>shastry</a:t>
            </a:r>
            <a:r>
              <a:rPr lang="en-US" altLang="zh-CN" dirty="0"/>
              <a:t>-Sutherland material, </a:t>
            </a:r>
            <a:r>
              <a:rPr lang="en-US" altLang="zh-CN" dirty="0" err="1"/>
              <a:t>strothnium</a:t>
            </a:r>
            <a:r>
              <a:rPr lang="en-US" altLang="zh-CN" dirty="0"/>
              <a:t> </a:t>
            </a:r>
            <a:r>
              <a:rPr lang="en-US" altLang="zh-CN" dirty="0" err="1"/>
              <a:t>cuooper</a:t>
            </a:r>
            <a:r>
              <a:rPr lang="en-US" altLang="zh-CN" dirty="0"/>
              <a:t> boride, which has just shown by Professor </a:t>
            </a:r>
            <a:r>
              <a:rPr lang="en-US" altLang="zh-CN" dirty="0" err="1"/>
              <a:t>Mladen</a:t>
            </a:r>
            <a:r>
              <a:rPr lang="en-US" altLang="zh-CN" dirty="0"/>
              <a:t> in the first talk.</a:t>
            </a:r>
            <a:endParaRPr lang="zh-CN" altLang="en-US" dirty="0"/>
          </a:p>
        </p:txBody>
      </p:sp>
      <p:sp>
        <p:nvSpPr>
          <p:cNvPr id="4" name="灯片编号占位符 3">
            <a:extLst>
              <a:ext uri="{FF2B5EF4-FFF2-40B4-BE49-F238E27FC236}">
                <a16:creationId xmlns:a16="http://schemas.microsoft.com/office/drawing/2014/main" id="{D064CEA5-1553-12C7-D41D-0D209FC614AD}"/>
              </a:ext>
            </a:extLst>
          </p:cNvPr>
          <p:cNvSpPr>
            <a:spLocks noGrp="1"/>
          </p:cNvSpPr>
          <p:nvPr>
            <p:ph type="sldNum" sz="quarter" idx="5"/>
          </p:nvPr>
        </p:nvSpPr>
        <p:spPr/>
        <p:txBody>
          <a:bodyPr/>
          <a:lstStyle/>
          <a:p>
            <a:fld id="{EFF006E8-C932-4745-9E55-3E32978C4805}" type="slidenum">
              <a:rPr lang="zh-CN" altLang="en-US" smtClean="0"/>
              <a:t>21</a:t>
            </a:fld>
            <a:endParaRPr lang="zh-CN" altLang="en-US"/>
          </a:p>
        </p:txBody>
      </p:sp>
    </p:spTree>
    <p:extLst>
      <p:ext uri="{BB962C8B-B14F-4D97-AF65-F5344CB8AC3E}">
        <p14:creationId xmlns:p14="http://schemas.microsoft.com/office/powerpoint/2010/main" val="41288282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spcBef>
                <a:spcPts val="600"/>
              </a:spcBef>
            </a:pPr>
            <a:r>
              <a:rPr lang="en-US" altLang="zh-CN" sz="1800" b="0" kern="0" dirty="0">
                <a:solidFill>
                  <a:srgbClr val="404040"/>
                </a:solidFill>
                <a:effectLst/>
                <a:ea typeface="SimSun" panose="02010600030101010101" pitchFamily="2" charset="-122"/>
              </a:rPr>
              <a:t>In our study, we approached by a order-order quantum phase transition. In the Landau paradigm, if two phases have distinct types of symmetry breaking, the quantum phase transition is a first order type.  However, it was proposed over twenty years ago, it such quantum phase transition is made continuous, that is, a second-order type, spinon excitation may arise just at the QCP. This is called a deconfined QCP. </a:t>
            </a:r>
            <a:endParaRPr lang="zh-CN" altLang="en-US" dirty="0"/>
          </a:p>
        </p:txBody>
      </p:sp>
      <p:sp>
        <p:nvSpPr>
          <p:cNvPr id="4" name="灯片编号占位符 3"/>
          <p:cNvSpPr>
            <a:spLocks noGrp="1"/>
          </p:cNvSpPr>
          <p:nvPr>
            <p:ph type="sldNum" sz="quarter" idx="5"/>
          </p:nvPr>
        </p:nvSpPr>
        <p:spPr/>
        <p:txBody>
          <a:bodyPr/>
          <a:lstStyle/>
          <a:p>
            <a:fld id="{EFF006E8-C932-4745-9E55-3E32978C4805}" type="slidenum">
              <a:rPr lang="zh-CN" altLang="en-US" smtClean="0"/>
              <a:t>22</a:t>
            </a:fld>
            <a:endParaRPr lang="zh-CN" altLang="en-US"/>
          </a:p>
        </p:txBody>
      </p:sp>
    </p:spTree>
    <p:extLst>
      <p:ext uri="{BB962C8B-B14F-4D97-AF65-F5344CB8AC3E}">
        <p14:creationId xmlns:p14="http://schemas.microsoft.com/office/powerpoint/2010/main" val="81527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spcBef>
                <a:spcPts val="600"/>
              </a:spcBef>
            </a:pPr>
            <a:r>
              <a:rPr lang="en-US" altLang="zh-CN" sz="1800" b="0" kern="0" dirty="0">
                <a:solidFill>
                  <a:srgbClr val="404040"/>
                </a:solidFill>
                <a:effectLst/>
                <a:ea typeface="SimSun" panose="02010600030101010101" pitchFamily="2" charset="-122"/>
              </a:rPr>
              <a:t>We then tuned SCBO first into a plaquette singlet phase by a pressure a 2.1 </a:t>
            </a:r>
            <a:r>
              <a:rPr lang="en-US" altLang="zh-CN" sz="1800" b="0" kern="0" dirty="0" err="1">
                <a:solidFill>
                  <a:srgbClr val="404040"/>
                </a:solidFill>
                <a:effectLst/>
                <a:ea typeface="SimSun" panose="02010600030101010101" pitchFamily="2" charset="-122"/>
              </a:rPr>
              <a:t>Gpa</a:t>
            </a:r>
            <a:r>
              <a:rPr lang="en-US" altLang="zh-CN" sz="1800" b="0" kern="0" dirty="0">
                <a:solidFill>
                  <a:srgbClr val="404040"/>
                </a:solidFill>
                <a:effectLst/>
                <a:ea typeface="SimSun" panose="02010600030101010101" pitchFamily="2" charset="-122"/>
              </a:rPr>
              <a:t> and 2.4 </a:t>
            </a:r>
            <a:r>
              <a:rPr lang="en-US" altLang="zh-CN" sz="1800" b="0" kern="0" dirty="0" err="1">
                <a:solidFill>
                  <a:srgbClr val="404040"/>
                </a:solidFill>
                <a:effectLst/>
                <a:ea typeface="SimSun" panose="02010600030101010101" pitchFamily="2" charset="-122"/>
              </a:rPr>
              <a:t>Gpa</a:t>
            </a:r>
            <a:r>
              <a:rPr lang="en-US" altLang="zh-CN" sz="1800" b="0" kern="0" dirty="0">
                <a:solidFill>
                  <a:srgbClr val="404040"/>
                </a:solidFill>
                <a:effectLst/>
                <a:ea typeface="SimSun" panose="02010600030101010101" pitchFamily="2" charset="-122"/>
              </a:rPr>
              <a:t>. The phase transition from a VBS phase to a AFM </a:t>
            </a:r>
            <a:r>
              <a:rPr lang="en-US" altLang="zh-CN" sz="1800" b="0" kern="0" dirty="0" err="1">
                <a:solidFill>
                  <a:srgbClr val="404040"/>
                </a:solidFill>
                <a:effectLst/>
                <a:ea typeface="SimSun" panose="02010600030101010101" pitchFamily="2" charset="-122"/>
              </a:rPr>
              <a:t>phae</a:t>
            </a:r>
            <a:r>
              <a:rPr lang="en-US" altLang="zh-CN" sz="1800" b="0" kern="0" dirty="0">
                <a:solidFill>
                  <a:srgbClr val="404040"/>
                </a:solidFill>
                <a:effectLst/>
                <a:ea typeface="SimSun" panose="02010600030101010101" pitchFamily="2" charset="-122"/>
              </a:rPr>
              <a:t> tends to be second-order like in the zero temperature limit; in particular, the spin-lattice relaxation rate exhibits a unconventional power-law temperature dependence with a eta about 0.2, which points to the emergence of  unconventional excitations, which could be spinons.</a:t>
            </a:r>
            <a:endParaRPr lang="zh-CN" altLang="zh-CN"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p:cNvSpPr>
            <a:spLocks noGrp="1"/>
          </p:cNvSpPr>
          <p:nvPr>
            <p:ph type="sldNum" sz="quarter" idx="10"/>
          </p:nvPr>
        </p:nvSpPr>
        <p:spPr/>
        <p:txBody>
          <a:bodyPr/>
          <a:lstStyle/>
          <a:p>
            <a:fld id="{EFF006E8-C932-4745-9E55-3E32978C4805}" type="slidenum">
              <a:rPr lang="zh-CN" altLang="en-US" smtClean="0"/>
              <a:t>23</a:t>
            </a:fld>
            <a:endParaRPr lang="zh-CN" altLang="en-US"/>
          </a:p>
        </p:txBody>
      </p:sp>
    </p:spTree>
    <p:extLst>
      <p:ext uri="{BB962C8B-B14F-4D97-AF65-F5344CB8AC3E}">
        <p14:creationId xmlns:p14="http://schemas.microsoft.com/office/powerpoint/2010/main" val="243276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b="0" kern="0" dirty="0">
                <a:solidFill>
                  <a:srgbClr val="404040"/>
                </a:solidFill>
                <a:effectLst/>
                <a:ea typeface="SimSun" panose="02010600030101010101" pitchFamily="2" charset="-122"/>
              </a:rPr>
              <a:t>Recently, we found that the story may be more complicated</a:t>
            </a:r>
            <a:r>
              <a:rPr lang="zh-CN" altLang="en-US" sz="1800" b="0" kern="0" dirty="0">
                <a:solidFill>
                  <a:srgbClr val="404040"/>
                </a:solidFill>
                <a:effectLst/>
                <a:ea typeface="SimSun" panose="02010600030101010101" pitchFamily="2" charset="-122"/>
              </a:rPr>
              <a:t>。 </a:t>
            </a:r>
            <a:r>
              <a:rPr lang="en-US" altLang="zh-CN" sz="1800" b="0" kern="0" dirty="0">
                <a:solidFill>
                  <a:srgbClr val="404040"/>
                </a:solidFill>
                <a:effectLst/>
                <a:ea typeface="SimSun" panose="02010600030101010101" pitchFamily="2" charset="-122"/>
              </a:rPr>
              <a:t>We identified two types of VBS state, both can be tuned to the AFM phase by field, with </a:t>
            </a:r>
            <a:r>
              <a:rPr lang="en-US" altLang="zh-CN" sz="1800" b="0" kern="0" dirty="0" err="1">
                <a:solidFill>
                  <a:srgbClr val="404040"/>
                </a:solidFill>
                <a:effectLst/>
                <a:ea typeface="SimSun" panose="02010600030101010101" pitchFamily="2" charset="-122"/>
              </a:rPr>
              <a:t>with</a:t>
            </a:r>
            <a:r>
              <a:rPr lang="en-US" altLang="zh-CN" sz="1800" b="0" kern="0" dirty="0">
                <a:solidFill>
                  <a:srgbClr val="404040"/>
                </a:solidFill>
                <a:effectLst/>
                <a:ea typeface="SimSun" panose="02010600030101010101" pitchFamily="2" charset="-122"/>
              </a:rPr>
              <a:t> different eta factors, This leads to us to believe the system contains two types of DQCP.</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EFF006E8-C932-4745-9E55-3E32978C4805}" type="slidenum">
              <a:rPr lang="zh-CN" altLang="en-US" smtClean="0"/>
              <a:t>24</a:t>
            </a:fld>
            <a:endParaRPr lang="zh-CN" altLang="en-US"/>
          </a:p>
        </p:txBody>
      </p:sp>
    </p:spTree>
    <p:extLst>
      <p:ext uri="{BB962C8B-B14F-4D97-AF65-F5344CB8AC3E}">
        <p14:creationId xmlns:p14="http://schemas.microsoft.com/office/powerpoint/2010/main" val="3712313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We the proposed that the pressure may change two things, the ratio of frustrated magnetic interactions and another parameter such as spin-lattice coupling. DQCP at different pressures may have different emergent symmetries, such as o3 and so5.</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EFF006E8-C932-4745-9E55-3E32978C4805}" type="slidenum">
              <a:rPr lang="zh-CN" altLang="en-US" smtClean="0"/>
              <a:t>25</a:t>
            </a:fld>
            <a:endParaRPr lang="zh-CN" altLang="en-US"/>
          </a:p>
        </p:txBody>
      </p:sp>
    </p:spTree>
    <p:extLst>
      <p:ext uri="{BB962C8B-B14F-4D97-AF65-F5344CB8AC3E}">
        <p14:creationId xmlns:p14="http://schemas.microsoft.com/office/powerpoint/2010/main" val="1086108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With this, I would like to conclude that:</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In …., we observe spinon excitations, disorder induced random singlet and field-induced solitons </a:t>
            </a:r>
          </a:p>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In …., We observed Haldane phase and field-induced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Haldane→Luttinger</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 liquid in an organic Ni²⁺ chain; </a:t>
            </a:r>
          </a:p>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And In …, We covered two DQCP types for VBS-AFM transitions in </a:t>
            </a:r>
            <a:r>
              <a:rPr lang="en-US" altLang="zh-CN" sz="1800" b="0" kern="0" dirty="0" err="1">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SrCu</a:t>
            </a:r>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₂(BO₃)₂, including SO(5) criticality; </a:t>
            </a:r>
          </a:p>
        </p:txBody>
      </p:sp>
      <p:sp>
        <p:nvSpPr>
          <p:cNvPr id="4" name="灯片编号占位符 3"/>
          <p:cNvSpPr>
            <a:spLocks noGrp="1"/>
          </p:cNvSpPr>
          <p:nvPr>
            <p:ph type="sldNum" sz="quarter" idx="10"/>
          </p:nvPr>
        </p:nvSpPr>
        <p:spPr/>
        <p:txBody>
          <a:bodyPr/>
          <a:lstStyle/>
          <a:p>
            <a:fld id="{EFF006E8-C932-4745-9E55-3E32978C4805}" type="slidenum">
              <a:rPr lang="zh-CN" altLang="en-US" smtClean="0"/>
              <a:t>26</a:t>
            </a:fld>
            <a:endParaRPr lang="zh-CN" altLang="en-US"/>
          </a:p>
        </p:txBody>
      </p:sp>
    </p:spTree>
    <p:extLst>
      <p:ext uri="{BB962C8B-B14F-4D97-AF65-F5344CB8AC3E}">
        <p14:creationId xmlns:p14="http://schemas.microsoft.com/office/powerpoint/2010/main" val="18721389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normAutofit/>
          </a:bodyPr>
          <a:lstStyle/>
          <a:p>
            <a:pPr algn="just"/>
            <a:r>
              <a:rPr lang="en-US" altLang="zh-CN" sz="1800" b="0" kern="0" dirty="0">
                <a:solidFill>
                  <a:srgbClr val="404040"/>
                </a:solidFill>
                <a:effectLst/>
                <a:latin typeface="DengXian" panose="02010600030101010101" pitchFamily="2" charset="-122"/>
                <a:ea typeface="SimSun" panose="02010600030101010101" pitchFamily="2" charset="-122"/>
                <a:cs typeface="Times New Roman" panose="02020603050405020304" pitchFamily="18" charset="0"/>
              </a:rPr>
              <a:t>Finally, I thank my collaborators and acknowledge SECUF facilities — especially the Cubic Anvil Cell and High-Field NMR stations.</a:t>
            </a:r>
            <a:endParaRPr lang="zh-CN" altLang="zh-CN" sz="1800" kern="100" dirty="0">
              <a:effectLst/>
              <a:latin typeface="DengXian" panose="02010600030101010101" pitchFamily="2" charset="-122"/>
              <a:ea typeface="DengXian"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71D9F304-9A64-4D9C-999F-5C4315E1ED82}" type="slidenum">
              <a:rPr lang="zh-CN" altLang="en-US" smtClean="0"/>
              <a:pPr/>
              <a:t>27</a:t>
            </a:fld>
            <a:endParaRPr lang="zh-CN" altLang="en-US"/>
          </a:p>
        </p:txBody>
      </p:sp>
    </p:spTree>
    <p:extLst>
      <p:ext uri="{BB962C8B-B14F-4D97-AF65-F5344CB8AC3E}">
        <p14:creationId xmlns:p14="http://schemas.microsoft.com/office/powerpoint/2010/main" val="3209517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86BFB-C98E-57CD-ED69-F9DD18EDE2E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7D755AA-4270-34C6-BBFA-DF9749BE0C1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5655A4A-29A7-3C17-668B-3123E3B8DB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My first example is the gapless spinons in spin one-half AFM Heisenberg chain. </a:t>
            </a:r>
            <a:br>
              <a:rPr lang="en-US" altLang="zh-CN" dirty="0"/>
            </a:br>
            <a:r>
              <a:rPr lang="en-US" altLang="zh-CN" dirty="0"/>
              <a:t>A material called Copper benzoate contains cu2+ chain to form the quasi-1D structure along the crystalline c axis. We performed  proton NMR with resonance peaks from different hydrogen site. No magnetic ordering is seen down to 25 </a:t>
            </a:r>
            <a:r>
              <a:rPr lang="en-US" altLang="zh-CN" dirty="0" err="1"/>
              <a:t>mK.</a:t>
            </a:r>
            <a:r>
              <a:rPr lang="en-US" altLang="zh-CN" dirty="0"/>
              <a:t> The NMR knight shift shows a peaked feature, which is a 1D character of the Bonner-Fisher type.  By calculation, the peak temperature 12 K equals to 0.641 J,  which reveals a large exchange coupling J of 16 K.</a:t>
            </a:r>
            <a:endParaRPr lang="zh-CN" altLang="en-US" dirty="0"/>
          </a:p>
          <a:p>
            <a:endParaRPr lang="zh-CN" altLang="en-US" dirty="0"/>
          </a:p>
        </p:txBody>
      </p:sp>
      <p:sp>
        <p:nvSpPr>
          <p:cNvPr id="4" name="灯片编号占位符 3">
            <a:extLst>
              <a:ext uri="{FF2B5EF4-FFF2-40B4-BE49-F238E27FC236}">
                <a16:creationId xmlns:a16="http://schemas.microsoft.com/office/drawing/2014/main" id="{23AEDFD9-3629-AB68-E383-B75DBC40F21B}"/>
              </a:ext>
            </a:extLst>
          </p:cNvPr>
          <p:cNvSpPr>
            <a:spLocks noGrp="1"/>
          </p:cNvSpPr>
          <p:nvPr>
            <p:ph type="sldNum" sz="quarter" idx="5"/>
          </p:nvPr>
        </p:nvSpPr>
        <p:spPr/>
        <p:txBody>
          <a:bodyPr/>
          <a:lstStyle/>
          <a:p>
            <a:fld id="{BA6B68C0-2659-4311-BC4E-368024C87A5B}" type="slidenum">
              <a:rPr lang="zh-CN" altLang="en-US" smtClean="0"/>
              <a:t>29</a:t>
            </a:fld>
            <a:endParaRPr lang="zh-CN" altLang="en-US"/>
          </a:p>
        </p:txBody>
      </p:sp>
    </p:spTree>
    <p:extLst>
      <p:ext uri="{BB962C8B-B14F-4D97-AF65-F5344CB8AC3E}">
        <p14:creationId xmlns:p14="http://schemas.microsoft.com/office/powerpoint/2010/main" val="2235774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B6914-6F38-EF81-6E61-3D0E3877F15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8D12574-5CE7-84A7-4FC4-643CDB1F5B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E98CD96-D506-9B5C-49A7-E6D99A2B6C4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3313F43-3589-520B-A2FC-6EE0A71C1374}"/>
              </a:ext>
            </a:extLst>
          </p:cNvPr>
          <p:cNvSpPr>
            <a:spLocks noGrp="1"/>
          </p:cNvSpPr>
          <p:nvPr>
            <p:ph type="sldNum" sz="quarter" idx="10"/>
          </p:nvPr>
        </p:nvSpPr>
        <p:spPr/>
        <p:txBody>
          <a:bodyPr/>
          <a:lstStyle/>
          <a:p>
            <a:fld id="{FB44FBFC-AD3A-4F0A-8D12-C61A28283F7E}" type="slidenum">
              <a:rPr lang="zh-CN" altLang="en-US" smtClean="0"/>
              <a:t>30</a:t>
            </a:fld>
            <a:endParaRPr lang="zh-CN" altLang="en-US"/>
          </a:p>
        </p:txBody>
      </p:sp>
    </p:spTree>
    <p:extLst>
      <p:ext uri="{BB962C8B-B14F-4D97-AF65-F5344CB8AC3E}">
        <p14:creationId xmlns:p14="http://schemas.microsoft.com/office/powerpoint/2010/main" val="34029095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6A8143C-BBE0-4E2F-ADB1-02A7E2F9A0DC}" type="slidenum">
              <a:rPr lang="zh-CN" altLang="en-US" smtClean="0"/>
              <a:t>31</a:t>
            </a:fld>
            <a:endParaRPr lang="zh-CN" altLang="en-US"/>
          </a:p>
        </p:txBody>
      </p:sp>
    </p:spTree>
    <p:extLst>
      <p:ext uri="{BB962C8B-B14F-4D97-AF65-F5344CB8AC3E}">
        <p14:creationId xmlns:p14="http://schemas.microsoft.com/office/powerpoint/2010/main" val="14664477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0" kern="0" dirty="0">
                <a:solidFill>
                  <a:srgbClr val="404040"/>
                </a:solidFill>
                <a:effectLst/>
                <a:ea typeface="SimSun" panose="02010600030101010101" pitchFamily="2" charset="-122"/>
              </a:rPr>
              <a:t>VBS also arises in the 2D Shastry-Sutherland model. Here, competing diagonal J and nearest-neighbor J’ AFM interactions yield distinct ground states: dimer singlets (J/J′&lt;0.675), plaquette singlets (0.675&lt;J/J′&lt;0.765), and AFM order (J/J′&gt;0.765). A critical question: what governs the plaquette-AFM transition? Is it a first order, second order, or a QSL?</a:t>
            </a:r>
            <a:endParaRPr lang="zh-CN" altLang="en-US" i="0" dirty="0"/>
          </a:p>
        </p:txBody>
      </p:sp>
      <p:sp>
        <p:nvSpPr>
          <p:cNvPr id="4" name="灯片编号占位符 3"/>
          <p:cNvSpPr>
            <a:spLocks noGrp="1"/>
          </p:cNvSpPr>
          <p:nvPr>
            <p:ph type="sldNum" sz="quarter" idx="5"/>
          </p:nvPr>
        </p:nvSpPr>
        <p:spPr/>
        <p:txBody>
          <a:bodyPr/>
          <a:lstStyle/>
          <a:p>
            <a:fld id="{EFF006E8-C932-4745-9E55-3E32978C4805}" type="slidenum">
              <a:rPr lang="zh-CN" altLang="en-US" smtClean="0"/>
              <a:t>32</a:t>
            </a:fld>
            <a:endParaRPr lang="zh-CN" altLang="en-US"/>
          </a:p>
        </p:txBody>
      </p:sp>
    </p:spTree>
    <p:extLst>
      <p:ext uri="{BB962C8B-B14F-4D97-AF65-F5344CB8AC3E}">
        <p14:creationId xmlns:p14="http://schemas.microsoft.com/office/powerpoint/2010/main" val="3870441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1D9F304-9A64-4D9C-999F-5C4315E1ED82}" type="slidenum">
              <a:rPr lang="zh-CN" altLang="en-US" smtClean="0"/>
              <a:t>34</a:t>
            </a:fld>
            <a:endParaRPr lang="zh-CN" altLang="en-US"/>
          </a:p>
        </p:txBody>
      </p:sp>
    </p:spTree>
    <p:extLst>
      <p:ext uri="{BB962C8B-B14F-4D97-AF65-F5344CB8AC3E}">
        <p14:creationId xmlns:p14="http://schemas.microsoft.com/office/powerpoint/2010/main" val="4010296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spcBef>
                <a:spcPts val="600"/>
              </a:spcBef>
            </a:pPr>
            <a:r>
              <a:rPr lang="en-US" altLang="zh-CN" sz="1800" b="0" kern="0" dirty="0">
                <a:solidFill>
                  <a:srgbClr val="404040"/>
                </a:solidFill>
                <a:effectLst/>
                <a:ea typeface="SimSun" panose="02010600030101010101" pitchFamily="2" charset="-122"/>
              </a:rPr>
              <a:t>As we reported in 2023, at 2.1 GPa pressure, field-tuning drives a quantum phase transition from plaquette singlet (PS) to AFM order. Magnetic fields suppress the PS phase, inducing AFM via a near-continuous transition — consistent with deconfined quantum criticality (DQCP).</a:t>
            </a:r>
            <a:endParaRPr lang="zh-CN" altLang="zh-CN" sz="1800" dirty="0">
              <a:effectLst/>
              <a:latin typeface="SimSun" panose="02010600030101010101" pitchFamily="2" charset="-122"/>
              <a:ea typeface="SimSun" panose="02010600030101010101" pitchFamily="2" charset="-122"/>
              <a:cs typeface="SimSun" panose="02010600030101010101" pitchFamily="2" charset="-122"/>
            </a:endParaRPr>
          </a:p>
        </p:txBody>
      </p:sp>
      <p:sp>
        <p:nvSpPr>
          <p:cNvPr id="4" name="灯片编号占位符 3"/>
          <p:cNvSpPr>
            <a:spLocks noGrp="1"/>
          </p:cNvSpPr>
          <p:nvPr>
            <p:ph type="sldNum" sz="quarter" idx="10"/>
          </p:nvPr>
        </p:nvSpPr>
        <p:spPr/>
        <p:txBody>
          <a:bodyPr/>
          <a:lstStyle/>
          <a:p>
            <a:fld id="{EFF006E8-C932-4745-9E55-3E32978C4805}" type="slidenum">
              <a:rPr lang="zh-CN" altLang="en-US" smtClean="0"/>
              <a:t>35</a:t>
            </a:fld>
            <a:endParaRPr lang="zh-CN" altLang="en-US"/>
          </a:p>
        </p:txBody>
      </p:sp>
    </p:spTree>
    <p:extLst>
      <p:ext uri="{BB962C8B-B14F-4D97-AF65-F5344CB8AC3E}">
        <p14:creationId xmlns:p14="http://schemas.microsoft.com/office/powerpoint/2010/main" val="3042464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if</a:t>
            </a:r>
            <a:r>
              <a:rPr lang="en-US" altLang="zh-CN" baseline="0" dirty="0"/>
              <a:t> a higher magnetic field is applied, we found that the center NMR line splits with temperature, clearly indicates an AFM magnetic ordering</a:t>
            </a:r>
          </a:p>
          <a:p>
            <a:r>
              <a:rPr lang="en-US" altLang="zh-CN" baseline="0" dirty="0"/>
              <a:t>Which induces both a positive and a negative hyperfine field relative to the external field. At </a:t>
            </a:r>
            <a:r>
              <a:rPr lang="en-US" altLang="zh-CN" baseline="0" dirty="0" err="1"/>
              <a:t>fiels</a:t>
            </a:r>
            <a:r>
              <a:rPr lang="en-US" altLang="zh-CN" baseline="0" dirty="0"/>
              <a:t> above 8T, the transition is pretty much like a second order phase transition as shown by the frequency difference of the peaks as a function of temperature, which observes the change of the order parameter. </a:t>
            </a:r>
          </a:p>
          <a:p>
            <a:r>
              <a:rPr lang="en-US" altLang="zh-CN" baseline="0" dirty="0"/>
              <a:t>The transition field, measured at about 0.07 K, show the line splits at about 6.2 T; However, just at about 6.2 T, three peak feature is observed, which suggests the </a:t>
            </a:r>
            <a:r>
              <a:rPr lang="en-US" altLang="zh-CN" baseline="0" dirty="0" err="1"/>
              <a:t>coexistenc</a:t>
            </a:r>
            <a:r>
              <a:rPr lang="en-US" altLang="zh-CN" baseline="0" dirty="0"/>
              <a:t> of two phases, and therefore a weakly first-order quantum phase transition. Then the question is, how weak it is?</a:t>
            </a:r>
            <a:endParaRPr lang="zh-CN" altLang="en-US" dirty="0"/>
          </a:p>
        </p:txBody>
      </p:sp>
      <p:sp>
        <p:nvSpPr>
          <p:cNvPr id="4" name="灯片编号占位符 3"/>
          <p:cNvSpPr>
            <a:spLocks noGrp="1"/>
          </p:cNvSpPr>
          <p:nvPr>
            <p:ph type="sldNum" sz="quarter" idx="10"/>
          </p:nvPr>
        </p:nvSpPr>
        <p:spPr/>
        <p:txBody>
          <a:bodyPr/>
          <a:lstStyle/>
          <a:p>
            <a:fld id="{EFF006E8-C932-4745-9E55-3E32978C4805}" type="slidenum">
              <a:rPr lang="zh-CN" altLang="en-US" smtClean="0"/>
              <a:t>36</a:t>
            </a:fld>
            <a:endParaRPr lang="zh-CN" altLang="en-US"/>
          </a:p>
        </p:txBody>
      </p:sp>
    </p:spTree>
    <p:extLst>
      <p:ext uri="{BB962C8B-B14F-4D97-AF65-F5344CB8AC3E}">
        <p14:creationId xmlns:p14="http://schemas.microsoft.com/office/powerpoint/2010/main" val="42876436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a:t>
            </a:r>
            <a:r>
              <a:rPr lang="en-US" altLang="zh-CN" baseline="0" dirty="0"/>
              <a:t> fact, the phase transitions can be precisely determined by the NMR spin-lattice relations rate 1/T1. </a:t>
            </a:r>
          </a:p>
          <a:p>
            <a:r>
              <a:rPr lang="en-US" altLang="zh-CN" baseline="0" dirty="0"/>
              <a:t>At 2.1 </a:t>
            </a:r>
            <a:r>
              <a:rPr lang="en-US" altLang="zh-CN" baseline="0" dirty="0" err="1"/>
              <a:t>Gpa</a:t>
            </a:r>
            <a:r>
              <a:rPr lang="en-US" altLang="zh-CN" baseline="0" dirty="0"/>
              <a:t>, the 1/T1 data are shown as a function of temperature shown : for the low field, there is a peaked feature in 1/T1 at a </a:t>
            </a:r>
            <a:r>
              <a:rPr lang="en-US" altLang="zh-CN" baseline="0" dirty="0" err="1"/>
              <a:t>specfic</a:t>
            </a:r>
            <a:r>
              <a:rPr lang="en-US" altLang="zh-CN" baseline="0" dirty="0"/>
              <a:t> </a:t>
            </a:r>
            <a:r>
              <a:rPr lang="en-US" altLang="zh-CN" baseline="0" dirty="0" err="1"/>
              <a:t>temprature</a:t>
            </a:r>
            <a:r>
              <a:rPr lang="en-US" altLang="zh-CN" baseline="0" dirty="0"/>
              <a:t> , which reveals the onset of the </a:t>
            </a:r>
            <a:r>
              <a:rPr lang="en-US" altLang="zh-CN" baseline="0" dirty="0" err="1"/>
              <a:t>plaquette</a:t>
            </a:r>
            <a:r>
              <a:rPr lang="en-US" altLang="zh-CN" baseline="0" dirty="0"/>
              <a:t> phase.</a:t>
            </a:r>
          </a:p>
          <a:p>
            <a:r>
              <a:rPr lang="en-US" altLang="zh-CN" baseline="0" dirty="0"/>
              <a:t>At high fields, also a peaked feature is clearly seen in 1/T1 , which reveals the AFM phase transition.</a:t>
            </a:r>
          </a:p>
          <a:p>
            <a:endParaRPr lang="en-US" altLang="zh-CN" baseline="0" dirty="0"/>
          </a:p>
          <a:p>
            <a:r>
              <a:rPr lang="en-US" altLang="zh-CN" baseline="0" dirty="0"/>
              <a:t>Also for a pressure of 2.4 </a:t>
            </a:r>
            <a:r>
              <a:rPr lang="en-US" altLang="zh-CN" baseline="0" dirty="0" err="1"/>
              <a:t>Gpa</a:t>
            </a:r>
            <a:r>
              <a:rPr lang="en-US" altLang="zh-CN" baseline="0" dirty="0"/>
              <a:t>. Both the </a:t>
            </a:r>
            <a:r>
              <a:rPr lang="en-US" altLang="zh-CN" baseline="0" dirty="0" err="1"/>
              <a:t>plaqutte</a:t>
            </a:r>
            <a:r>
              <a:rPr lang="en-US" altLang="zh-CN" baseline="0" dirty="0"/>
              <a:t> transition temperature and the AFM transition temperature can be determined. However, the </a:t>
            </a:r>
            <a:r>
              <a:rPr lang="en-US" altLang="zh-CN" baseline="0" dirty="0" err="1"/>
              <a:t>plaquette</a:t>
            </a:r>
            <a:r>
              <a:rPr lang="en-US" altLang="zh-CN" baseline="0" dirty="0"/>
              <a:t> in the this one is determined by a deviations of the power-scaling which I am not going to the details.</a:t>
            </a:r>
            <a:endParaRPr lang="zh-CN" altLang="en-US" dirty="0"/>
          </a:p>
        </p:txBody>
      </p:sp>
      <p:sp>
        <p:nvSpPr>
          <p:cNvPr id="4" name="灯片编号占位符 3"/>
          <p:cNvSpPr>
            <a:spLocks noGrp="1"/>
          </p:cNvSpPr>
          <p:nvPr>
            <p:ph type="sldNum" sz="quarter" idx="10"/>
          </p:nvPr>
        </p:nvSpPr>
        <p:spPr/>
        <p:txBody>
          <a:bodyPr/>
          <a:lstStyle/>
          <a:p>
            <a:fld id="{EFF006E8-C932-4745-9E55-3E32978C4805}" type="slidenum">
              <a:rPr lang="zh-CN" altLang="en-US" smtClean="0"/>
              <a:t>37</a:t>
            </a:fld>
            <a:endParaRPr lang="zh-CN" altLang="en-US"/>
          </a:p>
        </p:txBody>
      </p:sp>
    </p:spTree>
    <p:extLst>
      <p:ext uri="{BB962C8B-B14F-4D97-AF65-F5344CB8AC3E}">
        <p14:creationId xmlns:p14="http://schemas.microsoft.com/office/powerpoint/2010/main" val="149214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3BBE14-9FFF-4700-AF0B-48A38133CFD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1CE3244-EF75-42FD-BA87-2A23BF3968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A1209BC-4413-4980-BD20-4DF82EADA888}"/>
              </a:ext>
            </a:extLst>
          </p:cNvPr>
          <p:cNvSpPr>
            <a:spLocks noGrp="1"/>
          </p:cNvSpPr>
          <p:nvPr>
            <p:ph type="dt" sz="half" idx="10"/>
          </p:nvPr>
        </p:nvSpPr>
        <p:spPr/>
        <p:txBody>
          <a:bodyPr/>
          <a:lstStyle/>
          <a:p>
            <a:fld id="{8AFE5AC6-7B18-409E-A016-46CAFD7B4AE7}"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D746B96F-E2E9-44BE-B61E-84EE0F5D3B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0B61818-3C23-422D-B199-1E2A4E7B8216}"/>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3358003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CB280D-E639-40C3-94D5-EBB638970C5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8E66625-0193-46CC-A946-DBF558611ED5}"/>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453E850-7757-417B-92B6-D8F6960622D4}"/>
              </a:ext>
            </a:extLst>
          </p:cNvPr>
          <p:cNvSpPr>
            <a:spLocks noGrp="1"/>
          </p:cNvSpPr>
          <p:nvPr>
            <p:ph type="dt" sz="half" idx="10"/>
          </p:nvPr>
        </p:nvSpPr>
        <p:spPr/>
        <p:txBody>
          <a:bodyPr/>
          <a:lstStyle/>
          <a:p>
            <a:fld id="{4451B863-8A27-4041-A96F-66E7A5ABAF00}"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1CAA6B81-F6BB-4CFF-91A5-14ED326DDA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A769F7A-5EE6-425D-9B27-DDA16A051D33}"/>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2966477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E88441-B59D-40D6-83DC-5B8B12C30EF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1F71E5D-E3D0-4674-A235-74F98F681C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CDFF6F9-449A-470D-8416-23861902D6CC}"/>
              </a:ext>
            </a:extLst>
          </p:cNvPr>
          <p:cNvSpPr>
            <a:spLocks noGrp="1"/>
          </p:cNvSpPr>
          <p:nvPr>
            <p:ph type="dt" sz="half" idx="10"/>
          </p:nvPr>
        </p:nvSpPr>
        <p:spPr/>
        <p:txBody>
          <a:bodyPr/>
          <a:lstStyle/>
          <a:p>
            <a:fld id="{FB6E6276-0F75-4D5E-8EEB-1AC92A594839}"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0A991394-E6C2-427E-847A-9464FA76275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ED47E3A-201E-40C9-837E-71488CAF5603}"/>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3853807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0A135C-0C7A-4954-BF5E-42C168271EB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BCB95BE-C1CE-4CDB-8CB2-F9EA61D134E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2E40B3F-2287-4695-944B-1CAF14AAFE37}"/>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2E33D7-4C0B-4CB7-999A-271DDA8CFFF9}"/>
              </a:ext>
            </a:extLst>
          </p:cNvPr>
          <p:cNvSpPr>
            <a:spLocks noGrp="1"/>
          </p:cNvSpPr>
          <p:nvPr>
            <p:ph type="dt" sz="half" idx="10"/>
          </p:nvPr>
        </p:nvSpPr>
        <p:spPr/>
        <p:txBody>
          <a:bodyPr/>
          <a:lstStyle/>
          <a:p>
            <a:fld id="{1FD13440-CDE0-4DD8-8073-C519233C2830}" type="datetime1">
              <a:rPr lang="zh-CN" altLang="en-US" smtClean="0"/>
              <a:t>2026/10/26</a:t>
            </a:fld>
            <a:endParaRPr lang="zh-CN" altLang="en-US"/>
          </a:p>
        </p:txBody>
      </p:sp>
      <p:sp>
        <p:nvSpPr>
          <p:cNvPr id="6" name="页脚占位符 5">
            <a:extLst>
              <a:ext uri="{FF2B5EF4-FFF2-40B4-BE49-F238E27FC236}">
                <a16:creationId xmlns:a16="http://schemas.microsoft.com/office/drawing/2014/main" id="{AC91A07F-4259-407D-9389-FD39033EFB9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86B778D-5CEA-4AD4-BE88-01AAE8EE4C17}"/>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1097725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18771-FA8A-4346-8229-716567F94F2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B7BDE05-1CDB-4914-A00C-C7DE160538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9E35047-3C89-4C74-A1B3-37E77F85BB8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5ECF048-2731-4760-B9A4-492334C59F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8FA5DE5-5AF1-465B-BA1B-7BFB282A782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06C9BC1-5164-4654-BA0F-FA0D9F0D366A}"/>
              </a:ext>
            </a:extLst>
          </p:cNvPr>
          <p:cNvSpPr>
            <a:spLocks noGrp="1"/>
          </p:cNvSpPr>
          <p:nvPr>
            <p:ph type="dt" sz="half" idx="10"/>
          </p:nvPr>
        </p:nvSpPr>
        <p:spPr/>
        <p:txBody>
          <a:bodyPr/>
          <a:lstStyle/>
          <a:p>
            <a:fld id="{5445EE04-CD84-43F3-BBAE-23593E229EB5}" type="datetime1">
              <a:rPr lang="zh-CN" altLang="en-US" smtClean="0"/>
              <a:t>2026/10/26</a:t>
            </a:fld>
            <a:endParaRPr lang="zh-CN" altLang="en-US"/>
          </a:p>
        </p:txBody>
      </p:sp>
      <p:sp>
        <p:nvSpPr>
          <p:cNvPr id="8" name="页脚占位符 7">
            <a:extLst>
              <a:ext uri="{FF2B5EF4-FFF2-40B4-BE49-F238E27FC236}">
                <a16:creationId xmlns:a16="http://schemas.microsoft.com/office/drawing/2014/main" id="{90A6726F-E5CB-4146-A683-AA60EAFEE50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E21F9F3-BCFD-4EC4-8FE8-69428910BFAF}"/>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105059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43BE3A-8179-45A7-B9D2-390D8ED159A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6EEF749-313A-41D0-886C-BEA8420F87BF}"/>
              </a:ext>
            </a:extLst>
          </p:cNvPr>
          <p:cNvSpPr>
            <a:spLocks noGrp="1"/>
          </p:cNvSpPr>
          <p:nvPr>
            <p:ph type="dt" sz="half" idx="10"/>
          </p:nvPr>
        </p:nvSpPr>
        <p:spPr/>
        <p:txBody>
          <a:bodyPr/>
          <a:lstStyle/>
          <a:p>
            <a:fld id="{4B0EAD53-024A-4A0D-90ED-E824740C0B37}" type="datetime1">
              <a:rPr lang="zh-CN" altLang="en-US" smtClean="0"/>
              <a:t>2026/10/26</a:t>
            </a:fld>
            <a:endParaRPr lang="zh-CN" altLang="en-US"/>
          </a:p>
        </p:txBody>
      </p:sp>
      <p:sp>
        <p:nvSpPr>
          <p:cNvPr id="4" name="页脚占位符 3">
            <a:extLst>
              <a:ext uri="{FF2B5EF4-FFF2-40B4-BE49-F238E27FC236}">
                <a16:creationId xmlns:a16="http://schemas.microsoft.com/office/drawing/2014/main" id="{86AA8EA6-76B7-474B-A767-0E5B03E1EDF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4D93A94-741C-4703-A596-3C8612BE18B1}"/>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3173243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D8D8345-1747-4026-A0C1-8A160C399D9E}"/>
              </a:ext>
            </a:extLst>
          </p:cNvPr>
          <p:cNvSpPr>
            <a:spLocks noGrp="1"/>
          </p:cNvSpPr>
          <p:nvPr>
            <p:ph type="dt" sz="half" idx="10"/>
          </p:nvPr>
        </p:nvSpPr>
        <p:spPr/>
        <p:txBody>
          <a:bodyPr/>
          <a:lstStyle/>
          <a:p>
            <a:fld id="{43A6D028-E214-4AA2-8EF3-4FF071C0488B}" type="datetime1">
              <a:rPr lang="zh-CN" altLang="en-US" smtClean="0"/>
              <a:t>2026/10/26</a:t>
            </a:fld>
            <a:endParaRPr lang="zh-CN" altLang="en-US"/>
          </a:p>
        </p:txBody>
      </p:sp>
      <p:sp>
        <p:nvSpPr>
          <p:cNvPr id="3" name="页脚占位符 2">
            <a:extLst>
              <a:ext uri="{FF2B5EF4-FFF2-40B4-BE49-F238E27FC236}">
                <a16:creationId xmlns:a16="http://schemas.microsoft.com/office/drawing/2014/main" id="{5A3D5DF4-F6CC-4447-BFDC-17430989C5B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B1B70CA5-B5E3-414F-9446-A7729B7DB71E}"/>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822393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250342-22D4-4AD6-A621-6F23843DAEB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CD13F5F-DE21-4835-BFA5-4E470B09D6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88F8B2A-232D-4C26-9C01-48ACAB0E4E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D668ED5-7A27-4D00-950C-E118B3D85625}"/>
              </a:ext>
            </a:extLst>
          </p:cNvPr>
          <p:cNvSpPr>
            <a:spLocks noGrp="1"/>
          </p:cNvSpPr>
          <p:nvPr>
            <p:ph type="dt" sz="half" idx="10"/>
          </p:nvPr>
        </p:nvSpPr>
        <p:spPr/>
        <p:txBody>
          <a:bodyPr/>
          <a:lstStyle/>
          <a:p>
            <a:fld id="{E67245CE-EB4C-4D77-A90D-1E4594E4F264}" type="datetime1">
              <a:rPr lang="zh-CN" altLang="en-US" smtClean="0"/>
              <a:t>2026/10/26</a:t>
            </a:fld>
            <a:endParaRPr lang="zh-CN" altLang="en-US"/>
          </a:p>
        </p:txBody>
      </p:sp>
      <p:sp>
        <p:nvSpPr>
          <p:cNvPr id="6" name="页脚占位符 5">
            <a:extLst>
              <a:ext uri="{FF2B5EF4-FFF2-40B4-BE49-F238E27FC236}">
                <a16:creationId xmlns:a16="http://schemas.microsoft.com/office/drawing/2014/main" id="{6CD0D064-1393-420A-9304-95D442CA480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EADC69A-8BC0-42F5-93FE-2C710EABD9E6}"/>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3905495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15FDA1D-703B-48B4-A522-C9DA5990746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92A2F6F-7EB1-4BBF-898F-C29396CB6C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E1E88AA-C9E3-4D8C-A00F-D9313024DC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572634A-E261-4AD5-9B26-EA723FE8ED99}"/>
              </a:ext>
            </a:extLst>
          </p:cNvPr>
          <p:cNvSpPr>
            <a:spLocks noGrp="1"/>
          </p:cNvSpPr>
          <p:nvPr>
            <p:ph type="dt" sz="half" idx="10"/>
          </p:nvPr>
        </p:nvSpPr>
        <p:spPr/>
        <p:txBody>
          <a:bodyPr/>
          <a:lstStyle/>
          <a:p>
            <a:fld id="{1B697A78-21DB-4354-92D2-D5F0C9D39921}" type="datetime1">
              <a:rPr lang="zh-CN" altLang="en-US" smtClean="0"/>
              <a:t>2026/10/26</a:t>
            </a:fld>
            <a:endParaRPr lang="zh-CN" altLang="en-US"/>
          </a:p>
        </p:txBody>
      </p:sp>
      <p:sp>
        <p:nvSpPr>
          <p:cNvPr id="6" name="页脚占位符 5">
            <a:extLst>
              <a:ext uri="{FF2B5EF4-FFF2-40B4-BE49-F238E27FC236}">
                <a16:creationId xmlns:a16="http://schemas.microsoft.com/office/drawing/2014/main" id="{7E60BCB6-63C9-4937-9BB9-281F416268D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8610B64-17AB-43B4-BE34-C4F2EC88E3C9}"/>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727390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C9A6A0-9695-472A-BA5F-F5A83E2516D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4A9C321-E0A6-4AA7-8835-76D465E0E51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60AB898-591B-43DB-A307-A0895401BF8D}"/>
              </a:ext>
            </a:extLst>
          </p:cNvPr>
          <p:cNvSpPr>
            <a:spLocks noGrp="1"/>
          </p:cNvSpPr>
          <p:nvPr>
            <p:ph type="dt" sz="half" idx="10"/>
          </p:nvPr>
        </p:nvSpPr>
        <p:spPr/>
        <p:txBody>
          <a:bodyPr/>
          <a:lstStyle/>
          <a:p>
            <a:fld id="{3D52ECB7-2C8F-492C-9519-EB900C75F0E2}"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53D354C7-9DCD-44A9-BB08-B4A1913DCD6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F65FDC-7374-45A9-B2EB-7FAC32C3A80E}"/>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987083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0C3A5CC8-E453-47A8-8F8D-EE5E6B487C9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825085F-F088-4E6E-979E-9E508B0AC0B6}"/>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A0CDCB-332C-4DA9-B594-EB137F6AFBD6}"/>
              </a:ext>
            </a:extLst>
          </p:cNvPr>
          <p:cNvSpPr>
            <a:spLocks noGrp="1"/>
          </p:cNvSpPr>
          <p:nvPr>
            <p:ph type="dt" sz="half" idx="10"/>
          </p:nvPr>
        </p:nvSpPr>
        <p:spPr/>
        <p:txBody>
          <a:bodyPr/>
          <a:lstStyle/>
          <a:p>
            <a:fld id="{C90779D1-B329-4C23-BD2F-7A0C67FCA34E}"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E39599B6-F6E3-4AF0-9A55-EB6B06F4FE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15F2E91-8520-47F6-BEF9-839112883632}"/>
              </a:ext>
            </a:extLst>
          </p:cNvPr>
          <p:cNvSpPr>
            <a:spLocks noGrp="1"/>
          </p:cNvSpPr>
          <p:nvPr>
            <p:ph type="sldNum" sz="quarter" idx="12"/>
          </p:nvPr>
        </p:nvSpPr>
        <p:spPr/>
        <p:txBody>
          <a:body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191628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D9C8D9E-9E28-49FD-9F4C-24890C7686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0080F39-BE98-46EF-A499-2B7C0C4EC0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724023C-8FD6-4719-A4F4-68CADEE9B0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D58C36-2612-4F28-AFD2-33E8CE84A7C8}" type="datetime1">
              <a:rPr lang="zh-CN" altLang="en-US" smtClean="0"/>
              <a:t>2026/10/26</a:t>
            </a:fld>
            <a:endParaRPr lang="zh-CN" altLang="en-US"/>
          </a:p>
        </p:txBody>
      </p:sp>
      <p:sp>
        <p:nvSpPr>
          <p:cNvPr id="5" name="页脚占位符 4">
            <a:extLst>
              <a:ext uri="{FF2B5EF4-FFF2-40B4-BE49-F238E27FC236}">
                <a16:creationId xmlns:a16="http://schemas.microsoft.com/office/drawing/2014/main" id="{D128858F-F939-4834-9166-88720B337B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E184433-BE8A-49A8-ACB8-86E2E18B40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1C132-FCAB-4E55-B650-A269C30846E1}" type="slidenum">
              <a:rPr lang="zh-CN" altLang="en-US" smtClean="0"/>
              <a:t>‹#›</a:t>
            </a:fld>
            <a:endParaRPr lang="zh-CN" altLang="en-US"/>
          </a:p>
        </p:txBody>
      </p:sp>
    </p:spTree>
    <p:extLst>
      <p:ext uri="{BB962C8B-B14F-4D97-AF65-F5344CB8AC3E}">
        <p14:creationId xmlns:p14="http://schemas.microsoft.com/office/powerpoint/2010/main" val="3534610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7.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20.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1.png"/><Relationship Id="rId10" Type="http://schemas.openxmlformats.org/officeDocument/2006/relationships/image" Target="../media/image37.png"/><Relationship Id="rId4" Type="http://schemas.openxmlformats.org/officeDocument/2006/relationships/image" Target="../media/image21.png"/><Relationship Id="rId9" Type="http://schemas.openxmlformats.org/officeDocument/2006/relationships/image" Target="../media/image440.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6.pn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2.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2.png"/><Relationship Id="rId7" Type="http://schemas.openxmlformats.org/officeDocument/2006/relationships/image" Target="../media/image30.png"/><Relationship Id="rId12"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34.png"/><Relationship Id="rId5" Type="http://schemas.openxmlformats.org/officeDocument/2006/relationships/image" Target="../media/image29.png"/><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90.png"/></Relationships>
</file>

<file path=ppt/slides/_rels/slide13.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1.png"/><Relationship Id="rId5" Type="http://schemas.openxmlformats.org/officeDocument/2006/relationships/image" Target="../media/image2.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44.png"/><Relationship Id="rId9" Type="http://schemas.openxmlformats.org/officeDocument/2006/relationships/image" Target="../media/image61.png"/><Relationship Id="rId1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png"/><Relationship Id="rId7" Type="http://schemas.openxmlformats.org/officeDocument/2006/relationships/image" Target="../media/image57.png"/><Relationship Id="rId12"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6.png"/><Relationship Id="rId5" Type="http://schemas.openxmlformats.org/officeDocument/2006/relationships/image" Target="../media/image55.png"/><Relationship Id="rId10" Type="http://schemas.openxmlformats.org/officeDocument/2006/relationships/image" Target="../media/image63.png"/><Relationship Id="rId4" Type="http://schemas.openxmlformats.org/officeDocument/2006/relationships/image" Target="../media/image53.png"/><Relationship Id="rId9"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7.png"/><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3.png"/><Relationship Id="rId7"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80.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770.png"/><Relationship Id="rId3" Type="http://schemas.openxmlformats.org/officeDocument/2006/relationships/image" Target="../media/image2.png"/><Relationship Id="rId7" Type="http://schemas.openxmlformats.org/officeDocument/2006/relationships/image" Target="../media/image76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9.png"/><Relationship Id="rId4" Type="http://schemas.openxmlformats.org/officeDocument/2006/relationships/image" Target="../media/image74.png"/><Relationship Id="rId9" Type="http://schemas.openxmlformats.org/officeDocument/2006/relationships/image" Target="../media/image76.png"/></Relationships>
</file>

<file path=ppt/slides/_rels/slide1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2.png"/><Relationship Id="rId7" Type="http://schemas.openxmlformats.org/officeDocument/2006/relationships/image" Target="../media/image7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3.png"/></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2.png"/><Relationship Id="rId9" Type="http://schemas.openxmlformats.org/officeDocument/2006/relationships/image" Target="../media/image83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2.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8.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950.png"/><Relationship Id="rId5" Type="http://schemas.openxmlformats.org/officeDocument/2006/relationships/image" Target="../media/image91.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4.png"/><Relationship Id="rId4" Type="http://schemas.openxmlformats.org/officeDocument/2006/relationships/image" Target="../media/image91.png"/></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490.png"/><Relationship Id="rId3" Type="http://schemas.openxmlformats.org/officeDocument/2006/relationships/image" Target="../media/image450.png"/><Relationship Id="rId7" Type="http://schemas.openxmlformats.org/officeDocument/2006/relationships/image" Target="../media/image48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9.png"/><Relationship Id="rId9"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0.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01.png"/><Relationship Id="rId4" Type="http://schemas.openxmlformats.org/officeDocument/2006/relationships/image" Target="../media/image100.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74.png"/><Relationship Id="rId4" Type="http://schemas.openxmlformats.org/officeDocument/2006/relationships/image" Target="../media/image102.png"/></Relationships>
</file>

<file path=ppt/slides/_rels/slide3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10.png"/></Relationships>
</file>

<file path=ppt/slides/_rels/slide3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06.png"/><Relationship Id="rId4" Type="http://schemas.openxmlformats.org/officeDocument/2006/relationships/image" Target="../media/image105.png"/></Relationships>
</file>

<file path=ppt/slides/_rels/slide3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8.png"/></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0.png"/></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384094" y="5275616"/>
            <a:ext cx="7612493" cy="1107996"/>
          </a:xfrm>
          <a:prstGeom prst="rect">
            <a:avLst/>
          </a:prstGeom>
        </p:spPr>
        <p:txBody>
          <a:bodyPr wrap="square">
            <a:spAutoFit/>
          </a:bodyPr>
          <a:lstStyle/>
          <a:p>
            <a:pPr algn="ctr">
              <a:spcBef>
                <a:spcPts val="1200"/>
              </a:spcBef>
            </a:pPr>
            <a:r>
              <a:rPr lang="en-US" altLang="zh-CN" sz="2800" dirty="0">
                <a:solidFill>
                  <a:srgbClr val="0033CC"/>
                </a:solidFill>
                <a:latin typeface="Times New Roman" panose="02020603050405020304" pitchFamily="18" charset="0"/>
                <a:cs typeface="Times New Roman" panose="02020603050405020304" pitchFamily="18" charset="0"/>
              </a:rPr>
              <a:t>Melody-2026</a:t>
            </a:r>
          </a:p>
          <a:p>
            <a:pPr algn="ctr">
              <a:spcBef>
                <a:spcPts val="1200"/>
              </a:spcBef>
            </a:pPr>
            <a:r>
              <a:rPr lang="en-US" altLang="zh-CN" sz="2800" dirty="0">
                <a:solidFill>
                  <a:srgbClr val="0033CC"/>
                </a:solidFill>
                <a:latin typeface="Times New Roman" panose="02020603050405020304" pitchFamily="18" charset="0"/>
                <a:cs typeface="Times New Roman" panose="02020603050405020304" pitchFamily="18" charset="0"/>
              </a:rPr>
              <a:t>Dongguan</a:t>
            </a:r>
            <a:r>
              <a:rPr lang="zh-CN" altLang="en-US" sz="2800" dirty="0">
                <a:solidFill>
                  <a:srgbClr val="0033CC"/>
                </a:solidFill>
                <a:latin typeface="Times New Roman" panose="02020603050405020304" pitchFamily="18" charset="0"/>
                <a:cs typeface="Times New Roman" panose="02020603050405020304" pitchFamily="18" charset="0"/>
              </a:rPr>
              <a:t>，</a:t>
            </a:r>
            <a:r>
              <a:rPr lang="en-US" altLang="zh-CN" sz="2800" dirty="0">
                <a:solidFill>
                  <a:srgbClr val="0033CC"/>
                </a:solidFill>
                <a:latin typeface="Times New Roman" panose="02020603050405020304" pitchFamily="18" charset="0"/>
                <a:cs typeface="Times New Roman" panose="02020603050405020304" pitchFamily="18" charset="0"/>
              </a:rPr>
              <a:t>October  26, 2026</a:t>
            </a:r>
          </a:p>
        </p:txBody>
      </p:sp>
      <p:sp>
        <p:nvSpPr>
          <p:cNvPr id="2" name="文本框 1"/>
          <p:cNvSpPr txBox="1"/>
          <p:nvPr/>
        </p:nvSpPr>
        <p:spPr>
          <a:xfrm>
            <a:off x="2333289" y="3333539"/>
            <a:ext cx="7423828" cy="1115690"/>
          </a:xfrm>
          <a:prstGeom prst="rect">
            <a:avLst/>
          </a:prstGeom>
          <a:noFill/>
        </p:spPr>
        <p:txBody>
          <a:bodyPr wrap="none" rtlCol="0">
            <a:spAutoFit/>
          </a:bodyPr>
          <a:lstStyle/>
          <a:p>
            <a:pPr algn="ctr">
              <a:spcBef>
                <a:spcPts val="3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altLang="zh-CN" sz="3200" dirty="0">
                <a:latin typeface="Times New Roman" panose="02020603050405020304" pitchFamily="18" charset="0"/>
                <a:cs typeface="Times New Roman" panose="02020603050405020304" pitchFamily="18" charset="0"/>
              </a:rPr>
              <a:t>Weiqiang Yu/</a:t>
            </a:r>
            <a:r>
              <a:rPr lang="zh-CN" altLang="en-US" sz="3200" dirty="0">
                <a:latin typeface="Times New Roman" panose="02020603050405020304" pitchFamily="18" charset="0"/>
                <a:cs typeface="Times New Roman" panose="02020603050405020304" pitchFamily="18" charset="0"/>
              </a:rPr>
              <a:t>于伟强</a:t>
            </a:r>
            <a:endParaRPr lang="en-US" altLang="zh-CN" sz="3200" dirty="0">
              <a:latin typeface="Times New Roman" panose="02020603050405020304" pitchFamily="18" charset="0"/>
              <a:cs typeface="Times New Roman" panose="02020603050405020304" pitchFamily="18" charset="0"/>
            </a:endParaRPr>
          </a:p>
          <a:p>
            <a:pPr algn="ctr">
              <a:spcBef>
                <a:spcPts val="3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altLang="zh-CN" sz="3200" dirty="0">
                <a:latin typeface="Times New Roman" panose="02020603050405020304" pitchFamily="18" charset="0"/>
                <a:cs typeface="Times New Roman" panose="02020603050405020304" pitchFamily="18" charset="0"/>
              </a:rPr>
              <a:t>Renmin University of China/</a:t>
            </a:r>
            <a:r>
              <a:rPr lang="zh-CN" altLang="en-US" sz="3200" dirty="0">
                <a:latin typeface="Times New Roman" panose="02020603050405020304" pitchFamily="18" charset="0"/>
                <a:cs typeface="Times New Roman" panose="02020603050405020304" pitchFamily="18" charset="0"/>
              </a:rPr>
              <a:t>中国人民大学</a:t>
            </a:r>
            <a:endParaRPr lang="en-US" altLang="zh-CN" sz="3200" dirty="0">
              <a:latin typeface="幼圆" panose="02010509060101010101" pitchFamily="49" charset="-122"/>
              <a:cs typeface="Times New Roman" pitchFamily="18" charset="0"/>
            </a:endParaRPr>
          </a:p>
        </p:txBody>
      </p:sp>
      <p:sp>
        <p:nvSpPr>
          <p:cNvPr id="11" name="文本框 10"/>
          <p:cNvSpPr txBox="1"/>
          <p:nvPr/>
        </p:nvSpPr>
        <p:spPr>
          <a:xfrm>
            <a:off x="1989666" y="994524"/>
            <a:ext cx="8883227" cy="1323439"/>
          </a:xfrm>
          <a:prstGeom prst="rect">
            <a:avLst/>
          </a:prstGeom>
          <a:noFill/>
        </p:spPr>
        <p:txBody>
          <a:bodyPr wrap="square" rtlCol="0">
            <a:spAutoFit/>
          </a:bodyPr>
          <a:lstStyle/>
          <a:p>
            <a:pPr algn="ctr"/>
            <a:r>
              <a:rPr lang="en-US" altLang="zh-CN" sz="4000" b="1"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NMR Probe for Spinon Excitations in Quantum Magnets</a:t>
            </a:r>
          </a:p>
        </p:txBody>
      </p:sp>
    </p:spTree>
    <p:extLst>
      <p:ext uri="{BB962C8B-B14F-4D97-AF65-F5344CB8AC3E}">
        <p14:creationId xmlns:p14="http://schemas.microsoft.com/office/powerpoint/2010/main" val="1097861304"/>
      </p:ext>
    </p:extLst>
  </p:cSld>
  <p:clrMapOvr>
    <a:masterClrMapping/>
  </p:clrMapOvr>
  <mc:AlternateContent xmlns:mc="http://schemas.openxmlformats.org/markup-compatibility/2006" xmlns:p14="http://schemas.microsoft.com/office/powerpoint/2010/main">
    <mc:Choice Requires="p14">
      <p:transition spd="slow" p14:dur="2000" advTm="23586"/>
    </mc:Choice>
    <mc:Fallback xmlns="">
      <p:transition spd="slow" advTm="235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in Waves in Ferromagnets: Semiclassical Approach | Springer Nature Link  (formerly SpringerLink)">
            <a:extLst>
              <a:ext uri="{FF2B5EF4-FFF2-40B4-BE49-F238E27FC236}">
                <a16:creationId xmlns:a16="http://schemas.microsoft.com/office/drawing/2014/main" id="{23EB08B7-687D-4B39-AFEC-19FEDC4CC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873" y="1115286"/>
            <a:ext cx="6266278" cy="2424181"/>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E92FEDCA-751D-4779-B40E-07DA5F3F35F9}"/>
              </a:ext>
            </a:extLst>
          </p:cNvPr>
          <p:cNvSpPr/>
          <p:nvPr/>
        </p:nvSpPr>
        <p:spPr>
          <a:xfrm>
            <a:off x="246714" y="73669"/>
            <a:ext cx="11829644" cy="646331"/>
          </a:xfrm>
          <a:prstGeom prst="rect">
            <a:avLst/>
          </a:prstGeom>
        </p:spPr>
        <p:txBody>
          <a:bodyPr wrap="square">
            <a:spAutoFit/>
          </a:bodyPr>
          <a:lstStyle/>
          <a:p>
            <a:r>
              <a:rPr lang="en-US" altLang="zh-CN" sz="3600" dirty="0">
                <a:latin typeface="Times New Roman" panose="02020603050405020304" pitchFamily="18" charset="0"/>
                <a:ea typeface="微软雅黑" panose="020B0503020204020204" pitchFamily="34" charset="-122"/>
                <a:cs typeface="Times New Roman" panose="02020603050405020304" pitchFamily="18" charset="0"/>
              </a:rPr>
              <a:t>Introduction: Spin-wave theory in ordered magnets</a:t>
            </a:r>
          </a:p>
        </p:txBody>
      </p:sp>
      <p:pic>
        <p:nvPicPr>
          <p:cNvPr id="5" name="Picture 3">
            <a:extLst>
              <a:ext uri="{FF2B5EF4-FFF2-40B4-BE49-F238E27FC236}">
                <a16:creationId xmlns:a16="http://schemas.microsoft.com/office/drawing/2014/main" id="{31983B1F-35F2-4F3C-8CC7-7FBADDF5AB73}"/>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9CBCE03C-AB95-46D4-813D-61155613ED0A}"/>
                  </a:ext>
                </a:extLst>
              </p:cNvPr>
              <p:cNvSpPr txBox="1"/>
              <p:nvPr/>
            </p:nvSpPr>
            <p:spPr>
              <a:xfrm>
                <a:off x="7585318" y="1425709"/>
                <a:ext cx="3233578" cy="1461939"/>
              </a:xfrm>
              <a:prstGeom prst="rect">
                <a:avLst/>
              </a:prstGeom>
              <a:noFill/>
            </p:spPr>
            <p:txBody>
              <a:bodyPr wrap="none" rtlCol="0">
                <a:spAutoFit/>
              </a:bodyPr>
              <a:lstStyle/>
              <a:p>
                <a:pPr algn="l">
                  <a:lnSpc>
                    <a:spcPct val="150000"/>
                  </a:lnSpc>
                  <a:spcBef>
                    <a:spcPts val="1200"/>
                  </a:spcBef>
                  <a:spcAft>
                    <a:spcPts val="600"/>
                  </a:spcAft>
                  <a:buNone/>
                </a:pPr>
                <a:r>
                  <a:rPr lang="en-US" altLang="zh-CN" sz="2800" b="0" dirty="0">
                    <a:solidFill>
                      <a:srgbClr val="0033CC"/>
                    </a:solidFill>
                    <a:latin typeface="Times New Roman" panose="02020603050405020304" pitchFamily="18" charset="0"/>
                    <a:cs typeface="Times New Roman" panose="02020603050405020304" pitchFamily="18" charset="0"/>
                  </a:rPr>
                  <a:t>Magnons are bosons:</a:t>
                </a:r>
                <a:br>
                  <a:rPr lang="en-US" altLang="zh-CN" sz="2800" b="0" dirty="0">
                    <a:solidFill>
                      <a:srgbClr val="0033CC"/>
                    </a:solidFill>
                    <a:latin typeface="Times New Roman" panose="02020603050405020304" pitchFamily="18" charset="0"/>
                    <a:cs typeface="Times New Roman" panose="02020603050405020304" pitchFamily="18" charset="0"/>
                  </a:rPr>
                </a:br>
                <a14:m>
                  <m:oMathPara xmlns:m="http://schemas.openxmlformats.org/officeDocument/2006/math">
                    <m:oMathParaPr>
                      <m:jc m:val="centerGroup"/>
                    </m:oMathParaPr>
                    <m:oMath xmlns:m="http://schemas.openxmlformats.org/officeDocument/2006/math">
                      <m:r>
                        <m:rPr>
                          <m:sty m:val="p"/>
                        </m:rPr>
                        <a:rPr lang="en-US" altLang="zh-CN" sz="2800" b="0" i="0" smtClean="0">
                          <a:solidFill>
                            <a:srgbClr val="0033CC"/>
                          </a:solidFill>
                          <a:latin typeface="Cambria Math" panose="02040503050406030204" pitchFamily="18" charset="0"/>
                          <a:cs typeface="Times New Roman" panose="02020603050405020304" pitchFamily="18" charset="0"/>
                        </a:rPr>
                        <m:t>Δ</m:t>
                      </m:r>
                      <m:r>
                        <a:rPr lang="en-US" altLang="zh-CN" sz="2800" b="0" i="1" smtClean="0">
                          <a:solidFill>
                            <a:srgbClr val="0033CC"/>
                          </a:solidFill>
                          <a:latin typeface="Cambria Math" panose="02040503050406030204" pitchFamily="18" charset="0"/>
                          <a:cs typeface="Times New Roman" panose="02020603050405020304" pitchFamily="18" charset="0"/>
                        </a:rPr>
                        <m:t>𝑆</m:t>
                      </m:r>
                      <m:r>
                        <a:rPr lang="en-US" altLang="zh-CN" sz="2800" b="0" i="1" smtClean="0">
                          <a:solidFill>
                            <a:srgbClr val="0033CC"/>
                          </a:solidFill>
                          <a:latin typeface="Cambria Math" panose="02040503050406030204" pitchFamily="18" charset="0"/>
                          <a:cs typeface="Times New Roman" panose="02020603050405020304" pitchFamily="18" charset="0"/>
                        </a:rPr>
                        <m:t>=</m:t>
                      </m:r>
                      <m:r>
                        <a:rPr lang="en-US" altLang="zh-CN" sz="2800" b="0" i="1" smtClean="0">
                          <a:solidFill>
                            <a:srgbClr val="0033CC"/>
                          </a:solidFill>
                          <a:latin typeface="Cambria Math" panose="02040503050406030204" pitchFamily="18" charset="0"/>
                          <a:cs typeface="Times New Roman" panose="02020603050405020304" pitchFamily="18" charset="0"/>
                        </a:rPr>
                        <m:t>1</m:t>
                      </m:r>
                      <m:r>
                        <a:rPr lang="en-US" altLang="zh-CN" sz="2800" b="0" i="1" smtClean="0">
                          <a:solidFill>
                            <a:srgbClr val="0033CC"/>
                          </a:solidFill>
                          <a:latin typeface="Cambria Math" panose="02040503050406030204" pitchFamily="18" charset="0"/>
                          <a:cs typeface="Times New Roman" panose="02020603050405020304" pitchFamily="18" charset="0"/>
                        </a:rPr>
                        <m:t>,</m:t>
                      </m:r>
                      <m:r>
                        <a:rPr lang="en-US" altLang="zh-CN" sz="2800" b="0" i="1" smtClean="0">
                          <a:solidFill>
                            <a:srgbClr val="0033CC"/>
                          </a:solidFill>
                          <a:latin typeface="Cambria Math" panose="02040503050406030204" pitchFamily="18" charset="0"/>
                          <a:cs typeface="Times New Roman" panose="02020603050405020304" pitchFamily="18" charset="0"/>
                        </a:rPr>
                        <m:t>2</m:t>
                      </m:r>
                      <m:r>
                        <a:rPr lang="en-US" altLang="zh-CN" sz="2800" b="0" i="1" smtClean="0">
                          <a:solidFill>
                            <a:srgbClr val="0033CC"/>
                          </a:solidFill>
                          <a:latin typeface="Cambria Math" panose="02040503050406030204" pitchFamily="18" charset="0"/>
                          <a:cs typeface="Times New Roman" panose="02020603050405020304" pitchFamily="18" charset="0"/>
                        </a:rPr>
                        <m:t>,…</m:t>
                      </m:r>
                    </m:oMath>
                  </m:oMathPara>
                </a14:m>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9CBCE03C-AB95-46D4-813D-61155613ED0A}"/>
                  </a:ext>
                </a:extLst>
              </p:cNvPr>
              <p:cNvSpPr txBox="1">
                <a:spLocks noRot="1" noChangeAspect="1" noMove="1" noResize="1" noEditPoints="1" noAdjustHandles="1" noChangeArrowheads="1" noChangeShapeType="1" noTextEdit="1"/>
              </p:cNvSpPr>
              <p:nvPr/>
            </p:nvSpPr>
            <p:spPr>
              <a:xfrm>
                <a:off x="7585318" y="1425709"/>
                <a:ext cx="3233578" cy="1461939"/>
              </a:xfrm>
              <a:prstGeom prst="rect">
                <a:avLst/>
              </a:prstGeom>
              <a:blipFill>
                <a:blip r:embed="rId5"/>
                <a:stretch>
                  <a:fillRect l="-3766" r="-24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D173651-989D-4CB9-9AEC-757662B40040}"/>
                  </a:ext>
                </a:extLst>
              </p:cNvPr>
              <p:cNvSpPr txBox="1"/>
              <p:nvPr/>
            </p:nvSpPr>
            <p:spPr>
              <a:xfrm>
                <a:off x="3666686" y="4530623"/>
                <a:ext cx="5744971" cy="1181862"/>
              </a:xfrm>
              <a:prstGeom prst="rect">
                <a:avLst/>
              </a:prstGeom>
              <a:noFill/>
            </p:spPr>
            <p:txBody>
              <a:bodyPr wrap="non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𝐻</m:t>
                          </m:r>
                        </m:e>
                        <m:sub>
                          <m:r>
                            <a:rPr lang="en-US" altLang="zh-CN" sz="2000" b="0" i="1" smtClean="0">
                              <a:latin typeface="Cambria Math" panose="02040503050406030204" pitchFamily="18" charset="0"/>
                            </a:rPr>
                            <m:t>0</m:t>
                          </m:r>
                        </m:sub>
                      </m:sSub>
                      <m:r>
                        <a:rPr lang="en-US" altLang="zh-CN" sz="2000" i="1" smtClean="0">
                          <a:latin typeface="Cambria Math" panose="02040503050406030204" pitchFamily="18" charset="0"/>
                          <a:cs typeface="Cambria Math" panose="02040503050406030204" pitchFamily="18" charset="0"/>
                        </a:rPr>
                        <m:t>=</m:t>
                      </m:r>
                      <m:r>
                        <a:rPr lang="en-US" altLang="zh-CN" sz="2000" b="0" i="1" smtClean="0">
                          <a:latin typeface="Cambria Math" panose="02040503050406030204" pitchFamily="18" charset="0"/>
                          <a:cs typeface="Cambria Math" panose="02040503050406030204" pitchFamily="18" charset="0"/>
                        </a:rPr>
                        <m:t>−</m:t>
                      </m:r>
                      <m:r>
                        <a:rPr lang="en-US" altLang="zh-CN" sz="2000" b="0" i="1" smtClean="0">
                          <a:latin typeface="Cambria Math" panose="02040503050406030204" pitchFamily="18" charset="0"/>
                          <a:cs typeface="Cambria Math" panose="02040503050406030204" pitchFamily="18" charset="0"/>
                        </a:rPr>
                        <m:t>𝐽</m:t>
                      </m:r>
                      <m:nary>
                        <m:naryPr>
                          <m:chr m:val="∑"/>
                          <m:supHide m:val="on"/>
                          <m:ctrlPr>
                            <a:rPr lang="en-US" altLang="zh-CN" sz="2000" b="0" i="1" smtClean="0">
                              <a:latin typeface="Cambria Math" panose="02040503050406030204" pitchFamily="18" charset="0"/>
                              <a:cs typeface="Cambria Math" panose="02040503050406030204" pitchFamily="18" charset="0"/>
                            </a:rPr>
                          </m:ctrlPr>
                        </m:naryPr>
                        <m:sub>
                          <m:r>
                            <m:rPr>
                              <m:brk m:alnAt="7"/>
                            </m:rPr>
                            <a:rPr lang="en-US" altLang="zh-CN" sz="2000" b="0" i="1" smtClean="0">
                              <a:latin typeface="Cambria Math" panose="02040503050406030204" pitchFamily="18" charset="0"/>
                              <a:cs typeface="Cambria Math" panose="02040503050406030204" pitchFamily="18" charset="0"/>
                            </a:rPr>
                            <m:t>&lt;</m:t>
                          </m:r>
                          <m:r>
                            <a:rPr lang="en-US" altLang="zh-CN" sz="2000" b="0" i="1" smtClean="0">
                              <a:latin typeface="Cambria Math" panose="02040503050406030204" pitchFamily="18" charset="0"/>
                              <a:cs typeface="Cambria Math" panose="02040503050406030204" pitchFamily="18" charset="0"/>
                            </a:rPr>
                            <m:t>𝑖</m:t>
                          </m:r>
                          <m:r>
                            <a:rPr lang="en-US" altLang="zh-CN" sz="2000" b="0" i="1" smtClean="0">
                              <a:latin typeface="Cambria Math" panose="02040503050406030204" pitchFamily="18" charset="0"/>
                              <a:cs typeface="Cambria Math" panose="02040503050406030204" pitchFamily="18" charset="0"/>
                            </a:rPr>
                            <m:t>,</m:t>
                          </m:r>
                          <m:r>
                            <a:rPr lang="en-US" altLang="zh-CN" sz="2000" b="0" i="1" smtClean="0">
                              <a:latin typeface="Cambria Math" panose="02040503050406030204" pitchFamily="18" charset="0"/>
                              <a:cs typeface="Cambria Math" panose="02040503050406030204" pitchFamily="18" charset="0"/>
                            </a:rPr>
                            <m:t>𝑗</m:t>
                          </m:r>
                          <m:r>
                            <a:rPr lang="en-US" altLang="zh-CN" sz="2000" b="0" i="1" smtClean="0">
                              <a:latin typeface="Cambria Math" panose="02040503050406030204" pitchFamily="18" charset="0"/>
                              <a:cs typeface="Cambria Math" panose="02040503050406030204" pitchFamily="18" charset="0"/>
                            </a:rPr>
                            <m:t>&gt;</m:t>
                          </m:r>
                        </m:sub>
                        <m:sup/>
                        <m:e>
                          <m:sSub>
                            <m:sSubPr>
                              <m:ctrlPr>
                                <a:rPr lang="en-US" altLang="zh-CN" sz="2000" b="0" i="1" smtClean="0">
                                  <a:latin typeface="Cambria Math" panose="02040503050406030204" pitchFamily="18" charset="0"/>
                                  <a:cs typeface="Cambria Math" panose="02040503050406030204" pitchFamily="18" charset="0"/>
                                </a:rPr>
                              </m:ctrlPr>
                            </m:sSubPr>
                            <m:e>
                              <m:acc>
                                <m:accPr>
                                  <m:chr m:val="⃗"/>
                                  <m:ctrlPr>
                                    <a:rPr lang="en-US" altLang="zh-CN" sz="2000" b="0" i="1" smtClean="0">
                                      <a:latin typeface="Cambria Math" panose="02040503050406030204" pitchFamily="18" charset="0"/>
                                      <a:cs typeface="Cambria Math" panose="02040503050406030204" pitchFamily="18" charset="0"/>
                                    </a:rPr>
                                  </m:ctrlPr>
                                </m:accPr>
                                <m:e>
                                  <m:r>
                                    <a:rPr lang="en-US" altLang="zh-CN" sz="2000" b="0" i="1" smtClean="0">
                                      <a:latin typeface="Cambria Math" panose="02040503050406030204" pitchFamily="18" charset="0"/>
                                      <a:cs typeface="Cambria Math" panose="02040503050406030204" pitchFamily="18" charset="0"/>
                                    </a:rPr>
                                    <m:t>𝑆</m:t>
                                  </m:r>
                                </m:e>
                              </m:acc>
                            </m:e>
                            <m:sub>
                              <m:r>
                                <a:rPr lang="en-US" altLang="zh-CN" sz="2000" b="0" i="1" smtClean="0">
                                  <a:latin typeface="Cambria Math" panose="02040503050406030204" pitchFamily="18" charset="0"/>
                                  <a:cs typeface="Cambria Math" panose="02040503050406030204" pitchFamily="18" charset="0"/>
                                </a:rPr>
                                <m:t>𝑖</m:t>
                              </m:r>
                            </m:sub>
                          </m:sSub>
                          <m:sSub>
                            <m:sSubPr>
                              <m:ctrlPr>
                                <a:rPr lang="en-US" altLang="zh-CN" sz="2000" i="1">
                                  <a:latin typeface="Cambria Math" panose="02040503050406030204" pitchFamily="18" charset="0"/>
                                  <a:cs typeface="Cambria Math" panose="02040503050406030204" pitchFamily="18" charset="0"/>
                                </a:rPr>
                              </m:ctrlPr>
                            </m:sSubPr>
                            <m:e>
                              <m:r>
                                <a:rPr lang="en-US" altLang="zh-CN" sz="2000" b="0" i="1" smtClean="0">
                                  <a:latin typeface="Cambria Math" panose="02040503050406030204" pitchFamily="18" charset="0"/>
                                  <a:cs typeface="Cambria Math" panose="02040503050406030204" pitchFamily="18" charset="0"/>
                                </a:rPr>
                                <m:t> ̇</m:t>
                              </m:r>
                              <m:acc>
                                <m:accPr>
                                  <m:chr m:val="⃗"/>
                                  <m:ctrlPr>
                                    <a:rPr lang="en-US" altLang="zh-CN" sz="2000" i="1">
                                      <a:latin typeface="Cambria Math" panose="02040503050406030204" pitchFamily="18" charset="0"/>
                                      <a:cs typeface="Cambria Math" panose="02040503050406030204" pitchFamily="18" charset="0"/>
                                    </a:rPr>
                                  </m:ctrlPr>
                                </m:accPr>
                                <m:e>
                                  <m:r>
                                    <a:rPr lang="en-US" altLang="zh-CN" sz="2000" i="1">
                                      <a:latin typeface="Cambria Math" panose="02040503050406030204" pitchFamily="18" charset="0"/>
                                      <a:cs typeface="Cambria Math" panose="02040503050406030204" pitchFamily="18" charset="0"/>
                                    </a:rPr>
                                    <m:t>𝑆</m:t>
                                  </m:r>
                                </m:e>
                              </m:acc>
                            </m:e>
                            <m:sub>
                              <m:r>
                                <a:rPr lang="en-US" altLang="zh-CN" sz="2000" b="0" i="1" smtClean="0">
                                  <a:latin typeface="Cambria Math" panose="02040503050406030204" pitchFamily="18" charset="0"/>
                                  <a:cs typeface="Cambria Math" panose="02040503050406030204" pitchFamily="18" charset="0"/>
                                </a:rPr>
                                <m:t>𝑗</m:t>
                              </m:r>
                            </m:sub>
                          </m:sSub>
                        </m:e>
                      </m:nary>
                      <m:r>
                        <a:rPr lang="en-US" altLang="zh-CN" sz="2000" i="1">
                          <a:latin typeface="Cambria Math" panose="02040503050406030204" pitchFamily="18" charset="0"/>
                          <a:cs typeface="Cambria Math" panose="02040503050406030204" pitchFamily="18" charset="0"/>
                        </a:rPr>
                        <m:t>=−</m:t>
                      </m:r>
                      <m:r>
                        <a:rPr lang="en-US" altLang="zh-CN" sz="2000" i="1">
                          <a:latin typeface="Cambria Math" panose="02040503050406030204" pitchFamily="18" charset="0"/>
                          <a:cs typeface="Cambria Math" panose="02040503050406030204" pitchFamily="18" charset="0"/>
                        </a:rPr>
                        <m:t>𝑁𝑍𝐽</m:t>
                      </m:r>
                      <m:sSup>
                        <m:sSupPr>
                          <m:ctrlPr>
                            <a:rPr lang="en-US" altLang="zh-CN" sz="2000" i="1">
                              <a:latin typeface="Cambria Math" panose="02040503050406030204" pitchFamily="18" charset="0"/>
                            </a:rPr>
                          </m:ctrlPr>
                        </m:sSupPr>
                        <m:e>
                          <m:r>
                            <a:rPr lang="en-US" altLang="zh-CN" sz="2000" i="1">
                              <a:latin typeface="Cambria Math" panose="02040503050406030204" pitchFamily="18" charset="0"/>
                            </a:rPr>
                            <m:t>𝑆</m:t>
                          </m:r>
                        </m:e>
                        <m:sup>
                          <m:r>
                            <a:rPr lang="en-US" altLang="zh-CN" sz="2000" i="1">
                              <a:latin typeface="Cambria Math" panose="02040503050406030204" pitchFamily="18" charset="0"/>
                            </a:rPr>
                            <m:t>2</m:t>
                          </m:r>
                        </m:sup>
                      </m:sSup>
                      <m:r>
                        <a:rPr lang="en-US" altLang="zh-CN" sz="2000" i="1">
                          <a:latin typeface="Cambria Math" panose="02040503050406030204" pitchFamily="18" charset="0"/>
                        </a:rPr>
                        <m:t>+</m:t>
                      </m:r>
                      <m:nary>
                        <m:naryPr>
                          <m:chr m:val="∑"/>
                          <m:supHide m:val="on"/>
                          <m:ctrlPr>
                            <a:rPr lang="en-US" altLang="zh-CN" sz="2000" i="1">
                              <a:latin typeface="Cambria Math" panose="02040503050406030204" pitchFamily="18" charset="0"/>
                            </a:rPr>
                          </m:ctrlPr>
                        </m:naryPr>
                        <m:sub>
                          <m:r>
                            <m:rPr>
                              <m:brk m:alnAt="7"/>
                            </m:rPr>
                            <a:rPr lang="en-US" altLang="zh-CN" sz="2000" i="1">
                              <a:latin typeface="Cambria Math" panose="02040503050406030204" pitchFamily="18" charset="0"/>
                            </a:rPr>
                            <m:t>𝑘</m:t>
                          </m:r>
                        </m:sub>
                        <m:sup/>
                        <m:e>
                          <m:r>
                            <a:rPr lang="en-US" altLang="zh-CN" sz="2000" i="1">
                              <a:latin typeface="Cambria Math" panose="02040503050406030204" pitchFamily="18" charset="0"/>
                              <a:ea typeface="Cambria Math" panose="02040503050406030204" pitchFamily="18" charset="0"/>
                            </a:rPr>
                            <m:t>ℏ</m:t>
                          </m:r>
                          <m:sSub>
                            <m:sSubPr>
                              <m:ctrlPr>
                                <a:rPr lang="en-US" altLang="zh-CN" sz="2000" i="1">
                                  <a:latin typeface="Cambria Math" panose="02040503050406030204" pitchFamily="18" charset="0"/>
                                  <a:ea typeface="Cambria Math" panose="02040503050406030204" pitchFamily="18" charset="0"/>
                                </a:rPr>
                              </m:ctrlPr>
                            </m:sSubPr>
                            <m:e>
                              <m:r>
                                <a:rPr lang="zh-CN" altLang="en-US" sz="2000" i="1">
                                  <a:latin typeface="Cambria Math" panose="02040503050406030204" pitchFamily="18" charset="0"/>
                                  <a:ea typeface="Cambria Math" panose="02040503050406030204" pitchFamily="18" charset="0"/>
                                </a:rPr>
                                <m:t>𝜔</m:t>
                              </m:r>
                            </m:e>
                            <m:sub>
                              <m:r>
                                <a:rPr lang="en-US" altLang="zh-CN" sz="2000" i="1">
                                  <a:latin typeface="Cambria Math" panose="02040503050406030204" pitchFamily="18" charset="0"/>
                                  <a:ea typeface="Cambria Math" panose="02040503050406030204" pitchFamily="18" charset="0"/>
                                </a:rPr>
                                <m:t>𝑘</m:t>
                              </m:r>
                            </m:sub>
                          </m:sSub>
                          <m:sSubSup>
                            <m:sSubSupPr>
                              <m:ctrlPr>
                                <a:rPr lang="en-US" altLang="zh-CN" sz="2000" i="1" smtClean="0">
                                  <a:solidFill>
                                    <a:srgbClr val="0033CC"/>
                                  </a:solidFill>
                                  <a:latin typeface="Cambria Math" panose="02040503050406030204" pitchFamily="18" charset="0"/>
                                  <a:ea typeface="Cambria Math" panose="02040503050406030204" pitchFamily="18" charset="0"/>
                                </a:rPr>
                              </m:ctrlPr>
                            </m:sSubSupPr>
                            <m:e>
                              <m:r>
                                <a:rPr lang="en-US" altLang="zh-CN" sz="2000" i="1">
                                  <a:solidFill>
                                    <a:srgbClr val="0033CC"/>
                                  </a:solidFill>
                                  <a:latin typeface="Cambria Math" panose="02040503050406030204" pitchFamily="18" charset="0"/>
                                  <a:ea typeface="Cambria Math" panose="02040503050406030204" pitchFamily="18" charset="0"/>
                                </a:rPr>
                                <m:t>𝑏</m:t>
                              </m:r>
                            </m:e>
                            <m:sub>
                              <m:r>
                                <a:rPr lang="en-US" altLang="zh-CN" sz="2000" i="1">
                                  <a:solidFill>
                                    <a:srgbClr val="0033CC"/>
                                  </a:solidFill>
                                  <a:latin typeface="Cambria Math" panose="02040503050406030204" pitchFamily="18" charset="0"/>
                                  <a:ea typeface="Cambria Math" panose="02040503050406030204" pitchFamily="18" charset="0"/>
                                </a:rPr>
                                <m:t>𝑘</m:t>
                              </m:r>
                            </m:sub>
                            <m:sup>
                              <m:r>
                                <a:rPr lang="en-US" altLang="zh-CN" sz="2000" i="1">
                                  <a:solidFill>
                                    <a:srgbClr val="0033CC"/>
                                  </a:solidFill>
                                  <a:latin typeface="Cambria Math" panose="02040503050406030204" pitchFamily="18" charset="0"/>
                                  <a:ea typeface="Cambria Math" panose="02040503050406030204" pitchFamily="18" charset="0"/>
                                </a:rPr>
                                <m:t>+</m:t>
                              </m:r>
                            </m:sup>
                          </m:sSubSup>
                          <m:sSub>
                            <m:sSubPr>
                              <m:ctrlPr>
                                <a:rPr lang="en-US" altLang="zh-CN" sz="2000" i="1">
                                  <a:solidFill>
                                    <a:srgbClr val="0033CC"/>
                                  </a:solidFill>
                                  <a:latin typeface="Cambria Math" panose="02040503050406030204" pitchFamily="18" charset="0"/>
                                  <a:ea typeface="Cambria Math" panose="02040503050406030204" pitchFamily="18" charset="0"/>
                                </a:rPr>
                              </m:ctrlPr>
                            </m:sSubPr>
                            <m:e>
                              <m:r>
                                <a:rPr lang="en-US" altLang="zh-CN" sz="2000" i="1">
                                  <a:solidFill>
                                    <a:srgbClr val="0033CC"/>
                                  </a:solidFill>
                                  <a:latin typeface="Cambria Math" panose="02040503050406030204" pitchFamily="18" charset="0"/>
                                  <a:ea typeface="Cambria Math" panose="02040503050406030204" pitchFamily="18" charset="0"/>
                                </a:rPr>
                                <m:t>𝑏</m:t>
                              </m:r>
                            </m:e>
                            <m:sub>
                              <m:r>
                                <a:rPr lang="en-US" altLang="zh-CN" sz="2000" i="1">
                                  <a:solidFill>
                                    <a:srgbClr val="0033CC"/>
                                  </a:solidFill>
                                  <a:latin typeface="Cambria Math" panose="02040503050406030204" pitchFamily="18" charset="0"/>
                                  <a:ea typeface="Cambria Math" panose="02040503050406030204" pitchFamily="18" charset="0"/>
                                </a:rPr>
                                <m:t>𝑘</m:t>
                              </m:r>
                            </m:sub>
                          </m:sSub>
                        </m:e>
                      </m:nary>
                    </m:oMath>
                  </m:oMathPara>
                </a14:m>
                <a:endParaRPr lang="zh-CN" altLang="en-US" sz="2000" dirty="0"/>
              </a:p>
              <a:p>
                <a:endParaRPr lang="zh-CN" altLang="en-US" sz="2000" dirty="0"/>
              </a:p>
            </p:txBody>
          </p:sp>
        </mc:Choice>
        <mc:Fallback xmlns="">
          <p:sp>
            <p:nvSpPr>
              <p:cNvPr id="9" name="文本框 8">
                <a:extLst>
                  <a:ext uri="{FF2B5EF4-FFF2-40B4-BE49-F238E27FC236}">
                    <a16:creationId xmlns:a16="http://schemas.microsoft.com/office/drawing/2014/main" id="{DD173651-989D-4CB9-9AEC-757662B40040}"/>
                  </a:ext>
                </a:extLst>
              </p:cNvPr>
              <p:cNvSpPr txBox="1">
                <a:spLocks noRot="1" noChangeAspect="1" noMove="1" noResize="1" noEditPoints="1" noAdjustHandles="1" noChangeArrowheads="1" noChangeShapeType="1" noTextEdit="1"/>
              </p:cNvSpPr>
              <p:nvPr/>
            </p:nvSpPr>
            <p:spPr>
              <a:xfrm>
                <a:off x="3666686" y="4530623"/>
                <a:ext cx="5744971" cy="118186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90A9FFAE-F62F-453E-9892-EDD274B7AD4A}"/>
                  </a:ext>
                </a:extLst>
              </p:cNvPr>
              <p:cNvSpPr txBox="1"/>
              <p:nvPr/>
            </p:nvSpPr>
            <p:spPr>
              <a:xfrm>
                <a:off x="3390453" y="5529234"/>
                <a:ext cx="8303106" cy="893514"/>
              </a:xfrm>
              <a:prstGeom prst="rect">
                <a:avLst/>
              </a:prstGeom>
              <a:noFill/>
            </p:spPr>
            <p:txBody>
              <a:bodyPr wrap="non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pitchFamily="18" charset="0"/>
                            </a:rPr>
                            <m:t>𝐻</m:t>
                          </m:r>
                        </m:e>
                        <m:sub>
                          <m:r>
                            <a:rPr lang="en-US" altLang="zh-CN" sz="2000" b="0" i="1" smtClean="0">
                              <a:latin typeface="Cambria Math" panose="02040503050406030204" pitchFamily="18" charset="0"/>
                            </a:rPr>
                            <m:t>0</m:t>
                          </m:r>
                        </m:sub>
                      </m:sSub>
                      <m:r>
                        <a:rPr lang="en-US" altLang="zh-CN" sz="2000" i="1" smtClean="0">
                          <a:latin typeface="Cambria Math" panose="02040503050406030204" pitchFamily="18" charset="0"/>
                          <a:cs typeface="Cambria Math" panose="02040503050406030204" pitchFamily="18" charset="0"/>
                        </a:rPr>
                        <m:t>=</m:t>
                      </m:r>
                      <m:r>
                        <a:rPr lang="en-US" altLang="zh-CN" sz="2000" i="1">
                          <a:latin typeface="Cambria Math" panose="02040503050406030204" pitchFamily="18" charset="0"/>
                          <a:cs typeface="Cambria Math" panose="02040503050406030204" pitchFamily="18" charset="0"/>
                        </a:rPr>
                        <m:t>𝐽</m:t>
                      </m:r>
                      <m:nary>
                        <m:naryPr>
                          <m:chr m:val="∑"/>
                          <m:supHide m:val="on"/>
                          <m:ctrlPr>
                            <a:rPr lang="en-US" altLang="zh-CN" sz="2000" i="1">
                              <a:latin typeface="Cambria Math" panose="02040503050406030204" pitchFamily="18" charset="0"/>
                              <a:cs typeface="Cambria Math" panose="02040503050406030204" pitchFamily="18" charset="0"/>
                            </a:rPr>
                          </m:ctrlPr>
                        </m:naryPr>
                        <m:sub>
                          <m:r>
                            <m:rPr>
                              <m:brk m:alnAt="7"/>
                            </m:rPr>
                            <a:rPr lang="en-US" altLang="zh-CN" sz="2000" i="1">
                              <a:latin typeface="Cambria Math" panose="02040503050406030204" pitchFamily="18" charset="0"/>
                              <a:cs typeface="Cambria Math" panose="02040503050406030204" pitchFamily="18" charset="0"/>
                            </a:rPr>
                            <m:t>&lt;</m:t>
                          </m:r>
                          <m:r>
                            <a:rPr lang="en-US" altLang="zh-CN" sz="2000" i="1">
                              <a:latin typeface="Cambria Math" panose="02040503050406030204" pitchFamily="18" charset="0"/>
                              <a:cs typeface="Cambria Math" panose="02040503050406030204" pitchFamily="18" charset="0"/>
                            </a:rPr>
                            <m:t>𝑖</m:t>
                          </m:r>
                          <m:r>
                            <a:rPr lang="en-US" altLang="zh-CN" sz="2000" i="1">
                              <a:latin typeface="Cambria Math" panose="02040503050406030204" pitchFamily="18" charset="0"/>
                              <a:cs typeface="Cambria Math" panose="02040503050406030204" pitchFamily="18" charset="0"/>
                            </a:rPr>
                            <m:t>,</m:t>
                          </m:r>
                          <m:r>
                            <a:rPr lang="en-US" altLang="zh-CN" sz="2000" i="1">
                              <a:latin typeface="Cambria Math" panose="02040503050406030204" pitchFamily="18" charset="0"/>
                              <a:cs typeface="Cambria Math" panose="02040503050406030204" pitchFamily="18" charset="0"/>
                            </a:rPr>
                            <m:t>𝑗</m:t>
                          </m:r>
                          <m:r>
                            <a:rPr lang="en-US" altLang="zh-CN" sz="2000" i="1">
                              <a:latin typeface="Cambria Math" panose="02040503050406030204" pitchFamily="18" charset="0"/>
                              <a:cs typeface="Cambria Math" panose="02040503050406030204" pitchFamily="18" charset="0"/>
                            </a:rPr>
                            <m:t>&gt;</m:t>
                          </m:r>
                        </m:sub>
                        <m:sup/>
                        <m:e>
                          <m:sSub>
                            <m:sSubPr>
                              <m:ctrlPr>
                                <a:rPr lang="en-US" altLang="zh-CN" sz="2000" i="1">
                                  <a:latin typeface="Cambria Math" panose="02040503050406030204" pitchFamily="18" charset="0"/>
                                  <a:cs typeface="Cambria Math" panose="02040503050406030204" pitchFamily="18" charset="0"/>
                                </a:rPr>
                              </m:ctrlPr>
                            </m:sSubPr>
                            <m:e>
                              <m:acc>
                                <m:accPr>
                                  <m:chr m:val="⃗"/>
                                  <m:ctrlPr>
                                    <a:rPr lang="en-US" altLang="zh-CN" sz="2000" i="1">
                                      <a:latin typeface="Cambria Math" panose="02040503050406030204" pitchFamily="18" charset="0"/>
                                      <a:cs typeface="Cambria Math" panose="02040503050406030204" pitchFamily="18" charset="0"/>
                                    </a:rPr>
                                  </m:ctrlPr>
                                </m:accPr>
                                <m:e>
                                  <m:r>
                                    <a:rPr lang="en-US" altLang="zh-CN" sz="2000" i="1">
                                      <a:latin typeface="Cambria Math" panose="02040503050406030204" pitchFamily="18" charset="0"/>
                                      <a:cs typeface="Cambria Math" panose="02040503050406030204" pitchFamily="18" charset="0"/>
                                    </a:rPr>
                                    <m:t>𝑆</m:t>
                                  </m:r>
                                </m:e>
                              </m:acc>
                            </m:e>
                            <m:sub>
                              <m:r>
                                <a:rPr lang="en-US" altLang="zh-CN" sz="2000" i="1">
                                  <a:latin typeface="Cambria Math" panose="02040503050406030204" pitchFamily="18" charset="0"/>
                                  <a:cs typeface="Cambria Math" panose="02040503050406030204" pitchFamily="18" charset="0"/>
                                </a:rPr>
                                <m:t>𝑖</m:t>
                              </m:r>
                            </m:sub>
                          </m:sSub>
                          <m:sSub>
                            <m:sSubPr>
                              <m:ctrlPr>
                                <a:rPr lang="en-US" altLang="zh-CN" sz="2000" i="1">
                                  <a:latin typeface="Cambria Math" panose="02040503050406030204" pitchFamily="18" charset="0"/>
                                  <a:cs typeface="Cambria Math" panose="02040503050406030204" pitchFamily="18" charset="0"/>
                                </a:rPr>
                              </m:ctrlPr>
                            </m:sSubPr>
                            <m:e>
                              <m:r>
                                <a:rPr lang="en-US" altLang="zh-CN" sz="2000" i="1">
                                  <a:latin typeface="Cambria Math" panose="02040503050406030204" pitchFamily="18" charset="0"/>
                                  <a:cs typeface="Cambria Math" panose="02040503050406030204" pitchFamily="18" charset="0"/>
                                </a:rPr>
                                <m:t> ̇</m:t>
                              </m:r>
                              <m:acc>
                                <m:accPr>
                                  <m:chr m:val="⃗"/>
                                  <m:ctrlPr>
                                    <a:rPr lang="en-US" altLang="zh-CN" sz="2000" i="1">
                                      <a:latin typeface="Cambria Math" panose="02040503050406030204" pitchFamily="18" charset="0"/>
                                      <a:cs typeface="Cambria Math" panose="02040503050406030204" pitchFamily="18" charset="0"/>
                                    </a:rPr>
                                  </m:ctrlPr>
                                </m:accPr>
                                <m:e>
                                  <m:r>
                                    <a:rPr lang="en-US" altLang="zh-CN" sz="2000" i="1">
                                      <a:latin typeface="Cambria Math" panose="02040503050406030204" pitchFamily="18" charset="0"/>
                                      <a:cs typeface="Cambria Math" panose="02040503050406030204" pitchFamily="18" charset="0"/>
                                    </a:rPr>
                                    <m:t>𝑆</m:t>
                                  </m:r>
                                </m:e>
                              </m:acc>
                            </m:e>
                            <m:sub>
                              <m:r>
                                <a:rPr lang="en-US" altLang="zh-CN" sz="2000" i="1">
                                  <a:latin typeface="Cambria Math" panose="02040503050406030204" pitchFamily="18" charset="0"/>
                                  <a:cs typeface="Cambria Math" panose="02040503050406030204" pitchFamily="18" charset="0"/>
                                </a:rPr>
                                <m:t>𝑗</m:t>
                              </m:r>
                            </m:sub>
                          </m:sSub>
                        </m:e>
                      </m:nary>
                      <m:r>
                        <a:rPr lang="en-US" altLang="zh-CN" sz="2000" b="0" i="1" smtClean="0">
                          <a:latin typeface="Cambria Math" panose="02040503050406030204" pitchFamily="18" charset="0"/>
                          <a:cs typeface="Cambria Math" panose="02040503050406030204" pitchFamily="18" charset="0"/>
                        </a:rPr>
                        <m:t>=</m:t>
                      </m:r>
                      <m:r>
                        <a:rPr lang="en-US" altLang="zh-CN" sz="2000" b="0" i="1" smtClean="0">
                          <a:latin typeface="Cambria Math" panose="02040503050406030204" pitchFamily="18" charset="0"/>
                          <a:cs typeface="Cambria Math" panose="02040503050406030204" pitchFamily="18" charset="0"/>
                        </a:rPr>
                        <m:t>2</m:t>
                      </m:r>
                      <m:r>
                        <a:rPr lang="en-US" altLang="zh-CN" sz="2000" b="0" i="1" smtClean="0">
                          <a:latin typeface="Cambria Math" panose="02040503050406030204" pitchFamily="18" charset="0"/>
                          <a:cs typeface="Cambria Math" panose="02040503050406030204" pitchFamily="18" charset="0"/>
                        </a:rPr>
                        <m:t>𝑁𝑍𝐽𝑆</m:t>
                      </m:r>
                      <m:r>
                        <a:rPr lang="en-US" altLang="zh-CN" sz="2000" i="1">
                          <a:latin typeface="Cambria Math" panose="02040503050406030204" pitchFamily="18" charset="0"/>
                        </a:rPr>
                        <m:t>(</m:t>
                      </m:r>
                      <m:r>
                        <a:rPr lang="en-US" altLang="zh-CN" sz="2000" i="1">
                          <a:latin typeface="Cambria Math" panose="02040503050406030204" pitchFamily="18" charset="0"/>
                        </a:rPr>
                        <m:t>𝑆</m:t>
                      </m:r>
                      <m:r>
                        <a:rPr lang="en-US" altLang="zh-CN" sz="2000" i="1">
                          <a:latin typeface="Cambria Math" panose="02040503050406030204" pitchFamily="18" charset="0"/>
                        </a:rPr>
                        <m:t>+</m:t>
                      </m:r>
                      <m:r>
                        <a:rPr lang="en-US" altLang="zh-CN" sz="2000" i="1">
                          <a:latin typeface="Cambria Math" panose="02040503050406030204" pitchFamily="18" charset="0"/>
                        </a:rPr>
                        <m:t>1</m:t>
                      </m:r>
                      <m:r>
                        <a:rPr lang="en-US" altLang="zh-CN" sz="2000" i="1">
                          <a:latin typeface="Cambria Math" panose="02040503050406030204" pitchFamily="18" charset="0"/>
                        </a:rPr>
                        <m:t>)+</m:t>
                      </m:r>
                      <m:nary>
                        <m:naryPr>
                          <m:chr m:val="∑"/>
                          <m:supHide m:val="on"/>
                          <m:ctrlPr>
                            <a:rPr lang="en-US" altLang="zh-CN" sz="2000" b="0" i="1" smtClean="0">
                              <a:latin typeface="Cambria Math" panose="02040503050406030204" pitchFamily="18" charset="0"/>
                            </a:rPr>
                          </m:ctrlPr>
                        </m:naryPr>
                        <m:sub>
                          <m:r>
                            <m:rPr>
                              <m:brk m:alnAt="7"/>
                            </m:rPr>
                            <a:rPr lang="en-US" altLang="zh-CN" sz="2000" b="0" i="1" smtClean="0">
                              <a:latin typeface="Cambria Math" panose="02040503050406030204" pitchFamily="18" charset="0"/>
                            </a:rPr>
                            <m:t>𝑘</m:t>
                          </m:r>
                        </m:sub>
                        <m:sup/>
                        <m:e>
                          <m:r>
                            <a:rPr lang="en-US" altLang="zh-CN" sz="2000" b="0" i="1" smtClean="0">
                              <a:latin typeface="Cambria Math" panose="02040503050406030204" pitchFamily="18" charset="0"/>
                              <a:ea typeface="Cambria Math" panose="02040503050406030204" pitchFamily="18" charset="0"/>
                            </a:rPr>
                            <m:t>ℏ</m:t>
                          </m:r>
                          <m:sSub>
                            <m:sSubPr>
                              <m:ctrlPr>
                                <a:rPr lang="en-US" altLang="zh-CN" sz="2000" b="0" i="1" smtClean="0">
                                  <a:latin typeface="Cambria Math" panose="02040503050406030204" pitchFamily="18" charset="0"/>
                                  <a:ea typeface="Cambria Math" panose="02040503050406030204" pitchFamily="18" charset="0"/>
                                </a:rPr>
                              </m:ctrlPr>
                            </m:sSubPr>
                            <m:e>
                              <m:r>
                                <a:rPr lang="zh-CN" altLang="en-US" sz="2000" b="0" i="1" smtClean="0">
                                  <a:latin typeface="Cambria Math" panose="02040503050406030204" pitchFamily="18" charset="0"/>
                                  <a:ea typeface="Cambria Math" panose="02040503050406030204" pitchFamily="18" charset="0"/>
                                </a:rPr>
                                <m:t>𝜔</m:t>
                              </m:r>
                            </m:e>
                            <m:sub>
                              <m:r>
                                <a:rPr lang="en-US" altLang="zh-CN" sz="2000" b="0" i="1" smtClean="0">
                                  <a:latin typeface="Cambria Math" panose="02040503050406030204" pitchFamily="18" charset="0"/>
                                  <a:ea typeface="Cambria Math" panose="02040503050406030204" pitchFamily="18" charset="0"/>
                                </a:rPr>
                                <m:t>𝑘</m:t>
                              </m:r>
                            </m:sub>
                          </m:sSub>
                          <m:d>
                            <m:dPr>
                              <m:begChr m:val="{"/>
                              <m:endChr m:val="}"/>
                              <m:ctrlPr>
                                <a:rPr lang="en-US" altLang="zh-CN" sz="2000" b="0" i="1" smtClean="0">
                                  <a:latin typeface="Cambria Math" panose="02040503050406030204" pitchFamily="18" charset="0"/>
                                  <a:ea typeface="Cambria Math" panose="02040503050406030204" pitchFamily="18" charset="0"/>
                                </a:rPr>
                              </m:ctrlPr>
                            </m:dPr>
                            <m:e>
                              <m:d>
                                <m:dPr>
                                  <m:ctrlPr>
                                    <a:rPr lang="en-US" altLang="zh-CN" sz="2000" i="1">
                                      <a:latin typeface="Cambria Math" panose="02040503050406030204" pitchFamily="18" charset="0"/>
                                      <a:ea typeface="Cambria Math" panose="02040503050406030204" pitchFamily="18" charset="0"/>
                                    </a:rPr>
                                  </m:ctrlPr>
                                </m:dPr>
                                <m:e>
                                  <m:sSubSup>
                                    <m:sSubSupPr>
                                      <m:ctrlPr>
                                        <a:rPr lang="en-US" altLang="zh-CN" sz="2000" i="1" smtClean="0">
                                          <a:solidFill>
                                            <a:srgbClr val="0033CC"/>
                                          </a:solidFill>
                                          <a:latin typeface="Cambria Math" panose="02040503050406030204" pitchFamily="18" charset="0"/>
                                          <a:ea typeface="Cambria Math" panose="02040503050406030204" pitchFamily="18" charset="0"/>
                                        </a:rPr>
                                      </m:ctrlPr>
                                    </m:sSubSupPr>
                                    <m:e>
                                      <m:r>
                                        <a:rPr lang="zh-CN" altLang="en-US" sz="2000" i="1">
                                          <a:solidFill>
                                            <a:srgbClr val="0033CC"/>
                                          </a:solidFill>
                                          <a:latin typeface="Cambria Math" panose="02040503050406030204" pitchFamily="18" charset="0"/>
                                          <a:ea typeface="Cambria Math" panose="02040503050406030204" pitchFamily="18" charset="0"/>
                                        </a:rPr>
                                        <m:t>𝛼</m:t>
                                      </m:r>
                                    </m:e>
                                    <m:sub>
                                      <m:r>
                                        <a:rPr lang="en-US" altLang="zh-CN" sz="2000" i="1">
                                          <a:solidFill>
                                            <a:srgbClr val="0033CC"/>
                                          </a:solidFill>
                                          <a:latin typeface="Cambria Math" panose="02040503050406030204" pitchFamily="18" charset="0"/>
                                          <a:ea typeface="Cambria Math" panose="02040503050406030204" pitchFamily="18" charset="0"/>
                                        </a:rPr>
                                        <m:t>𝑘</m:t>
                                      </m:r>
                                    </m:sub>
                                    <m:sup>
                                      <m:r>
                                        <a:rPr lang="en-US" altLang="zh-CN" sz="2000" i="1">
                                          <a:solidFill>
                                            <a:srgbClr val="0033CC"/>
                                          </a:solidFill>
                                          <a:latin typeface="Cambria Math" panose="02040503050406030204" pitchFamily="18" charset="0"/>
                                          <a:ea typeface="Cambria Math" panose="02040503050406030204" pitchFamily="18" charset="0"/>
                                        </a:rPr>
                                        <m:t>+</m:t>
                                      </m:r>
                                    </m:sup>
                                  </m:sSubSup>
                                  <m:sSub>
                                    <m:sSubPr>
                                      <m:ctrlPr>
                                        <a:rPr lang="en-US" altLang="zh-CN" sz="2000" i="1">
                                          <a:solidFill>
                                            <a:srgbClr val="0033CC"/>
                                          </a:solidFill>
                                          <a:latin typeface="Cambria Math" panose="02040503050406030204" pitchFamily="18" charset="0"/>
                                          <a:ea typeface="Cambria Math" panose="02040503050406030204" pitchFamily="18" charset="0"/>
                                        </a:rPr>
                                      </m:ctrlPr>
                                    </m:sSubPr>
                                    <m:e>
                                      <m:r>
                                        <a:rPr lang="zh-CN" altLang="en-US" sz="2000" i="1">
                                          <a:solidFill>
                                            <a:srgbClr val="0033CC"/>
                                          </a:solidFill>
                                          <a:latin typeface="Cambria Math" panose="02040503050406030204" pitchFamily="18" charset="0"/>
                                          <a:ea typeface="Cambria Math" panose="02040503050406030204" pitchFamily="18" charset="0"/>
                                        </a:rPr>
                                        <m:t>𝛼</m:t>
                                      </m:r>
                                    </m:e>
                                    <m:sub>
                                      <m:r>
                                        <a:rPr lang="en-US" altLang="zh-CN" sz="2000" i="1">
                                          <a:solidFill>
                                            <a:srgbClr val="0033CC"/>
                                          </a:solidFill>
                                          <a:latin typeface="Cambria Math" panose="02040503050406030204" pitchFamily="18" charset="0"/>
                                          <a:ea typeface="Cambria Math" panose="02040503050406030204" pitchFamily="18" charset="0"/>
                                        </a:rPr>
                                        <m:t>𝑘</m:t>
                                      </m:r>
                                    </m:sub>
                                  </m:sSub>
                                  <m:r>
                                    <a:rPr lang="en-US" altLang="zh-CN" sz="2000" i="1">
                                      <a:latin typeface="Cambria Math" panose="02040503050406030204" pitchFamily="18" charset="0"/>
                                      <a:ea typeface="Cambria Math" panose="02040503050406030204" pitchFamily="18" charset="0"/>
                                    </a:rPr>
                                    <m:t>+</m:t>
                                  </m:r>
                                  <m:f>
                                    <m:fPr>
                                      <m:ctrlPr>
                                        <a:rPr lang="en-US" altLang="zh-CN" sz="2000" i="1">
                                          <a:latin typeface="Cambria Math" panose="02040503050406030204" pitchFamily="18" charset="0"/>
                                          <a:ea typeface="Cambria Math" panose="02040503050406030204" pitchFamily="18" charset="0"/>
                                        </a:rPr>
                                      </m:ctrlPr>
                                    </m:fPr>
                                    <m:num>
                                      <m:r>
                                        <a:rPr lang="en-US" altLang="zh-CN" sz="2000" i="1">
                                          <a:latin typeface="Cambria Math" panose="02040503050406030204" pitchFamily="18" charset="0"/>
                                          <a:ea typeface="Cambria Math" panose="02040503050406030204" pitchFamily="18" charset="0"/>
                                        </a:rPr>
                                        <m:t>1</m:t>
                                      </m:r>
                                    </m:num>
                                    <m:den>
                                      <m:r>
                                        <a:rPr lang="en-US" altLang="zh-CN" sz="2000" i="1">
                                          <a:latin typeface="Cambria Math" panose="02040503050406030204" pitchFamily="18" charset="0"/>
                                          <a:ea typeface="Cambria Math" panose="02040503050406030204" pitchFamily="18" charset="0"/>
                                        </a:rPr>
                                        <m:t>2</m:t>
                                      </m:r>
                                    </m:den>
                                  </m:f>
                                </m:e>
                              </m:d>
                              <m:r>
                                <a:rPr lang="en-US" altLang="zh-CN" sz="2000" b="0" i="1" smtClean="0">
                                  <a:latin typeface="Cambria Math" panose="02040503050406030204" pitchFamily="18" charset="0"/>
                                  <a:ea typeface="Cambria Math" panose="02040503050406030204" pitchFamily="18" charset="0"/>
                                </a:rPr>
                                <m:t>+</m:t>
                              </m:r>
                              <m:d>
                                <m:dPr>
                                  <m:ctrlPr>
                                    <a:rPr lang="en-US" altLang="zh-CN" sz="2000" i="1">
                                      <a:latin typeface="Cambria Math" panose="02040503050406030204" pitchFamily="18" charset="0"/>
                                      <a:ea typeface="Cambria Math" panose="02040503050406030204" pitchFamily="18" charset="0"/>
                                    </a:rPr>
                                  </m:ctrlPr>
                                </m:dPr>
                                <m:e>
                                  <m:sSubSup>
                                    <m:sSubSupPr>
                                      <m:ctrlPr>
                                        <a:rPr lang="en-US" altLang="zh-CN" sz="2000" i="1" smtClean="0">
                                          <a:solidFill>
                                            <a:srgbClr val="0033CC"/>
                                          </a:solidFill>
                                          <a:latin typeface="Cambria Math" panose="02040503050406030204" pitchFamily="18" charset="0"/>
                                          <a:ea typeface="Cambria Math" panose="02040503050406030204" pitchFamily="18" charset="0"/>
                                        </a:rPr>
                                      </m:ctrlPr>
                                    </m:sSubSupPr>
                                    <m:e>
                                      <m:r>
                                        <a:rPr lang="zh-CN" altLang="en-US" sz="2000" i="1">
                                          <a:solidFill>
                                            <a:srgbClr val="0033CC"/>
                                          </a:solidFill>
                                          <a:latin typeface="Cambria Math" panose="02040503050406030204" pitchFamily="18" charset="0"/>
                                          <a:ea typeface="Cambria Math" panose="02040503050406030204" pitchFamily="18" charset="0"/>
                                        </a:rPr>
                                        <m:t>𝛽</m:t>
                                      </m:r>
                                    </m:e>
                                    <m:sub>
                                      <m:r>
                                        <a:rPr lang="en-US" altLang="zh-CN" sz="2000" i="1">
                                          <a:solidFill>
                                            <a:srgbClr val="0033CC"/>
                                          </a:solidFill>
                                          <a:latin typeface="Cambria Math" panose="02040503050406030204" pitchFamily="18" charset="0"/>
                                          <a:ea typeface="Cambria Math" panose="02040503050406030204" pitchFamily="18" charset="0"/>
                                        </a:rPr>
                                        <m:t>𝑘</m:t>
                                      </m:r>
                                    </m:sub>
                                    <m:sup>
                                      <m:r>
                                        <a:rPr lang="en-US" altLang="zh-CN" sz="2000" i="1">
                                          <a:solidFill>
                                            <a:srgbClr val="0033CC"/>
                                          </a:solidFill>
                                          <a:latin typeface="Cambria Math" panose="02040503050406030204" pitchFamily="18" charset="0"/>
                                          <a:ea typeface="Cambria Math" panose="02040503050406030204" pitchFamily="18" charset="0"/>
                                        </a:rPr>
                                        <m:t>+</m:t>
                                      </m:r>
                                    </m:sup>
                                  </m:sSubSup>
                                  <m:sSub>
                                    <m:sSubPr>
                                      <m:ctrlPr>
                                        <a:rPr lang="en-US" altLang="zh-CN" sz="2000" i="1">
                                          <a:solidFill>
                                            <a:srgbClr val="0033CC"/>
                                          </a:solidFill>
                                          <a:latin typeface="Cambria Math" panose="02040503050406030204" pitchFamily="18" charset="0"/>
                                          <a:ea typeface="Cambria Math" panose="02040503050406030204" pitchFamily="18" charset="0"/>
                                        </a:rPr>
                                      </m:ctrlPr>
                                    </m:sSubPr>
                                    <m:e>
                                      <m:r>
                                        <a:rPr lang="zh-CN" altLang="en-US" sz="2000" i="1">
                                          <a:solidFill>
                                            <a:srgbClr val="0033CC"/>
                                          </a:solidFill>
                                          <a:latin typeface="Cambria Math" panose="02040503050406030204" pitchFamily="18" charset="0"/>
                                          <a:ea typeface="Cambria Math" panose="02040503050406030204" pitchFamily="18" charset="0"/>
                                        </a:rPr>
                                        <m:t>𝛽</m:t>
                                      </m:r>
                                    </m:e>
                                    <m:sub>
                                      <m:r>
                                        <a:rPr lang="en-US" altLang="zh-CN" sz="2000" i="1">
                                          <a:solidFill>
                                            <a:srgbClr val="0033CC"/>
                                          </a:solidFill>
                                          <a:latin typeface="Cambria Math" panose="02040503050406030204" pitchFamily="18" charset="0"/>
                                          <a:ea typeface="Cambria Math" panose="02040503050406030204" pitchFamily="18" charset="0"/>
                                        </a:rPr>
                                        <m:t>𝑘</m:t>
                                      </m:r>
                                    </m:sub>
                                  </m:sSub>
                                  <m:r>
                                    <a:rPr lang="en-US" altLang="zh-CN" sz="2000" i="1">
                                      <a:latin typeface="Cambria Math" panose="02040503050406030204" pitchFamily="18" charset="0"/>
                                      <a:ea typeface="Cambria Math" panose="02040503050406030204" pitchFamily="18" charset="0"/>
                                    </a:rPr>
                                    <m:t>+</m:t>
                                  </m:r>
                                  <m:f>
                                    <m:fPr>
                                      <m:ctrlPr>
                                        <a:rPr lang="en-US" altLang="zh-CN" sz="2000" i="1">
                                          <a:latin typeface="Cambria Math" panose="02040503050406030204" pitchFamily="18" charset="0"/>
                                          <a:ea typeface="Cambria Math" panose="02040503050406030204" pitchFamily="18" charset="0"/>
                                        </a:rPr>
                                      </m:ctrlPr>
                                    </m:fPr>
                                    <m:num>
                                      <m:r>
                                        <a:rPr lang="en-US" altLang="zh-CN" sz="2000" i="1">
                                          <a:latin typeface="Cambria Math" panose="02040503050406030204" pitchFamily="18" charset="0"/>
                                          <a:ea typeface="Cambria Math" panose="02040503050406030204" pitchFamily="18" charset="0"/>
                                        </a:rPr>
                                        <m:t>1</m:t>
                                      </m:r>
                                    </m:num>
                                    <m:den>
                                      <m:r>
                                        <a:rPr lang="en-US" altLang="zh-CN" sz="2000" i="1">
                                          <a:latin typeface="Cambria Math" panose="02040503050406030204" pitchFamily="18" charset="0"/>
                                          <a:ea typeface="Cambria Math" panose="02040503050406030204" pitchFamily="18" charset="0"/>
                                        </a:rPr>
                                        <m:t>2</m:t>
                                      </m:r>
                                    </m:den>
                                  </m:f>
                                </m:e>
                              </m:d>
                            </m:e>
                          </m:d>
                        </m:e>
                      </m:nary>
                    </m:oMath>
                  </m:oMathPara>
                </a14:m>
                <a:endParaRPr lang="zh-CN" altLang="en-US" sz="2000" dirty="0"/>
              </a:p>
            </p:txBody>
          </p:sp>
        </mc:Choice>
        <mc:Fallback xmlns="">
          <p:sp>
            <p:nvSpPr>
              <p:cNvPr id="10" name="文本框 9">
                <a:extLst>
                  <a:ext uri="{FF2B5EF4-FFF2-40B4-BE49-F238E27FC236}">
                    <a16:creationId xmlns:a16="http://schemas.microsoft.com/office/drawing/2014/main" id="{90A9FFAE-F62F-453E-9892-EDD274B7AD4A}"/>
                  </a:ext>
                </a:extLst>
              </p:cNvPr>
              <p:cNvSpPr txBox="1">
                <a:spLocks noRot="1" noChangeAspect="1" noMove="1" noResize="1" noEditPoints="1" noAdjustHandles="1" noChangeArrowheads="1" noChangeShapeType="1" noTextEdit="1"/>
              </p:cNvSpPr>
              <p:nvPr/>
            </p:nvSpPr>
            <p:spPr>
              <a:xfrm>
                <a:off x="3390453" y="5529234"/>
                <a:ext cx="8303106" cy="893514"/>
              </a:xfrm>
              <a:prstGeom prst="rect">
                <a:avLst/>
              </a:prstGeom>
              <a:blipFill>
                <a:blip r:embed="rId7"/>
                <a:stretch>
                  <a:fillRect/>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FDD33060-5579-4017-A372-29911E76A80F}"/>
              </a:ext>
            </a:extLst>
          </p:cNvPr>
          <p:cNvSpPr txBox="1"/>
          <p:nvPr/>
        </p:nvSpPr>
        <p:spPr>
          <a:xfrm>
            <a:off x="752576" y="4605387"/>
            <a:ext cx="1755609" cy="461665"/>
          </a:xfrm>
          <a:prstGeom prst="rect">
            <a:avLst/>
          </a:prstGeom>
          <a:noFill/>
        </p:spPr>
        <p:txBody>
          <a:bodyPr wrap="none" rtlCol="0">
            <a:spAutoFit/>
          </a:bodyPr>
          <a:lstStyle/>
          <a:p>
            <a:r>
              <a:rPr lang="en-US" altLang="zh-CN" sz="2400" dirty="0">
                <a:solidFill>
                  <a:srgbClr val="0033CC"/>
                </a:solidFill>
                <a:latin typeface="Times New Roman" panose="02020603050405020304" pitchFamily="18" charset="0"/>
                <a:cs typeface="Times New Roman" panose="02020603050405020304" pitchFamily="18" charset="0"/>
              </a:rPr>
              <a:t>Ferromagnet</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
        <p:nvSpPr>
          <p:cNvPr id="12" name="文本框 11">
            <a:extLst>
              <a:ext uri="{FF2B5EF4-FFF2-40B4-BE49-F238E27FC236}">
                <a16:creationId xmlns:a16="http://schemas.microsoft.com/office/drawing/2014/main" id="{5403B54A-2E5F-482A-ADCD-30AF16418E73}"/>
              </a:ext>
            </a:extLst>
          </p:cNvPr>
          <p:cNvSpPr txBox="1"/>
          <p:nvPr/>
        </p:nvSpPr>
        <p:spPr>
          <a:xfrm>
            <a:off x="675932" y="5776645"/>
            <a:ext cx="2233304" cy="461665"/>
          </a:xfrm>
          <a:prstGeom prst="rect">
            <a:avLst/>
          </a:prstGeom>
          <a:noFill/>
        </p:spPr>
        <p:txBody>
          <a:bodyPr wrap="none" rtlCol="0">
            <a:spAutoFit/>
          </a:bodyPr>
          <a:lstStyle/>
          <a:p>
            <a:r>
              <a:rPr lang="en-US" altLang="zh-CN" sz="2400" dirty="0">
                <a:solidFill>
                  <a:srgbClr val="0033CC"/>
                </a:solidFill>
                <a:latin typeface="Times New Roman" panose="02020603050405020304" pitchFamily="18" charset="0"/>
                <a:cs typeface="Times New Roman" panose="02020603050405020304" pitchFamily="18" charset="0"/>
              </a:rPr>
              <a:t>Antiferromagnet</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2710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6058" y="134776"/>
            <a:ext cx="12040119" cy="646331"/>
          </a:xfrm>
          <a:prstGeom prst="rect">
            <a:avLst/>
          </a:prstGeom>
        </p:spPr>
        <p:txBody>
          <a:bodyPr wrap="square">
            <a:spAutoFit/>
          </a:bodyPr>
          <a:lstStyle/>
          <a:p>
            <a:r>
              <a:rPr lang="en-US" altLang="zh-CN" sz="36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Spinon</a:t>
            </a:r>
            <a:r>
              <a:rPr lang="zh-CN" altLang="en-US" sz="36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6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in Intrinsic Quantum Disordered States</a:t>
            </a:r>
          </a:p>
        </p:txBody>
      </p:sp>
      <p:sp>
        <p:nvSpPr>
          <p:cNvPr id="18" name="灯片编号占位符 1">
            <a:extLst>
              <a:ext uri="{FF2B5EF4-FFF2-40B4-BE49-F238E27FC236}">
                <a16:creationId xmlns:a16="http://schemas.microsoft.com/office/drawing/2014/main" id="{5F65C23C-C2FB-454F-BCF5-3428B454E63C}"/>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a:t>
            </a:fld>
            <a:endParaRPr lang="zh-CN" altLang="en-US" sz="2000" dirty="0"/>
          </a:p>
        </p:txBody>
      </p:sp>
      <p:sp>
        <p:nvSpPr>
          <p:cNvPr id="23" name="文本框 22">
            <a:extLst>
              <a:ext uri="{FF2B5EF4-FFF2-40B4-BE49-F238E27FC236}">
                <a16:creationId xmlns:a16="http://schemas.microsoft.com/office/drawing/2014/main" id="{FA19658D-3762-4BB9-BFD5-4FEB0DE272C0}"/>
              </a:ext>
            </a:extLst>
          </p:cNvPr>
          <p:cNvSpPr txBox="1"/>
          <p:nvPr/>
        </p:nvSpPr>
        <p:spPr>
          <a:xfrm>
            <a:off x="1433233" y="5338454"/>
            <a:ext cx="2428870" cy="492443"/>
          </a:xfrm>
          <a:prstGeom prst="rect">
            <a:avLst/>
          </a:prstGeom>
          <a:noFill/>
        </p:spPr>
        <p:txBody>
          <a:bodyPr wrap="none" rtlCol="0">
            <a:spAutoFit/>
          </a:bodyPr>
          <a:lstStyle/>
          <a:p>
            <a:pPr algn="l"/>
            <a:r>
              <a:rPr lang="en-US" altLang="zh-CN" sz="2600" dirty="0">
                <a:solidFill>
                  <a:srgbClr val="0033CC"/>
                </a:solidFill>
                <a:latin typeface="Times New Roman" panose="02020603050405020304" pitchFamily="18" charset="0"/>
                <a:cs typeface="Times New Roman" panose="02020603050405020304" pitchFamily="18" charset="0"/>
              </a:rPr>
              <a:t>S=1/2 spin</a:t>
            </a:r>
            <a:r>
              <a:rPr lang="zh-CN" altLang="en-US" sz="2600" dirty="0">
                <a:solidFill>
                  <a:srgbClr val="0033CC"/>
                </a:solidFill>
                <a:latin typeface="Times New Roman" panose="02020603050405020304" pitchFamily="18" charset="0"/>
                <a:cs typeface="Times New Roman" panose="02020603050405020304" pitchFamily="18" charset="0"/>
              </a:rPr>
              <a:t> </a:t>
            </a:r>
            <a:r>
              <a:rPr lang="en-US" altLang="zh-CN" sz="2600" dirty="0">
                <a:solidFill>
                  <a:srgbClr val="0033CC"/>
                </a:solidFill>
                <a:latin typeface="Times New Roman" panose="02020603050405020304" pitchFamily="18" charset="0"/>
                <a:cs typeface="Times New Roman" panose="02020603050405020304" pitchFamily="18" charset="0"/>
              </a:rPr>
              <a:t>chain</a:t>
            </a:r>
            <a:endParaRPr lang="zh-CN" altLang="en-US" sz="2600" dirty="0">
              <a:solidFill>
                <a:srgbClr val="0033CC"/>
              </a:solidFill>
              <a:latin typeface="Times New Roman" panose="02020603050405020304" pitchFamily="18" charset="0"/>
              <a:cs typeface="Times New Roman" panose="02020603050405020304" pitchFamily="18" charset="0"/>
            </a:endParaRPr>
          </a:p>
        </p:txBody>
      </p:sp>
      <p:sp>
        <p:nvSpPr>
          <p:cNvPr id="34" name="文本框 33">
            <a:extLst>
              <a:ext uri="{FF2B5EF4-FFF2-40B4-BE49-F238E27FC236}">
                <a16:creationId xmlns:a16="http://schemas.microsoft.com/office/drawing/2014/main" id="{D8F4A77D-2682-41CD-8189-800A600BDB9B}"/>
              </a:ext>
            </a:extLst>
          </p:cNvPr>
          <p:cNvSpPr txBox="1"/>
          <p:nvPr/>
        </p:nvSpPr>
        <p:spPr>
          <a:xfrm>
            <a:off x="6306117" y="1015695"/>
            <a:ext cx="4403771" cy="892552"/>
          </a:xfrm>
          <a:prstGeom prst="rect">
            <a:avLst/>
          </a:prstGeom>
          <a:noFill/>
        </p:spPr>
        <p:txBody>
          <a:bodyPr wrap="none" rtlCol="0">
            <a:spAutoFit/>
          </a:bodyPr>
          <a:lstStyle/>
          <a:p>
            <a:pPr algn="ctr"/>
            <a:r>
              <a:rPr lang="en-US" altLang="zh-CN" sz="2600" dirty="0">
                <a:solidFill>
                  <a:srgbClr val="0033CC"/>
                </a:solidFill>
                <a:latin typeface="Times New Roman" panose="02020603050405020304" pitchFamily="18" charset="0"/>
                <a:cs typeface="Times New Roman" panose="02020603050405020304" pitchFamily="18" charset="0"/>
              </a:rPr>
              <a:t>2D and 3D systems with </a:t>
            </a:r>
          </a:p>
          <a:p>
            <a:pPr algn="ctr"/>
            <a:r>
              <a:rPr lang="en-US" altLang="zh-CN" sz="2600" dirty="0">
                <a:solidFill>
                  <a:srgbClr val="0033CC"/>
                </a:solidFill>
                <a:latin typeface="Times New Roman" panose="02020603050405020304" pitchFamily="18" charset="0"/>
                <a:cs typeface="Times New Roman" panose="02020603050405020304" pitchFamily="18" charset="0"/>
              </a:rPr>
              <a:t>frustrated magnetic interactions</a:t>
            </a:r>
            <a:endParaRPr lang="zh-CN" altLang="en-US" sz="2600" dirty="0">
              <a:solidFill>
                <a:srgbClr val="0033CC"/>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D61B5298-12E0-4DDC-A224-3E36EADCCFEE}"/>
                  </a:ext>
                </a:extLst>
              </p:cNvPr>
              <p:cNvSpPr txBox="1"/>
              <p:nvPr/>
            </p:nvSpPr>
            <p:spPr>
              <a:xfrm>
                <a:off x="1112467" y="1906136"/>
                <a:ext cx="3887282" cy="615553"/>
              </a:xfrm>
              <a:prstGeom prst="rect">
                <a:avLst/>
              </a:prstGeom>
              <a:noFill/>
              <a:ln w="9525">
                <a:noFill/>
              </a:ln>
            </p:spPr>
            <p:txBody>
              <a:bodyPr wrap="none" lIns="0" tIns="0" rIns="0" bIns="0" rtlCol="0" anchor="t">
                <a:spAutoFit/>
              </a:bodyPr>
              <a:lstStyle/>
              <a:p>
                <a:pPr algn="ctr"/>
                <a14:m>
                  <m:oMath xmlns:m="http://schemas.openxmlformats.org/officeDocument/2006/math">
                    <m:r>
                      <a:rPr lang="en-US" altLang="zh-CN" sz="2000" b="0" i="1" smtClean="0">
                        <a:solidFill>
                          <a:srgbClr val="C00000"/>
                        </a:solidFill>
                        <a:latin typeface="Cambria Math" panose="02040503050406030204" pitchFamily="18" charset="0"/>
                        <a:ea typeface="微软雅黑" panose="020B0503020204020204" pitchFamily="34" charset="-122"/>
                        <a:cs typeface="Times New Roman" panose="02020603050405020304" pitchFamily="18" charset="0"/>
                      </a:rPr>
                      <m:t>𝑆</m:t>
                    </m:r>
                    <m:r>
                      <a:rPr lang="en-US" altLang="zh-CN" sz="2000" b="0" i="1" smtClean="0">
                        <a:solidFill>
                          <a:srgbClr val="C00000"/>
                        </a:solidFill>
                        <a:latin typeface="Cambria Math" panose="02040503050406030204" pitchFamily="18" charset="0"/>
                        <a:ea typeface="微软雅黑" panose="020B0503020204020204" pitchFamily="34" charset="-122"/>
                        <a:cs typeface="Times New Roman" panose="02020603050405020304" pitchFamily="18" charset="0"/>
                      </a:rPr>
                      <m:t>=1/2</m:t>
                    </m:r>
                  </m:oMath>
                </a14:m>
                <a:r>
                  <a:rPr lang="en-US" altLang="zh-CN" sz="20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 spinons in disordered phases</a:t>
                </a:r>
              </a:p>
              <a:p>
                <a:pPr algn="ctr"/>
                <a:r>
                  <a:rPr lang="en-US" altLang="zh-CN" sz="20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 (Domain wall)</a:t>
                </a:r>
              </a:p>
            </p:txBody>
          </p:sp>
        </mc:Choice>
        <mc:Fallback xmlns="">
          <p:sp>
            <p:nvSpPr>
              <p:cNvPr id="39" name="文本框 38">
                <a:extLst>
                  <a:ext uri="{FF2B5EF4-FFF2-40B4-BE49-F238E27FC236}">
                    <a16:creationId xmlns:a16="http://schemas.microsoft.com/office/drawing/2014/main" id="{D61B5298-12E0-4DDC-A224-3E36EADCCFEE}"/>
                  </a:ext>
                </a:extLst>
              </p:cNvPr>
              <p:cNvSpPr txBox="1">
                <a:spLocks noRot="1" noChangeAspect="1" noMove="1" noResize="1" noEditPoints="1" noAdjustHandles="1" noChangeArrowheads="1" noChangeShapeType="1" noTextEdit="1"/>
              </p:cNvSpPr>
              <p:nvPr/>
            </p:nvSpPr>
            <p:spPr>
              <a:xfrm>
                <a:off x="1112467" y="1906136"/>
                <a:ext cx="3887282" cy="615553"/>
              </a:xfrm>
              <a:prstGeom prst="rect">
                <a:avLst/>
              </a:prstGeom>
              <a:blipFill>
                <a:blip r:embed="rId3"/>
                <a:stretch>
                  <a:fillRect l="-1881" t="-12871" r="-3605" b="-23762"/>
                </a:stretch>
              </a:blipFill>
              <a:ln w="9525">
                <a:noFill/>
              </a:ln>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92D167B3-C8E6-4021-94A4-1A6FE9B6D06B}"/>
              </a:ext>
            </a:extLst>
          </p:cNvPr>
          <p:cNvSpPr txBox="1"/>
          <p:nvPr/>
        </p:nvSpPr>
        <p:spPr>
          <a:xfrm>
            <a:off x="4743980" y="5169177"/>
            <a:ext cx="3852427" cy="830997"/>
          </a:xfrm>
          <a:prstGeom prst="rect">
            <a:avLst/>
          </a:prstGeom>
          <a:noFill/>
        </p:spPr>
        <p:txBody>
          <a:bodyPr wrap="square" rtlCol="0">
            <a:spAutoFit/>
          </a:bodyPr>
          <a:lstStyle/>
          <a:p>
            <a:pPr algn="ctr"/>
            <a:r>
              <a:rPr lang="en-US" altLang="zh-CN" sz="2400" dirty="0">
                <a:solidFill>
                  <a:srgbClr val="993300"/>
                </a:solidFill>
                <a:latin typeface="Times New Roman" panose="02020603050405020304" pitchFamily="18" charset="0"/>
                <a:cs typeface="Times New Roman" panose="02020603050405020304" pitchFamily="18" charset="0"/>
              </a:rPr>
              <a:t>Kitaev Quantum Spin liquids</a:t>
            </a:r>
          </a:p>
          <a:p>
            <a:pPr algn="ctr"/>
            <a:r>
              <a:rPr lang="en-US" altLang="zh-CN" sz="2400" dirty="0">
                <a:solidFill>
                  <a:srgbClr val="993300"/>
                </a:solidFill>
                <a:latin typeface="Times New Roman" panose="02020603050405020304" pitchFamily="18" charset="0"/>
                <a:cs typeface="Times New Roman" panose="02020603050405020304" pitchFamily="18" charset="0"/>
              </a:rPr>
              <a:t>(QSLs)</a:t>
            </a:r>
            <a:endParaRPr lang="zh-CN" altLang="en-US" sz="2400" dirty="0">
              <a:solidFill>
                <a:srgbClr val="993300"/>
              </a:solidFill>
              <a:latin typeface="Times New Roman" panose="02020603050405020304" pitchFamily="18" charset="0"/>
              <a:cs typeface="Times New Roman" panose="02020603050405020304" pitchFamily="18" charset="0"/>
            </a:endParaRPr>
          </a:p>
        </p:txBody>
      </p:sp>
      <p:sp>
        <p:nvSpPr>
          <p:cNvPr id="24" name="文本框 23">
            <a:extLst>
              <a:ext uri="{FF2B5EF4-FFF2-40B4-BE49-F238E27FC236}">
                <a16:creationId xmlns:a16="http://schemas.microsoft.com/office/drawing/2014/main" id="{629F04FA-CF41-464A-97C6-F408AA4606B5}"/>
              </a:ext>
            </a:extLst>
          </p:cNvPr>
          <p:cNvSpPr txBox="1"/>
          <p:nvPr/>
        </p:nvSpPr>
        <p:spPr>
          <a:xfrm>
            <a:off x="8979904" y="5169177"/>
            <a:ext cx="3150653" cy="830997"/>
          </a:xfrm>
          <a:prstGeom prst="rect">
            <a:avLst/>
          </a:prstGeom>
          <a:noFill/>
        </p:spPr>
        <p:txBody>
          <a:bodyPr wrap="square" rtlCol="0">
            <a:spAutoFit/>
          </a:bodyPr>
          <a:lstStyle/>
          <a:p>
            <a:pPr algn="ctr"/>
            <a:r>
              <a:rPr lang="en-US" altLang="zh-CN" sz="2400" dirty="0">
                <a:solidFill>
                  <a:srgbClr val="993300"/>
                </a:solidFill>
                <a:latin typeface="Times New Roman" panose="02020603050405020304" pitchFamily="18" charset="0"/>
                <a:cs typeface="Times New Roman" panose="02020603050405020304" pitchFamily="18" charset="0"/>
              </a:rPr>
              <a:t>Deconfined QCP (DQCP)</a:t>
            </a:r>
            <a:endParaRPr lang="zh-CN" altLang="en-US" sz="2400" dirty="0">
              <a:solidFill>
                <a:srgbClr val="993300"/>
              </a:solidFill>
              <a:latin typeface="Times New Roman" panose="02020603050405020304" pitchFamily="18" charset="0"/>
              <a:cs typeface="Times New Roman" panose="02020603050405020304" pitchFamily="18" charset="0"/>
            </a:endParaRPr>
          </a:p>
        </p:txBody>
      </p:sp>
      <p:pic>
        <p:nvPicPr>
          <p:cNvPr id="25" name="图片 24">
            <a:extLst>
              <a:ext uri="{FF2B5EF4-FFF2-40B4-BE49-F238E27FC236}">
                <a16:creationId xmlns:a16="http://schemas.microsoft.com/office/drawing/2014/main" id="{939BB5D2-6589-41C9-9A5C-84C3E314898F}"/>
              </a:ext>
            </a:extLst>
          </p:cNvPr>
          <p:cNvPicPr>
            <a:picLocks noChangeAspect="1"/>
          </p:cNvPicPr>
          <p:nvPr/>
        </p:nvPicPr>
        <p:blipFill>
          <a:blip r:embed="rId4"/>
          <a:stretch>
            <a:fillRect/>
          </a:stretch>
        </p:blipFill>
        <p:spPr>
          <a:xfrm>
            <a:off x="879474" y="1164653"/>
            <a:ext cx="3295650" cy="581025"/>
          </a:xfrm>
          <a:prstGeom prst="rect">
            <a:avLst/>
          </a:prstGeom>
        </p:spPr>
      </p:pic>
      <p:pic>
        <p:nvPicPr>
          <p:cNvPr id="17" name="图片 16">
            <a:extLst>
              <a:ext uri="{FF2B5EF4-FFF2-40B4-BE49-F238E27FC236}">
                <a16:creationId xmlns:a16="http://schemas.microsoft.com/office/drawing/2014/main" id="{696546A2-A91D-5CA2-ECA8-37DABBD10E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7991" y="2452003"/>
            <a:ext cx="3347172" cy="2651790"/>
          </a:xfrm>
          <a:prstGeom prst="rect">
            <a:avLst/>
          </a:prstGeom>
        </p:spPr>
      </p:pic>
      <p:sp>
        <p:nvSpPr>
          <p:cNvPr id="19" name="文本框 18">
            <a:extLst>
              <a:ext uri="{FF2B5EF4-FFF2-40B4-BE49-F238E27FC236}">
                <a16:creationId xmlns:a16="http://schemas.microsoft.com/office/drawing/2014/main" id="{63CF1A20-044B-2B0A-F90C-9580378BB449}"/>
              </a:ext>
            </a:extLst>
          </p:cNvPr>
          <p:cNvSpPr txBox="1"/>
          <p:nvPr/>
        </p:nvSpPr>
        <p:spPr>
          <a:xfrm>
            <a:off x="8596407" y="1955732"/>
            <a:ext cx="3637720" cy="430887"/>
          </a:xfrm>
          <a:prstGeom prst="rect">
            <a:avLst/>
          </a:prstGeom>
          <a:noFill/>
        </p:spPr>
        <p:txBody>
          <a:bodyPr wrap="square">
            <a:spAutoFit/>
          </a:bodyPr>
          <a:lstStyle/>
          <a:p>
            <a:r>
              <a:rPr lang="en-US" altLang="zh-CN" sz="2200" dirty="0">
                <a:latin typeface="Times New Roman" panose="02020603050405020304" pitchFamily="18" charset="0"/>
                <a:cs typeface="Times New Roman" panose="02020603050405020304" pitchFamily="18" charset="0"/>
              </a:rPr>
              <a:t>Singh et al., Science (2004)</a:t>
            </a:r>
          </a:p>
        </p:txBody>
      </p:sp>
      <p:grpSp>
        <p:nvGrpSpPr>
          <p:cNvPr id="6" name="组合 5">
            <a:extLst>
              <a:ext uri="{FF2B5EF4-FFF2-40B4-BE49-F238E27FC236}">
                <a16:creationId xmlns:a16="http://schemas.microsoft.com/office/drawing/2014/main" id="{5EA252F9-6CED-4659-2484-12D71F47548B}"/>
              </a:ext>
            </a:extLst>
          </p:cNvPr>
          <p:cNvGrpSpPr/>
          <p:nvPr/>
        </p:nvGrpSpPr>
        <p:grpSpPr>
          <a:xfrm>
            <a:off x="5136364" y="2271566"/>
            <a:ext cx="3347172" cy="3015470"/>
            <a:chOff x="5350179" y="2448988"/>
            <a:chExt cx="3347172" cy="3015470"/>
          </a:xfrm>
        </p:grpSpPr>
        <p:pic>
          <p:nvPicPr>
            <p:cNvPr id="3" name="图片 2">
              <a:extLst>
                <a:ext uri="{FF2B5EF4-FFF2-40B4-BE49-F238E27FC236}">
                  <a16:creationId xmlns:a16="http://schemas.microsoft.com/office/drawing/2014/main" id="{9124FDB7-480E-B205-B834-C56664DDD32D}"/>
                </a:ext>
              </a:extLst>
            </p:cNvPr>
            <p:cNvPicPr>
              <a:picLocks noChangeAspect="1"/>
            </p:cNvPicPr>
            <p:nvPr/>
          </p:nvPicPr>
          <p:blipFill>
            <a:blip r:embed="rId6"/>
            <a:stretch>
              <a:fillRect/>
            </a:stretch>
          </p:blipFill>
          <p:spPr>
            <a:xfrm>
              <a:off x="5350179" y="2448988"/>
              <a:ext cx="3347172" cy="3015470"/>
            </a:xfrm>
            <a:prstGeom prst="rect">
              <a:avLst/>
            </a:prstGeom>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E3B386BC-3ABB-BFCD-C3FD-3A148BB699B4}"/>
                    </a:ext>
                  </a:extLst>
                </p:cNvPr>
                <p:cNvSpPr txBox="1"/>
                <p:nvPr/>
              </p:nvSpPr>
              <p:spPr>
                <a:xfrm>
                  <a:off x="6305202" y="3603564"/>
                  <a:ext cx="947888" cy="524567"/>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altLang="zh-CN" b="0" i="1" smtClean="0">
                                <a:solidFill>
                                  <a:srgbClr val="0033CC"/>
                                </a:solidFill>
                                <a:latin typeface="Cambria Math" panose="02040503050406030204" pitchFamily="18" charset="0"/>
                                <a:cs typeface="Times New Roman" panose="02020603050405020304" pitchFamily="18" charset="0"/>
                              </a:rPr>
                            </m:ctrlPr>
                          </m:sSubPr>
                          <m:e>
                            <m:r>
                              <a:rPr lang="en-US" altLang="zh-CN" b="0" i="1" smtClean="0">
                                <a:solidFill>
                                  <a:srgbClr val="0033CC"/>
                                </a:solidFill>
                                <a:latin typeface="Cambria Math" panose="02040503050406030204" pitchFamily="18" charset="0"/>
                                <a:cs typeface="Times New Roman" panose="02020603050405020304" pitchFamily="18" charset="0"/>
                              </a:rPr>
                              <m:t>𝑊</m:t>
                            </m:r>
                          </m:e>
                          <m:sub>
                            <m:r>
                              <a:rPr lang="en-US" altLang="zh-CN" b="0" i="1" smtClean="0">
                                <a:solidFill>
                                  <a:srgbClr val="0033CC"/>
                                </a:solidFill>
                                <a:latin typeface="Cambria Math" panose="02040503050406030204" pitchFamily="18" charset="0"/>
                                <a:cs typeface="Times New Roman" panose="02020603050405020304" pitchFamily="18" charset="0"/>
                              </a:rPr>
                              <m:t>𝑝</m:t>
                            </m:r>
                          </m:sub>
                        </m:sSub>
                        <m:r>
                          <a:rPr lang="en-US" altLang="zh-CN" b="0" i="1" smtClean="0">
                            <a:solidFill>
                              <a:srgbClr val="0033CC"/>
                            </a:solidFill>
                            <a:latin typeface="Cambria Math" panose="02040503050406030204" pitchFamily="18" charset="0"/>
                            <a:cs typeface="Times New Roman" panose="02020603050405020304" pitchFamily="18" charset="0"/>
                          </a:rPr>
                          <m:t>=±1</m:t>
                        </m:r>
                      </m:oMath>
                    </m:oMathPara>
                  </a14:m>
                  <a:endParaRPr lang="zh-CN" altLang="en-US"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E3B386BC-3ABB-BFCD-C3FD-3A148BB699B4}"/>
                    </a:ext>
                  </a:extLst>
                </p:cNvPr>
                <p:cNvSpPr txBox="1">
                  <a:spLocks noRot="1" noChangeAspect="1" noMove="1" noResize="1" noEditPoints="1" noAdjustHandles="1" noChangeArrowheads="1" noChangeShapeType="1" noTextEdit="1"/>
                </p:cNvSpPr>
                <p:nvPr/>
              </p:nvSpPr>
              <p:spPr>
                <a:xfrm>
                  <a:off x="6305202" y="3603564"/>
                  <a:ext cx="947888" cy="524567"/>
                </a:xfrm>
                <a:prstGeom prst="rect">
                  <a:avLst/>
                </a:prstGeom>
                <a:blipFill>
                  <a:blip r:embed="rId7"/>
                  <a:stretch>
                    <a:fillRect/>
                  </a:stretch>
                </a:blipFill>
              </p:spPr>
              <p:txBody>
                <a:bodyPr/>
                <a:lstStyle/>
                <a:p>
                  <a:r>
                    <a:rPr lang="zh-CN" altLang="en-US">
                      <a:noFill/>
                    </a:rPr>
                    <a:t> </a:t>
                  </a:r>
                </a:p>
              </p:txBody>
            </p:sp>
          </mc:Fallback>
        </mc:AlternateContent>
      </p:grpSp>
      <p:pic>
        <p:nvPicPr>
          <p:cNvPr id="2" name="Picture 3">
            <a:extLst>
              <a:ext uri="{FF2B5EF4-FFF2-40B4-BE49-F238E27FC236}">
                <a16:creationId xmlns:a16="http://schemas.microsoft.com/office/drawing/2014/main" id="{5DC6ED71-994D-92A5-E3FE-5ACC665FEC92}"/>
              </a:ext>
            </a:extLst>
          </p:cNvPr>
          <p:cNvPicPr>
            <a:picLocks noChangeAspect="1" noChangeArrowheads="1"/>
          </p:cNvPicPr>
          <p:nvPr/>
        </p:nvPicPr>
        <p:blipFill>
          <a:blip r:embed="rId8" cstate="print"/>
          <a:srcRect/>
          <a:stretch>
            <a:fillRect/>
          </a:stretch>
        </p:blipFill>
        <p:spPr bwMode="auto">
          <a:xfrm>
            <a:off x="0" y="720000"/>
            <a:ext cx="12204000" cy="177881"/>
          </a:xfrm>
          <a:prstGeom prst="rect">
            <a:avLst/>
          </a:prstGeom>
          <a:noFill/>
          <a:ln w="38100">
            <a:noFill/>
            <a:miter lim="800000"/>
            <a:headEnd/>
            <a:tailEnd/>
          </a:ln>
        </p:spPr>
      </p:pic>
      <p:pic>
        <p:nvPicPr>
          <p:cNvPr id="20" name="图片 19">
            <a:extLst>
              <a:ext uri="{FF2B5EF4-FFF2-40B4-BE49-F238E27FC236}">
                <a16:creationId xmlns:a16="http://schemas.microsoft.com/office/drawing/2014/main" id="{A40DA1BE-CE79-4021-9BE0-642BA9C6E6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8904" y="2771626"/>
            <a:ext cx="3337527" cy="2503145"/>
          </a:xfrm>
          <a:prstGeom prst="rect">
            <a:avLst/>
          </a:prstGeom>
        </p:spPr>
      </p:pic>
      <p:sp>
        <p:nvSpPr>
          <p:cNvPr id="7" name="文本框 6">
            <a:extLst>
              <a:ext uri="{FF2B5EF4-FFF2-40B4-BE49-F238E27FC236}">
                <a16:creationId xmlns:a16="http://schemas.microsoft.com/office/drawing/2014/main" id="{11B6EC4F-DD12-0D55-9E62-A7BEA1154B99}"/>
              </a:ext>
            </a:extLst>
          </p:cNvPr>
          <p:cNvSpPr txBox="1"/>
          <p:nvPr/>
        </p:nvSpPr>
        <p:spPr>
          <a:xfrm>
            <a:off x="1585633" y="5923158"/>
            <a:ext cx="7976864" cy="907941"/>
          </a:xfrm>
          <a:prstGeom prst="rect">
            <a:avLst/>
          </a:prstGeom>
          <a:noFill/>
          <a:ln>
            <a:solidFill>
              <a:srgbClr val="C00000"/>
            </a:solidFill>
          </a:ln>
        </p:spPr>
        <p:txBody>
          <a:bodyPr wrap="none" rtlCol="0">
            <a:spAutoFit/>
          </a:bodyPr>
          <a:lstStyle/>
          <a:p>
            <a:pPr marL="342900" indent="-342900" algn="l">
              <a:spcAft>
                <a:spcPts val="600"/>
              </a:spcAft>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May host high-T superconductivity or quantum computation</a:t>
            </a:r>
          </a:p>
          <a:p>
            <a:pPr marL="342900" indent="-342900" algn="l">
              <a:spcAft>
                <a:spcPts val="600"/>
              </a:spcAft>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Challenge to realize spinons in 2D and 3D materials</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4136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13"/>
          <p:cNvSpPr txBox="1">
            <a:spLocks noChangeArrowheads="1"/>
          </p:cNvSpPr>
          <p:nvPr/>
        </p:nvSpPr>
        <p:spPr bwMode="auto">
          <a:xfrm>
            <a:off x="162408" y="43558"/>
            <a:ext cx="11689313"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NMR as a local, low-energy probe of spin dynamics</a:t>
            </a:r>
          </a:p>
        </p:txBody>
      </p:sp>
      <p:sp>
        <p:nvSpPr>
          <p:cNvPr id="31" name="灯片编号占位符 1">
            <a:extLst>
              <a:ext uri="{FF2B5EF4-FFF2-40B4-BE49-F238E27FC236}">
                <a16:creationId xmlns:a16="http://schemas.microsoft.com/office/drawing/2014/main" id="{3384B872-1AD5-49D5-B048-DC00C9C50703}"/>
              </a:ext>
            </a:extLst>
          </p:cNvPr>
          <p:cNvSpPr>
            <a:spLocks noGrp="1"/>
          </p:cNvSpPr>
          <p:nvPr>
            <p:ph type="sldNum" sz="quarter" idx="12"/>
          </p:nvPr>
        </p:nvSpPr>
        <p:spPr>
          <a:xfrm>
            <a:off x="9344030" y="6356350"/>
            <a:ext cx="2743200" cy="365125"/>
          </a:xfrm>
        </p:spPr>
        <p:txBody>
          <a:bodyPr/>
          <a:lstStyle/>
          <a:p>
            <a:fld id="{3644D694-0673-497E-8842-7BDF5D413622}" type="slidenum">
              <a:rPr lang="zh-CN" altLang="en-US" sz="2000" smtClean="0"/>
              <a:t>4</a:t>
            </a:fld>
            <a:endParaRPr lang="zh-CN" altLang="en-US" sz="2000" dirty="0"/>
          </a:p>
        </p:txBody>
      </p:sp>
      <p:pic>
        <p:nvPicPr>
          <p:cNvPr id="11" name="Picture 3">
            <a:extLst>
              <a:ext uri="{FF2B5EF4-FFF2-40B4-BE49-F238E27FC236}">
                <a16:creationId xmlns:a16="http://schemas.microsoft.com/office/drawing/2014/main" id="{8EC411AD-AD72-4CA9-AFB8-F914FA71F213}"/>
              </a:ext>
            </a:extLst>
          </p:cNvPr>
          <p:cNvPicPr>
            <a:picLocks noChangeAspect="1" noChangeArrowheads="1"/>
          </p:cNvPicPr>
          <p:nvPr/>
        </p:nvPicPr>
        <p:blipFill>
          <a:blip r:embed="rId3" cstate="print"/>
          <a:srcRect/>
          <a:stretch>
            <a:fillRect/>
          </a:stretch>
        </p:blipFill>
        <p:spPr bwMode="auto">
          <a:xfrm>
            <a:off x="0" y="720000"/>
            <a:ext cx="12204000" cy="177881"/>
          </a:xfrm>
          <a:prstGeom prst="rect">
            <a:avLst/>
          </a:prstGeom>
          <a:noFill/>
          <a:ln w="38100">
            <a:noFill/>
            <a:miter lim="800000"/>
            <a:headEnd/>
            <a:tailEnd/>
          </a:ln>
        </p:spPr>
      </p:pic>
      <p:sp>
        <p:nvSpPr>
          <p:cNvPr id="2" name="TextBox 20">
            <a:extLst>
              <a:ext uri="{FF2B5EF4-FFF2-40B4-BE49-F238E27FC236}">
                <a16:creationId xmlns:a16="http://schemas.microsoft.com/office/drawing/2014/main" id="{D78CC20B-7550-A61E-7F96-A0D08750087C}"/>
              </a:ext>
            </a:extLst>
          </p:cNvPr>
          <p:cNvSpPr txBox="1">
            <a:spLocks noChangeArrowheads="1"/>
          </p:cNvSpPr>
          <p:nvPr/>
        </p:nvSpPr>
        <p:spPr bwMode="auto">
          <a:xfrm>
            <a:off x="3361407" y="3234872"/>
            <a:ext cx="8102847" cy="492443"/>
          </a:xfrm>
          <a:prstGeom prst="rect">
            <a:avLst/>
          </a:prstGeom>
          <a:noFill/>
          <a:ln w="9525">
            <a:solidFill>
              <a:schemeClr val="tx1"/>
            </a:solidFill>
            <a:miter lim="800000"/>
            <a:headEnd/>
            <a:tailEnd/>
          </a:ln>
        </p:spPr>
        <p:txBody>
          <a:bodyPr wrap="square">
            <a:spAutoFit/>
          </a:bodyPr>
          <a:lstStyle/>
          <a:p>
            <a:r>
              <a:rPr lang="en-US" altLang="zh-CN" sz="2600" dirty="0">
                <a:solidFill>
                  <a:srgbClr val="C00000"/>
                </a:solidFill>
                <a:latin typeface="Times New Roman" panose="02020603050405020304" pitchFamily="18" charset="0"/>
                <a:cs typeface="Times New Roman" panose="02020603050405020304" pitchFamily="18" charset="0"/>
              </a:rPr>
              <a:t>Absence of NMR line split </a:t>
            </a:r>
            <a:r>
              <a:rPr lang="en-US" altLang="zh-CN" sz="2600" dirty="0">
                <a:solidFill>
                  <a:srgbClr val="3333CC"/>
                </a:solidFill>
                <a:latin typeface="Times New Roman" panose="02020603050405020304" pitchFamily="18" charset="0"/>
                <a:cs typeface="Times New Roman" panose="02020603050405020304" pitchFamily="18" charset="0"/>
              </a:rPr>
              <a:t>in quantum disordered magnets</a:t>
            </a:r>
            <a:endParaRPr lang="en-US" altLang="zh-CN" sz="2600" dirty="0">
              <a:latin typeface="Times New Roman" panose="02020603050405020304" pitchFamily="18" charset="0"/>
              <a:cs typeface="Times New Roman" panose="02020603050405020304" pitchFamily="18" charset="0"/>
            </a:endParaRPr>
          </a:p>
        </p:txBody>
      </p:sp>
      <p:grpSp>
        <p:nvGrpSpPr>
          <p:cNvPr id="13" name="组合 12">
            <a:extLst>
              <a:ext uri="{FF2B5EF4-FFF2-40B4-BE49-F238E27FC236}">
                <a16:creationId xmlns:a16="http://schemas.microsoft.com/office/drawing/2014/main" id="{A9187A54-3836-45EA-91F4-6B6820347CD0}"/>
              </a:ext>
            </a:extLst>
          </p:cNvPr>
          <p:cNvGrpSpPr/>
          <p:nvPr/>
        </p:nvGrpSpPr>
        <p:grpSpPr>
          <a:xfrm>
            <a:off x="562957" y="939148"/>
            <a:ext cx="3879777" cy="2427122"/>
            <a:chOff x="3319206" y="1662500"/>
            <a:chExt cx="3879777" cy="2427122"/>
          </a:xfrm>
        </p:grpSpPr>
        <p:sp>
          <p:nvSpPr>
            <p:cNvPr id="14" name="Oval 26">
              <a:extLst>
                <a:ext uri="{FF2B5EF4-FFF2-40B4-BE49-F238E27FC236}">
                  <a16:creationId xmlns:a16="http://schemas.microsoft.com/office/drawing/2014/main" id="{EB18E0EE-69C5-48ED-A109-A45B8BCCB162}"/>
                </a:ext>
              </a:extLst>
            </p:cNvPr>
            <p:cNvSpPr>
              <a:spLocks noChangeArrowheads="1"/>
            </p:cNvSpPr>
            <p:nvPr/>
          </p:nvSpPr>
          <p:spPr bwMode="auto">
            <a:xfrm>
              <a:off x="5699639" y="1913419"/>
              <a:ext cx="1499344" cy="1443626"/>
            </a:xfrm>
            <a:prstGeom prst="ellipse">
              <a:avLst/>
            </a:prstGeom>
            <a:solidFill>
              <a:srgbClr val="00B050"/>
            </a:solidFill>
            <a:ln w="63500">
              <a:solidFill>
                <a:schemeClr val="bg1"/>
              </a:solidFill>
              <a:round/>
              <a:headEnd/>
              <a:tailEnd/>
            </a:ln>
          </p:spPr>
          <p:txBody>
            <a:bodyPr wrap="none" anchor="ctr"/>
            <a:lstStyle/>
            <a:p>
              <a:endParaRPr lang="zh-CN" altLang="en-US">
                <a:solidFill>
                  <a:srgbClr val="FF0000"/>
                </a:solidFill>
              </a:endParaRPr>
            </a:p>
          </p:txBody>
        </p:sp>
        <p:grpSp>
          <p:nvGrpSpPr>
            <p:cNvPr id="15" name="组合 14">
              <a:extLst>
                <a:ext uri="{FF2B5EF4-FFF2-40B4-BE49-F238E27FC236}">
                  <a16:creationId xmlns:a16="http://schemas.microsoft.com/office/drawing/2014/main" id="{C901D54A-F004-4283-AED8-339E490E872F}"/>
                </a:ext>
              </a:extLst>
            </p:cNvPr>
            <p:cNvGrpSpPr/>
            <p:nvPr/>
          </p:nvGrpSpPr>
          <p:grpSpPr>
            <a:xfrm>
              <a:off x="3319206" y="1692070"/>
              <a:ext cx="1975939" cy="1784724"/>
              <a:chOff x="9605914" y="1948613"/>
              <a:chExt cx="1975939" cy="1784724"/>
            </a:xfrm>
          </p:grpSpPr>
          <p:sp>
            <p:nvSpPr>
              <p:cNvPr id="19" name="Oval 26">
                <a:extLst>
                  <a:ext uri="{FF2B5EF4-FFF2-40B4-BE49-F238E27FC236}">
                    <a16:creationId xmlns:a16="http://schemas.microsoft.com/office/drawing/2014/main" id="{E7194319-7E48-4A8D-950B-ED6B0C94A5B5}"/>
                  </a:ext>
                </a:extLst>
              </p:cNvPr>
              <p:cNvSpPr>
                <a:spLocks noChangeArrowheads="1"/>
              </p:cNvSpPr>
              <p:nvPr/>
            </p:nvSpPr>
            <p:spPr bwMode="auto">
              <a:xfrm>
                <a:off x="9605914" y="1948613"/>
                <a:ext cx="1866009" cy="1784724"/>
              </a:xfrm>
              <a:prstGeom prst="ellipse">
                <a:avLst/>
              </a:prstGeom>
              <a:solidFill>
                <a:srgbClr val="00B050"/>
              </a:solidFill>
              <a:ln w="63500">
                <a:solidFill>
                  <a:schemeClr val="bg1"/>
                </a:solidFill>
                <a:round/>
                <a:headEnd/>
                <a:tailEnd/>
              </a:ln>
            </p:spPr>
            <p:txBody>
              <a:bodyPr wrap="none" anchor="ctr"/>
              <a:lstStyle/>
              <a:p>
                <a:endParaRPr lang="zh-CN" altLang="en-US">
                  <a:solidFill>
                    <a:srgbClr val="FF0000"/>
                  </a:solidFill>
                </a:endParaRPr>
              </a:p>
            </p:txBody>
          </p:sp>
          <p:sp>
            <p:nvSpPr>
              <p:cNvPr id="20" name="Oval 17">
                <a:extLst>
                  <a:ext uri="{FF2B5EF4-FFF2-40B4-BE49-F238E27FC236}">
                    <a16:creationId xmlns:a16="http://schemas.microsoft.com/office/drawing/2014/main" id="{2D65975B-4156-4C99-8714-D8FEBAD4B229}"/>
                  </a:ext>
                </a:extLst>
              </p:cNvPr>
              <p:cNvSpPr>
                <a:spLocks noChangeArrowheads="1"/>
              </p:cNvSpPr>
              <p:nvPr/>
            </p:nvSpPr>
            <p:spPr bwMode="auto">
              <a:xfrm>
                <a:off x="10387342" y="2685447"/>
                <a:ext cx="336346" cy="302335"/>
              </a:xfrm>
              <a:prstGeom prst="ellipse">
                <a:avLst/>
              </a:prstGeom>
              <a:solidFill>
                <a:srgbClr val="FF0000"/>
              </a:solidFill>
              <a:ln w="9525">
                <a:solidFill>
                  <a:schemeClr val="tx1"/>
                </a:solidFill>
                <a:round/>
                <a:headEnd/>
                <a:tailEnd/>
              </a:ln>
              <a:scene3d>
                <a:camera prst="orthographicFront">
                  <a:rot lat="0" lon="0" rev="2700000"/>
                </a:camera>
                <a:lightRig rig="threePt" dir="t"/>
              </a:scene3d>
            </p:spPr>
            <p:txBody>
              <a:bodyPr wrap="none" anchor="ctr"/>
              <a:lstStyle/>
              <a:p>
                <a:endParaRPr lang="zh-CN" altLang="en-US"/>
              </a:p>
            </p:txBody>
          </p:sp>
          <p:sp>
            <p:nvSpPr>
              <p:cNvPr id="21" name="Line 27">
                <a:extLst>
                  <a:ext uri="{FF2B5EF4-FFF2-40B4-BE49-F238E27FC236}">
                    <a16:creationId xmlns:a16="http://schemas.microsoft.com/office/drawing/2014/main" id="{A515667A-A15B-4BBB-924E-19C5D9518D6A}"/>
                  </a:ext>
                </a:extLst>
              </p:cNvPr>
              <p:cNvSpPr>
                <a:spLocks noChangeShapeType="1"/>
              </p:cNvSpPr>
              <p:nvPr/>
            </p:nvSpPr>
            <p:spPr bwMode="auto">
              <a:xfrm flipV="1">
                <a:off x="10555516" y="2522156"/>
                <a:ext cx="27680" cy="501125"/>
              </a:xfrm>
              <a:prstGeom prst="line">
                <a:avLst/>
              </a:prstGeom>
              <a:noFill/>
              <a:ln w="50800">
                <a:solidFill>
                  <a:srgbClr val="FFFF00"/>
                </a:solidFill>
                <a:round/>
                <a:headEnd/>
                <a:tailEnd type="arrow" w="med" len="med"/>
              </a:ln>
            </p:spPr>
            <p:txBody>
              <a:bodyPr/>
              <a:lstStyle/>
              <a:p>
                <a:endParaRPr lang="zh-CN" altLang="en-US"/>
              </a:p>
            </p:txBody>
          </p:sp>
          <p:grpSp>
            <p:nvGrpSpPr>
              <p:cNvPr id="22" name="Group 28">
                <a:extLst>
                  <a:ext uri="{FF2B5EF4-FFF2-40B4-BE49-F238E27FC236}">
                    <a16:creationId xmlns:a16="http://schemas.microsoft.com/office/drawing/2014/main" id="{AE35CCAD-D266-41B6-9D43-9B9E3F5E51E9}"/>
                  </a:ext>
                </a:extLst>
              </p:cNvPr>
              <p:cNvGrpSpPr>
                <a:grpSpLocks/>
              </p:cNvGrpSpPr>
              <p:nvPr/>
            </p:nvGrpSpPr>
            <p:grpSpPr bwMode="auto">
              <a:xfrm>
                <a:off x="11246300" y="2630810"/>
                <a:ext cx="335553" cy="491626"/>
                <a:chOff x="2468" y="1558"/>
                <a:chExt cx="199" cy="238"/>
              </a:xfrm>
            </p:grpSpPr>
            <p:sp>
              <p:nvSpPr>
                <p:cNvPr id="23" name="Oval 29">
                  <a:extLst>
                    <a:ext uri="{FF2B5EF4-FFF2-40B4-BE49-F238E27FC236}">
                      <a16:creationId xmlns:a16="http://schemas.microsoft.com/office/drawing/2014/main" id="{85A9AE54-12F8-4999-A4BE-F1A72145A638}"/>
                    </a:ext>
                  </a:extLst>
                </p:cNvPr>
                <p:cNvSpPr>
                  <a:spLocks noChangeArrowheads="1"/>
                </p:cNvSpPr>
                <p:nvPr/>
              </p:nvSpPr>
              <p:spPr bwMode="auto">
                <a:xfrm>
                  <a:off x="2484" y="1604"/>
                  <a:ext cx="144" cy="144"/>
                </a:xfrm>
                <a:prstGeom prst="ellipse">
                  <a:avLst/>
                </a:prstGeom>
                <a:solidFill>
                  <a:srgbClr val="FFCC00"/>
                </a:solidFill>
                <a:ln w="9525">
                  <a:solidFill>
                    <a:srgbClr val="FFFF00"/>
                  </a:solidFill>
                  <a:round/>
                  <a:headEnd/>
                  <a:tailEnd/>
                </a:ln>
              </p:spPr>
              <p:txBody>
                <a:bodyPr wrap="none" anchor="ctr"/>
                <a:lstStyle/>
                <a:p>
                  <a:endParaRPr lang="zh-CN" altLang="en-US"/>
                </a:p>
              </p:txBody>
            </p:sp>
            <p:sp>
              <p:nvSpPr>
                <p:cNvPr id="24" name="Line 30">
                  <a:extLst>
                    <a:ext uri="{FF2B5EF4-FFF2-40B4-BE49-F238E27FC236}">
                      <a16:creationId xmlns:a16="http://schemas.microsoft.com/office/drawing/2014/main" id="{438154B3-2BC6-4CF5-ABAB-19B3DCC28C97}"/>
                    </a:ext>
                  </a:extLst>
                </p:cNvPr>
                <p:cNvSpPr>
                  <a:spLocks noChangeShapeType="1"/>
                </p:cNvSpPr>
                <p:nvPr/>
              </p:nvSpPr>
              <p:spPr bwMode="auto">
                <a:xfrm flipV="1">
                  <a:off x="2468" y="1558"/>
                  <a:ext cx="199" cy="238"/>
                </a:xfrm>
                <a:prstGeom prst="line">
                  <a:avLst/>
                </a:prstGeom>
                <a:noFill/>
                <a:ln w="38100">
                  <a:solidFill>
                    <a:srgbClr val="FF0000"/>
                  </a:solidFill>
                  <a:round/>
                  <a:headEnd/>
                  <a:tailEnd type="arrow" w="med" len="med"/>
                </a:ln>
              </p:spPr>
              <p:txBody>
                <a:bodyPr/>
                <a:lstStyle/>
                <a:p>
                  <a:endParaRPr lang="zh-CN" altLang="en-US"/>
                </a:p>
              </p:txBody>
            </p:sp>
          </p:grpSp>
        </p:grpSp>
        <p:sp>
          <p:nvSpPr>
            <p:cNvPr id="16" name="Oval 17">
              <a:extLst>
                <a:ext uri="{FF2B5EF4-FFF2-40B4-BE49-F238E27FC236}">
                  <a16:creationId xmlns:a16="http://schemas.microsoft.com/office/drawing/2014/main" id="{A7116F3E-B0E4-40B8-8CC7-419BAAE883E0}"/>
                </a:ext>
              </a:extLst>
            </p:cNvPr>
            <p:cNvSpPr>
              <a:spLocks noChangeArrowheads="1"/>
            </p:cNvSpPr>
            <p:nvPr/>
          </p:nvSpPr>
          <p:spPr bwMode="auto">
            <a:xfrm>
              <a:off x="6323134" y="2479704"/>
              <a:ext cx="336346" cy="302335"/>
            </a:xfrm>
            <a:prstGeom prst="ellipse">
              <a:avLst/>
            </a:prstGeom>
            <a:solidFill>
              <a:srgbClr val="FF0000"/>
            </a:solidFill>
            <a:ln w="9525">
              <a:solidFill>
                <a:schemeClr val="tx1"/>
              </a:solidFill>
              <a:round/>
              <a:headEnd/>
              <a:tailEnd/>
            </a:ln>
            <a:scene3d>
              <a:camera prst="orthographicFront">
                <a:rot lat="0" lon="0" rev="2700000"/>
              </a:camera>
              <a:lightRig rig="threePt" dir="t"/>
            </a:scene3d>
          </p:spPr>
          <p:txBody>
            <a:bodyPr wrap="none" anchor="ctr"/>
            <a:lstStyle/>
            <a:p>
              <a:endParaRPr lang="zh-CN" altLang="en-US"/>
            </a:p>
          </p:txBody>
        </p:sp>
        <p:sp>
          <p:nvSpPr>
            <p:cNvPr id="17" name="Line 27">
              <a:extLst>
                <a:ext uri="{FF2B5EF4-FFF2-40B4-BE49-F238E27FC236}">
                  <a16:creationId xmlns:a16="http://schemas.microsoft.com/office/drawing/2014/main" id="{F3C8284D-5F4C-4FC7-949C-33297C84F737}"/>
                </a:ext>
              </a:extLst>
            </p:cNvPr>
            <p:cNvSpPr>
              <a:spLocks noChangeShapeType="1"/>
            </p:cNvSpPr>
            <p:nvPr/>
          </p:nvSpPr>
          <p:spPr bwMode="auto">
            <a:xfrm flipV="1">
              <a:off x="6468907" y="2339219"/>
              <a:ext cx="28875" cy="480920"/>
            </a:xfrm>
            <a:prstGeom prst="line">
              <a:avLst/>
            </a:prstGeom>
            <a:noFill/>
            <a:ln w="50800">
              <a:solidFill>
                <a:srgbClr val="FFFF00"/>
              </a:solidFill>
              <a:round/>
              <a:headEnd/>
              <a:tailEnd type="arrow" w="med" len="med"/>
            </a:ln>
          </p:spPr>
          <p:txBody>
            <a:bodyPr/>
            <a:lstStyle/>
            <a:p>
              <a:endParaRPr lang="zh-CN" altLang="en-US"/>
            </a:p>
          </p:txBody>
        </p:sp>
        <p:sp>
          <p:nvSpPr>
            <p:cNvPr id="18" name="椭圆 17">
              <a:extLst>
                <a:ext uri="{FF2B5EF4-FFF2-40B4-BE49-F238E27FC236}">
                  <a16:creationId xmlns:a16="http://schemas.microsoft.com/office/drawing/2014/main" id="{F8CB492A-C9DC-4A03-9FCC-6F2CEC511157}"/>
                </a:ext>
              </a:extLst>
            </p:cNvPr>
            <p:cNvSpPr/>
            <p:nvPr/>
          </p:nvSpPr>
          <p:spPr>
            <a:xfrm>
              <a:off x="5116517" y="1662500"/>
              <a:ext cx="1181484" cy="2427122"/>
            </a:xfrm>
            <a:prstGeom prst="ellipse">
              <a:avLst/>
            </a:prstGeom>
            <a:noFill/>
            <a:ln>
              <a:solidFill>
                <a:schemeClr val="tx1"/>
              </a:solidFill>
            </a:ln>
            <a:scene3d>
              <a:camera prst="orthographicFront">
                <a:rot lat="0" lon="0" rev="195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 name="TextBox 20">
            <a:extLst>
              <a:ext uri="{FF2B5EF4-FFF2-40B4-BE49-F238E27FC236}">
                <a16:creationId xmlns:a16="http://schemas.microsoft.com/office/drawing/2014/main" id="{116068CF-4B5E-8B0B-8077-1150F01024F1}"/>
              </a:ext>
            </a:extLst>
          </p:cNvPr>
          <p:cNvSpPr txBox="1">
            <a:spLocks noChangeArrowheads="1"/>
          </p:cNvSpPr>
          <p:nvPr/>
        </p:nvSpPr>
        <p:spPr bwMode="auto">
          <a:xfrm>
            <a:off x="213064" y="4806727"/>
            <a:ext cx="3809337" cy="492443"/>
          </a:xfrm>
          <a:prstGeom prst="rect">
            <a:avLst/>
          </a:prstGeom>
          <a:noFill/>
          <a:ln w="9525">
            <a:noFill/>
            <a:miter lim="800000"/>
            <a:headEnd/>
            <a:tailEnd/>
          </a:ln>
        </p:spPr>
        <p:txBody>
          <a:bodyPr wrap="square">
            <a:spAutoFit/>
          </a:bodyPr>
          <a:lstStyle/>
          <a:p>
            <a:r>
              <a:rPr lang="en-US" altLang="zh-CN" sz="2600" dirty="0">
                <a:solidFill>
                  <a:srgbClr val="3333CC"/>
                </a:solidFill>
                <a:latin typeface="Times New Roman" panose="02020603050405020304" pitchFamily="18" charset="0"/>
                <a:cs typeface="Times New Roman" panose="02020603050405020304" pitchFamily="18" charset="0"/>
              </a:rPr>
              <a:t>Spin-lattice relaxation rate</a:t>
            </a:r>
            <a:endParaRPr lang="en-US" altLang="zh-CN" sz="2600" dirty="0">
              <a:latin typeface="Times New Roman" panose="02020603050405020304" pitchFamily="18" charset="0"/>
              <a:cs typeface="Times New Roman" panose="02020603050405020304" pitchFamily="18" charset="0"/>
            </a:endParaRPr>
          </a:p>
        </p:txBody>
      </p:sp>
      <p:sp>
        <p:nvSpPr>
          <p:cNvPr id="4" name="矩形 3">
            <a:extLst>
              <a:ext uri="{FF2B5EF4-FFF2-40B4-BE49-F238E27FC236}">
                <a16:creationId xmlns:a16="http://schemas.microsoft.com/office/drawing/2014/main" id="{37D90A5A-5AFE-4F7E-9358-3326486049B6}"/>
              </a:ext>
            </a:extLst>
          </p:cNvPr>
          <p:cNvSpPr/>
          <p:nvPr/>
        </p:nvSpPr>
        <p:spPr>
          <a:xfrm>
            <a:off x="232720" y="3932555"/>
            <a:ext cx="11521129" cy="280879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86970538-1D6B-4CC2-A754-E971CDC2C4A8}"/>
                  </a:ext>
                </a:extLst>
              </p:cNvPr>
              <p:cNvSpPr txBox="1"/>
              <p:nvPr/>
            </p:nvSpPr>
            <p:spPr>
              <a:xfrm>
                <a:off x="4924630" y="1162973"/>
                <a:ext cx="6242405" cy="547009"/>
              </a:xfrm>
              <a:prstGeom prst="rect">
                <a:avLst/>
              </a:prstGeom>
              <a:noFill/>
            </p:spPr>
            <p:txBody>
              <a:bodyPr wrap="square" rtlCol="0">
                <a:spAutoFit/>
              </a:bodyPr>
              <a:lstStyle/>
              <a:p>
                <a:pPr algn="ctr"/>
                <a:r>
                  <a:rPr lang="en-US" altLang="zh-CN" sz="2400" dirty="0">
                    <a:solidFill>
                      <a:srgbClr val="0033CC"/>
                    </a:solidFill>
                    <a:latin typeface="Times New Roman" panose="02020603050405020304" pitchFamily="18" charset="0"/>
                    <a:cs typeface="Times New Roman" panose="02020603050405020304" pitchFamily="18" charset="0"/>
                  </a:rPr>
                  <a:t>Fermi contact on magnetic sites  </a:t>
                </a:r>
                <a14:m>
                  <m:oMath xmlns:m="http://schemas.openxmlformats.org/officeDocument/2006/math">
                    <m:sSub>
                      <m:sSubPr>
                        <m:ctrlPr>
                          <a:rPr lang="en-US" altLang="zh-CN" sz="2400" b="0" i="1" smtClean="0">
                            <a:solidFill>
                              <a:srgbClr val="000000"/>
                            </a:solidFill>
                            <a:latin typeface="Cambria Math" panose="02040503050406030204" pitchFamily="18" charset="0"/>
                          </a:rPr>
                        </m:ctrlPr>
                      </m:sSubPr>
                      <m:e>
                        <m:r>
                          <a:rPr lang="en-US" altLang="zh-CN" sz="2400" b="0" i="1" smtClean="0">
                            <a:solidFill>
                              <a:srgbClr val="000000"/>
                            </a:solidFill>
                            <a:latin typeface="Cambria Math" panose="02040503050406030204" pitchFamily="18" charset="0"/>
                          </a:rPr>
                          <m:t>𝐻</m:t>
                        </m:r>
                      </m:e>
                      <m:sub>
                        <m:r>
                          <a:rPr lang="en-US" altLang="zh-CN" sz="2400" b="0" i="1" smtClean="0">
                            <a:solidFill>
                              <a:srgbClr val="000000"/>
                            </a:solidFill>
                            <a:latin typeface="Cambria Math" panose="02040503050406030204" pitchFamily="18" charset="0"/>
                          </a:rPr>
                          <m:t>h</m:t>
                        </m:r>
                        <m:r>
                          <a:rPr lang="en-US" altLang="zh-CN" sz="2400" b="0" i="1" smtClean="0">
                            <a:solidFill>
                              <a:srgbClr val="000000"/>
                            </a:solidFill>
                            <a:latin typeface="Cambria Math" panose="02040503050406030204" pitchFamily="18" charset="0"/>
                          </a:rPr>
                          <m:t>𝑓</m:t>
                        </m:r>
                      </m:sub>
                    </m:sSub>
                    <m:r>
                      <a:rPr lang="en-US" altLang="zh-CN" sz="2400" b="0" i="1" smtClean="0">
                        <a:solidFill>
                          <a:srgbClr val="000000"/>
                        </a:solidFill>
                        <a:latin typeface="Cambria Math" panose="02040503050406030204" pitchFamily="18" charset="0"/>
                      </a:rPr>
                      <m:t>=</m:t>
                    </m:r>
                    <m:sSub>
                      <m:sSubPr>
                        <m:ctrlPr>
                          <a:rPr lang="en-US" altLang="zh-CN" sz="2400" i="1">
                            <a:solidFill>
                              <a:srgbClr val="000000"/>
                            </a:solidFill>
                            <a:latin typeface="Cambria Math" panose="02040503050406030204" pitchFamily="18" charset="0"/>
                          </a:rPr>
                        </m:ctrlPr>
                      </m:sSubPr>
                      <m:e>
                        <m:acc>
                          <m:accPr>
                            <m:chr m:val="̃"/>
                            <m:ctrlPr>
                              <a:rPr lang="en-US" altLang="zh-CN" sz="2400" i="1">
                                <a:solidFill>
                                  <a:srgbClr val="000000"/>
                                </a:solidFill>
                                <a:latin typeface="Cambria Math" panose="02040503050406030204" pitchFamily="18" charset="0"/>
                              </a:rPr>
                            </m:ctrlPr>
                          </m:accPr>
                          <m:e>
                            <m:r>
                              <a:rPr lang="en-US" altLang="zh-CN" sz="2400" i="1">
                                <a:solidFill>
                                  <a:srgbClr val="000000"/>
                                </a:solidFill>
                                <a:latin typeface="Cambria Math" panose="02040503050406030204" pitchFamily="18" charset="0"/>
                              </a:rPr>
                              <m:t>𝐴</m:t>
                            </m:r>
                          </m:e>
                        </m:acc>
                      </m:e>
                      <m:sub>
                        <m:r>
                          <a:rPr lang="en-US" altLang="zh-CN" sz="2400" i="1">
                            <a:solidFill>
                              <a:srgbClr val="000000"/>
                            </a:solidFill>
                            <a:latin typeface="Cambria Math" panose="02040503050406030204" pitchFamily="18" charset="0"/>
                          </a:rPr>
                          <m:t>h</m:t>
                        </m:r>
                        <m:r>
                          <a:rPr lang="en-US" altLang="zh-CN" sz="2400" i="1">
                            <a:solidFill>
                              <a:srgbClr val="000000"/>
                            </a:solidFill>
                            <a:latin typeface="Cambria Math" panose="02040503050406030204" pitchFamily="18" charset="0"/>
                          </a:rPr>
                          <m:t>𝑓</m:t>
                        </m:r>
                      </m:sub>
                    </m:sSub>
                    <m:acc>
                      <m:accPr>
                        <m:chr m:val="⃗"/>
                        <m:ctrlPr>
                          <a:rPr lang="zh-CN" altLang="en-US" sz="2400" i="1">
                            <a:solidFill>
                              <a:srgbClr val="000000"/>
                            </a:solidFill>
                            <a:latin typeface="Cambria Math" panose="02040503050406030204" pitchFamily="18" charset="0"/>
                          </a:rPr>
                        </m:ctrlPr>
                      </m:accPr>
                      <m:e>
                        <m:r>
                          <a:rPr lang="zh-CN" altLang="en-US" sz="2400" i="1">
                            <a:solidFill>
                              <a:srgbClr val="000000"/>
                            </a:solidFill>
                            <a:latin typeface="Cambria Math" panose="02040503050406030204" pitchFamily="18" charset="0"/>
                          </a:rPr>
                          <m:t>𝐼</m:t>
                        </m:r>
                      </m:e>
                    </m:acc>
                    <m:r>
                      <a:rPr lang="zh-CN" altLang="en-US" sz="2400" i="1">
                        <a:solidFill>
                          <a:srgbClr val="000000"/>
                        </a:solidFill>
                        <a:latin typeface="Cambria Math" panose="02040503050406030204" pitchFamily="18" charset="0"/>
                      </a:rPr>
                      <m:t>•</m:t>
                    </m:r>
                    <m:acc>
                      <m:accPr>
                        <m:chr m:val="⃗"/>
                        <m:ctrlPr>
                          <a:rPr lang="zh-CN" altLang="en-US" sz="2400" i="1">
                            <a:solidFill>
                              <a:srgbClr val="000000"/>
                            </a:solidFill>
                            <a:latin typeface="Cambria Math" panose="02040503050406030204" pitchFamily="18" charset="0"/>
                          </a:rPr>
                        </m:ctrlPr>
                      </m:accPr>
                      <m:e>
                        <m:r>
                          <a:rPr lang="zh-CN" altLang="en-US" sz="2400" i="1">
                            <a:solidFill>
                              <a:srgbClr val="000000"/>
                            </a:solidFill>
                            <a:latin typeface="Cambria Math" panose="02040503050406030204" pitchFamily="18" charset="0"/>
                          </a:rPr>
                          <m:t>𝑆</m:t>
                        </m:r>
                      </m:e>
                    </m:acc>
                  </m:oMath>
                </a14:m>
                <a:endParaRPr lang="zh-CN" altLang="en-US" sz="2400" dirty="0"/>
              </a:p>
            </p:txBody>
          </p:sp>
        </mc:Choice>
        <mc:Fallback xmlns="">
          <p:sp>
            <p:nvSpPr>
              <p:cNvPr id="9" name="文本框 8">
                <a:extLst>
                  <a:ext uri="{FF2B5EF4-FFF2-40B4-BE49-F238E27FC236}">
                    <a16:creationId xmlns:a16="http://schemas.microsoft.com/office/drawing/2014/main" id="{86970538-1D6B-4CC2-A754-E971CDC2C4A8}"/>
                  </a:ext>
                </a:extLst>
              </p:cNvPr>
              <p:cNvSpPr txBox="1">
                <a:spLocks noRot="1" noChangeAspect="1" noMove="1" noResize="1" noEditPoints="1" noAdjustHandles="1" noChangeArrowheads="1" noChangeShapeType="1" noTextEdit="1"/>
              </p:cNvSpPr>
              <p:nvPr/>
            </p:nvSpPr>
            <p:spPr>
              <a:xfrm>
                <a:off x="4924630" y="1162973"/>
                <a:ext cx="6242405" cy="547009"/>
              </a:xfrm>
              <a:prstGeom prst="rect">
                <a:avLst/>
              </a:prstGeom>
              <a:blipFill>
                <a:blip r:embed="rId4"/>
                <a:stretch>
                  <a:fillRect l="-781" b="-1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30935774-3E39-4EF1-ADE8-E168397A3A57}"/>
                  </a:ext>
                </a:extLst>
              </p:cNvPr>
              <p:cNvSpPr txBox="1"/>
              <p:nvPr/>
            </p:nvSpPr>
            <p:spPr>
              <a:xfrm>
                <a:off x="4558352" y="1891728"/>
                <a:ext cx="6826022" cy="547009"/>
              </a:xfrm>
              <a:prstGeom prst="rect">
                <a:avLst/>
              </a:prstGeom>
              <a:noFill/>
            </p:spPr>
            <p:txBody>
              <a:bodyPr wrap="square" rtlCol="0">
                <a:spAutoFit/>
              </a:bodyPr>
              <a:lstStyle/>
              <a:p>
                <a:pPr algn="ctr"/>
                <a:r>
                  <a:rPr lang="en-US" altLang="zh-CN" sz="2400" dirty="0">
                    <a:solidFill>
                      <a:srgbClr val="0033CC"/>
                    </a:solidFill>
                    <a:latin typeface="Times New Roman" panose="02020603050405020304" pitchFamily="18" charset="0"/>
                    <a:cs typeface="Times New Roman" panose="02020603050405020304" pitchFamily="18" charset="0"/>
                  </a:rPr>
                  <a:t>Dipolar coupling on ligand sites  </a:t>
                </a:r>
                <a14:m>
                  <m:oMath xmlns:m="http://schemas.openxmlformats.org/officeDocument/2006/math">
                    <m:r>
                      <a:rPr lang="en-US" altLang="zh-CN" sz="2400" b="0" i="1" smtClean="0">
                        <a:solidFill>
                          <a:srgbClr val="000000"/>
                        </a:solidFill>
                        <a:latin typeface="Cambria Math" panose="02040503050406030204" pitchFamily="18" charset="0"/>
                      </a:rPr>
                      <m:t>𝐻</m:t>
                    </m:r>
                    <m:r>
                      <a:rPr lang="en-US" altLang="zh-CN" sz="2400" b="0" i="1" baseline="-25000" smtClean="0">
                        <a:solidFill>
                          <a:srgbClr val="000000"/>
                        </a:solidFill>
                        <a:latin typeface="Cambria Math" panose="02040503050406030204" pitchFamily="18" charset="0"/>
                      </a:rPr>
                      <m:t>h</m:t>
                    </m:r>
                    <m:r>
                      <a:rPr lang="en-US" altLang="zh-CN" sz="2400" b="0" i="1" baseline="-25000" smtClean="0">
                        <a:solidFill>
                          <a:srgbClr val="000000"/>
                        </a:solidFill>
                        <a:latin typeface="Cambria Math" panose="02040503050406030204" pitchFamily="18" charset="0"/>
                      </a:rPr>
                      <m:t>𝑓</m:t>
                    </m:r>
                    <m:r>
                      <a:rPr lang="en-US" altLang="zh-CN" sz="2400" b="0" i="1" smtClean="0">
                        <a:solidFill>
                          <a:srgbClr val="000000"/>
                        </a:solidFill>
                        <a:latin typeface="Cambria Math" panose="02040503050406030204" pitchFamily="18" charset="0"/>
                      </a:rPr>
                      <m:t>=</m:t>
                    </m:r>
                    <m:acc>
                      <m:accPr>
                        <m:chr m:val="⃗"/>
                        <m:ctrlPr>
                          <a:rPr lang="zh-CN" altLang="en-US" sz="2400" i="1" smtClean="0">
                            <a:solidFill>
                              <a:srgbClr val="000000"/>
                            </a:solidFill>
                            <a:latin typeface="Cambria Math" panose="02040503050406030204" pitchFamily="18" charset="0"/>
                          </a:rPr>
                        </m:ctrlPr>
                      </m:accPr>
                      <m:e>
                        <m:r>
                          <a:rPr lang="zh-CN" altLang="en-US" sz="2400" i="1">
                            <a:solidFill>
                              <a:srgbClr val="000000"/>
                            </a:solidFill>
                            <a:latin typeface="Cambria Math" panose="02040503050406030204" pitchFamily="18" charset="0"/>
                          </a:rPr>
                          <m:t>𝐼</m:t>
                        </m:r>
                      </m:e>
                    </m:acc>
                    <m:sSub>
                      <m:sSubPr>
                        <m:ctrlPr>
                          <a:rPr lang="en-US" altLang="zh-CN" sz="2400" b="0" i="1" smtClean="0">
                            <a:solidFill>
                              <a:srgbClr val="000000"/>
                            </a:solidFill>
                            <a:latin typeface="Cambria Math" panose="02040503050406030204" pitchFamily="18" charset="0"/>
                          </a:rPr>
                        </m:ctrlPr>
                      </m:sSubPr>
                      <m:e>
                        <m:r>
                          <a:rPr lang="en-US" altLang="zh-CN" sz="2400" b="0" i="1" smtClean="0">
                            <a:solidFill>
                              <a:srgbClr val="000000"/>
                            </a:solidFill>
                            <a:latin typeface="Cambria Math" panose="02040503050406030204" pitchFamily="18" charset="0"/>
                          </a:rPr>
                          <m:t> </m:t>
                        </m:r>
                        <m:acc>
                          <m:accPr>
                            <m:chr m:val="̃"/>
                            <m:ctrlPr>
                              <a:rPr lang="en-US" altLang="zh-CN" sz="2400" b="0" i="1" smtClean="0">
                                <a:solidFill>
                                  <a:srgbClr val="000000"/>
                                </a:solidFill>
                                <a:latin typeface="Cambria Math" panose="02040503050406030204" pitchFamily="18" charset="0"/>
                              </a:rPr>
                            </m:ctrlPr>
                          </m:accPr>
                          <m:e>
                            <m:r>
                              <a:rPr lang="en-US" altLang="zh-CN" sz="2400" b="0" i="1" smtClean="0">
                                <a:solidFill>
                                  <a:srgbClr val="000000"/>
                                </a:solidFill>
                                <a:latin typeface="Cambria Math" panose="02040503050406030204" pitchFamily="18" charset="0"/>
                              </a:rPr>
                              <m:t>𝐴</m:t>
                            </m:r>
                          </m:e>
                        </m:acc>
                      </m:e>
                      <m:sub>
                        <m:r>
                          <a:rPr lang="en-US" altLang="zh-CN" sz="2400" b="0" i="1" smtClean="0">
                            <a:solidFill>
                              <a:srgbClr val="000000"/>
                            </a:solidFill>
                            <a:latin typeface="Cambria Math" panose="02040503050406030204" pitchFamily="18" charset="0"/>
                          </a:rPr>
                          <m:t>h</m:t>
                        </m:r>
                        <m:r>
                          <a:rPr lang="en-US" altLang="zh-CN" sz="2400" b="0" i="1" smtClean="0">
                            <a:solidFill>
                              <a:srgbClr val="000000"/>
                            </a:solidFill>
                            <a:latin typeface="Cambria Math" panose="02040503050406030204" pitchFamily="18" charset="0"/>
                          </a:rPr>
                          <m:t>𝑓</m:t>
                        </m:r>
                      </m:sub>
                    </m:sSub>
                    <m:r>
                      <a:rPr lang="en-US" altLang="zh-CN" sz="2400" b="0" i="1" smtClean="0">
                        <a:solidFill>
                          <a:srgbClr val="000000"/>
                        </a:solidFill>
                        <a:latin typeface="Cambria Math" panose="02040503050406030204" pitchFamily="18" charset="0"/>
                      </a:rPr>
                      <m:t> </m:t>
                    </m:r>
                    <m:acc>
                      <m:accPr>
                        <m:chr m:val="⃗"/>
                        <m:ctrlPr>
                          <a:rPr lang="zh-CN" altLang="en-US" sz="2400" i="1">
                            <a:solidFill>
                              <a:srgbClr val="000000"/>
                            </a:solidFill>
                            <a:latin typeface="Cambria Math" panose="02040503050406030204" pitchFamily="18" charset="0"/>
                          </a:rPr>
                        </m:ctrlPr>
                      </m:accPr>
                      <m:e>
                        <m:r>
                          <a:rPr lang="zh-CN" altLang="en-US" sz="2400" i="1">
                            <a:solidFill>
                              <a:srgbClr val="000000"/>
                            </a:solidFill>
                            <a:latin typeface="Cambria Math" panose="02040503050406030204" pitchFamily="18" charset="0"/>
                          </a:rPr>
                          <m:t>𝑆</m:t>
                        </m:r>
                      </m:e>
                    </m:acc>
                  </m:oMath>
                </a14:m>
                <a:endParaRPr lang="zh-CN" altLang="en-US" sz="24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33" name="文本框 32">
                <a:extLst>
                  <a:ext uri="{FF2B5EF4-FFF2-40B4-BE49-F238E27FC236}">
                    <a16:creationId xmlns:a16="http://schemas.microsoft.com/office/drawing/2014/main" id="{30935774-3E39-4EF1-ADE8-E168397A3A57}"/>
                  </a:ext>
                </a:extLst>
              </p:cNvPr>
              <p:cNvSpPr txBox="1">
                <a:spLocks noRot="1" noChangeAspect="1" noMove="1" noResize="1" noEditPoints="1" noAdjustHandles="1" noChangeArrowheads="1" noChangeShapeType="1" noTextEdit="1"/>
              </p:cNvSpPr>
              <p:nvPr/>
            </p:nvSpPr>
            <p:spPr>
              <a:xfrm>
                <a:off x="4558352" y="1891728"/>
                <a:ext cx="6826022" cy="547009"/>
              </a:xfrm>
              <a:prstGeom prst="rect">
                <a:avLst/>
              </a:prstGeom>
              <a:blipFill>
                <a:blip r:embed="rId5"/>
                <a:stretch>
                  <a:fillRect b="-18889"/>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6984E642-820A-44F4-A804-BED53FA97FC3}"/>
              </a:ext>
            </a:extLst>
          </p:cNvPr>
          <p:cNvSpPr txBox="1"/>
          <p:nvPr/>
        </p:nvSpPr>
        <p:spPr>
          <a:xfrm>
            <a:off x="603908" y="3243701"/>
            <a:ext cx="2584362" cy="461665"/>
          </a:xfrm>
          <a:prstGeom prst="rect">
            <a:avLst/>
          </a:prstGeom>
          <a:noFill/>
        </p:spPr>
        <p:txBody>
          <a:bodyPr wrap="none" rtlCol="0">
            <a:spAutoFit/>
          </a:bodyPr>
          <a:lstStyle/>
          <a:p>
            <a:pPr algn="l"/>
            <a:r>
              <a:rPr lang="en-US" altLang="zh-CN" sz="2400" dirty="0">
                <a:latin typeface="Times New Roman" panose="02020603050405020304" pitchFamily="18" charset="0"/>
                <a:cs typeface="Times New Roman" panose="02020603050405020304" pitchFamily="18" charset="0"/>
              </a:rPr>
              <a:t>Hyperfine coupling</a:t>
            </a:r>
            <a:endParaRPr lang="zh-CN" altLang="en-US" sz="2400" dirty="0">
              <a:latin typeface="Times New Roman" panose="02020603050405020304" pitchFamily="18" charset="0"/>
              <a:cs typeface="Times New Roman" panose="02020603050405020304" pitchFamily="18" charset="0"/>
            </a:endParaRPr>
          </a:p>
        </p:txBody>
      </p:sp>
      <p:sp>
        <p:nvSpPr>
          <p:cNvPr id="3" name="TextBox 20">
            <a:extLst>
              <a:ext uri="{FF2B5EF4-FFF2-40B4-BE49-F238E27FC236}">
                <a16:creationId xmlns:a16="http://schemas.microsoft.com/office/drawing/2014/main" id="{73D5A937-A950-7F4B-5296-5A3D5FBE2776}"/>
              </a:ext>
            </a:extLst>
          </p:cNvPr>
          <p:cNvSpPr txBox="1">
            <a:spLocks noChangeArrowheads="1"/>
          </p:cNvSpPr>
          <p:nvPr/>
        </p:nvSpPr>
        <p:spPr bwMode="auto">
          <a:xfrm>
            <a:off x="603908" y="4041561"/>
            <a:ext cx="3411359" cy="492443"/>
          </a:xfrm>
          <a:prstGeom prst="rect">
            <a:avLst/>
          </a:prstGeom>
          <a:noFill/>
          <a:ln w="9525">
            <a:noFill/>
            <a:miter lim="800000"/>
            <a:headEnd/>
            <a:tailEnd/>
          </a:ln>
        </p:spPr>
        <p:txBody>
          <a:bodyPr wrap="square">
            <a:spAutoFit/>
          </a:bodyPr>
          <a:lstStyle/>
          <a:p>
            <a:r>
              <a:rPr lang="en-US" altLang="zh-CN" sz="2600" dirty="0">
                <a:solidFill>
                  <a:srgbClr val="3333CC"/>
                </a:solidFill>
                <a:latin typeface="Times New Roman" panose="02020603050405020304" pitchFamily="18" charset="0"/>
                <a:cs typeface="Times New Roman" panose="02020603050405020304" pitchFamily="18" charset="0"/>
              </a:rPr>
              <a:t>Knight shift (singlet)</a:t>
            </a:r>
            <a:endParaRPr lang="en-US" altLang="zh-CN" sz="2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643BD103-5096-1E0B-CABC-28B973F5AB60}"/>
                  </a:ext>
                </a:extLst>
              </p:cNvPr>
              <p:cNvSpPr txBox="1"/>
              <p:nvPr/>
            </p:nvSpPr>
            <p:spPr>
              <a:xfrm>
                <a:off x="4845985" y="4015521"/>
                <a:ext cx="2402901" cy="575542"/>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𝐾</m:t>
                          </m:r>
                        </m:e>
                        <m:sub>
                          <m:r>
                            <a:rPr lang="en-US" altLang="zh-CN" sz="2000" b="0" i="1" smtClean="0">
                              <a:solidFill>
                                <a:srgbClr val="0033CC"/>
                              </a:solidFill>
                              <a:latin typeface="Cambria Math" panose="02040503050406030204" pitchFamily="18" charset="0"/>
                              <a:cs typeface="Times New Roman" panose="02020603050405020304" pitchFamily="18" charset="0"/>
                            </a:rPr>
                            <m:t>𝑠</m:t>
                          </m:r>
                        </m:sub>
                      </m:sSub>
                      <m:d>
                        <m:dPr>
                          <m:ctrlPr>
                            <a:rPr lang="en-US" altLang="zh-CN" sz="2000" b="0" i="1" smtClean="0">
                              <a:solidFill>
                                <a:srgbClr val="0033CC"/>
                              </a:solidFill>
                              <a:latin typeface="Cambria Math" panose="02040503050406030204" pitchFamily="18" charset="0"/>
                              <a:cs typeface="Times New Roman" panose="02020603050405020304" pitchFamily="18" charset="0"/>
                            </a:rPr>
                          </m:ctrlPr>
                        </m:dPr>
                        <m:e>
                          <m:r>
                            <a:rPr lang="en-US" altLang="zh-CN" sz="2000" b="0" i="1" smtClean="0">
                              <a:solidFill>
                                <a:srgbClr val="0033CC"/>
                              </a:solidFill>
                              <a:latin typeface="Cambria Math" panose="02040503050406030204" pitchFamily="18" charset="0"/>
                              <a:cs typeface="Times New Roman" panose="02020603050405020304" pitchFamily="18" charset="0"/>
                            </a:rPr>
                            <m:t>𝑇</m:t>
                          </m:r>
                        </m:e>
                      </m:d>
                      <m:r>
                        <a:rPr lang="en-US" altLang="zh-CN" sz="2000" b="0" i="1" smtClean="0">
                          <a:solidFill>
                            <a:srgbClr val="0033CC"/>
                          </a:solidFill>
                          <a:latin typeface="Cambria Math" panose="02040503050406030204" pitchFamily="18" charset="0"/>
                          <a:cs typeface="Times New Roman" panose="02020603050405020304" pitchFamily="18" charset="0"/>
                        </a:rPr>
                        <m:t>=</m:t>
                      </m:r>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𝐴</m:t>
                          </m:r>
                        </m:e>
                        <m:sub>
                          <m:r>
                            <a:rPr lang="en-US" altLang="zh-CN" sz="2000" b="0" i="1" smtClean="0">
                              <a:solidFill>
                                <a:srgbClr val="0033CC"/>
                              </a:solidFill>
                              <a:latin typeface="Cambria Math" panose="02040503050406030204" pitchFamily="18" charset="0"/>
                              <a:cs typeface="Times New Roman" panose="02020603050405020304" pitchFamily="18" charset="0"/>
                            </a:rPr>
                            <m:t>h</m:t>
                          </m:r>
                          <m:r>
                            <a:rPr lang="en-US" altLang="zh-CN" sz="2000" b="0" i="1" smtClean="0">
                              <a:solidFill>
                                <a:srgbClr val="0033CC"/>
                              </a:solidFill>
                              <a:latin typeface="Cambria Math" panose="02040503050406030204" pitchFamily="18" charset="0"/>
                              <a:cs typeface="Times New Roman" panose="02020603050405020304" pitchFamily="18" charset="0"/>
                            </a:rPr>
                            <m:t>𝑓</m:t>
                          </m:r>
                        </m:sub>
                      </m:sSub>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𝜒</m:t>
                          </m:r>
                        </m:e>
                        <m:sub>
                          <m:r>
                            <a:rPr lang="en-US" altLang="zh-CN" sz="2000" b="0" i="1" smtClean="0">
                              <a:solidFill>
                                <a:srgbClr val="0033CC"/>
                              </a:solidFill>
                              <a:latin typeface="Cambria Math" panose="02040503050406030204" pitchFamily="18" charset="0"/>
                              <a:cs typeface="Times New Roman" panose="02020603050405020304" pitchFamily="18" charset="0"/>
                            </a:rPr>
                            <m:t>0</m:t>
                          </m:r>
                        </m:sub>
                      </m:sSub>
                      <m:r>
                        <a:rPr lang="en-US" altLang="zh-CN" sz="2000" b="0" i="1" smtClean="0">
                          <a:solidFill>
                            <a:srgbClr val="0033CC"/>
                          </a:solidFill>
                          <a:latin typeface="Cambria Math" panose="02040503050406030204" pitchFamily="18" charset="0"/>
                          <a:cs typeface="Times New Roman" panose="02020603050405020304" pitchFamily="18" charset="0"/>
                        </a:rPr>
                        <m:t>/</m:t>
                      </m:r>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𝑁</m:t>
                          </m:r>
                        </m:e>
                        <m:sub>
                          <m:r>
                            <a:rPr lang="en-US" altLang="zh-CN" sz="2000" b="0" i="1" smtClean="0">
                              <a:solidFill>
                                <a:srgbClr val="0033CC"/>
                              </a:solidFill>
                              <a:latin typeface="Cambria Math" panose="02040503050406030204" pitchFamily="18" charset="0"/>
                              <a:cs typeface="Times New Roman" panose="02020603050405020304" pitchFamily="18" charset="0"/>
                            </a:rPr>
                            <m:t>𝐴</m:t>
                          </m:r>
                        </m:sub>
                      </m:sSub>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𝜇</m:t>
                          </m:r>
                        </m:e>
                        <m:sub>
                          <m:r>
                            <a:rPr lang="en-US" altLang="zh-CN" sz="2000" b="0" i="1" smtClean="0">
                              <a:solidFill>
                                <a:srgbClr val="0033CC"/>
                              </a:solidFill>
                              <a:latin typeface="Cambria Math" panose="02040503050406030204" pitchFamily="18" charset="0"/>
                              <a:cs typeface="Times New Roman" panose="02020603050405020304" pitchFamily="18" charset="0"/>
                            </a:rPr>
                            <m:t>𝐵</m:t>
                          </m:r>
                        </m:sub>
                      </m:sSub>
                    </m:oMath>
                  </m:oMathPara>
                </a14:m>
                <a:endParaRPr lang="zh-CN" altLang="en-US" sz="20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643BD103-5096-1E0B-CABC-28B973F5AB60}"/>
                  </a:ext>
                </a:extLst>
              </p:cNvPr>
              <p:cNvSpPr txBox="1">
                <a:spLocks noRot="1" noChangeAspect="1" noMove="1" noResize="1" noEditPoints="1" noAdjustHandles="1" noChangeArrowheads="1" noChangeShapeType="1" noTextEdit="1"/>
              </p:cNvSpPr>
              <p:nvPr/>
            </p:nvSpPr>
            <p:spPr>
              <a:xfrm>
                <a:off x="4845985" y="4015521"/>
                <a:ext cx="2402901" cy="57554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33CF2351-C0AC-6BEA-253A-7F82399C50E1}"/>
                  </a:ext>
                </a:extLst>
              </p:cNvPr>
              <p:cNvSpPr txBox="1"/>
              <p:nvPr/>
            </p:nvSpPr>
            <p:spPr>
              <a:xfrm>
                <a:off x="4772937" y="4319261"/>
                <a:ext cx="4261231" cy="1110240"/>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f>
                        <m:fPr>
                          <m:ctrlPr>
                            <a:rPr lang="en-US" altLang="zh-CN" sz="2000" b="0" i="1" smtClean="0">
                              <a:solidFill>
                                <a:srgbClr val="0033CC"/>
                              </a:solidFill>
                              <a:latin typeface="Cambria Math" panose="02040503050406030204" pitchFamily="18" charset="0"/>
                              <a:cs typeface="Times New Roman" panose="02020603050405020304" pitchFamily="18" charset="0"/>
                            </a:rPr>
                          </m:ctrlPr>
                        </m:fPr>
                        <m:num>
                          <m:r>
                            <a:rPr lang="en-US" altLang="zh-CN" sz="2000" b="0" i="1" smtClean="0">
                              <a:solidFill>
                                <a:srgbClr val="0033CC"/>
                              </a:solidFill>
                              <a:latin typeface="Cambria Math" panose="02040503050406030204" pitchFamily="18" charset="0"/>
                              <a:cs typeface="Times New Roman" panose="02020603050405020304" pitchFamily="18" charset="0"/>
                            </a:rPr>
                            <m:t>1</m:t>
                          </m:r>
                        </m:num>
                        <m:den>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𝑇</m:t>
                              </m:r>
                            </m:e>
                            <m:sub>
                              <m:r>
                                <a:rPr lang="en-US" altLang="zh-CN" sz="2000" b="0" i="1" smtClean="0">
                                  <a:solidFill>
                                    <a:srgbClr val="0033CC"/>
                                  </a:solidFill>
                                  <a:latin typeface="Cambria Math" panose="02040503050406030204" pitchFamily="18" charset="0"/>
                                  <a:cs typeface="Times New Roman" panose="02020603050405020304" pitchFamily="18" charset="0"/>
                                </a:rPr>
                                <m:t>1</m:t>
                              </m:r>
                            </m:sub>
                          </m:sSub>
                        </m:den>
                      </m:f>
                      <m:r>
                        <a:rPr lang="en-US" altLang="zh-CN" sz="2000" b="0" i="1" smtClean="0">
                          <a:solidFill>
                            <a:srgbClr val="0033CC"/>
                          </a:solidFill>
                          <a:latin typeface="Cambria Math" panose="02040503050406030204" pitchFamily="18" charset="0"/>
                          <a:cs typeface="Times New Roman" panose="02020603050405020304" pitchFamily="18" charset="0"/>
                        </a:rPr>
                        <m:t>=</m:t>
                      </m:r>
                      <m:func>
                        <m:funcPr>
                          <m:ctrlPr>
                            <a:rPr lang="en-US" altLang="zh-CN" sz="2000" b="0" i="1" smtClean="0">
                              <a:solidFill>
                                <a:srgbClr val="0033CC"/>
                              </a:solidFill>
                              <a:latin typeface="Cambria Math" panose="02040503050406030204" pitchFamily="18" charset="0"/>
                              <a:cs typeface="Times New Roman" panose="02020603050405020304" pitchFamily="18" charset="0"/>
                            </a:rPr>
                          </m:ctrlPr>
                        </m:funcPr>
                        <m:fName>
                          <m:limLow>
                            <m:limLowPr>
                              <m:ctrlPr>
                                <a:rPr lang="en-US" altLang="zh-CN" sz="2000" b="0" i="1" smtClean="0">
                                  <a:solidFill>
                                    <a:srgbClr val="0033CC"/>
                                  </a:solidFill>
                                  <a:latin typeface="Cambria Math" panose="02040503050406030204" pitchFamily="18" charset="0"/>
                                  <a:cs typeface="Times New Roman" panose="02020603050405020304" pitchFamily="18" charset="0"/>
                                </a:rPr>
                              </m:ctrlPr>
                            </m:limLowPr>
                            <m:e>
                              <m:r>
                                <m:rPr>
                                  <m:sty m:val="p"/>
                                </m:rPr>
                                <a:rPr lang="en-US" altLang="zh-CN" sz="2000" b="0" i="0" smtClean="0">
                                  <a:solidFill>
                                    <a:srgbClr val="0033CC"/>
                                  </a:solidFill>
                                  <a:latin typeface="Cambria Math" panose="02040503050406030204" pitchFamily="18" charset="0"/>
                                  <a:cs typeface="Times New Roman" panose="02020603050405020304" pitchFamily="18" charset="0"/>
                                </a:rPr>
                                <m:t>lim</m:t>
                              </m:r>
                            </m:e>
                            <m:lim>
                              <m:r>
                                <a:rPr lang="en-US" altLang="zh-CN" sz="2000" b="0" i="1" smtClean="0">
                                  <a:solidFill>
                                    <a:srgbClr val="0033CC"/>
                                  </a:solidFill>
                                  <a:latin typeface="Cambria Math" panose="02040503050406030204" pitchFamily="18" charset="0"/>
                                  <a:cs typeface="Times New Roman" panose="02020603050405020304" pitchFamily="18" charset="0"/>
                                </a:rPr>
                                <m:t>𝜔</m:t>
                              </m:r>
                              <m:r>
                                <a:rPr lang="en-US" altLang="zh-CN" sz="2000" b="0" i="1" smtClean="0">
                                  <a:solidFill>
                                    <a:srgbClr val="0033CC"/>
                                  </a:solidFill>
                                  <a:latin typeface="Cambria Math" panose="02040503050406030204" pitchFamily="18" charset="0"/>
                                  <a:cs typeface="Times New Roman" panose="02020603050405020304" pitchFamily="18" charset="0"/>
                                </a:rPr>
                                <m:t>→</m:t>
                              </m:r>
                              <m:r>
                                <a:rPr lang="en-US" altLang="zh-CN" sz="2000" b="0" i="1" smtClean="0">
                                  <a:solidFill>
                                    <a:srgbClr val="0033CC"/>
                                  </a:solidFill>
                                  <a:latin typeface="Cambria Math" panose="02040503050406030204" pitchFamily="18" charset="0"/>
                                  <a:cs typeface="Times New Roman" panose="02020603050405020304" pitchFamily="18" charset="0"/>
                                </a:rPr>
                                <m:t>0</m:t>
                              </m:r>
                            </m:lim>
                          </m:limLow>
                        </m:fName>
                        <m:e>
                          <m:f>
                            <m:fPr>
                              <m:ctrlPr>
                                <a:rPr lang="en-US" altLang="zh-CN" sz="2000" b="0" i="1" smtClean="0">
                                  <a:solidFill>
                                    <a:srgbClr val="0033CC"/>
                                  </a:solidFill>
                                  <a:latin typeface="Cambria Math" panose="02040503050406030204" pitchFamily="18" charset="0"/>
                                  <a:cs typeface="Times New Roman" panose="02020603050405020304" pitchFamily="18" charset="0"/>
                                </a:rPr>
                              </m:ctrlPr>
                            </m:fPr>
                            <m:num>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𝑘</m:t>
                                  </m:r>
                                </m:e>
                                <m:sub>
                                  <m:r>
                                    <a:rPr lang="en-US" altLang="zh-CN" sz="2000" b="0" i="1" smtClean="0">
                                      <a:solidFill>
                                        <a:srgbClr val="0033CC"/>
                                      </a:solidFill>
                                      <a:latin typeface="Cambria Math" panose="02040503050406030204" pitchFamily="18" charset="0"/>
                                      <a:cs typeface="Times New Roman" panose="02020603050405020304" pitchFamily="18" charset="0"/>
                                    </a:rPr>
                                    <m:t>𝐵</m:t>
                                  </m:r>
                                </m:sub>
                              </m:sSub>
                              <m:r>
                                <a:rPr lang="en-US" altLang="zh-CN" sz="2000" b="0" i="1" smtClean="0">
                                  <a:solidFill>
                                    <a:srgbClr val="0033CC"/>
                                  </a:solidFill>
                                  <a:latin typeface="Cambria Math" panose="02040503050406030204" pitchFamily="18" charset="0"/>
                                  <a:cs typeface="Times New Roman" panose="02020603050405020304" pitchFamily="18" charset="0"/>
                                </a:rPr>
                                <m:t>𝑇</m:t>
                              </m:r>
                            </m:num>
                            <m:den>
                              <m:sSup>
                                <m:sSupPr>
                                  <m:ctrlPr>
                                    <a:rPr lang="en-US" altLang="zh-CN" sz="2000" b="0" i="1" smtClean="0">
                                      <a:solidFill>
                                        <a:srgbClr val="0033CC"/>
                                      </a:solidFill>
                                      <a:latin typeface="Cambria Math" panose="02040503050406030204" pitchFamily="18" charset="0"/>
                                      <a:cs typeface="Times New Roman" panose="02020603050405020304" pitchFamily="18" charset="0"/>
                                    </a:rPr>
                                  </m:ctrlPr>
                                </m:sSupPr>
                                <m:e>
                                  <m:r>
                                    <a:rPr lang="en-US" altLang="zh-CN" sz="2000" b="0" i="1" smtClean="0">
                                      <a:solidFill>
                                        <a:srgbClr val="0033CC"/>
                                      </a:solidFill>
                                      <a:latin typeface="Cambria Math" panose="02040503050406030204" pitchFamily="18" charset="0"/>
                                      <a:cs typeface="Times New Roman" panose="02020603050405020304" pitchFamily="18" charset="0"/>
                                    </a:rPr>
                                    <m:t>ℏ</m:t>
                                  </m:r>
                                </m:e>
                                <m:sup>
                                  <m:r>
                                    <a:rPr lang="en-US" altLang="zh-CN" sz="2000" b="0" i="1" smtClean="0">
                                      <a:solidFill>
                                        <a:srgbClr val="0033CC"/>
                                      </a:solidFill>
                                      <a:latin typeface="Cambria Math" panose="02040503050406030204" pitchFamily="18" charset="0"/>
                                      <a:cs typeface="Times New Roman" panose="02020603050405020304" pitchFamily="18" charset="0"/>
                                    </a:rPr>
                                    <m:t>2</m:t>
                                  </m:r>
                                </m:sup>
                              </m:sSup>
                              <m:r>
                                <a:rPr lang="en-US" altLang="zh-CN" sz="2000" b="0" i="1" smtClean="0">
                                  <a:solidFill>
                                    <a:srgbClr val="0033CC"/>
                                  </a:solidFill>
                                  <a:latin typeface="Cambria Math" panose="02040503050406030204" pitchFamily="18" charset="0"/>
                                  <a:cs typeface="Times New Roman" panose="02020603050405020304" pitchFamily="18" charset="0"/>
                                </a:rPr>
                                <m:t>𝜔</m:t>
                              </m:r>
                            </m:den>
                          </m:f>
                        </m:e>
                      </m:func>
                      <m:nary>
                        <m:naryPr>
                          <m:supHide m:val="on"/>
                          <m:ctrlPr>
                            <a:rPr lang="en-US" altLang="zh-CN" sz="2000" b="0" i="1" smtClean="0">
                              <a:solidFill>
                                <a:srgbClr val="0033CC"/>
                              </a:solidFill>
                              <a:latin typeface="Cambria Math" panose="02040503050406030204" pitchFamily="18" charset="0"/>
                              <a:cs typeface="Times New Roman" panose="02020603050405020304" pitchFamily="18" charset="0"/>
                            </a:rPr>
                          </m:ctrlPr>
                        </m:naryPr>
                        <m:sub>
                          <m:r>
                            <a:rPr lang="en-US" altLang="zh-CN" sz="2000" b="0" i="1" smtClean="0">
                              <a:solidFill>
                                <a:srgbClr val="0033CC"/>
                              </a:solidFill>
                              <a:latin typeface="Cambria Math" panose="02040503050406030204" pitchFamily="18" charset="0"/>
                              <a:cs typeface="Times New Roman" panose="02020603050405020304" pitchFamily="18" charset="0"/>
                            </a:rPr>
                            <m:t>𝑞</m:t>
                          </m:r>
                        </m:sub>
                        <m:sup/>
                        <m:e>
                          <m:f>
                            <m:fPr>
                              <m:ctrlPr>
                                <a:rPr lang="en-US" altLang="zh-CN" sz="2000" i="1">
                                  <a:solidFill>
                                    <a:srgbClr val="0033CC"/>
                                  </a:solidFill>
                                  <a:latin typeface="Cambria Math" panose="02040503050406030204" pitchFamily="18" charset="0"/>
                                  <a:cs typeface="Times New Roman" panose="02020603050405020304" pitchFamily="18" charset="0"/>
                                </a:rPr>
                              </m:ctrlPr>
                            </m:fPr>
                            <m:num>
                              <m:r>
                                <a:rPr lang="en-US" altLang="zh-CN" sz="2000" i="1">
                                  <a:solidFill>
                                    <a:srgbClr val="0033CC"/>
                                  </a:solidFill>
                                  <a:latin typeface="Cambria Math" panose="02040503050406030204" pitchFamily="18" charset="0"/>
                                  <a:cs typeface="Times New Roman" panose="02020603050405020304" pitchFamily="18" charset="0"/>
                                </a:rPr>
                                <m:t>𝑑</m:t>
                              </m:r>
                              <m:r>
                                <a:rPr lang="en-US" altLang="zh-CN" sz="2000" b="0" i="1" smtClean="0">
                                  <a:solidFill>
                                    <a:srgbClr val="0033CC"/>
                                  </a:solidFill>
                                  <a:latin typeface="Cambria Math" panose="02040503050406030204" pitchFamily="18" charset="0"/>
                                  <a:cs typeface="Times New Roman" panose="02020603050405020304" pitchFamily="18" charset="0"/>
                                </a:rPr>
                                <m:t>𝑞</m:t>
                              </m:r>
                            </m:num>
                            <m:den>
                              <m:r>
                                <a:rPr lang="en-US" altLang="zh-CN" sz="2000" i="1">
                                  <a:solidFill>
                                    <a:srgbClr val="0033CC"/>
                                  </a:solidFill>
                                  <a:latin typeface="Cambria Math" panose="02040503050406030204" pitchFamily="18" charset="0"/>
                                  <a:cs typeface="Times New Roman" panose="02020603050405020304" pitchFamily="18" charset="0"/>
                                </a:rPr>
                                <m:t>2</m:t>
                              </m:r>
                              <m:r>
                                <a:rPr lang="en-US" altLang="zh-CN" sz="2000" i="1">
                                  <a:solidFill>
                                    <a:srgbClr val="0033CC"/>
                                  </a:solidFill>
                                  <a:latin typeface="Cambria Math" panose="02040503050406030204" pitchFamily="18" charset="0"/>
                                  <a:cs typeface="Times New Roman" panose="02020603050405020304" pitchFamily="18" charset="0"/>
                                </a:rPr>
                                <m:t>𝜋</m:t>
                              </m:r>
                            </m:den>
                          </m:f>
                          <m:sSubSup>
                            <m:sSubSupPr>
                              <m:ctrlPr>
                                <a:rPr lang="en-US" altLang="zh-CN" sz="2000" i="1">
                                  <a:solidFill>
                                    <a:srgbClr val="0033CC"/>
                                  </a:solidFill>
                                  <a:latin typeface="Cambria Math" panose="02040503050406030204" pitchFamily="18" charset="0"/>
                                  <a:cs typeface="Times New Roman" panose="02020603050405020304" pitchFamily="18" charset="0"/>
                                </a:rPr>
                              </m:ctrlPr>
                            </m:sSubSupPr>
                            <m:e>
                              <m:r>
                                <a:rPr lang="en-US" altLang="zh-CN" sz="2000" i="1">
                                  <a:solidFill>
                                    <a:srgbClr val="0033CC"/>
                                  </a:solidFill>
                                  <a:latin typeface="Cambria Math" panose="02040503050406030204" pitchFamily="18" charset="0"/>
                                  <a:cs typeface="Times New Roman" panose="02020603050405020304" pitchFamily="18" charset="0"/>
                                </a:rPr>
                                <m:t>𝐴</m:t>
                              </m:r>
                            </m:e>
                            <m:sub>
                              <m:r>
                                <a:rPr lang="en-US" altLang="zh-CN" sz="2000" b="0" i="1" smtClean="0">
                                  <a:solidFill>
                                    <a:srgbClr val="0033CC"/>
                                  </a:solidFill>
                                  <a:latin typeface="Cambria Math" panose="02040503050406030204" pitchFamily="18" charset="0"/>
                                  <a:cs typeface="Times New Roman" panose="02020603050405020304" pitchFamily="18" charset="0"/>
                                </a:rPr>
                                <m:t>h</m:t>
                              </m:r>
                              <m:r>
                                <a:rPr lang="en-US" altLang="zh-CN" sz="2000" b="0" i="1" smtClean="0">
                                  <a:solidFill>
                                    <a:srgbClr val="0033CC"/>
                                  </a:solidFill>
                                  <a:latin typeface="Cambria Math" panose="02040503050406030204" pitchFamily="18" charset="0"/>
                                  <a:cs typeface="Times New Roman" panose="02020603050405020304" pitchFamily="18" charset="0"/>
                                </a:rPr>
                                <m:t>𝑓</m:t>
                              </m:r>
                              <m:r>
                                <a:rPr lang="en-US" altLang="zh-CN" sz="2000" b="0" i="1" smtClean="0">
                                  <a:solidFill>
                                    <a:srgbClr val="0033CC"/>
                                  </a:solidFill>
                                  <a:latin typeface="Cambria Math" panose="02040503050406030204" pitchFamily="18" charset="0"/>
                                  <a:cs typeface="Times New Roman" panose="02020603050405020304" pitchFamily="18" charset="0"/>
                                </a:rPr>
                                <m:t>,  ∥</m:t>
                              </m:r>
                            </m:sub>
                            <m:sup>
                              <m:r>
                                <a:rPr lang="en-US" altLang="zh-CN" sz="2000" i="1">
                                  <a:solidFill>
                                    <a:srgbClr val="0033CC"/>
                                  </a:solidFill>
                                  <a:latin typeface="Cambria Math" panose="02040503050406030204" pitchFamily="18" charset="0"/>
                                  <a:cs typeface="Times New Roman" panose="02020603050405020304" pitchFamily="18" charset="0"/>
                                </a:rPr>
                                <m:t>2</m:t>
                              </m:r>
                            </m:sup>
                          </m:sSubSup>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b="0" i="1" smtClean="0">
                              <a:solidFill>
                                <a:srgbClr val="0033CC"/>
                              </a:solidFill>
                              <a:latin typeface="Cambria Math" panose="02040503050406030204" pitchFamily="18" charset="0"/>
                              <a:cs typeface="Times New Roman" panose="02020603050405020304" pitchFamily="18" charset="0"/>
                            </a:rPr>
                            <m:t>𝑞</m:t>
                          </m:r>
                          <m:r>
                            <a:rPr lang="en-US" altLang="zh-CN" sz="2000" i="1">
                              <a:solidFill>
                                <a:srgbClr val="0033CC"/>
                              </a:solidFill>
                              <a:latin typeface="Cambria Math" panose="02040503050406030204" pitchFamily="18" charset="0"/>
                              <a:cs typeface="Times New Roman" panose="02020603050405020304" pitchFamily="18" charset="0"/>
                            </a:rPr>
                            <m:t>)</m:t>
                          </m:r>
                          <m:r>
                            <m:rPr>
                              <m:nor/>
                            </m:rPr>
                            <a:rPr lang="en-US" altLang="zh-CN" sz="2000">
                              <a:solidFill>
                                <a:srgbClr val="0033CC"/>
                              </a:solidFill>
                              <a:latin typeface="Cambria Math" panose="02040503050406030204" pitchFamily="18" charset="0"/>
                              <a:cs typeface="Times New Roman" panose="02020603050405020304" pitchFamily="18" charset="0"/>
                            </a:rPr>
                            <m:t>Im</m:t>
                          </m:r>
                          <m:r>
                            <a:rPr lang="en-US" altLang="zh-CN" sz="2000" i="1">
                              <a:solidFill>
                                <a:srgbClr val="0033CC"/>
                              </a:solidFill>
                              <a:latin typeface="Cambria Math" panose="02040503050406030204" pitchFamily="18" charset="0"/>
                              <a:cs typeface="Times New Roman" panose="02020603050405020304" pitchFamily="18" charset="0"/>
                            </a:rPr>
                            <m:t> </m:t>
                          </m:r>
                          <m:r>
                            <a:rPr lang="en-US" altLang="zh-CN" sz="2000" i="1">
                              <a:solidFill>
                                <a:srgbClr val="0033CC"/>
                              </a:solidFill>
                              <a:latin typeface="Cambria Math" panose="02040503050406030204" pitchFamily="18" charset="0"/>
                              <a:cs typeface="Times New Roman" panose="02020603050405020304" pitchFamily="18" charset="0"/>
                            </a:rPr>
                            <m:t>𝜒</m:t>
                          </m:r>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b="0" i="1" smtClean="0">
                              <a:solidFill>
                                <a:srgbClr val="0033CC"/>
                              </a:solidFill>
                              <a:latin typeface="Cambria Math" panose="02040503050406030204" pitchFamily="18" charset="0"/>
                              <a:cs typeface="Times New Roman" panose="02020603050405020304" pitchFamily="18" charset="0"/>
                            </a:rPr>
                            <m:t>𝑞</m:t>
                          </m:r>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i="1">
                              <a:solidFill>
                                <a:srgbClr val="0033CC"/>
                              </a:solidFill>
                              <a:latin typeface="Cambria Math" panose="02040503050406030204" pitchFamily="18" charset="0"/>
                              <a:cs typeface="Times New Roman" panose="02020603050405020304" pitchFamily="18" charset="0"/>
                            </a:rPr>
                            <m:t>𝜔</m:t>
                          </m:r>
                          <m:r>
                            <a:rPr lang="en-US" altLang="zh-CN" sz="2000" i="1">
                              <a:solidFill>
                                <a:srgbClr val="0033CC"/>
                              </a:solidFill>
                              <a:latin typeface="Cambria Math" panose="02040503050406030204" pitchFamily="18" charset="0"/>
                              <a:cs typeface="Times New Roman" panose="02020603050405020304" pitchFamily="18" charset="0"/>
                            </a:rPr>
                            <m:t>)</m:t>
                          </m:r>
                        </m:e>
                      </m:nary>
                    </m:oMath>
                  </m:oMathPara>
                </a14:m>
                <a:endParaRPr lang="zh-CN" altLang="en-US" sz="20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12" name="文本框 11">
                <a:extLst>
                  <a:ext uri="{FF2B5EF4-FFF2-40B4-BE49-F238E27FC236}">
                    <a16:creationId xmlns:a16="http://schemas.microsoft.com/office/drawing/2014/main" id="{33CF2351-C0AC-6BEA-253A-7F82399C50E1}"/>
                  </a:ext>
                </a:extLst>
              </p:cNvPr>
              <p:cNvSpPr txBox="1">
                <a:spLocks noRot="1" noChangeAspect="1" noMove="1" noResize="1" noEditPoints="1" noAdjustHandles="1" noChangeArrowheads="1" noChangeShapeType="1" noTextEdit="1"/>
              </p:cNvSpPr>
              <p:nvPr/>
            </p:nvSpPr>
            <p:spPr>
              <a:xfrm>
                <a:off x="4772937" y="4319261"/>
                <a:ext cx="4261231" cy="1110240"/>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847C6F5A-4C55-4E31-F74F-00154DC75C19}"/>
                  </a:ext>
                </a:extLst>
              </p:cNvPr>
              <p:cNvSpPr txBox="1"/>
              <p:nvPr/>
            </p:nvSpPr>
            <p:spPr>
              <a:xfrm>
                <a:off x="4030830" y="5420408"/>
                <a:ext cx="7770781" cy="1365502"/>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sSup>
                        <m:sSupPr>
                          <m:ctrlPr>
                            <a:rPr lang="en-US" altLang="zh-CN" sz="2000" b="0" i="1" smtClean="0">
                              <a:solidFill>
                                <a:srgbClr val="0033CC"/>
                              </a:solidFill>
                              <a:latin typeface="Cambria Math" panose="02040503050406030204" pitchFamily="18" charset="0"/>
                              <a:cs typeface="Times New Roman" panose="02020603050405020304" pitchFamily="18" charset="0"/>
                            </a:rPr>
                          </m:ctrlPr>
                        </m:sSupPr>
                        <m:e>
                          <m:d>
                            <m:dPr>
                              <m:ctrlPr>
                                <a:rPr lang="en-US" altLang="zh-CN" sz="2000" b="0" i="1" smtClean="0">
                                  <a:solidFill>
                                    <a:srgbClr val="0033CC"/>
                                  </a:solidFill>
                                  <a:latin typeface="Cambria Math" panose="02040503050406030204" pitchFamily="18" charset="0"/>
                                  <a:cs typeface="Times New Roman" panose="02020603050405020304" pitchFamily="18" charset="0"/>
                                </a:rPr>
                              </m:ctrlPr>
                            </m:dPr>
                            <m:e>
                              <m:f>
                                <m:fPr>
                                  <m:ctrlPr>
                                    <a:rPr lang="en-US" altLang="zh-CN" sz="2000" b="0" i="1" smtClean="0">
                                      <a:solidFill>
                                        <a:srgbClr val="0033CC"/>
                                      </a:solidFill>
                                      <a:latin typeface="Cambria Math" panose="02040503050406030204" pitchFamily="18" charset="0"/>
                                      <a:cs typeface="Times New Roman" panose="02020603050405020304" pitchFamily="18" charset="0"/>
                                    </a:rPr>
                                  </m:ctrlPr>
                                </m:fPr>
                                <m:num>
                                  <m:r>
                                    <a:rPr lang="en-US" altLang="zh-CN" sz="2000" b="0" i="1" smtClean="0">
                                      <a:solidFill>
                                        <a:srgbClr val="0033CC"/>
                                      </a:solidFill>
                                      <a:latin typeface="Cambria Math" panose="02040503050406030204" pitchFamily="18" charset="0"/>
                                      <a:cs typeface="Times New Roman" panose="02020603050405020304" pitchFamily="18" charset="0"/>
                                    </a:rPr>
                                    <m:t>ℏ</m:t>
                                  </m:r>
                                </m:num>
                                <m:den>
                                  <m:sSub>
                                    <m:sSubPr>
                                      <m:ctrlPr>
                                        <a:rPr lang="en-US" altLang="zh-CN" sz="2000" b="0" i="1" smtClean="0">
                                          <a:solidFill>
                                            <a:srgbClr val="0033CC"/>
                                          </a:solidFill>
                                          <a:latin typeface="Cambria Math" panose="02040503050406030204" pitchFamily="18" charset="0"/>
                                          <a:cs typeface="Times New Roman" panose="02020603050405020304" pitchFamily="18" charset="0"/>
                                        </a:rPr>
                                      </m:ctrlPr>
                                    </m:sSubPr>
                                    <m:e>
                                      <m:r>
                                        <a:rPr lang="en-US" altLang="zh-CN" sz="2000" b="0" i="1" smtClean="0">
                                          <a:solidFill>
                                            <a:srgbClr val="0033CC"/>
                                          </a:solidFill>
                                          <a:latin typeface="Cambria Math" panose="02040503050406030204" pitchFamily="18" charset="0"/>
                                          <a:cs typeface="Times New Roman" panose="02020603050405020304" pitchFamily="18" charset="0"/>
                                        </a:rPr>
                                        <m:t>𝑇</m:t>
                                      </m:r>
                                    </m:e>
                                    <m:sub>
                                      <m:r>
                                        <a:rPr lang="en-US" altLang="zh-CN" sz="2000" b="0" i="1" smtClean="0">
                                          <a:solidFill>
                                            <a:srgbClr val="0033CC"/>
                                          </a:solidFill>
                                          <a:latin typeface="Cambria Math" panose="02040503050406030204" pitchFamily="18" charset="0"/>
                                          <a:cs typeface="Times New Roman" panose="02020603050405020304" pitchFamily="18" charset="0"/>
                                        </a:rPr>
                                        <m:t>2</m:t>
                                      </m:r>
                                      <m:r>
                                        <a:rPr lang="en-US" altLang="zh-CN" sz="2000" b="0" i="1" smtClean="0">
                                          <a:solidFill>
                                            <a:srgbClr val="0033CC"/>
                                          </a:solidFill>
                                          <a:latin typeface="Cambria Math" panose="02040503050406030204" pitchFamily="18" charset="0"/>
                                          <a:cs typeface="Times New Roman" panose="02020603050405020304" pitchFamily="18" charset="0"/>
                                        </a:rPr>
                                        <m:t>𝐺</m:t>
                                      </m:r>
                                    </m:sub>
                                  </m:sSub>
                                </m:den>
                              </m:f>
                            </m:e>
                          </m:d>
                        </m:e>
                        <m:sup>
                          <m:r>
                            <a:rPr lang="en-US" altLang="zh-CN" sz="2000" b="0" i="1" smtClean="0">
                              <a:solidFill>
                                <a:srgbClr val="0033CC"/>
                              </a:solidFill>
                              <a:latin typeface="Cambria Math" panose="02040503050406030204" pitchFamily="18" charset="0"/>
                              <a:cs typeface="Times New Roman" panose="02020603050405020304" pitchFamily="18" charset="0"/>
                            </a:rPr>
                            <m:t>2</m:t>
                          </m:r>
                        </m:sup>
                      </m:sSup>
                      <m:r>
                        <a:rPr lang="en-US" altLang="zh-CN" sz="2000" b="0" i="1" smtClean="0">
                          <a:solidFill>
                            <a:srgbClr val="0033CC"/>
                          </a:solidFill>
                          <a:latin typeface="Cambria Math" panose="02040503050406030204" pitchFamily="18" charset="0"/>
                          <a:cs typeface="Times New Roman" panose="02020603050405020304" pitchFamily="18" charset="0"/>
                        </a:rPr>
                        <m:t>=</m:t>
                      </m:r>
                      <m:f>
                        <m:fPr>
                          <m:ctrlPr>
                            <a:rPr lang="en-US" altLang="zh-CN" sz="2000" b="0" i="1" smtClean="0">
                              <a:solidFill>
                                <a:srgbClr val="0033CC"/>
                              </a:solidFill>
                              <a:latin typeface="Cambria Math" panose="02040503050406030204" pitchFamily="18" charset="0"/>
                              <a:cs typeface="Times New Roman" panose="02020603050405020304" pitchFamily="18" charset="0"/>
                            </a:rPr>
                          </m:ctrlPr>
                        </m:fPr>
                        <m:num>
                          <m:r>
                            <a:rPr lang="en-US" altLang="zh-CN" sz="2000" b="0" i="1" smtClean="0">
                              <a:solidFill>
                                <a:srgbClr val="0033CC"/>
                              </a:solidFill>
                              <a:latin typeface="Cambria Math" panose="02040503050406030204" pitchFamily="18" charset="0"/>
                              <a:cs typeface="Times New Roman" panose="02020603050405020304" pitchFamily="18" charset="0"/>
                            </a:rPr>
                            <m:t>1</m:t>
                          </m:r>
                        </m:num>
                        <m:den>
                          <m:r>
                            <a:rPr lang="en-US" altLang="zh-CN" sz="2000" b="0" i="1" smtClean="0">
                              <a:solidFill>
                                <a:srgbClr val="0033CC"/>
                              </a:solidFill>
                              <a:latin typeface="Cambria Math" panose="02040503050406030204" pitchFamily="18" charset="0"/>
                              <a:cs typeface="Times New Roman" panose="02020603050405020304" pitchFamily="18" charset="0"/>
                            </a:rPr>
                            <m:t>𝑎</m:t>
                          </m:r>
                        </m:den>
                      </m:f>
                      <m:limLow>
                        <m:limLowPr>
                          <m:ctrlPr>
                            <a:rPr lang="en-US" altLang="zh-CN" sz="2000" i="1">
                              <a:solidFill>
                                <a:srgbClr val="0033CC"/>
                              </a:solidFill>
                              <a:latin typeface="Cambria Math" panose="02040503050406030204" pitchFamily="18" charset="0"/>
                              <a:cs typeface="Times New Roman" panose="02020603050405020304" pitchFamily="18" charset="0"/>
                            </a:rPr>
                          </m:ctrlPr>
                        </m:limLowPr>
                        <m:e>
                          <m:r>
                            <m:rPr>
                              <m:sty m:val="p"/>
                            </m:rPr>
                            <a:rPr lang="en-US" altLang="zh-CN" sz="2000">
                              <a:solidFill>
                                <a:srgbClr val="0033CC"/>
                              </a:solidFill>
                              <a:latin typeface="Cambria Math" panose="02040503050406030204" pitchFamily="18" charset="0"/>
                              <a:cs typeface="Times New Roman" panose="02020603050405020304" pitchFamily="18" charset="0"/>
                            </a:rPr>
                            <m:t>lim</m:t>
                          </m:r>
                        </m:e>
                        <m:lim>
                          <m:r>
                            <a:rPr lang="en-US" altLang="zh-CN" sz="2000" i="1">
                              <a:solidFill>
                                <a:srgbClr val="0033CC"/>
                              </a:solidFill>
                              <a:latin typeface="Cambria Math" panose="02040503050406030204" pitchFamily="18" charset="0"/>
                              <a:cs typeface="Times New Roman" panose="02020603050405020304" pitchFamily="18" charset="0"/>
                            </a:rPr>
                            <m:t>𝜔</m:t>
                          </m:r>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i="1">
                              <a:solidFill>
                                <a:srgbClr val="0033CC"/>
                              </a:solidFill>
                              <a:latin typeface="Cambria Math" panose="02040503050406030204" pitchFamily="18" charset="0"/>
                              <a:cs typeface="Times New Roman" panose="02020603050405020304" pitchFamily="18" charset="0"/>
                            </a:rPr>
                            <m:t>0</m:t>
                          </m:r>
                        </m:lim>
                      </m:limLow>
                      <m:nary>
                        <m:naryPr>
                          <m:supHide m:val="on"/>
                          <m:ctrlPr>
                            <a:rPr lang="en-US" altLang="zh-CN" sz="2000" b="0" i="1" smtClean="0">
                              <a:solidFill>
                                <a:srgbClr val="0033CC"/>
                              </a:solidFill>
                              <a:latin typeface="Cambria Math" panose="02040503050406030204" pitchFamily="18" charset="0"/>
                              <a:cs typeface="Times New Roman" panose="02020603050405020304" pitchFamily="18" charset="0"/>
                            </a:rPr>
                          </m:ctrlPr>
                        </m:naryPr>
                        <m:sub>
                          <m:r>
                            <a:rPr lang="en-US" altLang="zh-CN" sz="2000" b="0" i="1" smtClean="0">
                              <a:solidFill>
                                <a:srgbClr val="0033CC"/>
                              </a:solidFill>
                              <a:latin typeface="Cambria Math" panose="02040503050406030204" pitchFamily="18" charset="0"/>
                              <a:cs typeface="Times New Roman" panose="02020603050405020304" pitchFamily="18" charset="0"/>
                            </a:rPr>
                            <m:t>𝑞</m:t>
                          </m:r>
                        </m:sub>
                        <m:sup/>
                        <m:e>
                          <m:f>
                            <m:fPr>
                              <m:ctrlPr>
                                <a:rPr lang="en-US" altLang="zh-CN" sz="2000" i="1">
                                  <a:solidFill>
                                    <a:srgbClr val="0033CC"/>
                                  </a:solidFill>
                                  <a:latin typeface="Cambria Math" panose="02040503050406030204" pitchFamily="18" charset="0"/>
                                  <a:cs typeface="Times New Roman" panose="02020603050405020304" pitchFamily="18" charset="0"/>
                                </a:rPr>
                              </m:ctrlPr>
                            </m:fPr>
                            <m:num>
                              <m:r>
                                <a:rPr lang="en-US" altLang="zh-CN" sz="2000" i="1">
                                  <a:solidFill>
                                    <a:srgbClr val="0033CC"/>
                                  </a:solidFill>
                                  <a:latin typeface="Cambria Math" panose="02040503050406030204" pitchFamily="18" charset="0"/>
                                  <a:cs typeface="Times New Roman" panose="02020603050405020304" pitchFamily="18" charset="0"/>
                                </a:rPr>
                                <m:t>𝑑</m:t>
                              </m:r>
                              <m:r>
                                <a:rPr lang="en-US" altLang="zh-CN" sz="2000" b="0" i="1" smtClean="0">
                                  <a:solidFill>
                                    <a:srgbClr val="0033CC"/>
                                  </a:solidFill>
                                  <a:latin typeface="Cambria Math" panose="02040503050406030204" pitchFamily="18" charset="0"/>
                                  <a:cs typeface="Times New Roman" panose="02020603050405020304" pitchFamily="18" charset="0"/>
                                </a:rPr>
                                <m:t>𝑞</m:t>
                              </m:r>
                            </m:num>
                            <m:den>
                              <m:r>
                                <a:rPr lang="en-US" altLang="zh-CN" sz="2000" i="1">
                                  <a:solidFill>
                                    <a:srgbClr val="0033CC"/>
                                  </a:solidFill>
                                  <a:latin typeface="Cambria Math" panose="02040503050406030204" pitchFamily="18" charset="0"/>
                                  <a:cs typeface="Times New Roman" panose="02020603050405020304" pitchFamily="18" charset="0"/>
                                </a:rPr>
                                <m:t>2</m:t>
                              </m:r>
                              <m:r>
                                <a:rPr lang="en-US" altLang="zh-CN" sz="2000" i="1">
                                  <a:solidFill>
                                    <a:srgbClr val="0033CC"/>
                                  </a:solidFill>
                                  <a:latin typeface="Cambria Math" panose="02040503050406030204" pitchFamily="18" charset="0"/>
                                  <a:cs typeface="Times New Roman" panose="02020603050405020304" pitchFamily="18" charset="0"/>
                                </a:rPr>
                                <m:t>𝜋</m:t>
                              </m:r>
                            </m:den>
                          </m:f>
                          <m:sSubSup>
                            <m:sSubSupPr>
                              <m:ctrlPr>
                                <a:rPr lang="en-US" altLang="zh-CN" sz="2000" i="1">
                                  <a:solidFill>
                                    <a:srgbClr val="0033CC"/>
                                  </a:solidFill>
                                  <a:latin typeface="Cambria Math" panose="02040503050406030204" pitchFamily="18" charset="0"/>
                                  <a:cs typeface="Times New Roman" panose="02020603050405020304" pitchFamily="18" charset="0"/>
                                </a:rPr>
                              </m:ctrlPr>
                            </m:sSubSupPr>
                            <m:e>
                              <m:r>
                                <a:rPr lang="en-US" altLang="zh-CN" sz="2000" i="1">
                                  <a:solidFill>
                                    <a:srgbClr val="0033CC"/>
                                  </a:solidFill>
                                  <a:latin typeface="Cambria Math" panose="02040503050406030204" pitchFamily="18" charset="0"/>
                                  <a:cs typeface="Times New Roman" panose="02020603050405020304" pitchFamily="18" charset="0"/>
                                </a:rPr>
                                <m:t>𝐴</m:t>
                              </m:r>
                            </m:e>
                            <m:sub>
                              <m:r>
                                <a:rPr lang="en-US" altLang="zh-CN" sz="2000" b="0" i="1" smtClean="0">
                                  <a:solidFill>
                                    <a:srgbClr val="0033CC"/>
                                  </a:solidFill>
                                  <a:latin typeface="Cambria Math" panose="02040503050406030204" pitchFamily="18" charset="0"/>
                                  <a:cs typeface="Times New Roman" panose="02020603050405020304" pitchFamily="18" charset="0"/>
                                </a:rPr>
                                <m:t>h</m:t>
                              </m:r>
                              <m:r>
                                <a:rPr lang="en-US" altLang="zh-CN" sz="2000" b="0" i="1" smtClean="0">
                                  <a:solidFill>
                                    <a:srgbClr val="0033CC"/>
                                  </a:solidFill>
                                  <a:latin typeface="Cambria Math" panose="02040503050406030204" pitchFamily="18" charset="0"/>
                                  <a:cs typeface="Times New Roman" panose="02020603050405020304" pitchFamily="18" charset="0"/>
                                </a:rPr>
                                <m:t>𝑓</m:t>
                              </m:r>
                              <m:r>
                                <a:rPr lang="en-US" altLang="zh-CN" sz="2000" b="0" i="1" smtClean="0">
                                  <a:solidFill>
                                    <a:srgbClr val="0033CC"/>
                                  </a:solidFill>
                                  <a:latin typeface="Cambria Math" panose="02040503050406030204" pitchFamily="18" charset="0"/>
                                  <a:cs typeface="Times New Roman" panose="02020603050405020304" pitchFamily="18" charset="0"/>
                                </a:rPr>
                                <m:t>,⊥</m:t>
                              </m:r>
                            </m:sub>
                            <m:sup>
                              <m:r>
                                <a:rPr lang="en-US" altLang="zh-CN" sz="2000" i="1">
                                  <a:solidFill>
                                    <a:srgbClr val="0033CC"/>
                                  </a:solidFill>
                                  <a:latin typeface="Cambria Math" panose="02040503050406030204" pitchFamily="18" charset="0"/>
                                  <a:cs typeface="Times New Roman" panose="02020603050405020304" pitchFamily="18" charset="0"/>
                                </a:rPr>
                                <m:t>4</m:t>
                              </m:r>
                            </m:sup>
                          </m:sSubSup>
                          <m:d>
                            <m:dPr>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𝑞</m:t>
                              </m:r>
                            </m:e>
                          </m:d>
                          <m:sSup>
                            <m:sSupPr>
                              <m:ctrlPr>
                                <a:rPr lang="en-US" altLang="zh-CN" sz="2000" i="1">
                                  <a:solidFill>
                                    <a:srgbClr val="0033CC"/>
                                  </a:solidFill>
                                  <a:latin typeface="Cambria Math" panose="02040503050406030204" pitchFamily="18" charset="0"/>
                                  <a:cs typeface="Times New Roman" panose="02020603050405020304" pitchFamily="18" charset="0"/>
                                </a:rPr>
                              </m:ctrlPr>
                            </m:sSupPr>
                            <m:e>
                              <m:d>
                                <m:dPr>
                                  <m:begChr m:val="["/>
                                  <m:endChr m:val="]"/>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𝜒</m:t>
                                  </m:r>
                                  <m:d>
                                    <m:dPr>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𝑞</m:t>
                                      </m:r>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i="1">
                                          <a:solidFill>
                                            <a:srgbClr val="0033CC"/>
                                          </a:solidFill>
                                          <a:latin typeface="Cambria Math" panose="02040503050406030204" pitchFamily="18" charset="0"/>
                                          <a:cs typeface="Times New Roman" panose="02020603050405020304" pitchFamily="18" charset="0"/>
                                        </a:rPr>
                                        <m:t>𝜔</m:t>
                                      </m:r>
                                    </m:e>
                                  </m:d>
                                </m:e>
                              </m:d>
                            </m:e>
                            <m:sup>
                              <m:r>
                                <a:rPr lang="en-US" altLang="zh-CN" sz="2000" i="1">
                                  <a:solidFill>
                                    <a:srgbClr val="0033CC"/>
                                  </a:solidFill>
                                  <a:latin typeface="Cambria Math" panose="02040503050406030204" pitchFamily="18" charset="0"/>
                                  <a:cs typeface="Times New Roman" panose="02020603050405020304" pitchFamily="18" charset="0"/>
                                </a:rPr>
                                <m:t>2</m:t>
                              </m:r>
                            </m:sup>
                          </m:sSup>
                        </m:e>
                      </m:nary>
                      <m:r>
                        <a:rPr lang="en-US" altLang="zh-CN" sz="2000" b="0" i="1" smtClean="0">
                          <a:solidFill>
                            <a:srgbClr val="0033CC"/>
                          </a:solidFill>
                          <a:latin typeface="Cambria Math" panose="02040503050406030204" pitchFamily="18" charset="0"/>
                          <a:cs typeface="Times New Roman" panose="02020603050405020304" pitchFamily="18" charset="0"/>
                        </a:rPr>
                        <m:t>−</m:t>
                      </m:r>
                      <m:sSup>
                        <m:sSupPr>
                          <m:ctrlPr>
                            <a:rPr lang="en-US" altLang="zh-CN" sz="2000" b="0" i="1" smtClean="0">
                              <a:solidFill>
                                <a:srgbClr val="0033CC"/>
                              </a:solidFill>
                              <a:latin typeface="Cambria Math" panose="02040503050406030204" pitchFamily="18" charset="0"/>
                              <a:cs typeface="Times New Roman" panose="02020603050405020304" pitchFamily="18" charset="0"/>
                            </a:rPr>
                          </m:ctrlPr>
                        </m:sSupPr>
                        <m:e>
                          <m:d>
                            <m:dPr>
                              <m:begChr m:val="["/>
                              <m:endChr m:val="]"/>
                              <m:ctrlPr>
                                <a:rPr lang="en-US" altLang="zh-CN" sz="2000" b="0" i="1" smtClean="0">
                                  <a:solidFill>
                                    <a:srgbClr val="0033CC"/>
                                  </a:solidFill>
                                  <a:latin typeface="Cambria Math" panose="02040503050406030204" pitchFamily="18" charset="0"/>
                                  <a:cs typeface="Times New Roman" panose="02020603050405020304" pitchFamily="18" charset="0"/>
                                </a:rPr>
                              </m:ctrlPr>
                            </m:dPr>
                            <m:e>
                              <m:nary>
                                <m:naryPr>
                                  <m:supHide m:val="on"/>
                                  <m:ctrlPr>
                                    <a:rPr lang="en-US" altLang="zh-CN" sz="2000" b="0" i="1">
                                      <a:solidFill>
                                        <a:srgbClr val="0033CC"/>
                                      </a:solidFill>
                                      <a:latin typeface="Cambria Math" panose="02040503050406030204" pitchFamily="18" charset="0"/>
                                      <a:cs typeface="Times New Roman" panose="02020603050405020304" pitchFamily="18" charset="0"/>
                                    </a:rPr>
                                  </m:ctrlPr>
                                </m:naryPr>
                                <m:sub>
                                  <m:r>
                                    <a:rPr lang="en-US" altLang="zh-CN" sz="2000" b="0" i="1" smtClean="0">
                                      <a:solidFill>
                                        <a:srgbClr val="0033CC"/>
                                      </a:solidFill>
                                      <a:latin typeface="Cambria Math" panose="02040503050406030204" pitchFamily="18" charset="0"/>
                                      <a:cs typeface="Times New Roman" panose="02020603050405020304" pitchFamily="18" charset="0"/>
                                    </a:rPr>
                                    <m:t>𝑞</m:t>
                                  </m:r>
                                </m:sub>
                                <m:sup/>
                                <m:e>
                                  <m:f>
                                    <m:fPr>
                                      <m:ctrlPr>
                                        <a:rPr lang="en-US" altLang="zh-CN" sz="2000" i="1">
                                          <a:solidFill>
                                            <a:srgbClr val="0033CC"/>
                                          </a:solidFill>
                                          <a:latin typeface="Cambria Math" panose="02040503050406030204" pitchFamily="18" charset="0"/>
                                          <a:cs typeface="Times New Roman" panose="02020603050405020304" pitchFamily="18" charset="0"/>
                                        </a:rPr>
                                      </m:ctrlPr>
                                    </m:fPr>
                                    <m:num>
                                      <m:r>
                                        <a:rPr lang="en-US" altLang="zh-CN" sz="2000" i="1">
                                          <a:solidFill>
                                            <a:srgbClr val="0033CC"/>
                                          </a:solidFill>
                                          <a:latin typeface="Cambria Math" panose="02040503050406030204" pitchFamily="18" charset="0"/>
                                          <a:cs typeface="Times New Roman" panose="02020603050405020304" pitchFamily="18" charset="0"/>
                                        </a:rPr>
                                        <m:t>𝑑</m:t>
                                      </m:r>
                                      <m:r>
                                        <a:rPr lang="en-US" altLang="zh-CN" sz="2000" b="0" i="1" smtClean="0">
                                          <a:solidFill>
                                            <a:srgbClr val="0033CC"/>
                                          </a:solidFill>
                                          <a:latin typeface="Cambria Math" panose="02040503050406030204" pitchFamily="18" charset="0"/>
                                          <a:cs typeface="Times New Roman" panose="02020603050405020304" pitchFamily="18" charset="0"/>
                                        </a:rPr>
                                        <m:t>𝑞</m:t>
                                      </m:r>
                                    </m:num>
                                    <m:den>
                                      <m:r>
                                        <a:rPr lang="en-US" altLang="zh-CN" sz="2000" i="1">
                                          <a:solidFill>
                                            <a:srgbClr val="0033CC"/>
                                          </a:solidFill>
                                          <a:latin typeface="Cambria Math" panose="02040503050406030204" pitchFamily="18" charset="0"/>
                                          <a:cs typeface="Times New Roman" panose="02020603050405020304" pitchFamily="18" charset="0"/>
                                        </a:rPr>
                                        <m:t>2</m:t>
                                      </m:r>
                                      <m:r>
                                        <a:rPr lang="en-US" altLang="zh-CN" sz="2000" i="1">
                                          <a:solidFill>
                                            <a:srgbClr val="0033CC"/>
                                          </a:solidFill>
                                          <a:latin typeface="Cambria Math" panose="02040503050406030204" pitchFamily="18" charset="0"/>
                                          <a:cs typeface="Times New Roman" panose="02020603050405020304" pitchFamily="18" charset="0"/>
                                        </a:rPr>
                                        <m:t>𝜋</m:t>
                                      </m:r>
                                    </m:den>
                                  </m:f>
                                  <m:sSubSup>
                                    <m:sSubSupPr>
                                      <m:ctrlPr>
                                        <a:rPr lang="en-US" altLang="zh-CN" sz="2000" i="1">
                                          <a:solidFill>
                                            <a:srgbClr val="0033CC"/>
                                          </a:solidFill>
                                          <a:latin typeface="Cambria Math" panose="02040503050406030204" pitchFamily="18" charset="0"/>
                                          <a:cs typeface="Times New Roman" panose="02020603050405020304" pitchFamily="18" charset="0"/>
                                        </a:rPr>
                                      </m:ctrlPr>
                                    </m:sSubSupPr>
                                    <m:e>
                                      <m:r>
                                        <a:rPr lang="en-US" altLang="zh-CN" sz="2000" i="1">
                                          <a:solidFill>
                                            <a:srgbClr val="0033CC"/>
                                          </a:solidFill>
                                          <a:latin typeface="Cambria Math" panose="02040503050406030204" pitchFamily="18" charset="0"/>
                                          <a:cs typeface="Times New Roman" panose="02020603050405020304" pitchFamily="18" charset="0"/>
                                        </a:rPr>
                                        <m:t>𝐴</m:t>
                                      </m:r>
                                    </m:e>
                                    <m:sub>
                                      <m:r>
                                        <a:rPr lang="en-US" altLang="zh-CN" sz="2000" b="0" i="1" smtClean="0">
                                          <a:solidFill>
                                            <a:srgbClr val="0033CC"/>
                                          </a:solidFill>
                                          <a:latin typeface="Cambria Math" panose="02040503050406030204" pitchFamily="18" charset="0"/>
                                          <a:cs typeface="Times New Roman" panose="02020603050405020304" pitchFamily="18" charset="0"/>
                                        </a:rPr>
                                        <m:t>h</m:t>
                                      </m:r>
                                      <m:r>
                                        <a:rPr lang="en-US" altLang="zh-CN" sz="2000" b="0" i="1" smtClean="0">
                                          <a:solidFill>
                                            <a:srgbClr val="0033CC"/>
                                          </a:solidFill>
                                          <a:latin typeface="Cambria Math" panose="02040503050406030204" pitchFamily="18" charset="0"/>
                                          <a:cs typeface="Times New Roman" panose="02020603050405020304" pitchFamily="18" charset="0"/>
                                        </a:rPr>
                                        <m:t>𝑓</m:t>
                                      </m:r>
                                      <m:r>
                                        <a:rPr lang="en-US" altLang="zh-CN" sz="2000" b="0" i="1" smtClean="0">
                                          <a:solidFill>
                                            <a:srgbClr val="0033CC"/>
                                          </a:solidFill>
                                          <a:latin typeface="Cambria Math" panose="02040503050406030204" pitchFamily="18" charset="0"/>
                                          <a:cs typeface="Times New Roman" panose="02020603050405020304" pitchFamily="18" charset="0"/>
                                        </a:rPr>
                                        <m:t>,⊥</m:t>
                                      </m:r>
                                    </m:sub>
                                    <m:sup>
                                      <m:r>
                                        <a:rPr lang="en-US" altLang="zh-CN" sz="2000" i="1">
                                          <a:solidFill>
                                            <a:srgbClr val="0033CC"/>
                                          </a:solidFill>
                                          <a:latin typeface="Cambria Math" panose="02040503050406030204" pitchFamily="18" charset="0"/>
                                          <a:cs typeface="Times New Roman" panose="02020603050405020304" pitchFamily="18" charset="0"/>
                                        </a:rPr>
                                        <m:t>2</m:t>
                                      </m:r>
                                    </m:sup>
                                  </m:sSubSup>
                                  <m:d>
                                    <m:dPr>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𝑞</m:t>
                                      </m:r>
                                    </m:e>
                                  </m:d>
                                  <m:sSup>
                                    <m:sSupPr>
                                      <m:ctrlPr>
                                        <a:rPr lang="en-US" altLang="zh-CN" sz="2000" i="1">
                                          <a:solidFill>
                                            <a:srgbClr val="0033CC"/>
                                          </a:solidFill>
                                          <a:latin typeface="Cambria Math" panose="02040503050406030204" pitchFamily="18" charset="0"/>
                                          <a:cs typeface="Times New Roman" panose="02020603050405020304" pitchFamily="18" charset="0"/>
                                        </a:rPr>
                                      </m:ctrlPr>
                                    </m:sSupPr>
                                    <m:e>
                                      <m:d>
                                        <m:dPr>
                                          <m:begChr m:val="["/>
                                          <m:endChr m:val="]"/>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𝜒</m:t>
                                          </m:r>
                                          <m:d>
                                            <m:dPr>
                                              <m:ctrlPr>
                                                <a:rPr lang="en-US" altLang="zh-CN" sz="2000" i="1">
                                                  <a:solidFill>
                                                    <a:srgbClr val="0033CC"/>
                                                  </a:solidFill>
                                                  <a:latin typeface="Cambria Math" panose="02040503050406030204" pitchFamily="18" charset="0"/>
                                                  <a:cs typeface="Times New Roman" panose="02020603050405020304" pitchFamily="18" charset="0"/>
                                                </a:rPr>
                                              </m:ctrlPr>
                                            </m:dPr>
                                            <m:e>
                                              <m:r>
                                                <a:rPr lang="en-US" altLang="zh-CN" sz="2000" i="1">
                                                  <a:solidFill>
                                                    <a:srgbClr val="0033CC"/>
                                                  </a:solidFill>
                                                  <a:latin typeface="Cambria Math" panose="02040503050406030204" pitchFamily="18" charset="0"/>
                                                  <a:cs typeface="Times New Roman" panose="02020603050405020304" pitchFamily="18" charset="0"/>
                                                </a:rPr>
                                                <m:t>𝑞</m:t>
                                              </m:r>
                                              <m:r>
                                                <a:rPr lang="en-US" altLang="zh-CN" sz="2000" i="1">
                                                  <a:solidFill>
                                                    <a:srgbClr val="0033CC"/>
                                                  </a:solidFill>
                                                  <a:latin typeface="Cambria Math" panose="02040503050406030204" pitchFamily="18" charset="0"/>
                                                  <a:cs typeface="Times New Roman" panose="02020603050405020304" pitchFamily="18" charset="0"/>
                                                </a:rPr>
                                                <m:t>,</m:t>
                                              </m:r>
                                              <m:r>
                                                <a:rPr lang="en-US" altLang="zh-CN" sz="2000" b="0" i="1" smtClean="0">
                                                  <a:solidFill>
                                                    <a:srgbClr val="0033CC"/>
                                                  </a:solidFill>
                                                  <a:latin typeface="Cambria Math" panose="02040503050406030204" pitchFamily="18" charset="0"/>
                                                  <a:cs typeface="Times New Roman" panose="02020603050405020304" pitchFamily="18" charset="0"/>
                                                </a:rPr>
                                                <m:t>𝜔</m:t>
                                              </m:r>
                                            </m:e>
                                          </m:d>
                                        </m:e>
                                      </m:d>
                                    </m:e>
                                    <m:sup>
                                      <m:r>
                                        <a:rPr lang="en-US" altLang="zh-CN" sz="2000" i="1">
                                          <a:solidFill>
                                            <a:srgbClr val="0033CC"/>
                                          </a:solidFill>
                                          <a:latin typeface="Cambria Math" panose="02040503050406030204" pitchFamily="18" charset="0"/>
                                          <a:cs typeface="Times New Roman" panose="02020603050405020304" pitchFamily="18" charset="0"/>
                                        </a:rPr>
                                        <m:t>2</m:t>
                                      </m:r>
                                    </m:sup>
                                  </m:sSup>
                                </m:e>
                              </m:nary>
                            </m:e>
                          </m:d>
                        </m:e>
                        <m:sup>
                          <m:r>
                            <a:rPr lang="en-US" altLang="zh-CN" sz="2000" b="0" i="1" smtClean="0">
                              <a:solidFill>
                                <a:srgbClr val="0033CC"/>
                              </a:solidFill>
                              <a:latin typeface="Cambria Math" panose="02040503050406030204" pitchFamily="18" charset="0"/>
                              <a:cs typeface="Times New Roman" panose="02020603050405020304" pitchFamily="18" charset="0"/>
                            </a:rPr>
                            <m:t>2</m:t>
                          </m:r>
                        </m:sup>
                      </m:sSup>
                    </m:oMath>
                  </m:oMathPara>
                </a14:m>
                <a:endParaRPr lang="zh-CN" altLang="en-US" sz="20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25" name="文本框 24">
                <a:extLst>
                  <a:ext uri="{FF2B5EF4-FFF2-40B4-BE49-F238E27FC236}">
                    <a16:creationId xmlns:a16="http://schemas.microsoft.com/office/drawing/2014/main" id="{847C6F5A-4C55-4E31-F74F-00154DC75C19}"/>
                  </a:ext>
                </a:extLst>
              </p:cNvPr>
              <p:cNvSpPr txBox="1">
                <a:spLocks noRot="1" noChangeAspect="1" noMove="1" noResize="1" noEditPoints="1" noAdjustHandles="1" noChangeArrowheads="1" noChangeShapeType="1" noTextEdit="1"/>
              </p:cNvSpPr>
              <p:nvPr/>
            </p:nvSpPr>
            <p:spPr>
              <a:xfrm>
                <a:off x="4030830" y="5420408"/>
                <a:ext cx="7770781" cy="1365502"/>
              </a:xfrm>
              <a:prstGeom prst="rect">
                <a:avLst/>
              </a:prstGeom>
              <a:blipFill>
                <a:blip r:embed="rId8"/>
                <a:stretch>
                  <a:fillRect/>
                </a:stretch>
              </a:blipFill>
            </p:spPr>
            <p:txBody>
              <a:bodyPr/>
              <a:lstStyle/>
              <a:p>
                <a:r>
                  <a:rPr lang="zh-CN" altLang="en-US">
                    <a:noFill/>
                  </a:rPr>
                  <a:t> </a:t>
                </a:r>
              </a:p>
            </p:txBody>
          </p:sp>
        </mc:Fallback>
      </mc:AlternateContent>
      <p:sp>
        <p:nvSpPr>
          <p:cNvPr id="27" name="TextBox 20">
            <a:extLst>
              <a:ext uri="{FF2B5EF4-FFF2-40B4-BE49-F238E27FC236}">
                <a16:creationId xmlns:a16="http://schemas.microsoft.com/office/drawing/2014/main" id="{DEE2B951-A11A-1C54-2783-595823918DF4}"/>
              </a:ext>
            </a:extLst>
          </p:cNvPr>
          <p:cNvSpPr txBox="1">
            <a:spLocks noChangeArrowheads="1"/>
          </p:cNvSpPr>
          <p:nvPr/>
        </p:nvSpPr>
        <p:spPr bwMode="auto">
          <a:xfrm>
            <a:off x="283103" y="5950894"/>
            <a:ext cx="3809337" cy="492443"/>
          </a:xfrm>
          <a:prstGeom prst="rect">
            <a:avLst/>
          </a:prstGeom>
          <a:noFill/>
          <a:ln w="9525">
            <a:noFill/>
            <a:miter lim="800000"/>
            <a:headEnd/>
            <a:tailEnd/>
          </a:ln>
        </p:spPr>
        <p:txBody>
          <a:bodyPr wrap="square">
            <a:spAutoFit/>
          </a:bodyPr>
          <a:lstStyle/>
          <a:p>
            <a:r>
              <a:rPr lang="en-US" altLang="zh-CN" sz="2600" dirty="0">
                <a:solidFill>
                  <a:srgbClr val="3333CC"/>
                </a:solidFill>
                <a:latin typeface="Times New Roman" panose="02020603050405020304" pitchFamily="18" charset="0"/>
                <a:cs typeface="Times New Roman" panose="02020603050405020304" pitchFamily="18" charset="0"/>
              </a:rPr>
              <a:t>Spin-spin relaxation rate</a:t>
            </a:r>
            <a:endParaRPr lang="en-US" altLang="zh-CN"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5598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83" descr="3603036"/>
          <p:cNvPicPr>
            <a:picLocks noChangeAspect="1" noChangeArrowheads="1"/>
          </p:cNvPicPr>
          <p:nvPr/>
        </p:nvPicPr>
        <p:blipFill>
          <a:blip r:embed="rId3" cstate="print"/>
          <a:srcRect/>
          <a:stretch>
            <a:fillRect/>
          </a:stretch>
        </p:blipFill>
        <p:spPr bwMode="auto">
          <a:xfrm>
            <a:off x="1316229" y="4968704"/>
            <a:ext cx="2873635" cy="1503858"/>
          </a:xfrm>
          <a:prstGeom prst="rect">
            <a:avLst/>
          </a:prstGeom>
          <a:noFill/>
          <a:ln w="9525">
            <a:noFill/>
            <a:miter lim="800000"/>
            <a:headEnd/>
            <a:tailEnd/>
          </a:ln>
        </p:spPr>
      </p:pic>
      <p:grpSp>
        <p:nvGrpSpPr>
          <p:cNvPr id="7" name="组合 6">
            <a:extLst>
              <a:ext uri="{FF2B5EF4-FFF2-40B4-BE49-F238E27FC236}">
                <a16:creationId xmlns:a16="http://schemas.microsoft.com/office/drawing/2014/main" id="{200EC72F-97FF-4B61-9C64-FA8A404B690B}"/>
              </a:ext>
            </a:extLst>
          </p:cNvPr>
          <p:cNvGrpSpPr/>
          <p:nvPr/>
        </p:nvGrpSpPr>
        <p:grpSpPr>
          <a:xfrm>
            <a:off x="889331" y="1079175"/>
            <a:ext cx="4280346" cy="3708682"/>
            <a:chOff x="323529" y="969650"/>
            <a:chExt cx="4091325" cy="3559127"/>
          </a:xfrm>
        </p:grpSpPr>
        <p:sp>
          <p:nvSpPr>
            <p:cNvPr id="4" name="Rectangle 787"/>
            <p:cNvSpPr>
              <a:spLocks noChangeArrowheads="1"/>
            </p:cNvSpPr>
            <p:nvPr/>
          </p:nvSpPr>
          <p:spPr bwMode="auto">
            <a:xfrm>
              <a:off x="585468" y="4070961"/>
              <a:ext cx="3829386" cy="457816"/>
            </a:xfrm>
            <a:prstGeom prst="rect">
              <a:avLst/>
            </a:prstGeom>
            <a:noFill/>
            <a:ln w="9525">
              <a:noFill/>
              <a:miter lim="800000"/>
              <a:headEnd/>
              <a:tailEnd/>
            </a:ln>
          </p:spPr>
          <p:txBody>
            <a:bodyPr wrap="square">
              <a:spAutoFit/>
            </a:bodyPr>
            <a:lstStyle/>
            <a:p>
              <a:r>
                <a:rPr lang="en-US" altLang="zh-CN" sz="2500" dirty="0">
                  <a:solidFill>
                    <a:srgbClr val="0033CC"/>
                  </a:solidFill>
                  <a:latin typeface="Times New Roman" panose="02020603050405020304" pitchFamily="18" charset="0"/>
                  <a:cs typeface="Times New Roman" panose="02020603050405020304" pitchFamily="18" charset="0"/>
                </a:rPr>
                <a:t> 12 T + 1.5 K + 2.4 GPa </a:t>
              </a:r>
            </a:p>
          </p:txBody>
        </p:sp>
        <p:pic>
          <p:nvPicPr>
            <p:cNvPr id="11" name="Picture 2" descr="D:\photo2\20130516\IMG_2342.JPG"/>
            <p:cNvPicPr>
              <a:picLocks noChangeAspect="1" noChangeArrowheads="1"/>
            </p:cNvPicPr>
            <p:nvPr/>
          </p:nvPicPr>
          <p:blipFill>
            <a:blip r:embed="rId4" cstate="print"/>
            <a:srcRect/>
            <a:stretch>
              <a:fillRect/>
            </a:stretch>
          </p:blipFill>
          <p:spPr bwMode="auto">
            <a:xfrm>
              <a:off x="323529" y="969650"/>
              <a:ext cx="3458711" cy="2935347"/>
            </a:xfrm>
            <a:prstGeom prst="rect">
              <a:avLst/>
            </a:prstGeom>
            <a:noFill/>
            <a:ln w="9525">
              <a:noFill/>
              <a:miter lim="800000"/>
              <a:headEnd/>
              <a:tailEnd/>
            </a:ln>
          </p:spPr>
        </p:pic>
      </p:grpSp>
      <p:sp>
        <p:nvSpPr>
          <p:cNvPr id="3" name="Text Box 786"/>
          <p:cNvSpPr txBox="1">
            <a:spLocks noChangeArrowheads="1"/>
          </p:cNvSpPr>
          <p:nvPr/>
        </p:nvSpPr>
        <p:spPr bwMode="auto">
          <a:xfrm>
            <a:off x="8270558" y="3889643"/>
            <a:ext cx="3432430" cy="2831544"/>
          </a:xfrm>
          <a:prstGeom prst="rect">
            <a:avLst/>
          </a:prstGeom>
          <a:noFill/>
          <a:ln w="9525">
            <a:noFill/>
            <a:miter lim="800000"/>
            <a:headEnd/>
            <a:tailEnd/>
          </a:ln>
        </p:spPr>
        <p:txBody>
          <a:bodyPr wrap="square">
            <a:spAutoFit/>
          </a:bodyPr>
          <a:lstStyle/>
          <a:p>
            <a:r>
              <a:rPr lang="en-US" altLang="zh-CN" sz="2500" dirty="0">
                <a:solidFill>
                  <a:srgbClr val="0033CC"/>
                </a:solidFill>
                <a:latin typeface="Times New Roman" panose="02020603050405020304" pitchFamily="18" charset="0"/>
                <a:cs typeface="Times New Roman" panose="02020603050405020304" pitchFamily="18" charset="0"/>
              </a:rPr>
              <a:t>16 T </a:t>
            </a:r>
          </a:p>
          <a:p>
            <a:r>
              <a:rPr lang="en-US" altLang="zh-CN" sz="2500" dirty="0">
                <a:solidFill>
                  <a:srgbClr val="0033CC"/>
                </a:solidFill>
                <a:latin typeface="Times New Roman" panose="02020603050405020304" pitchFamily="18" charset="0"/>
                <a:cs typeface="Times New Roman" panose="02020603050405020304" pitchFamily="18" charset="0"/>
              </a:rPr>
              <a:t>+ 2.4 GPa</a:t>
            </a:r>
          </a:p>
          <a:p>
            <a:r>
              <a:rPr lang="en-US" altLang="zh-CN" sz="2500" dirty="0">
                <a:solidFill>
                  <a:srgbClr val="0033CC"/>
                </a:solidFill>
                <a:latin typeface="Times New Roman" panose="02020603050405020304" pitchFamily="18" charset="0"/>
                <a:cs typeface="Times New Roman" panose="02020603050405020304" pitchFamily="18" charset="0"/>
              </a:rPr>
              <a:t>+ 25 </a:t>
            </a:r>
            <a:r>
              <a:rPr lang="en-US" altLang="zh-CN" sz="2500" dirty="0" err="1">
                <a:solidFill>
                  <a:srgbClr val="0033CC"/>
                </a:solidFill>
                <a:latin typeface="Times New Roman" panose="02020603050405020304" pitchFamily="18" charset="0"/>
                <a:cs typeface="Times New Roman" panose="02020603050405020304" pitchFamily="18" charset="0"/>
              </a:rPr>
              <a:t>mK</a:t>
            </a:r>
            <a:endParaRPr lang="en-US" altLang="zh-CN" sz="2500" dirty="0">
              <a:solidFill>
                <a:srgbClr val="0033CC"/>
              </a:solidFill>
              <a:latin typeface="Times New Roman" panose="02020603050405020304" pitchFamily="18" charset="0"/>
              <a:cs typeface="Times New Roman" panose="02020603050405020304" pitchFamily="18" charset="0"/>
            </a:endParaRPr>
          </a:p>
          <a:p>
            <a:r>
              <a:rPr lang="en-US" altLang="zh-CN" sz="2500" dirty="0">
                <a:solidFill>
                  <a:srgbClr val="0033CC"/>
                </a:solidFill>
                <a:latin typeface="Times New Roman" panose="02020603050405020304" pitchFamily="18" charset="0"/>
                <a:cs typeface="Times New Roman" panose="02020603050405020304" pitchFamily="18" charset="0"/>
              </a:rPr>
              <a:t>(bottom loading DR)</a:t>
            </a:r>
          </a:p>
          <a:p>
            <a:endParaRPr lang="en-US" altLang="zh-CN" sz="2000" dirty="0">
              <a:solidFill>
                <a:srgbClr val="0033CC"/>
              </a:solidFill>
              <a:latin typeface="Times New Roman" panose="02020603050405020304" pitchFamily="18" charset="0"/>
              <a:cs typeface="Times New Roman" panose="02020603050405020304" pitchFamily="18" charset="0"/>
            </a:endParaRPr>
          </a:p>
          <a:p>
            <a:r>
              <a:rPr lang="en-US" altLang="zh-CN" sz="2000" b="1" dirty="0">
                <a:solidFill>
                  <a:srgbClr val="0033CC"/>
                </a:solidFill>
                <a:latin typeface="Times New Roman" panose="02020603050405020304" pitchFamily="18" charset="0"/>
                <a:cs typeface="Times New Roman" panose="02020603050405020304" pitchFamily="18" charset="0"/>
              </a:rPr>
              <a:t>26 T/ 14 </a:t>
            </a:r>
            <a:r>
              <a:rPr lang="en-US" altLang="zh-CN" sz="2000" b="1" dirty="0" err="1">
                <a:solidFill>
                  <a:srgbClr val="0033CC"/>
                </a:solidFill>
                <a:latin typeface="Times New Roman" panose="02020603050405020304" pitchFamily="18" charset="0"/>
                <a:cs typeface="Times New Roman" panose="02020603050405020304" pitchFamily="18" charset="0"/>
              </a:rPr>
              <a:t>GPa</a:t>
            </a:r>
            <a:r>
              <a:rPr lang="en-US" altLang="zh-CN" sz="2000" b="1" dirty="0">
                <a:solidFill>
                  <a:srgbClr val="0033CC"/>
                </a:solidFill>
                <a:latin typeface="Times New Roman" panose="02020603050405020304" pitchFamily="18" charset="0"/>
                <a:cs typeface="Times New Roman" panose="02020603050405020304" pitchFamily="18" charset="0"/>
              </a:rPr>
              <a:t> NMR:</a:t>
            </a:r>
            <a:br>
              <a:rPr lang="en-US" altLang="zh-CN" sz="2000" b="1" dirty="0">
                <a:solidFill>
                  <a:srgbClr val="0033CC"/>
                </a:solidFill>
                <a:latin typeface="Times New Roman" panose="02020603050405020304" pitchFamily="18" charset="0"/>
                <a:cs typeface="Times New Roman" panose="02020603050405020304" pitchFamily="18" charset="0"/>
              </a:rPr>
            </a:br>
            <a:r>
              <a:rPr lang="en-US" altLang="zh-CN" sz="2000" b="1" dirty="0">
                <a:solidFill>
                  <a:srgbClr val="0033CC"/>
                </a:solidFill>
                <a:latin typeface="Times New Roman" panose="02020603050405020304" pitchFamily="18" charset="0"/>
                <a:cs typeface="Times New Roman" panose="02020603050405020304" pitchFamily="18" charset="0"/>
              </a:rPr>
              <a:t>in collaboration with SECUF</a:t>
            </a:r>
            <a:br>
              <a:rPr lang="en-US" altLang="zh-CN" sz="2000" b="1" dirty="0">
                <a:solidFill>
                  <a:srgbClr val="0033CC"/>
                </a:solidFill>
                <a:latin typeface="Times New Roman" panose="02020603050405020304" pitchFamily="18" charset="0"/>
                <a:cs typeface="Times New Roman" panose="02020603050405020304" pitchFamily="18" charset="0"/>
              </a:rPr>
            </a:br>
            <a:r>
              <a:rPr lang="en-US" altLang="zh-CN" dirty="0">
                <a:latin typeface="Times New Roman" panose="02020603050405020304" pitchFamily="18" charset="0"/>
                <a:cs typeface="Times New Roman" panose="02020603050405020304" pitchFamily="18" charset="0"/>
              </a:rPr>
              <a:t>Phys. Rev. B 114, L231101 (2026)</a:t>
            </a:r>
            <a:endParaRPr lang="en-US" altLang="zh-CN" sz="2000" b="1" dirty="0">
              <a:solidFill>
                <a:srgbClr val="0033CC"/>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117506" y="182979"/>
            <a:ext cx="12073162" cy="646331"/>
          </a:xfrm>
          <a:prstGeom prst="rect">
            <a:avLst/>
          </a:prstGeom>
          <a:noFill/>
        </p:spPr>
        <p:txBody>
          <a:bodyPr wrap="square" rtlCol="0">
            <a:spAutoFit/>
          </a:bodyPr>
          <a:lstStyle/>
          <a:p>
            <a:pPr algn="ctr"/>
            <a:r>
              <a:rPr lang="en-US" altLang="zh-CN" sz="3600" dirty="0">
                <a:solidFill>
                  <a:srgbClr val="0033CC"/>
                </a:solidFill>
                <a:latin typeface="Times New Roman" panose="02020603050405020304" pitchFamily="18" charset="0"/>
                <a:cs typeface="Times New Roman" panose="02020603050405020304" pitchFamily="18" charset="0"/>
              </a:rPr>
              <a:t>NMR + Extreme Conditions  @RUC</a:t>
            </a:r>
            <a:endParaRPr lang="zh-CN" altLang="en-US" sz="3600" dirty="0">
              <a:solidFill>
                <a:srgbClr val="0033CC"/>
              </a:solidFill>
              <a:latin typeface="Times New Roman" panose="02020603050405020304" pitchFamily="18" charset="0"/>
              <a:cs typeface="Times New Roman" panose="02020603050405020304" pitchFamily="18" charset="0"/>
            </a:endParaRPr>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3317" y="992258"/>
            <a:ext cx="2873634" cy="5624238"/>
          </a:xfrm>
          <a:prstGeom prst="rect">
            <a:avLst/>
          </a:prstGeom>
        </p:spPr>
      </p:pic>
      <p:sp>
        <p:nvSpPr>
          <p:cNvPr id="13" name="灯片编号占位符 1">
            <a:extLst>
              <a:ext uri="{FF2B5EF4-FFF2-40B4-BE49-F238E27FC236}">
                <a16:creationId xmlns:a16="http://schemas.microsoft.com/office/drawing/2014/main" id="{8EAB14D6-B90F-4186-84E1-C72483B57BC8}"/>
              </a:ext>
            </a:extLst>
          </p:cNvPr>
          <p:cNvSpPr>
            <a:spLocks noGrp="1"/>
          </p:cNvSpPr>
          <p:nvPr>
            <p:ph type="sldNum" sz="quarter" idx="12"/>
          </p:nvPr>
        </p:nvSpPr>
        <p:spPr>
          <a:xfrm>
            <a:off x="9229724" y="6325000"/>
            <a:ext cx="3006253" cy="396476"/>
          </a:xfrm>
        </p:spPr>
        <p:txBody>
          <a:bodyPr/>
          <a:lstStyle/>
          <a:p>
            <a:fld id="{3644D694-0673-497E-8842-7BDF5D413622}" type="slidenum">
              <a:rPr lang="zh-CN" altLang="en-US" sz="2000" smtClean="0"/>
              <a:t>5</a:t>
            </a:fld>
            <a:endParaRPr lang="zh-CN" altLang="en-US" sz="2000" dirty="0"/>
          </a:p>
        </p:txBody>
      </p:sp>
      <p:pic>
        <p:nvPicPr>
          <p:cNvPr id="16" name="图片 15">
            <a:extLst>
              <a:ext uri="{FF2B5EF4-FFF2-40B4-BE49-F238E27FC236}">
                <a16:creationId xmlns:a16="http://schemas.microsoft.com/office/drawing/2014/main" id="{BE84C98F-0AEF-4DF0-98FC-51F9FCA8A698}"/>
              </a:ext>
            </a:extLst>
          </p:cNvPr>
          <p:cNvPicPr>
            <a:picLocks/>
          </p:cNvPicPr>
          <p:nvPr/>
        </p:nvPicPr>
        <p:blipFill rotWithShape="1">
          <a:blip r:embed="rId6" cstate="print">
            <a:extLst>
              <a:ext uri="{28A0092B-C50C-407E-A947-70E740481C1C}">
                <a14:useLocalDpi xmlns:a14="http://schemas.microsoft.com/office/drawing/2010/main" val="0"/>
              </a:ext>
            </a:extLst>
          </a:blip>
          <a:srcRect l="33991" t="174" r="32738" b="1650"/>
          <a:stretch/>
        </p:blipFill>
        <p:spPr>
          <a:xfrm>
            <a:off x="8436056" y="1079175"/>
            <a:ext cx="1856024" cy="2497135"/>
          </a:xfrm>
          <a:prstGeom prst="roundRect">
            <a:avLst>
              <a:gd name="adj" fmla="val 8594"/>
            </a:avLst>
          </a:prstGeom>
          <a:solidFill>
            <a:srgbClr val="FFFFFF">
              <a:shade val="85000"/>
            </a:srgbClr>
          </a:solidFill>
          <a:ln>
            <a:noFill/>
          </a:ln>
          <a:effectLst/>
        </p:spPr>
      </p:pic>
      <p:pic>
        <p:nvPicPr>
          <p:cNvPr id="5" name="Picture 3">
            <a:extLst>
              <a:ext uri="{FF2B5EF4-FFF2-40B4-BE49-F238E27FC236}">
                <a16:creationId xmlns:a16="http://schemas.microsoft.com/office/drawing/2014/main" id="{E5C93890-FEB7-AD52-C1E3-33A4D9AF53AE}"/>
              </a:ext>
            </a:extLst>
          </p:cNvPr>
          <p:cNvPicPr>
            <a:picLocks noChangeAspect="1" noChangeArrowheads="1"/>
          </p:cNvPicPr>
          <p:nvPr/>
        </p:nvPicPr>
        <p:blipFill>
          <a:blip r:embed="rId7" cstate="print"/>
          <a:srcRect/>
          <a:stretch>
            <a:fillRect/>
          </a:stretch>
        </p:blipFill>
        <p:spPr bwMode="auto">
          <a:xfrm>
            <a:off x="1332" y="795081"/>
            <a:ext cx="12204000" cy="177881"/>
          </a:xfrm>
          <a:prstGeom prst="rect">
            <a:avLst/>
          </a:prstGeom>
          <a:noFill/>
          <a:ln w="38100">
            <a:noFill/>
            <a:miter lim="800000"/>
            <a:headEnd/>
            <a:tailEnd/>
          </a:ln>
        </p:spPr>
      </p:pic>
    </p:spTree>
    <p:extLst>
      <p:ext uri="{BB962C8B-B14F-4D97-AF65-F5344CB8AC3E}">
        <p14:creationId xmlns:p14="http://schemas.microsoft.com/office/powerpoint/2010/main" val="3059171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49111-1E99-EF4C-96A6-3E79BB5D569E}"/>
            </a:ext>
          </a:extLst>
        </p:cNvPr>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25135542-D04A-31D7-014E-FC1ACA28A516}"/>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6</a:t>
            </a:fld>
            <a:endParaRPr lang="zh-CN" altLang="en-US" sz="2000" dirty="0"/>
          </a:p>
        </p:txBody>
      </p:sp>
      <p:sp>
        <p:nvSpPr>
          <p:cNvPr id="4" name="Text Box 13">
            <a:extLst>
              <a:ext uri="{FF2B5EF4-FFF2-40B4-BE49-F238E27FC236}">
                <a16:creationId xmlns:a16="http://schemas.microsoft.com/office/drawing/2014/main" id="{62C39431-9BCE-E5A3-53AF-282842DDB127}"/>
              </a:ext>
            </a:extLst>
          </p:cNvPr>
          <p:cNvSpPr txBox="1">
            <a:spLocks noChangeArrowheads="1"/>
          </p:cNvSpPr>
          <p:nvPr/>
        </p:nvSpPr>
        <p:spPr bwMode="auto">
          <a:xfrm>
            <a:off x="873915" y="189390"/>
            <a:ext cx="11005167"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NMR search for disordered states and spinon excitations</a:t>
            </a:r>
          </a:p>
        </p:txBody>
      </p:sp>
      <p:sp>
        <p:nvSpPr>
          <p:cNvPr id="7" name="文本框 6">
            <a:extLst>
              <a:ext uri="{FF2B5EF4-FFF2-40B4-BE49-F238E27FC236}">
                <a16:creationId xmlns:a16="http://schemas.microsoft.com/office/drawing/2014/main" id="{1C9F32B8-3748-5957-590A-0A3AEC419D84}"/>
              </a:ext>
            </a:extLst>
          </p:cNvPr>
          <p:cNvSpPr txBox="1"/>
          <p:nvPr/>
        </p:nvSpPr>
        <p:spPr>
          <a:xfrm>
            <a:off x="593416" y="1580086"/>
            <a:ext cx="11005167" cy="3293209"/>
          </a:xfrm>
          <a:prstGeom prst="rect">
            <a:avLst/>
          </a:prstGeom>
          <a:noFill/>
          <a:ln>
            <a:noFill/>
          </a:ln>
        </p:spPr>
        <p:txBody>
          <a:bodyPr wrap="square" rtlCol="0">
            <a:spAutoFit/>
          </a:bodyPr>
          <a:lstStyle/>
          <a:p>
            <a:pPr marL="514350" indent="-514350">
              <a:spcBef>
                <a:spcPts val="9600"/>
              </a:spcBef>
              <a:buFontTx/>
              <a:buAutoNum type="arabicPeriod"/>
            </a:pP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NMR evidence of </a:t>
            </a:r>
            <a:r>
              <a:rPr lang="en-US" altLang="zh-CN" sz="3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Spinons</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in a S=1/2 spin chain compound copper benzoate </a:t>
            </a:r>
            <a:r>
              <a:rPr lang="en-US" altLang="zh-CN" sz="3200" dirty="0">
                <a:solidFill>
                  <a:srgbClr val="0033CC"/>
                </a:solidFill>
                <a:latin typeface="Times New Roman" panose="02020603050405020304" pitchFamily="18" charset="0"/>
                <a:cs typeface="Times New Roman" panose="02020603050405020304" pitchFamily="18" charset="0"/>
              </a:rPr>
              <a:t>Cu(C</a:t>
            </a:r>
            <a:r>
              <a:rPr lang="en-US" altLang="zh-CN" sz="3200" baseline="-25000" dirty="0">
                <a:solidFill>
                  <a:srgbClr val="0033CC"/>
                </a:solidFill>
                <a:latin typeface="Times New Roman" panose="02020603050405020304" pitchFamily="18" charset="0"/>
                <a:cs typeface="Times New Roman" panose="02020603050405020304" pitchFamily="18" charset="0"/>
              </a:rPr>
              <a:t>6</a:t>
            </a:r>
            <a:r>
              <a:rPr lang="en-US" altLang="zh-CN" sz="3200" dirty="0">
                <a:solidFill>
                  <a:srgbClr val="0033CC"/>
                </a:solidFill>
                <a:latin typeface="Times New Roman" panose="02020603050405020304" pitchFamily="18" charset="0"/>
                <a:cs typeface="Times New Roman" panose="02020603050405020304" pitchFamily="18" charset="0"/>
              </a:rPr>
              <a:t>H</a:t>
            </a:r>
            <a:r>
              <a:rPr lang="en-US" altLang="zh-CN" sz="3200" baseline="-25000" dirty="0">
                <a:solidFill>
                  <a:srgbClr val="0033CC"/>
                </a:solidFill>
                <a:latin typeface="Times New Roman" panose="02020603050405020304" pitchFamily="18" charset="0"/>
                <a:cs typeface="Times New Roman" panose="02020603050405020304" pitchFamily="18" charset="0"/>
              </a:rPr>
              <a:t>5</a:t>
            </a:r>
            <a:r>
              <a:rPr lang="en-US" altLang="zh-CN" sz="3200" dirty="0">
                <a:solidFill>
                  <a:srgbClr val="0033CC"/>
                </a:solidFill>
                <a:latin typeface="Times New Roman" panose="02020603050405020304" pitchFamily="18" charset="0"/>
                <a:cs typeface="Times New Roman" panose="02020603050405020304" pitchFamily="18" charset="0"/>
              </a:rPr>
              <a:t>COO)</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·3H</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O.</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3200" dirty="0">
              <a:solidFill>
                <a:srgbClr val="0033CC"/>
              </a:solidFill>
              <a:latin typeface="Times New Roman" panose="02020603050405020304" pitchFamily="18" charset="0"/>
              <a:cs typeface="Times New Roman" panose="02020603050405020304" pitchFamily="18" charset="0"/>
            </a:endParaRPr>
          </a:p>
          <a:p>
            <a:pPr marL="514350" indent="-514350">
              <a:spcBef>
                <a:spcPts val="9600"/>
              </a:spcBef>
              <a:buFontTx/>
              <a:buAutoNum type="arabicPeriod"/>
            </a:pP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NMR evidence of </a:t>
            </a:r>
            <a:r>
              <a:rPr lang="en-US" altLang="zh-CN" sz="3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Deconfined quantum criticality</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in a quasi-2D </a:t>
            </a:r>
            <a:r>
              <a:rPr lang="en-US" altLang="zh-CN" sz="3200" dirty="0" err="1">
                <a:solidFill>
                  <a:srgbClr val="0033CC"/>
                </a:solidFill>
                <a:latin typeface="Times New Roman" panose="02020603050405020304" pitchFamily="18" charset="0"/>
                <a:ea typeface="楷体" panose="02010609060101010101" pitchFamily="49" charset="-122"/>
                <a:cs typeface="Times New Roman" panose="02020603050405020304" pitchFamily="18" charset="0"/>
              </a:rPr>
              <a:t>Shastry</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-Sutherland compound SrCu</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(BO</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3</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a:t>
            </a:r>
          </a:p>
        </p:txBody>
      </p:sp>
      <p:pic>
        <p:nvPicPr>
          <p:cNvPr id="8" name="Picture 3">
            <a:extLst>
              <a:ext uri="{FF2B5EF4-FFF2-40B4-BE49-F238E27FC236}">
                <a16:creationId xmlns:a16="http://schemas.microsoft.com/office/drawing/2014/main" id="{97DA681E-6861-29B7-4509-EECBA6B1926B}"/>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
        <p:nvSpPr>
          <p:cNvPr id="5" name="矩形 4">
            <a:extLst>
              <a:ext uri="{FF2B5EF4-FFF2-40B4-BE49-F238E27FC236}">
                <a16:creationId xmlns:a16="http://schemas.microsoft.com/office/drawing/2014/main" id="{4FA684B9-F9DA-BBB1-8045-17A505435B5A}"/>
              </a:ext>
            </a:extLst>
          </p:cNvPr>
          <p:cNvSpPr/>
          <p:nvPr/>
        </p:nvSpPr>
        <p:spPr>
          <a:xfrm>
            <a:off x="380213" y="1580086"/>
            <a:ext cx="11218370" cy="1122858"/>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9736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7383F-9535-064C-9392-03FC0617BF8B}"/>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795BAEC-8155-3F91-790B-164B1D34BA9E}"/>
              </a:ext>
            </a:extLst>
          </p:cNvPr>
          <p:cNvSpPr/>
          <p:nvPr/>
        </p:nvSpPr>
        <p:spPr>
          <a:xfrm>
            <a:off x="2108876" y="3980423"/>
            <a:ext cx="2940228" cy="461665"/>
          </a:xfrm>
          <a:prstGeom prst="rect">
            <a:avLst/>
          </a:prstGeom>
        </p:spPr>
        <p:txBody>
          <a:bodyPr wrap="none">
            <a:spAutoFit/>
          </a:bodyPr>
          <a:lstStyle/>
          <a:p>
            <a:r>
              <a:rPr lang="en-US" altLang="zh-CN" sz="2400" dirty="0">
                <a:latin typeface="Times New Roman" panose="02020603050405020304" pitchFamily="18" charset="0"/>
                <a:cs typeface="Times New Roman" panose="02020603050405020304" pitchFamily="18" charset="0"/>
              </a:rPr>
              <a:t>Cu(C</a:t>
            </a:r>
            <a:r>
              <a:rPr lang="en-US" altLang="zh-CN" sz="2400" baseline="-25000" dirty="0">
                <a:latin typeface="Times New Roman" panose="02020603050405020304" pitchFamily="18" charset="0"/>
                <a:cs typeface="Times New Roman" panose="02020603050405020304" pitchFamily="18" charset="0"/>
              </a:rPr>
              <a:t>6</a:t>
            </a:r>
            <a:r>
              <a:rPr lang="en-US" altLang="zh-CN" sz="2400" dirty="0">
                <a:latin typeface="Times New Roman" panose="02020603050405020304" pitchFamily="18" charset="0"/>
                <a:cs typeface="Times New Roman" panose="02020603050405020304" pitchFamily="18" charset="0"/>
              </a:rPr>
              <a:t>H</a:t>
            </a:r>
            <a:r>
              <a:rPr lang="en-US" altLang="zh-CN" sz="2400" baseline="-25000" dirty="0">
                <a:latin typeface="Times New Roman" panose="02020603050405020304" pitchFamily="18" charset="0"/>
                <a:cs typeface="Times New Roman" panose="02020603050405020304" pitchFamily="18" charset="0"/>
              </a:rPr>
              <a:t>5</a:t>
            </a:r>
            <a:r>
              <a:rPr lang="en-US" altLang="zh-CN" sz="2400" dirty="0">
                <a:latin typeface="Times New Roman" panose="02020603050405020304" pitchFamily="18" charset="0"/>
                <a:cs typeface="Times New Roman" panose="02020603050405020304" pitchFamily="18" charset="0"/>
              </a:rPr>
              <a:t>COO)</a:t>
            </a:r>
            <a:r>
              <a:rPr lang="en-US" altLang="zh-CN" sz="2400" baseline="-25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·3H</a:t>
            </a:r>
            <a:r>
              <a:rPr lang="en-US" altLang="zh-CN" sz="2400" baseline="-25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O</a:t>
            </a:r>
            <a:endParaRPr lang="zh-CN" altLang="en-US" sz="2400" dirty="0"/>
          </a:p>
        </p:txBody>
      </p:sp>
      <p:pic>
        <p:nvPicPr>
          <p:cNvPr id="8" name="图片 7">
            <a:extLst>
              <a:ext uri="{FF2B5EF4-FFF2-40B4-BE49-F238E27FC236}">
                <a16:creationId xmlns:a16="http://schemas.microsoft.com/office/drawing/2014/main" id="{9EEA634E-7CFA-5247-2B8E-53DA2E918BE6}"/>
              </a:ext>
            </a:extLst>
          </p:cNvPr>
          <p:cNvPicPr>
            <a:picLocks noChangeAspect="1"/>
          </p:cNvPicPr>
          <p:nvPr/>
        </p:nvPicPr>
        <p:blipFill rotWithShape="1">
          <a:blip r:embed="rId3">
            <a:extLst>
              <a:ext uri="{28A0092B-C50C-407E-A947-70E740481C1C}">
                <a14:useLocalDpi xmlns:a14="http://schemas.microsoft.com/office/drawing/2010/main" val="0"/>
              </a:ext>
            </a:extLst>
          </a:blip>
          <a:srcRect t="21354" r="40921"/>
          <a:stretch/>
        </p:blipFill>
        <p:spPr>
          <a:xfrm>
            <a:off x="-17936" y="1160712"/>
            <a:ext cx="6557000" cy="3000709"/>
          </a:xfrm>
          <a:prstGeom prst="rect">
            <a:avLst/>
          </a:prstGeom>
        </p:spPr>
      </p:pic>
      <p:sp>
        <p:nvSpPr>
          <p:cNvPr id="31" name="矩形 30">
            <a:extLst>
              <a:ext uri="{FF2B5EF4-FFF2-40B4-BE49-F238E27FC236}">
                <a16:creationId xmlns:a16="http://schemas.microsoft.com/office/drawing/2014/main" id="{B81C6B5E-9C62-0596-4978-E5CA488D6D27}"/>
              </a:ext>
            </a:extLst>
          </p:cNvPr>
          <p:cNvSpPr/>
          <p:nvPr/>
        </p:nvSpPr>
        <p:spPr>
          <a:xfrm>
            <a:off x="7434244" y="5152092"/>
            <a:ext cx="4831131" cy="1323439"/>
          </a:xfrm>
          <a:prstGeom prst="rect">
            <a:avLst/>
          </a:prstGeom>
        </p:spPr>
        <p:txBody>
          <a:bodyPr wrap="none">
            <a:spAutoFit/>
          </a:bodyPr>
          <a:lstStyle/>
          <a:p>
            <a:r>
              <a:rPr lang="da-DK" altLang="zh-CN" sz="16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 Koizumi et al., JPSJ 18, 117(1963)</a:t>
            </a:r>
          </a:p>
          <a:p>
            <a:r>
              <a:rPr lang="da-DK" altLang="zh-CN" sz="16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M. Date et al., Prog. Theor., Phys. Suppl. 46, 194 (1970)</a:t>
            </a:r>
          </a:p>
          <a:p>
            <a:r>
              <a:rPr lang="en-US" altLang="zh-CN" sz="16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D. C. Dender et al., Phys. Rev. Lett. 79, 1750 (1997)</a:t>
            </a:r>
          </a:p>
          <a:p>
            <a:r>
              <a:rPr lang="da-DK" altLang="zh-CN" sz="16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Y. Karaki et al. Physica B 329-333, 1002 (2003)</a:t>
            </a:r>
            <a:endParaRPr lang="en-US" altLang="zh-CN" sz="16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r>
              <a:rPr lang="en-US" altLang="zh-CN" sz="1600" u="sng" dirty="0">
                <a:solidFill>
                  <a:srgbClr val="000000"/>
                </a:solidFill>
                <a:latin typeface="Times New Roman" panose="02020603050405020304" pitchFamily="18" charset="0"/>
                <a:cs typeface="Times New Roman" panose="02020603050405020304" pitchFamily="18" charset="0"/>
              </a:rPr>
              <a:t>Y. Chen et al., </a:t>
            </a:r>
            <a:r>
              <a:rPr lang="en-US" altLang="zh-CN" sz="1600" u="sng" dirty="0" err="1">
                <a:solidFill>
                  <a:srgbClr val="000000"/>
                </a:solidFill>
                <a:latin typeface="Times New Roman" panose="02020603050405020304" pitchFamily="18" charset="0"/>
                <a:cs typeface="Times New Roman" panose="02020603050405020304" pitchFamily="18" charset="0"/>
              </a:rPr>
              <a:t>arXiv</a:t>
            </a:r>
            <a:r>
              <a:rPr lang="en-US" altLang="zh-CN" sz="1600" u="sng" dirty="0">
                <a:solidFill>
                  <a:srgbClr val="000000"/>
                </a:solidFill>
                <a:latin typeface="Times New Roman" panose="02020603050405020304" pitchFamily="18" charset="0"/>
                <a:cs typeface="Times New Roman" panose="02020603050405020304" pitchFamily="18" charset="0"/>
              </a:rPr>
              <a:t> 2510.11551 (NC, in press)</a:t>
            </a:r>
            <a:r>
              <a:rPr lang="en-US" altLang="zh-CN" sz="1600" u="sng" dirty="0">
                <a:latin typeface="Times New Roman" panose="02020603050405020304" pitchFamily="18" charset="0"/>
                <a:cs typeface="Times New Roman" panose="02020603050405020304" pitchFamily="18" charset="0"/>
              </a:rPr>
              <a:t> </a:t>
            </a:r>
            <a:endParaRPr lang="zh-CN" altLang="en-US" sz="1600" u="sng" dirty="0">
              <a:latin typeface="Times New Roman" panose="02020603050405020304" pitchFamily="18" charset="0"/>
              <a:cs typeface="Times New Roman" panose="02020603050405020304" pitchFamily="18" charset="0"/>
            </a:endParaRPr>
          </a:p>
        </p:txBody>
      </p:sp>
      <p:sp>
        <p:nvSpPr>
          <p:cNvPr id="46" name="Text Box 13">
            <a:extLst>
              <a:ext uri="{FF2B5EF4-FFF2-40B4-BE49-F238E27FC236}">
                <a16:creationId xmlns:a16="http://schemas.microsoft.com/office/drawing/2014/main" id="{C0D7686B-05B5-2A0D-7992-F1648DBE1D73}"/>
              </a:ext>
            </a:extLst>
          </p:cNvPr>
          <p:cNvSpPr txBox="1">
            <a:spLocks noChangeArrowheads="1"/>
          </p:cNvSpPr>
          <p:nvPr/>
        </p:nvSpPr>
        <p:spPr bwMode="auto">
          <a:xfrm>
            <a:off x="162408" y="43558"/>
            <a:ext cx="11415230"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Copper Benzoate: Structure and effective interactions</a:t>
            </a:r>
          </a:p>
        </p:txBody>
      </p:sp>
      <p:pic>
        <p:nvPicPr>
          <p:cNvPr id="50" name="Picture 3">
            <a:extLst>
              <a:ext uri="{FF2B5EF4-FFF2-40B4-BE49-F238E27FC236}">
                <a16:creationId xmlns:a16="http://schemas.microsoft.com/office/drawing/2014/main" id="{220250FE-5AAE-7235-8DB3-718B87C932AC}"/>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p:pic>
        <p:nvPicPr>
          <p:cNvPr id="65" name="图片 64">
            <a:extLst>
              <a:ext uri="{FF2B5EF4-FFF2-40B4-BE49-F238E27FC236}">
                <a16:creationId xmlns:a16="http://schemas.microsoft.com/office/drawing/2014/main" id="{FAAC54FC-B178-8A36-DCCB-CE24ADB05B53}"/>
              </a:ext>
            </a:extLst>
          </p:cNvPr>
          <p:cNvPicPr>
            <a:picLocks noChangeAspect="1"/>
          </p:cNvPicPr>
          <p:nvPr/>
        </p:nvPicPr>
        <p:blipFill rotWithShape="1">
          <a:blip r:embed="rId5"/>
          <a:srcRect t="5553"/>
          <a:stretch/>
        </p:blipFill>
        <p:spPr>
          <a:xfrm>
            <a:off x="7171153" y="1141863"/>
            <a:ext cx="4746618" cy="3862096"/>
          </a:xfrm>
          <a:prstGeom prst="rect">
            <a:avLst/>
          </a:prstGeom>
        </p:spPr>
      </p:pic>
      <p:sp>
        <p:nvSpPr>
          <p:cNvPr id="66" name="矩形 65">
            <a:extLst>
              <a:ext uri="{FF2B5EF4-FFF2-40B4-BE49-F238E27FC236}">
                <a16:creationId xmlns:a16="http://schemas.microsoft.com/office/drawing/2014/main" id="{9A655760-BFE3-54BB-F599-983F19F6EBE1}"/>
              </a:ext>
            </a:extLst>
          </p:cNvPr>
          <p:cNvSpPr/>
          <p:nvPr/>
        </p:nvSpPr>
        <p:spPr>
          <a:xfrm>
            <a:off x="7248128" y="1389309"/>
            <a:ext cx="169328" cy="221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7" name="直接箭头连接符 66">
            <a:extLst>
              <a:ext uri="{FF2B5EF4-FFF2-40B4-BE49-F238E27FC236}">
                <a16:creationId xmlns:a16="http://schemas.microsoft.com/office/drawing/2014/main" id="{7D4F3960-2D9E-4BF0-1815-F7131E89FB3B}"/>
              </a:ext>
            </a:extLst>
          </p:cNvPr>
          <p:cNvCxnSpPr/>
          <p:nvPr/>
        </p:nvCxnSpPr>
        <p:spPr>
          <a:xfrm flipV="1">
            <a:off x="8641013" y="2742554"/>
            <a:ext cx="17092" cy="66071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矩形 67">
                <a:extLst>
                  <a:ext uri="{FF2B5EF4-FFF2-40B4-BE49-F238E27FC236}">
                    <a16:creationId xmlns:a16="http://schemas.microsoft.com/office/drawing/2014/main" id="{BA2E6D88-FBFB-3B83-ED30-2A3A5F28D7DB}"/>
                  </a:ext>
                </a:extLst>
              </p:cNvPr>
              <p:cNvSpPr/>
              <p:nvPr/>
            </p:nvSpPr>
            <p:spPr>
              <a:xfrm>
                <a:off x="112520" y="4881446"/>
                <a:ext cx="7451466" cy="1893788"/>
              </a:xfrm>
              <a:prstGeom prst="rect">
                <a:avLst/>
              </a:prstGeom>
              <a:ln>
                <a:noFill/>
              </a:ln>
            </p:spPr>
            <p:txBody>
              <a:bodyPr wrap="square">
                <a:spAutoFit/>
              </a:bodyPr>
              <a:lstStyle/>
              <a:p>
                <a:pPr marL="285750" indent="-285750">
                  <a:spcBef>
                    <a:spcPts val="600"/>
                  </a:spcBef>
                  <a:buFont typeface="Wingdings" panose="05000000000000000000" pitchFamily="2" charset="2"/>
                  <a:buChar char="Ø"/>
                </a:pP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1D spin chain along </a:t>
                </a:r>
                <a:r>
                  <a:rPr lang="en-US" altLang="zh-CN" sz="2600" i="1" dirty="0">
                    <a:solidFill>
                      <a:srgbClr val="0033CC"/>
                    </a:solidFill>
                    <a:latin typeface="Times New Roman" panose="02020603050405020304" pitchFamily="18" charset="0"/>
                    <a:ea typeface="华文细黑" panose="02010600040101010101" charset="-122"/>
                    <a:cs typeface="Times New Roman" panose="02020603050405020304" pitchFamily="18" charset="0"/>
                  </a:rPr>
                  <a:t>c</a:t>
                </a: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axis</a:t>
                </a:r>
              </a:p>
              <a:p>
                <a:pPr marL="285750" indent="-285750">
                  <a:spcBef>
                    <a:spcPts val="600"/>
                  </a:spcBef>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Bonner−Fisher peak </a:t>
                </a: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sym typeface="Wingdings" panose="05000000000000000000" pitchFamily="2" charset="2"/>
                  </a:rPr>
                  <a:t></a:t>
                </a: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14:m>
                  <m:oMath xmlns:m="http://schemas.openxmlformats.org/officeDocument/2006/math">
                    <m:r>
                      <a:rPr lang="en-US" altLang="zh-CN" sz="2600" dirty="0">
                        <a:solidFill>
                          <a:srgbClr val="0033CC"/>
                        </a:solidFill>
                        <a:latin typeface="Cambria Math" panose="02040503050406030204" pitchFamily="18" charset="0"/>
                        <a:ea typeface="华文细黑" panose="02010600040101010101" charset="-122"/>
                      </a:rPr>
                      <m:t> </m:t>
                    </m:r>
                    <m:r>
                      <a:rPr lang="en-US" altLang="zh-CN" sz="2600" i="1" dirty="0">
                        <a:solidFill>
                          <a:srgbClr val="0033CC"/>
                        </a:solidFill>
                        <a:latin typeface="Cambria Math" panose="02040503050406030204" pitchFamily="18" charset="0"/>
                        <a:ea typeface="华文细黑" panose="02010600040101010101" charset="-122"/>
                      </a:rPr>
                      <m:t>𝐽</m:t>
                    </m:r>
                    <m:r>
                      <a:rPr lang="en-US" altLang="zh-CN" sz="2600" b="0" i="1" dirty="0" smtClean="0">
                        <a:solidFill>
                          <a:srgbClr val="0033CC"/>
                        </a:solidFill>
                        <a:latin typeface="Cambria Math" panose="02040503050406030204" pitchFamily="18" charset="0"/>
                        <a:ea typeface="华文细黑" panose="02010600040101010101" charset="-122"/>
                      </a:rPr>
                      <m:t>≈</m:t>
                    </m:r>
                    <m:r>
                      <a:rPr lang="en-US" altLang="zh-CN" sz="2600" b="0" i="1" dirty="0" smtClean="0">
                        <a:solidFill>
                          <a:srgbClr val="0033CC"/>
                        </a:solidFill>
                        <a:latin typeface="Cambria Math" panose="02040503050406030204" pitchFamily="18" charset="0"/>
                        <a:ea typeface="华文细黑" panose="02010600040101010101" charset="-122"/>
                      </a:rPr>
                      <m:t>18</m:t>
                    </m:r>
                    <m:r>
                      <a:rPr lang="en-US" altLang="zh-CN" sz="2600" b="0" i="1" dirty="0" smtClean="0">
                        <a:solidFill>
                          <a:srgbClr val="0033CC"/>
                        </a:solidFill>
                        <a:latin typeface="Cambria Math" panose="02040503050406030204" pitchFamily="18" charset="0"/>
                        <a:ea typeface="华文细黑" panose="02010600040101010101" charset="-122"/>
                      </a:rPr>
                      <m:t> </m:t>
                    </m:r>
                    <m:r>
                      <m:rPr>
                        <m:sty m:val="p"/>
                      </m:rPr>
                      <a:rPr lang="en-US" altLang="zh-CN" sz="2600" b="0" i="0" dirty="0" smtClean="0">
                        <a:solidFill>
                          <a:srgbClr val="0033CC"/>
                        </a:solidFill>
                        <a:latin typeface="Cambria Math" panose="02040503050406030204" pitchFamily="18" charset="0"/>
                        <a:ea typeface="华文细黑" panose="02010600040101010101" charset="-122"/>
                      </a:rPr>
                      <m:t>K</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14:m>
                  <m:oMath xmlns:m="http://schemas.openxmlformats.org/officeDocument/2006/math">
                    <m:sSub>
                      <m:sSubPr>
                        <m:ctrlPr>
                          <a:rPr lang="en-US" altLang="zh-CN" sz="2600" i="1" dirty="0">
                            <a:solidFill>
                              <a:srgbClr val="0033CC"/>
                            </a:solidFill>
                            <a:latin typeface="Cambria Math" panose="02040503050406030204" pitchFamily="18" charset="0"/>
                            <a:ea typeface="华文细黑" panose="02010600040101010101" charset="-122"/>
                          </a:rPr>
                        </m:ctrlPr>
                      </m:sSubPr>
                      <m:e>
                        <m:r>
                          <a:rPr lang="en-US" altLang="zh-CN" sz="2600" i="1" dirty="0">
                            <a:solidFill>
                              <a:srgbClr val="0033CC"/>
                            </a:solidFill>
                            <a:latin typeface="Cambria Math" panose="02040503050406030204" pitchFamily="18" charset="0"/>
                            <a:ea typeface="华文细黑" panose="02010600040101010101" charset="-122"/>
                          </a:rPr>
                          <m:t>𝑇</m:t>
                        </m:r>
                      </m:e>
                      <m:sub>
                        <m:r>
                          <m:rPr>
                            <m:sty m:val="p"/>
                          </m:rPr>
                          <a:rPr lang="en-US" altLang="zh-CN" sz="2600" i="1" dirty="0">
                            <a:solidFill>
                              <a:srgbClr val="0033CC"/>
                            </a:solidFill>
                            <a:latin typeface="Cambria Math" panose="02040503050406030204" pitchFamily="18" charset="0"/>
                            <a:ea typeface="华文细黑" panose="02010600040101010101" charset="-122"/>
                          </a:rPr>
                          <m:t>max</m:t>
                        </m:r>
                      </m:sub>
                    </m:sSub>
                    <m:r>
                      <a:rPr lang="en-US" altLang="zh-CN" sz="2600" b="0" i="1" dirty="0" smtClean="0">
                        <a:solidFill>
                          <a:srgbClr val="0033CC"/>
                        </a:solidFill>
                        <a:latin typeface="Cambria Math" panose="02040503050406030204" pitchFamily="18" charset="0"/>
                        <a:ea typeface="华文细黑" panose="02010600040101010101" charset="-122"/>
                      </a:rPr>
                      <m:t>≈</m:t>
                    </m:r>
                    <m:r>
                      <a:rPr lang="en-US" altLang="zh-CN" sz="2600" i="1" dirty="0">
                        <a:solidFill>
                          <a:srgbClr val="0033CC"/>
                        </a:solidFill>
                        <a:latin typeface="Cambria Math" panose="02040503050406030204" pitchFamily="18" charset="0"/>
                        <a:ea typeface="华文细黑" panose="02010600040101010101" charset="-122"/>
                      </a:rPr>
                      <m:t>0</m:t>
                    </m:r>
                    <m:r>
                      <a:rPr lang="en-US" altLang="zh-CN" sz="2600" i="1" dirty="0">
                        <a:solidFill>
                          <a:srgbClr val="0033CC"/>
                        </a:solidFill>
                        <a:latin typeface="Cambria Math" panose="02040503050406030204" pitchFamily="18" charset="0"/>
                        <a:ea typeface="华文细黑" panose="02010600040101010101" charset="-122"/>
                      </a:rPr>
                      <m:t>.</m:t>
                    </m:r>
                    <m:r>
                      <a:rPr lang="en-US" altLang="zh-CN" sz="2600" i="1" dirty="0">
                        <a:solidFill>
                          <a:srgbClr val="0033CC"/>
                        </a:solidFill>
                        <a:latin typeface="Cambria Math" panose="02040503050406030204" pitchFamily="18" charset="0"/>
                        <a:ea typeface="华文细黑" panose="02010600040101010101" charset="-122"/>
                      </a:rPr>
                      <m:t>641</m:t>
                    </m:r>
                    <m:r>
                      <a:rPr lang="en-US" altLang="zh-CN" sz="2600" i="1" dirty="0">
                        <a:solidFill>
                          <a:srgbClr val="0033CC"/>
                        </a:solidFill>
                        <a:latin typeface="Cambria Math" panose="02040503050406030204" pitchFamily="18" charset="0"/>
                        <a:ea typeface="华文细黑" panose="02010600040101010101" charset="-122"/>
                      </a:rPr>
                      <m:t> </m:t>
                    </m:r>
                    <m:r>
                      <a:rPr lang="en-US" altLang="zh-CN" sz="2600" i="1" dirty="0">
                        <a:solidFill>
                          <a:srgbClr val="0033CC"/>
                        </a:solidFill>
                        <a:latin typeface="Cambria Math" panose="02040503050406030204" pitchFamily="18" charset="0"/>
                        <a:ea typeface="华文细黑" panose="02010600040101010101" charset="-122"/>
                      </a:rPr>
                      <m:t>𝐽</m:t>
                    </m:r>
                    <m:r>
                      <a:rPr lang="en-US" altLang="zh-CN" sz="2600" i="1" dirty="0">
                        <a:solidFill>
                          <a:srgbClr val="0033CC"/>
                        </a:solidFill>
                        <a:latin typeface="Cambria Math" panose="02040503050406030204" pitchFamily="18" charset="0"/>
                        <a:ea typeface="华文细黑" panose="02010600040101010101" charset="-122"/>
                      </a:rPr>
                      <m:t> </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a:t>
                </a:r>
              </a:p>
              <a:p>
                <a:pPr marL="285750" indent="-285750">
                  <a:spcBef>
                    <a:spcPts val="600"/>
                  </a:spcBef>
                  <a:buFont typeface="Wingdings" panose="05000000000000000000" pitchFamily="2" charset="2"/>
                  <a:buChar char="Ø"/>
                </a:pPr>
                <a14:m>
                  <m:oMath xmlns:m="http://schemas.openxmlformats.org/officeDocument/2006/math">
                    <m:sSub>
                      <m:sSubPr>
                        <m:ctrlP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ctrlPr>
                      </m:sSubPr>
                      <m:e>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𝑇</m:t>
                        </m:r>
                      </m:e>
                      <m:sub>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𝑁</m:t>
                        </m:r>
                      </m:sub>
                    </m:sSub>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0</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8</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 </m:t>
                    </m:r>
                    <m:r>
                      <m:rPr>
                        <m:sty m:val="p"/>
                      </m:rPr>
                      <a:rPr lang="en-US" altLang="zh-CN" sz="2600" b="0" i="0" smtClean="0">
                        <a:solidFill>
                          <a:srgbClr val="0033CC"/>
                        </a:solidFill>
                        <a:latin typeface="Cambria Math" panose="02040503050406030204" pitchFamily="18" charset="0"/>
                        <a:ea typeface="华文细黑" panose="02010600040101010101" charset="-122"/>
                        <a:cs typeface="Times New Roman" panose="02020603050405020304" pitchFamily="18" charset="0"/>
                      </a:rPr>
                      <m:t>mK</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sym typeface="Wingdings" panose="05000000000000000000" pitchFamily="2" charset="2"/>
                  </a:rPr>
                  <a:t></a:t>
                </a: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14:m>
                  <m:oMath xmlns:m="http://schemas.openxmlformats.org/officeDocument/2006/math">
                    <m:sSup>
                      <m:sSupPr>
                        <m:ctrlP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ctrlPr>
                      </m:sSupPr>
                      <m:e>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𝐽</m:t>
                        </m:r>
                      </m:e>
                      <m:sup>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m:t>
                        </m:r>
                      </m:sup>
                    </m:sSup>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&lt;</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1</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 </m:t>
                    </m:r>
                    <m:r>
                      <a:rPr lang="en-US" altLang="zh-CN" sz="2600" b="0" i="1" smtClean="0">
                        <a:solidFill>
                          <a:srgbClr val="0033CC"/>
                        </a:solidFill>
                        <a:latin typeface="Cambria Math" panose="02040503050406030204" pitchFamily="18" charset="0"/>
                        <a:ea typeface="华文细黑" panose="02010600040101010101" charset="-122"/>
                        <a:cs typeface="Times New Roman" panose="02020603050405020304" pitchFamily="18" charset="0"/>
                      </a:rPr>
                      <m:t>𝜇</m:t>
                    </m:r>
                    <m:r>
                      <m:rPr>
                        <m:sty m:val="p"/>
                      </m:rPr>
                      <a:rPr lang="en-US" altLang="zh-CN" sz="2600" b="0" i="0" smtClean="0">
                        <a:solidFill>
                          <a:srgbClr val="0033CC"/>
                        </a:solidFill>
                        <a:latin typeface="Cambria Math" panose="02040503050406030204" pitchFamily="18" charset="0"/>
                        <a:ea typeface="华文细黑" panose="02010600040101010101" charset="-122"/>
                        <a:cs typeface="Times New Roman" panose="02020603050405020304" pitchFamily="18" charset="0"/>
                      </a:rPr>
                      <m:t>K</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14:m>
                  <m:oMath xmlns:m="http://schemas.openxmlformats.org/officeDocument/2006/math">
                    <m:sSub>
                      <m:sSubPr>
                        <m:ctrlPr>
                          <a:rPr lang="en-US" altLang="zh-CN" sz="2400" i="1">
                            <a:solidFill>
                              <a:srgbClr val="0033CC"/>
                            </a:solidFill>
                            <a:latin typeface="Cambria Math" panose="02040503050406030204" pitchFamily="18" charset="0"/>
                            <a:cs typeface="Times New Roman" panose="02020603050405020304" pitchFamily="18" charset="0"/>
                          </a:rPr>
                        </m:ctrlPr>
                      </m:sSubPr>
                      <m:e>
                        <m:r>
                          <a:rPr lang="en-US" altLang="zh-CN" sz="2400" i="1">
                            <a:solidFill>
                              <a:srgbClr val="0033CC"/>
                            </a:solidFill>
                            <a:latin typeface="Cambria Math" panose="02040503050406030204" pitchFamily="18" charset="0"/>
                            <a:cs typeface="Times New Roman" panose="02020603050405020304" pitchFamily="18" charset="0"/>
                          </a:rPr>
                          <m:t>𝑇</m:t>
                        </m:r>
                      </m:e>
                      <m:sub>
                        <m:r>
                          <a:rPr lang="en-US" altLang="zh-CN" sz="2400" i="1">
                            <a:solidFill>
                              <a:srgbClr val="0033CC"/>
                            </a:solidFill>
                            <a:latin typeface="Cambria Math" panose="02040503050406030204" pitchFamily="18" charset="0"/>
                            <a:cs typeface="Times New Roman" panose="02020603050405020304" pitchFamily="18" charset="0"/>
                          </a:rPr>
                          <m:t>𝑁</m:t>
                        </m:r>
                      </m:sub>
                    </m:sSub>
                    <m:r>
                      <a:rPr lang="en-US" altLang="zh-CN" sz="2400" i="1">
                        <a:solidFill>
                          <a:srgbClr val="0033CC"/>
                        </a:solidFill>
                        <a:latin typeface="Cambria Math" panose="02040503050406030204" pitchFamily="18" charset="0"/>
                        <a:cs typeface="Times New Roman" panose="02020603050405020304" pitchFamily="18" charset="0"/>
                      </a:rPr>
                      <m:t>≈</m:t>
                    </m:r>
                    <m:rad>
                      <m:radPr>
                        <m:degHide m:val="on"/>
                        <m:ctrlPr>
                          <a:rPr lang="en-US" altLang="zh-CN" sz="2400" i="1">
                            <a:solidFill>
                              <a:srgbClr val="0033CC"/>
                            </a:solidFill>
                            <a:latin typeface="Cambria Math" panose="02040503050406030204" pitchFamily="18" charset="0"/>
                            <a:cs typeface="Times New Roman" panose="02020603050405020304" pitchFamily="18" charset="0"/>
                          </a:rPr>
                        </m:ctrlPr>
                      </m:radPr>
                      <m:deg/>
                      <m:e>
                        <m:r>
                          <a:rPr lang="en-US" altLang="zh-CN" sz="2400" i="1">
                            <a:solidFill>
                              <a:srgbClr val="0033CC"/>
                            </a:solidFill>
                            <a:latin typeface="Cambria Math" panose="02040503050406030204" pitchFamily="18" charset="0"/>
                            <a:cs typeface="Times New Roman" panose="02020603050405020304" pitchFamily="18" charset="0"/>
                          </a:rPr>
                          <m:t>𝐽𝐽</m:t>
                        </m:r>
                        <m:r>
                          <a:rPr lang="en-US" altLang="zh-CN" sz="2400" i="1">
                            <a:solidFill>
                              <a:srgbClr val="0033CC"/>
                            </a:solidFill>
                            <a:latin typeface="Cambria Math" panose="02040503050406030204" pitchFamily="18" charset="0"/>
                            <a:cs typeface="Times New Roman" panose="02020603050405020304" pitchFamily="18" charset="0"/>
                          </a:rPr>
                          <m:t>′</m:t>
                        </m:r>
                      </m:e>
                    </m:rad>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a:t>
                </a:r>
                <a:b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b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sym typeface="Wingdings" panose="05000000000000000000" pitchFamily="2" charset="2"/>
                  </a:rPr>
                  <a:t> Ideal 1D system above 1 m</a:t>
                </a:r>
                <a14:m>
                  <m:oMath xmlns:m="http://schemas.openxmlformats.org/officeDocument/2006/math">
                    <m:r>
                      <m:rPr>
                        <m:sty m:val="p"/>
                      </m:rPr>
                      <a:rPr lang="en-US" altLang="zh-CN" sz="2600">
                        <a:solidFill>
                          <a:srgbClr val="0033CC"/>
                        </a:solidFill>
                        <a:latin typeface="Cambria Math" panose="02040503050406030204" pitchFamily="18" charset="0"/>
                        <a:ea typeface="华文细黑" panose="02010600040101010101" charset="-122"/>
                        <a:cs typeface="Times New Roman" panose="02020603050405020304" pitchFamily="18" charset="0"/>
                      </a:rPr>
                      <m:t>K</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p>
            </p:txBody>
          </p:sp>
        </mc:Choice>
        <mc:Fallback xmlns="">
          <p:sp>
            <p:nvSpPr>
              <p:cNvPr id="68" name="矩形 67">
                <a:extLst>
                  <a:ext uri="{FF2B5EF4-FFF2-40B4-BE49-F238E27FC236}">
                    <a16:creationId xmlns:a16="http://schemas.microsoft.com/office/drawing/2014/main" id="{BA2E6D88-FBFB-3B83-ED30-2A3A5F28D7DB}"/>
                  </a:ext>
                </a:extLst>
              </p:cNvPr>
              <p:cNvSpPr>
                <a:spLocks noRot="1" noChangeAspect="1" noMove="1" noResize="1" noEditPoints="1" noAdjustHandles="1" noChangeArrowheads="1" noChangeShapeType="1" noTextEdit="1"/>
              </p:cNvSpPr>
              <p:nvPr/>
            </p:nvSpPr>
            <p:spPr>
              <a:xfrm>
                <a:off x="112520" y="4881446"/>
                <a:ext cx="7451466" cy="1893788"/>
              </a:xfrm>
              <a:prstGeom prst="rect">
                <a:avLst/>
              </a:prstGeom>
              <a:blipFill>
                <a:blip r:embed="rId6"/>
                <a:stretch>
                  <a:fillRect l="-1226" t="-2903" r="-572" b="-7419"/>
                </a:stretch>
              </a:blipFill>
              <a:ln>
                <a:no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3D1EFD53-E3E3-A054-C949-A8D5B901D23B}"/>
                  </a:ext>
                </a:extLst>
              </p:cNvPr>
              <p:cNvSpPr txBox="1"/>
              <p:nvPr/>
            </p:nvSpPr>
            <p:spPr>
              <a:xfrm>
                <a:off x="7943849" y="3498571"/>
                <a:ext cx="184308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1800" i="1" dirty="0" smtClean="0">
                              <a:solidFill>
                                <a:srgbClr val="0033CC"/>
                              </a:solidFill>
                              <a:latin typeface="Cambria Math" panose="02040503050406030204" pitchFamily="18" charset="0"/>
                              <a:ea typeface="华文细黑" panose="02010600040101010101" charset="-122"/>
                            </a:rPr>
                          </m:ctrlPr>
                        </m:sSubPr>
                        <m:e>
                          <m:r>
                            <a:rPr lang="en-US" altLang="zh-CN" sz="1800" i="1" dirty="0">
                              <a:solidFill>
                                <a:srgbClr val="0033CC"/>
                              </a:solidFill>
                              <a:latin typeface="Cambria Math" panose="02040503050406030204" pitchFamily="18" charset="0"/>
                              <a:ea typeface="华文细黑" panose="02010600040101010101" charset="-122"/>
                            </a:rPr>
                            <m:t>𝑇</m:t>
                          </m:r>
                        </m:e>
                        <m:sub>
                          <m:r>
                            <m:rPr>
                              <m:sty m:val="p"/>
                            </m:rPr>
                            <a:rPr lang="en-US" altLang="zh-CN" sz="1800" i="1" dirty="0">
                              <a:solidFill>
                                <a:srgbClr val="0033CC"/>
                              </a:solidFill>
                              <a:latin typeface="Cambria Math" panose="02040503050406030204" pitchFamily="18" charset="0"/>
                              <a:ea typeface="华文细黑" panose="02010600040101010101" charset="-122"/>
                            </a:rPr>
                            <m:t>max</m:t>
                          </m:r>
                        </m:sub>
                      </m:sSub>
                      <m:r>
                        <a:rPr lang="en-US" altLang="zh-CN" sz="1800" b="0" i="1" dirty="0" smtClean="0">
                          <a:solidFill>
                            <a:srgbClr val="0033CC"/>
                          </a:solidFill>
                          <a:latin typeface="Cambria Math" panose="02040503050406030204" pitchFamily="18" charset="0"/>
                          <a:ea typeface="华文细黑" panose="02010600040101010101" charset="-122"/>
                        </a:rPr>
                        <m:t>=</m:t>
                      </m:r>
                      <m:r>
                        <a:rPr lang="en-US" altLang="zh-CN" sz="1800" b="0" i="1" dirty="0" smtClean="0">
                          <a:solidFill>
                            <a:srgbClr val="0033CC"/>
                          </a:solidFill>
                          <a:latin typeface="Cambria Math" panose="02040503050406030204" pitchFamily="18" charset="0"/>
                          <a:ea typeface="华文细黑" panose="02010600040101010101" charset="-122"/>
                        </a:rPr>
                        <m:t>12</m:t>
                      </m:r>
                      <m:r>
                        <a:rPr lang="en-US" altLang="zh-CN" sz="1800" b="0" i="1" dirty="0" smtClean="0">
                          <a:solidFill>
                            <a:srgbClr val="0033CC"/>
                          </a:solidFill>
                          <a:latin typeface="Cambria Math" panose="02040503050406030204" pitchFamily="18" charset="0"/>
                          <a:ea typeface="华文细黑" panose="02010600040101010101" charset="-122"/>
                        </a:rPr>
                        <m:t> </m:t>
                      </m:r>
                      <m:r>
                        <m:rPr>
                          <m:sty m:val="p"/>
                        </m:rPr>
                        <a:rPr lang="en-US" altLang="zh-CN" sz="1800" b="0" i="0" dirty="0" smtClean="0">
                          <a:solidFill>
                            <a:srgbClr val="0033CC"/>
                          </a:solidFill>
                          <a:latin typeface="Cambria Math" panose="02040503050406030204" pitchFamily="18" charset="0"/>
                          <a:ea typeface="华文细黑" panose="02010600040101010101" charset="-122"/>
                        </a:rPr>
                        <m:t>K</m:t>
                      </m:r>
                    </m:oMath>
                  </m:oMathPara>
                </a14:m>
                <a:endParaRPr lang="zh-CN" altLang="en-US" dirty="0"/>
              </a:p>
            </p:txBody>
          </p:sp>
        </mc:Choice>
        <mc:Fallback xmlns="">
          <p:sp>
            <p:nvSpPr>
              <p:cNvPr id="70" name="文本框 69">
                <a:extLst>
                  <a:ext uri="{FF2B5EF4-FFF2-40B4-BE49-F238E27FC236}">
                    <a16:creationId xmlns:a16="http://schemas.microsoft.com/office/drawing/2014/main" id="{3D1EFD53-E3E3-A054-C949-A8D5B901D23B}"/>
                  </a:ext>
                </a:extLst>
              </p:cNvPr>
              <p:cNvSpPr txBox="1">
                <a:spLocks noRot="1" noChangeAspect="1" noMove="1" noResize="1" noEditPoints="1" noAdjustHandles="1" noChangeArrowheads="1" noChangeShapeType="1" noTextEdit="1"/>
              </p:cNvSpPr>
              <p:nvPr/>
            </p:nvSpPr>
            <p:spPr>
              <a:xfrm>
                <a:off x="7943849" y="3498571"/>
                <a:ext cx="1843089" cy="369332"/>
              </a:xfrm>
              <a:prstGeom prst="rect">
                <a:avLst/>
              </a:prstGeom>
              <a:blipFill>
                <a:blip r:embed="rId7"/>
                <a:stretch>
                  <a:fillRect/>
                </a:stretch>
              </a:blipFill>
            </p:spPr>
            <p:txBody>
              <a:bodyPr/>
              <a:lstStyle/>
              <a:p>
                <a:r>
                  <a:rPr lang="zh-CN" altLang="en-US">
                    <a:noFill/>
                  </a:rPr>
                  <a:t> </a:t>
                </a:r>
              </a:p>
            </p:txBody>
          </p:sp>
        </mc:Fallback>
      </mc:AlternateContent>
      <p:grpSp>
        <p:nvGrpSpPr>
          <p:cNvPr id="5" name="组合 4">
            <a:extLst>
              <a:ext uri="{FF2B5EF4-FFF2-40B4-BE49-F238E27FC236}">
                <a16:creationId xmlns:a16="http://schemas.microsoft.com/office/drawing/2014/main" id="{562440D5-B018-0761-AE56-A77867AEAC2A}"/>
              </a:ext>
            </a:extLst>
          </p:cNvPr>
          <p:cNvGrpSpPr/>
          <p:nvPr/>
        </p:nvGrpSpPr>
        <p:grpSpPr>
          <a:xfrm>
            <a:off x="4760842" y="780226"/>
            <a:ext cx="2033447" cy="2863497"/>
            <a:chOff x="4760842" y="780226"/>
            <a:chExt cx="2033447" cy="2863497"/>
          </a:xfrm>
        </p:grpSpPr>
        <p:cxnSp>
          <p:nvCxnSpPr>
            <p:cNvPr id="4" name="直接箭头连接符 3">
              <a:extLst>
                <a:ext uri="{FF2B5EF4-FFF2-40B4-BE49-F238E27FC236}">
                  <a16:creationId xmlns:a16="http://schemas.microsoft.com/office/drawing/2014/main" id="{506B4534-3C06-EEC8-4855-49DA9406861F}"/>
                </a:ext>
              </a:extLst>
            </p:cNvPr>
            <p:cNvCxnSpPr>
              <a:cxnSpLocks/>
            </p:cNvCxnSpPr>
            <p:nvPr/>
          </p:nvCxnSpPr>
          <p:spPr>
            <a:xfrm flipV="1">
              <a:off x="4870178" y="1490868"/>
              <a:ext cx="0" cy="2007703"/>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7" name="直接箭头连接符 6">
              <a:extLst>
                <a:ext uri="{FF2B5EF4-FFF2-40B4-BE49-F238E27FC236}">
                  <a16:creationId xmlns:a16="http://schemas.microsoft.com/office/drawing/2014/main" id="{4E86B275-874F-2AC8-384D-C1FA1BAECD21}"/>
                </a:ext>
              </a:extLst>
            </p:cNvPr>
            <p:cNvCxnSpPr/>
            <p:nvPr/>
          </p:nvCxnSpPr>
          <p:spPr>
            <a:xfrm flipV="1">
              <a:off x="4860235" y="3279912"/>
              <a:ext cx="1480930" cy="238539"/>
            </a:xfrm>
            <a:prstGeom prst="straightConnector1">
              <a:avLst/>
            </a:prstGeom>
            <a:ln w="38100">
              <a:solidFill>
                <a:srgbClr val="C00000"/>
              </a:solidFill>
              <a:tailEnd type="triangle"/>
            </a:ln>
          </p:spPr>
          <p:style>
            <a:lnRef idx="1">
              <a:schemeClr val="accent2"/>
            </a:lnRef>
            <a:fillRef idx="0">
              <a:schemeClr val="accent2"/>
            </a:fillRef>
            <a:effectRef idx="0">
              <a:schemeClr val="accent2"/>
            </a:effectRef>
            <a:fontRef idx="minor">
              <a:schemeClr val="tx1"/>
            </a:fontRef>
          </p:style>
        </p:cxn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0B49189A-1AC4-EDBB-ACB1-13ED4B315032}"/>
                    </a:ext>
                  </a:extLst>
                </p:cNvPr>
                <p:cNvSpPr txBox="1"/>
                <p:nvPr/>
              </p:nvSpPr>
              <p:spPr>
                <a:xfrm>
                  <a:off x="4760842" y="780226"/>
                  <a:ext cx="234615" cy="7232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US" altLang="zh-CN" sz="2800" b="0" i="1" smtClean="0">
                            <a:solidFill>
                              <a:srgbClr val="C00000"/>
                            </a:solidFill>
                            <a:latin typeface="Cambria Math" panose="02040503050406030204" pitchFamily="18" charset="0"/>
                            <a:cs typeface="Times New Roman" panose="02020603050405020304" pitchFamily="18" charset="0"/>
                          </a:rPr>
                          <m:t>𝐽</m:t>
                        </m:r>
                      </m:oMath>
                    </m:oMathPara>
                  </a14:m>
                  <a:endParaRPr lang="zh-CN" altLang="en-US" sz="28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10" name="文本框 9">
                  <a:extLst>
                    <a:ext uri="{FF2B5EF4-FFF2-40B4-BE49-F238E27FC236}">
                      <a16:creationId xmlns:a16="http://schemas.microsoft.com/office/drawing/2014/main" id="{0B49189A-1AC4-EDBB-ACB1-13ED4B315032}"/>
                    </a:ext>
                  </a:extLst>
                </p:cNvPr>
                <p:cNvSpPr txBox="1">
                  <a:spLocks noRot="1" noChangeAspect="1" noMove="1" noResize="1" noEditPoints="1" noAdjustHandles="1" noChangeArrowheads="1" noChangeShapeType="1" noTextEdit="1"/>
                </p:cNvSpPr>
                <p:nvPr/>
              </p:nvSpPr>
              <p:spPr>
                <a:xfrm>
                  <a:off x="4760842" y="780226"/>
                  <a:ext cx="234615" cy="723275"/>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65AE393C-D075-38CE-A212-1702E9E15588}"/>
                    </a:ext>
                  </a:extLst>
                </p:cNvPr>
                <p:cNvSpPr txBox="1"/>
                <p:nvPr/>
              </p:nvSpPr>
              <p:spPr>
                <a:xfrm>
                  <a:off x="6473688" y="2920448"/>
                  <a:ext cx="320601" cy="7232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US" altLang="zh-CN" sz="2800" b="0" i="1" smtClean="0">
                            <a:solidFill>
                              <a:srgbClr val="C00000"/>
                            </a:solidFill>
                            <a:latin typeface="Cambria Math" panose="02040503050406030204" pitchFamily="18" charset="0"/>
                            <a:cs typeface="Times New Roman" panose="02020603050405020304" pitchFamily="18" charset="0"/>
                          </a:rPr>
                          <m:t>𝐽</m:t>
                        </m:r>
                        <m:r>
                          <a:rPr lang="en-US" altLang="zh-CN" sz="2800" b="0" i="1" smtClean="0">
                            <a:solidFill>
                              <a:srgbClr val="C00000"/>
                            </a:solidFill>
                            <a:latin typeface="Cambria Math" panose="02040503050406030204" pitchFamily="18" charset="0"/>
                            <a:cs typeface="Times New Roman" panose="02020603050405020304" pitchFamily="18" charset="0"/>
                          </a:rPr>
                          <m:t>′</m:t>
                        </m:r>
                      </m:oMath>
                    </m:oMathPara>
                  </a14:m>
                  <a:endParaRPr lang="zh-CN" altLang="en-US" sz="28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11" name="文本框 10">
                  <a:extLst>
                    <a:ext uri="{FF2B5EF4-FFF2-40B4-BE49-F238E27FC236}">
                      <a16:creationId xmlns:a16="http://schemas.microsoft.com/office/drawing/2014/main" id="{65AE393C-D075-38CE-A212-1702E9E15588}"/>
                    </a:ext>
                  </a:extLst>
                </p:cNvPr>
                <p:cNvSpPr txBox="1">
                  <a:spLocks noRot="1" noChangeAspect="1" noMove="1" noResize="1" noEditPoints="1" noAdjustHandles="1" noChangeArrowheads="1" noChangeShapeType="1" noTextEdit="1"/>
                </p:cNvSpPr>
                <p:nvPr/>
              </p:nvSpPr>
              <p:spPr>
                <a:xfrm>
                  <a:off x="6473688" y="2920448"/>
                  <a:ext cx="320601" cy="723275"/>
                </a:xfrm>
                <a:prstGeom prst="rect">
                  <a:avLst/>
                </a:prstGeom>
                <a:blipFill>
                  <a:blip r:embed="rId9"/>
                  <a:stretch>
                    <a:fillRect/>
                  </a:stretch>
                </a:blipFill>
              </p:spPr>
              <p:txBody>
                <a:bodyPr/>
                <a:lstStyle/>
                <a:p>
                  <a:r>
                    <a:rPr lang="zh-CN" altLang="en-US">
                      <a:noFill/>
                    </a:rPr>
                    <a:t> </a:t>
                  </a:r>
                </a:p>
              </p:txBody>
            </p:sp>
          </mc:Fallback>
        </mc:AlternateContent>
      </p:grpSp>
      <p:sp>
        <p:nvSpPr>
          <p:cNvPr id="12" name="灯片编号占位符 1">
            <a:extLst>
              <a:ext uri="{FF2B5EF4-FFF2-40B4-BE49-F238E27FC236}">
                <a16:creationId xmlns:a16="http://schemas.microsoft.com/office/drawing/2014/main" id="{C24AEC65-F147-60D1-56AF-16AC9F18C893}"/>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7</a:t>
            </a:fld>
            <a:endParaRPr lang="zh-CN" altLang="en-US" sz="2000" dirty="0"/>
          </a:p>
        </p:txBody>
      </p:sp>
      <p:sp>
        <p:nvSpPr>
          <p:cNvPr id="3" name="矩形 2">
            <a:extLst>
              <a:ext uri="{FF2B5EF4-FFF2-40B4-BE49-F238E27FC236}">
                <a16:creationId xmlns:a16="http://schemas.microsoft.com/office/drawing/2014/main" id="{C8C7185B-174A-C66A-1C35-30523F16B346}"/>
              </a:ext>
            </a:extLst>
          </p:cNvPr>
          <p:cNvSpPr/>
          <p:nvPr/>
        </p:nvSpPr>
        <p:spPr>
          <a:xfrm>
            <a:off x="7205663" y="927992"/>
            <a:ext cx="358323" cy="313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688622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1C448-2749-B8EA-E9BF-83CB9EF48A76}"/>
            </a:ext>
          </a:extLst>
        </p:cNvPr>
        <p:cNvGrpSpPr/>
        <p:nvPr/>
      </p:nvGrpSpPr>
      <p:grpSpPr>
        <a:xfrm>
          <a:off x="0" y="0"/>
          <a:ext cx="0" cy="0"/>
          <a:chOff x="0" y="0"/>
          <a:chExt cx="0" cy="0"/>
        </a:xfrm>
      </p:grpSpPr>
      <p:pic>
        <p:nvPicPr>
          <p:cNvPr id="8" name="图片 7">
            <a:extLst>
              <a:ext uri="{FF2B5EF4-FFF2-40B4-BE49-F238E27FC236}">
                <a16:creationId xmlns:a16="http://schemas.microsoft.com/office/drawing/2014/main" id="{6A7D7F85-C2BB-CFCC-76BF-EEE82FB44F97}"/>
              </a:ext>
            </a:extLst>
          </p:cNvPr>
          <p:cNvPicPr>
            <a:picLocks noChangeAspect="1"/>
          </p:cNvPicPr>
          <p:nvPr/>
        </p:nvPicPr>
        <p:blipFill>
          <a:blip r:embed="rId3"/>
          <a:stretch>
            <a:fillRect/>
          </a:stretch>
        </p:blipFill>
        <p:spPr>
          <a:xfrm>
            <a:off x="8697390" y="2136098"/>
            <a:ext cx="3494609" cy="3258132"/>
          </a:xfrm>
          <a:prstGeom prst="rect">
            <a:avLst/>
          </a:prstGeom>
        </p:spPr>
      </p:pic>
      <p:pic>
        <p:nvPicPr>
          <p:cNvPr id="5" name="图片 4">
            <a:extLst>
              <a:ext uri="{FF2B5EF4-FFF2-40B4-BE49-F238E27FC236}">
                <a16:creationId xmlns:a16="http://schemas.microsoft.com/office/drawing/2014/main" id="{75C52CB8-508F-C7C0-2BE7-55C41F54DC56}"/>
              </a:ext>
            </a:extLst>
          </p:cNvPr>
          <p:cNvPicPr>
            <a:picLocks noChangeAspect="1"/>
          </p:cNvPicPr>
          <p:nvPr/>
        </p:nvPicPr>
        <p:blipFill>
          <a:blip r:embed="rId4"/>
          <a:stretch>
            <a:fillRect/>
          </a:stretch>
        </p:blipFill>
        <p:spPr>
          <a:xfrm>
            <a:off x="3700760" y="1067959"/>
            <a:ext cx="5199092" cy="4872777"/>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6FA3F7F-D800-8106-4DA2-D5D4FAFF0BFC}"/>
                  </a:ext>
                </a:extLst>
              </p:cNvPr>
              <p:cNvSpPr txBox="1"/>
              <p:nvPr/>
            </p:nvSpPr>
            <p:spPr>
              <a:xfrm>
                <a:off x="202131" y="201175"/>
                <a:ext cx="11923194" cy="624210"/>
              </a:xfrm>
              <a:prstGeom prst="rect">
                <a:avLst/>
              </a:prstGeom>
              <a:noFill/>
            </p:spPr>
            <p:txBody>
              <a:bodyPr wrap="square" rtlCol="0">
                <a:spAutoFit/>
              </a:bodyPr>
              <a:lstStyle/>
              <a:p>
                <a:r>
                  <a:rPr lang="en-US" altLang="zh-CN" sz="3200" baseline="30000" dirty="0">
                    <a:solidFill>
                      <a:srgbClr val="0033CC"/>
                    </a:solidFill>
                    <a:latin typeface="Times New Roman" panose="02020603050405020304" pitchFamily="18" charset="0"/>
                    <a:cs typeface="Times New Roman" panose="02020603050405020304" pitchFamily="18" charset="0"/>
                  </a:rPr>
                  <a:t>1</a:t>
                </a:r>
                <a:r>
                  <a:rPr lang="en-US" altLang="zh-CN" sz="3200" dirty="0">
                    <a:solidFill>
                      <a:srgbClr val="0033CC"/>
                    </a:solidFill>
                    <a:latin typeface="Times New Roman" panose="02020603050405020304" pitchFamily="18" charset="0"/>
                    <a:cs typeface="Times New Roman" panose="02020603050405020304" pitchFamily="18" charset="0"/>
                  </a:rPr>
                  <a:t>H NMR spectra simulation: dipolar </a:t>
                </a:r>
                <a14:m>
                  <m:oMath xmlns:m="http://schemas.openxmlformats.org/officeDocument/2006/math">
                    <m:sSub>
                      <m:sSubPr>
                        <m:ctrlPr>
                          <a:rPr lang="en-US" altLang="zh-CN" sz="3200" b="0" i="1" smtClean="0">
                            <a:solidFill>
                              <a:srgbClr val="0033CC"/>
                            </a:solidFill>
                            <a:latin typeface="Cambria Math" panose="02040503050406030204" pitchFamily="18" charset="0"/>
                            <a:cs typeface="Times New Roman" panose="02020603050405020304" pitchFamily="18" charset="0"/>
                          </a:rPr>
                        </m:ctrlPr>
                      </m:sSubPr>
                      <m:e>
                        <m:r>
                          <a:rPr lang="en-US" altLang="zh-CN" sz="3200" b="0" i="1" smtClean="0">
                            <a:solidFill>
                              <a:srgbClr val="0033CC"/>
                            </a:solidFill>
                            <a:latin typeface="Cambria Math" panose="02040503050406030204" pitchFamily="18" charset="0"/>
                            <a:cs typeface="Times New Roman" panose="02020603050405020304" pitchFamily="18" charset="0"/>
                          </a:rPr>
                          <m:t>𝐴</m:t>
                        </m:r>
                      </m:e>
                      <m:sub>
                        <m:r>
                          <a:rPr lang="en-US" altLang="zh-CN" sz="3200" b="0" i="1" smtClean="0">
                            <a:solidFill>
                              <a:srgbClr val="0033CC"/>
                            </a:solidFill>
                            <a:latin typeface="Cambria Math" panose="02040503050406030204" pitchFamily="18" charset="0"/>
                            <a:cs typeface="Times New Roman" panose="02020603050405020304" pitchFamily="18" charset="0"/>
                          </a:rPr>
                          <m:t>h</m:t>
                        </m:r>
                        <m:r>
                          <a:rPr lang="en-US" altLang="zh-CN" sz="3200" b="0" i="1" smtClean="0">
                            <a:solidFill>
                              <a:srgbClr val="0033CC"/>
                            </a:solidFill>
                            <a:latin typeface="Cambria Math" panose="02040503050406030204" pitchFamily="18" charset="0"/>
                            <a:cs typeface="Times New Roman" panose="02020603050405020304" pitchFamily="18" charset="0"/>
                          </a:rPr>
                          <m:t>𝑓</m:t>
                        </m:r>
                      </m:sub>
                    </m:sSub>
                  </m:oMath>
                </a14:m>
                <a:r>
                  <a:rPr lang="en-US" altLang="zh-CN" sz="3200" dirty="0">
                    <a:solidFill>
                      <a:srgbClr val="0033CC"/>
                    </a:solidFill>
                    <a:latin typeface="Times New Roman" panose="02020603050405020304" pitchFamily="18" charset="0"/>
                    <a:cs typeface="Times New Roman" panose="02020603050405020304" pitchFamily="18" charset="0"/>
                  </a:rPr>
                  <a:t>from lattice parameters</a:t>
                </a:r>
              </a:p>
            </p:txBody>
          </p:sp>
        </mc:Choice>
        <mc:Fallback xmlns="">
          <p:sp>
            <p:nvSpPr>
              <p:cNvPr id="7" name="文本框 6">
                <a:extLst>
                  <a:ext uri="{FF2B5EF4-FFF2-40B4-BE49-F238E27FC236}">
                    <a16:creationId xmlns:a16="http://schemas.microsoft.com/office/drawing/2014/main" id="{F6FA3F7F-D800-8106-4DA2-D5D4FAFF0BFC}"/>
                  </a:ext>
                </a:extLst>
              </p:cNvPr>
              <p:cNvSpPr txBox="1">
                <a:spLocks noRot="1" noChangeAspect="1" noMove="1" noResize="1" noEditPoints="1" noAdjustHandles="1" noChangeArrowheads="1" noChangeShapeType="1" noTextEdit="1"/>
              </p:cNvSpPr>
              <p:nvPr/>
            </p:nvSpPr>
            <p:spPr>
              <a:xfrm>
                <a:off x="202131" y="201175"/>
                <a:ext cx="11923194" cy="624210"/>
              </a:xfrm>
              <a:prstGeom prst="rect">
                <a:avLst/>
              </a:prstGeom>
              <a:blipFill>
                <a:blip r:embed="rId5"/>
                <a:stretch>
                  <a:fillRect l="-613" t="-13725" b="-24510"/>
                </a:stretch>
              </a:blipFill>
            </p:spPr>
            <p:txBody>
              <a:bodyPr/>
              <a:lstStyle/>
              <a:p>
                <a:r>
                  <a:rPr lang="zh-CN" altLang="en-US">
                    <a:noFill/>
                  </a:rPr>
                  <a:t> </a:t>
                </a:r>
              </a:p>
            </p:txBody>
          </p:sp>
        </mc:Fallback>
      </mc:AlternateContent>
      <p:pic>
        <p:nvPicPr>
          <p:cNvPr id="30" name="图片 29">
            <a:extLst>
              <a:ext uri="{FF2B5EF4-FFF2-40B4-BE49-F238E27FC236}">
                <a16:creationId xmlns:a16="http://schemas.microsoft.com/office/drawing/2014/main" id="{47A85334-DC20-0360-AD41-FF10C807DF85}"/>
              </a:ext>
            </a:extLst>
          </p:cNvPr>
          <p:cNvPicPr>
            <a:picLocks noChangeAspect="1"/>
          </p:cNvPicPr>
          <p:nvPr/>
        </p:nvPicPr>
        <p:blipFill rotWithShape="1">
          <a:blip r:embed="rId6">
            <a:extLst>
              <a:ext uri="{28A0092B-C50C-407E-A947-70E740481C1C}">
                <a14:useLocalDpi xmlns:a14="http://schemas.microsoft.com/office/drawing/2010/main" val="0"/>
              </a:ext>
            </a:extLst>
          </a:blip>
          <a:srcRect t="13502" r="42490"/>
          <a:stretch/>
        </p:blipFill>
        <p:spPr>
          <a:xfrm>
            <a:off x="202131" y="1381893"/>
            <a:ext cx="3726773" cy="1709222"/>
          </a:xfrm>
          <a:prstGeom prst="rect">
            <a:avLst/>
          </a:prstGeom>
        </p:spPr>
      </p:pic>
      <p:pic>
        <p:nvPicPr>
          <p:cNvPr id="31" name="图片 30">
            <a:extLst>
              <a:ext uri="{FF2B5EF4-FFF2-40B4-BE49-F238E27FC236}">
                <a16:creationId xmlns:a16="http://schemas.microsoft.com/office/drawing/2014/main" id="{C12C0965-B6C1-F8E3-BC6D-733EB097B719}"/>
              </a:ext>
            </a:extLst>
          </p:cNvPr>
          <p:cNvPicPr>
            <a:picLocks noChangeAspect="1"/>
          </p:cNvPicPr>
          <p:nvPr/>
        </p:nvPicPr>
        <p:blipFill rotWithShape="1">
          <a:blip r:embed="rId6">
            <a:extLst>
              <a:ext uri="{28A0092B-C50C-407E-A947-70E740481C1C}">
                <a14:useLocalDpi xmlns:a14="http://schemas.microsoft.com/office/drawing/2010/main" val="0"/>
              </a:ext>
            </a:extLst>
          </a:blip>
          <a:srcRect l="64018" r="12267"/>
          <a:stretch/>
        </p:blipFill>
        <p:spPr>
          <a:xfrm>
            <a:off x="785643" y="3136585"/>
            <a:ext cx="1784837" cy="2294966"/>
          </a:xfrm>
          <a:prstGeom prst="rect">
            <a:avLst/>
          </a:prstGeom>
        </p:spPr>
      </p:pic>
      <p:sp>
        <p:nvSpPr>
          <p:cNvPr id="11" name="灯片编号占位符 1">
            <a:extLst>
              <a:ext uri="{FF2B5EF4-FFF2-40B4-BE49-F238E27FC236}">
                <a16:creationId xmlns:a16="http://schemas.microsoft.com/office/drawing/2014/main" id="{205E424C-D046-36C6-16FC-3F6E4D1A422F}"/>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8</a:t>
            </a:fld>
            <a:endParaRPr lang="zh-CN" altLang="en-US" sz="2000" dirty="0"/>
          </a:p>
        </p:txBody>
      </p:sp>
      <p:pic>
        <p:nvPicPr>
          <p:cNvPr id="3" name="Picture 3">
            <a:extLst>
              <a:ext uri="{FF2B5EF4-FFF2-40B4-BE49-F238E27FC236}">
                <a16:creationId xmlns:a16="http://schemas.microsoft.com/office/drawing/2014/main" id="{D6931D08-9C26-D762-EA40-FAEA6759F6C4}"/>
              </a:ext>
            </a:extLst>
          </p:cNvPr>
          <p:cNvPicPr>
            <a:picLocks noChangeAspect="1" noChangeArrowheads="1"/>
          </p:cNvPicPr>
          <p:nvPr/>
        </p:nvPicPr>
        <p:blipFill>
          <a:blip r:embed="rId7" cstate="print"/>
          <a:srcRect/>
          <a:stretch>
            <a:fillRect/>
          </a:stretch>
        </p:blipFill>
        <p:spPr bwMode="auto">
          <a:xfrm>
            <a:off x="1332" y="795081"/>
            <a:ext cx="12204000" cy="177881"/>
          </a:xfrm>
          <a:prstGeom prst="rect">
            <a:avLst/>
          </a:prstGeom>
          <a:noFill/>
          <a:ln w="38100">
            <a:noFill/>
            <a:miter lim="800000"/>
            <a:headEnd/>
            <a:tailEnd/>
          </a:ln>
        </p:spPr>
      </p:pic>
      <p:sp>
        <p:nvSpPr>
          <p:cNvPr id="9" name="矩形 8">
            <a:extLst>
              <a:ext uri="{FF2B5EF4-FFF2-40B4-BE49-F238E27FC236}">
                <a16:creationId xmlns:a16="http://schemas.microsoft.com/office/drawing/2014/main" id="{CF6C56EF-F70D-AC58-EE2C-9EE60C76855E}"/>
              </a:ext>
            </a:extLst>
          </p:cNvPr>
          <p:cNvSpPr/>
          <p:nvPr/>
        </p:nvSpPr>
        <p:spPr>
          <a:xfrm>
            <a:off x="893062" y="5911859"/>
            <a:ext cx="5423280" cy="646331"/>
          </a:xfrm>
          <a:prstGeom prst="rect">
            <a:avLst/>
          </a:prstGeom>
        </p:spPr>
        <p:txBody>
          <a:bodyPr wrap="none">
            <a:spAutoFit/>
          </a:bodyPr>
          <a:lstStyle/>
          <a:p>
            <a:r>
              <a:rPr lang="da-DK"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M. Date et al., Prog. Theor., Phys. Suppl. 46, 194 (1970)</a:t>
            </a:r>
          </a:p>
          <a:p>
            <a:r>
              <a:rPr lang="en-US" altLang="zh-CN" u="sng" dirty="0">
                <a:solidFill>
                  <a:srgbClr val="000000"/>
                </a:solidFill>
                <a:latin typeface="Times New Roman" panose="02020603050405020304" pitchFamily="18" charset="0"/>
                <a:cs typeface="Times New Roman" panose="02020603050405020304" pitchFamily="18" charset="0"/>
              </a:rPr>
              <a:t>Y. Chen et al., </a:t>
            </a:r>
            <a:r>
              <a:rPr lang="en-US" altLang="zh-CN" u="sng" dirty="0" err="1">
                <a:solidFill>
                  <a:srgbClr val="000000"/>
                </a:solidFill>
                <a:latin typeface="Times New Roman" panose="02020603050405020304" pitchFamily="18" charset="0"/>
                <a:cs typeface="Times New Roman" panose="02020603050405020304" pitchFamily="18" charset="0"/>
              </a:rPr>
              <a:t>arXiv</a:t>
            </a:r>
            <a:r>
              <a:rPr lang="en-US" altLang="zh-CN" u="sng" dirty="0">
                <a:solidFill>
                  <a:srgbClr val="000000"/>
                </a:solidFill>
                <a:latin typeface="Times New Roman" panose="02020603050405020304" pitchFamily="18" charset="0"/>
                <a:cs typeface="Times New Roman" panose="02020603050405020304" pitchFamily="18" charset="0"/>
              </a:rPr>
              <a:t> 2510.11551  (NC, in press)</a:t>
            </a:r>
            <a:endParaRPr lang="zh-CN" altLang="en-US" u="sng" dirty="0">
              <a:latin typeface="Times New Roman" panose="02020603050405020304" pitchFamily="18" charset="0"/>
              <a:cs typeface="Times New Roman" panose="02020603050405020304" pitchFamily="18" charset="0"/>
            </a:endParaRPr>
          </a:p>
        </p:txBody>
      </p:sp>
      <p:sp>
        <p:nvSpPr>
          <p:cNvPr id="2" name="矩形: 圆角 1">
            <a:extLst>
              <a:ext uri="{FF2B5EF4-FFF2-40B4-BE49-F238E27FC236}">
                <a16:creationId xmlns:a16="http://schemas.microsoft.com/office/drawing/2014/main" id="{AB195630-05C8-F1C3-7303-3B489995E25C}"/>
              </a:ext>
            </a:extLst>
          </p:cNvPr>
          <p:cNvSpPr/>
          <p:nvPr/>
        </p:nvSpPr>
        <p:spPr>
          <a:xfrm>
            <a:off x="10383520" y="2508789"/>
            <a:ext cx="731520" cy="28448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a:extLst>
              <a:ext uri="{FF2B5EF4-FFF2-40B4-BE49-F238E27FC236}">
                <a16:creationId xmlns:a16="http://schemas.microsoft.com/office/drawing/2014/main" id="{97F9B982-173A-FB3A-3415-1CAF1F2FA12A}"/>
              </a:ext>
            </a:extLst>
          </p:cNvPr>
          <p:cNvSpPr/>
          <p:nvPr/>
        </p:nvSpPr>
        <p:spPr>
          <a:xfrm>
            <a:off x="10474960" y="3595909"/>
            <a:ext cx="731520" cy="28448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5">
            <a:extLst>
              <a:ext uri="{FF2B5EF4-FFF2-40B4-BE49-F238E27FC236}">
                <a16:creationId xmlns:a16="http://schemas.microsoft.com/office/drawing/2014/main" id="{0C9EA0D9-2B39-3C60-0786-EF2055C48C82}"/>
              </a:ext>
            </a:extLst>
          </p:cNvPr>
          <p:cNvSpPr/>
          <p:nvPr/>
        </p:nvSpPr>
        <p:spPr>
          <a:xfrm>
            <a:off x="10515600" y="4794789"/>
            <a:ext cx="731520" cy="28448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D168568F-91FB-7E4C-7134-62E7E5B37C00}"/>
                  </a:ext>
                </a:extLst>
              </p:cNvPr>
              <p:cNvSpPr txBox="1"/>
              <p:nvPr/>
            </p:nvSpPr>
            <p:spPr>
              <a:xfrm>
                <a:off x="6126481" y="4754877"/>
                <a:ext cx="401264" cy="5847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altLang="zh-CN" sz="2200" b="1" i="1" smtClean="0">
                              <a:solidFill>
                                <a:srgbClr val="FF0000"/>
                              </a:solidFill>
                              <a:latin typeface="Cambria Math" panose="02040503050406030204" pitchFamily="18" charset="0"/>
                              <a:cs typeface="Times New Roman" panose="02020603050405020304" pitchFamily="18" charset="0"/>
                            </a:rPr>
                          </m:ctrlPr>
                        </m:sSubPr>
                        <m:e>
                          <m:r>
                            <a:rPr lang="en-US" altLang="zh-CN" sz="2200" b="1" i="1" smtClean="0">
                              <a:solidFill>
                                <a:srgbClr val="FF0000"/>
                              </a:solidFill>
                              <a:latin typeface="Cambria Math" panose="02040503050406030204" pitchFamily="18" charset="0"/>
                              <a:cs typeface="Times New Roman" panose="02020603050405020304" pitchFamily="18" charset="0"/>
                            </a:rPr>
                            <m:t>𝑲</m:t>
                          </m:r>
                        </m:e>
                        <m:sub>
                          <m:r>
                            <a:rPr lang="en-US" altLang="zh-CN" sz="2200" b="1" i="1" smtClean="0">
                              <a:solidFill>
                                <a:srgbClr val="FF0000"/>
                              </a:solidFill>
                              <a:latin typeface="Cambria Math" panose="02040503050406030204" pitchFamily="18" charset="0"/>
                              <a:cs typeface="Times New Roman" panose="02020603050405020304" pitchFamily="18" charset="0"/>
                            </a:rPr>
                            <m:t>𝒔</m:t>
                          </m:r>
                        </m:sub>
                      </m:sSub>
                    </m:oMath>
                  </m:oMathPara>
                </a14:m>
                <a:endParaRPr lang="zh-CN" altLang="en-US" sz="2200" b="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14" name="文本框 13">
                <a:extLst>
                  <a:ext uri="{FF2B5EF4-FFF2-40B4-BE49-F238E27FC236}">
                    <a16:creationId xmlns:a16="http://schemas.microsoft.com/office/drawing/2014/main" id="{D168568F-91FB-7E4C-7134-62E7E5B37C00}"/>
                  </a:ext>
                </a:extLst>
              </p:cNvPr>
              <p:cNvSpPr txBox="1">
                <a:spLocks noRot="1" noChangeAspect="1" noMove="1" noResize="1" noEditPoints="1" noAdjustHandles="1" noChangeArrowheads="1" noChangeShapeType="1" noTextEdit="1"/>
              </p:cNvSpPr>
              <p:nvPr/>
            </p:nvSpPr>
            <p:spPr>
              <a:xfrm>
                <a:off x="6126481" y="4754877"/>
                <a:ext cx="401264" cy="584775"/>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0F76FA28-B28B-2F35-3FC3-8BD895D0AC5A}"/>
                  </a:ext>
                </a:extLst>
              </p:cNvPr>
              <p:cNvSpPr txBox="1"/>
              <p:nvPr/>
            </p:nvSpPr>
            <p:spPr>
              <a:xfrm>
                <a:off x="6218190" y="3441691"/>
                <a:ext cx="688202" cy="5847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US" altLang="zh-CN" sz="2200" b="1" i="1" smtClean="0">
                          <a:solidFill>
                            <a:srgbClr val="FF0000"/>
                          </a:solidFill>
                          <a:latin typeface="Cambria Math" panose="02040503050406030204" pitchFamily="18" charset="0"/>
                          <a:cs typeface="Times New Roman" panose="02020603050405020304" pitchFamily="18" charset="0"/>
                        </a:rPr>
                        <m:t>𝟏</m:t>
                      </m:r>
                      <m:r>
                        <a:rPr lang="en-US" altLang="zh-CN" sz="2200" b="1" i="1" smtClean="0">
                          <a:solidFill>
                            <a:srgbClr val="FF0000"/>
                          </a:solidFill>
                          <a:latin typeface="Cambria Math" panose="02040503050406030204" pitchFamily="18" charset="0"/>
                          <a:cs typeface="Times New Roman" panose="02020603050405020304" pitchFamily="18" charset="0"/>
                        </a:rPr>
                        <m:t>/</m:t>
                      </m:r>
                      <m:sSub>
                        <m:sSubPr>
                          <m:ctrlPr>
                            <a:rPr lang="en-US" altLang="zh-CN" sz="2200" b="1" i="1" smtClean="0">
                              <a:solidFill>
                                <a:srgbClr val="FF0000"/>
                              </a:solidFill>
                              <a:latin typeface="Cambria Math" panose="02040503050406030204" pitchFamily="18" charset="0"/>
                              <a:cs typeface="Times New Roman" panose="02020603050405020304" pitchFamily="18" charset="0"/>
                            </a:rPr>
                          </m:ctrlPr>
                        </m:sSubPr>
                        <m:e>
                          <m:r>
                            <a:rPr lang="en-US" altLang="zh-CN" sz="2200" b="1" i="1" smtClean="0">
                              <a:solidFill>
                                <a:srgbClr val="FF0000"/>
                              </a:solidFill>
                              <a:latin typeface="Cambria Math" panose="02040503050406030204" pitchFamily="18" charset="0"/>
                              <a:cs typeface="Times New Roman" panose="02020603050405020304" pitchFamily="18" charset="0"/>
                            </a:rPr>
                            <m:t>𝑻</m:t>
                          </m:r>
                        </m:e>
                        <m:sub>
                          <m:r>
                            <a:rPr lang="en-US" altLang="zh-CN" sz="2200" b="1" i="1" smtClean="0">
                              <a:solidFill>
                                <a:srgbClr val="FF0000"/>
                              </a:solidFill>
                              <a:latin typeface="Cambria Math" panose="02040503050406030204" pitchFamily="18" charset="0"/>
                              <a:cs typeface="Times New Roman" panose="02020603050405020304" pitchFamily="18" charset="0"/>
                            </a:rPr>
                            <m:t>𝟏</m:t>
                          </m:r>
                        </m:sub>
                      </m:sSub>
                    </m:oMath>
                  </m:oMathPara>
                </a14:m>
                <a:endParaRPr lang="zh-CN" altLang="en-US" sz="2200" b="1"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0F76FA28-B28B-2F35-3FC3-8BD895D0AC5A}"/>
                  </a:ext>
                </a:extLst>
              </p:cNvPr>
              <p:cNvSpPr txBox="1">
                <a:spLocks noRot="1" noChangeAspect="1" noMove="1" noResize="1" noEditPoints="1" noAdjustHandles="1" noChangeArrowheads="1" noChangeShapeType="1" noTextEdit="1"/>
              </p:cNvSpPr>
              <p:nvPr/>
            </p:nvSpPr>
            <p:spPr>
              <a:xfrm>
                <a:off x="6218190" y="3441691"/>
                <a:ext cx="688202" cy="584775"/>
              </a:xfrm>
              <a:prstGeom prst="rect">
                <a:avLst/>
              </a:prstGeom>
              <a:blipFill>
                <a:blip r:embed="rId9"/>
                <a:stretch>
                  <a:fillRect/>
                </a:stretch>
              </a:blipFill>
            </p:spPr>
            <p:txBody>
              <a:bodyPr/>
              <a:lstStyle/>
              <a:p>
                <a:r>
                  <a:rPr lang="zh-CN" altLang="en-US">
                    <a:noFill/>
                  </a:rPr>
                  <a:t> </a:t>
                </a:r>
              </a:p>
            </p:txBody>
          </p:sp>
        </mc:Fallback>
      </mc:AlternateContent>
      <p:sp>
        <p:nvSpPr>
          <p:cNvPr id="16" name="文本框 15">
            <a:extLst>
              <a:ext uri="{FF2B5EF4-FFF2-40B4-BE49-F238E27FC236}">
                <a16:creationId xmlns:a16="http://schemas.microsoft.com/office/drawing/2014/main" id="{78DF1FDF-EFE0-3C2D-E39F-92A6BC9758CA}"/>
              </a:ext>
            </a:extLst>
          </p:cNvPr>
          <p:cNvSpPr txBox="1"/>
          <p:nvPr/>
        </p:nvSpPr>
        <p:spPr>
          <a:xfrm>
            <a:off x="7681960" y="5726227"/>
            <a:ext cx="3662315" cy="954107"/>
          </a:xfrm>
          <a:prstGeom prst="rect">
            <a:avLst/>
          </a:prstGeom>
          <a:noFill/>
          <a:ln w="38100">
            <a:solidFill>
              <a:srgbClr val="C00000"/>
            </a:solidFill>
          </a:ln>
        </p:spPr>
        <p:txBody>
          <a:bodyPr wrap="square" rtlCol="0">
            <a:spAutoFit/>
          </a:bodyPr>
          <a:lstStyle/>
          <a:p>
            <a:pPr algn="l">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H//b: Agrees with data within 10-20% error!</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sp>
        <p:nvSpPr>
          <p:cNvPr id="17" name="矩形 16">
            <a:extLst>
              <a:ext uri="{FF2B5EF4-FFF2-40B4-BE49-F238E27FC236}">
                <a16:creationId xmlns:a16="http://schemas.microsoft.com/office/drawing/2014/main" id="{087DB927-92DF-A389-5995-9ECD74CB5EF0}"/>
              </a:ext>
            </a:extLst>
          </p:cNvPr>
          <p:cNvSpPr/>
          <p:nvPr/>
        </p:nvSpPr>
        <p:spPr>
          <a:xfrm>
            <a:off x="625516" y="5270743"/>
            <a:ext cx="2940228" cy="461665"/>
          </a:xfrm>
          <a:prstGeom prst="rect">
            <a:avLst/>
          </a:prstGeom>
        </p:spPr>
        <p:txBody>
          <a:bodyPr wrap="none">
            <a:spAutoFit/>
          </a:bodyPr>
          <a:lstStyle/>
          <a:p>
            <a:r>
              <a:rPr lang="en-US" altLang="zh-CN" sz="2400" dirty="0">
                <a:latin typeface="Times New Roman" panose="02020603050405020304" pitchFamily="18" charset="0"/>
                <a:cs typeface="Times New Roman" panose="02020603050405020304" pitchFamily="18" charset="0"/>
              </a:rPr>
              <a:t>Cu(C</a:t>
            </a:r>
            <a:r>
              <a:rPr lang="en-US" altLang="zh-CN" sz="2400" baseline="-25000" dirty="0">
                <a:latin typeface="Times New Roman" panose="02020603050405020304" pitchFamily="18" charset="0"/>
                <a:cs typeface="Times New Roman" panose="02020603050405020304" pitchFamily="18" charset="0"/>
              </a:rPr>
              <a:t>6</a:t>
            </a:r>
            <a:r>
              <a:rPr lang="en-US" altLang="zh-CN" sz="2400" dirty="0">
                <a:latin typeface="Times New Roman" panose="02020603050405020304" pitchFamily="18" charset="0"/>
                <a:cs typeface="Times New Roman" panose="02020603050405020304" pitchFamily="18" charset="0"/>
              </a:rPr>
              <a:t>H</a:t>
            </a:r>
            <a:r>
              <a:rPr lang="en-US" altLang="zh-CN" sz="2400" baseline="-25000" dirty="0">
                <a:latin typeface="Times New Roman" panose="02020603050405020304" pitchFamily="18" charset="0"/>
                <a:cs typeface="Times New Roman" panose="02020603050405020304" pitchFamily="18" charset="0"/>
              </a:rPr>
              <a:t>5</a:t>
            </a:r>
            <a:r>
              <a:rPr lang="en-US" altLang="zh-CN" sz="2400" dirty="0">
                <a:latin typeface="Times New Roman" panose="02020603050405020304" pitchFamily="18" charset="0"/>
                <a:cs typeface="Times New Roman" panose="02020603050405020304" pitchFamily="18" charset="0"/>
              </a:rPr>
              <a:t>COO)</a:t>
            </a:r>
            <a:r>
              <a:rPr lang="en-US" altLang="zh-CN" sz="2400" baseline="-25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·3H</a:t>
            </a:r>
            <a:r>
              <a:rPr lang="en-US" altLang="zh-CN" sz="2400" baseline="-25000" dirty="0">
                <a:latin typeface="Times New Roman" panose="02020603050405020304" pitchFamily="18" charset="0"/>
                <a:cs typeface="Times New Roman" panose="02020603050405020304" pitchFamily="18" charset="0"/>
              </a:rPr>
              <a:t>2</a:t>
            </a:r>
            <a:r>
              <a:rPr lang="en-US" altLang="zh-CN" sz="2400" dirty="0">
                <a:latin typeface="Times New Roman" panose="02020603050405020304" pitchFamily="18" charset="0"/>
                <a:cs typeface="Times New Roman" panose="02020603050405020304" pitchFamily="18" charset="0"/>
              </a:rPr>
              <a:t>O</a:t>
            </a:r>
            <a:endParaRPr lang="zh-CN" altLang="en-US" sz="2400" dirty="0"/>
          </a:p>
        </p:txBody>
      </p:sp>
      <mc:AlternateContent xmlns:mc="http://schemas.openxmlformats.org/markup-compatibility/2006" xmlns:a14="http://schemas.microsoft.com/office/drawing/2010/main">
        <mc:Choice Requires="a14">
          <p:sp>
            <p:nvSpPr>
              <p:cNvPr id="10" name="Object 4">
                <a:extLst>
                  <a:ext uri="{FF2B5EF4-FFF2-40B4-BE49-F238E27FC236}">
                    <a16:creationId xmlns:a16="http://schemas.microsoft.com/office/drawing/2014/main" id="{5BC7F061-F4B5-5BBC-95C4-E0A16F5565ED}"/>
                  </a:ext>
                </a:extLst>
              </p:cNvPr>
              <p:cNvSpPr txBox="1"/>
              <p:nvPr/>
            </p:nvSpPr>
            <p:spPr bwMode="auto">
              <a:xfrm>
                <a:off x="8983694" y="1116043"/>
                <a:ext cx="3006175" cy="870799"/>
              </a:xfrm>
              <a:prstGeom prst="rect">
                <a:avLst/>
              </a:prstGeom>
              <a:noFill/>
              <a:ln w="38100">
                <a:solidFill>
                  <a:srgbClr val="993300"/>
                </a:solidFill>
              </a:ln>
            </p:spPr>
            <p:txBody>
              <a:bodyPr>
                <a:noAutofit/>
              </a:bodyPr>
              <a:lstStyle/>
              <a:p>
                <a:pPr/>
                <a14:m>
                  <m:oMathPara xmlns:m="http://schemas.openxmlformats.org/officeDocument/2006/math">
                    <m:oMathParaPr>
                      <m:jc m:val="left"/>
                    </m:oMathParaPr>
                    <m:oMath xmlns:m="http://schemas.openxmlformats.org/officeDocument/2006/math">
                      <m:sSub>
                        <m:sSubPr>
                          <m:ctrlPr>
                            <a:rPr lang="en-US" altLang="zh-CN" sz="2400" b="0" i="1" smtClean="0">
                              <a:solidFill>
                                <a:srgbClr val="0033CC"/>
                              </a:solidFill>
                              <a:latin typeface="Cambria Math" panose="02040503050406030204" pitchFamily="18" charset="0"/>
                            </a:rPr>
                          </m:ctrlPr>
                        </m:sSubPr>
                        <m:e>
                          <m:r>
                            <a:rPr lang="zh-CN" altLang="en-US" sz="2400" i="1" smtClean="0">
                              <a:solidFill>
                                <a:srgbClr val="0033CC"/>
                              </a:solidFill>
                              <a:latin typeface="Cambria Math" panose="02040503050406030204" pitchFamily="18" charset="0"/>
                            </a:rPr>
                            <m:t>𝐻</m:t>
                          </m:r>
                        </m:e>
                        <m:sub>
                          <m:r>
                            <a:rPr lang="en-US" altLang="zh-CN" sz="2400" b="0" i="1" smtClean="0">
                              <a:solidFill>
                                <a:srgbClr val="0033CC"/>
                              </a:solidFill>
                              <a:latin typeface="Cambria Math" panose="02040503050406030204" pitchFamily="18" charset="0"/>
                            </a:rPr>
                            <m:t>h</m:t>
                          </m:r>
                          <m:r>
                            <a:rPr lang="en-US" altLang="zh-CN" sz="2400" b="0" i="1" smtClean="0">
                              <a:solidFill>
                                <a:srgbClr val="0033CC"/>
                              </a:solidFill>
                              <a:latin typeface="Cambria Math" panose="02040503050406030204" pitchFamily="18" charset="0"/>
                            </a:rPr>
                            <m:t>𝑓</m:t>
                          </m:r>
                        </m:sub>
                      </m:sSub>
                      <m:r>
                        <a:rPr lang="zh-CN" altLang="en-US" sz="2400" i="1" smtClean="0">
                          <a:solidFill>
                            <a:srgbClr val="0033CC"/>
                          </a:solidFill>
                          <a:latin typeface="Cambria Math" panose="02040503050406030204" pitchFamily="18" charset="0"/>
                        </a:rPr>
                        <m:t>=</m:t>
                      </m:r>
                      <m:f>
                        <m:fPr>
                          <m:ctrlPr>
                            <a:rPr lang="zh-CN" altLang="en-US" sz="2400" i="1">
                              <a:solidFill>
                                <a:srgbClr val="0033CC"/>
                              </a:solidFill>
                              <a:latin typeface="Cambria Math" panose="02040503050406030204" pitchFamily="18" charset="0"/>
                            </a:rPr>
                          </m:ctrlPr>
                        </m:fPr>
                        <m:num>
                          <m:r>
                            <a:rPr lang="zh-CN" altLang="en-US" sz="2400" i="1">
                              <a:solidFill>
                                <a:srgbClr val="0033CC"/>
                              </a:solidFill>
                              <a:latin typeface="Cambria Math" panose="02040503050406030204" pitchFamily="18" charset="0"/>
                            </a:rPr>
                            <m:t>3</m:t>
                          </m:r>
                          <m:sSup>
                            <m:sSupPr>
                              <m:ctrlPr>
                                <a:rPr lang="en-US" altLang="zh-CN" sz="2400" b="0" i="1" smtClean="0">
                                  <a:solidFill>
                                    <a:srgbClr val="0033CC"/>
                                  </a:solidFill>
                                  <a:latin typeface="Cambria Math" panose="02040503050406030204" pitchFamily="18" charset="0"/>
                                </a:rPr>
                              </m:ctrlPr>
                            </m:sSupPr>
                            <m:e>
                              <m:r>
                                <a:rPr lang="en-US" altLang="zh-CN" sz="2400" b="0" i="1" smtClean="0">
                                  <a:solidFill>
                                    <a:srgbClr val="0033CC"/>
                                  </a:solidFill>
                                  <a:latin typeface="Cambria Math" panose="02040503050406030204" pitchFamily="18" charset="0"/>
                                </a:rPr>
                                <m:t>𝑆</m:t>
                              </m:r>
                            </m:e>
                            <m:sup>
                              <m:r>
                                <a:rPr lang="en-US" altLang="zh-CN" sz="2400" b="0" i="1" smtClean="0">
                                  <a:solidFill>
                                    <a:srgbClr val="0033CC"/>
                                  </a:solidFill>
                                  <a:latin typeface="Cambria Math" panose="02040503050406030204" pitchFamily="18" charset="0"/>
                                </a:rPr>
                                <m:t>𝑧</m:t>
                              </m:r>
                            </m:sup>
                          </m:sSup>
                          <m:sSup>
                            <m:sSupPr>
                              <m:ctrlPr>
                                <a:rPr lang="en-US" altLang="zh-CN" sz="2400" b="0" i="1" smtClean="0">
                                  <a:solidFill>
                                    <a:srgbClr val="0033CC"/>
                                  </a:solidFill>
                                  <a:latin typeface="Cambria Math" panose="02040503050406030204" pitchFamily="18" charset="0"/>
                                </a:rPr>
                              </m:ctrlPr>
                            </m:sSupPr>
                            <m:e>
                              <m:r>
                                <a:rPr lang="en-US" altLang="zh-CN" sz="2400" b="0" i="1" smtClean="0">
                                  <a:solidFill>
                                    <a:srgbClr val="0033CC"/>
                                  </a:solidFill>
                                  <a:latin typeface="Cambria Math" panose="02040503050406030204" pitchFamily="18" charset="0"/>
                                </a:rPr>
                                <m:t>𝐼</m:t>
                              </m:r>
                            </m:e>
                            <m:sup>
                              <m:r>
                                <a:rPr lang="en-US" altLang="zh-CN" sz="2400" b="0" i="1" smtClean="0">
                                  <a:solidFill>
                                    <a:srgbClr val="0033CC"/>
                                  </a:solidFill>
                                  <a:latin typeface="Cambria Math" panose="02040503050406030204" pitchFamily="18" charset="0"/>
                                </a:rPr>
                                <m:t>𝑧</m:t>
                              </m:r>
                            </m:sup>
                          </m:sSup>
                          <m:r>
                            <a:rPr lang="zh-CN" altLang="en-US" sz="2400" i="1">
                              <a:solidFill>
                                <a:srgbClr val="0033CC"/>
                              </a:solidFill>
                              <a:latin typeface="Cambria Math" panose="02040503050406030204" pitchFamily="18" charset="0"/>
                            </a:rPr>
                            <m:t>−</m:t>
                          </m:r>
                          <m:acc>
                            <m:accPr>
                              <m:chr m:val="⃗"/>
                              <m:ctrlPr>
                                <a:rPr lang="en-US" altLang="zh-CN" sz="2400" b="0" i="1" smtClean="0">
                                  <a:solidFill>
                                    <a:srgbClr val="0033CC"/>
                                  </a:solidFill>
                                  <a:latin typeface="Cambria Math" panose="02040503050406030204" pitchFamily="18" charset="0"/>
                                </a:rPr>
                              </m:ctrlPr>
                            </m:accPr>
                            <m:e>
                              <m:r>
                                <a:rPr lang="en-US" altLang="zh-CN" sz="2400" b="0" i="1" smtClean="0">
                                  <a:solidFill>
                                    <a:srgbClr val="0033CC"/>
                                  </a:solidFill>
                                  <a:latin typeface="Cambria Math" panose="02040503050406030204" pitchFamily="18" charset="0"/>
                                </a:rPr>
                                <m:t>𝑆</m:t>
                              </m:r>
                            </m:e>
                          </m:acc>
                          <m:r>
                            <a:rPr lang="zh-CN" altLang="en-US" sz="2400" i="1">
                              <a:solidFill>
                                <a:srgbClr val="0033CC"/>
                              </a:solidFill>
                              <a:latin typeface="Cambria Math" panose="02040503050406030204" pitchFamily="18" charset="0"/>
                            </a:rPr>
                            <m:t>•</m:t>
                          </m:r>
                          <m:acc>
                            <m:accPr>
                              <m:chr m:val="⃗"/>
                              <m:ctrlPr>
                                <a:rPr lang="en-US" altLang="zh-CN" sz="2400" b="0" i="1" smtClean="0">
                                  <a:solidFill>
                                    <a:srgbClr val="0033CC"/>
                                  </a:solidFill>
                                  <a:latin typeface="Cambria Math" panose="02040503050406030204" pitchFamily="18" charset="0"/>
                                </a:rPr>
                              </m:ctrlPr>
                            </m:accPr>
                            <m:e>
                              <m:r>
                                <a:rPr lang="en-US" altLang="zh-CN" sz="2400" b="0" i="1" smtClean="0">
                                  <a:solidFill>
                                    <a:srgbClr val="0033CC"/>
                                  </a:solidFill>
                                  <a:latin typeface="Cambria Math" panose="02040503050406030204" pitchFamily="18" charset="0"/>
                                </a:rPr>
                                <m:t>𝐼</m:t>
                              </m:r>
                            </m:e>
                          </m:acc>
                        </m:num>
                        <m:den>
                          <m:sSup>
                            <m:sSupPr>
                              <m:ctrlPr>
                                <a:rPr lang="zh-CN" altLang="en-US" sz="2400" i="1">
                                  <a:solidFill>
                                    <a:srgbClr val="0033CC"/>
                                  </a:solidFill>
                                  <a:latin typeface="Cambria Math" panose="02040503050406030204" pitchFamily="18" charset="0"/>
                                </a:rPr>
                              </m:ctrlPr>
                            </m:sSupPr>
                            <m:e>
                              <m:r>
                                <a:rPr lang="zh-CN" altLang="en-US" sz="2400" i="1">
                                  <a:solidFill>
                                    <a:srgbClr val="0033CC"/>
                                  </a:solidFill>
                                  <a:latin typeface="Cambria Math" panose="02040503050406030204" pitchFamily="18" charset="0"/>
                                </a:rPr>
                                <m:t>𝑟</m:t>
                              </m:r>
                            </m:e>
                            <m:sup>
                              <m:r>
                                <a:rPr lang="zh-CN" altLang="en-US" sz="2400" i="1">
                                  <a:solidFill>
                                    <a:srgbClr val="0033CC"/>
                                  </a:solidFill>
                                  <a:latin typeface="Cambria Math" panose="02040503050406030204" pitchFamily="18" charset="0"/>
                                </a:rPr>
                                <m:t>3</m:t>
                              </m:r>
                            </m:sup>
                          </m:sSup>
                        </m:den>
                      </m:f>
                    </m:oMath>
                  </m:oMathPara>
                </a14:m>
                <a:endParaRPr lang="zh-CN" altLang="en-US" sz="2400" dirty="0">
                  <a:solidFill>
                    <a:srgbClr val="0033CC"/>
                  </a:solidFill>
                </a:endParaRPr>
              </a:p>
            </p:txBody>
          </p:sp>
        </mc:Choice>
        <mc:Fallback xmlns="">
          <p:sp>
            <p:nvSpPr>
              <p:cNvPr id="10" name="Object 4">
                <a:extLst>
                  <a:ext uri="{FF2B5EF4-FFF2-40B4-BE49-F238E27FC236}">
                    <a16:creationId xmlns:a16="http://schemas.microsoft.com/office/drawing/2014/main" id="{5BC7F061-F4B5-5BBC-95C4-E0A16F5565ED}"/>
                  </a:ext>
                </a:extLst>
              </p:cNvPr>
              <p:cNvSpPr txBox="1">
                <a:spLocks noRot="1" noChangeAspect="1" noMove="1" noResize="1" noEditPoints="1" noAdjustHandles="1" noChangeArrowheads="1" noChangeShapeType="1" noTextEdit="1"/>
              </p:cNvSpPr>
              <p:nvPr/>
            </p:nvSpPr>
            <p:spPr bwMode="auto">
              <a:xfrm>
                <a:off x="8983694" y="1116043"/>
                <a:ext cx="3006175" cy="870799"/>
              </a:xfrm>
              <a:prstGeom prst="rect">
                <a:avLst/>
              </a:prstGeom>
              <a:blipFill>
                <a:blip r:embed="rId10"/>
                <a:stretch>
                  <a:fillRect/>
                </a:stretch>
              </a:blipFill>
              <a:ln w="38100">
                <a:solidFill>
                  <a:srgbClr val="993300"/>
                </a:solidFill>
              </a:ln>
            </p:spPr>
            <p:txBody>
              <a:bodyPr/>
              <a:lstStyle/>
              <a:p>
                <a:r>
                  <a:rPr lang="zh-CN" altLang="en-US">
                    <a:noFill/>
                  </a:rPr>
                  <a:t> </a:t>
                </a:r>
              </a:p>
            </p:txBody>
          </p:sp>
        </mc:Fallback>
      </mc:AlternateContent>
    </p:spTree>
    <p:extLst>
      <p:ext uri="{BB962C8B-B14F-4D97-AF65-F5344CB8AC3E}">
        <p14:creationId xmlns:p14="http://schemas.microsoft.com/office/powerpoint/2010/main" val="341204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2F556-30DB-BE15-7DEF-0730D2F04A05}"/>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C101182B-0C36-6BA0-40F9-270B69F8D799}"/>
              </a:ext>
            </a:extLst>
          </p:cNvPr>
          <p:cNvPicPr>
            <a:picLocks noChangeAspect="1"/>
          </p:cNvPicPr>
          <p:nvPr/>
        </p:nvPicPr>
        <p:blipFill>
          <a:blip r:embed="rId3"/>
          <a:stretch>
            <a:fillRect/>
          </a:stretch>
        </p:blipFill>
        <p:spPr>
          <a:xfrm>
            <a:off x="7059868" y="1196842"/>
            <a:ext cx="5293104" cy="4433439"/>
          </a:xfrm>
          <a:prstGeom prst="rect">
            <a:avLst/>
          </a:prstGeom>
        </p:spPr>
      </p:pic>
      <p:pic>
        <p:nvPicPr>
          <p:cNvPr id="8" name="图片 7">
            <a:extLst>
              <a:ext uri="{FF2B5EF4-FFF2-40B4-BE49-F238E27FC236}">
                <a16:creationId xmlns:a16="http://schemas.microsoft.com/office/drawing/2014/main" id="{B7086B78-7CDF-2995-0E32-EAAF09B1D76C}"/>
              </a:ext>
            </a:extLst>
          </p:cNvPr>
          <p:cNvPicPr>
            <a:picLocks noChangeAspect="1"/>
          </p:cNvPicPr>
          <p:nvPr/>
        </p:nvPicPr>
        <p:blipFill>
          <a:blip r:embed="rId4"/>
          <a:stretch>
            <a:fillRect/>
          </a:stretch>
        </p:blipFill>
        <p:spPr>
          <a:xfrm>
            <a:off x="192148" y="1076959"/>
            <a:ext cx="6624320" cy="4433439"/>
          </a:xfrm>
          <a:prstGeom prst="rect">
            <a:avLst/>
          </a:prstGeom>
        </p:spPr>
      </p:pic>
      <p:sp>
        <p:nvSpPr>
          <p:cNvPr id="14" name="灯片编号占位符 1">
            <a:extLst>
              <a:ext uri="{FF2B5EF4-FFF2-40B4-BE49-F238E27FC236}">
                <a16:creationId xmlns:a16="http://schemas.microsoft.com/office/drawing/2014/main" id="{0993970E-B16B-8349-A222-3E344D2EE3D1}"/>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9</a:t>
            </a:fld>
            <a:endParaRPr lang="zh-CN" altLang="en-US" sz="2000" dirty="0"/>
          </a:p>
        </p:txBody>
      </p:sp>
      <p:sp>
        <p:nvSpPr>
          <p:cNvPr id="2" name="文本框 1">
            <a:extLst>
              <a:ext uri="{FF2B5EF4-FFF2-40B4-BE49-F238E27FC236}">
                <a16:creationId xmlns:a16="http://schemas.microsoft.com/office/drawing/2014/main" id="{D78092A1-8866-C104-FA0C-07CF4E4A7151}"/>
              </a:ext>
            </a:extLst>
          </p:cNvPr>
          <p:cNvSpPr txBox="1"/>
          <p:nvPr/>
        </p:nvSpPr>
        <p:spPr>
          <a:xfrm>
            <a:off x="0" y="165818"/>
            <a:ext cx="12192000" cy="646331"/>
          </a:xfrm>
          <a:prstGeom prst="rect">
            <a:avLst/>
          </a:prstGeom>
          <a:noFill/>
        </p:spPr>
        <p:txBody>
          <a:bodyPr wrap="square" rtlCol="0">
            <a:spAutoFit/>
          </a:bodyPr>
          <a:lstStyle>
            <a:defPPr>
              <a:defRPr lang="zh-CN"/>
            </a:defPPr>
            <a:lvl1pPr>
              <a:defRPr sz="3000" b="1">
                <a:solidFill>
                  <a:srgbClr val="0080FF"/>
                </a:solidFill>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sz="3600" b="0" dirty="0">
                <a:solidFill>
                  <a:srgbClr val="0033CC"/>
                </a:solidFill>
                <a:latin typeface="Times New Roman" panose="02020603050405020304" pitchFamily="18" charset="0"/>
                <a:ea typeface="+mn-ea"/>
              </a:rPr>
              <a:t>Field-induced staggered field and spin canting</a:t>
            </a:r>
            <a:endParaRPr lang="zh-CN" altLang="en-US" sz="3600" b="0" dirty="0">
              <a:solidFill>
                <a:srgbClr val="0033CC"/>
              </a:solidFill>
              <a:latin typeface="Times New Roman" panose="02020603050405020304" pitchFamily="18" charset="0"/>
              <a:ea typeface="+mn-ea"/>
            </a:endParaRPr>
          </a:p>
        </p:txBody>
      </p:sp>
      <p:pic>
        <p:nvPicPr>
          <p:cNvPr id="6" name="Picture 3">
            <a:extLst>
              <a:ext uri="{FF2B5EF4-FFF2-40B4-BE49-F238E27FC236}">
                <a16:creationId xmlns:a16="http://schemas.microsoft.com/office/drawing/2014/main" id="{2CCC3091-3D62-6023-4A93-379F5B604CAE}"/>
              </a:ext>
            </a:extLst>
          </p:cNvPr>
          <p:cNvPicPr>
            <a:picLocks noChangeAspect="1" noChangeArrowheads="1"/>
          </p:cNvPicPr>
          <p:nvPr/>
        </p:nvPicPr>
        <p:blipFill>
          <a:blip r:embed="rId5" cstate="print"/>
          <a:srcRect/>
          <a:stretch>
            <a:fillRect/>
          </a:stretch>
        </p:blipFill>
        <p:spPr bwMode="auto">
          <a:xfrm>
            <a:off x="1332" y="795081"/>
            <a:ext cx="12204000" cy="177881"/>
          </a:xfrm>
          <a:prstGeom prst="rect">
            <a:avLst/>
          </a:prstGeom>
          <a:noFill/>
          <a:ln w="38100">
            <a:noFill/>
            <a:miter lim="800000"/>
            <a:headEnd/>
            <a:tailEnd/>
          </a:ln>
        </p:spPr>
      </p:pic>
      <p:sp>
        <p:nvSpPr>
          <p:cNvPr id="4" name="文本框 3">
            <a:extLst>
              <a:ext uri="{FF2B5EF4-FFF2-40B4-BE49-F238E27FC236}">
                <a16:creationId xmlns:a16="http://schemas.microsoft.com/office/drawing/2014/main" id="{4CE74358-A483-34DD-6EC0-8152B9B944A6}"/>
              </a:ext>
            </a:extLst>
          </p:cNvPr>
          <p:cNvSpPr txBox="1"/>
          <p:nvPr/>
        </p:nvSpPr>
        <p:spPr>
          <a:xfrm>
            <a:off x="1022368" y="5385810"/>
            <a:ext cx="5794100" cy="1354217"/>
          </a:xfrm>
          <a:prstGeom prst="rect">
            <a:avLst/>
          </a:prstGeom>
          <a:noFill/>
          <a:ln w="28575">
            <a:noFill/>
            <a:prstDash val="solid"/>
          </a:ln>
        </p:spPr>
        <p:txBody>
          <a:bodyPr wrap="square">
            <a:spAutoFit/>
          </a:bodyPr>
          <a:lstStyle/>
          <a:p>
            <a:pPr>
              <a:spcBef>
                <a:spcPts val="600"/>
              </a:spcBef>
            </a:pPr>
            <a:r>
              <a:rPr lang="en-US" altLang="zh-CN" sz="2400" dirty="0">
                <a:solidFill>
                  <a:srgbClr val="0033CC"/>
                </a:solidFill>
                <a:latin typeface="Times New Roman" panose="02020603050405020304" pitchFamily="18" charset="0"/>
                <a:cs typeface="Times New Roman" panose="02020603050405020304" pitchFamily="18" charset="0"/>
              </a:rPr>
              <a:t>   DM interactions:</a:t>
            </a:r>
          </a:p>
          <a:p>
            <a:pPr marL="285750" indent="-285750">
              <a:spcBef>
                <a:spcPts val="600"/>
              </a:spcBef>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Field-induce staggered moments</a:t>
            </a:r>
          </a:p>
          <a:p>
            <a:pPr marL="285750" indent="-285750">
              <a:spcBef>
                <a:spcPts val="600"/>
              </a:spcBef>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Staggered moments induced spin canting</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
        <p:nvSpPr>
          <p:cNvPr id="3" name="矩形 2">
            <a:extLst>
              <a:ext uri="{FF2B5EF4-FFF2-40B4-BE49-F238E27FC236}">
                <a16:creationId xmlns:a16="http://schemas.microsoft.com/office/drawing/2014/main" id="{645BD44C-8646-1F90-689A-972DC2D91342}"/>
              </a:ext>
            </a:extLst>
          </p:cNvPr>
          <p:cNvSpPr/>
          <p:nvPr/>
        </p:nvSpPr>
        <p:spPr>
          <a:xfrm>
            <a:off x="6722366" y="6265859"/>
            <a:ext cx="4673074" cy="369332"/>
          </a:xfrm>
          <a:prstGeom prst="rect">
            <a:avLst/>
          </a:prstGeom>
        </p:spPr>
        <p:txBody>
          <a:bodyPr wrap="none">
            <a:spAutoFit/>
          </a:bodyPr>
          <a:lstStyle/>
          <a:p>
            <a:r>
              <a:rPr lang="en-US" altLang="zh-CN" u="sng" dirty="0">
                <a:solidFill>
                  <a:srgbClr val="000000"/>
                </a:solidFill>
                <a:latin typeface="Times New Roman" panose="02020603050405020304" pitchFamily="18" charset="0"/>
                <a:cs typeface="Times New Roman" panose="02020603050405020304" pitchFamily="18" charset="0"/>
              </a:rPr>
              <a:t>Y. Chen et al., </a:t>
            </a:r>
            <a:r>
              <a:rPr lang="en-US" altLang="zh-CN" u="sng" dirty="0" err="1">
                <a:solidFill>
                  <a:srgbClr val="000000"/>
                </a:solidFill>
                <a:latin typeface="Times New Roman" panose="02020603050405020304" pitchFamily="18" charset="0"/>
                <a:cs typeface="Times New Roman" panose="02020603050405020304" pitchFamily="18" charset="0"/>
              </a:rPr>
              <a:t>arXiv</a:t>
            </a:r>
            <a:r>
              <a:rPr lang="en-US" altLang="zh-CN" u="sng" dirty="0">
                <a:solidFill>
                  <a:srgbClr val="000000"/>
                </a:solidFill>
                <a:latin typeface="Times New Roman" panose="02020603050405020304" pitchFamily="18" charset="0"/>
                <a:cs typeface="Times New Roman" panose="02020603050405020304" pitchFamily="18" charset="0"/>
              </a:rPr>
              <a:t> 2510.11551  (NC, in press)</a:t>
            </a:r>
            <a:endParaRPr lang="zh-CN" altLang="en-US"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143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id="{91DB4FE2-A6F4-4E2F-888D-14894704A2EC}"/>
              </a:ext>
            </a:extLst>
          </p:cNvPr>
          <p:cNvPicPr>
            <a:picLocks noChangeAspect="1"/>
          </p:cNvPicPr>
          <p:nvPr/>
        </p:nvPicPr>
        <p:blipFill>
          <a:blip r:embed="rId3"/>
          <a:srcRect r="51592"/>
          <a:stretch>
            <a:fillRect/>
          </a:stretch>
        </p:blipFill>
        <p:spPr>
          <a:xfrm>
            <a:off x="1524564" y="1161350"/>
            <a:ext cx="4437811" cy="4573271"/>
          </a:xfrm>
          <a:prstGeom prst="rect">
            <a:avLst/>
          </a:prstGeom>
        </p:spPr>
      </p:pic>
      <p:pic>
        <p:nvPicPr>
          <p:cNvPr id="3" name="图片 2">
            <a:extLst>
              <a:ext uri="{FF2B5EF4-FFF2-40B4-BE49-F238E27FC236}">
                <a16:creationId xmlns:a16="http://schemas.microsoft.com/office/drawing/2014/main" id="{6E59BFFC-C955-15FC-FBC6-DE209C774E7C}"/>
              </a:ext>
            </a:extLst>
          </p:cNvPr>
          <p:cNvPicPr>
            <a:picLocks noChangeAspect="1"/>
          </p:cNvPicPr>
          <p:nvPr/>
        </p:nvPicPr>
        <p:blipFill rotWithShape="1">
          <a:blip r:embed="rId4">
            <a:extLst>
              <a:ext uri="{28A0092B-C50C-407E-A947-70E740481C1C}">
                <a14:useLocalDpi xmlns:a14="http://schemas.microsoft.com/office/drawing/2010/main" val="0"/>
              </a:ext>
            </a:extLst>
          </a:blip>
          <a:srcRect l="19851" t="32392" r="72464" b="8694"/>
          <a:stretch>
            <a:fillRect/>
          </a:stretch>
        </p:blipFill>
        <p:spPr>
          <a:xfrm>
            <a:off x="409276" y="1842343"/>
            <a:ext cx="1216324" cy="2843484"/>
          </a:xfrm>
          <a:prstGeom prst="rect">
            <a:avLst/>
          </a:prstGeom>
        </p:spPr>
      </p:pic>
      <p:sp>
        <p:nvSpPr>
          <p:cNvPr id="14" name="灯片编号占位符 1">
            <a:extLst>
              <a:ext uri="{FF2B5EF4-FFF2-40B4-BE49-F238E27FC236}">
                <a16:creationId xmlns:a16="http://schemas.microsoft.com/office/drawing/2014/main" id="{5A2A15F2-9558-433D-8B29-B5A81AD81B67}"/>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10</a:t>
            </a:fld>
            <a:endParaRPr lang="zh-CN" altLang="en-US" sz="2000" dirty="0"/>
          </a:p>
        </p:txBody>
      </p:sp>
      <p:sp>
        <p:nvSpPr>
          <p:cNvPr id="2" name="文本框 1">
            <a:extLst>
              <a:ext uri="{FF2B5EF4-FFF2-40B4-BE49-F238E27FC236}">
                <a16:creationId xmlns:a16="http://schemas.microsoft.com/office/drawing/2014/main" id="{AF207A28-571C-8D54-1398-B0E94FD32AF5}"/>
              </a:ext>
            </a:extLst>
          </p:cNvPr>
          <p:cNvSpPr txBox="1"/>
          <p:nvPr/>
        </p:nvSpPr>
        <p:spPr>
          <a:xfrm>
            <a:off x="294640" y="130700"/>
            <a:ext cx="7030720" cy="646331"/>
          </a:xfrm>
          <a:prstGeom prst="rect">
            <a:avLst/>
          </a:prstGeom>
          <a:noFill/>
        </p:spPr>
        <p:txBody>
          <a:bodyPr wrap="square" rtlCol="0">
            <a:spAutoFit/>
          </a:bodyPr>
          <a:lstStyle>
            <a:defPPr>
              <a:defRPr lang="zh-CN"/>
            </a:defPPr>
            <a:lvl1pPr>
              <a:defRPr sz="3000" b="1">
                <a:solidFill>
                  <a:srgbClr val="0080FF"/>
                </a:solidFill>
                <a:latin typeface="黑体" panose="02010609060101010101" pitchFamily="49" charset="-122"/>
                <a:ea typeface="黑体" panose="02010609060101010101" pitchFamily="49" charset="-122"/>
                <a:cs typeface="Times New Roman" panose="02020603050405020304" pitchFamily="18" charset="0"/>
              </a:defRPr>
            </a:lvl1pPr>
          </a:lstStyle>
          <a:p>
            <a:r>
              <a:rPr lang="en-US" altLang="zh-CN" sz="3600" b="0" dirty="0">
                <a:solidFill>
                  <a:srgbClr val="0033CC"/>
                </a:solidFill>
                <a:latin typeface="Times New Roman" panose="02020603050405020304" pitchFamily="18" charset="0"/>
                <a:ea typeface="+mn-ea"/>
              </a:rPr>
              <a:t>Field-induced thermal solitons</a:t>
            </a:r>
            <a:endParaRPr lang="zh-CN" altLang="en-US" sz="3600" b="0" dirty="0">
              <a:solidFill>
                <a:srgbClr val="0033CC"/>
              </a:solidFill>
              <a:latin typeface="Times New Roman" panose="02020603050405020304" pitchFamily="18" charset="0"/>
              <a:ea typeface="+mn-ea"/>
            </a:endParaRPr>
          </a:p>
        </p:txBody>
      </p:sp>
      <p:pic>
        <p:nvPicPr>
          <p:cNvPr id="6" name="Picture 3">
            <a:extLst>
              <a:ext uri="{FF2B5EF4-FFF2-40B4-BE49-F238E27FC236}">
                <a16:creationId xmlns:a16="http://schemas.microsoft.com/office/drawing/2014/main" id="{F1D5FB09-3410-7C57-A0B9-D2A98ABB4B98}"/>
              </a:ext>
            </a:extLst>
          </p:cNvPr>
          <p:cNvPicPr>
            <a:picLocks noChangeAspect="1" noChangeArrowheads="1"/>
          </p:cNvPicPr>
          <p:nvPr/>
        </p:nvPicPr>
        <p:blipFill>
          <a:blip r:embed="rId5" cstate="print"/>
          <a:srcRect/>
          <a:stretch>
            <a:fillRect/>
          </a:stretch>
        </p:blipFill>
        <p:spPr bwMode="auto">
          <a:xfrm>
            <a:off x="1332" y="795081"/>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6D0CB380-5689-6521-BE39-7D52E3CAD844}"/>
                  </a:ext>
                </a:extLst>
              </p:cNvPr>
              <p:cNvSpPr txBox="1"/>
              <p:nvPr/>
            </p:nvSpPr>
            <p:spPr>
              <a:xfrm>
                <a:off x="2296258" y="5578583"/>
                <a:ext cx="5654952" cy="1045671"/>
              </a:xfrm>
              <a:prstGeom prst="rect">
                <a:avLst/>
              </a:prstGeom>
              <a:noFill/>
              <a:ln w="28575">
                <a:noFill/>
                <a:prstDash val="solid"/>
              </a:ln>
            </p:spPr>
            <p:txBody>
              <a:bodyPr wrap="square">
                <a:spAutoFit/>
              </a:bodyPr>
              <a:lstStyle/>
              <a:p>
                <a:pPr marL="285750" indent="-285750">
                  <a:spcBef>
                    <a:spcPts val="600"/>
                  </a:spcBef>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Thermal activations of solitons</a:t>
                </a:r>
              </a:p>
              <a:p>
                <a:pPr marL="285750" indent="-285750">
                  <a:spcBef>
                    <a:spcPts val="600"/>
                  </a:spcBef>
                  <a:buFont typeface="Wingdings" panose="05000000000000000000" pitchFamily="2" charset="2"/>
                  <a:buChar char="Ø"/>
                </a:pPr>
                <a:r>
                  <a:rPr lang="en-US" altLang="zh-CN" sz="2400" dirty="0">
                    <a:solidFill>
                      <a:srgbClr val="0033CC"/>
                    </a:solidFill>
                    <a:latin typeface="Times New Roman" panose="02020603050405020304" pitchFamily="18" charset="0"/>
                    <a:cs typeface="Times New Roman" panose="02020603050405020304" pitchFamily="18" charset="0"/>
                  </a:rPr>
                  <a:t> gap </a:t>
                </a:r>
                <a14:m>
                  <m:oMath xmlns:m="http://schemas.openxmlformats.org/officeDocument/2006/math">
                    <m:r>
                      <m:rPr>
                        <m:sty m:val="p"/>
                      </m:rPr>
                      <a:rPr lang="en-US" altLang="zh-CN" sz="2400" b="0" i="0" smtClean="0">
                        <a:solidFill>
                          <a:srgbClr val="0033CC"/>
                        </a:solidFill>
                        <a:latin typeface="Cambria Math" panose="02040503050406030204" pitchFamily="18" charset="0"/>
                        <a:cs typeface="Times New Roman" panose="02020603050405020304" pitchFamily="18" charset="0"/>
                      </a:rPr>
                      <m:t>Δ</m:t>
                    </m:r>
                    <m:r>
                      <a:rPr lang="en-US" altLang="zh-CN" sz="2400" b="0" i="1" smtClean="0">
                        <a:solidFill>
                          <a:srgbClr val="0033CC"/>
                        </a:solidFill>
                        <a:latin typeface="Cambria Math" panose="02040503050406030204" pitchFamily="18" charset="0"/>
                        <a:cs typeface="Times New Roman" panose="02020603050405020304" pitchFamily="18" charset="0"/>
                      </a:rPr>
                      <m:t>(</m:t>
                    </m:r>
                    <m:r>
                      <a:rPr lang="en-US" altLang="zh-CN" sz="2400" b="0" i="1" smtClean="0">
                        <a:solidFill>
                          <a:srgbClr val="0033CC"/>
                        </a:solidFill>
                        <a:latin typeface="Cambria Math" panose="02040503050406030204" pitchFamily="18" charset="0"/>
                        <a:cs typeface="Times New Roman" panose="02020603050405020304" pitchFamily="18" charset="0"/>
                      </a:rPr>
                      <m:t>𝐻</m:t>
                    </m:r>
                    <m:r>
                      <a:rPr lang="en-US" altLang="zh-CN" sz="2400" b="0" i="1" smtClean="0">
                        <a:solidFill>
                          <a:srgbClr val="0033CC"/>
                        </a:solidFill>
                        <a:latin typeface="Cambria Math" panose="02040503050406030204" pitchFamily="18" charset="0"/>
                        <a:cs typeface="Times New Roman" panose="02020603050405020304" pitchFamily="18" charset="0"/>
                      </a:rPr>
                      <m:t>)∝</m:t>
                    </m:r>
                    <m:sSup>
                      <m:sSupPr>
                        <m:ctrlPr>
                          <a:rPr lang="en-US" altLang="zh-CN" sz="2400" b="0" i="1" smtClean="0">
                            <a:solidFill>
                              <a:srgbClr val="0033CC"/>
                            </a:solidFill>
                            <a:latin typeface="Cambria Math" panose="02040503050406030204" pitchFamily="18" charset="0"/>
                            <a:cs typeface="Times New Roman" panose="02020603050405020304" pitchFamily="18" charset="0"/>
                          </a:rPr>
                        </m:ctrlPr>
                      </m:sSupPr>
                      <m:e>
                        <m:r>
                          <a:rPr lang="en-US" altLang="zh-CN" sz="2400" b="0" i="1" smtClean="0">
                            <a:solidFill>
                              <a:srgbClr val="0033CC"/>
                            </a:solidFill>
                            <a:latin typeface="Cambria Math" panose="02040503050406030204" pitchFamily="18" charset="0"/>
                            <a:cs typeface="Times New Roman" panose="02020603050405020304" pitchFamily="18" charset="0"/>
                          </a:rPr>
                          <m:t>𝐻</m:t>
                        </m:r>
                      </m:e>
                      <m:sup>
                        <m:f>
                          <m:fPr>
                            <m:ctrlPr>
                              <a:rPr lang="en-US" altLang="zh-CN" sz="2400" b="0" i="1" smtClean="0">
                                <a:solidFill>
                                  <a:srgbClr val="0033CC"/>
                                </a:solidFill>
                                <a:latin typeface="Cambria Math" panose="02040503050406030204" pitchFamily="18" charset="0"/>
                                <a:cs typeface="Times New Roman" panose="02020603050405020304" pitchFamily="18" charset="0"/>
                              </a:rPr>
                            </m:ctrlPr>
                          </m:fPr>
                          <m:num>
                            <m:r>
                              <a:rPr lang="en-US" altLang="zh-CN" sz="2400" b="0" i="1" smtClean="0">
                                <a:solidFill>
                                  <a:srgbClr val="0033CC"/>
                                </a:solidFill>
                                <a:latin typeface="Cambria Math" panose="02040503050406030204" pitchFamily="18" charset="0"/>
                                <a:cs typeface="Times New Roman" panose="02020603050405020304" pitchFamily="18" charset="0"/>
                              </a:rPr>
                              <m:t>2</m:t>
                            </m:r>
                          </m:num>
                          <m:den>
                            <m:r>
                              <a:rPr lang="en-US" altLang="zh-CN" sz="2400" b="0" i="1" smtClean="0">
                                <a:solidFill>
                                  <a:srgbClr val="0033CC"/>
                                </a:solidFill>
                                <a:latin typeface="Cambria Math" panose="02040503050406030204" pitchFamily="18" charset="0"/>
                                <a:cs typeface="Times New Roman" panose="02020603050405020304" pitchFamily="18" charset="0"/>
                              </a:rPr>
                              <m:t>3</m:t>
                            </m:r>
                          </m:den>
                        </m:f>
                      </m:sup>
                    </m:sSup>
                  </m:oMath>
                </a14:m>
                <a:endParaRPr lang="zh-CN" altLang="en-US" sz="24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4" name="文本框 3">
                <a:extLst>
                  <a:ext uri="{FF2B5EF4-FFF2-40B4-BE49-F238E27FC236}">
                    <a16:creationId xmlns:a16="http://schemas.microsoft.com/office/drawing/2014/main" id="{6D0CB380-5689-6521-BE39-7D52E3CAD844}"/>
                  </a:ext>
                </a:extLst>
              </p:cNvPr>
              <p:cNvSpPr txBox="1">
                <a:spLocks noRot="1" noChangeAspect="1" noMove="1" noResize="1" noEditPoints="1" noAdjustHandles="1" noChangeArrowheads="1" noChangeShapeType="1" noTextEdit="1"/>
              </p:cNvSpPr>
              <p:nvPr/>
            </p:nvSpPr>
            <p:spPr>
              <a:xfrm>
                <a:off x="2296258" y="5578583"/>
                <a:ext cx="5654952" cy="1045671"/>
              </a:xfrm>
              <a:prstGeom prst="rect">
                <a:avLst/>
              </a:prstGeom>
              <a:blipFill>
                <a:blip r:embed="rId6"/>
                <a:stretch>
                  <a:fillRect l="-1510" t="-4651" b="-12209"/>
                </a:stretch>
              </a:blipFill>
              <a:ln w="28575">
                <a:noFill/>
                <a:prstDash val="solid"/>
              </a:ln>
            </p:spPr>
            <p:txBody>
              <a:bodyPr/>
              <a:lstStyle/>
              <a:p>
                <a:r>
                  <a:rPr lang="zh-CN" altLang="en-US">
                    <a:noFill/>
                  </a:rPr>
                  <a:t> </a:t>
                </a:r>
              </a:p>
            </p:txBody>
          </p:sp>
        </mc:Fallback>
      </mc:AlternateContent>
      <p:pic>
        <p:nvPicPr>
          <p:cNvPr id="13" name="图片 12">
            <a:extLst>
              <a:ext uri="{FF2B5EF4-FFF2-40B4-BE49-F238E27FC236}">
                <a16:creationId xmlns:a16="http://schemas.microsoft.com/office/drawing/2014/main" id="{69A5A560-DBBA-B44C-D1C3-8134329EDF6F}"/>
              </a:ext>
            </a:extLst>
          </p:cNvPr>
          <p:cNvPicPr>
            <a:picLocks noChangeAspect="1"/>
          </p:cNvPicPr>
          <p:nvPr/>
        </p:nvPicPr>
        <p:blipFill>
          <a:blip r:embed="rId7"/>
          <a:stretch>
            <a:fillRect/>
          </a:stretch>
        </p:blipFill>
        <p:spPr>
          <a:xfrm>
            <a:off x="5740400" y="1077205"/>
            <a:ext cx="6576583" cy="4619445"/>
          </a:xfrm>
          <a:prstGeom prst="rect">
            <a:avLst/>
          </a:prstGeom>
        </p:spPr>
      </p:pic>
      <p:sp>
        <p:nvSpPr>
          <p:cNvPr id="5" name="矩形 4">
            <a:extLst>
              <a:ext uri="{FF2B5EF4-FFF2-40B4-BE49-F238E27FC236}">
                <a16:creationId xmlns:a16="http://schemas.microsoft.com/office/drawing/2014/main" id="{0641DF73-B3B2-76F1-9470-97FB56ABFDD1}"/>
              </a:ext>
            </a:extLst>
          </p:cNvPr>
          <p:cNvSpPr/>
          <p:nvPr/>
        </p:nvSpPr>
        <p:spPr>
          <a:xfrm>
            <a:off x="6474711" y="6356350"/>
            <a:ext cx="4673074" cy="369332"/>
          </a:xfrm>
          <a:prstGeom prst="rect">
            <a:avLst/>
          </a:prstGeom>
        </p:spPr>
        <p:txBody>
          <a:bodyPr wrap="none">
            <a:spAutoFit/>
          </a:bodyPr>
          <a:lstStyle/>
          <a:p>
            <a:r>
              <a:rPr lang="en-US" altLang="zh-CN" u="sng" dirty="0">
                <a:solidFill>
                  <a:srgbClr val="000000"/>
                </a:solidFill>
                <a:latin typeface="Times New Roman" panose="02020603050405020304" pitchFamily="18" charset="0"/>
                <a:cs typeface="Times New Roman" panose="02020603050405020304" pitchFamily="18" charset="0"/>
              </a:rPr>
              <a:t>Y. Chen et al., </a:t>
            </a:r>
            <a:r>
              <a:rPr lang="en-US" altLang="zh-CN" u="sng" dirty="0" err="1">
                <a:solidFill>
                  <a:srgbClr val="000000"/>
                </a:solidFill>
                <a:latin typeface="Times New Roman" panose="02020603050405020304" pitchFamily="18" charset="0"/>
                <a:cs typeface="Times New Roman" panose="02020603050405020304" pitchFamily="18" charset="0"/>
              </a:rPr>
              <a:t>arXiv</a:t>
            </a:r>
            <a:r>
              <a:rPr lang="en-US" altLang="zh-CN" u="sng" dirty="0">
                <a:solidFill>
                  <a:srgbClr val="000000"/>
                </a:solidFill>
                <a:latin typeface="Times New Roman" panose="02020603050405020304" pitchFamily="18" charset="0"/>
                <a:cs typeface="Times New Roman" panose="02020603050405020304" pitchFamily="18" charset="0"/>
              </a:rPr>
              <a:t> 2510.11551  (NC, in press)</a:t>
            </a:r>
            <a:endParaRPr lang="zh-CN" altLang="en-US" u="sng"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F44BDD6-6DD0-FBDB-9CB0-3F26D11004B0}"/>
                  </a:ext>
                </a:extLst>
              </p:cNvPr>
              <p:cNvSpPr txBox="1"/>
              <p:nvPr/>
            </p:nvSpPr>
            <p:spPr>
              <a:xfrm>
                <a:off x="3651068" y="2364376"/>
                <a:ext cx="2004203" cy="507960"/>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sSub>
                        <m:sSubPr>
                          <m:ctrlPr>
                            <a:rPr lang="en-US" altLang="zh-CN" b="1" i="1" smtClean="0">
                              <a:solidFill>
                                <a:srgbClr val="0033CC"/>
                              </a:solidFill>
                              <a:latin typeface="Cambria Math" panose="02040503050406030204" pitchFamily="18" charset="0"/>
                              <a:cs typeface="Times New Roman" panose="02020603050405020304" pitchFamily="18" charset="0"/>
                            </a:rPr>
                          </m:ctrlPr>
                        </m:sSubPr>
                        <m:e>
                          <m:r>
                            <a:rPr lang="en-US" altLang="zh-CN" b="1" i="1" smtClean="0">
                              <a:solidFill>
                                <a:srgbClr val="0033CC"/>
                              </a:solidFill>
                              <a:latin typeface="Cambria Math" panose="02040503050406030204" pitchFamily="18" charset="0"/>
                              <a:cs typeface="Times New Roman" panose="02020603050405020304" pitchFamily="18" charset="0"/>
                            </a:rPr>
                            <m:t>𝑲</m:t>
                          </m:r>
                        </m:e>
                        <m:sub>
                          <m:r>
                            <a:rPr lang="en-US" altLang="zh-CN" b="1" i="1" smtClean="0">
                              <a:solidFill>
                                <a:srgbClr val="0033CC"/>
                              </a:solidFill>
                              <a:latin typeface="Cambria Math" panose="02040503050406030204" pitchFamily="18" charset="0"/>
                              <a:cs typeface="Times New Roman" panose="02020603050405020304" pitchFamily="18" charset="0"/>
                            </a:rPr>
                            <m:t>𝒏</m:t>
                          </m:r>
                        </m:sub>
                      </m:sSub>
                      <m:r>
                        <a:rPr lang="en-US" altLang="zh-CN" b="1" i="1" smtClean="0">
                          <a:solidFill>
                            <a:srgbClr val="0033CC"/>
                          </a:solidFill>
                          <a:latin typeface="Cambria Math" panose="02040503050406030204" pitchFamily="18" charset="0"/>
                          <a:cs typeface="Times New Roman" panose="02020603050405020304" pitchFamily="18" charset="0"/>
                        </a:rPr>
                        <m:t>=</m:t>
                      </m:r>
                      <m:r>
                        <a:rPr lang="en-US" altLang="zh-CN" b="1" i="1" smtClean="0">
                          <a:solidFill>
                            <a:srgbClr val="0033CC"/>
                          </a:solidFill>
                          <a:latin typeface="Cambria Math" panose="02040503050406030204" pitchFamily="18" charset="0"/>
                          <a:cs typeface="Times New Roman" panose="02020603050405020304" pitchFamily="18" charset="0"/>
                        </a:rPr>
                        <m:t>𝒂</m:t>
                      </m:r>
                      <m:r>
                        <a:rPr lang="en-US" altLang="zh-CN" b="1" i="1" smtClean="0">
                          <a:solidFill>
                            <a:srgbClr val="0033CC"/>
                          </a:solidFill>
                          <a:latin typeface="Cambria Math" panose="02040503050406030204" pitchFamily="18" charset="0"/>
                          <a:cs typeface="Times New Roman" panose="02020603050405020304" pitchFamily="18" charset="0"/>
                        </a:rPr>
                        <m:t>+</m:t>
                      </m:r>
                      <m:r>
                        <a:rPr lang="en-US" altLang="zh-CN" b="1" i="1" smtClean="0">
                          <a:solidFill>
                            <a:srgbClr val="0033CC"/>
                          </a:solidFill>
                          <a:latin typeface="Cambria Math" panose="02040503050406030204" pitchFamily="18" charset="0"/>
                          <a:cs typeface="Times New Roman" panose="02020603050405020304" pitchFamily="18" charset="0"/>
                        </a:rPr>
                        <m:t>𝒃</m:t>
                      </m:r>
                      <m:sSup>
                        <m:sSupPr>
                          <m:ctrlPr>
                            <a:rPr lang="en-US" altLang="zh-CN" b="1" i="1" smtClean="0">
                              <a:solidFill>
                                <a:srgbClr val="0033CC"/>
                              </a:solidFill>
                              <a:latin typeface="Cambria Math" panose="02040503050406030204" pitchFamily="18" charset="0"/>
                              <a:cs typeface="Times New Roman" panose="02020603050405020304" pitchFamily="18" charset="0"/>
                            </a:rPr>
                          </m:ctrlPr>
                        </m:sSupPr>
                        <m:e>
                          <m:r>
                            <a:rPr lang="en-US" altLang="zh-CN" b="1" i="1" smtClean="0">
                              <a:solidFill>
                                <a:srgbClr val="0033CC"/>
                              </a:solidFill>
                              <a:latin typeface="Cambria Math" panose="02040503050406030204" pitchFamily="18" charset="0"/>
                              <a:cs typeface="Times New Roman" panose="02020603050405020304" pitchFamily="18" charset="0"/>
                            </a:rPr>
                            <m:t>𝒆</m:t>
                          </m:r>
                        </m:e>
                        <m:sup>
                          <m:r>
                            <a:rPr lang="en-US" altLang="zh-CN" b="1" i="0" smtClean="0">
                              <a:solidFill>
                                <a:srgbClr val="0033CC"/>
                              </a:solidFill>
                              <a:latin typeface="Cambria Math" panose="02040503050406030204" pitchFamily="18" charset="0"/>
                              <a:cs typeface="Times New Roman" panose="02020603050405020304" pitchFamily="18" charset="0"/>
                            </a:rPr>
                            <m:t>−</m:t>
                          </m:r>
                          <m:r>
                            <a:rPr lang="en-US" altLang="zh-CN" b="1" i="0" smtClean="0">
                              <a:solidFill>
                                <a:srgbClr val="0033CC"/>
                              </a:solidFill>
                              <a:latin typeface="Cambria Math" panose="02040503050406030204" pitchFamily="18" charset="0"/>
                              <a:cs typeface="Times New Roman" panose="02020603050405020304" pitchFamily="18" charset="0"/>
                            </a:rPr>
                            <m:t>𝚫</m:t>
                          </m:r>
                          <m:r>
                            <a:rPr lang="en-US" altLang="zh-CN" b="1" i="1" smtClean="0">
                              <a:solidFill>
                                <a:srgbClr val="0033CC"/>
                              </a:solidFill>
                              <a:latin typeface="Cambria Math" panose="02040503050406030204" pitchFamily="18" charset="0"/>
                              <a:cs typeface="Times New Roman" panose="02020603050405020304" pitchFamily="18" charset="0"/>
                            </a:rPr>
                            <m:t>/</m:t>
                          </m:r>
                          <m:sSub>
                            <m:sSubPr>
                              <m:ctrlPr>
                                <a:rPr lang="en-US" altLang="zh-CN" b="1" i="1" smtClean="0">
                                  <a:solidFill>
                                    <a:srgbClr val="0033CC"/>
                                  </a:solidFill>
                                  <a:latin typeface="Cambria Math" panose="02040503050406030204" pitchFamily="18" charset="0"/>
                                  <a:cs typeface="Times New Roman" panose="02020603050405020304" pitchFamily="18" charset="0"/>
                                </a:rPr>
                              </m:ctrlPr>
                            </m:sSubPr>
                            <m:e>
                              <m:r>
                                <a:rPr lang="en-US" altLang="zh-CN" b="1" i="1" smtClean="0">
                                  <a:solidFill>
                                    <a:srgbClr val="0033CC"/>
                                  </a:solidFill>
                                  <a:latin typeface="Cambria Math" panose="02040503050406030204" pitchFamily="18" charset="0"/>
                                  <a:cs typeface="Times New Roman" panose="02020603050405020304" pitchFamily="18" charset="0"/>
                                </a:rPr>
                                <m:t>𝑲</m:t>
                              </m:r>
                            </m:e>
                            <m:sub>
                              <m:r>
                                <a:rPr lang="en-US" altLang="zh-CN" b="1" i="1" smtClean="0">
                                  <a:solidFill>
                                    <a:srgbClr val="0033CC"/>
                                  </a:solidFill>
                                  <a:latin typeface="Cambria Math" panose="02040503050406030204" pitchFamily="18" charset="0"/>
                                  <a:cs typeface="Times New Roman" panose="02020603050405020304" pitchFamily="18" charset="0"/>
                                </a:rPr>
                                <m:t>𝑩</m:t>
                              </m:r>
                            </m:sub>
                          </m:sSub>
                          <m:r>
                            <a:rPr lang="en-US" altLang="zh-CN" b="1" i="1" smtClean="0">
                              <a:solidFill>
                                <a:srgbClr val="0033CC"/>
                              </a:solidFill>
                              <a:latin typeface="Cambria Math" panose="02040503050406030204" pitchFamily="18" charset="0"/>
                              <a:cs typeface="Times New Roman" panose="02020603050405020304" pitchFamily="18" charset="0"/>
                            </a:rPr>
                            <m:t>𝑻</m:t>
                          </m:r>
                        </m:sup>
                      </m:sSup>
                    </m:oMath>
                  </m:oMathPara>
                </a14:m>
                <a:endParaRPr lang="zh-CN" altLang="en-US" b="1"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9F44BDD6-6DD0-FBDB-9CB0-3F26D11004B0}"/>
                  </a:ext>
                </a:extLst>
              </p:cNvPr>
              <p:cNvSpPr txBox="1">
                <a:spLocks noRot="1" noChangeAspect="1" noMove="1" noResize="1" noEditPoints="1" noAdjustHandles="1" noChangeArrowheads="1" noChangeShapeType="1" noTextEdit="1"/>
              </p:cNvSpPr>
              <p:nvPr/>
            </p:nvSpPr>
            <p:spPr>
              <a:xfrm>
                <a:off x="3651068" y="2364376"/>
                <a:ext cx="2004203" cy="507960"/>
              </a:xfrm>
              <a:prstGeom prst="rect">
                <a:avLst/>
              </a:prstGeom>
              <a:blipFill>
                <a:blip r:embed="rId8"/>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58909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a:extLst>
              <a:ext uri="{FF2B5EF4-FFF2-40B4-BE49-F238E27FC236}">
                <a16:creationId xmlns:a16="http://schemas.microsoft.com/office/drawing/2014/main" id="{C97847EB-A9D9-A54D-EB37-2E1C26AF698E}"/>
              </a:ext>
            </a:extLst>
          </p:cNvPr>
          <p:cNvPicPr>
            <a:picLocks noChangeAspect="1"/>
          </p:cNvPicPr>
          <p:nvPr/>
        </p:nvPicPr>
        <p:blipFill rotWithShape="1">
          <a:blip r:embed="rId3">
            <a:extLst>
              <a:ext uri="{28A0092B-C50C-407E-A947-70E740481C1C}">
                <a14:useLocalDpi xmlns:a14="http://schemas.microsoft.com/office/drawing/2010/main" val="0"/>
              </a:ext>
            </a:extLst>
          </a:blip>
          <a:srcRect l="19851" t="32392" r="72464" b="8694"/>
          <a:stretch>
            <a:fillRect/>
          </a:stretch>
        </p:blipFill>
        <p:spPr>
          <a:xfrm>
            <a:off x="1750112" y="1242199"/>
            <a:ext cx="1464831" cy="3424438"/>
          </a:xfrm>
          <a:prstGeom prst="rect">
            <a:avLst/>
          </a:prstGeom>
        </p:spPr>
      </p:pic>
      <p:pic>
        <p:nvPicPr>
          <p:cNvPr id="10" name="图片 9">
            <a:extLst>
              <a:ext uri="{FF2B5EF4-FFF2-40B4-BE49-F238E27FC236}">
                <a16:creationId xmlns:a16="http://schemas.microsoft.com/office/drawing/2014/main" id="{938065C9-54B9-46EE-96FA-0D2BBAC8BD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335360" y="91737"/>
            <a:ext cx="535508" cy="535508"/>
          </a:xfrm>
          <a:prstGeom prst="rect">
            <a:avLst/>
          </a:prstGeom>
        </p:spPr>
      </p:pic>
      <p:sp>
        <p:nvSpPr>
          <p:cNvPr id="11" name="TextBox 11">
            <a:extLst>
              <a:ext uri="{FF2B5EF4-FFF2-40B4-BE49-F238E27FC236}">
                <a16:creationId xmlns:a16="http://schemas.microsoft.com/office/drawing/2014/main" id="{22C02FD4-361A-402A-80CB-1E5F1D934366}"/>
              </a:ext>
            </a:extLst>
          </p:cNvPr>
          <p:cNvSpPr txBox="1"/>
          <p:nvPr/>
        </p:nvSpPr>
        <p:spPr>
          <a:xfrm>
            <a:off x="1007651" y="175643"/>
            <a:ext cx="3314931" cy="461665"/>
          </a:xfrm>
          <a:prstGeom prst="rect">
            <a:avLst/>
          </a:prstGeom>
          <a:noFill/>
        </p:spPr>
        <p:txBody>
          <a:bodyPr wrap="square" rtlCol="0">
            <a:spAutoFit/>
          </a:bodyPr>
          <a:lstStyle/>
          <a:p>
            <a:pPr lvl="0">
              <a:defRPr/>
            </a:pPr>
            <a:r>
              <a:rPr lang="zh-CN" altLang="en-US" sz="2400" b="1" dirty="0">
                <a:solidFill>
                  <a:prstClr val="white"/>
                </a:solidFill>
                <a:latin typeface="微软雅黑" panose="020B0503020204020204" pitchFamily="34" charset="-122"/>
                <a:ea typeface="微软雅黑" panose="020B0503020204020204" pitchFamily="34" charset="-122"/>
              </a:rPr>
              <a:t>苯甲酸铜研究背景</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7" name="组合 26">
            <a:extLst>
              <a:ext uri="{FF2B5EF4-FFF2-40B4-BE49-F238E27FC236}">
                <a16:creationId xmlns:a16="http://schemas.microsoft.com/office/drawing/2014/main" id="{57F6C6D1-04D1-4D1F-96AF-0FC35760123C}"/>
              </a:ext>
            </a:extLst>
          </p:cNvPr>
          <p:cNvGrpSpPr/>
          <p:nvPr/>
        </p:nvGrpSpPr>
        <p:grpSpPr>
          <a:xfrm>
            <a:off x="8567537" y="9700"/>
            <a:ext cx="3289103" cy="691397"/>
            <a:chOff x="-96688" y="198632"/>
            <a:chExt cx="3289103" cy="691397"/>
          </a:xfrm>
        </p:grpSpPr>
        <p:pic>
          <p:nvPicPr>
            <p:cNvPr id="28" name="图片 27">
              <a:extLst>
                <a:ext uri="{FF2B5EF4-FFF2-40B4-BE49-F238E27FC236}">
                  <a16:creationId xmlns:a16="http://schemas.microsoft.com/office/drawing/2014/main" id="{8E789B93-3544-4B83-88F7-AC7E8189A251}"/>
                </a:ext>
              </a:extLst>
            </p:cNvPr>
            <p:cNvPicPr>
              <a:picLocks noChangeAspect="1"/>
            </p:cNvPicPr>
            <p:nvPr/>
          </p:nvPicPr>
          <p:blipFill rotWithShape="1">
            <a:blip r:embed="rId5" cstate="print">
              <a:biLevel thresh="25000"/>
              <a:extLst>
                <a:ext uri="{BEBA8EAE-BF5A-486C-A8C5-ECC9F3942E4B}">
                  <a14:imgProps xmlns:a14="http://schemas.microsoft.com/office/drawing/2010/main">
                    <a14:imgLayer r:embed="rId6">
                      <a14:imgEffect>
                        <a14:sharpenSoften amount="50000"/>
                      </a14:imgEffect>
                      <a14:imgEffect>
                        <a14:saturation sat="400000"/>
                      </a14:imgEffect>
                    </a14:imgLayer>
                  </a14:imgProps>
                </a:ext>
                <a:ext uri="{28A0092B-C50C-407E-A947-70E740481C1C}">
                  <a14:useLocalDpi xmlns:a14="http://schemas.microsoft.com/office/drawing/2010/main" val="0"/>
                </a:ext>
              </a:extLst>
            </a:blip>
            <a:srcRect b="44151"/>
            <a:stretch/>
          </p:blipFill>
          <p:spPr>
            <a:xfrm>
              <a:off x="-96688" y="198632"/>
              <a:ext cx="1869266" cy="691397"/>
            </a:xfrm>
            <a:prstGeom prst="rect">
              <a:avLst/>
            </a:prstGeom>
          </p:spPr>
        </p:pic>
        <p:pic>
          <p:nvPicPr>
            <p:cNvPr id="29" name="图片 28">
              <a:extLst>
                <a:ext uri="{FF2B5EF4-FFF2-40B4-BE49-F238E27FC236}">
                  <a16:creationId xmlns:a16="http://schemas.microsoft.com/office/drawing/2014/main" id="{ACC82542-7125-458A-B29A-250AD29D9874}"/>
                </a:ext>
              </a:extLst>
            </p:cNvPr>
            <p:cNvPicPr>
              <a:picLocks noChangeAspect="1"/>
            </p:cNvPicPr>
            <p:nvPr/>
          </p:nvPicPr>
          <p:blipFill rotWithShape="1">
            <a:blip r:embed="rId7" cstate="print">
              <a:biLevel thresh="25000"/>
              <a:extLst>
                <a:ext uri="{BEBA8EAE-BF5A-486C-A8C5-ECC9F3942E4B}">
                  <a14:imgProps xmlns:a14="http://schemas.microsoft.com/office/drawing/2010/main">
                    <a14:imgLayer r:embed="rId8">
                      <a14:imgEffect>
                        <a14:sharpenSoften amount="50000"/>
                      </a14:imgEffect>
                      <a14:imgEffect>
                        <a14:saturation sat="400000"/>
                      </a14:imgEffect>
                    </a14:imgLayer>
                  </a14:imgProps>
                </a:ext>
                <a:ext uri="{28A0092B-C50C-407E-A947-70E740481C1C}">
                  <a14:useLocalDpi xmlns:a14="http://schemas.microsoft.com/office/drawing/2010/main" val="0"/>
                </a:ext>
              </a:extLst>
            </a:blip>
            <a:srcRect t="57864"/>
            <a:stretch/>
          </p:blipFill>
          <p:spPr>
            <a:xfrm>
              <a:off x="1323149" y="270841"/>
              <a:ext cx="1869266" cy="521643"/>
            </a:xfrm>
            <a:prstGeom prst="rect">
              <a:avLst/>
            </a:prstGeom>
          </p:spPr>
        </p:pic>
      </p:grpSp>
      <p:sp>
        <p:nvSpPr>
          <p:cNvPr id="31" name="矩形 30"/>
          <p:cNvSpPr/>
          <p:nvPr/>
        </p:nvSpPr>
        <p:spPr>
          <a:xfrm>
            <a:off x="6163924" y="5909381"/>
            <a:ext cx="5809001" cy="646331"/>
          </a:xfrm>
          <a:prstGeom prst="rect">
            <a:avLst/>
          </a:prstGeom>
        </p:spPr>
        <p:txBody>
          <a:bodyPr wrap="square">
            <a:spAutoFit/>
          </a:bodyPr>
          <a:lstStyle/>
          <a:p>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D. C. </a:t>
            </a:r>
            <a:r>
              <a:rPr lang="en-US" altLang="zh-CN"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Dender</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et al., Phys. Rev. Lett.79.1750 (1997)</a:t>
            </a:r>
          </a:p>
          <a:p>
            <a:r>
              <a:rPr lang="nb-NO"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J. Z. Zhao, et al., Phys. Rev. Lett. 90, 207204 (2003)</a:t>
            </a:r>
            <a:endPar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矩形 31"/>
              <p:cNvSpPr/>
              <p:nvPr/>
            </p:nvSpPr>
            <p:spPr>
              <a:xfrm>
                <a:off x="4198976" y="3540578"/>
                <a:ext cx="6459472" cy="102034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200" b="0" i="1" smtClean="0">
                          <a:latin typeface="Cambria Math" panose="02040503050406030204" pitchFamily="18" charset="0"/>
                          <a:ea typeface="Cambria Math" panose="02040503050406030204" pitchFamily="18" charset="0"/>
                        </a:rPr>
                        <m:t>𝑔</m:t>
                      </m:r>
                      <m:r>
                        <a:rPr lang="en-US" altLang="zh-CN" sz="2200" b="0" i="1" smtClean="0">
                          <a:latin typeface="Cambria Math" panose="02040503050406030204" pitchFamily="18" charset="0"/>
                          <a:ea typeface="Cambria Math" panose="02040503050406030204" pitchFamily="18" charset="0"/>
                        </a:rPr>
                        <m:t>=</m:t>
                      </m:r>
                      <m:d>
                        <m:dPr>
                          <m:ctrlPr>
                            <a:rPr lang="en-US" altLang="zh-CN" sz="2200" i="1">
                              <a:latin typeface="Cambria Math" panose="02040503050406030204" pitchFamily="18" charset="0"/>
                              <a:ea typeface="Cambria Math" panose="02040503050406030204" pitchFamily="18" charset="0"/>
                            </a:rPr>
                          </m:ctrlPr>
                        </m:dPr>
                        <m:e>
                          <m:m>
                            <m:mPr>
                              <m:mcs>
                                <m:mc>
                                  <m:mcPr>
                                    <m:count m:val="3"/>
                                    <m:mcJc m:val="center"/>
                                  </m:mcPr>
                                </m:mc>
                              </m:mcs>
                              <m:ctrlPr>
                                <a:rPr lang="en-US" altLang="zh-CN" sz="2200" i="1">
                                  <a:latin typeface="Cambria Math" panose="02040503050406030204" pitchFamily="18" charset="0"/>
                                  <a:ea typeface="Cambria Math" panose="02040503050406030204" pitchFamily="18" charset="0"/>
                                </a:rPr>
                              </m:ctrlPr>
                            </m:mPr>
                            <m:mr>
                              <m:e>
                                <m:r>
                                  <m:rPr>
                                    <m:brk m:alnAt="7"/>
                                  </m:rPr>
                                  <a:rPr lang="en-US" altLang="zh-CN" sz="2200" i="1" smtClean="0">
                                    <a:solidFill>
                                      <a:srgbClr val="FF0000"/>
                                    </a:solidFill>
                                    <a:latin typeface="Cambria Math" panose="02040503050406030204" pitchFamily="18" charset="0"/>
                                  </a:rPr>
                                  <m:t>2</m:t>
                                </m:r>
                                <m:r>
                                  <a:rPr lang="en-US" altLang="zh-CN" sz="2200" i="1">
                                    <a:solidFill>
                                      <a:srgbClr val="FF0000"/>
                                    </a:solidFill>
                                    <a:latin typeface="Cambria Math" panose="02040503050406030204" pitchFamily="18" charset="0"/>
                                  </a:rPr>
                                  <m:t>.</m:t>
                                </m:r>
                                <m:r>
                                  <a:rPr lang="en-US" altLang="zh-CN" sz="2200" i="1">
                                    <a:solidFill>
                                      <a:srgbClr val="FF0000"/>
                                    </a:solidFill>
                                    <a:latin typeface="Cambria Math" panose="02040503050406030204" pitchFamily="18" charset="0"/>
                                  </a:rPr>
                                  <m:t>115</m:t>
                                </m:r>
                              </m:e>
                              <m:e>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m:t>
                                </m:r>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0190</m:t>
                                </m:r>
                              </m:e>
                              <m:e>
                                <m:r>
                                  <a:rPr lang="en-US" altLang="zh-CN" sz="2200" i="1">
                                    <a:latin typeface="Cambria Math" panose="02040503050406030204" pitchFamily="18" charset="0"/>
                                  </a:rPr>
                                  <m:t>0</m:t>
                                </m:r>
                                <m:r>
                                  <a:rPr lang="en-US" altLang="zh-CN" sz="2200" i="1">
                                    <a:latin typeface="Cambria Math" panose="02040503050406030204" pitchFamily="18" charset="0"/>
                                  </a:rPr>
                                  <m:t>.</m:t>
                                </m:r>
                                <m:r>
                                  <a:rPr lang="en-US" altLang="zh-CN" sz="2200" i="1">
                                    <a:latin typeface="Cambria Math" panose="02040503050406030204" pitchFamily="18" charset="0"/>
                                  </a:rPr>
                                  <m:t>0906</m:t>
                                </m:r>
                              </m:e>
                            </m:mr>
                            <m:mr>
                              <m:e>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m:t>
                                </m:r>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0190</m:t>
                                </m:r>
                              </m:e>
                              <m:e>
                                <m:r>
                                  <a:rPr lang="en-US" altLang="zh-CN" sz="2200" i="1" smtClean="0">
                                    <a:solidFill>
                                      <a:srgbClr val="FF0000"/>
                                    </a:solidFill>
                                    <a:latin typeface="Cambria Math" panose="02040503050406030204" pitchFamily="18" charset="0"/>
                                  </a:rPr>
                                  <m:t>2</m:t>
                                </m:r>
                                <m:r>
                                  <a:rPr lang="en-US" altLang="zh-CN" sz="2200" i="1" smtClean="0">
                                    <a:solidFill>
                                      <a:srgbClr val="FF0000"/>
                                    </a:solidFill>
                                    <a:latin typeface="Cambria Math" panose="02040503050406030204" pitchFamily="18" charset="0"/>
                                  </a:rPr>
                                  <m:t>.</m:t>
                                </m:r>
                                <m:r>
                                  <a:rPr lang="en-US" altLang="zh-CN" sz="2200" i="1" smtClean="0">
                                    <a:solidFill>
                                      <a:srgbClr val="FF0000"/>
                                    </a:solidFill>
                                    <a:latin typeface="Cambria Math" panose="02040503050406030204" pitchFamily="18" charset="0"/>
                                  </a:rPr>
                                  <m:t>059</m:t>
                                </m:r>
                              </m:e>
                              <m:e>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m:t>
                                </m:r>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0495</m:t>
                                </m:r>
                              </m:e>
                            </m:mr>
                            <m:mr>
                              <m:e>
                                <m:r>
                                  <a:rPr lang="en-US" altLang="zh-CN" sz="2200" i="1">
                                    <a:latin typeface="Cambria Math" panose="02040503050406030204" pitchFamily="18" charset="0"/>
                                  </a:rPr>
                                  <m:t>0</m:t>
                                </m:r>
                                <m:r>
                                  <a:rPr lang="en-US" altLang="zh-CN" sz="2200" i="1">
                                    <a:latin typeface="Cambria Math" panose="02040503050406030204" pitchFamily="18" charset="0"/>
                                  </a:rPr>
                                  <m:t>.</m:t>
                                </m:r>
                                <m:r>
                                  <a:rPr lang="en-US" altLang="zh-CN" sz="2200" i="1">
                                    <a:latin typeface="Cambria Math" panose="02040503050406030204" pitchFamily="18" charset="0"/>
                                  </a:rPr>
                                  <m:t>0906</m:t>
                                </m:r>
                              </m:e>
                              <m:e>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m:t>
                                </m:r>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0495</m:t>
                                </m:r>
                              </m:e>
                              <m:e>
                                <m:r>
                                  <a:rPr lang="en-US" altLang="zh-CN" sz="2200" i="1" smtClean="0">
                                    <a:solidFill>
                                      <a:srgbClr val="FF0000"/>
                                    </a:solidFill>
                                    <a:latin typeface="Cambria Math" panose="02040503050406030204" pitchFamily="18" charset="0"/>
                                  </a:rPr>
                                  <m:t>2</m:t>
                                </m:r>
                                <m:r>
                                  <a:rPr lang="en-US" altLang="zh-CN" sz="2200" i="1" smtClean="0">
                                    <a:solidFill>
                                      <a:srgbClr val="FF0000"/>
                                    </a:solidFill>
                                    <a:latin typeface="Cambria Math" panose="02040503050406030204" pitchFamily="18" charset="0"/>
                                  </a:rPr>
                                  <m:t>.</m:t>
                                </m:r>
                                <m:r>
                                  <a:rPr lang="en-US" altLang="zh-CN" sz="2200" i="1" smtClean="0">
                                    <a:solidFill>
                                      <a:srgbClr val="FF0000"/>
                                    </a:solidFill>
                                    <a:latin typeface="Cambria Math" panose="02040503050406030204" pitchFamily="18" charset="0"/>
                                  </a:rPr>
                                  <m:t>316</m:t>
                                </m:r>
                              </m:e>
                            </m:mr>
                          </m:m>
                        </m:e>
                      </m:d>
                    </m:oMath>
                  </m:oMathPara>
                </a14:m>
                <a:endParaRPr lang="zh-CN" altLang="en-US" sz="2200" dirty="0"/>
              </a:p>
            </p:txBody>
          </p:sp>
        </mc:Choice>
        <mc:Fallback xmlns="">
          <p:sp>
            <p:nvSpPr>
              <p:cNvPr id="32" name="矩形 31"/>
              <p:cNvSpPr>
                <a:spLocks noRot="1" noChangeAspect="1" noMove="1" noResize="1" noEditPoints="1" noAdjustHandles="1" noChangeArrowheads="1" noChangeShapeType="1" noTextEdit="1"/>
              </p:cNvSpPr>
              <p:nvPr/>
            </p:nvSpPr>
            <p:spPr>
              <a:xfrm>
                <a:off x="4198976" y="3540578"/>
                <a:ext cx="6459472" cy="1020344"/>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矩形 43"/>
              <p:cNvSpPr/>
              <p:nvPr/>
            </p:nvSpPr>
            <p:spPr>
              <a:xfrm>
                <a:off x="3459493" y="1262648"/>
                <a:ext cx="5727761" cy="9521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200" i="1" smtClean="0">
                              <a:latin typeface="Cambria Math" panose="02040503050406030204" pitchFamily="18" charset="0"/>
                            </a:rPr>
                          </m:ctrlPr>
                        </m:sSubPr>
                        <m:e>
                          <m:r>
                            <a:rPr lang="en-US" altLang="zh-CN" sz="2200" i="1">
                              <a:latin typeface="Cambria Math" panose="02040503050406030204" pitchFamily="18" charset="0"/>
                            </a:rPr>
                            <m:t>𝐻</m:t>
                          </m:r>
                        </m:e>
                        <m:sub>
                          <m:r>
                            <a:rPr lang="en-US" altLang="zh-CN" sz="2200" b="0" i="1" smtClean="0">
                              <a:latin typeface="Cambria Math" panose="02040503050406030204" pitchFamily="18" charset="0"/>
                            </a:rPr>
                            <m:t>𝐷𝑀</m:t>
                          </m:r>
                        </m:sub>
                      </m:sSub>
                      <m:r>
                        <a:rPr lang="en-US" altLang="zh-CN" sz="2200" i="1">
                          <a:latin typeface="Cambria Math" panose="02040503050406030204" pitchFamily="18" charset="0"/>
                        </a:rPr>
                        <m:t>=</m:t>
                      </m:r>
                      <m:nary>
                        <m:naryPr>
                          <m:chr m:val="∑"/>
                          <m:supHide m:val="on"/>
                          <m:ctrlPr>
                            <a:rPr lang="en-US" altLang="zh-CN" sz="2200" i="1">
                              <a:latin typeface="Cambria Math" panose="02040503050406030204" pitchFamily="18" charset="0"/>
                            </a:rPr>
                          </m:ctrlPr>
                        </m:naryPr>
                        <m:sub>
                          <m:r>
                            <a:rPr lang="en-US" altLang="zh-CN" sz="2200" b="0" i="1" smtClean="0">
                              <a:latin typeface="Cambria Math" panose="02040503050406030204" pitchFamily="18" charset="0"/>
                            </a:rPr>
                            <m:t>𝑗</m:t>
                          </m:r>
                        </m:sub>
                        <m:sup/>
                        <m:e>
                          <m:sSup>
                            <m:sSupPr>
                              <m:ctrlPr>
                                <a:rPr lang="en-US" altLang="zh-CN" sz="2200" i="1" smtClean="0">
                                  <a:latin typeface="Cambria Math" panose="02040503050406030204" pitchFamily="18" charset="0"/>
                                </a:rPr>
                              </m:ctrlPr>
                            </m:sSupPr>
                            <m:e>
                              <m:r>
                                <a:rPr lang="en-US" altLang="zh-CN" sz="2200" b="0" i="1" smtClean="0">
                                  <a:latin typeface="Cambria Math" panose="02040503050406030204" pitchFamily="18" charset="0"/>
                                </a:rPr>
                                <m:t>(−</m:t>
                              </m:r>
                              <m:r>
                                <a:rPr lang="en-US" altLang="zh-CN" sz="2200" b="0" i="1" smtClean="0">
                                  <a:latin typeface="Cambria Math" panose="02040503050406030204" pitchFamily="18" charset="0"/>
                                </a:rPr>
                                <m:t>1</m:t>
                              </m:r>
                              <m:r>
                                <a:rPr lang="en-US" altLang="zh-CN" sz="2200" b="0" i="1" smtClean="0">
                                  <a:latin typeface="Cambria Math" panose="02040503050406030204" pitchFamily="18" charset="0"/>
                                </a:rPr>
                                <m:t>)</m:t>
                              </m:r>
                            </m:e>
                            <m:sup>
                              <m:r>
                                <a:rPr lang="en-US" altLang="zh-CN" sz="2200" b="0" i="1" smtClean="0">
                                  <a:latin typeface="Cambria Math" panose="02040503050406030204" pitchFamily="18" charset="0"/>
                                </a:rPr>
                                <m:t>𝑗</m:t>
                              </m:r>
                            </m:sup>
                          </m:sSup>
                          <m:acc>
                            <m:accPr>
                              <m:chr m:val="⃗"/>
                              <m:ctrlPr>
                                <a:rPr lang="en-US" altLang="zh-CN" sz="2200" i="1" smtClean="0">
                                  <a:latin typeface="Cambria Math" panose="02040503050406030204" pitchFamily="18" charset="0"/>
                                </a:rPr>
                              </m:ctrlPr>
                            </m:accPr>
                            <m:e>
                              <m:r>
                                <a:rPr lang="en-US" altLang="zh-CN" sz="2200" b="0" i="1" smtClean="0">
                                  <a:latin typeface="Cambria Math" panose="02040503050406030204" pitchFamily="18" charset="0"/>
                                </a:rPr>
                                <m:t>𝐷</m:t>
                              </m:r>
                            </m:e>
                          </m:acc>
                          <m:r>
                            <a:rPr lang="en-US" altLang="zh-CN" sz="2200" i="1" smtClean="0">
                              <a:latin typeface="Cambria Math" panose="02040503050406030204" pitchFamily="18" charset="0"/>
                              <a:ea typeface="Cambria Math" panose="02040503050406030204" pitchFamily="18" charset="0"/>
                            </a:rPr>
                            <m:t>∙</m:t>
                          </m:r>
                          <m:r>
                            <a:rPr lang="en-US" altLang="zh-CN" sz="2200" b="0" i="1" smtClean="0">
                              <a:latin typeface="Cambria Math" panose="02040503050406030204" pitchFamily="18" charset="0"/>
                              <a:ea typeface="Cambria Math" panose="02040503050406030204" pitchFamily="18" charset="0"/>
                            </a:rPr>
                            <m:t>(</m:t>
                          </m:r>
                          <m:sSub>
                            <m:sSubPr>
                              <m:ctrlPr>
                                <a:rPr lang="en-US" altLang="zh-CN" sz="2200" i="1">
                                  <a:latin typeface="Cambria Math" panose="02040503050406030204" pitchFamily="18" charset="0"/>
                                </a:rPr>
                              </m:ctrlPr>
                            </m:sSubPr>
                            <m:e>
                              <m:acc>
                                <m:accPr>
                                  <m:chr m:val="⃗"/>
                                  <m:ctrlPr>
                                    <a:rPr lang="en-US" altLang="zh-CN" sz="2200" i="1">
                                      <a:latin typeface="Cambria Math" panose="02040503050406030204" pitchFamily="18" charset="0"/>
                                    </a:rPr>
                                  </m:ctrlPr>
                                </m:accPr>
                                <m:e>
                                  <m:r>
                                    <a:rPr lang="en-US" altLang="zh-CN" sz="2200" i="1">
                                      <a:latin typeface="Cambria Math" panose="02040503050406030204" pitchFamily="18" charset="0"/>
                                    </a:rPr>
                                    <m:t>𝑆</m:t>
                                  </m:r>
                                </m:e>
                              </m:acc>
                            </m:e>
                            <m:sub>
                              <m:r>
                                <a:rPr lang="en-US" altLang="zh-CN" sz="2200" i="1">
                                  <a:latin typeface="Cambria Math" panose="02040503050406030204" pitchFamily="18" charset="0"/>
                                </a:rPr>
                                <m:t>𝑖</m:t>
                              </m:r>
                            </m:sub>
                          </m:sSub>
                        </m:e>
                      </m:nary>
                      <m:r>
                        <a:rPr lang="en-US" altLang="zh-CN" sz="2200" i="1">
                          <a:latin typeface="Cambria Math" panose="02040503050406030204" pitchFamily="18" charset="0"/>
                          <a:ea typeface="Cambria Math" panose="02040503050406030204" pitchFamily="18" charset="0"/>
                        </a:rPr>
                        <m:t>×</m:t>
                      </m:r>
                      <m:sSub>
                        <m:sSubPr>
                          <m:ctrlPr>
                            <a:rPr lang="en-US" altLang="zh-CN" sz="2200" i="1">
                              <a:latin typeface="Cambria Math" panose="02040503050406030204" pitchFamily="18" charset="0"/>
                              <a:ea typeface="Cambria Math" panose="02040503050406030204" pitchFamily="18" charset="0"/>
                            </a:rPr>
                          </m:ctrlPr>
                        </m:sSubPr>
                        <m:e>
                          <m:acc>
                            <m:accPr>
                              <m:chr m:val="⃗"/>
                              <m:ctrlPr>
                                <a:rPr lang="en-US" altLang="zh-CN" sz="2200" i="1">
                                  <a:latin typeface="Cambria Math" panose="02040503050406030204" pitchFamily="18" charset="0"/>
                                  <a:ea typeface="Cambria Math" panose="02040503050406030204" pitchFamily="18" charset="0"/>
                                </a:rPr>
                              </m:ctrlPr>
                            </m:accPr>
                            <m:e>
                              <m:r>
                                <a:rPr lang="en-US" altLang="zh-CN" sz="2200" i="1">
                                  <a:latin typeface="Cambria Math" panose="02040503050406030204" pitchFamily="18" charset="0"/>
                                  <a:ea typeface="Cambria Math" panose="02040503050406030204" pitchFamily="18" charset="0"/>
                                </a:rPr>
                                <m:t>𝑆</m:t>
                              </m:r>
                            </m:e>
                          </m:acc>
                        </m:e>
                        <m:sub>
                          <m:r>
                            <m:rPr>
                              <m:sty m:val="p"/>
                            </m:rPr>
                            <a:rPr lang="en-US" altLang="zh-CN" sz="2200" i="1">
                              <a:latin typeface="Cambria Math" panose="02040503050406030204" pitchFamily="18" charset="0"/>
                              <a:ea typeface="Cambria Math" panose="02040503050406030204" pitchFamily="18" charset="0"/>
                            </a:rPr>
                            <m:t>i</m:t>
                          </m:r>
                          <m:r>
                            <a:rPr lang="en-US" altLang="zh-CN" sz="2200" i="1">
                              <a:latin typeface="Cambria Math" panose="02040503050406030204" pitchFamily="18" charset="0"/>
                              <a:ea typeface="Cambria Math" panose="02040503050406030204" pitchFamily="18" charset="0"/>
                            </a:rPr>
                            <m:t>+</m:t>
                          </m:r>
                          <m:r>
                            <a:rPr lang="en-US" altLang="zh-CN" sz="2200" i="1">
                              <a:latin typeface="Cambria Math" panose="02040503050406030204" pitchFamily="18" charset="0"/>
                              <a:ea typeface="Cambria Math" panose="02040503050406030204" pitchFamily="18" charset="0"/>
                            </a:rPr>
                            <m:t>1</m:t>
                          </m:r>
                        </m:sub>
                      </m:sSub>
                      <m:r>
                        <a:rPr lang="en-US" altLang="zh-CN" sz="2200" b="0" i="1" smtClean="0">
                          <a:latin typeface="Cambria Math" panose="02040503050406030204" pitchFamily="18" charset="0"/>
                          <a:ea typeface="Cambria Math" panose="02040503050406030204" pitchFamily="18" charset="0"/>
                        </a:rPr>
                        <m:t>)</m:t>
                      </m:r>
                    </m:oMath>
                  </m:oMathPara>
                </a14:m>
                <a:endParaRPr lang="zh-CN" altLang="en-US" sz="2200" dirty="0"/>
              </a:p>
            </p:txBody>
          </p:sp>
        </mc:Choice>
        <mc:Fallback xmlns="">
          <p:sp>
            <p:nvSpPr>
              <p:cNvPr id="44" name="矩形 43"/>
              <p:cNvSpPr>
                <a:spLocks noRot="1" noChangeAspect="1" noMove="1" noResize="1" noEditPoints="1" noAdjustHandles="1" noChangeArrowheads="1" noChangeShapeType="1" noTextEdit="1"/>
              </p:cNvSpPr>
              <p:nvPr/>
            </p:nvSpPr>
            <p:spPr>
              <a:xfrm>
                <a:off x="3459493" y="1262648"/>
                <a:ext cx="5727761" cy="952120"/>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0556A8F0-6C1A-22D7-BCF2-35332921EBE0}"/>
                  </a:ext>
                </a:extLst>
              </p:cNvPr>
              <p:cNvSpPr txBox="1"/>
              <p:nvPr/>
            </p:nvSpPr>
            <p:spPr>
              <a:xfrm>
                <a:off x="3545811" y="2284528"/>
                <a:ext cx="5444888" cy="91384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sz="2200" i="1" smtClean="0">
                          <a:latin typeface="Cambria Math" panose="02040503050406030204" pitchFamily="18" charset="0"/>
                        </a:rPr>
                        <m:t>𝐻</m:t>
                      </m:r>
                      <m:r>
                        <a:rPr lang="en-US" altLang="zh-CN" sz="2200" b="0" i="1" smtClean="0">
                          <a:latin typeface="Cambria Math" panose="02040503050406030204" pitchFamily="18" charset="0"/>
                        </a:rPr>
                        <m:t>=</m:t>
                      </m:r>
                      <m:nary>
                        <m:naryPr>
                          <m:chr m:val="∑"/>
                          <m:supHide m:val="on"/>
                          <m:ctrlPr>
                            <a:rPr lang="en-US" altLang="zh-CN" sz="2200" b="0" i="1" smtClean="0">
                              <a:latin typeface="Cambria Math" panose="02040503050406030204" pitchFamily="18" charset="0"/>
                            </a:rPr>
                          </m:ctrlPr>
                        </m:naryPr>
                        <m:sub>
                          <m:r>
                            <m:rPr>
                              <m:brk m:alnAt="7"/>
                            </m:rPr>
                            <a:rPr lang="en-US" altLang="zh-CN" sz="2200" b="0" i="1" smtClean="0">
                              <a:latin typeface="Cambria Math" panose="02040503050406030204" pitchFamily="18" charset="0"/>
                            </a:rPr>
                            <m:t>𝑖</m:t>
                          </m:r>
                        </m:sub>
                        <m:sup/>
                        <m:e>
                          <m:r>
                            <a:rPr lang="en-US" altLang="zh-CN" sz="2200" b="0" i="1" smtClean="0">
                              <a:latin typeface="Cambria Math" panose="02040503050406030204" pitchFamily="18" charset="0"/>
                            </a:rPr>
                            <m:t>𝐽</m:t>
                          </m:r>
                          <m:sSub>
                            <m:sSubPr>
                              <m:ctrlPr>
                                <a:rPr lang="en-US" altLang="zh-CN" sz="2200" b="0" i="1" smtClean="0">
                                  <a:latin typeface="Cambria Math" panose="02040503050406030204" pitchFamily="18" charset="0"/>
                                </a:rPr>
                              </m:ctrlPr>
                            </m:sSubPr>
                            <m:e>
                              <m:acc>
                                <m:accPr>
                                  <m:chr m:val="⃗"/>
                                  <m:ctrlPr>
                                    <a:rPr lang="en-US" altLang="zh-CN" sz="2200" b="0" i="1" smtClean="0">
                                      <a:latin typeface="Cambria Math" panose="02040503050406030204" pitchFamily="18" charset="0"/>
                                    </a:rPr>
                                  </m:ctrlPr>
                                </m:accPr>
                                <m:e>
                                  <m:r>
                                    <a:rPr lang="en-US" altLang="zh-CN" sz="2200" b="0" i="1" smtClean="0">
                                      <a:latin typeface="Cambria Math" panose="02040503050406030204" pitchFamily="18" charset="0"/>
                                    </a:rPr>
                                    <m:t>𝑆</m:t>
                                  </m:r>
                                </m:e>
                              </m:acc>
                            </m:e>
                            <m:sub>
                              <m:r>
                                <a:rPr lang="en-US" altLang="zh-CN" sz="2200" b="0" i="1" smtClean="0">
                                  <a:latin typeface="Cambria Math" panose="02040503050406030204" pitchFamily="18" charset="0"/>
                                </a:rPr>
                                <m:t>𝑖</m:t>
                              </m:r>
                            </m:sub>
                          </m:sSub>
                        </m:e>
                      </m:nary>
                      <m:r>
                        <a:rPr lang="en-US" altLang="zh-CN" sz="2200" b="0" i="1" smtClean="0">
                          <a:latin typeface="Cambria Math" panose="02040503050406030204" pitchFamily="18" charset="0"/>
                          <a:ea typeface="Cambria Math" panose="02040503050406030204" pitchFamily="18" charset="0"/>
                        </a:rPr>
                        <m:t>∙</m:t>
                      </m:r>
                      <m:sSub>
                        <m:sSubPr>
                          <m:ctrlPr>
                            <a:rPr lang="en-US" altLang="zh-CN" sz="2200" b="0" i="1" smtClean="0">
                              <a:latin typeface="Cambria Math" panose="02040503050406030204" pitchFamily="18" charset="0"/>
                              <a:ea typeface="Cambria Math" panose="02040503050406030204" pitchFamily="18" charset="0"/>
                            </a:rPr>
                          </m:ctrlPr>
                        </m:sSubPr>
                        <m:e>
                          <m:acc>
                            <m:accPr>
                              <m:chr m:val="⃗"/>
                              <m:ctrlPr>
                                <a:rPr lang="en-US" altLang="zh-CN" sz="2200" b="0" i="1" smtClean="0">
                                  <a:latin typeface="Cambria Math" panose="02040503050406030204" pitchFamily="18" charset="0"/>
                                  <a:ea typeface="Cambria Math" panose="02040503050406030204" pitchFamily="18" charset="0"/>
                                </a:rPr>
                              </m:ctrlPr>
                            </m:accPr>
                            <m:e>
                              <m:r>
                                <a:rPr lang="en-US" altLang="zh-CN" sz="2200" b="0" i="1" smtClean="0">
                                  <a:latin typeface="Cambria Math" panose="02040503050406030204" pitchFamily="18" charset="0"/>
                                  <a:ea typeface="Cambria Math" panose="02040503050406030204" pitchFamily="18" charset="0"/>
                                </a:rPr>
                                <m:t>𝑆</m:t>
                              </m:r>
                            </m:e>
                          </m:acc>
                        </m:e>
                        <m:sub>
                          <m:r>
                            <m:rPr>
                              <m:sty m:val="p"/>
                            </m:rPr>
                            <a:rPr lang="en-US" altLang="zh-CN" sz="2200" i="1">
                              <a:latin typeface="Cambria Math" panose="02040503050406030204" pitchFamily="18" charset="0"/>
                              <a:ea typeface="Cambria Math" panose="02040503050406030204" pitchFamily="18" charset="0"/>
                            </a:rPr>
                            <m:t>i</m:t>
                          </m:r>
                          <m:r>
                            <a:rPr lang="en-US" altLang="zh-CN" sz="2200" b="0" i="1" smtClean="0">
                              <a:latin typeface="Cambria Math" panose="02040503050406030204" pitchFamily="18" charset="0"/>
                              <a:ea typeface="Cambria Math" panose="02040503050406030204" pitchFamily="18" charset="0"/>
                            </a:rPr>
                            <m:t>+</m:t>
                          </m:r>
                          <m:r>
                            <a:rPr lang="en-US" altLang="zh-CN" sz="2200" b="0" i="1" smtClean="0">
                              <a:latin typeface="Cambria Math" panose="02040503050406030204" pitchFamily="18" charset="0"/>
                              <a:ea typeface="Cambria Math" panose="02040503050406030204" pitchFamily="18" charset="0"/>
                            </a:rPr>
                            <m:t>1</m:t>
                          </m:r>
                        </m:sub>
                      </m:sSub>
                      <m:r>
                        <a:rPr lang="en-US" altLang="zh-CN" sz="2200" b="0" i="1" smtClean="0">
                          <a:latin typeface="Cambria Math" panose="02040503050406030204" pitchFamily="18" charset="0"/>
                          <a:ea typeface="Cambria Math" panose="02040503050406030204" pitchFamily="18" charset="0"/>
                        </a:rPr>
                        <m:t>−</m:t>
                      </m:r>
                      <m:r>
                        <a:rPr lang="en-US" altLang="zh-CN" sz="2200" b="0" i="1" smtClean="0">
                          <a:solidFill>
                            <a:srgbClr val="0033CC"/>
                          </a:solidFill>
                          <a:latin typeface="Cambria Math" panose="02040503050406030204" pitchFamily="18" charset="0"/>
                          <a:ea typeface="Cambria Math" panose="02040503050406030204" pitchFamily="18" charset="0"/>
                        </a:rPr>
                        <m:t>𝑔</m:t>
                      </m:r>
                      <m:sSub>
                        <m:sSubPr>
                          <m:ctrlPr>
                            <a:rPr lang="en-US" altLang="zh-CN" sz="2200" b="0" i="1" smtClean="0">
                              <a:solidFill>
                                <a:srgbClr val="0033CC"/>
                              </a:solidFill>
                              <a:latin typeface="Cambria Math" panose="02040503050406030204" pitchFamily="18" charset="0"/>
                              <a:ea typeface="Cambria Math" panose="02040503050406030204" pitchFamily="18" charset="0"/>
                            </a:rPr>
                          </m:ctrlPr>
                        </m:sSubPr>
                        <m:e>
                          <m:r>
                            <a:rPr lang="zh-CN" altLang="en-US" sz="2200" b="0" i="1" smtClean="0">
                              <a:solidFill>
                                <a:srgbClr val="0033CC"/>
                              </a:solidFill>
                              <a:latin typeface="Cambria Math" panose="02040503050406030204" pitchFamily="18" charset="0"/>
                              <a:ea typeface="Cambria Math" panose="02040503050406030204" pitchFamily="18" charset="0"/>
                            </a:rPr>
                            <m:t>𝜇</m:t>
                          </m:r>
                        </m:e>
                        <m:sub>
                          <m:r>
                            <a:rPr lang="en-US" altLang="zh-CN" sz="2200" b="0" i="1" smtClean="0">
                              <a:solidFill>
                                <a:srgbClr val="0033CC"/>
                              </a:solidFill>
                              <a:latin typeface="Cambria Math" panose="02040503050406030204" pitchFamily="18" charset="0"/>
                              <a:ea typeface="Cambria Math" panose="02040503050406030204" pitchFamily="18" charset="0"/>
                            </a:rPr>
                            <m:t>𝐵</m:t>
                          </m:r>
                        </m:sub>
                      </m:sSub>
                      <m:r>
                        <a:rPr lang="en-US" altLang="zh-CN" sz="2200" b="0" i="1" smtClean="0">
                          <a:solidFill>
                            <a:srgbClr val="0033CC"/>
                          </a:solidFill>
                          <a:latin typeface="Cambria Math" panose="02040503050406030204" pitchFamily="18" charset="0"/>
                          <a:ea typeface="Cambria Math" panose="02040503050406030204" pitchFamily="18" charset="0"/>
                        </a:rPr>
                        <m:t>𝐻</m:t>
                      </m:r>
                      <m:sSubSup>
                        <m:sSubSupPr>
                          <m:ctrlPr>
                            <a:rPr lang="en-US" altLang="zh-CN" sz="2200" b="0" i="1" smtClean="0">
                              <a:solidFill>
                                <a:srgbClr val="0033CC"/>
                              </a:solidFill>
                              <a:latin typeface="Cambria Math" panose="02040503050406030204" pitchFamily="18" charset="0"/>
                              <a:ea typeface="Cambria Math" panose="02040503050406030204" pitchFamily="18" charset="0"/>
                            </a:rPr>
                          </m:ctrlPr>
                        </m:sSubSupPr>
                        <m:e>
                          <m:r>
                            <a:rPr lang="en-US" altLang="zh-CN" sz="2200" b="0" i="1" smtClean="0">
                              <a:solidFill>
                                <a:srgbClr val="0033CC"/>
                              </a:solidFill>
                              <a:latin typeface="Cambria Math" panose="02040503050406030204" pitchFamily="18" charset="0"/>
                              <a:ea typeface="Cambria Math" panose="02040503050406030204" pitchFamily="18" charset="0"/>
                            </a:rPr>
                            <m:t>𝑆</m:t>
                          </m:r>
                        </m:e>
                        <m:sub>
                          <m:r>
                            <a:rPr lang="en-US" altLang="zh-CN" sz="2200" b="0" i="1" smtClean="0">
                              <a:solidFill>
                                <a:srgbClr val="0033CC"/>
                              </a:solidFill>
                              <a:latin typeface="Cambria Math" panose="02040503050406030204" pitchFamily="18" charset="0"/>
                              <a:ea typeface="Cambria Math" panose="02040503050406030204" pitchFamily="18" charset="0"/>
                            </a:rPr>
                            <m:t>𝑖</m:t>
                          </m:r>
                        </m:sub>
                        <m:sup>
                          <m:r>
                            <a:rPr lang="en-US" altLang="zh-CN" sz="2200" b="0" i="1" smtClean="0">
                              <a:solidFill>
                                <a:srgbClr val="0033CC"/>
                              </a:solidFill>
                              <a:latin typeface="Cambria Math" panose="02040503050406030204" pitchFamily="18" charset="0"/>
                              <a:ea typeface="Cambria Math" panose="02040503050406030204" pitchFamily="18" charset="0"/>
                            </a:rPr>
                            <m:t>𝑦</m:t>
                          </m:r>
                        </m:sup>
                      </m:sSubSup>
                      <m:r>
                        <a:rPr lang="en-US" altLang="zh-CN" sz="2200" b="0" i="0" smtClean="0">
                          <a:latin typeface="Cambria Math" panose="02040503050406030204" pitchFamily="18" charset="0"/>
                          <a:ea typeface="Cambria Math" panose="02040503050406030204" pitchFamily="18" charset="0"/>
                        </a:rPr>
                        <m:t>+</m:t>
                      </m:r>
                      <m:sSub>
                        <m:sSubPr>
                          <m:ctrlPr>
                            <a:rPr lang="en-US" altLang="zh-CN" sz="2200" i="1" smtClean="0">
                              <a:solidFill>
                                <a:srgbClr val="993300"/>
                              </a:solidFill>
                              <a:latin typeface="Cambria Math" panose="02040503050406030204" pitchFamily="18" charset="0"/>
                              <a:ea typeface="Cambria Math" panose="02040503050406030204" pitchFamily="18" charset="0"/>
                            </a:rPr>
                          </m:ctrlPr>
                        </m:sSubPr>
                        <m:e>
                          <m:r>
                            <a:rPr lang="zh-CN" altLang="en-US" sz="2200" i="1">
                              <a:solidFill>
                                <a:srgbClr val="993300"/>
                              </a:solidFill>
                              <a:latin typeface="Cambria Math" panose="02040503050406030204" pitchFamily="18" charset="0"/>
                              <a:ea typeface="Cambria Math" panose="02040503050406030204" pitchFamily="18" charset="0"/>
                            </a:rPr>
                            <m:t>𝜇</m:t>
                          </m:r>
                        </m:e>
                        <m:sub>
                          <m:r>
                            <a:rPr lang="en-US" altLang="zh-CN" sz="2200" i="1">
                              <a:solidFill>
                                <a:srgbClr val="993300"/>
                              </a:solidFill>
                              <a:latin typeface="Cambria Math" panose="02040503050406030204" pitchFamily="18" charset="0"/>
                              <a:ea typeface="Cambria Math" panose="02040503050406030204" pitchFamily="18" charset="0"/>
                            </a:rPr>
                            <m:t>𝐵</m:t>
                          </m:r>
                        </m:sub>
                      </m:sSub>
                      <m:r>
                        <a:rPr lang="en-US" altLang="zh-CN" sz="2200" b="0" i="1" smtClean="0">
                          <a:solidFill>
                            <a:srgbClr val="993300"/>
                          </a:solidFill>
                          <a:latin typeface="Cambria Math" panose="02040503050406030204" pitchFamily="18" charset="0"/>
                          <a:ea typeface="Cambria Math" panose="02040503050406030204" pitchFamily="18" charset="0"/>
                        </a:rPr>
                        <m:t>h</m:t>
                      </m:r>
                      <m:sSup>
                        <m:sSupPr>
                          <m:ctrlPr>
                            <a:rPr lang="en-US" altLang="zh-CN" sz="2200" b="0" i="1" smtClean="0">
                              <a:solidFill>
                                <a:srgbClr val="993300"/>
                              </a:solidFill>
                              <a:latin typeface="Cambria Math" panose="02040503050406030204" pitchFamily="18" charset="0"/>
                              <a:ea typeface="Cambria Math" panose="02040503050406030204" pitchFamily="18" charset="0"/>
                            </a:rPr>
                          </m:ctrlPr>
                        </m:sSupPr>
                        <m:e>
                          <m:r>
                            <a:rPr lang="en-US" altLang="zh-CN" sz="2200" i="1">
                              <a:solidFill>
                                <a:srgbClr val="993300"/>
                              </a:solidFill>
                              <a:latin typeface="Cambria Math" panose="02040503050406030204" pitchFamily="18" charset="0"/>
                              <a:ea typeface="Cambria Math" panose="02040503050406030204" pitchFamily="18" charset="0"/>
                            </a:rPr>
                            <m:t>(−</m:t>
                          </m:r>
                          <m:r>
                            <a:rPr lang="en-US" altLang="zh-CN" sz="2200" i="1">
                              <a:solidFill>
                                <a:srgbClr val="993300"/>
                              </a:solidFill>
                              <a:latin typeface="Cambria Math" panose="02040503050406030204" pitchFamily="18" charset="0"/>
                              <a:ea typeface="Cambria Math" panose="02040503050406030204" pitchFamily="18" charset="0"/>
                            </a:rPr>
                            <m:t>1</m:t>
                          </m:r>
                          <m:r>
                            <a:rPr lang="en-US" altLang="zh-CN" sz="2200" i="1">
                              <a:solidFill>
                                <a:srgbClr val="993300"/>
                              </a:solidFill>
                              <a:latin typeface="Cambria Math" panose="02040503050406030204" pitchFamily="18" charset="0"/>
                              <a:ea typeface="Cambria Math" panose="02040503050406030204" pitchFamily="18" charset="0"/>
                            </a:rPr>
                            <m:t>)</m:t>
                          </m:r>
                        </m:e>
                        <m:sup>
                          <m:r>
                            <a:rPr lang="en-US" altLang="zh-CN" sz="2200" b="0" i="1" smtClean="0">
                              <a:solidFill>
                                <a:srgbClr val="993300"/>
                              </a:solidFill>
                              <a:latin typeface="Cambria Math" panose="02040503050406030204" pitchFamily="18" charset="0"/>
                              <a:ea typeface="Cambria Math" panose="02040503050406030204" pitchFamily="18" charset="0"/>
                            </a:rPr>
                            <m:t>𝑖</m:t>
                          </m:r>
                        </m:sup>
                      </m:sSup>
                      <m:sSubSup>
                        <m:sSubSupPr>
                          <m:ctrlPr>
                            <a:rPr lang="en-US" altLang="zh-CN" sz="2200" b="0" i="1" smtClean="0">
                              <a:solidFill>
                                <a:srgbClr val="993300"/>
                              </a:solidFill>
                              <a:latin typeface="Cambria Math" panose="02040503050406030204" pitchFamily="18" charset="0"/>
                              <a:ea typeface="Cambria Math" panose="02040503050406030204" pitchFamily="18" charset="0"/>
                            </a:rPr>
                          </m:ctrlPr>
                        </m:sSubSupPr>
                        <m:e>
                          <m:r>
                            <a:rPr lang="en-US" altLang="zh-CN" sz="2200" b="0" i="1" smtClean="0">
                              <a:solidFill>
                                <a:srgbClr val="993300"/>
                              </a:solidFill>
                              <a:latin typeface="Cambria Math" panose="02040503050406030204" pitchFamily="18" charset="0"/>
                              <a:ea typeface="Cambria Math" panose="02040503050406030204" pitchFamily="18" charset="0"/>
                            </a:rPr>
                            <m:t>𝑆</m:t>
                          </m:r>
                        </m:e>
                        <m:sub>
                          <m:r>
                            <a:rPr lang="en-US" altLang="zh-CN" sz="2200" b="0" i="1" smtClean="0">
                              <a:solidFill>
                                <a:srgbClr val="993300"/>
                              </a:solidFill>
                              <a:latin typeface="Cambria Math" panose="02040503050406030204" pitchFamily="18" charset="0"/>
                              <a:ea typeface="Cambria Math" panose="02040503050406030204" pitchFamily="18" charset="0"/>
                            </a:rPr>
                            <m:t>𝑖</m:t>
                          </m:r>
                        </m:sub>
                        <m:sup>
                          <m:r>
                            <a:rPr lang="en-US" altLang="zh-CN" sz="2200" b="0" i="1" smtClean="0">
                              <a:solidFill>
                                <a:srgbClr val="993300"/>
                              </a:solidFill>
                              <a:latin typeface="Cambria Math" panose="02040503050406030204" pitchFamily="18" charset="0"/>
                              <a:ea typeface="Cambria Math" panose="02040503050406030204" pitchFamily="18" charset="0"/>
                            </a:rPr>
                            <m:t>𝑧</m:t>
                          </m:r>
                        </m:sup>
                      </m:sSubSup>
                    </m:oMath>
                  </m:oMathPara>
                </a14:m>
                <a:endParaRPr lang="zh-CN" altLang="en-US" sz="2200" dirty="0"/>
              </a:p>
            </p:txBody>
          </p:sp>
        </mc:Choice>
        <mc:Fallback xmlns="">
          <p:sp>
            <p:nvSpPr>
              <p:cNvPr id="52" name="文本框 51">
                <a:extLst>
                  <a:ext uri="{FF2B5EF4-FFF2-40B4-BE49-F238E27FC236}">
                    <a16:creationId xmlns:a16="http://schemas.microsoft.com/office/drawing/2014/main" id="{0556A8F0-6C1A-22D7-BCF2-35332921EBE0}"/>
                  </a:ext>
                </a:extLst>
              </p:cNvPr>
              <p:cNvSpPr txBox="1">
                <a:spLocks noRot="1" noChangeAspect="1" noMove="1" noResize="1" noEditPoints="1" noAdjustHandles="1" noChangeArrowheads="1" noChangeShapeType="1" noTextEdit="1"/>
              </p:cNvSpPr>
              <p:nvPr/>
            </p:nvSpPr>
            <p:spPr>
              <a:xfrm>
                <a:off x="3545811" y="2284528"/>
                <a:ext cx="5444888" cy="913840"/>
              </a:xfrm>
              <a:prstGeom prst="rect">
                <a:avLst/>
              </a:prstGeom>
              <a:blipFill>
                <a:blip r:embed="rId11"/>
                <a:stretch>
                  <a:fillRect/>
                </a:stretch>
              </a:blipFill>
            </p:spPr>
            <p:txBody>
              <a:bodyPr/>
              <a:lstStyle/>
              <a:p>
                <a:r>
                  <a:rPr lang="zh-CN" altLang="en-US">
                    <a:noFill/>
                  </a:rPr>
                  <a:t> </a:t>
                </a:r>
              </a:p>
            </p:txBody>
          </p:sp>
        </mc:Fallback>
      </mc:AlternateContent>
      <p:sp>
        <p:nvSpPr>
          <p:cNvPr id="62" name="文本框 61">
            <a:extLst>
              <a:ext uri="{FF2B5EF4-FFF2-40B4-BE49-F238E27FC236}">
                <a16:creationId xmlns:a16="http://schemas.microsoft.com/office/drawing/2014/main" id="{CDC3D162-0320-E783-83A3-4242CAEEB863}"/>
              </a:ext>
            </a:extLst>
          </p:cNvPr>
          <p:cNvSpPr txBox="1"/>
          <p:nvPr/>
        </p:nvSpPr>
        <p:spPr>
          <a:xfrm>
            <a:off x="766079" y="4536127"/>
            <a:ext cx="9324478" cy="1964961"/>
          </a:xfrm>
          <a:prstGeom prst="rect">
            <a:avLst/>
          </a:prstGeom>
          <a:noFill/>
        </p:spPr>
        <p:txBody>
          <a:bodyPr wrap="square" rtlCol="0">
            <a:spAutoFit/>
          </a:bodyPr>
          <a:lstStyle/>
          <a:p>
            <a:pPr>
              <a:lnSpc>
                <a:spcPct val="130000"/>
              </a:lnSpc>
            </a:pPr>
            <a:r>
              <a:rPr lang="en-US" altLang="zh-CN" sz="2400" dirty="0">
                <a:latin typeface="Times New Roman" panose="02020603050405020304" pitchFamily="18" charset="0"/>
                <a:ea typeface="宋体" panose="02010600030101010101" pitchFamily="2" charset="-122"/>
              </a:rPr>
              <a:t>   DM interactions</a:t>
            </a:r>
          </a:p>
          <a:p>
            <a:pPr>
              <a:lnSpc>
                <a:spcPct val="130000"/>
              </a:lnSpc>
            </a:pPr>
            <a:r>
              <a:rPr lang="en-US" altLang="zh-CN" sz="2400" dirty="0">
                <a:latin typeface="Times New Roman" panose="02020603050405020304" pitchFamily="18" charset="0"/>
                <a:ea typeface="宋体" panose="02010600030101010101" pitchFamily="2" charset="-122"/>
                <a:sym typeface="Wingdings" panose="05000000000000000000" pitchFamily="2" charset="2"/>
              </a:rPr>
              <a:t>Field-induced staggered field (also see in BaCo</a:t>
            </a:r>
            <a:r>
              <a:rPr lang="en-US" altLang="zh-CN" sz="2400" baseline="-25000" dirty="0">
                <a:latin typeface="Times New Roman" panose="02020603050405020304" pitchFamily="18" charset="0"/>
                <a:ea typeface="宋体" panose="02010600030101010101" pitchFamily="2" charset="-122"/>
                <a:sym typeface="Wingdings" panose="05000000000000000000" pitchFamily="2" charset="2"/>
              </a:rPr>
              <a:t>2</a:t>
            </a:r>
            <a:r>
              <a:rPr lang="en-US" altLang="zh-CN" sz="2400" dirty="0">
                <a:latin typeface="Times New Roman" panose="02020603050405020304" pitchFamily="18" charset="0"/>
                <a:ea typeface="宋体" panose="02010600030101010101" pitchFamily="2" charset="-122"/>
                <a:sym typeface="Wingdings" panose="05000000000000000000" pitchFamily="2" charset="2"/>
              </a:rPr>
              <a:t>V</a:t>
            </a:r>
            <a:r>
              <a:rPr lang="en-US" altLang="zh-CN" sz="2400" baseline="-25000" dirty="0">
                <a:latin typeface="Times New Roman" panose="02020603050405020304" pitchFamily="18" charset="0"/>
                <a:ea typeface="宋体" panose="02010600030101010101" pitchFamily="2" charset="-122"/>
                <a:sym typeface="Wingdings" panose="05000000000000000000" pitchFamily="2" charset="2"/>
              </a:rPr>
              <a:t>2</a:t>
            </a:r>
            <a:r>
              <a:rPr lang="en-US" altLang="zh-CN" sz="2400" dirty="0">
                <a:latin typeface="Times New Roman" panose="02020603050405020304" pitchFamily="18" charset="0"/>
                <a:ea typeface="宋体" panose="02010600030101010101" pitchFamily="2" charset="-122"/>
                <a:sym typeface="Wingdings" panose="05000000000000000000" pitchFamily="2" charset="2"/>
              </a:rPr>
              <a:t>O</a:t>
            </a:r>
            <a:r>
              <a:rPr lang="en-US" altLang="zh-CN" sz="2400" baseline="-25000" dirty="0">
                <a:latin typeface="Times New Roman" panose="02020603050405020304" pitchFamily="18" charset="0"/>
                <a:ea typeface="宋体" panose="02010600030101010101" pitchFamily="2" charset="-122"/>
                <a:sym typeface="Wingdings" panose="05000000000000000000" pitchFamily="2" charset="2"/>
              </a:rPr>
              <a:t>8</a:t>
            </a:r>
            <a:r>
              <a:rPr lang="en-US" altLang="zh-CN" sz="2400" dirty="0">
                <a:latin typeface="Times New Roman" panose="02020603050405020304" pitchFamily="18" charset="0"/>
                <a:ea typeface="宋体" panose="02010600030101010101" pitchFamily="2" charset="-122"/>
                <a:sym typeface="Wingdings" panose="05000000000000000000" pitchFamily="2" charset="2"/>
              </a:rPr>
              <a:t>, E8 state)</a:t>
            </a:r>
            <a:endParaRPr lang="en-US" altLang="zh-CN" sz="2400" dirty="0">
              <a:latin typeface="Times New Roman" panose="02020603050405020304" pitchFamily="18" charset="0"/>
              <a:ea typeface="宋体" panose="02010600030101010101" pitchFamily="2" charset="-122"/>
            </a:endParaRPr>
          </a:p>
          <a:p>
            <a:pPr marL="285750" indent="-285750">
              <a:lnSpc>
                <a:spcPct val="130000"/>
              </a:lnSpc>
              <a:buFont typeface="Wingdings" panose="05000000000000000000" pitchFamily="2" charset="2"/>
              <a:buChar char="à"/>
            </a:pPr>
            <a:r>
              <a:rPr lang="en-US" altLang="zh-CN" sz="2400" dirty="0">
                <a:latin typeface="Times New Roman" panose="02020603050405020304" pitchFamily="18" charset="0"/>
                <a:ea typeface="宋体" panose="02010600030101010101" pitchFamily="2" charset="-122"/>
              </a:rPr>
              <a:t>Sine-Gordon model (non-linear terms)</a:t>
            </a:r>
          </a:p>
          <a:p>
            <a:pPr marL="285750" indent="-285750">
              <a:lnSpc>
                <a:spcPct val="130000"/>
              </a:lnSpc>
              <a:buFont typeface="Wingdings" panose="05000000000000000000" pitchFamily="2" charset="2"/>
              <a:buChar char="à"/>
            </a:pPr>
            <a:r>
              <a:rPr lang="en-US" altLang="zh-CN" sz="2400" dirty="0">
                <a:solidFill>
                  <a:srgbClr val="993300"/>
                </a:solidFill>
                <a:latin typeface="Times New Roman" panose="02020603050405020304" pitchFamily="18" charset="0"/>
                <a:ea typeface="宋体" panose="02010600030101010101" pitchFamily="2" charset="-122"/>
              </a:rPr>
              <a:t>Gapped soliton</a:t>
            </a:r>
            <a:r>
              <a:rPr lang="zh-CN" altLang="en-US" sz="2400" dirty="0">
                <a:solidFill>
                  <a:srgbClr val="993300"/>
                </a:solidFill>
                <a:latin typeface="Times New Roman" panose="02020603050405020304" pitchFamily="18" charset="0"/>
                <a:ea typeface="宋体" panose="02010600030101010101" pitchFamily="2" charset="-122"/>
              </a:rPr>
              <a:t> </a:t>
            </a:r>
            <a:r>
              <a:rPr lang="en-US" altLang="zh-CN" sz="2400" dirty="0">
                <a:solidFill>
                  <a:srgbClr val="993300"/>
                </a:solidFill>
                <a:latin typeface="Times New Roman" panose="02020603050405020304" pitchFamily="18" charset="0"/>
                <a:ea typeface="宋体" panose="02010600030101010101" pitchFamily="2" charset="-122"/>
              </a:rPr>
              <a:t>excitations</a:t>
            </a:r>
            <a:endParaRPr lang="zh-CN" altLang="en-US" sz="2400" dirty="0">
              <a:solidFill>
                <a:srgbClr val="993300"/>
              </a:solidFill>
              <a:latin typeface="Times New Roman" panose="02020603050405020304" pitchFamily="18" charset="0"/>
              <a:ea typeface="宋体" panose="02010600030101010101" pitchFamily="2" charset="-122"/>
            </a:endParaRPr>
          </a:p>
        </p:txBody>
      </p:sp>
      <p:sp>
        <p:nvSpPr>
          <p:cNvPr id="64" name="Text Box 13">
            <a:extLst>
              <a:ext uri="{FF2B5EF4-FFF2-40B4-BE49-F238E27FC236}">
                <a16:creationId xmlns:a16="http://schemas.microsoft.com/office/drawing/2014/main" id="{CF1FE6B8-E775-D5E8-AEB3-AA9283A019C3}"/>
              </a:ext>
            </a:extLst>
          </p:cNvPr>
          <p:cNvSpPr txBox="1">
            <a:spLocks noChangeArrowheads="1"/>
          </p:cNvSpPr>
          <p:nvPr/>
        </p:nvSpPr>
        <p:spPr bwMode="auto">
          <a:xfrm>
            <a:off x="162408" y="43558"/>
            <a:ext cx="12204000"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Crystal symmetry and effective staggered field</a:t>
            </a:r>
          </a:p>
        </p:txBody>
      </p:sp>
      <p:pic>
        <p:nvPicPr>
          <p:cNvPr id="65" name="Picture 3">
            <a:extLst>
              <a:ext uri="{FF2B5EF4-FFF2-40B4-BE49-F238E27FC236}">
                <a16:creationId xmlns:a16="http://schemas.microsoft.com/office/drawing/2014/main" id="{420DCF6E-6128-8E3B-202D-DECC41470BB6}"/>
              </a:ext>
            </a:extLst>
          </p:cNvPr>
          <p:cNvPicPr>
            <a:picLocks noChangeAspect="1" noChangeArrowheads="1"/>
          </p:cNvPicPr>
          <p:nvPr/>
        </p:nvPicPr>
        <p:blipFill>
          <a:blip r:embed="rId12" cstate="print"/>
          <a:srcRect/>
          <a:stretch>
            <a:fillRect/>
          </a:stretch>
        </p:blipFill>
        <p:spPr bwMode="auto">
          <a:xfrm>
            <a:off x="0" y="720000"/>
            <a:ext cx="12204000" cy="177881"/>
          </a:xfrm>
          <a:prstGeom prst="rect">
            <a:avLst/>
          </a:prstGeom>
          <a:noFill/>
          <a:ln w="38100">
            <a:noFill/>
            <a:miter lim="800000"/>
            <a:headEnd/>
            <a:tailEnd/>
          </a:ln>
        </p:spPr>
      </p:pic>
      <p:sp>
        <p:nvSpPr>
          <p:cNvPr id="66" name="文本框 65">
            <a:extLst>
              <a:ext uri="{FF2B5EF4-FFF2-40B4-BE49-F238E27FC236}">
                <a16:creationId xmlns:a16="http://schemas.microsoft.com/office/drawing/2014/main" id="{C9A89FF5-5F19-FB3D-CF05-E4C5E38A4AC3}"/>
              </a:ext>
            </a:extLst>
          </p:cNvPr>
          <p:cNvSpPr txBox="1"/>
          <p:nvPr/>
        </p:nvSpPr>
        <p:spPr>
          <a:xfrm>
            <a:off x="661629" y="720000"/>
            <a:ext cx="3860352"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Cu-Cu-Cu line is buckled</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sp>
        <p:nvSpPr>
          <p:cNvPr id="67" name="灯片编号占位符 1">
            <a:extLst>
              <a:ext uri="{FF2B5EF4-FFF2-40B4-BE49-F238E27FC236}">
                <a16:creationId xmlns:a16="http://schemas.microsoft.com/office/drawing/2014/main" id="{2674F8CE-780C-B95F-C658-31645443AE80}"/>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11</a:t>
            </a:fld>
            <a:endParaRPr lang="zh-CN" altLang="en-US" sz="2000" dirty="0"/>
          </a:p>
        </p:txBody>
      </p:sp>
      <p:sp>
        <p:nvSpPr>
          <p:cNvPr id="3" name="文本框 2">
            <a:extLst>
              <a:ext uri="{FF2B5EF4-FFF2-40B4-BE49-F238E27FC236}">
                <a16:creationId xmlns:a16="http://schemas.microsoft.com/office/drawing/2014/main" id="{03DF3D31-F280-9619-100C-92153A37EEC2}"/>
              </a:ext>
            </a:extLst>
          </p:cNvPr>
          <p:cNvSpPr txBox="1"/>
          <p:nvPr/>
        </p:nvSpPr>
        <p:spPr>
          <a:xfrm>
            <a:off x="9068424" y="1438655"/>
            <a:ext cx="3297698" cy="1523494"/>
          </a:xfrm>
          <a:prstGeom prst="rect">
            <a:avLst/>
          </a:prstGeom>
          <a:noFill/>
        </p:spPr>
        <p:txBody>
          <a:bodyPr wrap="none" rtlCol="0">
            <a:spAutoFit/>
          </a:bodyPr>
          <a:lstStyle/>
          <a:p>
            <a:pPr marL="457200" indent="-457200" algn="l">
              <a:spcAft>
                <a:spcPts val="600"/>
              </a:spcAft>
              <a:buFont typeface="Wingdings" panose="05000000000000000000" pitchFamily="2" charset="2"/>
              <a:buChar char="Ø"/>
            </a:pPr>
            <a:r>
              <a:rPr lang="en-US" altLang="zh-CN" sz="2200" b="1" dirty="0">
                <a:solidFill>
                  <a:srgbClr val="0033CC"/>
                </a:solidFill>
                <a:latin typeface="Times New Roman" panose="02020603050405020304" pitchFamily="18" charset="0"/>
                <a:cs typeface="Times New Roman" panose="02020603050405020304" pitchFamily="18" charset="0"/>
              </a:rPr>
              <a:t>Non-linear term</a:t>
            </a:r>
            <a:br>
              <a:rPr lang="en-US" altLang="zh-CN" sz="2200" b="1" dirty="0">
                <a:solidFill>
                  <a:srgbClr val="0033CC"/>
                </a:solidFill>
                <a:latin typeface="Times New Roman" panose="02020603050405020304" pitchFamily="18" charset="0"/>
                <a:cs typeface="Times New Roman" panose="02020603050405020304" pitchFamily="18" charset="0"/>
              </a:rPr>
            </a:br>
            <a:br>
              <a:rPr lang="en-US" altLang="zh-CN" sz="2200" b="1" dirty="0">
                <a:solidFill>
                  <a:srgbClr val="0033CC"/>
                </a:solidFill>
                <a:latin typeface="Times New Roman" panose="02020603050405020304" pitchFamily="18" charset="0"/>
                <a:cs typeface="Times New Roman" panose="02020603050405020304" pitchFamily="18" charset="0"/>
              </a:rPr>
            </a:br>
            <a:endParaRPr lang="en-US" altLang="zh-CN" sz="2200" b="1" dirty="0">
              <a:solidFill>
                <a:srgbClr val="0033CC"/>
              </a:solidFill>
              <a:latin typeface="Times New Roman" panose="02020603050405020304" pitchFamily="18" charset="0"/>
              <a:cs typeface="Times New Roman" panose="02020603050405020304" pitchFamily="18" charset="0"/>
            </a:endParaRPr>
          </a:p>
          <a:p>
            <a:pPr marL="457200" indent="-457200" algn="l">
              <a:spcAft>
                <a:spcPts val="600"/>
              </a:spcAft>
              <a:buFont typeface="Wingdings" panose="05000000000000000000" pitchFamily="2" charset="2"/>
              <a:buChar char="Ø"/>
            </a:pPr>
            <a:r>
              <a:rPr lang="en-US" altLang="zh-CN" sz="2200" b="1" dirty="0">
                <a:solidFill>
                  <a:srgbClr val="0033CC"/>
                </a:solidFill>
                <a:latin typeface="Times New Roman" panose="02020603050405020304" pitchFamily="18" charset="0"/>
                <a:cs typeface="Times New Roman" panose="02020603050405020304" pitchFamily="18" charset="0"/>
              </a:rPr>
              <a:t> sine-Gordon function</a:t>
            </a:r>
            <a:endParaRPr lang="zh-CN" altLang="en-US" sz="2200" b="1"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921228"/>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16287EB-399D-8A80-5A7C-E7B27DEEDB6A}"/>
            </a:ext>
          </a:extLst>
        </p:cNvPr>
        <p:cNvGrpSpPr/>
        <p:nvPr/>
      </p:nvGrpSpPr>
      <p:grpSpPr>
        <a:xfrm>
          <a:off x="0" y="0"/>
          <a:ext cx="0" cy="0"/>
          <a:chOff x="0" y="0"/>
          <a:chExt cx="0" cy="0"/>
        </a:xfrm>
      </p:grpSpPr>
      <p:sp>
        <p:nvSpPr>
          <p:cNvPr id="31" name="矩形 30">
            <a:extLst>
              <a:ext uri="{FF2B5EF4-FFF2-40B4-BE49-F238E27FC236}">
                <a16:creationId xmlns:a16="http://schemas.microsoft.com/office/drawing/2014/main" id="{A3DB6BF2-C8EE-F9A1-BA7F-2AB6090A206A}"/>
              </a:ext>
            </a:extLst>
          </p:cNvPr>
          <p:cNvSpPr/>
          <p:nvPr/>
        </p:nvSpPr>
        <p:spPr>
          <a:xfrm>
            <a:off x="462076" y="6339242"/>
            <a:ext cx="5451492" cy="400110"/>
          </a:xfrm>
          <a:prstGeom prst="rect">
            <a:avLst/>
          </a:prstGeom>
        </p:spPr>
        <p:txBody>
          <a:bodyPr wrap="none">
            <a:spAutoFit/>
          </a:bodyPr>
          <a:lstStyle/>
          <a:p>
            <a:r>
              <a:rPr lang="en-US" altLang="zh-CN" sz="20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D. C. </a:t>
            </a:r>
            <a:r>
              <a:rPr lang="en-US" altLang="zh-CN" sz="2000"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Dender</a:t>
            </a:r>
            <a:r>
              <a:rPr lang="en-US" altLang="zh-CN" sz="20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et al., Phys. Rev. Lett.79.1750 (1997)</a:t>
            </a:r>
            <a:endParaRPr lang="zh-CN" altLang="en-US" sz="20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46" name="Text Box 13">
            <a:extLst>
              <a:ext uri="{FF2B5EF4-FFF2-40B4-BE49-F238E27FC236}">
                <a16:creationId xmlns:a16="http://schemas.microsoft.com/office/drawing/2014/main" id="{68FD134E-DC17-65BC-9E03-02AD087B0608}"/>
              </a:ext>
            </a:extLst>
          </p:cNvPr>
          <p:cNvSpPr txBox="1">
            <a:spLocks noChangeArrowheads="1"/>
          </p:cNvSpPr>
          <p:nvPr/>
        </p:nvSpPr>
        <p:spPr bwMode="auto">
          <a:xfrm>
            <a:off x="162408" y="73669"/>
            <a:ext cx="11205680"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Under field:</a:t>
            </a:r>
            <a:r>
              <a:rPr lang="zh-CN" altLang="en-US" sz="3600" dirty="0">
                <a:solidFill>
                  <a:srgbClr val="0033CC"/>
                </a:solidFill>
                <a:latin typeface="Times New Roman" pitchFamily="18" charset="0"/>
                <a:cs typeface="Times New Roman" pitchFamily="18" charset="0"/>
              </a:rPr>
              <a:t> </a:t>
            </a:r>
            <a:r>
              <a:rPr lang="en-US" altLang="zh-CN" sz="3600" dirty="0">
                <a:solidFill>
                  <a:srgbClr val="0033CC"/>
                </a:solidFill>
                <a:latin typeface="Times New Roman" pitchFamily="18" charset="0"/>
                <a:cs typeface="Times New Roman" pitchFamily="18" charset="0"/>
              </a:rPr>
              <a:t>from gapless to gapped</a:t>
            </a:r>
            <a:r>
              <a:rPr lang="zh-CN" altLang="en-US" sz="3600" dirty="0">
                <a:solidFill>
                  <a:srgbClr val="0033CC"/>
                </a:solidFill>
                <a:latin typeface="Times New Roman" pitchFamily="18" charset="0"/>
                <a:cs typeface="Times New Roman" pitchFamily="18" charset="0"/>
              </a:rPr>
              <a:t> </a:t>
            </a:r>
            <a:r>
              <a:rPr lang="en-US" altLang="zh-CN" sz="3600" dirty="0">
                <a:solidFill>
                  <a:srgbClr val="0033CC"/>
                </a:solidFill>
                <a:latin typeface="Times New Roman" pitchFamily="18" charset="0"/>
                <a:cs typeface="Times New Roman" pitchFamily="18" charset="0"/>
              </a:rPr>
              <a:t>excitations</a:t>
            </a:r>
          </a:p>
        </p:txBody>
      </p:sp>
      <p:pic>
        <p:nvPicPr>
          <p:cNvPr id="50" name="Picture 3">
            <a:extLst>
              <a:ext uri="{FF2B5EF4-FFF2-40B4-BE49-F238E27FC236}">
                <a16:creationId xmlns:a16="http://schemas.microsoft.com/office/drawing/2014/main" id="{0A8634C7-8EDA-B280-5291-D8507BDCEF90}"/>
              </a:ext>
            </a:extLst>
          </p:cNvPr>
          <p:cNvPicPr>
            <a:picLocks noChangeAspect="1" noChangeArrowheads="1"/>
          </p:cNvPicPr>
          <p:nvPr/>
        </p:nvPicPr>
        <p:blipFill>
          <a:blip r:embed="rId3" cstate="print"/>
          <a:srcRect/>
          <a:stretch>
            <a:fillRect/>
          </a:stretch>
        </p:blipFill>
        <p:spPr bwMode="auto">
          <a:xfrm>
            <a:off x="0" y="720000"/>
            <a:ext cx="12204000" cy="177881"/>
          </a:xfrm>
          <a:prstGeom prst="rect">
            <a:avLst/>
          </a:prstGeom>
          <a:noFill/>
          <a:ln w="38100">
            <a:noFill/>
            <a:miter lim="800000"/>
            <a:headEnd/>
            <a:tailEnd/>
          </a:ln>
        </p:spPr>
      </p:pic>
      <p:pic>
        <p:nvPicPr>
          <p:cNvPr id="39" name="图片 38">
            <a:extLst>
              <a:ext uri="{FF2B5EF4-FFF2-40B4-BE49-F238E27FC236}">
                <a16:creationId xmlns:a16="http://schemas.microsoft.com/office/drawing/2014/main" id="{16C6E803-28A1-A016-25DF-903F71C4FD1B}"/>
              </a:ext>
            </a:extLst>
          </p:cNvPr>
          <p:cNvPicPr>
            <a:picLocks noChangeAspect="1"/>
          </p:cNvPicPr>
          <p:nvPr/>
        </p:nvPicPr>
        <p:blipFill>
          <a:blip r:embed="rId4"/>
          <a:stretch>
            <a:fillRect/>
          </a:stretch>
        </p:blipFill>
        <p:spPr>
          <a:xfrm>
            <a:off x="267943" y="1061049"/>
            <a:ext cx="4492447" cy="4297123"/>
          </a:xfrm>
          <a:prstGeom prst="rect">
            <a:avLst/>
          </a:prstGeom>
        </p:spPr>
      </p:pic>
      <p:pic>
        <p:nvPicPr>
          <p:cNvPr id="40" name="图片 39">
            <a:extLst>
              <a:ext uri="{FF2B5EF4-FFF2-40B4-BE49-F238E27FC236}">
                <a16:creationId xmlns:a16="http://schemas.microsoft.com/office/drawing/2014/main" id="{BC2226AE-522F-53A9-5627-C9307ACDEA46}"/>
              </a:ext>
            </a:extLst>
          </p:cNvPr>
          <p:cNvPicPr>
            <a:picLocks noChangeAspect="1"/>
          </p:cNvPicPr>
          <p:nvPr/>
        </p:nvPicPr>
        <p:blipFill>
          <a:blip r:embed="rId5"/>
          <a:stretch>
            <a:fillRect/>
          </a:stretch>
        </p:blipFill>
        <p:spPr>
          <a:xfrm>
            <a:off x="4760390" y="1135607"/>
            <a:ext cx="3233191" cy="2365375"/>
          </a:xfrm>
          <a:prstGeom prst="rect">
            <a:avLst/>
          </a:prstGeom>
        </p:spPr>
      </p:pic>
      <p:pic>
        <p:nvPicPr>
          <p:cNvPr id="64" name="图片 63">
            <a:extLst>
              <a:ext uri="{FF2B5EF4-FFF2-40B4-BE49-F238E27FC236}">
                <a16:creationId xmlns:a16="http://schemas.microsoft.com/office/drawing/2014/main" id="{1A202114-7203-F218-323C-3D9D68AB5813}"/>
              </a:ext>
            </a:extLst>
          </p:cNvPr>
          <p:cNvPicPr>
            <a:picLocks noChangeAspect="1"/>
          </p:cNvPicPr>
          <p:nvPr/>
        </p:nvPicPr>
        <p:blipFill>
          <a:blip r:embed="rId6"/>
          <a:stretch>
            <a:fillRect/>
          </a:stretch>
        </p:blipFill>
        <p:spPr>
          <a:xfrm>
            <a:off x="8211651" y="1553457"/>
            <a:ext cx="3429879" cy="3799963"/>
          </a:xfrm>
          <a:prstGeom prst="rect">
            <a:avLst/>
          </a:prstGeom>
        </p:spPr>
      </p:pic>
      <p:pic>
        <p:nvPicPr>
          <p:cNvPr id="66" name="图片 65">
            <a:extLst>
              <a:ext uri="{FF2B5EF4-FFF2-40B4-BE49-F238E27FC236}">
                <a16:creationId xmlns:a16="http://schemas.microsoft.com/office/drawing/2014/main" id="{48BB4790-A2D2-2856-3CCE-AFCF5833508F}"/>
              </a:ext>
            </a:extLst>
          </p:cNvPr>
          <p:cNvPicPr>
            <a:picLocks noChangeAspect="1"/>
          </p:cNvPicPr>
          <p:nvPr/>
        </p:nvPicPr>
        <p:blipFill>
          <a:blip r:embed="rId7"/>
          <a:stretch>
            <a:fillRect/>
          </a:stretch>
        </p:blipFill>
        <p:spPr>
          <a:xfrm>
            <a:off x="5026103" y="3662885"/>
            <a:ext cx="3076513" cy="2251861"/>
          </a:xfrm>
          <a:prstGeom prst="rect">
            <a:avLst/>
          </a:prstGeom>
        </p:spPr>
      </p:pic>
      <p:sp>
        <p:nvSpPr>
          <p:cNvPr id="67" name="文本框 66">
            <a:extLst>
              <a:ext uri="{FF2B5EF4-FFF2-40B4-BE49-F238E27FC236}">
                <a16:creationId xmlns:a16="http://schemas.microsoft.com/office/drawing/2014/main" id="{03746316-09C7-4813-134D-C5733D07BFBB}"/>
              </a:ext>
            </a:extLst>
          </p:cNvPr>
          <p:cNvSpPr txBox="1"/>
          <p:nvPr/>
        </p:nvSpPr>
        <p:spPr>
          <a:xfrm>
            <a:off x="1056162" y="5591581"/>
            <a:ext cx="2327881" cy="646331"/>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H=0,spinons excitation</a:t>
            </a:r>
          </a:p>
          <a:p>
            <a:r>
              <a:rPr lang="en-US" altLang="zh-CN" dirty="0">
                <a:latin typeface="Times New Roman" panose="02020603050405020304" pitchFamily="18" charset="0"/>
                <a:cs typeface="Times New Roman" panose="02020603050405020304" pitchFamily="18" charset="0"/>
              </a:rPr>
              <a:t>H</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0</a:t>
            </a:r>
            <a:r>
              <a:rPr lang="zh-CN" altLang="en-US"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energy gap</a:t>
            </a:r>
            <a:endParaRPr lang="zh-CN" altLang="en-US" dirty="0">
              <a:latin typeface="Times New Roman" panose="02020603050405020304" pitchFamily="18" charset="0"/>
              <a:cs typeface="Times New Roman" panose="02020603050405020304" pitchFamily="18" charset="0"/>
            </a:endParaRPr>
          </a:p>
        </p:txBody>
      </p:sp>
      <p:pic>
        <p:nvPicPr>
          <p:cNvPr id="68" name="图片 67">
            <a:extLst>
              <a:ext uri="{FF2B5EF4-FFF2-40B4-BE49-F238E27FC236}">
                <a16:creationId xmlns:a16="http://schemas.microsoft.com/office/drawing/2014/main" id="{4BC662FD-B9CE-7031-DA37-471337F33C2A}"/>
              </a:ext>
            </a:extLst>
          </p:cNvPr>
          <p:cNvPicPr>
            <a:picLocks noChangeAspect="1"/>
          </p:cNvPicPr>
          <p:nvPr/>
        </p:nvPicPr>
        <p:blipFill>
          <a:blip r:embed="rId8"/>
          <a:stretch>
            <a:fillRect/>
          </a:stretch>
        </p:blipFill>
        <p:spPr>
          <a:xfrm>
            <a:off x="8658225" y="5522892"/>
            <a:ext cx="3028950" cy="266700"/>
          </a:xfrm>
          <a:prstGeom prst="rect">
            <a:avLst/>
          </a:prstGeom>
        </p:spPr>
      </p:pic>
      <p:sp>
        <p:nvSpPr>
          <p:cNvPr id="69" name="灯片编号占位符 1">
            <a:extLst>
              <a:ext uri="{FF2B5EF4-FFF2-40B4-BE49-F238E27FC236}">
                <a16:creationId xmlns:a16="http://schemas.microsoft.com/office/drawing/2014/main" id="{2F4F7DFA-9C18-FA3D-0B34-D25D5C31D46C}"/>
              </a:ext>
            </a:extLst>
          </p:cNvPr>
          <p:cNvSpPr>
            <a:spLocks noGrp="1"/>
          </p:cNvSpPr>
          <p:nvPr>
            <p:ph type="sldNum" sz="quarter" idx="12"/>
          </p:nvPr>
        </p:nvSpPr>
        <p:spPr>
          <a:xfrm>
            <a:off x="9320217" y="6356350"/>
            <a:ext cx="2743200" cy="365125"/>
          </a:xfrm>
        </p:spPr>
        <p:txBody>
          <a:bodyPr/>
          <a:lstStyle/>
          <a:p>
            <a:fld id="{3644D694-0673-497E-8842-7BDF5D413622}" type="slidenum">
              <a:rPr lang="zh-CN" altLang="en-US" sz="2000" smtClean="0"/>
              <a:t>12</a:t>
            </a:fld>
            <a:endParaRPr lang="zh-CN" altLang="en-US" sz="2000" dirty="0"/>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639318E0-5F63-7D57-B8CC-3CD23AC6CF11}"/>
                  </a:ext>
                </a:extLst>
              </p:cNvPr>
              <p:cNvSpPr txBox="1"/>
              <p:nvPr/>
            </p:nvSpPr>
            <p:spPr>
              <a:xfrm>
                <a:off x="8660316" y="5829926"/>
                <a:ext cx="3147015" cy="846386"/>
              </a:xfrm>
              <a:prstGeom prst="rect">
                <a:avLst/>
              </a:prstGeom>
              <a:noFill/>
            </p:spPr>
            <p:txBody>
              <a:bodyPr wrap="none" rtlCol="0">
                <a:spAutoFit/>
              </a:bodyPr>
              <a:lstStyle/>
              <a:p>
                <a:pPr marL="457200" indent="-457200" algn="l">
                  <a:spcAft>
                    <a:spcPts val="600"/>
                  </a:spcAft>
                  <a:buFont typeface="Wingdings" panose="05000000000000000000" pitchFamily="2" charset="2"/>
                  <a:buChar char="Ø"/>
                </a:pPr>
                <a:r>
                  <a:rPr lang="en-US" altLang="zh-CN" sz="2200" b="1" dirty="0">
                    <a:solidFill>
                      <a:srgbClr val="0033CC"/>
                    </a:solidFill>
                    <a:latin typeface="Times New Roman" panose="02020603050405020304" pitchFamily="18" charset="0"/>
                    <a:cs typeface="Times New Roman" panose="02020603050405020304" pitchFamily="18" charset="0"/>
                  </a:rPr>
                  <a:t>Non-linear </a:t>
                </a:r>
                <a14:m>
                  <m:oMath xmlns:m="http://schemas.openxmlformats.org/officeDocument/2006/math">
                    <m:r>
                      <a:rPr lang="en-US" altLang="zh-CN" sz="2200" b="1" i="0" smtClean="0">
                        <a:solidFill>
                          <a:srgbClr val="0033CC"/>
                        </a:solidFill>
                        <a:latin typeface="Cambria Math" panose="02040503050406030204" pitchFamily="18" charset="0"/>
                        <a:cs typeface="Times New Roman" panose="02020603050405020304" pitchFamily="18" charset="0"/>
                      </a:rPr>
                      <m:t>𝚫</m:t>
                    </m:r>
                    <m:r>
                      <a:rPr lang="en-US" altLang="zh-CN" sz="2200" b="1" i="1" smtClean="0">
                        <a:solidFill>
                          <a:srgbClr val="0033CC"/>
                        </a:solidFill>
                        <a:latin typeface="Cambria Math" panose="02040503050406030204" pitchFamily="18" charset="0"/>
                        <a:cs typeface="Times New Roman" panose="02020603050405020304" pitchFamily="18" charset="0"/>
                      </a:rPr>
                      <m:t>(</m:t>
                    </m:r>
                    <m:r>
                      <a:rPr lang="en-US" altLang="zh-CN" sz="2200" b="1" i="1" smtClean="0">
                        <a:solidFill>
                          <a:srgbClr val="0033CC"/>
                        </a:solidFill>
                        <a:latin typeface="Cambria Math" panose="02040503050406030204" pitchFamily="18" charset="0"/>
                        <a:cs typeface="Times New Roman" panose="02020603050405020304" pitchFamily="18" charset="0"/>
                      </a:rPr>
                      <m:t>𝑯</m:t>
                    </m:r>
                    <m:r>
                      <a:rPr lang="en-US" altLang="zh-CN" sz="2200" b="1" i="1" smtClean="0">
                        <a:solidFill>
                          <a:srgbClr val="0033CC"/>
                        </a:solidFill>
                        <a:latin typeface="Cambria Math" panose="02040503050406030204" pitchFamily="18" charset="0"/>
                        <a:cs typeface="Times New Roman" panose="02020603050405020304" pitchFamily="18" charset="0"/>
                      </a:rPr>
                      <m:t>)</m:t>
                    </m:r>
                  </m:oMath>
                </a14:m>
                <a:endParaRPr lang="en-US" altLang="zh-CN" sz="2200" b="1" dirty="0">
                  <a:solidFill>
                    <a:srgbClr val="0033CC"/>
                  </a:solidFill>
                  <a:latin typeface="Times New Roman" panose="02020603050405020304" pitchFamily="18" charset="0"/>
                  <a:cs typeface="Times New Roman" panose="02020603050405020304" pitchFamily="18" charset="0"/>
                </a:endParaRPr>
              </a:p>
              <a:p>
                <a:pPr marL="457200" indent="-457200" algn="l">
                  <a:spcAft>
                    <a:spcPts val="600"/>
                  </a:spcAft>
                  <a:buFont typeface="Wingdings" panose="05000000000000000000" pitchFamily="2" charset="2"/>
                  <a:buChar char="Ø"/>
                </a:pPr>
                <a:r>
                  <a:rPr lang="en-US" altLang="zh-CN" sz="2200" b="1" dirty="0">
                    <a:solidFill>
                      <a:srgbClr val="0033CC"/>
                    </a:solidFill>
                    <a:latin typeface="Times New Roman" panose="02020603050405020304" pitchFamily="18" charset="0"/>
                    <a:cs typeface="Times New Roman" panose="02020603050405020304" pitchFamily="18" charset="0"/>
                  </a:rPr>
                  <a:t>Sine-Gordon physics</a:t>
                </a:r>
                <a:endParaRPr lang="zh-CN" altLang="en-US" sz="2200" b="1"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639318E0-5F63-7D57-B8CC-3CD23AC6CF11}"/>
                  </a:ext>
                </a:extLst>
              </p:cNvPr>
              <p:cNvSpPr txBox="1">
                <a:spLocks noRot="1" noChangeAspect="1" noMove="1" noResize="1" noEditPoints="1" noAdjustHandles="1" noChangeArrowheads="1" noChangeShapeType="1" noTextEdit="1"/>
              </p:cNvSpPr>
              <p:nvPr/>
            </p:nvSpPr>
            <p:spPr>
              <a:xfrm>
                <a:off x="8660316" y="5829926"/>
                <a:ext cx="3147015" cy="846386"/>
              </a:xfrm>
              <a:prstGeom prst="rect">
                <a:avLst/>
              </a:prstGeom>
              <a:blipFill>
                <a:blip r:embed="rId9"/>
                <a:stretch>
                  <a:fillRect l="-2132" t="-4317" r="-1163" b="-1438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34194363"/>
      </p:ext>
    </p:extLst>
  </p:cSld>
  <p:clrMapOvr>
    <a:masterClrMapping/>
  </p:clrMapOvr>
  <mc:AlternateContent xmlns:mc="http://schemas.openxmlformats.org/markup-compatibility/2006">
    <mc:Choice xmlns:p14="http://schemas.microsoft.com/office/powerpoint/2010/main" Requires="p14">
      <p:transition spd="slow">
        <p14:pan dir="u"/>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ED7B4-9868-A4B1-5D43-1DA0861E1BCB}"/>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987AF003-8135-AECC-C990-BCF10475A80F}"/>
              </a:ext>
            </a:extLst>
          </p:cNvPr>
          <p:cNvPicPr>
            <a:picLocks noChangeAspect="1"/>
          </p:cNvPicPr>
          <p:nvPr/>
        </p:nvPicPr>
        <p:blipFill>
          <a:blip r:embed="rId3"/>
          <a:stretch>
            <a:fillRect/>
          </a:stretch>
        </p:blipFill>
        <p:spPr>
          <a:xfrm>
            <a:off x="4652963" y="1103038"/>
            <a:ext cx="3334260" cy="2481287"/>
          </a:xfrm>
          <a:prstGeom prst="rect">
            <a:avLst/>
          </a:prstGeom>
        </p:spPr>
      </p:pic>
      <p:pic>
        <p:nvPicPr>
          <p:cNvPr id="13" name="图片 12">
            <a:extLst>
              <a:ext uri="{FF2B5EF4-FFF2-40B4-BE49-F238E27FC236}">
                <a16:creationId xmlns:a16="http://schemas.microsoft.com/office/drawing/2014/main" id="{E8CA0D5F-3ED1-2D80-402C-F6A111270D7D}"/>
              </a:ext>
            </a:extLst>
          </p:cNvPr>
          <p:cNvPicPr>
            <a:picLocks noChangeAspect="1"/>
          </p:cNvPicPr>
          <p:nvPr/>
        </p:nvPicPr>
        <p:blipFill>
          <a:blip r:embed="rId4"/>
          <a:stretch>
            <a:fillRect/>
          </a:stretch>
        </p:blipFill>
        <p:spPr>
          <a:xfrm>
            <a:off x="4200266" y="3493006"/>
            <a:ext cx="3754361" cy="3228469"/>
          </a:xfrm>
          <a:prstGeom prst="rect">
            <a:avLst/>
          </a:prstGeom>
        </p:spPr>
      </p:pic>
      <p:pic>
        <p:nvPicPr>
          <p:cNvPr id="17" name="Picture 3">
            <a:extLst>
              <a:ext uri="{FF2B5EF4-FFF2-40B4-BE49-F238E27FC236}">
                <a16:creationId xmlns:a16="http://schemas.microsoft.com/office/drawing/2014/main" id="{97661BA4-9225-B77C-309F-D40AF03EAEF7}"/>
              </a:ext>
            </a:extLst>
          </p:cNvPr>
          <p:cNvPicPr>
            <a:picLocks noChangeAspect="1" noChangeArrowheads="1"/>
          </p:cNvPicPr>
          <p:nvPr/>
        </p:nvPicPr>
        <p:blipFill>
          <a:blip r:embed="rId5" cstate="print"/>
          <a:srcRect/>
          <a:stretch>
            <a:fillRect/>
          </a:stretch>
        </p:blipFill>
        <p:spPr bwMode="auto">
          <a:xfrm>
            <a:off x="1332" y="795081"/>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7CD24175-4067-EDB3-8DEF-82B26363AEF5}"/>
                  </a:ext>
                </a:extLst>
              </p:cNvPr>
              <p:cNvSpPr txBox="1"/>
              <p:nvPr/>
            </p:nvSpPr>
            <p:spPr>
              <a:xfrm>
                <a:off x="202131" y="129734"/>
                <a:ext cx="11867949" cy="646331"/>
              </a:xfrm>
              <a:prstGeom prst="rect">
                <a:avLst/>
              </a:prstGeom>
              <a:noFill/>
            </p:spPr>
            <p:txBody>
              <a:bodyPr wrap="square" rtlCol="0">
                <a:spAutoFit/>
              </a:bodyPr>
              <a:lstStyle/>
              <a:p>
                <a:r>
                  <a:rPr lang="en-US" altLang="zh-CN" sz="3600" dirty="0">
                    <a:solidFill>
                      <a:srgbClr val="0033CC"/>
                    </a:solidFill>
                    <a:latin typeface="Times New Roman" panose="02020603050405020304" pitchFamily="18" charset="0"/>
                    <a:cs typeface="Times New Roman" panose="02020603050405020304" pitchFamily="18" charset="0"/>
                  </a:rPr>
                  <a:t>Low-field spinon excitations seen by </a:t>
                </a:r>
                <a14:m>
                  <m:oMath xmlns:m="http://schemas.openxmlformats.org/officeDocument/2006/math">
                    <m:r>
                      <a:rPr lang="en-US" altLang="zh-CN" sz="3600" b="0" i="1" smtClean="0">
                        <a:solidFill>
                          <a:srgbClr val="0033CC"/>
                        </a:solidFill>
                        <a:latin typeface="Cambria Math" panose="02040503050406030204" pitchFamily="18" charset="0"/>
                        <a:cs typeface="Times New Roman" panose="02020603050405020304" pitchFamily="18" charset="0"/>
                      </a:rPr>
                      <m:t>1</m:t>
                    </m:r>
                    <m:r>
                      <a:rPr lang="en-US" altLang="zh-CN" sz="3600" b="0" i="1" smtClean="0">
                        <a:solidFill>
                          <a:srgbClr val="0033CC"/>
                        </a:solidFill>
                        <a:latin typeface="Cambria Math" panose="02040503050406030204" pitchFamily="18" charset="0"/>
                        <a:cs typeface="Times New Roman" panose="02020603050405020304" pitchFamily="18" charset="0"/>
                      </a:rPr>
                      <m:t>/</m:t>
                    </m:r>
                    <m:sSub>
                      <m:sSubPr>
                        <m:ctrlPr>
                          <a:rPr lang="en-US" altLang="zh-CN" sz="3600" b="0" i="1" smtClean="0">
                            <a:solidFill>
                              <a:srgbClr val="0033CC"/>
                            </a:solidFill>
                            <a:latin typeface="Cambria Math" panose="02040503050406030204" pitchFamily="18" charset="0"/>
                            <a:cs typeface="Times New Roman" panose="02020603050405020304" pitchFamily="18" charset="0"/>
                          </a:rPr>
                        </m:ctrlPr>
                      </m:sSubPr>
                      <m:e>
                        <m:r>
                          <a:rPr lang="en-US" altLang="zh-CN" sz="3600" b="0" i="1" smtClean="0">
                            <a:solidFill>
                              <a:srgbClr val="0033CC"/>
                            </a:solidFill>
                            <a:latin typeface="Cambria Math" panose="02040503050406030204" pitchFamily="18" charset="0"/>
                            <a:cs typeface="Times New Roman" panose="02020603050405020304" pitchFamily="18" charset="0"/>
                          </a:rPr>
                          <m:t>𝑇</m:t>
                        </m:r>
                      </m:e>
                      <m:sub>
                        <m:r>
                          <a:rPr lang="en-US" altLang="zh-CN" sz="3600" b="0" i="1" smtClean="0">
                            <a:solidFill>
                              <a:srgbClr val="0033CC"/>
                            </a:solidFill>
                            <a:latin typeface="Cambria Math" panose="02040503050406030204" pitchFamily="18" charset="0"/>
                            <a:cs typeface="Times New Roman" panose="02020603050405020304" pitchFamily="18" charset="0"/>
                          </a:rPr>
                          <m:t>1</m:t>
                        </m:r>
                      </m:sub>
                    </m:sSub>
                  </m:oMath>
                </a14:m>
                <a:r>
                  <a:rPr lang="en-US" altLang="zh-CN" sz="3600" dirty="0">
                    <a:solidFill>
                      <a:srgbClr val="0033CC"/>
                    </a:solidFill>
                    <a:latin typeface="Times New Roman" panose="02020603050405020304" pitchFamily="18" charset="0"/>
                    <a:cs typeface="Times New Roman" panose="02020603050405020304" pitchFamily="18" charset="0"/>
                  </a:rPr>
                  <a:t> and </a:t>
                </a:r>
                <a14:m>
                  <m:oMath xmlns:m="http://schemas.openxmlformats.org/officeDocument/2006/math">
                    <m:r>
                      <a:rPr lang="en-US" altLang="zh-CN" sz="3600" i="1">
                        <a:solidFill>
                          <a:srgbClr val="0033CC"/>
                        </a:solidFill>
                        <a:latin typeface="Cambria Math" panose="02040503050406030204" pitchFamily="18" charset="0"/>
                        <a:cs typeface="Times New Roman" panose="02020603050405020304" pitchFamily="18" charset="0"/>
                      </a:rPr>
                      <m:t>1</m:t>
                    </m:r>
                    <m:r>
                      <a:rPr lang="en-US" altLang="zh-CN" sz="3600" i="1">
                        <a:solidFill>
                          <a:srgbClr val="0033CC"/>
                        </a:solidFill>
                        <a:latin typeface="Cambria Math" panose="02040503050406030204" pitchFamily="18" charset="0"/>
                        <a:cs typeface="Times New Roman" panose="02020603050405020304" pitchFamily="18" charset="0"/>
                      </a:rPr>
                      <m:t>/</m:t>
                    </m:r>
                    <m:sSub>
                      <m:sSubPr>
                        <m:ctrlPr>
                          <a:rPr lang="en-US" altLang="zh-CN" sz="3600" i="1">
                            <a:solidFill>
                              <a:srgbClr val="0033CC"/>
                            </a:solidFill>
                            <a:latin typeface="Cambria Math" panose="02040503050406030204" pitchFamily="18" charset="0"/>
                            <a:cs typeface="Times New Roman" panose="02020603050405020304" pitchFamily="18" charset="0"/>
                          </a:rPr>
                        </m:ctrlPr>
                      </m:sSubPr>
                      <m:e>
                        <m:r>
                          <a:rPr lang="en-US" altLang="zh-CN" sz="3600" i="1">
                            <a:solidFill>
                              <a:srgbClr val="0033CC"/>
                            </a:solidFill>
                            <a:latin typeface="Cambria Math" panose="02040503050406030204" pitchFamily="18" charset="0"/>
                            <a:cs typeface="Times New Roman" panose="02020603050405020304" pitchFamily="18" charset="0"/>
                          </a:rPr>
                          <m:t>𝑇</m:t>
                        </m:r>
                      </m:e>
                      <m:sub>
                        <m:r>
                          <a:rPr lang="en-US" altLang="zh-CN" sz="3600" b="0" i="1" smtClean="0">
                            <a:solidFill>
                              <a:srgbClr val="0033CC"/>
                            </a:solidFill>
                            <a:latin typeface="Cambria Math" panose="02040503050406030204" pitchFamily="18" charset="0"/>
                            <a:cs typeface="Times New Roman" panose="02020603050405020304" pitchFamily="18" charset="0"/>
                          </a:rPr>
                          <m:t>2</m:t>
                        </m:r>
                      </m:sub>
                    </m:sSub>
                  </m:oMath>
                </a14:m>
                <a:endParaRPr lang="en-US" altLang="zh-CN" sz="36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15" name="文本框 14">
                <a:extLst>
                  <a:ext uri="{FF2B5EF4-FFF2-40B4-BE49-F238E27FC236}">
                    <a16:creationId xmlns:a16="http://schemas.microsoft.com/office/drawing/2014/main" id="{7CD24175-4067-EDB3-8DEF-82B26363AEF5}"/>
                  </a:ext>
                </a:extLst>
              </p:cNvPr>
              <p:cNvSpPr txBox="1">
                <a:spLocks noRot="1" noChangeAspect="1" noMove="1" noResize="1" noEditPoints="1" noAdjustHandles="1" noChangeArrowheads="1" noChangeShapeType="1" noTextEdit="1"/>
              </p:cNvSpPr>
              <p:nvPr/>
            </p:nvSpPr>
            <p:spPr>
              <a:xfrm>
                <a:off x="202131" y="129734"/>
                <a:ext cx="11867949" cy="646331"/>
              </a:xfrm>
              <a:prstGeom prst="rect">
                <a:avLst/>
              </a:prstGeom>
              <a:blipFill>
                <a:blip r:embed="rId6"/>
                <a:stretch>
                  <a:fillRect l="-1541" t="-15094" b="-33962"/>
                </a:stretch>
              </a:blipFill>
            </p:spPr>
            <p:txBody>
              <a:bodyPr/>
              <a:lstStyle/>
              <a:p>
                <a:r>
                  <a:rPr lang="zh-CN" altLang="en-US">
                    <a:noFill/>
                  </a:rPr>
                  <a:t> </a:t>
                </a:r>
              </a:p>
            </p:txBody>
          </p:sp>
        </mc:Fallback>
      </mc:AlternateContent>
      <p:sp>
        <p:nvSpPr>
          <p:cNvPr id="6" name="灯片编号占位符 1">
            <a:extLst>
              <a:ext uri="{FF2B5EF4-FFF2-40B4-BE49-F238E27FC236}">
                <a16:creationId xmlns:a16="http://schemas.microsoft.com/office/drawing/2014/main" id="{1A1F3ED8-3467-D4B4-674B-497777E36751}"/>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13</a:t>
            </a:fld>
            <a:endParaRPr lang="zh-CN" altLang="en-US" sz="2000" dirty="0"/>
          </a:p>
        </p:txBody>
      </p:sp>
      <p:sp>
        <p:nvSpPr>
          <p:cNvPr id="10" name="文本框 9">
            <a:extLst>
              <a:ext uri="{FF2B5EF4-FFF2-40B4-BE49-F238E27FC236}">
                <a16:creationId xmlns:a16="http://schemas.microsoft.com/office/drawing/2014/main" id="{FB280A49-CC3D-827D-06A4-CCF52B99F7D1}"/>
              </a:ext>
            </a:extLst>
          </p:cNvPr>
          <p:cNvSpPr txBox="1"/>
          <p:nvPr/>
        </p:nvSpPr>
        <p:spPr>
          <a:xfrm>
            <a:off x="304422" y="5892581"/>
            <a:ext cx="3373402" cy="646331"/>
          </a:xfrm>
          <a:prstGeom prst="rect">
            <a:avLst/>
          </a:prstGeom>
          <a:noFill/>
          <a:ln w="28575">
            <a:noFill/>
            <a:prstDash val="solid"/>
          </a:ln>
        </p:spPr>
        <p:txBody>
          <a:bodyPr wrap="square" rtlCol="0">
            <a:spAutoFit/>
          </a:bodyPr>
          <a:lstStyle/>
          <a:p>
            <a:r>
              <a:rPr lang="en-US" altLang="zh-CN" u="sng"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Y. Chen et al., </a:t>
            </a:r>
            <a:r>
              <a:rPr lang="en-US" altLang="zh-CN" u="sng" dirty="0" err="1">
                <a:solidFill>
                  <a:schemeClr val="tx1"/>
                </a:solidFill>
                <a:latin typeface="Times New Roman" panose="02020603050405020304" pitchFamily="18" charset="0"/>
                <a:cs typeface="Times New Roman" panose="02020603050405020304" pitchFamily="18" charset="0"/>
                <a:sym typeface="Symbol" panose="05050102010706020507" pitchFamily="18" charset="2"/>
              </a:rPr>
              <a:t>ar</a:t>
            </a:r>
            <a:r>
              <a:rPr lang="en-US" altLang="zh-CN" u="sng" dirty="0" err="1">
                <a:latin typeface="Times New Roman" panose="02020603050405020304" pitchFamily="18" charset="0"/>
                <a:cs typeface="Times New Roman" panose="02020603050405020304" pitchFamily="18" charset="0"/>
                <a:sym typeface="Symbol" panose="05050102010706020507" pitchFamily="18" charset="2"/>
              </a:rPr>
              <a:t>X</a:t>
            </a:r>
            <a:r>
              <a:rPr lang="en-US" altLang="zh-CN" u="sng" dirty="0" err="1">
                <a:solidFill>
                  <a:schemeClr val="tx1"/>
                </a:solidFill>
                <a:latin typeface="Times New Roman" panose="02020603050405020304" pitchFamily="18" charset="0"/>
                <a:cs typeface="Times New Roman" panose="02020603050405020304" pitchFamily="18" charset="0"/>
                <a:sym typeface="Symbol" panose="05050102010706020507" pitchFamily="18" charset="2"/>
              </a:rPr>
              <a:t>iv</a:t>
            </a:r>
            <a:r>
              <a:rPr lang="en-US" altLang="zh-CN" u="sng" dirty="0">
                <a:solidFill>
                  <a:schemeClr val="tx1"/>
                </a:solidFill>
                <a:latin typeface="Times New Roman" panose="02020603050405020304" pitchFamily="18" charset="0"/>
                <a:cs typeface="Times New Roman" panose="02020603050405020304" pitchFamily="18" charset="0"/>
                <a:sym typeface="Symbol" panose="05050102010706020507" pitchFamily="18" charset="2"/>
              </a:rPr>
              <a:t> 2510.11551</a:t>
            </a:r>
            <a:r>
              <a:rPr lang="en-US" altLang="zh-CN" u="sng" dirty="0">
                <a:latin typeface="Times New Roman" panose="02020603050405020304" pitchFamily="18" charset="0"/>
                <a:cs typeface="Times New Roman" panose="02020603050405020304" pitchFamily="18" charset="0"/>
                <a:sym typeface="Symbol" panose="05050102010706020507" pitchFamily="18" charset="2"/>
              </a:rPr>
              <a:t> (NC, in press)</a:t>
            </a:r>
            <a:endParaRPr lang="en-US" altLang="zh-CN" u="sng" dirty="0">
              <a:solidFill>
                <a:schemeClr val="tx1"/>
              </a:solidFill>
              <a:latin typeface="Times New Roman" panose="02020603050405020304" pitchFamily="18" charset="0"/>
              <a:cs typeface="Times New Roman" panose="02020603050405020304" pitchFamily="18" charset="0"/>
              <a:sym typeface="Symbol" panose="05050102010706020507" pitchFamily="18" charset="2"/>
            </a:endParaRPr>
          </a:p>
        </p:txBody>
      </p: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2F1D8ECE-4CF4-AAF1-3DC1-E023ED34F3E5}"/>
                  </a:ext>
                </a:extLst>
              </p:cNvPr>
              <p:cNvSpPr txBox="1"/>
              <p:nvPr/>
            </p:nvSpPr>
            <p:spPr>
              <a:xfrm>
                <a:off x="8823230" y="4085857"/>
                <a:ext cx="2759089" cy="307777"/>
              </a:xfrm>
              <a:prstGeom prst="rect">
                <a:avLst/>
              </a:prstGeom>
              <a:noFill/>
            </p:spPr>
            <p:txBody>
              <a:bodyPr wrap="none" lIns="0" tIns="0" rIns="0" bIns="0" rtlCol="0">
                <a:spAutoFit/>
              </a:bodyPr>
              <a:lstStyle/>
              <a:p>
                <a14:m>
                  <m:oMath xmlns:m="http://schemas.openxmlformats.org/officeDocument/2006/math">
                    <m:r>
                      <a:rPr lang="en-US" altLang="zh-CN" sz="2000" b="1" i="1" smtClean="0">
                        <a:latin typeface="Cambria Math" panose="02040503050406030204" pitchFamily="18" charset="0"/>
                      </a:rPr>
                      <m:t>𝑻</m:t>
                    </m:r>
                    <m:r>
                      <a:rPr lang="en-US" altLang="zh-CN" sz="2000" b="1" i="1" smtClean="0">
                        <a:latin typeface="Cambria Math" panose="02040503050406030204" pitchFamily="18" charset="0"/>
                        <a:ea typeface="Cambria Math" panose="02040503050406030204" pitchFamily="18" charset="0"/>
                      </a:rPr>
                      <m:t>≪</m:t>
                    </m:r>
                    <m:r>
                      <a:rPr lang="en-US" altLang="zh-CN" sz="2000" b="1" i="1" smtClean="0">
                        <a:latin typeface="Cambria Math" panose="02040503050406030204" pitchFamily="18" charset="0"/>
                        <a:ea typeface="Cambria Math" panose="02040503050406030204" pitchFamily="18" charset="0"/>
                      </a:rPr>
                      <m:t>𝑱</m:t>
                    </m:r>
                    <m:r>
                      <a:rPr lang="en-US" altLang="zh-CN" sz="2000" b="1" i="1" smtClean="0">
                        <a:latin typeface="Cambria Math" panose="02040503050406030204" pitchFamily="18" charset="0"/>
                        <a:ea typeface="Cambria Math" panose="02040503050406030204" pitchFamily="18" charset="0"/>
                      </a:rPr>
                      <m:t> :</m:t>
                    </m:r>
                  </m:oMath>
                </a14:m>
                <a:r>
                  <a:rPr lang="en-US" altLang="zh-CN" sz="2000" b="1" dirty="0">
                    <a:solidFill>
                      <a:srgbClr val="183153"/>
                    </a:solidFill>
                    <a:ea typeface="宋体" panose="02010600030101010101" pitchFamily="2" charset="-122"/>
                    <a:cs typeface="Noto Sans CJK SC" pitchFamily="34" charset="-120"/>
                  </a:rPr>
                  <a:t> (</a:t>
                </a:r>
                <a14:m>
                  <m:oMath xmlns:m="http://schemas.openxmlformats.org/officeDocument/2006/math">
                    <m:r>
                      <a:rPr lang="en-US" altLang="zh-CN" sz="2000" b="1" i="1" dirty="0">
                        <a:solidFill>
                          <a:srgbClr val="183153"/>
                        </a:solidFill>
                        <a:latin typeface="Cambria Math" panose="02040503050406030204" pitchFamily="18" charset="0"/>
                        <a:ea typeface="宋体" panose="02010600030101010101" pitchFamily="2" charset="-122"/>
                        <a:cs typeface="Noto Sans CJK SC" pitchFamily="34" charset="-120"/>
                      </a:rPr>
                      <m:t>𝒒</m:t>
                    </m:r>
                    <m:r>
                      <a:rPr lang="en-US" altLang="zh-CN" sz="2000" b="1" i="1" dirty="0">
                        <a:solidFill>
                          <a:srgbClr val="183153"/>
                        </a:solidFill>
                        <a:latin typeface="Cambria Math" panose="02040503050406030204" pitchFamily="18" charset="0"/>
                        <a:ea typeface="宋体" panose="02010600030101010101" pitchFamily="2" charset="-122"/>
                        <a:cs typeface="Noto Sans CJK SC" pitchFamily="34" charset="-120"/>
                      </a:rPr>
                      <m:t>≈</m:t>
                    </m:r>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𝝅</m:t>
                    </m:r>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m:t>
                    </m:r>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𝒂</m:t>
                    </m:r>
                    <m:r>
                      <a:rPr lang="en-US" altLang="zh-CN" sz="2000" b="1" i="1" dirty="0">
                        <a:solidFill>
                          <a:srgbClr val="183153"/>
                        </a:solidFill>
                        <a:latin typeface="Cambria Math" panose="02040503050406030204" pitchFamily="18" charset="0"/>
                        <a:ea typeface="宋体" panose="02010600030101010101" pitchFamily="2" charset="-122"/>
                        <a:cs typeface="Noto Sans CJK SC" pitchFamily="34" charset="-120"/>
                      </a:rPr>
                      <m:t> </m:t>
                    </m:r>
                  </m:oMath>
                </a14:m>
                <a:r>
                  <a:rPr lang="en-US" altLang="zh-CN" sz="2000" b="1" dirty="0">
                    <a:solidFill>
                      <a:srgbClr val="183153"/>
                    </a:solidFill>
                    <a:latin typeface="Times New Roman" panose="02020603050405020304" pitchFamily="18" charset="0"/>
                    <a:ea typeface="宋体" panose="02010600030101010101" pitchFamily="2" charset="-122"/>
                    <a:cs typeface="Noto Sans CJK SC" pitchFamily="34" charset="-120"/>
                  </a:rPr>
                  <a:t>spinon)</a:t>
                </a:r>
                <a:endParaRPr lang="zh-CN" altLang="en-US" sz="2000" dirty="0">
                  <a:latin typeface="Times New Roman" panose="02020603050405020304" pitchFamily="18" charset="0"/>
                  <a:ea typeface="宋体" panose="02010600030101010101" pitchFamily="2" charset="-122"/>
                </a:endParaRPr>
              </a:p>
            </p:txBody>
          </p:sp>
        </mc:Choice>
        <mc:Fallback xmlns="">
          <p:sp>
            <p:nvSpPr>
              <p:cNvPr id="25" name="文本框 24">
                <a:extLst>
                  <a:ext uri="{FF2B5EF4-FFF2-40B4-BE49-F238E27FC236}">
                    <a16:creationId xmlns:a16="http://schemas.microsoft.com/office/drawing/2014/main" id="{2F1D8ECE-4CF4-AAF1-3DC1-E023ED34F3E5}"/>
                  </a:ext>
                </a:extLst>
              </p:cNvPr>
              <p:cNvSpPr txBox="1">
                <a:spLocks noRot="1" noChangeAspect="1" noMove="1" noResize="1" noEditPoints="1" noAdjustHandles="1" noChangeArrowheads="1" noChangeShapeType="1" noTextEdit="1"/>
              </p:cNvSpPr>
              <p:nvPr/>
            </p:nvSpPr>
            <p:spPr>
              <a:xfrm>
                <a:off x="8823230" y="4085857"/>
                <a:ext cx="2759089" cy="307777"/>
              </a:xfrm>
              <a:prstGeom prst="rect">
                <a:avLst/>
              </a:prstGeom>
              <a:blipFill>
                <a:blip r:embed="rId7"/>
                <a:stretch>
                  <a:fillRect l="-3091" t="-27451" r="-4415" b="-4902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92035462-6AB5-9DAF-7097-55DF1024C816}"/>
                  </a:ext>
                </a:extLst>
              </p:cNvPr>
              <p:cNvSpPr txBox="1"/>
              <p:nvPr/>
            </p:nvSpPr>
            <p:spPr>
              <a:xfrm>
                <a:off x="8964079" y="4716573"/>
                <a:ext cx="2382191" cy="450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zh-CN" altLang="en-US" sz="2000" i="1" smtClean="0">
                              <a:solidFill>
                                <a:srgbClr val="0033CC"/>
                              </a:solidFill>
                              <a:latin typeface="Cambria Math" panose="02040503050406030204" pitchFamily="18" charset="0"/>
                            </a:rPr>
                          </m:ctrlPr>
                        </m:fPr>
                        <m:num>
                          <m:r>
                            <a:rPr lang="zh-CN" altLang="en-US" sz="2000" i="1" smtClean="0">
                              <a:solidFill>
                                <a:srgbClr val="0033CC"/>
                              </a:solidFill>
                              <a:latin typeface="Cambria Math" panose="02040503050406030204" pitchFamily="18" charset="0"/>
                            </a:rPr>
                            <m:t>1</m:t>
                          </m:r>
                        </m:num>
                        <m:den>
                          <m:sSub>
                            <m:sSubPr>
                              <m:ctrlPr>
                                <a:rPr lang="zh-CN" altLang="en-US" sz="2000" i="1" smtClean="0">
                                  <a:solidFill>
                                    <a:srgbClr val="0033CC"/>
                                  </a:solidFill>
                                  <a:latin typeface="Cambria Math" panose="02040503050406030204" pitchFamily="18" charset="0"/>
                                </a:rPr>
                              </m:ctrlPr>
                            </m:sSubPr>
                            <m:e>
                              <m:r>
                                <a:rPr lang="zh-CN" altLang="en-US" sz="2000" i="1" smtClean="0">
                                  <a:solidFill>
                                    <a:srgbClr val="0033CC"/>
                                  </a:solidFill>
                                  <a:latin typeface="Cambria Math" panose="02040503050406030204" pitchFamily="18" charset="0"/>
                                </a:rPr>
                                <m:t>𝑇</m:t>
                              </m:r>
                            </m:e>
                            <m:sub>
                              <m:r>
                                <a:rPr lang="zh-CN" altLang="en-US" sz="2000" i="1" smtClean="0">
                                  <a:solidFill>
                                    <a:srgbClr val="0033CC"/>
                                  </a:solidFill>
                                  <a:latin typeface="Cambria Math" panose="02040503050406030204" pitchFamily="18" charset="0"/>
                                </a:rPr>
                                <m:t>1</m:t>
                              </m:r>
                            </m:sub>
                          </m:sSub>
                        </m:den>
                      </m:f>
                      <m:r>
                        <a:rPr lang="en-US" altLang="zh-CN" sz="2000" b="0" i="1" dirty="0" smtClean="0">
                          <a:solidFill>
                            <a:srgbClr val="0033CC"/>
                          </a:solidFill>
                          <a:latin typeface="Cambria Math" panose="02040503050406030204" pitchFamily="18" charset="0"/>
                        </a:rPr>
                        <m:t>~ </m:t>
                      </m:r>
                      <m:r>
                        <a:rPr lang="en-US" altLang="zh-CN" sz="2000" b="0" i="1" dirty="0" smtClean="0">
                          <a:solidFill>
                            <a:srgbClr val="0033CC"/>
                          </a:solidFill>
                          <a:latin typeface="Cambria Math" panose="02040503050406030204" pitchFamily="18" charset="0"/>
                        </a:rPr>
                        <m:t>𝑐𝑜𝑛𝑠𝑡</m:t>
                      </m:r>
                      <m:r>
                        <a:rPr lang="en-US" altLang="zh-CN" sz="2000" b="0" i="1" dirty="0" smtClean="0">
                          <a:solidFill>
                            <a:srgbClr val="0033CC"/>
                          </a:solidFill>
                          <a:latin typeface="Cambria Math" panose="02040503050406030204" pitchFamily="18" charset="0"/>
                        </a:rPr>
                        <m:t>. (</m:t>
                      </m:r>
                      <m:r>
                        <a:rPr lang="en-US" altLang="zh-CN" sz="2000" b="0" i="1" dirty="0" smtClean="0">
                          <a:solidFill>
                            <a:srgbClr val="0033CC"/>
                          </a:solidFill>
                          <a:latin typeface="Cambria Math" panose="02040503050406030204" pitchFamily="18" charset="0"/>
                        </a:rPr>
                        <m:t>𝜂</m:t>
                      </m:r>
                      <m:r>
                        <a:rPr lang="en-US" altLang="zh-CN" sz="2000" b="0" i="1" dirty="0" smtClean="0">
                          <a:solidFill>
                            <a:srgbClr val="0033CC"/>
                          </a:solidFill>
                          <a:latin typeface="Cambria Math" panose="02040503050406030204" pitchFamily="18" charset="0"/>
                        </a:rPr>
                        <m:t>=</m:t>
                      </m:r>
                      <m:r>
                        <a:rPr lang="en-US" altLang="zh-CN" sz="2000" b="0" i="1" dirty="0" smtClean="0">
                          <a:solidFill>
                            <a:srgbClr val="0033CC"/>
                          </a:solidFill>
                          <a:latin typeface="Cambria Math" panose="02040503050406030204" pitchFamily="18" charset="0"/>
                        </a:rPr>
                        <m:t>1</m:t>
                      </m:r>
                      <m:r>
                        <a:rPr lang="en-US" altLang="zh-CN" sz="2000" b="0" i="1" dirty="0" smtClean="0">
                          <a:solidFill>
                            <a:srgbClr val="0033CC"/>
                          </a:solidFill>
                          <a:latin typeface="Cambria Math" panose="02040503050406030204" pitchFamily="18" charset="0"/>
                        </a:rPr>
                        <m:t>)</m:t>
                      </m:r>
                    </m:oMath>
                  </m:oMathPara>
                </a14:m>
                <a:endParaRPr lang="zh-CN" altLang="en-US" sz="2000" dirty="0">
                  <a:solidFill>
                    <a:srgbClr val="0033CC"/>
                  </a:solidFill>
                  <a:latin typeface="Times New Roman" panose="02020603050405020304" pitchFamily="18" charset="0"/>
                  <a:ea typeface="宋体" panose="02010600030101010101" pitchFamily="2" charset="-122"/>
                </a:endParaRPr>
              </a:p>
            </p:txBody>
          </p:sp>
        </mc:Choice>
        <mc:Fallback xmlns="">
          <p:sp>
            <p:nvSpPr>
              <p:cNvPr id="26" name="文本框 25">
                <a:extLst>
                  <a:ext uri="{FF2B5EF4-FFF2-40B4-BE49-F238E27FC236}">
                    <a16:creationId xmlns:a16="http://schemas.microsoft.com/office/drawing/2014/main" id="{92035462-6AB5-9DAF-7097-55DF1024C816}"/>
                  </a:ext>
                </a:extLst>
              </p:cNvPr>
              <p:cNvSpPr txBox="1">
                <a:spLocks noRot="1" noChangeAspect="1" noMove="1" noResize="1" noEditPoints="1" noAdjustHandles="1" noChangeArrowheads="1" noChangeShapeType="1" noTextEdit="1"/>
              </p:cNvSpPr>
              <p:nvPr/>
            </p:nvSpPr>
            <p:spPr>
              <a:xfrm>
                <a:off x="8964079" y="4716573"/>
                <a:ext cx="2382191" cy="450444"/>
              </a:xfrm>
              <a:prstGeom prst="rect">
                <a:avLst/>
              </a:prstGeom>
              <a:blipFill>
                <a:blip r:embed="rId8"/>
                <a:stretch>
                  <a:fillRect l="-17647" t="-144595" r="-3069" b="-2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F6E01D81-CD5A-F58A-7D1D-20EF7B28EDC3}"/>
                  </a:ext>
                </a:extLst>
              </p:cNvPr>
              <p:cNvSpPr txBox="1"/>
              <p:nvPr/>
            </p:nvSpPr>
            <p:spPr>
              <a:xfrm>
                <a:off x="8945154" y="5248032"/>
                <a:ext cx="1585370" cy="4524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zh-CN" altLang="en-US" sz="2000" i="1" smtClean="0">
                              <a:solidFill>
                                <a:srgbClr val="0033CC"/>
                              </a:solidFill>
                              <a:latin typeface="Cambria Math" panose="02040503050406030204" pitchFamily="18" charset="0"/>
                            </a:rPr>
                          </m:ctrlPr>
                        </m:fPr>
                        <m:num>
                          <m:r>
                            <a:rPr lang="zh-CN" altLang="en-US" sz="2000" i="1" smtClean="0">
                              <a:solidFill>
                                <a:srgbClr val="0033CC"/>
                              </a:solidFill>
                              <a:latin typeface="Cambria Math" panose="02040503050406030204" pitchFamily="18" charset="0"/>
                            </a:rPr>
                            <m:t>1</m:t>
                          </m:r>
                        </m:num>
                        <m:den>
                          <m:sSub>
                            <m:sSubPr>
                              <m:ctrlPr>
                                <a:rPr lang="zh-CN" altLang="en-US" sz="2000" i="1" smtClean="0">
                                  <a:solidFill>
                                    <a:srgbClr val="0033CC"/>
                                  </a:solidFill>
                                  <a:latin typeface="Cambria Math" panose="02040503050406030204" pitchFamily="18" charset="0"/>
                                </a:rPr>
                              </m:ctrlPr>
                            </m:sSubPr>
                            <m:e>
                              <m:r>
                                <a:rPr lang="en-US" altLang="zh-CN" sz="2000" b="0" i="1" smtClean="0">
                                  <a:solidFill>
                                    <a:srgbClr val="0033CC"/>
                                  </a:solidFill>
                                  <a:latin typeface="Cambria Math" panose="02040503050406030204" pitchFamily="18" charset="0"/>
                                </a:rPr>
                                <m:t>𝑇</m:t>
                              </m:r>
                            </m:e>
                            <m:sub>
                              <m:r>
                                <a:rPr lang="en-US" altLang="zh-CN" sz="2000" b="0" i="1" smtClean="0">
                                  <a:solidFill>
                                    <a:srgbClr val="0033CC"/>
                                  </a:solidFill>
                                  <a:latin typeface="Cambria Math" panose="02040503050406030204" pitchFamily="18" charset="0"/>
                                </a:rPr>
                                <m:t>2</m:t>
                              </m:r>
                              <m:r>
                                <a:rPr lang="zh-CN" altLang="en-US" sz="2000" i="1" smtClean="0">
                                  <a:solidFill>
                                    <a:srgbClr val="0033CC"/>
                                  </a:solidFill>
                                  <a:latin typeface="Cambria Math" panose="02040503050406030204" pitchFamily="18" charset="0"/>
                                </a:rPr>
                                <m:t>𝐺</m:t>
                              </m:r>
                            </m:sub>
                          </m:sSub>
                        </m:den>
                      </m:f>
                      <m:r>
                        <a:rPr lang="en-US" altLang="zh-CN" sz="2000" b="0" i="0" dirty="0" smtClean="0">
                          <a:solidFill>
                            <a:srgbClr val="0033CC"/>
                          </a:solidFill>
                          <a:latin typeface="Cambria Math" panose="02040503050406030204" pitchFamily="18" charset="0"/>
                        </a:rPr>
                        <m:t>~ </m:t>
                      </m:r>
                      <m:sSup>
                        <m:sSupPr>
                          <m:ctrlPr>
                            <a:rPr lang="en-US" altLang="zh-CN" sz="2000" b="0" i="1" dirty="0" smtClean="0">
                              <a:solidFill>
                                <a:srgbClr val="0033CC"/>
                              </a:solidFill>
                              <a:latin typeface="Cambria Math" panose="02040503050406030204" pitchFamily="18" charset="0"/>
                            </a:rPr>
                          </m:ctrlPr>
                        </m:sSupPr>
                        <m:e>
                          <m:r>
                            <a:rPr lang="en-US" altLang="zh-CN" sz="2000" b="0" i="1" dirty="0" smtClean="0">
                              <a:solidFill>
                                <a:srgbClr val="0033CC"/>
                              </a:solidFill>
                              <a:latin typeface="Cambria Math" panose="02040503050406030204" pitchFamily="18" charset="0"/>
                            </a:rPr>
                            <m:t>𝑇</m:t>
                          </m:r>
                        </m:e>
                        <m:sup>
                          <m:r>
                            <a:rPr lang="en-US" altLang="zh-CN" sz="2000" b="0" i="1" dirty="0" smtClean="0">
                              <a:solidFill>
                                <a:srgbClr val="0033CC"/>
                              </a:solidFill>
                              <a:latin typeface="Cambria Math" panose="02040503050406030204" pitchFamily="18" charset="0"/>
                            </a:rPr>
                            <m:t>−</m:t>
                          </m:r>
                          <m:r>
                            <a:rPr lang="en-US" altLang="zh-CN" sz="2000" b="0" i="1" dirty="0" smtClean="0">
                              <a:solidFill>
                                <a:srgbClr val="0033CC"/>
                              </a:solidFill>
                              <a:latin typeface="Cambria Math" panose="02040503050406030204" pitchFamily="18" charset="0"/>
                            </a:rPr>
                            <m:t>1</m:t>
                          </m:r>
                          <m:r>
                            <a:rPr lang="en-US" altLang="zh-CN" sz="2000" b="0" i="1" dirty="0" smtClean="0">
                              <a:solidFill>
                                <a:srgbClr val="0033CC"/>
                              </a:solidFill>
                              <a:latin typeface="Cambria Math" panose="02040503050406030204" pitchFamily="18" charset="0"/>
                            </a:rPr>
                            <m:t>/</m:t>
                          </m:r>
                          <m:r>
                            <a:rPr lang="en-US" altLang="zh-CN" sz="2000" b="0" i="1" dirty="0" smtClean="0">
                              <a:solidFill>
                                <a:srgbClr val="0033CC"/>
                              </a:solidFill>
                              <a:latin typeface="Cambria Math" panose="02040503050406030204" pitchFamily="18" charset="0"/>
                            </a:rPr>
                            <m:t>2</m:t>
                          </m:r>
                        </m:sup>
                      </m:sSup>
                    </m:oMath>
                  </m:oMathPara>
                </a14:m>
                <a:endParaRPr lang="zh-CN" altLang="en-US" sz="2000" dirty="0">
                  <a:solidFill>
                    <a:srgbClr val="0033CC"/>
                  </a:solidFill>
                  <a:latin typeface="Times New Roman" panose="02020603050405020304" pitchFamily="18" charset="0"/>
                  <a:ea typeface="宋体" panose="02010600030101010101" pitchFamily="2" charset="-122"/>
                </a:endParaRPr>
              </a:p>
            </p:txBody>
          </p:sp>
        </mc:Choice>
        <mc:Fallback xmlns="">
          <p:sp>
            <p:nvSpPr>
              <p:cNvPr id="27" name="文本框 26">
                <a:extLst>
                  <a:ext uri="{FF2B5EF4-FFF2-40B4-BE49-F238E27FC236}">
                    <a16:creationId xmlns:a16="http://schemas.microsoft.com/office/drawing/2014/main" id="{F6E01D81-CD5A-F58A-7D1D-20EF7B28EDC3}"/>
                  </a:ext>
                </a:extLst>
              </p:cNvPr>
              <p:cNvSpPr txBox="1">
                <a:spLocks noRot="1" noChangeAspect="1" noMove="1" noResize="1" noEditPoints="1" noAdjustHandles="1" noChangeArrowheads="1" noChangeShapeType="1" noTextEdit="1"/>
              </p:cNvSpPr>
              <p:nvPr/>
            </p:nvSpPr>
            <p:spPr>
              <a:xfrm>
                <a:off x="8945154" y="5248032"/>
                <a:ext cx="1585370" cy="452496"/>
              </a:xfrm>
              <a:prstGeom prst="rect">
                <a:avLst/>
              </a:prstGeom>
              <a:blipFill>
                <a:blip r:embed="rId9"/>
                <a:stretch>
                  <a:fillRect l="-26923" t="-144595" r="-1538" b="-2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4BF3C0F4-2FB2-B18E-5D59-5A38E3621AF7}"/>
                  </a:ext>
                </a:extLst>
              </p:cNvPr>
              <p:cNvSpPr txBox="1"/>
              <p:nvPr/>
            </p:nvSpPr>
            <p:spPr>
              <a:xfrm>
                <a:off x="8951821" y="5928974"/>
                <a:ext cx="2358018" cy="3193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000" b="0" i="1" smtClean="0">
                              <a:solidFill>
                                <a:srgbClr val="0033CC"/>
                              </a:solidFill>
                              <a:latin typeface="Cambria Math" panose="02040503050406030204" pitchFamily="18" charset="0"/>
                            </a:rPr>
                          </m:ctrlPr>
                        </m:sSubPr>
                        <m:e>
                          <m:r>
                            <a:rPr lang="en-US" altLang="zh-CN" sz="2000" b="0" i="1" smtClean="0">
                              <a:solidFill>
                                <a:srgbClr val="0033CC"/>
                              </a:solidFill>
                              <a:latin typeface="Cambria Math" panose="02040503050406030204" pitchFamily="18" charset="0"/>
                            </a:rPr>
                            <m:t>𝑇</m:t>
                          </m:r>
                        </m:e>
                        <m:sub>
                          <m:r>
                            <a:rPr lang="en-US" altLang="zh-CN" sz="2000" b="0" i="1" smtClean="0">
                              <a:solidFill>
                                <a:srgbClr val="0033CC"/>
                              </a:solidFill>
                              <a:latin typeface="Cambria Math" panose="02040503050406030204" pitchFamily="18" charset="0"/>
                            </a:rPr>
                            <m:t>2</m:t>
                          </m:r>
                          <m:r>
                            <a:rPr lang="en-US" altLang="zh-CN" sz="2000" b="0" i="1" smtClean="0">
                              <a:solidFill>
                                <a:srgbClr val="0033CC"/>
                              </a:solidFill>
                              <a:latin typeface="Cambria Math" panose="02040503050406030204" pitchFamily="18" charset="0"/>
                            </a:rPr>
                            <m:t>𝐺</m:t>
                          </m:r>
                        </m:sub>
                      </m:sSub>
                      <m:r>
                        <a:rPr lang="en-US" altLang="zh-CN" sz="2000" b="0" i="0" smtClean="0">
                          <a:solidFill>
                            <a:srgbClr val="0033CC"/>
                          </a:solidFill>
                          <a:latin typeface="Cambria Math" panose="02040503050406030204" pitchFamily="18" charset="0"/>
                        </a:rPr>
                        <m:t>/</m:t>
                      </m:r>
                      <m:sSub>
                        <m:sSubPr>
                          <m:ctrlPr>
                            <a:rPr lang="en-US" altLang="zh-CN" sz="2000" b="0" i="1" smtClean="0">
                              <a:solidFill>
                                <a:srgbClr val="0033CC"/>
                              </a:solidFill>
                              <a:latin typeface="Cambria Math" panose="02040503050406030204" pitchFamily="18" charset="0"/>
                            </a:rPr>
                          </m:ctrlPr>
                        </m:sSubPr>
                        <m:e>
                          <m:r>
                            <a:rPr lang="en-US" altLang="zh-CN" sz="2000" b="0" i="1" smtClean="0">
                              <a:solidFill>
                                <a:srgbClr val="0033CC"/>
                              </a:solidFill>
                              <a:latin typeface="Cambria Math" panose="02040503050406030204" pitchFamily="18" charset="0"/>
                            </a:rPr>
                            <m:t>(</m:t>
                          </m:r>
                          <m:r>
                            <a:rPr lang="en-US" altLang="zh-CN" sz="2000" b="0" i="1" smtClean="0">
                              <a:solidFill>
                                <a:srgbClr val="0033CC"/>
                              </a:solidFill>
                              <a:latin typeface="Cambria Math" panose="02040503050406030204" pitchFamily="18" charset="0"/>
                            </a:rPr>
                            <m:t>𝑇</m:t>
                          </m:r>
                        </m:e>
                        <m:sub>
                          <m:r>
                            <a:rPr lang="en-US" altLang="zh-CN" sz="2000" b="0" i="1" smtClean="0">
                              <a:solidFill>
                                <a:srgbClr val="0033CC"/>
                              </a:solidFill>
                              <a:latin typeface="Cambria Math" panose="02040503050406030204" pitchFamily="18" charset="0"/>
                            </a:rPr>
                            <m:t>1</m:t>
                          </m:r>
                        </m:sub>
                      </m:sSub>
                      <m:sSup>
                        <m:sSupPr>
                          <m:ctrlPr>
                            <a:rPr lang="en-US" altLang="zh-CN" sz="2000" b="0" i="1" smtClean="0">
                              <a:solidFill>
                                <a:srgbClr val="0033CC"/>
                              </a:solidFill>
                              <a:latin typeface="Cambria Math" panose="02040503050406030204" pitchFamily="18" charset="0"/>
                            </a:rPr>
                          </m:ctrlPr>
                        </m:sSupPr>
                        <m:e>
                          <m:r>
                            <a:rPr lang="en-US" altLang="zh-CN" sz="2000" b="0" i="1" smtClean="0">
                              <a:solidFill>
                                <a:srgbClr val="0033CC"/>
                              </a:solidFill>
                              <a:latin typeface="Cambria Math" panose="02040503050406030204" pitchFamily="18" charset="0"/>
                            </a:rPr>
                            <m:t>𝑇</m:t>
                          </m:r>
                        </m:e>
                        <m:sup>
                          <m:r>
                            <a:rPr lang="en-US" altLang="zh-CN" sz="2000" i="1" dirty="0">
                              <a:solidFill>
                                <a:srgbClr val="0033CC"/>
                              </a:solidFill>
                              <a:latin typeface="Cambria Math" panose="02040503050406030204" pitchFamily="18" charset="0"/>
                            </a:rPr>
                            <m:t>1</m:t>
                          </m:r>
                          <m:r>
                            <a:rPr lang="en-US" altLang="zh-CN" sz="2000" i="1" dirty="0">
                              <a:solidFill>
                                <a:srgbClr val="0033CC"/>
                              </a:solidFill>
                              <a:latin typeface="Cambria Math" panose="02040503050406030204" pitchFamily="18" charset="0"/>
                            </a:rPr>
                            <m:t>/</m:t>
                          </m:r>
                          <m:r>
                            <a:rPr lang="en-US" altLang="zh-CN" sz="2000" i="1" dirty="0">
                              <a:solidFill>
                                <a:srgbClr val="0033CC"/>
                              </a:solidFill>
                              <a:latin typeface="Cambria Math" panose="02040503050406030204" pitchFamily="18" charset="0"/>
                            </a:rPr>
                            <m:t>2</m:t>
                          </m:r>
                        </m:sup>
                      </m:sSup>
                      <m:r>
                        <a:rPr lang="en-US" altLang="zh-CN" sz="2000" b="0" i="1" smtClean="0">
                          <a:solidFill>
                            <a:srgbClr val="0033CC"/>
                          </a:solidFill>
                          <a:latin typeface="Cambria Math" panose="02040503050406030204" pitchFamily="18" charset="0"/>
                        </a:rPr>
                        <m:t>)~</m:t>
                      </m:r>
                      <m:r>
                        <a:rPr lang="en-US" altLang="zh-CN" sz="2000" b="0" i="1" smtClean="0">
                          <a:solidFill>
                            <a:srgbClr val="0033CC"/>
                          </a:solidFill>
                          <a:latin typeface="Cambria Math" panose="02040503050406030204" pitchFamily="18" charset="0"/>
                        </a:rPr>
                        <m:t>𝑐𝑜𝑛𝑠𝑡</m:t>
                      </m:r>
                      <m:r>
                        <a:rPr lang="en-US" altLang="zh-CN" sz="2000" b="0" i="1" smtClean="0">
                          <a:solidFill>
                            <a:srgbClr val="0033CC"/>
                          </a:solidFill>
                          <a:latin typeface="Cambria Math" panose="02040503050406030204" pitchFamily="18" charset="0"/>
                        </a:rPr>
                        <m:t>.</m:t>
                      </m:r>
                    </m:oMath>
                  </m:oMathPara>
                </a14:m>
                <a:endParaRPr lang="zh-CN" altLang="en-US" sz="2000" dirty="0">
                  <a:solidFill>
                    <a:srgbClr val="0033CC"/>
                  </a:solidFill>
                  <a:latin typeface="Times New Roman" panose="02020603050405020304" pitchFamily="18" charset="0"/>
                  <a:ea typeface="宋体" panose="02010600030101010101" pitchFamily="2" charset="-122"/>
                </a:endParaRPr>
              </a:p>
            </p:txBody>
          </p:sp>
        </mc:Choice>
        <mc:Fallback xmlns="">
          <p:sp>
            <p:nvSpPr>
              <p:cNvPr id="21" name="文本框 20">
                <a:extLst>
                  <a:ext uri="{FF2B5EF4-FFF2-40B4-BE49-F238E27FC236}">
                    <a16:creationId xmlns:a16="http://schemas.microsoft.com/office/drawing/2014/main" id="{4BF3C0F4-2FB2-B18E-5D59-5A38E3621AF7}"/>
                  </a:ext>
                </a:extLst>
              </p:cNvPr>
              <p:cNvSpPr txBox="1">
                <a:spLocks noRot="1" noChangeAspect="1" noMove="1" noResize="1" noEditPoints="1" noAdjustHandles="1" noChangeArrowheads="1" noChangeShapeType="1" noTextEdit="1"/>
              </p:cNvSpPr>
              <p:nvPr/>
            </p:nvSpPr>
            <p:spPr>
              <a:xfrm>
                <a:off x="8951821" y="5928974"/>
                <a:ext cx="2358018" cy="319318"/>
              </a:xfrm>
              <a:prstGeom prst="rect">
                <a:avLst/>
              </a:prstGeom>
              <a:blipFill>
                <a:blip r:embed="rId10"/>
                <a:stretch>
                  <a:fillRect l="-1809" t="-5769" b="-3653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C0269F27-9940-738B-3938-77F8EFFDCE43}"/>
                  </a:ext>
                </a:extLst>
              </p:cNvPr>
              <p:cNvSpPr txBox="1"/>
              <p:nvPr/>
            </p:nvSpPr>
            <p:spPr>
              <a:xfrm>
                <a:off x="8916530" y="1830504"/>
                <a:ext cx="2658461" cy="307777"/>
              </a:xfrm>
              <a:prstGeom prst="rect">
                <a:avLst/>
              </a:prstGeom>
              <a:noFill/>
            </p:spPr>
            <p:txBody>
              <a:bodyPr wrap="square" lIns="0" tIns="0" rIns="0" bIns="0" rtlCol="0">
                <a:spAutoFit/>
              </a:bodyPr>
              <a:lstStyle/>
              <a:p>
                <a14:m>
                  <m:oMath xmlns:m="http://schemas.openxmlformats.org/officeDocument/2006/math">
                    <m:r>
                      <a:rPr lang="en-US" altLang="zh-CN" sz="2000" b="1" i="1" smtClean="0">
                        <a:latin typeface="Cambria Math" panose="02040503050406030204" pitchFamily="18" charset="0"/>
                      </a:rPr>
                      <m:t>𝑻</m:t>
                    </m:r>
                    <m:r>
                      <a:rPr lang="en-US" altLang="zh-CN" sz="2000" b="1" i="1" smtClean="0">
                        <a:latin typeface="Cambria Math" panose="02040503050406030204" pitchFamily="18" charset="0"/>
                        <a:ea typeface="Cambria Math" panose="02040503050406030204" pitchFamily="18" charset="0"/>
                      </a:rPr>
                      <m:t>~</m:t>
                    </m:r>
                    <m:r>
                      <a:rPr lang="en-US" altLang="zh-CN" sz="2000" b="1" i="1" smtClean="0">
                        <a:latin typeface="Cambria Math" panose="02040503050406030204" pitchFamily="18" charset="0"/>
                        <a:ea typeface="Cambria Math" panose="02040503050406030204" pitchFamily="18" charset="0"/>
                      </a:rPr>
                      <m:t>𝑱</m:t>
                    </m:r>
                    <m:r>
                      <a:rPr lang="en-US" altLang="zh-CN" sz="2000" b="1" i="1" smtClean="0">
                        <a:latin typeface="Cambria Math" panose="02040503050406030204" pitchFamily="18" charset="0"/>
                        <a:ea typeface="Cambria Math" panose="02040503050406030204" pitchFamily="18" charset="0"/>
                      </a:rPr>
                      <m:t> </m:t>
                    </m:r>
                    <m:r>
                      <a:rPr lang="en-US" altLang="zh-CN" sz="2000" b="1" i="0" smtClean="0">
                        <a:latin typeface="Cambria Math" panose="02040503050406030204" pitchFamily="18" charset="0"/>
                        <a:ea typeface="Cambria Math" panose="02040503050406030204" pitchFamily="18" charset="0"/>
                      </a:rPr>
                      <m:t>:</m:t>
                    </m:r>
                  </m:oMath>
                </a14:m>
                <a:r>
                  <a:rPr lang="zh-CN" altLang="en-US" sz="2000" b="1" dirty="0">
                    <a:solidFill>
                      <a:srgbClr val="183153"/>
                    </a:solidFill>
                    <a:latin typeface="Times New Roman" panose="02020603050405020304" pitchFamily="18" charset="0"/>
                    <a:ea typeface="宋体" panose="02010600030101010101" pitchFamily="2" charset="-122"/>
                    <a:cs typeface="Noto Sans CJK SC" pitchFamily="34" charset="-120"/>
                  </a:rPr>
                  <a:t> </a:t>
                </a:r>
                <a:r>
                  <a:rPr lang="en-US" altLang="zh-CN" sz="2000" b="1" dirty="0">
                    <a:solidFill>
                      <a:srgbClr val="183153"/>
                    </a:solidFill>
                    <a:latin typeface="Times New Roman" panose="02020603050405020304" pitchFamily="18" charset="0"/>
                    <a:ea typeface="宋体" panose="02010600030101010101" pitchFamily="2" charset="-122"/>
                    <a:cs typeface="Noto Sans CJK SC" pitchFamily="34" charset="-120"/>
                  </a:rPr>
                  <a:t>(</a:t>
                </a:r>
                <a14:m>
                  <m:oMath xmlns:m="http://schemas.openxmlformats.org/officeDocument/2006/math">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𝒒</m:t>
                    </m:r>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m:t>
                    </m:r>
                    <m:r>
                      <a:rPr lang="en-US" altLang="zh-CN" sz="2000" b="1" i="1" dirty="0" smtClean="0">
                        <a:solidFill>
                          <a:srgbClr val="183153"/>
                        </a:solidFill>
                        <a:latin typeface="Cambria Math" panose="02040503050406030204" pitchFamily="18" charset="0"/>
                        <a:ea typeface="宋体" panose="02010600030101010101" pitchFamily="2" charset="-122"/>
                        <a:cs typeface="Noto Sans CJK SC" pitchFamily="34" charset="-120"/>
                      </a:rPr>
                      <m:t>𝟎</m:t>
                    </m:r>
                  </m:oMath>
                </a14:m>
                <a:r>
                  <a:rPr lang="en-US" altLang="zh-CN" sz="2000" b="1" dirty="0">
                    <a:solidFill>
                      <a:srgbClr val="183153"/>
                    </a:solidFill>
                    <a:latin typeface="Times New Roman" panose="02020603050405020304" pitchFamily="18" charset="0"/>
                    <a:ea typeface="宋体" panose="02010600030101010101" pitchFamily="2" charset="-122"/>
                    <a:cs typeface="Noto Sans CJK SC" pitchFamily="34" charset="-120"/>
                  </a:rPr>
                  <a:t> excitations)</a:t>
                </a:r>
                <a:endParaRPr lang="zh-CN" altLang="en-US" sz="2000" b="1" dirty="0">
                  <a:latin typeface="+mj-lt"/>
                  <a:ea typeface="宋体" panose="02010600030101010101" pitchFamily="2" charset="-122"/>
                </a:endParaRPr>
              </a:p>
            </p:txBody>
          </p:sp>
        </mc:Choice>
        <mc:Fallback xmlns="">
          <p:sp>
            <p:nvSpPr>
              <p:cNvPr id="34" name="文本框 33">
                <a:extLst>
                  <a:ext uri="{FF2B5EF4-FFF2-40B4-BE49-F238E27FC236}">
                    <a16:creationId xmlns:a16="http://schemas.microsoft.com/office/drawing/2014/main" id="{C0269F27-9940-738B-3938-77F8EFFDCE43}"/>
                  </a:ext>
                </a:extLst>
              </p:cNvPr>
              <p:cNvSpPr txBox="1">
                <a:spLocks noRot="1" noChangeAspect="1" noMove="1" noResize="1" noEditPoints="1" noAdjustHandles="1" noChangeArrowheads="1" noChangeShapeType="1" noTextEdit="1"/>
              </p:cNvSpPr>
              <p:nvPr/>
            </p:nvSpPr>
            <p:spPr>
              <a:xfrm>
                <a:off x="8916530" y="1830504"/>
                <a:ext cx="2658461" cy="307777"/>
              </a:xfrm>
              <a:prstGeom prst="rect">
                <a:avLst/>
              </a:prstGeom>
              <a:blipFill>
                <a:blip r:embed="rId11"/>
                <a:stretch>
                  <a:fillRect l="-5963" t="-25490" b="-14509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64B85E5E-E5EE-9E32-B549-2970F305F6F1}"/>
                  </a:ext>
                </a:extLst>
              </p:cNvPr>
              <p:cNvSpPr txBox="1"/>
              <p:nvPr/>
            </p:nvSpPr>
            <p:spPr>
              <a:xfrm>
                <a:off x="9000610" y="3040511"/>
                <a:ext cx="1570062" cy="4524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type m:val="skw"/>
                          <m:ctrlPr>
                            <a:rPr lang="zh-CN" altLang="en-US" sz="2000" i="1" smtClean="0">
                              <a:solidFill>
                                <a:srgbClr val="0033CC"/>
                              </a:solidFill>
                              <a:latin typeface="Cambria Math" panose="02040503050406030204" pitchFamily="18" charset="0"/>
                            </a:rPr>
                          </m:ctrlPr>
                        </m:fPr>
                        <m:num>
                          <m:r>
                            <a:rPr lang="zh-CN" altLang="en-US" sz="2000" i="1" smtClean="0">
                              <a:solidFill>
                                <a:srgbClr val="0033CC"/>
                              </a:solidFill>
                              <a:latin typeface="Cambria Math" panose="02040503050406030204" pitchFamily="18" charset="0"/>
                            </a:rPr>
                            <m:t>1</m:t>
                          </m:r>
                        </m:num>
                        <m:den>
                          <m:sSub>
                            <m:sSubPr>
                              <m:ctrlPr>
                                <a:rPr lang="zh-CN" altLang="en-US" sz="2000" i="1" smtClean="0">
                                  <a:solidFill>
                                    <a:srgbClr val="0033CC"/>
                                  </a:solidFill>
                                  <a:latin typeface="Cambria Math" panose="02040503050406030204" pitchFamily="18" charset="0"/>
                                </a:rPr>
                              </m:ctrlPr>
                            </m:sSubPr>
                            <m:e>
                              <m:r>
                                <a:rPr lang="en-US" altLang="zh-CN" sz="2000" b="0" i="1" smtClean="0">
                                  <a:solidFill>
                                    <a:srgbClr val="0033CC"/>
                                  </a:solidFill>
                                  <a:latin typeface="Cambria Math" panose="02040503050406030204" pitchFamily="18" charset="0"/>
                                </a:rPr>
                                <m:t>𝑇</m:t>
                              </m:r>
                            </m:e>
                            <m:sub>
                              <m:r>
                                <a:rPr lang="en-US" altLang="zh-CN" sz="2000" b="0" i="1" smtClean="0">
                                  <a:solidFill>
                                    <a:srgbClr val="0033CC"/>
                                  </a:solidFill>
                                  <a:latin typeface="Cambria Math" panose="02040503050406030204" pitchFamily="18" charset="0"/>
                                </a:rPr>
                                <m:t>2</m:t>
                              </m:r>
                              <m:r>
                                <a:rPr lang="zh-CN" altLang="en-US" sz="2000" i="1" smtClean="0">
                                  <a:solidFill>
                                    <a:srgbClr val="0033CC"/>
                                  </a:solidFill>
                                  <a:latin typeface="Cambria Math" panose="02040503050406030204" pitchFamily="18" charset="0"/>
                                </a:rPr>
                                <m:t>𝐺</m:t>
                              </m:r>
                            </m:sub>
                          </m:sSub>
                        </m:den>
                      </m:f>
                      <m:r>
                        <a:rPr lang="en-US" altLang="zh-CN" sz="2000" b="0" i="1" smtClean="0">
                          <a:solidFill>
                            <a:srgbClr val="0033CC"/>
                          </a:solidFill>
                          <a:latin typeface="Cambria Math" panose="02040503050406030204" pitchFamily="18" charset="0"/>
                        </a:rPr>
                        <m:t>~</m:t>
                      </m:r>
                      <m:r>
                        <a:rPr lang="en-US" altLang="zh-CN" sz="2000" b="0" i="1" smtClean="0">
                          <a:solidFill>
                            <a:srgbClr val="0033CC"/>
                          </a:solidFill>
                          <a:latin typeface="Cambria Math" panose="02040503050406030204" pitchFamily="18" charset="0"/>
                        </a:rPr>
                        <m:t>𝑐𝑜𝑛𝑠𝑡</m:t>
                      </m:r>
                      <m:r>
                        <a:rPr lang="en-US" altLang="zh-CN" sz="2000" b="0" i="1" smtClean="0">
                          <a:solidFill>
                            <a:srgbClr val="0033CC"/>
                          </a:solidFill>
                          <a:latin typeface="Cambria Math" panose="02040503050406030204" pitchFamily="18" charset="0"/>
                        </a:rPr>
                        <m:t>.</m:t>
                      </m:r>
                    </m:oMath>
                  </m:oMathPara>
                </a14:m>
                <a:endParaRPr lang="zh-CN" altLang="en-US" sz="2000" dirty="0">
                  <a:solidFill>
                    <a:srgbClr val="0033CC"/>
                  </a:solidFill>
                  <a:latin typeface="Times New Roman" panose="02020603050405020304" pitchFamily="18" charset="0"/>
                  <a:ea typeface="宋体" panose="02010600030101010101" pitchFamily="2" charset="-122"/>
                </a:endParaRPr>
              </a:p>
            </p:txBody>
          </p:sp>
        </mc:Choice>
        <mc:Fallback xmlns="">
          <p:sp>
            <p:nvSpPr>
              <p:cNvPr id="35" name="文本框 34">
                <a:extLst>
                  <a:ext uri="{FF2B5EF4-FFF2-40B4-BE49-F238E27FC236}">
                    <a16:creationId xmlns:a16="http://schemas.microsoft.com/office/drawing/2014/main" id="{64B85E5E-E5EE-9E32-B549-2970F305F6F1}"/>
                  </a:ext>
                </a:extLst>
              </p:cNvPr>
              <p:cNvSpPr txBox="1">
                <a:spLocks noRot="1" noChangeAspect="1" noMove="1" noResize="1" noEditPoints="1" noAdjustHandles="1" noChangeArrowheads="1" noChangeShapeType="1" noTextEdit="1"/>
              </p:cNvSpPr>
              <p:nvPr/>
            </p:nvSpPr>
            <p:spPr>
              <a:xfrm>
                <a:off x="9000610" y="3040511"/>
                <a:ext cx="1570062" cy="452496"/>
              </a:xfrm>
              <a:prstGeom prst="rect">
                <a:avLst/>
              </a:prstGeom>
              <a:blipFill>
                <a:blip r:embed="rId12"/>
                <a:stretch>
                  <a:fillRect l="-27519" t="-144595" b="-2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矩形 30">
                <a:extLst>
                  <a:ext uri="{FF2B5EF4-FFF2-40B4-BE49-F238E27FC236}">
                    <a16:creationId xmlns:a16="http://schemas.microsoft.com/office/drawing/2014/main" id="{9D052212-88D8-9248-1199-097B241B40E1}"/>
                  </a:ext>
                </a:extLst>
              </p:cNvPr>
              <p:cNvSpPr/>
              <p:nvPr/>
            </p:nvSpPr>
            <p:spPr>
              <a:xfrm>
                <a:off x="9000609" y="2356584"/>
                <a:ext cx="1658924" cy="427809"/>
              </a:xfrm>
              <a:prstGeom prst="rect">
                <a:avLst/>
              </a:prstGeom>
            </p:spPr>
            <p:txBody>
              <a:bodyPr wrap="square">
                <a:spAutoFit/>
              </a:bodyPr>
              <a:lstStyle/>
              <a:p>
                <a14:m>
                  <m:oMath xmlns:m="http://schemas.openxmlformats.org/officeDocument/2006/math">
                    <m:f>
                      <m:fPr>
                        <m:type m:val="skw"/>
                        <m:ctrlPr>
                          <a:rPr lang="zh-CN" altLang="en-US" sz="2000" i="1" smtClean="0">
                            <a:solidFill>
                              <a:srgbClr val="0033CC"/>
                            </a:solidFill>
                            <a:latin typeface="Cambria Math" panose="02040503050406030204" pitchFamily="18" charset="0"/>
                          </a:rPr>
                        </m:ctrlPr>
                      </m:fPr>
                      <m:num>
                        <m:r>
                          <a:rPr lang="zh-CN" altLang="en-US" sz="2000" i="1">
                            <a:solidFill>
                              <a:srgbClr val="0033CC"/>
                            </a:solidFill>
                            <a:latin typeface="Cambria Math" panose="02040503050406030204" pitchFamily="18" charset="0"/>
                          </a:rPr>
                          <m:t>1</m:t>
                        </m:r>
                      </m:num>
                      <m:den>
                        <m:sSub>
                          <m:sSubPr>
                            <m:ctrlPr>
                              <a:rPr lang="zh-CN" altLang="en-US" sz="2000" i="1">
                                <a:solidFill>
                                  <a:srgbClr val="0033CC"/>
                                </a:solidFill>
                                <a:latin typeface="Cambria Math" panose="02040503050406030204" pitchFamily="18" charset="0"/>
                              </a:rPr>
                            </m:ctrlPr>
                          </m:sSubPr>
                          <m:e>
                            <m:r>
                              <a:rPr lang="en-US" altLang="zh-CN" sz="2000" i="1">
                                <a:solidFill>
                                  <a:srgbClr val="0033CC"/>
                                </a:solidFill>
                                <a:latin typeface="Cambria Math" panose="02040503050406030204" pitchFamily="18" charset="0"/>
                              </a:rPr>
                              <m:t>𝑇</m:t>
                            </m:r>
                          </m:e>
                          <m:sub>
                            <m:r>
                              <a:rPr lang="en-US" altLang="zh-CN" sz="2000" b="0" i="1" smtClean="0">
                                <a:solidFill>
                                  <a:srgbClr val="0033CC"/>
                                </a:solidFill>
                                <a:latin typeface="Cambria Math" panose="02040503050406030204" pitchFamily="18" charset="0"/>
                              </a:rPr>
                              <m:t>1</m:t>
                            </m:r>
                          </m:sub>
                        </m:sSub>
                      </m:den>
                    </m:f>
                    <m:r>
                      <a:rPr lang="en-US" altLang="zh-CN" sz="2000" i="1">
                        <a:solidFill>
                          <a:srgbClr val="0033CC"/>
                        </a:solidFill>
                        <a:latin typeface="Cambria Math" panose="02040503050406030204" pitchFamily="18" charset="0"/>
                      </a:rPr>
                      <m:t>~</m:t>
                    </m:r>
                  </m:oMath>
                </a14:m>
                <a:r>
                  <a:rPr lang="en-US" altLang="zh-CN" sz="2000" i="1" dirty="0">
                    <a:solidFill>
                      <a:srgbClr val="0033CC"/>
                    </a:solidFill>
                    <a:latin typeface="Times New Roman" panose="02020603050405020304" pitchFamily="18" charset="0"/>
                    <a:ea typeface="宋体" panose="02010600030101010101" pitchFamily="2" charset="-122"/>
                  </a:rPr>
                  <a:t>T</a:t>
                </a:r>
                <a:endParaRPr lang="zh-CN" altLang="en-US" sz="2000" i="1" dirty="0">
                  <a:solidFill>
                    <a:srgbClr val="0033CC"/>
                  </a:solidFill>
                  <a:latin typeface="Times New Roman" panose="02020603050405020304" pitchFamily="18" charset="0"/>
                  <a:ea typeface="宋体" panose="02010600030101010101" pitchFamily="2" charset="-122"/>
                </a:endParaRPr>
              </a:p>
            </p:txBody>
          </p:sp>
        </mc:Choice>
        <mc:Fallback xmlns="">
          <p:sp>
            <p:nvSpPr>
              <p:cNvPr id="31" name="矩形 30">
                <a:extLst>
                  <a:ext uri="{FF2B5EF4-FFF2-40B4-BE49-F238E27FC236}">
                    <a16:creationId xmlns:a16="http://schemas.microsoft.com/office/drawing/2014/main" id="{9D052212-88D8-9248-1199-097B241B40E1}"/>
                  </a:ext>
                </a:extLst>
              </p:cNvPr>
              <p:cNvSpPr>
                <a:spLocks noRot="1" noChangeAspect="1" noMove="1" noResize="1" noEditPoints="1" noAdjustHandles="1" noChangeArrowheads="1" noChangeShapeType="1" noTextEdit="1"/>
              </p:cNvSpPr>
              <p:nvPr/>
            </p:nvSpPr>
            <p:spPr>
              <a:xfrm>
                <a:off x="9000609" y="2356584"/>
                <a:ext cx="1658924" cy="427809"/>
              </a:xfrm>
              <a:prstGeom prst="rect">
                <a:avLst/>
              </a:prstGeom>
              <a:blipFill>
                <a:blip r:embed="rId13"/>
                <a:stretch>
                  <a:fillRect l="-24176" t="-151429" b="-230000"/>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857B694B-CE4E-8C70-A501-968D66367AEB}"/>
              </a:ext>
            </a:extLst>
          </p:cNvPr>
          <p:cNvPicPr>
            <a:picLocks noChangeAspect="1"/>
          </p:cNvPicPr>
          <p:nvPr/>
        </p:nvPicPr>
        <p:blipFill>
          <a:blip r:embed="rId14"/>
          <a:stretch>
            <a:fillRect/>
          </a:stretch>
        </p:blipFill>
        <p:spPr>
          <a:xfrm>
            <a:off x="195270" y="1254770"/>
            <a:ext cx="3591706" cy="3970370"/>
          </a:xfrm>
          <a:prstGeom prst="rect">
            <a:avLst/>
          </a:prstGeom>
        </p:spPr>
      </p:pic>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1651806D-3BF1-A5F3-6761-166AAAFE73EE}"/>
                  </a:ext>
                </a:extLst>
              </p:cNvPr>
              <p:cNvSpPr txBox="1"/>
              <p:nvPr/>
            </p:nvSpPr>
            <p:spPr>
              <a:xfrm>
                <a:off x="9470290" y="992272"/>
                <a:ext cx="1972271" cy="639919"/>
              </a:xfrm>
              <a:prstGeom prst="rect">
                <a:avLst/>
              </a:prstGeom>
              <a:noFill/>
            </p:spPr>
            <p:txBody>
              <a:bodyPr wrap="none" lIns="0" tIns="0" rIns="0" bIns="0" rtlCol="0">
                <a:spAutoFit/>
              </a:bodyPr>
              <a:lstStyle/>
              <a:p>
                <a:pPr algn="l">
                  <a:lnSpc>
                    <a:spcPct val="150000"/>
                  </a:lnSpc>
                  <a:spcBef>
                    <a:spcPts val="1200"/>
                  </a:spcBef>
                  <a:spcAft>
                    <a:spcPts val="600"/>
                  </a:spcAft>
                  <a:buNone/>
                </a:pPr>
                <a14:m>
                  <m:oMath xmlns:m="http://schemas.openxmlformats.org/officeDocument/2006/math">
                    <m:sSub>
                      <m:sSubPr>
                        <m:ctrlPr>
                          <a:rPr lang="en-US" altLang="zh-CN" sz="2800" b="0" i="1" smtClean="0">
                            <a:solidFill>
                              <a:srgbClr val="0033CC"/>
                            </a:solidFill>
                            <a:latin typeface="Cambria Math" panose="02040503050406030204" pitchFamily="18" charset="0"/>
                            <a:cs typeface="Times New Roman" panose="02020603050405020304" pitchFamily="18" charset="0"/>
                          </a:rPr>
                        </m:ctrlPr>
                      </m:sSubPr>
                      <m:e>
                        <m:r>
                          <a:rPr lang="en-US" altLang="zh-CN" sz="2800" b="0" i="1" smtClean="0">
                            <a:solidFill>
                              <a:srgbClr val="0033CC"/>
                            </a:solidFill>
                            <a:latin typeface="Cambria Math" panose="02040503050406030204" pitchFamily="18" charset="0"/>
                            <a:cs typeface="Times New Roman" panose="02020603050405020304" pitchFamily="18" charset="0"/>
                          </a:rPr>
                          <m:t>𝐴</m:t>
                        </m:r>
                      </m:e>
                      <m:sub>
                        <m:r>
                          <a:rPr lang="en-US" altLang="zh-CN" sz="2800" b="0" i="1" smtClean="0">
                            <a:solidFill>
                              <a:srgbClr val="0033CC"/>
                            </a:solidFill>
                            <a:latin typeface="Cambria Math" panose="02040503050406030204" pitchFamily="18" charset="0"/>
                            <a:cs typeface="Times New Roman" panose="02020603050405020304" pitchFamily="18" charset="0"/>
                          </a:rPr>
                          <m:t>h</m:t>
                        </m:r>
                        <m:r>
                          <a:rPr lang="en-US" altLang="zh-CN" sz="2800" b="0" i="1" smtClean="0">
                            <a:solidFill>
                              <a:srgbClr val="0033CC"/>
                            </a:solidFill>
                            <a:latin typeface="Cambria Math" panose="02040503050406030204" pitchFamily="18" charset="0"/>
                            <a:cs typeface="Times New Roman" panose="02020603050405020304" pitchFamily="18" charset="0"/>
                          </a:rPr>
                          <m:t>𝑓</m:t>
                        </m:r>
                      </m:sub>
                    </m:sSub>
                    <m:d>
                      <m:dPr>
                        <m:ctrlPr>
                          <a:rPr lang="en-US" altLang="zh-CN" sz="2800" b="0" i="1" smtClean="0">
                            <a:solidFill>
                              <a:srgbClr val="0033CC"/>
                            </a:solidFill>
                            <a:latin typeface="Cambria Math" panose="02040503050406030204" pitchFamily="18" charset="0"/>
                            <a:cs typeface="Times New Roman" panose="02020603050405020304" pitchFamily="18" charset="0"/>
                          </a:rPr>
                        </m:ctrlPr>
                      </m:dPr>
                      <m:e>
                        <m:r>
                          <a:rPr lang="en-US" altLang="zh-CN" sz="2800" b="0" i="1" smtClean="0">
                            <a:solidFill>
                              <a:srgbClr val="0033CC"/>
                            </a:solidFill>
                            <a:latin typeface="Cambria Math" panose="02040503050406030204" pitchFamily="18" charset="0"/>
                            <a:cs typeface="Times New Roman" panose="02020603050405020304" pitchFamily="18" charset="0"/>
                          </a:rPr>
                          <m:t>𝑞</m:t>
                        </m:r>
                      </m:e>
                    </m:d>
                  </m:oMath>
                </a14:m>
                <a:r>
                  <a:rPr lang="zh-CN" altLang="en-US" sz="2800" dirty="0">
                    <a:solidFill>
                      <a:srgbClr val="0033CC"/>
                    </a:solidFill>
                    <a:latin typeface="Times New Roman" panose="02020603050405020304" pitchFamily="18" charset="0"/>
                    <a:cs typeface="Times New Roman" panose="02020603050405020304" pitchFamily="18" charset="0"/>
                  </a:rPr>
                  <a:t> </a:t>
                </a:r>
                <a:r>
                  <a:rPr lang="en-US" altLang="zh-CN" sz="2800" dirty="0">
                    <a:solidFill>
                      <a:srgbClr val="0033CC"/>
                    </a:solidFill>
                    <a:latin typeface="Times New Roman" panose="02020603050405020304" pitchFamily="18" charset="0"/>
                    <a:cs typeface="Times New Roman" panose="02020603050405020304" pitchFamily="18" charset="0"/>
                  </a:rPr>
                  <a:t>effect</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1651806D-3BF1-A5F3-6761-166AAAFE73EE}"/>
                  </a:ext>
                </a:extLst>
              </p:cNvPr>
              <p:cNvSpPr txBox="1">
                <a:spLocks noRot="1" noChangeAspect="1" noMove="1" noResize="1" noEditPoints="1" noAdjustHandles="1" noChangeArrowheads="1" noChangeShapeType="1" noTextEdit="1"/>
              </p:cNvSpPr>
              <p:nvPr/>
            </p:nvSpPr>
            <p:spPr>
              <a:xfrm>
                <a:off x="9470290" y="992272"/>
                <a:ext cx="1972271" cy="639919"/>
              </a:xfrm>
              <a:prstGeom prst="rect">
                <a:avLst/>
              </a:prstGeom>
              <a:blipFill>
                <a:blip r:embed="rId15"/>
                <a:stretch>
                  <a:fillRect l="-310" r="-9598" b="-26667"/>
                </a:stretch>
              </a:blipFill>
            </p:spPr>
            <p:txBody>
              <a:bodyPr/>
              <a:lstStyle/>
              <a:p>
                <a:r>
                  <a:rPr lang="zh-CN" altLang="en-US">
                    <a:noFill/>
                  </a:rPr>
                  <a:t> </a:t>
                </a:r>
              </a:p>
            </p:txBody>
          </p:sp>
        </mc:Fallback>
      </mc:AlternateContent>
      <p:sp>
        <p:nvSpPr>
          <p:cNvPr id="7" name="矩形 6">
            <a:extLst>
              <a:ext uri="{FF2B5EF4-FFF2-40B4-BE49-F238E27FC236}">
                <a16:creationId xmlns:a16="http://schemas.microsoft.com/office/drawing/2014/main" id="{2BDCB0DD-84C2-41BA-B863-3E6A940C48B0}"/>
              </a:ext>
            </a:extLst>
          </p:cNvPr>
          <p:cNvSpPr/>
          <p:nvPr/>
        </p:nvSpPr>
        <p:spPr>
          <a:xfrm>
            <a:off x="8576733" y="1713205"/>
            <a:ext cx="3201696" cy="197826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717A1A08-C9AB-4CA5-B909-2E2ED0F60C33}"/>
              </a:ext>
            </a:extLst>
          </p:cNvPr>
          <p:cNvSpPr/>
          <p:nvPr/>
        </p:nvSpPr>
        <p:spPr>
          <a:xfrm>
            <a:off x="8576730" y="3863742"/>
            <a:ext cx="3201696" cy="249260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3078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24161-F340-88B1-F160-F4610D89DD3A}"/>
            </a:ext>
          </a:extLst>
        </p:cNvPr>
        <p:cNvGrpSpPr/>
        <p:nvPr/>
      </p:nvGrpSpPr>
      <p:grpSpPr>
        <a:xfrm>
          <a:off x="0" y="0"/>
          <a:ext cx="0" cy="0"/>
          <a:chOff x="0" y="0"/>
          <a:chExt cx="0" cy="0"/>
        </a:xfrm>
      </p:grpSpPr>
      <p:sp>
        <p:nvSpPr>
          <p:cNvPr id="2054" name="Text Box 13">
            <a:extLst>
              <a:ext uri="{FF2B5EF4-FFF2-40B4-BE49-F238E27FC236}">
                <a16:creationId xmlns:a16="http://schemas.microsoft.com/office/drawing/2014/main" id="{0DA241B9-A9F4-BF70-8A84-AE71DD926C1D}"/>
              </a:ext>
            </a:extLst>
          </p:cNvPr>
          <p:cNvSpPr txBox="1">
            <a:spLocks noChangeArrowheads="1"/>
          </p:cNvSpPr>
          <p:nvPr/>
        </p:nvSpPr>
        <p:spPr bwMode="auto">
          <a:xfrm>
            <a:off x="162408" y="43558"/>
            <a:ext cx="11689313" cy="615553"/>
          </a:xfrm>
          <a:prstGeom prst="rect">
            <a:avLst/>
          </a:prstGeom>
          <a:noFill/>
          <a:ln w="9525">
            <a:noFill/>
            <a:miter lim="800000"/>
            <a:headEnd/>
            <a:tailEnd/>
          </a:ln>
        </p:spPr>
        <p:txBody>
          <a:bodyPr wrap="square">
            <a:spAutoFit/>
          </a:bodyPr>
          <a:lstStyle/>
          <a:p>
            <a:r>
              <a:rPr lang="en-US" altLang="zh-CN" sz="3400" dirty="0">
                <a:latin typeface="Times New Roman" pitchFamily="18" charset="0"/>
                <a:cs typeface="Times New Roman" pitchFamily="18" charset="0"/>
              </a:rPr>
              <a:t>Scaling behaviors in critical regimes: </a:t>
            </a:r>
            <a:r>
              <a:rPr lang="zh-CN" altLang="en-US" sz="3400" dirty="0">
                <a:latin typeface="Times New Roman" pitchFamily="18" charset="0"/>
                <a:cs typeface="Times New Roman" pitchFamily="18" charset="0"/>
              </a:rPr>
              <a:t>“</a:t>
            </a:r>
            <a:r>
              <a:rPr lang="en-US" altLang="zh-CN" sz="3400" dirty="0">
                <a:solidFill>
                  <a:srgbClr val="C00000"/>
                </a:solidFill>
                <a:latin typeface="Times New Roman" pitchFamily="18" charset="0"/>
                <a:cs typeface="Times New Roman" pitchFamily="18" charset="0"/>
              </a:rPr>
              <a:t>Difference is important</a:t>
            </a:r>
            <a:r>
              <a:rPr lang="zh-CN" altLang="en-US" sz="3400" dirty="0">
                <a:latin typeface="Times New Roman" pitchFamily="18" charset="0"/>
                <a:cs typeface="Times New Roman" pitchFamily="18" charset="0"/>
              </a:rPr>
              <a:t>”</a:t>
            </a:r>
            <a:r>
              <a:rPr lang="en-US" altLang="zh-CN" sz="3400" dirty="0">
                <a:latin typeface="Times New Roman" pitchFamily="18" charset="0"/>
                <a:cs typeface="Times New Roman" pitchFamily="18" charset="0"/>
              </a:rPr>
              <a:t> </a:t>
            </a:r>
          </a:p>
        </p:txBody>
      </p:sp>
      <p:sp>
        <p:nvSpPr>
          <p:cNvPr id="31" name="灯片编号占位符 1">
            <a:extLst>
              <a:ext uri="{FF2B5EF4-FFF2-40B4-BE49-F238E27FC236}">
                <a16:creationId xmlns:a16="http://schemas.microsoft.com/office/drawing/2014/main" id="{5320DDBD-60B9-27E1-02C0-65FAF9CAF69C}"/>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14</a:t>
            </a:fld>
            <a:endParaRPr lang="zh-CN" altLang="en-US" sz="2000" dirty="0"/>
          </a:p>
        </p:txBody>
      </p:sp>
      <p:pic>
        <p:nvPicPr>
          <p:cNvPr id="11" name="Picture 3">
            <a:extLst>
              <a:ext uri="{FF2B5EF4-FFF2-40B4-BE49-F238E27FC236}">
                <a16:creationId xmlns:a16="http://schemas.microsoft.com/office/drawing/2014/main" id="{B479A56D-4694-F583-4DBF-CADF0ED53507}"/>
              </a:ext>
            </a:extLst>
          </p:cNvPr>
          <p:cNvPicPr>
            <a:picLocks noChangeAspect="1" noChangeArrowheads="1"/>
          </p:cNvPicPr>
          <p:nvPr/>
        </p:nvPicPr>
        <p:blipFill>
          <a:blip r:embed="rId3" cstate="print"/>
          <a:srcRect/>
          <a:stretch>
            <a:fillRect/>
          </a:stretch>
        </p:blipFill>
        <p:spPr bwMode="auto">
          <a:xfrm>
            <a:off x="0" y="720000"/>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ECD35DCD-8BAB-397B-E139-0BCCF8431C2F}"/>
                  </a:ext>
                </a:extLst>
              </p:cNvPr>
              <p:cNvSpPr txBox="1"/>
              <p:nvPr/>
            </p:nvSpPr>
            <p:spPr>
              <a:xfrm>
                <a:off x="1713419" y="1975124"/>
                <a:ext cx="4499822" cy="1208408"/>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1</m:t>
                          </m:r>
                        </m:num>
                        <m:den>
                          <m:sSub>
                            <m:sSubPr>
                              <m:ctrlPr>
                                <a:rPr lang="en-US" altLang="zh-CN" sz="2400" b="0" i="1" smtClean="0">
                                  <a:solidFill>
                                    <a:schemeClr val="tx1"/>
                                  </a:solidFill>
                                  <a:latin typeface="Cambria Math" panose="02040503050406030204" pitchFamily="18" charset="0"/>
                                  <a:cs typeface="Times New Roman" panose="02020603050405020304" pitchFamily="18" charset="0"/>
                                </a:rPr>
                              </m:ctrlPr>
                            </m:sSubPr>
                            <m:e>
                              <m:r>
                                <a:rPr lang="en-US" altLang="zh-CN" sz="2400" b="0" i="1" smtClean="0">
                                  <a:solidFill>
                                    <a:schemeClr val="tx1"/>
                                  </a:solidFill>
                                  <a:latin typeface="Cambria Math" panose="02040503050406030204" pitchFamily="18" charset="0"/>
                                  <a:cs typeface="Times New Roman" panose="02020603050405020304" pitchFamily="18" charset="0"/>
                                </a:rPr>
                                <m:t>𝑇</m:t>
                              </m:r>
                            </m:e>
                            <m:sub>
                              <m:r>
                                <a:rPr lang="en-US" altLang="zh-CN" sz="2400" b="0" i="1" smtClean="0">
                                  <a:solidFill>
                                    <a:schemeClr val="tx1"/>
                                  </a:solidFill>
                                  <a:latin typeface="Cambria Math" panose="02040503050406030204" pitchFamily="18" charset="0"/>
                                  <a:cs typeface="Times New Roman" panose="02020603050405020304" pitchFamily="18" charset="0"/>
                                </a:rPr>
                                <m:t>1</m:t>
                              </m:r>
                            </m:sub>
                          </m:sSub>
                        </m:den>
                      </m:f>
                      <m:r>
                        <a:rPr lang="en-US" altLang="zh-CN" sz="2400" b="0" i="1" smtClean="0">
                          <a:solidFill>
                            <a:schemeClr val="tx1"/>
                          </a:solidFill>
                          <a:latin typeface="Cambria Math" panose="02040503050406030204" pitchFamily="18" charset="0"/>
                          <a:cs typeface="Times New Roman" panose="02020603050405020304" pitchFamily="18" charset="0"/>
                        </a:rPr>
                        <m:t>=</m:t>
                      </m:r>
                      <m:sSubSup>
                        <m:sSubSupPr>
                          <m:ctrlPr>
                            <a:rPr lang="en-US" altLang="zh-CN" sz="2400" i="1">
                              <a:solidFill>
                                <a:schemeClr val="tx1"/>
                              </a:solidFill>
                              <a:latin typeface="Cambria Math" panose="02040503050406030204" pitchFamily="18" charset="0"/>
                              <a:cs typeface="Times New Roman" panose="02020603050405020304" pitchFamily="18" charset="0"/>
                            </a:rPr>
                          </m:ctrlPr>
                        </m:sSubSupPr>
                        <m:e>
                          <m:r>
                            <a:rPr lang="en-US" altLang="zh-CN" sz="2400" i="1">
                              <a:solidFill>
                                <a:schemeClr val="tx1"/>
                              </a:solidFill>
                              <a:latin typeface="Cambria Math" panose="02040503050406030204" pitchFamily="18" charset="0"/>
                              <a:cs typeface="Times New Roman" panose="02020603050405020304" pitchFamily="18" charset="0"/>
                            </a:rPr>
                            <m:t>𝐴</m:t>
                          </m:r>
                        </m:e>
                        <m:sub>
                          <m:r>
                            <a:rPr lang="en-US" altLang="zh-CN" sz="2400" i="1">
                              <a:solidFill>
                                <a:schemeClr val="tx1"/>
                              </a:solidFill>
                              <a:latin typeface="Cambria Math" panose="02040503050406030204" pitchFamily="18" charset="0"/>
                              <a:cs typeface="Times New Roman" panose="02020603050405020304" pitchFamily="18" charset="0"/>
                            </a:rPr>
                            <m:t>∥</m:t>
                          </m:r>
                        </m:sub>
                        <m:sup>
                          <m:r>
                            <a:rPr lang="en-US" altLang="zh-CN" sz="2400" i="1">
                              <a:solidFill>
                                <a:schemeClr val="tx1"/>
                              </a:solidFill>
                              <a:latin typeface="Cambria Math" panose="02040503050406030204" pitchFamily="18" charset="0"/>
                              <a:cs typeface="Times New Roman" panose="02020603050405020304" pitchFamily="18" charset="0"/>
                            </a:rPr>
                            <m:t>2</m:t>
                          </m:r>
                        </m:sup>
                      </m:sSubSup>
                      <m:d>
                        <m:dPr>
                          <m:ctrlPr>
                            <a:rPr lang="en-US" altLang="zh-CN" sz="2400" i="1">
                              <a:solidFill>
                                <a:schemeClr val="tx1"/>
                              </a:solidFill>
                              <a:latin typeface="Cambria Math" panose="02040503050406030204" pitchFamily="18" charset="0"/>
                              <a:cs typeface="Times New Roman" panose="02020603050405020304" pitchFamily="18" charset="0"/>
                            </a:rPr>
                          </m:ctrlPr>
                        </m:dPr>
                        <m:e>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𝜋</m:t>
                              </m:r>
                            </m:num>
                            <m:den>
                              <m:r>
                                <a:rPr lang="en-US" altLang="zh-CN" sz="2400" b="0" i="1" smtClean="0">
                                  <a:solidFill>
                                    <a:schemeClr val="tx1"/>
                                  </a:solidFill>
                                  <a:latin typeface="Cambria Math" panose="02040503050406030204" pitchFamily="18" charset="0"/>
                                  <a:cs typeface="Times New Roman" panose="02020603050405020304" pitchFamily="18" charset="0"/>
                                </a:rPr>
                                <m:t>𝑎</m:t>
                              </m:r>
                            </m:den>
                          </m:f>
                        </m:e>
                      </m:d>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𝜋</m:t>
                          </m:r>
                          <m:r>
                            <a:rPr lang="en-US" altLang="zh-CN" sz="2400" b="0" i="1" smtClean="0">
                              <a:solidFill>
                                <a:schemeClr val="tx1"/>
                              </a:solidFill>
                              <a:latin typeface="Cambria Math" panose="02040503050406030204" pitchFamily="18" charset="0"/>
                              <a:cs typeface="Times New Roman" panose="02020603050405020304" pitchFamily="18" charset="0"/>
                            </a:rPr>
                            <m:t>𝐷</m:t>
                          </m:r>
                        </m:num>
                        <m:den>
                          <m:sSup>
                            <m:sSupPr>
                              <m:ctrlPr>
                                <a:rPr lang="en-US" altLang="zh-CN" sz="2400" b="0" i="1" smtClean="0">
                                  <a:solidFill>
                                    <a:schemeClr val="tx1"/>
                                  </a:solidFill>
                                  <a:latin typeface="Cambria Math" panose="02040503050406030204" pitchFamily="18" charset="0"/>
                                  <a:cs typeface="Times New Roman" panose="02020603050405020304" pitchFamily="18" charset="0"/>
                                </a:rPr>
                              </m:ctrlPr>
                            </m:sSupPr>
                            <m:e>
                              <m:r>
                                <a:rPr lang="en-US" altLang="zh-CN" sz="2400" b="0" i="1" smtClean="0">
                                  <a:solidFill>
                                    <a:schemeClr val="tx1"/>
                                  </a:solidFill>
                                  <a:latin typeface="Cambria Math" panose="02040503050406030204" pitchFamily="18" charset="0"/>
                                  <a:cs typeface="Times New Roman" panose="02020603050405020304" pitchFamily="18" charset="0"/>
                                </a:rPr>
                                <m:t>ℏ</m:t>
                              </m:r>
                            </m:e>
                            <m:sup>
                              <m:r>
                                <a:rPr lang="en-US" altLang="zh-CN" sz="2400" b="0" i="1" smtClean="0">
                                  <a:solidFill>
                                    <a:schemeClr val="tx1"/>
                                  </a:solidFill>
                                  <a:latin typeface="Cambria Math" panose="02040503050406030204" pitchFamily="18" charset="0"/>
                                  <a:cs typeface="Times New Roman" panose="02020603050405020304" pitchFamily="18" charset="0"/>
                                </a:rPr>
                                <m:t>2</m:t>
                              </m:r>
                            </m:sup>
                          </m:sSup>
                          <m:r>
                            <a:rPr lang="en-US" altLang="zh-CN" sz="2400" b="0" i="1" smtClean="0">
                              <a:solidFill>
                                <a:schemeClr val="tx1"/>
                              </a:solidFill>
                              <a:latin typeface="Cambria Math" panose="02040503050406030204" pitchFamily="18" charset="0"/>
                              <a:cs typeface="Times New Roman" panose="02020603050405020304" pitchFamily="18" charset="0"/>
                            </a:rPr>
                            <m:t>𝑐</m:t>
                          </m:r>
                        </m:den>
                      </m:f>
                      <m:r>
                        <a:rPr lang="en-US" altLang="zh-CN" sz="2400" b="0" i="1" smtClean="0">
                          <a:solidFill>
                            <a:schemeClr val="tx1"/>
                          </a:solidFill>
                          <a:latin typeface="Cambria Math" panose="02040503050406030204" pitchFamily="18" charset="0"/>
                          <a:cs typeface="Times New Roman" panose="02020603050405020304" pitchFamily="18" charset="0"/>
                        </a:rPr>
                        <m:t>=</m:t>
                      </m:r>
                      <m:r>
                        <a:rPr lang="en-US" altLang="zh-CN" sz="2400" b="0" i="1" smtClean="0">
                          <a:solidFill>
                            <a:schemeClr val="tx1"/>
                          </a:solidFill>
                          <a:latin typeface="Cambria Math" panose="02040503050406030204" pitchFamily="18" charset="0"/>
                          <a:cs typeface="Times New Roman" panose="02020603050405020304" pitchFamily="18" charset="0"/>
                        </a:rPr>
                        <m:t>𝑐𝑜𝑛𝑠𝑡</m:t>
                      </m:r>
                      <m:r>
                        <a:rPr lang="en-US" altLang="zh-CN" sz="2400" b="0" i="1" smtClean="0">
                          <a:solidFill>
                            <a:schemeClr val="tx1"/>
                          </a:solidFill>
                          <a:latin typeface="Cambria Math" panose="02040503050406030204" pitchFamily="18" charset="0"/>
                          <a:cs typeface="Times New Roman" panose="02020603050405020304" pitchFamily="18" charset="0"/>
                        </a:rPr>
                        <m:t>.  (</m:t>
                      </m:r>
                      <m:r>
                        <a:rPr lang="en-US" altLang="zh-CN" sz="2400" b="0" i="1" smtClean="0">
                          <a:solidFill>
                            <a:srgbClr val="C00000"/>
                          </a:solidFill>
                          <a:latin typeface="Cambria Math" panose="02040503050406030204" pitchFamily="18" charset="0"/>
                          <a:cs typeface="Times New Roman" panose="02020603050405020304" pitchFamily="18" charset="0"/>
                        </a:rPr>
                        <m:t>𝜂</m:t>
                      </m:r>
                      <m:r>
                        <a:rPr lang="en-US" altLang="zh-CN" sz="2400" b="0" i="1" smtClean="0">
                          <a:solidFill>
                            <a:srgbClr val="C00000"/>
                          </a:solidFill>
                          <a:latin typeface="Cambria Math" panose="02040503050406030204" pitchFamily="18" charset="0"/>
                          <a:cs typeface="Times New Roman" panose="02020603050405020304" pitchFamily="18" charset="0"/>
                        </a:rPr>
                        <m:t>=</m:t>
                      </m:r>
                      <m:r>
                        <a:rPr lang="en-US" altLang="zh-CN" sz="2400" b="0" i="1" smtClean="0">
                          <a:solidFill>
                            <a:srgbClr val="C00000"/>
                          </a:solidFill>
                          <a:latin typeface="Cambria Math" panose="02040503050406030204" pitchFamily="18" charset="0"/>
                          <a:cs typeface="Times New Roman" panose="02020603050405020304" pitchFamily="18" charset="0"/>
                        </a:rPr>
                        <m:t>1</m:t>
                      </m:r>
                      <m:r>
                        <a:rPr lang="en-US" altLang="zh-CN" sz="2400" b="0" i="1" smtClean="0">
                          <a:solidFill>
                            <a:srgbClr val="C00000"/>
                          </a:solidFill>
                          <a:latin typeface="Cambria Math" panose="02040503050406030204" pitchFamily="18" charset="0"/>
                          <a:cs typeface="Times New Roman" panose="02020603050405020304" pitchFamily="18" charset="0"/>
                        </a:rPr>
                        <m:t>)</m:t>
                      </m:r>
                    </m:oMath>
                  </m:oMathPara>
                </a14:m>
                <a:endParaRPr lang="zh-CN" altLang="en-US"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5" name="文本框 24">
                <a:extLst>
                  <a:ext uri="{FF2B5EF4-FFF2-40B4-BE49-F238E27FC236}">
                    <a16:creationId xmlns:a16="http://schemas.microsoft.com/office/drawing/2014/main" id="{ECD35DCD-8BAB-397B-E139-0BCCF8431C2F}"/>
                  </a:ext>
                </a:extLst>
              </p:cNvPr>
              <p:cNvSpPr txBox="1">
                <a:spLocks noRot="1" noChangeAspect="1" noMove="1" noResize="1" noEditPoints="1" noAdjustHandles="1" noChangeArrowheads="1" noChangeShapeType="1" noTextEdit="1"/>
              </p:cNvSpPr>
              <p:nvPr/>
            </p:nvSpPr>
            <p:spPr>
              <a:xfrm>
                <a:off x="1713419" y="1975124"/>
                <a:ext cx="4499822" cy="1208408"/>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9BBFEC3C-E937-8316-72B4-B4D522DC4457}"/>
                  </a:ext>
                </a:extLst>
              </p:cNvPr>
              <p:cNvSpPr txBox="1"/>
              <p:nvPr/>
            </p:nvSpPr>
            <p:spPr>
              <a:xfrm>
                <a:off x="1212483" y="2690134"/>
                <a:ext cx="5623784" cy="1453475"/>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f>
                        <m:fPr>
                          <m:ctrlPr>
                            <a:rPr lang="en-US" altLang="zh-CN" sz="240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1</m:t>
                          </m:r>
                        </m:num>
                        <m:den>
                          <m:sSub>
                            <m:sSubPr>
                              <m:ctrlPr>
                                <a:rPr lang="en-US" altLang="zh-CN" sz="2400" i="1">
                                  <a:solidFill>
                                    <a:schemeClr val="tx1"/>
                                  </a:solidFill>
                                  <a:latin typeface="Cambria Math" panose="02040503050406030204" pitchFamily="18" charset="0"/>
                                  <a:cs typeface="Times New Roman" panose="02020603050405020304" pitchFamily="18" charset="0"/>
                                </a:rPr>
                              </m:ctrlPr>
                            </m:sSubPr>
                            <m:e>
                              <m:r>
                                <a:rPr lang="en-US" altLang="zh-CN" sz="2400" i="1">
                                  <a:solidFill>
                                    <a:schemeClr val="tx1"/>
                                  </a:solidFill>
                                  <a:latin typeface="Cambria Math" panose="02040503050406030204" pitchFamily="18" charset="0"/>
                                  <a:cs typeface="Times New Roman" panose="02020603050405020304" pitchFamily="18" charset="0"/>
                                </a:rPr>
                                <m:t>𝑇</m:t>
                              </m:r>
                            </m:e>
                            <m:sub>
                              <m:r>
                                <a:rPr lang="en-US" altLang="zh-CN" sz="2400" i="1">
                                  <a:solidFill>
                                    <a:schemeClr val="tx1"/>
                                  </a:solidFill>
                                  <a:latin typeface="Cambria Math" panose="02040503050406030204" pitchFamily="18" charset="0"/>
                                  <a:cs typeface="Times New Roman" panose="02020603050405020304" pitchFamily="18" charset="0"/>
                                </a:rPr>
                                <m:t>2</m:t>
                              </m:r>
                              <m:r>
                                <a:rPr lang="en-US" altLang="zh-CN" sz="2400" i="1">
                                  <a:solidFill>
                                    <a:schemeClr val="tx1"/>
                                  </a:solidFill>
                                  <a:latin typeface="Cambria Math" panose="02040503050406030204" pitchFamily="18" charset="0"/>
                                  <a:cs typeface="Times New Roman" panose="02020603050405020304" pitchFamily="18" charset="0"/>
                                </a:rPr>
                                <m:t>𝐺</m:t>
                              </m:r>
                            </m:sub>
                          </m:sSub>
                        </m:den>
                      </m:f>
                      <m:r>
                        <a:rPr lang="en-US" altLang="zh-CN" sz="2400" b="0" i="1" smtClean="0">
                          <a:solidFill>
                            <a:schemeClr val="tx1"/>
                          </a:solidFill>
                          <a:latin typeface="Cambria Math" panose="02040503050406030204" pitchFamily="18" charset="0"/>
                          <a:cs typeface="Times New Roman" panose="02020603050405020304" pitchFamily="18" charset="0"/>
                        </a:rPr>
                        <m:t>=</m:t>
                      </m:r>
                      <m:sSubSup>
                        <m:sSubSupPr>
                          <m:ctrlPr>
                            <a:rPr lang="en-US" altLang="zh-CN" sz="2400" i="1">
                              <a:solidFill>
                                <a:schemeClr val="tx1"/>
                              </a:solidFill>
                              <a:latin typeface="Cambria Math" panose="02040503050406030204" pitchFamily="18" charset="0"/>
                              <a:cs typeface="Times New Roman" panose="02020603050405020304" pitchFamily="18" charset="0"/>
                            </a:rPr>
                          </m:ctrlPr>
                        </m:sSubSupPr>
                        <m:e>
                          <m:r>
                            <a:rPr lang="en-US" altLang="zh-CN" sz="2400" i="1">
                              <a:solidFill>
                                <a:schemeClr val="tx1"/>
                              </a:solidFill>
                              <a:latin typeface="Cambria Math" panose="02040503050406030204" pitchFamily="18" charset="0"/>
                              <a:cs typeface="Times New Roman" panose="02020603050405020304" pitchFamily="18" charset="0"/>
                            </a:rPr>
                            <m:t>𝐴</m:t>
                          </m:r>
                        </m:e>
                        <m:sub>
                          <m:r>
                            <a:rPr lang="en-US" altLang="zh-CN" sz="2400" i="1">
                              <a:solidFill>
                                <a:schemeClr val="tx1"/>
                              </a:solidFill>
                              <a:latin typeface="Cambria Math" panose="02040503050406030204" pitchFamily="18" charset="0"/>
                              <a:cs typeface="Times New Roman" panose="02020603050405020304" pitchFamily="18" charset="0"/>
                            </a:rPr>
                            <m:t>⊥</m:t>
                          </m:r>
                        </m:sub>
                        <m:sup>
                          <m:r>
                            <a:rPr lang="en-US" altLang="zh-CN" sz="2400" i="1">
                              <a:solidFill>
                                <a:schemeClr val="tx1"/>
                              </a:solidFill>
                              <a:latin typeface="Cambria Math" panose="02040503050406030204" pitchFamily="18" charset="0"/>
                              <a:cs typeface="Times New Roman" panose="02020603050405020304" pitchFamily="18" charset="0"/>
                            </a:rPr>
                            <m:t>2</m:t>
                          </m:r>
                        </m:sup>
                      </m:sSubSup>
                      <m:d>
                        <m:dPr>
                          <m:ctrlPr>
                            <a:rPr lang="en-US" altLang="zh-CN" sz="2400" i="1">
                              <a:solidFill>
                                <a:schemeClr val="tx1"/>
                              </a:solidFill>
                              <a:latin typeface="Cambria Math" panose="02040503050406030204" pitchFamily="18" charset="0"/>
                              <a:cs typeface="Times New Roman" panose="02020603050405020304" pitchFamily="18" charset="0"/>
                            </a:rPr>
                          </m:ctrlPr>
                        </m:dPr>
                        <m:e>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𝜋</m:t>
                              </m:r>
                            </m:num>
                            <m:den>
                              <m:r>
                                <a:rPr lang="en-US" altLang="zh-CN" sz="2400" b="0" i="1" smtClean="0">
                                  <a:solidFill>
                                    <a:schemeClr val="tx1"/>
                                  </a:solidFill>
                                  <a:latin typeface="Cambria Math" panose="02040503050406030204" pitchFamily="18" charset="0"/>
                                  <a:cs typeface="Times New Roman" panose="02020603050405020304" pitchFamily="18" charset="0"/>
                                </a:rPr>
                                <m:t>𝑎</m:t>
                              </m:r>
                            </m:den>
                          </m:f>
                        </m:e>
                      </m:d>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𝐷</m:t>
                          </m:r>
                        </m:num>
                        <m:den>
                          <m:r>
                            <a:rPr lang="en-US" altLang="zh-CN" sz="2400" b="0" i="1" smtClean="0">
                              <a:solidFill>
                                <a:schemeClr val="tx1"/>
                              </a:solidFill>
                              <a:latin typeface="Cambria Math" panose="02040503050406030204" pitchFamily="18" charset="0"/>
                              <a:cs typeface="Times New Roman" panose="02020603050405020304" pitchFamily="18" charset="0"/>
                            </a:rPr>
                            <m:t>2</m:t>
                          </m:r>
                          <m:sSup>
                            <m:sSupPr>
                              <m:ctrlPr>
                                <a:rPr lang="en-US" altLang="zh-CN" sz="2400" b="0" i="1" smtClean="0">
                                  <a:solidFill>
                                    <a:schemeClr val="tx1"/>
                                  </a:solidFill>
                                  <a:latin typeface="Cambria Math" panose="02040503050406030204" pitchFamily="18" charset="0"/>
                                  <a:cs typeface="Times New Roman" panose="02020603050405020304" pitchFamily="18" charset="0"/>
                                </a:rPr>
                              </m:ctrlPr>
                            </m:sSupPr>
                            <m:e>
                              <m:r>
                                <a:rPr lang="en-US" altLang="zh-CN" sz="2400" b="0" i="1" smtClean="0">
                                  <a:solidFill>
                                    <a:schemeClr val="tx1"/>
                                  </a:solidFill>
                                  <a:latin typeface="Cambria Math" panose="02040503050406030204" pitchFamily="18" charset="0"/>
                                  <a:cs typeface="Times New Roman" panose="02020603050405020304" pitchFamily="18" charset="0"/>
                                </a:rPr>
                                <m:t>ℏ</m:t>
                              </m:r>
                            </m:e>
                            <m:sup>
                              <m:r>
                                <a:rPr lang="en-US" altLang="zh-CN" sz="2400" b="0" i="1" smtClean="0">
                                  <a:solidFill>
                                    <a:schemeClr val="tx1"/>
                                  </a:solidFill>
                                  <a:latin typeface="Cambria Math" panose="02040503050406030204" pitchFamily="18" charset="0"/>
                                  <a:cs typeface="Times New Roman" panose="02020603050405020304" pitchFamily="18" charset="0"/>
                                </a:rPr>
                                <m:t>2</m:t>
                              </m:r>
                              <m:r>
                                <a:rPr lang="en-US" altLang="zh-CN" sz="2400" b="0" i="1" smtClean="0">
                                  <a:solidFill>
                                    <a:schemeClr val="tx1"/>
                                  </a:solidFill>
                                  <a:latin typeface="Cambria Math" panose="02040503050406030204" pitchFamily="18" charset="0"/>
                                  <a:cs typeface="Times New Roman" panose="02020603050405020304" pitchFamily="18" charset="0"/>
                                </a:rPr>
                                <m:t>𝑐</m:t>
                              </m:r>
                            </m:sup>
                          </m:sSup>
                        </m:den>
                      </m:f>
                      <m:sSup>
                        <m:sSupPr>
                          <m:ctrlPr>
                            <a:rPr lang="en-US" altLang="zh-CN" sz="2400" b="0" i="1" smtClean="0">
                              <a:solidFill>
                                <a:schemeClr val="tx1"/>
                              </a:solidFill>
                              <a:latin typeface="Cambria Math" panose="02040503050406030204" pitchFamily="18" charset="0"/>
                              <a:cs typeface="Times New Roman" panose="02020603050405020304" pitchFamily="18" charset="0"/>
                            </a:rPr>
                          </m:ctrlPr>
                        </m:sSupPr>
                        <m:e>
                          <m:d>
                            <m:dPr>
                              <m:ctrlPr>
                                <a:rPr lang="en-US" altLang="zh-CN" sz="2400" b="0" i="1" smtClean="0">
                                  <a:solidFill>
                                    <a:schemeClr val="tx1"/>
                                  </a:solidFill>
                                  <a:latin typeface="Cambria Math" panose="02040503050406030204" pitchFamily="18" charset="0"/>
                                  <a:cs typeface="Times New Roman" panose="02020603050405020304" pitchFamily="18" charset="0"/>
                                </a:rPr>
                              </m:ctrlPr>
                            </m:dPr>
                            <m:e>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ℏ</m:t>
                                  </m:r>
                                  <m:r>
                                    <a:rPr lang="en-US" altLang="zh-CN" sz="2400" b="0" i="1" smtClean="0">
                                      <a:solidFill>
                                        <a:schemeClr val="tx1"/>
                                      </a:solidFill>
                                      <a:latin typeface="Cambria Math" panose="02040503050406030204" pitchFamily="18" charset="0"/>
                                      <a:cs typeface="Times New Roman" panose="02020603050405020304" pitchFamily="18" charset="0"/>
                                    </a:rPr>
                                    <m:t>𝑐</m:t>
                                  </m:r>
                                </m:num>
                                <m:den>
                                  <m:sSub>
                                    <m:sSubPr>
                                      <m:ctrlPr>
                                        <a:rPr lang="en-US" altLang="zh-CN" sz="2400" b="0" i="1" smtClean="0">
                                          <a:solidFill>
                                            <a:schemeClr val="tx1"/>
                                          </a:solidFill>
                                          <a:latin typeface="Cambria Math" panose="02040503050406030204" pitchFamily="18" charset="0"/>
                                          <a:cs typeface="Times New Roman" panose="02020603050405020304" pitchFamily="18" charset="0"/>
                                        </a:rPr>
                                      </m:ctrlPr>
                                    </m:sSubPr>
                                    <m:e>
                                      <m:r>
                                        <a:rPr lang="en-US" altLang="zh-CN" sz="2400" b="0" i="1" smtClean="0">
                                          <a:solidFill>
                                            <a:schemeClr val="tx1"/>
                                          </a:solidFill>
                                          <a:latin typeface="Cambria Math" panose="02040503050406030204" pitchFamily="18" charset="0"/>
                                          <a:cs typeface="Times New Roman" panose="02020603050405020304" pitchFamily="18" charset="0"/>
                                        </a:rPr>
                                        <m:t>𝑘</m:t>
                                      </m:r>
                                    </m:e>
                                    <m:sub>
                                      <m:r>
                                        <a:rPr lang="en-US" altLang="zh-CN" sz="2400" b="0" i="1" smtClean="0">
                                          <a:solidFill>
                                            <a:schemeClr val="tx1"/>
                                          </a:solidFill>
                                          <a:latin typeface="Cambria Math" panose="02040503050406030204" pitchFamily="18" charset="0"/>
                                          <a:cs typeface="Times New Roman" panose="02020603050405020304" pitchFamily="18" charset="0"/>
                                        </a:rPr>
                                        <m:t>𝐵</m:t>
                                      </m:r>
                                    </m:sub>
                                  </m:sSub>
                                  <m:r>
                                    <a:rPr lang="en-US" altLang="zh-CN" sz="2400" b="0" i="1" smtClean="0">
                                      <a:solidFill>
                                        <a:schemeClr val="tx1"/>
                                      </a:solidFill>
                                      <a:latin typeface="Cambria Math" panose="02040503050406030204" pitchFamily="18" charset="0"/>
                                      <a:cs typeface="Times New Roman" panose="02020603050405020304" pitchFamily="18" charset="0"/>
                                    </a:rPr>
                                    <m:t>𝑇𝑎</m:t>
                                  </m:r>
                                </m:den>
                              </m:f>
                            </m:e>
                          </m:d>
                        </m:e>
                        <m:sup>
                          <m:r>
                            <a:rPr lang="en-US" altLang="zh-CN" sz="2400" b="0" i="0" smtClean="0">
                              <a:solidFill>
                                <a:schemeClr val="tx1"/>
                              </a:solidFill>
                              <a:latin typeface="Cambria Math" panose="02040503050406030204" pitchFamily="18" charset="0"/>
                              <a:cs typeface="Times New Roman" panose="02020603050405020304" pitchFamily="18" charset="0"/>
                            </a:rPr>
                            <m:t>1</m:t>
                          </m:r>
                          <m:r>
                            <a:rPr lang="en-US" altLang="zh-CN" sz="2400" b="0" i="0" smtClean="0">
                              <a:solidFill>
                                <a:schemeClr val="tx1"/>
                              </a:solidFill>
                              <a:latin typeface="Cambria Math" panose="02040503050406030204" pitchFamily="18" charset="0"/>
                              <a:cs typeface="Times New Roman" panose="02020603050405020304" pitchFamily="18" charset="0"/>
                            </a:rPr>
                            <m:t>/</m:t>
                          </m:r>
                          <m:r>
                            <a:rPr lang="en-US" altLang="zh-CN" sz="2400" b="0" i="0" smtClean="0">
                              <a:solidFill>
                                <a:schemeClr val="tx1"/>
                              </a:solidFill>
                              <a:latin typeface="Cambria Math" panose="02040503050406030204" pitchFamily="18" charset="0"/>
                              <a:cs typeface="Times New Roman" panose="02020603050405020304" pitchFamily="18" charset="0"/>
                            </a:rPr>
                            <m:t>2</m:t>
                          </m:r>
                        </m:sup>
                      </m:sSup>
                      <m:r>
                        <m:rPr>
                          <m:sty m:val="p"/>
                        </m:rPr>
                        <a:rPr lang="en-US" altLang="zh-CN" sz="2400" b="0" i="0" smtClean="0">
                          <a:solidFill>
                            <a:schemeClr val="tx1"/>
                          </a:solidFill>
                          <a:latin typeface="Cambria Math" panose="02040503050406030204" pitchFamily="18" charset="0"/>
                          <a:cs typeface="Times New Roman" panose="02020603050405020304" pitchFamily="18" charset="0"/>
                        </a:rPr>
                        <m:t>I</m:t>
                      </m:r>
                      <m:r>
                        <a:rPr lang="en-US" altLang="zh-CN" sz="2400" b="0" i="0" smtClean="0">
                          <a:solidFill>
                            <a:schemeClr val="tx1"/>
                          </a:solidFill>
                          <a:latin typeface="Cambria Math" panose="02040503050406030204" pitchFamily="18" charset="0"/>
                          <a:cs typeface="Times New Roman" panose="02020603050405020304" pitchFamily="18" charset="0"/>
                        </a:rPr>
                        <m:t>  </m:t>
                      </m:r>
                      <m:sSup>
                        <m:sSupPr>
                          <m:ctrlPr>
                            <a:rPr lang="en-US" altLang="zh-CN" sz="2400" b="0" i="1" smtClean="0">
                              <a:solidFill>
                                <a:schemeClr val="tx1"/>
                              </a:solidFill>
                              <a:latin typeface="Cambria Math" panose="02040503050406030204" pitchFamily="18" charset="0"/>
                              <a:cs typeface="Times New Roman" panose="02020603050405020304" pitchFamily="18" charset="0"/>
                            </a:rPr>
                          </m:ctrlPr>
                        </m:sSupPr>
                        <m:e>
                          <m:r>
                            <a:rPr lang="en-US" altLang="zh-CN" sz="2400" b="0" i="0" smtClean="0">
                              <a:solidFill>
                                <a:schemeClr val="tx1"/>
                              </a:solidFill>
                              <a:latin typeface="Cambria Math" panose="02040503050406030204" pitchFamily="18" charset="0"/>
                              <a:cs typeface="Times New Roman" panose="02020603050405020304" pitchFamily="18" charset="0"/>
                            </a:rPr>
                            <m:t>[</m:t>
                          </m:r>
                          <m:r>
                            <m:rPr>
                              <m:sty m:val="p"/>
                            </m:rPr>
                            <a:rPr lang="en-US" altLang="zh-CN" sz="2400" b="0" i="0" smtClean="0">
                              <a:solidFill>
                                <a:schemeClr val="tx1"/>
                              </a:solidFill>
                              <a:latin typeface="Cambria Math" panose="02040503050406030204" pitchFamily="18" charset="0"/>
                              <a:cs typeface="Times New Roman" panose="02020603050405020304" pitchFamily="18" charset="0"/>
                            </a:rPr>
                            <m:t>I</m:t>
                          </m:r>
                        </m:e>
                        <m:sup>
                          <m:r>
                            <a:rPr lang="en-US" altLang="zh-CN" sz="2400" b="0" i="0" smtClean="0">
                              <a:solidFill>
                                <a:schemeClr val="tx1"/>
                              </a:solidFill>
                              <a:latin typeface="Cambria Math" panose="02040503050406030204" pitchFamily="18" charset="0"/>
                              <a:cs typeface="Times New Roman" panose="02020603050405020304" pitchFamily="18" charset="0"/>
                            </a:rPr>
                            <m:t>2</m:t>
                          </m:r>
                        </m:sup>
                      </m:sSup>
                      <m:r>
                        <a:rPr lang="en-US" altLang="zh-CN" sz="2400" b="0" i="1" smtClean="0">
                          <a:solidFill>
                            <a:schemeClr val="tx1"/>
                          </a:solidFill>
                          <a:latin typeface="Cambria Math" panose="02040503050406030204" pitchFamily="18" charset="0"/>
                          <a:cs typeface="Times New Roman" panose="02020603050405020304" pitchFamily="18" charset="0"/>
                        </a:rPr>
                        <m:t>≈</m:t>
                      </m:r>
                      <m:r>
                        <a:rPr lang="en-US" altLang="zh-CN" sz="2400" b="0" i="1" smtClean="0">
                          <a:solidFill>
                            <a:schemeClr val="tx1"/>
                          </a:solidFill>
                          <a:latin typeface="Cambria Math" panose="02040503050406030204" pitchFamily="18" charset="0"/>
                          <a:cs typeface="Times New Roman" panose="02020603050405020304" pitchFamily="18" charset="0"/>
                        </a:rPr>
                        <m:t>71</m:t>
                      </m:r>
                      <m:r>
                        <a:rPr lang="en-US" altLang="zh-CN" sz="2400" b="0" i="1" smtClean="0">
                          <a:solidFill>
                            <a:schemeClr val="tx1"/>
                          </a:solidFill>
                          <a:latin typeface="Cambria Math" panose="02040503050406030204" pitchFamily="18" charset="0"/>
                          <a:cs typeface="Times New Roman" panose="02020603050405020304" pitchFamily="18" charset="0"/>
                        </a:rPr>
                        <m:t>.</m:t>
                      </m:r>
                      <m:r>
                        <a:rPr lang="en-US" altLang="zh-CN" sz="2400" b="0" i="1" smtClean="0">
                          <a:solidFill>
                            <a:schemeClr val="tx1"/>
                          </a:solidFill>
                          <a:latin typeface="Cambria Math" panose="02040503050406030204" pitchFamily="18" charset="0"/>
                          <a:cs typeface="Times New Roman" panose="02020603050405020304" pitchFamily="18" charset="0"/>
                        </a:rPr>
                        <m:t>3</m:t>
                      </m:r>
                      <m:r>
                        <a:rPr lang="en-US" altLang="zh-CN" sz="2400" b="0" i="1" smtClean="0">
                          <a:solidFill>
                            <a:schemeClr val="tx1"/>
                          </a:solidFill>
                          <a:latin typeface="Cambria Math" panose="02040503050406030204" pitchFamily="18" charset="0"/>
                          <a:cs typeface="Times New Roman" panose="02020603050405020304" pitchFamily="18" charset="0"/>
                        </a:rPr>
                        <m:t>]</m:t>
                      </m:r>
                    </m:oMath>
                  </m:oMathPara>
                </a14:m>
                <a:endParaRPr lang="zh-CN" altLang="en-US"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7" name="文本框 26">
                <a:extLst>
                  <a:ext uri="{FF2B5EF4-FFF2-40B4-BE49-F238E27FC236}">
                    <a16:creationId xmlns:a16="http://schemas.microsoft.com/office/drawing/2014/main" id="{9BBFEC3C-E937-8316-72B4-B4D522DC4457}"/>
                  </a:ext>
                </a:extLst>
              </p:cNvPr>
              <p:cNvSpPr txBox="1">
                <a:spLocks noRot="1" noChangeAspect="1" noMove="1" noResize="1" noEditPoints="1" noAdjustHandles="1" noChangeArrowheads="1" noChangeShapeType="1" noTextEdit="1"/>
              </p:cNvSpPr>
              <p:nvPr/>
            </p:nvSpPr>
            <p:spPr>
              <a:xfrm>
                <a:off x="1212483" y="2690134"/>
                <a:ext cx="5623784" cy="1453475"/>
              </a:xfrm>
              <a:prstGeom prst="rect">
                <a:avLst/>
              </a:prstGeom>
              <a:blipFill>
                <a:blip r:embed="rId5"/>
                <a:stretch>
                  <a:fillRect/>
                </a:stretch>
              </a:blipFill>
            </p:spPr>
            <p:txBody>
              <a:bodyPr/>
              <a:lstStyle/>
              <a:p>
                <a:r>
                  <a:rPr lang="zh-CN" altLang="en-US">
                    <a:noFill/>
                  </a:rPr>
                  <a:t> </a:t>
                </a:r>
              </a:p>
            </p:txBody>
          </p:sp>
        </mc:Fallback>
      </mc:AlternateContent>
      <p:sp>
        <p:nvSpPr>
          <p:cNvPr id="28" name="文本框 27">
            <a:extLst>
              <a:ext uri="{FF2B5EF4-FFF2-40B4-BE49-F238E27FC236}">
                <a16:creationId xmlns:a16="http://schemas.microsoft.com/office/drawing/2014/main" id="{510CB1AB-6EF7-60E6-74E4-99E9A5D4CB91}"/>
              </a:ext>
            </a:extLst>
          </p:cNvPr>
          <p:cNvSpPr txBox="1"/>
          <p:nvPr/>
        </p:nvSpPr>
        <p:spPr>
          <a:xfrm>
            <a:off x="569924" y="801540"/>
            <a:ext cx="8369535"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For 1D Heisenberg antiferromagnetic chain w/o ordering</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1F3DF0F9-A5C7-F1D5-2966-F38EADDAB031}"/>
                  </a:ext>
                </a:extLst>
              </p:cNvPr>
              <p:cNvSpPr txBox="1"/>
              <p:nvPr/>
            </p:nvSpPr>
            <p:spPr>
              <a:xfrm>
                <a:off x="2226402" y="1286439"/>
                <a:ext cx="3450240" cy="789062"/>
              </a:xfrm>
              <a:prstGeom prst="rect">
                <a:avLst/>
              </a:prstGeom>
              <a:noFill/>
            </p:spPr>
            <p:txBody>
              <a:bodyPr wrap="none" lIns="0" tIns="0" rIns="0" bIns="0" rtlCol="0">
                <a:spAutoFit/>
              </a:bodyPr>
              <a:lstStyle/>
              <a:p>
                <a:pPr algn="l">
                  <a:lnSpc>
                    <a:spcPct val="150000"/>
                  </a:lnSpc>
                  <a:spcBef>
                    <a:spcPts val="1200"/>
                  </a:spcBef>
                  <a:spcAft>
                    <a:spcPts val="600"/>
                  </a:spcAft>
                  <a:buNone/>
                </a:pPr>
                <a14:m>
                  <m:oMath xmlns:m="http://schemas.openxmlformats.org/officeDocument/2006/math">
                    <m:sSub>
                      <m:sSubPr>
                        <m:ctrlPr>
                          <a:rPr lang="en-US" altLang="zh-CN" sz="2800" b="0" i="1" smtClean="0">
                            <a:solidFill>
                              <a:srgbClr val="C00000"/>
                            </a:solidFill>
                            <a:latin typeface="Cambria Math" panose="02040503050406030204" pitchFamily="18" charset="0"/>
                            <a:cs typeface="Times New Roman" panose="02020603050405020304" pitchFamily="18" charset="0"/>
                          </a:rPr>
                        </m:ctrlPr>
                      </m:sSubPr>
                      <m:e>
                        <m:r>
                          <a:rPr lang="en-US" altLang="zh-CN" sz="2800" b="0" i="1" smtClean="0">
                            <a:solidFill>
                              <a:srgbClr val="C00000"/>
                            </a:solidFill>
                            <a:latin typeface="Cambria Math" panose="02040503050406030204" pitchFamily="18" charset="0"/>
                            <a:cs typeface="Times New Roman" panose="02020603050405020304" pitchFamily="18" charset="0"/>
                          </a:rPr>
                          <m:t>𝜒</m:t>
                        </m:r>
                      </m:e>
                      <m:sub>
                        <m:r>
                          <a:rPr lang="en-US" altLang="zh-CN" sz="2800" b="0" i="1" smtClean="0">
                            <a:solidFill>
                              <a:srgbClr val="C00000"/>
                            </a:solidFill>
                            <a:latin typeface="Cambria Math" panose="02040503050406030204" pitchFamily="18" charset="0"/>
                            <a:cs typeface="Times New Roman" panose="02020603050405020304" pitchFamily="18" charset="0"/>
                          </a:rPr>
                          <m:t>𝑠</m:t>
                        </m:r>
                      </m:sub>
                    </m:sSub>
                    <m:r>
                      <a:rPr lang="en-US" altLang="zh-CN" sz="2800" b="0" i="1" smtClean="0">
                        <a:solidFill>
                          <a:srgbClr val="C00000"/>
                        </a:solidFill>
                        <a:latin typeface="Cambria Math" panose="02040503050406030204" pitchFamily="18" charset="0"/>
                        <a:cs typeface="Times New Roman" panose="02020603050405020304" pitchFamily="18" charset="0"/>
                      </a:rPr>
                      <m:t>(</m:t>
                    </m:r>
                    <m:f>
                      <m:fPr>
                        <m:ctrlPr>
                          <a:rPr lang="en-US" altLang="zh-CN" sz="2800" b="0" i="1" smtClean="0">
                            <a:solidFill>
                              <a:srgbClr val="C00000"/>
                            </a:solidFill>
                            <a:latin typeface="Cambria Math" panose="02040503050406030204" pitchFamily="18" charset="0"/>
                            <a:cs typeface="Times New Roman" panose="02020603050405020304" pitchFamily="18" charset="0"/>
                          </a:rPr>
                        </m:ctrlPr>
                      </m:fPr>
                      <m:num>
                        <m:r>
                          <a:rPr lang="en-US" altLang="zh-CN" sz="2800" b="0" i="1" smtClean="0">
                            <a:solidFill>
                              <a:srgbClr val="C00000"/>
                            </a:solidFill>
                            <a:latin typeface="Cambria Math" panose="02040503050406030204" pitchFamily="18" charset="0"/>
                            <a:cs typeface="Times New Roman" panose="02020603050405020304" pitchFamily="18" charset="0"/>
                          </a:rPr>
                          <m:t>𝜋</m:t>
                        </m:r>
                      </m:num>
                      <m:den>
                        <m:r>
                          <a:rPr lang="en-US" altLang="zh-CN" sz="2800" b="0" i="1" smtClean="0">
                            <a:solidFill>
                              <a:srgbClr val="C00000"/>
                            </a:solidFill>
                            <a:latin typeface="Cambria Math" panose="02040503050406030204" pitchFamily="18" charset="0"/>
                            <a:cs typeface="Times New Roman" panose="02020603050405020304" pitchFamily="18" charset="0"/>
                          </a:rPr>
                          <m:t>𝑎</m:t>
                        </m:r>
                      </m:den>
                    </m:f>
                    <m:r>
                      <a:rPr lang="en-US" altLang="zh-CN" sz="2800" b="0" i="1" smtClean="0">
                        <a:solidFill>
                          <a:srgbClr val="C00000"/>
                        </a:solidFill>
                        <a:latin typeface="Cambria Math" panose="02040503050406030204" pitchFamily="18" charset="0"/>
                        <a:cs typeface="Times New Roman" panose="02020603050405020304" pitchFamily="18" charset="0"/>
                      </a:rPr>
                      <m:t>,</m:t>
                    </m:r>
                    <m:r>
                      <a:rPr lang="en-US" altLang="zh-CN" sz="2800" b="0" i="1" smtClean="0">
                        <a:solidFill>
                          <a:srgbClr val="C00000"/>
                        </a:solidFill>
                        <a:latin typeface="Cambria Math" panose="02040503050406030204" pitchFamily="18" charset="0"/>
                        <a:cs typeface="Times New Roman" panose="02020603050405020304" pitchFamily="18" charset="0"/>
                      </a:rPr>
                      <m:t>𝜔</m:t>
                    </m:r>
                    <m:r>
                      <a:rPr lang="en-US" altLang="zh-CN" sz="2800" b="0" i="1" smtClean="0">
                        <a:solidFill>
                          <a:srgbClr val="C00000"/>
                        </a:solidFill>
                        <a:latin typeface="Cambria Math" panose="02040503050406030204" pitchFamily="18" charset="0"/>
                        <a:cs typeface="Times New Roman" panose="02020603050405020304" pitchFamily="18" charset="0"/>
                      </a:rPr>
                      <m:t>)</m:t>
                    </m:r>
                  </m:oMath>
                </a14:m>
                <a:r>
                  <a:rPr lang="zh-CN" altLang="en-US" sz="2800" dirty="0">
                    <a:solidFill>
                      <a:srgbClr val="C00000"/>
                    </a:solidFill>
                    <a:latin typeface="Times New Roman" panose="02020603050405020304" pitchFamily="18" charset="0"/>
                    <a:cs typeface="Times New Roman" panose="02020603050405020304" pitchFamily="18" charset="0"/>
                  </a:rPr>
                  <a:t> </a:t>
                </a:r>
                <a:r>
                  <a:rPr lang="en-US" altLang="zh-CN" sz="2800" dirty="0">
                    <a:solidFill>
                      <a:srgbClr val="C00000"/>
                    </a:solidFill>
                    <a:latin typeface="Times New Roman" panose="02020603050405020304" pitchFamily="18" charset="0"/>
                    <a:cs typeface="Times New Roman" panose="02020603050405020304" pitchFamily="18" charset="0"/>
                  </a:rPr>
                  <a:t>  contributions</a:t>
                </a:r>
                <a:endParaRPr lang="zh-CN" altLang="en-US" sz="28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1F3DF0F9-A5C7-F1D5-2966-F38EADDAB031}"/>
                  </a:ext>
                </a:extLst>
              </p:cNvPr>
              <p:cNvSpPr txBox="1">
                <a:spLocks noRot="1" noChangeAspect="1" noMove="1" noResize="1" noEditPoints="1" noAdjustHandles="1" noChangeArrowheads="1" noChangeShapeType="1" noTextEdit="1"/>
              </p:cNvSpPr>
              <p:nvPr/>
            </p:nvSpPr>
            <p:spPr>
              <a:xfrm>
                <a:off x="2226402" y="1286439"/>
                <a:ext cx="3450240" cy="789062"/>
              </a:xfrm>
              <a:prstGeom prst="rect">
                <a:avLst/>
              </a:prstGeom>
              <a:blipFill>
                <a:blip r:embed="rId6"/>
                <a:stretch>
                  <a:fillRect l="-353" r="-4594" b="-147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48" name="文本框 2047">
                <a:extLst>
                  <a:ext uri="{FF2B5EF4-FFF2-40B4-BE49-F238E27FC236}">
                    <a16:creationId xmlns:a16="http://schemas.microsoft.com/office/drawing/2014/main" id="{48AB1B42-E574-F509-10B1-942AB62158A4}"/>
                  </a:ext>
                </a:extLst>
              </p:cNvPr>
              <p:cNvSpPr txBox="1"/>
              <p:nvPr/>
            </p:nvSpPr>
            <p:spPr>
              <a:xfrm>
                <a:off x="7720159" y="1528263"/>
                <a:ext cx="3273140" cy="568874"/>
              </a:xfrm>
              <a:prstGeom prst="rect">
                <a:avLst/>
              </a:prstGeom>
              <a:noFill/>
            </p:spPr>
            <p:txBody>
              <a:bodyPr wrap="none" lIns="0" tIns="0" rIns="0" bIns="0" rtlCol="0">
                <a:spAutoFit/>
              </a:bodyPr>
              <a:lstStyle/>
              <a:p>
                <a:pPr algn="l">
                  <a:lnSpc>
                    <a:spcPct val="150000"/>
                  </a:lnSpc>
                  <a:spcBef>
                    <a:spcPts val="1200"/>
                  </a:spcBef>
                  <a:spcAft>
                    <a:spcPts val="600"/>
                  </a:spcAft>
                  <a:buNone/>
                </a:pPr>
                <a14:m>
                  <m:oMath xmlns:m="http://schemas.openxmlformats.org/officeDocument/2006/math">
                    <m:sSub>
                      <m:sSubPr>
                        <m:ctrlPr>
                          <a:rPr lang="en-US" altLang="zh-CN" sz="2800" b="0" i="1" smtClean="0">
                            <a:solidFill>
                              <a:srgbClr val="C00000"/>
                            </a:solidFill>
                            <a:latin typeface="Cambria Math" panose="02040503050406030204" pitchFamily="18" charset="0"/>
                            <a:cs typeface="Times New Roman" panose="02020603050405020304" pitchFamily="18" charset="0"/>
                          </a:rPr>
                        </m:ctrlPr>
                      </m:sSubPr>
                      <m:e>
                        <m:r>
                          <a:rPr lang="en-US" altLang="zh-CN" sz="2800" b="0" i="1" smtClean="0">
                            <a:solidFill>
                              <a:srgbClr val="C00000"/>
                            </a:solidFill>
                            <a:latin typeface="Cambria Math" panose="02040503050406030204" pitchFamily="18" charset="0"/>
                            <a:cs typeface="Times New Roman" panose="02020603050405020304" pitchFamily="18" charset="0"/>
                          </a:rPr>
                          <m:t>𝜒</m:t>
                        </m:r>
                      </m:e>
                      <m:sub>
                        <m:r>
                          <a:rPr lang="en-US" altLang="zh-CN" sz="2800" b="0" i="1" smtClean="0">
                            <a:solidFill>
                              <a:srgbClr val="C00000"/>
                            </a:solidFill>
                            <a:latin typeface="Cambria Math" panose="02040503050406030204" pitchFamily="18" charset="0"/>
                            <a:cs typeface="Times New Roman" panose="02020603050405020304" pitchFamily="18" charset="0"/>
                          </a:rPr>
                          <m:t>𝑢</m:t>
                        </m:r>
                      </m:sub>
                    </m:sSub>
                    <m:d>
                      <m:dPr>
                        <m:ctrlPr>
                          <a:rPr lang="en-US" altLang="zh-CN" sz="2800" b="0" i="1" smtClean="0">
                            <a:solidFill>
                              <a:srgbClr val="C00000"/>
                            </a:solidFill>
                            <a:latin typeface="Cambria Math" panose="02040503050406030204" pitchFamily="18" charset="0"/>
                            <a:cs typeface="Times New Roman" panose="02020603050405020304" pitchFamily="18" charset="0"/>
                          </a:rPr>
                        </m:ctrlPr>
                      </m:dPr>
                      <m:e>
                        <m:r>
                          <a:rPr lang="en-US" altLang="zh-CN" sz="2800" b="0" i="1" smtClean="0">
                            <a:solidFill>
                              <a:srgbClr val="C00000"/>
                            </a:solidFill>
                            <a:latin typeface="Cambria Math" panose="02040503050406030204" pitchFamily="18" charset="0"/>
                            <a:cs typeface="Times New Roman" panose="02020603050405020304" pitchFamily="18" charset="0"/>
                          </a:rPr>
                          <m:t>0</m:t>
                        </m:r>
                        <m:r>
                          <a:rPr lang="en-US" altLang="zh-CN" sz="2800" b="0" i="1" smtClean="0">
                            <a:solidFill>
                              <a:srgbClr val="C00000"/>
                            </a:solidFill>
                            <a:latin typeface="Cambria Math" panose="02040503050406030204" pitchFamily="18" charset="0"/>
                            <a:cs typeface="Times New Roman" panose="02020603050405020304" pitchFamily="18" charset="0"/>
                          </a:rPr>
                          <m:t>, </m:t>
                        </m:r>
                        <m:r>
                          <a:rPr lang="en-US" altLang="zh-CN" sz="2800" b="0" i="1" smtClean="0">
                            <a:solidFill>
                              <a:srgbClr val="C00000"/>
                            </a:solidFill>
                            <a:latin typeface="Cambria Math" panose="02040503050406030204" pitchFamily="18" charset="0"/>
                            <a:cs typeface="Times New Roman" panose="02020603050405020304" pitchFamily="18" charset="0"/>
                          </a:rPr>
                          <m:t>𝜔</m:t>
                        </m:r>
                      </m:e>
                    </m:d>
                  </m:oMath>
                </a14:m>
                <a:r>
                  <a:rPr lang="en-US" altLang="zh-CN" sz="2800" dirty="0">
                    <a:solidFill>
                      <a:srgbClr val="C00000"/>
                    </a:solidFill>
                    <a:latin typeface="Times New Roman" panose="02020603050405020304" pitchFamily="18" charset="0"/>
                    <a:cs typeface="Times New Roman" panose="02020603050405020304" pitchFamily="18" charset="0"/>
                  </a:rPr>
                  <a:t> contributions</a:t>
                </a:r>
                <a:endParaRPr lang="zh-CN" altLang="en-US" sz="28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2048" name="文本框 2047">
                <a:extLst>
                  <a:ext uri="{FF2B5EF4-FFF2-40B4-BE49-F238E27FC236}">
                    <a16:creationId xmlns:a16="http://schemas.microsoft.com/office/drawing/2014/main" id="{48AB1B42-E574-F509-10B1-942AB62158A4}"/>
                  </a:ext>
                </a:extLst>
              </p:cNvPr>
              <p:cNvSpPr txBox="1">
                <a:spLocks noRot="1" noChangeAspect="1" noMove="1" noResize="1" noEditPoints="1" noAdjustHandles="1" noChangeArrowheads="1" noChangeShapeType="1" noTextEdit="1"/>
              </p:cNvSpPr>
              <p:nvPr/>
            </p:nvSpPr>
            <p:spPr>
              <a:xfrm>
                <a:off x="7720159" y="1528263"/>
                <a:ext cx="3273140" cy="568874"/>
              </a:xfrm>
              <a:prstGeom prst="rect">
                <a:avLst/>
              </a:prstGeom>
              <a:blipFill>
                <a:blip r:embed="rId7"/>
                <a:stretch>
                  <a:fillRect l="-186" r="-4842" b="-3763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49" name="文本框 2048">
                <a:extLst>
                  <a:ext uri="{FF2B5EF4-FFF2-40B4-BE49-F238E27FC236}">
                    <a16:creationId xmlns:a16="http://schemas.microsoft.com/office/drawing/2014/main" id="{E497EE39-16B3-773F-CA7C-2132BBF4AB42}"/>
                  </a:ext>
                </a:extLst>
              </p:cNvPr>
              <p:cNvSpPr txBox="1"/>
              <p:nvPr/>
            </p:nvSpPr>
            <p:spPr>
              <a:xfrm>
                <a:off x="7959992" y="2897766"/>
                <a:ext cx="1255728" cy="1211998"/>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f>
                        <m:fPr>
                          <m:ctrlPr>
                            <a:rPr lang="en-US" altLang="zh-CN" sz="240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1</m:t>
                          </m:r>
                        </m:num>
                        <m:den>
                          <m:sSub>
                            <m:sSubPr>
                              <m:ctrlPr>
                                <a:rPr lang="en-US" altLang="zh-CN" sz="2400" i="1">
                                  <a:solidFill>
                                    <a:schemeClr val="tx1"/>
                                  </a:solidFill>
                                  <a:latin typeface="Cambria Math" panose="02040503050406030204" pitchFamily="18" charset="0"/>
                                  <a:cs typeface="Times New Roman" panose="02020603050405020304" pitchFamily="18" charset="0"/>
                                </a:rPr>
                              </m:ctrlPr>
                            </m:sSubPr>
                            <m:e>
                              <m:r>
                                <a:rPr lang="en-US" altLang="zh-CN" sz="2400" i="1">
                                  <a:solidFill>
                                    <a:schemeClr val="tx1"/>
                                  </a:solidFill>
                                  <a:latin typeface="Cambria Math" panose="02040503050406030204" pitchFamily="18" charset="0"/>
                                  <a:cs typeface="Times New Roman" panose="02020603050405020304" pitchFamily="18" charset="0"/>
                                </a:rPr>
                                <m:t>𝑇</m:t>
                              </m:r>
                            </m:e>
                            <m:sub>
                              <m:r>
                                <a:rPr lang="en-US" altLang="zh-CN" sz="2400" i="1">
                                  <a:solidFill>
                                    <a:schemeClr val="tx1"/>
                                  </a:solidFill>
                                  <a:latin typeface="Cambria Math" panose="02040503050406030204" pitchFamily="18" charset="0"/>
                                  <a:cs typeface="Times New Roman" panose="02020603050405020304" pitchFamily="18" charset="0"/>
                                </a:rPr>
                                <m:t>2</m:t>
                              </m:r>
                              <m:r>
                                <a:rPr lang="en-US" altLang="zh-CN" sz="2400" i="1">
                                  <a:solidFill>
                                    <a:schemeClr val="tx1"/>
                                  </a:solidFill>
                                  <a:latin typeface="Cambria Math" panose="02040503050406030204" pitchFamily="18" charset="0"/>
                                  <a:cs typeface="Times New Roman" panose="02020603050405020304" pitchFamily="18" charset="0"/>
                                </a:rPr>
                                <m:t>𝐺</m:t>
                              </m:r>
                            </m:sub>
                          </m:sSub>
                        </m:den>
                      </m:f>
                      <m:r>
                        <a:rPr lang="en-US" altLang="zh-CN" sz="2400" i="1">
                          <a:solidFill>
                            <a:schemeClr val="tx1"/>
                          </a:solidFill>
                          <a:latin typeface="Cambria Math" panose="02040503050406030204" pitchFamily="18" charset="0"/>
                          <a:cs typeface="Times New Roman" panose="02020603050405020304" pitchFamily="18" charset="0"/>
                        </a:rPr>
                        <m:t>∝</m:t>
                      </m:r>
                      <m:sSup>
                        <m:sSupPr>
                          <m:ctrlPr>
                            <a:rPr lang="en-US" altLang="zh-CN" sz="2400" b="0" i="1" smtClean="0">
                              <a:solidFill>
                                <a:schemeClr val="tx1"/>
                              </a:solidFill>
                              <a:latin typeface="Cambria Math" panose="02040503050406030204" pitchFamily="18" charset="0"/>
                              <a:cs typeface="Times New Roman" panose="02020603050405020304" pitchFamily="18" charset="0"/>
                            </a:rPr>
                          </m:ctrlPr>
                        </m:sSupPr>
                        <m:e>
                          <m:r>
                            <a:rPr lang="en-US" altLang="zh-CN" sz="2400" b="0" i="1" smtClean="0">
                              <a:solidFill>
                                <a:schemeClr val="tx1"/>
                              </a:solidFill>
                              <a:latin typeface="Cambria Math" panose="02040503050406030204" pitchFamily="18" charset="0"/>
                              <a:cs typeface="Times New Roman" panose="02020603050405020304" pitchFamily="18" charset="0"/>
                            </a:rPr>
                            <m:t>𝑇</m:t>
                          </m:r>
                        </m:e>
                        <m:sup>
                          <m:r>
                            <a:rPr lang="en-US" altLang="zh-CN" sz="2400" b="0" i="1" smtClean="0">
                              <a:solidFill>
                                <a:schemeClr val="tx1"/>
                              </a:solidFill>
                              <a:latin typeface="Cambria Math" panose="02040503050406030204" pitchFamily="18" charset="0"/>
                              <a:cs typeface="Times New Roman" panose="02020603050405020304" pitchFamily="18" charset="0"/>
                            </a:rPr>
                            <m:t>0</m:t>
                          </m:r>
                        </m:sup>
                      </m:sSup>
                    </m:oMath>
                  </m:oMathPara>
                </a14:m>
                <a:endParaRPr lang="zh-CN" altLang="en-US"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049" name="文本框 2048">
                <a:extLst>
                  <a:ext uri="{FF2B5EF4-FFF2-40B4-BE49-F238E27FC236}">
                    <a16:creationId xmlns:a16="http://schemas.microsoft.com/office/drawing/2014/main" id="{E497EE39-16B3-773F-CA7C-2132BBF4AB42}"/>
                  </a:ext>
                </a:extLst>
              </p:cNvPr>
              <p:cNvSpPr txBox="1">
                <a:spLocks noRot="1" noChangeAspect="1" noMove="1" noResize="1" noEditPoints="1" noAdjustHandles="1" noChangeArrowheads="1" noChangeShapeType="1" noTextEdit="1"/>
              </p:cNvSpPr>
              <p:nvPr/>
            </p:nvSpPr>
            <p:spPr>
              <a:xfrm>
                <a:off x="7959992" y="2897766"/>
                <a:ext cx="1255728" cy="1211998"/>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50" name="文本框 2049">
                <a:extLst>
                  <a:ext uri="{FF2B5EF4-FFF2-40B4-BE49-F238E27FC236}">
                    <a16:creationId xmlns:a16="http://schemas.microsoft.com/office/drawing/2014/main" id="{854CF7E4-B329-BF19-8E6A-46A77A7172DB}"/>
                  </a:ext>
                </a:extLst>
              </p:cNvPr>
              <p:cNvSpPr txBox="1"/>
              <p:nvPr/>
            </p:nvSpPr>
            <p:spPr>
              <a:xfrm>
                <a:off x="7968030" y="2098861"/>
                <a:ext cx="938910" cy="1208408"/>
              </a:xfrm>
              <a:prstGeom prst="rect">
                <a:avLst/>
              </a:prstGeom>
              <a:noFill/>
            </p:spPr>
            <p:txBody>
              <a:bodyPr wrap="none" lIns="0" tIns="0" rIns="0" bIns="0" rtlCol="0">
                <a:spAutoFit/>
              </a:bodyPr>
              <a:lstStyle/>
              <a:p>
                <a:pPr>
                  <a:lnSpc>
                    <a:spcPct val="150000"/>
                  </a:lnSpc>
                  <a:spcBef>
                    <a:spcPts val="1200"/>
                  </a:spcBef>
                  <a:spcAft>
                    <a:spcPts val="600"/>
                  </a:spcAft>
                </a:pPr>
                <a14:m>
                  <m:oMathPara xmlns:m="http://schemas.openxmlformats.org/officeDocument/2006/math">
                    <m:oMathParaPr>
                      <m:jc m:val="centerGroup"/>
                    </m:oMathParaPr>
                    <m:oMath xmlns:m="http://schemas.openxmlformats.org/officeDocument/2006/math">
                      <m:f>
                        <m:fPr>
                          <m:ctrlPr>
                            <a:rPr lang="en-US" altLang="zh-CN" sz="2400" b="0" i="1" smtClean="0">
                              <a:solidFill>
                                <a:schemeClr val="tx1"/>
                              </a:solidFill>
                              <a:latin typeface="Cambria Math" panose="02040503050406030204" pitchFamily="18" charset="0"/>
                              <a:cs typeface="Times New Roman" panose="02020603050405020304" pitchFamily="18" charset="0"/>
                            </a:rPr>
                          </m:ctrlPr>
                        </m:fPr>
                        <m:num>
                          <m:r>
                            <a:rPr lang="en-US" altLang="zh-CN" sz="2400" b="0" i="1" smtClean="0">
                              <a:solidFill>
                                <a:schemeClr val="tx1"/>
                              </a:solidFill>
                              <a:latin typeface="Cambria Math" panose="02040503050406030204" pitchFamily="18" charset="0"/>
                              <a:cs typeface="Times New Roman" panose="02020603050405020304" pitchFamily="18" charset="0"/>
                            </a:rPr>
                            <m:t>1</m:t>
                          </m:r>
                        </m:num>
                        <m:den>
                          <m:sSub>
                            <m:sSubPr>
                              <m:ctrlPr>
                                <a:rPr lang="en-US" altLang="zh-CN" sz="2400" b="0" i="1" smtClean="0">
                                  <a:solidFill>
                                    <a:schemeClr val="tx1"/>
                                  </a:solidFill>
                                  <a:latin typeface="Cambria Math" panose="02040503050406030204" pitchFamily="18" charset="0"/>
                                  <a:cs typeface="Times New Roman" panose="02020603050405020304" pitchFamily="18" charset="0"/>
                                </a:rPr>
                              </m:ctrlPr>
                            </m:sSubPr>
                            <m:e>
                              <m:r>
                                <a:rPr lang="en-US" altLang="zh-CN" sz="2400" b="0" i="1" smtClean="0">
                                  <a:solidFill>
                                    <a:schemeClr val="tx1"/>
                                  </a:solidFill>
                                  <a:latin typeface="Cambria Math" panose="02040503050406030204" pitchFamily="18" charset="0"/>
                                  <a:cs typeface="Times New Roman" panose="02020603050405020304" pitchFamily="18" charset="0"/>
                                </a:rPr>
                                <m:t>𝑇</m:t>
                              </m:r>
                            </m:e>
                            <m:sub>
                              <m:r>
                                <a:rPr lang="en-US" altLang="zh-CN" sz="2400" b="0" i="1" smtClean="0">
                                  <a:solidFill>
                                    <a:schemeClr val="tx1"/>
                                  </a:solidFill>
                                  <a:latin typeface="Cambria Math" panose="02040503050406030204" pitchFamily="18" charset="0"/>
                                  <a:cs typeface="Times New Roman" panose="02020603050405020304" pitchFamily="18" charset="0"/>
                                </a:rPr>
                                <m:t>1</m:t>
                              </m:r>
                            </m:sub>
                          </m:sSub>
                        </m:den>
                      </m:f>
                      <m:r>
                        <a:rPr lang="en-US" altLang="zh-CN" sz="2400" b="0" i="1" smtClean="0">
                          <a:solidFill>
                            <a:schemeClr val="tx1"/>
                          </a:solidFill>
                          <a:latin typeface="Cambria Math" panose="02040503050406030204" pitchFamily="18" charset="0"/>
                          <a:cs typeface="Times New Roman" panose="02020603050405020304" pitchFamily="18" charset="0"/>
                        </a:rPr>
                        <m:t>∝</m:t>
                      </m:r>
                      <m:r>
                        <a:rPr lang="en-US" altLang="zh-CN" sz="2400" b="0" i="1" smtClean="0">
                          <a:solidFill>
                            <a:schemeClr val="tx1"/>
                          </a:solidFill>
                          <a:latin typeface="Cambria Math" panose="02040503050406030204" pitchFamily="18" charset="0"/>
                          <a:cs typeface="Times New Roman" panose="02020603050405020304" pitchFamily="18" charset="0"/>
                        </a:rPr>
                        <m:t>𝑇</m:t>
                      </m:r>
                    </m:oMath>
                  </m:oMathPara>
                </a14:m>
                <a:endParaRPr lang="zh-CN" altLang="en-US"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2050" name="文本框 2049">
                <a:extLst>
                  <a:ext uri="{FF2B5EF4-FFF2-40B4-BE49-F238E27FC236}">
                    <a16:creationId xmlns:a16="http://schemas.microsoft.com/office/drawing/2014/main" id="{854CF7E4-B329-BF19-8E6A-46A77A7172DB}"/>
                  </a:ext>
                </a:extLst>
              </p:cNvPr>
              <p:cNvSpPr txBox="1">
                <a:spLocks noRot="1" noChangeAspect="1" noMove="1" noResize="1" noEditPoints="1" noAdjustHandles="1" noChangeArrowheads="1" noChangeShapeType="1" noTextEdit="1"/>
              </p:cNvSpPr>
              <p:nvPr/>
            </p:nvSpPr>
            <p:spPr>
              <a:xfrm>
                <a:off x="7968030" y="2098861"/>
                <a:ext cx="938910" cy="1208408"/>
              </a:xfrm>
              <a:prstGeom prst="rect">
                <a:avLst/>
              </a:prstGeom>
              <a:blipFill>
                <a:blip r:embed="rId9"/>
                <a:stretch>
                  <a:fillRect/>
                </a:stretch>
              </a:blipFill>
            </p:spPr>
            <p:txBody>
              <a:bodyPr/>
              <a:lstStyle/>
              <a:p>
                <a:r>
                  <a:rPr lang="zh-CN" altLang="en-US">
                    <a:noFill/>
                  </a:rPr>
                  <a:t> </a:t>
                </a:r>
              </a:p>
            </p:txBody>
          </p:sp>
        </mc:Fallback>
      </mc:AlternateContent>
      <p:sp>
        <p:nvSpPr>
          <p:cNvPr id="2051" name="文本框 2050">
            <a:extLst>
              <a:ext uri="{FF2B5EF4-FFF2-40B4-BE49-F238E27FC236}">
                <a16:creationId xmlns:a16="http://schemas.microsoft.com/office/drawing/2014/main" id="{F7E408C6-2749-FFE2-B7B7-534D0EAE2233}"/>
              </a:ext>
            </a:extLst>
          </p:cNvPr>
          <p:cNvSpPr txBox="1"/>
          <p:nvPr/>
        </p:nvSpPr>
        <p:spPr>
          <a:xfrm>
            <a:off x="1119349" y="6048881"/>
            <a:ext cx="8645315" cy="707886"/>
          </a:xfrm>
          <a:prstGeom prst="rect">
            <a:avLst/>
          </a:prstGeom>
          <a:noFill/>
        </p:spPr>
        <p:txBody>
          <a:bodyPr wrap="none" rtlCol="0">
            <a:spAutoFit/>
          </a:bodyPr>
          <a:lstStyle/>
          <a:p>
            <a:pPr algn="l">
              <a:buNone/>
            </a:pPr>
            <a:r>
              <a:rPr lang="en-US" altLang="zh-CN" sz="2000" dirty="0">
                <a:solidFill>
                  <a:srgbClr val="0033CC"/>
                </a:solidFill>
                <a:latin typeface="Times New Roman" panose="02020603050405020304" pitchFamily="18" charset="0"/>
                <a:cs typeface="Times New Roman" panose="02020603050405020304" pitchFamily="18" charset="0"/>
              </a:rPr>
              <a:t>S. Sachdev, PRB 50, 13006 (1994); A. W. Sandvik et al., PRB 97, 104424 (1998);</a:t>
            </a:r>
          </a:p>
          <a:p>
            <a:pPr algn="l">
              <a:buNone/>
            </a:pPr>
            <a:r>
              <a:rPr lang="en-US" altLang="zh-CN" sz="2000" dirty="0">
                <a:solidFill>
                  <a:srgbClr val="0033CC"/>
                </a:solidFill>
                <a:latin typeface="Times New Roman" panose="02020603050405020304" pitchFamily="18" charset="0"/>
                <a:cs typeface="Times New Roman" panose="02020603050405020304" pitchFamily="18" charset="0"/>
              </a:rPr>
              <a:t>M. Takigawa et al., Phys. Rev. Lett. 4612 (1996); K. Ishida PRB 53, 2827 (1996)</a:t>
            </a: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4A0ACEED-B0BB-66EA-84E2-ED4096D9BCD5}"/>
                  </a:ext>
                </a:extLst>
              </p:cNvPr>
              <p:cNvSpPr txBox="1"/>
              <p:nvPr/>
            </p:nvSpPr>
            <p:spPr>
              <a:xfrm>
                <a:off x="1709786" y="5317306"/>
                <a:ext cx="9725769"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rPr>
                  <a:t>Lattice dimension d; </a:t>
                </a:r>
                <a:r>
                  <a:rPr lang="en-US" altLang="zh-CN" sz="2400" b="1" dirty="0">
                    <a:solidFill>
                      <a:srgbClr val="C00000"/>
                    </a:solidFill>
                    <a:latin typeface="Times New Roman" panose="02020603050405020304" pitchFamily="18" charset="0"/>
                    <a:cs typeface="Times New Roman" panose="02020603050405020304" pitchFamily="18" charset="0"/>
                  </a:rPr>
                  <a:t>anomalous dimension </a:t>
                </a:r>
                <a:r>
                  <a:rPr lang="zh-CN" altLang="en-US" sz="2400" b="1" dirty="0">
                    <a:solidFill>
                      <a:srgbClr val="C00000"/>
                    </a:solidFill>
                    <a:latin typeface="Times New Roman" panose="02020603050405020304" pitchFamily="18" charset="0"/>
                    <a:cs typeface="Times New Roman" panose="02020603050405020304" pitchFamily="18" charset="0"/>
                  </a:rPr>
                  <a:t> 𝜂 </a:t>
                </a:r>
                <a:r>
                  <a:rPr lang="en-US" altLang="zh-CN" sz="2400" b="1" dirty="0">
                    <a:solidFill>
                      <a:srgbClr val="C00000"/>
                    </a:solidFill>
                    <a:latin typeface="Times New Roman" panose="02020603050405020304" pitchFamily="18" charset="0"/>
                    <a:cs typeface="Times New Roman" panose="02020603050405020304" pitchFamily="18" charset="0"/>
                  </a:rPr>
                  <a:t>(spin correlations)</a:t>
                </a:r>
                <a:r>
                  <a:rPr lang="en-US" altLang="zh-CN" sz="2400" dirty="0">
                    <a:latin typeface="Times New Roman" panose="02020603050405020304" pitchFamily="18" charset="0"/>
                    <a:cs typeface="Times New Roman" panose="02020603050405020304" pitchFamily="18" charset="0"/>
                  </a:rPr>
                  <a:t>;   </a:t>
                </a:r>
                <a14:m>
                  <m:oMath xmlns:m="http://schemas.openxmlformats.org/officeDocument/2006/math">
                    <m:r>
                      <a:rPr lang="en-US" altLang="zh-CN" sz="2400" b="0" i="1" smtClean="0">
                        <a:latin typeface="Cambria Math" panose="02040503050406030204" pitchFamily="18" charset="0"/>
                        <a:cs typeface="Times New Roman" panose="02020603050405020304" pitchFamily="18" charset="0"/>
                      </a:rPr>
                      <m:t>𝜔</m:t>
                    </m:r>
                    <m:r>
                      <a:rPr lang="en-US" altLang="zh-CN" sz="2400" b="0" i="1" smtClean="0">
                        <a:latin typeface="Cambria Math" panose="02040503050406030204" pitchFamily="18" charset="0"/>
                        <a:cs typeface="Times New Roman" panose="02020603050405020304" pitchFamily="18" charset="0"/>
                      </a:rPr>
                      <m:t>~</m:t>
                    </m:r>
                    <m:sSup>
                      <m:sSupPr>
                        <m:ctrlPr>
                          <a:rPr lang="en-US" altLang="zh-CN" sz="2400" b="0" i="1" smtClean="0">
                            <a:latin typeface="Cambria Math" panose="02040503050406030204" pitchFamily="18" charset="0"/>
                            <a:cs typeface="Times New Roman" panose="02020603050405020304" pitchFamily="18" charset="0"/>
                          </a:rPr>
                        </m:ctrlPr>
                      </m:sSupPr>
                      <m:e>
                        <m:r>
                          <a:rPr lang="en-US" altLang="zh-CN" sz="2400" b="0" i="1" smtClean="0">
                            <a:latin typeface="Cambria Math" panose="02040503050406030204" pitchFamily="18" charset="0"/>
                            <a:cs typeface="Times New Roman" panose="02020603050405020304" pitchFamily="18" charset="0"/>
                          </a:rPr>
                          <m:t>𝑘</m:t>
                        </m:r>
                      </m:e>
                      <m:sup>
                        <m:r>
                          <a:rPr lang="en-US" altLang="zh-CN" sz="2400" b="0" i="1" smtClean="0">
                            <a:latin typeface="Cambria Math" panose="02040503050406030204" pitchFamily="18" charset="0"/>
                            <a:cs typeface="Times New Roman" panose="02020603050405020304" pitchFamily="18" charset="0"/>
                          </a:rPr>
                          <m:t>𝑧</m:t>
                        </m:r>
                      </m:sup>
                    </m:sSup>
                  </m:oMath>
                </a14:m>
                <a:endParaRPr lang="zh-CN" altLang="en-US" sz="2400" dirty="0">
                  <a:latin typeface="Times New Roman" panose="02020603050405020304" pitchFamily="18" charset="0"/>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4A0ACEED-B0BB-66EA-84E2-ED4096D9BCD5}"/>
                  </a:ext>
                </a:extLst>
              </p:cNvPr>
              <p:cNvSpPr txBox="1">
                <a:spLocks noRot="1" noChangeAspect="1" noMove="1" noResize="1" noEditPoints="1" noAdjustHandles="1" noChangeArrowheads="1" noChangeShapeType="1" noTextEdit="1"/>
              </p:cNvSpPr>
              <p:nvPr/>
            </p:nvSpPr>
            <p:spPr>
              <a:xfrm>
                <a:off x="1709786" y="5317306"/>
                <a:ext cx="9725769" cy="461665"/>
              </a:xfrm>
              <a:prstGeom prst="rect">
                <a:avLst/>
              </a:prstGeom>
              <a:blipFill>
                <a:blip r:embed="rId10"/>
                <a:stretch>
                  <a:fillRect l="-940" t="-11842" b="-289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915E6309-3B33-30A9-D68B-FFE722BA7040}"/>
                  </a:ext>
                </a:extLst>
              </p:cNvPr>
              <p:cNvSpPr txBox="1"/>
              <p:nvPr/>
            </p:nvSpPr>
            <p:spPr>
              <a:xfrm>
                <a:off x="966309" y="4268354"/>
                <a:ext cx="3173512" cy="72673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i="1" smtClean="0">
                              <a:latin typeface="Cambria Math" panose="02040503050406030204" pitchFamily="18" charset="0"/>
                            </a:rPr>
                          </m:ctrlPr>
                        </m:sSubPr>
                        <m:e>
                          <m:r>
                            <a:rPr lang="en-US" altLang="zh-CN" sz="2800" b="0" i="1">
                              <a:latin typeface="Cambria Math" panose="02040503050406030204" pitchFamily="18" charset="0"/>
                            </a:rPr>
                            <m:t>𝐶</m:t>
                          </m:r>
                        </m:e>
                        <m:sub>
                          <m:r>
                            <a:rPr lang="en-US" altLang="zh-CN" sz="2800" b="0" i="1">
                              <a:latin typeface="Cambria Math" panose="02040503050406030204" pitchFamily="18" charset="0"/>
                            </a:rPr>
                            <m:t>𝑣</m:t>
                          </m:r>
                        </m:sub>
                      </m:sSub>
                      <m:r>
                        <a:rPr lang="en-US" altLang="zh-CN" sz="2800" b="0" i="1">
                          <a:latin typeface="Cambria Math" panose="02040503050406030204" pitchFamily="18" charset="0"/>
                        </a:rPr>
                        <m:t>~</m:t>
                      </m:r>
                      <m:sSup>
                        <m:sSupPr>
                          <m:ctrlPr>
                            <a:rPr lang="en-US" altLang="zh-CN" sz="2800" i="1">
                              <a:latin typeface="Cambria Math" panose="02040503050406030204" pitchFamily="18" charset="0"/>
                            </a:rPr>
                          </m:ctrlPr>
                        </m:sSupPr>
                        <m:e>
                          <m:r>
                            <a:rPr lang="en-US" altLang="zh-CN" sz="2800" b="0" i="1">
                              <a:latin typeface="Cambria Math" panose="02040503050406030204" pitchFamily="18" charset="0"/>
                            </a:rPr>
                            <m:t>𝑇</m:t>
                          </m:r>
                        </m:e>
                        <m:sup>
                          <m:f>
                            <m:fPr>
                              <m:ctrlPr>
                                <a:rPr lang="en-US" altLang="zh-CN" sz="2800" b="0" i="1">
                                  <a:latin typeface="Cambria Math" panose="02040503050406030204" pitchFamily="18" charset="0"/>
                                </a:rPr>
                              </m:ctrlPr>
                            </m:fPr>
                            <m:num>
                              <m:r>
                                <a:rPr lang="en-US" altLang="zh-CN" sz="2800" b="0" i="1">
                                  <a:latin typeface="Cambria Math" panose="02040503050406030204" pitchFamily="18" charset="0"/>
                                </a:rPr>
                                <m:t>𝑑</m:t>
                              </m:r>
                            </m:num>
                            <m:den>
                              <m:r>
                                <a:rPr lang="en-US" altLang="zh-CN" sz="2800" b="0" i="1">
                                  <a:latin typeface="Cambria Math" panose="02040503050406030204" pitchFamily="18" charset="0"/>
                                </a:rPr>
                                <m:t>𝑧</m:t>
                              </m:r>
                            </m:den>
                          </m:f>
                        </m:sup>
                      </m:sSup>
                      <m:r>
                        <a:rPr lang="en-US" altLang="zh-CN" sz="2800" b="0" i="1" smtClean="0">
                          <a:latin typeface="Cambria Math" panose="02040503050406030204" pitchFamily="18" charset="0"/>
                        </a:rPr>
                        <m:t>  @ </m:t>
                      </m:r>
                      <m:r>
                        <a:rPr lang="en-US" altLang="zh-CN" sz="2800" b="0" i="1" smtClean="0">
                          <a:latin typeface="Cambria Math" panose="02040503050406030204" pitchFamily="18" charset="0"/>
                        </a:rPr>
                        <m:t>𝜌</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𝐸</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0</m:t>
                          </m:r>
                        </m:e>
                      </m:d>
                    </m:oMath>
                  </m:oMathPara>
                </a14:m>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4" name="文本框 3">
                <a:extLst>
                  <a:ext uri="{FF2B5EF4-FFF2-40B4-BE49-F238E27FC236}">
                    <a16:creationId xmlns:a16="http://schemas.microsoft.com/office/drawing/2014/main" id="{915E6309-3B33-30A9-D68B-FFE722BA7040}"/>
                  </a:ext>
                </a:extLst>
              </p:cNvPr>
              <p:cNvSpPr txBox="1">
                <a:spLocks noRot="1" noChangeAspect="1" noMove="1" noResize="1" noEditPoints="1" noAdjustHandles="1" noChangeArrowheads="1" noChangeShapeType="1" noTextEdit="1"/>
              </p:cNvSpPr>
              <p:nvPr/>
            </p:nvSpPr>
            <p:spPr>
              <a:xfrm>
                <a:off x="966309" y="4268354"/>
                <a:ext cx="3173512" cy="726737"/>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711CBE6F-CA5A-21C5-5ABF-091834809E5C}"/>
                  </a:ext>
                </a:extLst>
              </p:cNvPr>
              <p:cNvSpPr txBox="1"/>
              <p:nvPr/>
            </p:nvSpPr>
            <p:spPr>
              <a:xfrm>
                <a:off x="7616881" y="4249319"/>
                <a:ext cx="2173992" cy="9722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altLang="zh-CN" sz="2800" i="1" smtClean="0">
                              <a:latin typeface="Cambria Math" panose="02040503050406030204" pitchFamily="18" charset="0"/>
                            </a:rPr>
                          </m:ctrlPr>
                        </m:fPr>
                        <m:num>
                          <m:r>
                            <a:rPr lang="en-US" altLang="zh-CN" sz="2800" b="0" i="1">
                              <a:latin typeface="Cambria Math" panose="02040503050406030204" pitchFamily="18" charset="0"/>
                            </a:rPr>
                            <m:t>1</m:t>
                          </m:r>
                        </m:num>
                        <m:den>
                          <m:sSub>
                            <m:sSubPr>
                              <m:ctrlPr>
                                <a:rPr lang="en-US" altLang="zh-CN" sz="2800" i="1">
                                  <a:latin typeface="Cambria Math" panose="02040503050406030204" pitchFamily="18" charset="0"/>
                                </a:rPr>
                              </m:ctrlPr>
                            </m:sSubPr>
                            <m:e>
                              <m:r>
                                <a:rPr lang="en-US" altLang="zh-CN" sz="2800" b="0" i="1">
                                  <a:latin typeface="Cambria Math" panose="02040503050406030204" pitchFamily="18" charset="0"/>
                                </a:rPr>
                                <m:t>𝑇</m:t>
                              </m:r>
                            </m:e>
                            <m:sub>
                              <m:r>
                                <a:rPr lang="en-US" altLang="zh-CN" sz="2800" b="0" i="1">
                                  <a:latin typeface="Cambria Math" panose="02040503050406030204" pitchFamily="18" charset="0"/>
                                </a:rPr>
                                <m:t>1</m:t>
                              </m:r>
                            </m:sub>
                          </m:sSub>
                        </m:den>
                      </m:f>
                      <m:r>
                        <a:rPr lang="en-US" altLang="zh-CN" sz="2800" b="0" i="1">
                          <a:solidFill>
                            <a:srgbClr val="000000"/>
                          </a:solidFill>
                          <a:latin typeface="Cambria Math" panose="02040503050406030204" pitchFamily="18" charset="0"/>
                        </a:rPr>
                        <m:t>∝</m:t>
                      </m:r>
                      <m:sSup>
                        <m:sSupPr>
                          <m:ctrlPr>
                            <a:rPr lang="en-US" altLang="zh-CN" sz="2800" i="1">
                              <a:latin typeface="Cambria Math" panose="02040503050406030204" pitchFamily="18" charset="0"/>
                            </a:rPr>
                          </m:ctrlPr>
                        </m:sSupPr>
                        <m:e>
                          <m:r>
                            <a:rPr lang="en-US" altLang="zh-CN" sz="2800" b="0" i="1">
                              <a:latin typeface="Cambria Math" panose="02040503050406030204" pitchFamily="18" charset="0"/>
                            </a:rPr>
                            <m:t>𝑇</m:t>
                          </m:r>
                        </m:e>
                        <m:sup>
                          <m:f>
                            <m:fPr>
                              <m:ctrlPr>
                                <a:rPr lang="en-US" altLang="zh-CN" sz="2800" i="1">
                                  <a:latin typeface="Cambria Math" panose="02040503050406030204" pitchFamily="18" charset="0"/>
                                </a:rPr>
                              </m:ctrlPr>
                            </m:fPr>
                            <m:num>
                              <m:r>
                                <a:rPr lang="en-US" altLang="zh-CN" sz="2800" b="0" i="1">
                                  <a:latin typeface="Cambria Math" panose="02040503050406030204" pitchFamily="18" charset="0"/>
                                </a:rPr>
                                <m:t>𝑑</m:t>
                              </m:r>
                              <m:r>
                                <a:rPr lang="en-US" altLang="zh-CN" sz="2800" b="0" i="1">
                                  <a:latin typeface="Cambria Math" panose="02040503050406030204" pitchFamily="18" charset="0"/>
                                </a:rPr>
                                <m:t>+</m:t>
                              </m:r>
                              <m:r>
                                <a:rPr lang="en-US" altLang="zh-CN" sz="2800" b="1" i="1" smtClean="0">
                                  <a:solidFill>
                                    <a:srgbClr val="C00000"/>
                                  </a:solidFill>
                                  <a:latin typeface="Cambria Math" panose="02040503050406030204" pitchFamily="18" charset="0"/>
                                </a:rPr>
                                <m:t>𝜼</m:t>
                              </m:r>
                              <m:r>
                                <a:rPr lang="en-US" altLang="zh-CN" sz="2800" b="0" i="1">
                                  <a:latin typeface="Cambria Math" panose="02040503050406030204" pitchFamily="18" charset="0"/>
                                </a:rPr>
                                <m:t>−</m:t>
                              </m:r>
                              <m:r>
                                <a:rPr lang="en-US" altLang="zh-CN" sz="2800" b="0" i="1">
                                  <a:latin typeface="Cambria Math" panose="02040503050406030204" pitchFamily="18" charset="0"/>
                                </a:rPr>
                                <m:t>2</m:t>
                              </m:r>
                            </m:num>
                            <m:den>
                              <m:r>
                                <a:rPr lang="en-US" altLang="zh-CN" sz="2800" b="0" i="1">
                                  <a:latin typeface="Cambria Math" panose="02040503050406030204" pitchFamily="18" charset="0"/>
                                </a:rPr>
                                <m:t>𝑧</m:t>
                              </m:r>
                            </m:den>
                          </m:f>
                        </m:sup>
                      </m:sSup>
                    </m:oMath>
                  </m:oMathPara>
                </a14:m>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711CBE6F-CA5A-21C5-5ABF-091834809E5C}"/>
                  </a:ext>
                </a:extLst>
              </p:cNvPr>
              <p:cNvSpPr txBox="1">
                <a:spLocks noRot="1" noChangeAspect="1" noMove="1" noResize="1" noEditPoints="1" noAdjustHandles="1" noChangeArrowheads="1" noChangeShapeType="1" noTextEdit="1"/>
              </p:cNvSpPr>
              <p:nvPr/>
            </p:nvSpPr>
            <p:spPr>
              <a:xfrm>
                <a:off x="7616881" y="4249319"/>
                <a:ext cx="2173992" cy="972254"/>
              </a:xfrm>
              <a:prstGeom prst="rect">
                <a:avLst/>
              </a:prstGeom>
              <a:blipFill>
                <a:blip r:embed="rId12"/>
                <a:stretch>
                  <a:fillRect/>
                </a:stretch>
              </a:blipFill>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E0E228FF-A862-3D63-7131-D3C2CA75DF3A}"/>
              </a:ext>
            </a:extLst>
          </p:cNvPr>
          <p:cNvSpPr txBox="1"/>
          <p:nvPr/>
        </p:nvSpPr>
        <p:spPr>
          <a:xfrm>
            <a:off x="6079130" y="4358261"/>
            <a:ext cx="1021433"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QCR:</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7267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5A2FC-8B0E-EB8E-C226-F66EDE0809FD}"/>
            </a:ext>
          </a:extLst>
        </p:cNvPr>
        <p:cNvGrpSpPr/>
        <p:nvPr/>
      </p:nvGrpSpPr>
      <p:grpSpPr>
        <a:xfrm>
          <a:off x="0" y="0"/>
          <a:ext cx="0" cy="0"/>
          <a:chOff x="0" y="0"/>
          <a:chExt cx="0" cy="0"/>
        </a:xfrm>
      </p:grpSpPr>
      <p:pic>
        <p:nvPicPr>
          <p:cNvPr id="17" name="Picture 3">
            <a:extLst>
              <a:ext uri="{FF2B5EF4-FFF2-40B4-BE49-F238E27FC236}">
                <a16:creationId xmlns:a16="http://schemas.microsoft.com/office/drawing/2014/main" id="{24F2DF46-1AB5-5C07-C8DB-9100C6F8CDA9}"/>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EA4D98E4-4AF8-278B-F135-0ECE7FBB496F}"/>
                  </a:ext>
                </a:extLst>
              </p:cNvPr>
              <p:cNvSpPr txBox="1"/>
              <p:nvPr/>
            </p:nvSpPr>
            <p:spPr>
              <a:xfrm>
                <a:off x="202131" y="201175"/>
                <a:ext cx="11867949" cy="584775"/>
              </a:xfrm>
              <a:prstGeom prst="rect">
                <a:avLst/>
              </a:prstGeom>
              <a:noFill/>
            </p:spPr>
            <p:txBody>
              <a:bodyPr wrap="square" rtlCol="0">
                <a:spAutoFit/>
              </a:bodyPr>
              <a:lstStyle/>
              <a:p>
                <a:r>
                  <a:rPr lang="en-US" altLang="zh-CN" sz="3200" dirty="0">
                    <a:solidFill>
                      <a:srgbClr val="0033CC"/>
                    </a:solidFill>
                    <a:latin typeface="Times New Roman" panose="02020603050405020304" pitchFamily="18" charset="0"/>
                    <a:cs typeface="Times New Roman" panose="02020603050405020304" pitchFamily="18" charset="0"/>
                  </a:rPr>
                  <a:t>Double </a:t>
                </a:r>
                <a14:m>
                  <m:oMath xmlns:m="http://schemas.openxmlformats.org/officeDocument/2006/math">
                    <m:sSub>
                      <m:sSubPr>
                        <m:ctrlPr>
                          <a:rPr lang="en-US" altLang="zh-CN" sz="3200" i="1">
                            <a:solidFill>
                              <a:srgbClr val="0033CC"/>
                            </a:solidFill>
                            <a:latin typeface="Cambria Math" panose="02040503050406030204" pitchFamily="18" charset="0"/>
                            <a:cs typeface="Times New Roman" panose="02020603050405020304" pitchFamily="18" charset="0"/>
                          </a:rPr>
                        </m:ctrlPr>
                      </m:sSubPr>
                      <m:e>
                        <m:r>
                          <a:rPr lang="en-US" altLang="zh-CN" sz="3200" b="0" i="1" smtClean="0">
                            <a:solidFill>
                              <a:srgbClr val="0033CC"/>
                            </a:solidFill>
                            <a:latin typeface="Cambria Math" panose="02040503050406030204" pitchFamily="18" charset="0"/>
                            <a:cs typeface="Times New Roman" panose="02020603050405020304" pitchFamily="18" charset="0"/>
                          </a:rPr>
                          <m:t>1</m:t>
                        </m:r>
                        <m:r>
                          <a:rPr lang="en-US" altLang="zh-CN" sz="3200" b="0" i="1" smtClean="0">
                            <a:solidFill>
                              <a:srgbClr val="0033CC"/>
                            </a:solidFill>
                            <a:latin typeface="Cambria Math" panose="02040503050406030204" pitchFamily="18" charset="0"/>
                            <a:cs typeface="Times New Roman" panose="02020603050405020304" pitchFamily="18" charset="0"/>
                          </a:rPr>
                          <m:t>/</m:t>
                        </m:r>
                        <m:r>
                          <a:rPr lang="en-US" altLang="zh-CN" sz="3200" i="1">
                            <a:solidFill>
                              <a:srgbClr val="0033CC"/>
                            </a:solidFill>
                            <a:latin typeface="Cambria Math" panose="02040503050406030204" pitchFamily="18" charset="0"/>
                            <a:cs typeface="Times New Roman" panose="02020603050405020304" pitchFamily="18" charset="0"/>
                          </a:rPr>
                          <m:t>𝑇</m:t>
                        </m:r>
                      </m:e>
                      <m:sub>
                        <m:r>
                          <a:rPr lang="en-US" altLang="zh-CN" sz="3200" i="1">
                            <a:solidFill>
                              <a:srgbClr val="0033CC"/>
                            </a:solidFill>
                            <a:latin typeface="Cambria Math" panose="02040503050406030204" pitchFamily="18" charset="0"/>
                            <a:cs typeface="Times New Roman" panose="02020603050405020304" pitchFamily="18" charset="0"/>
                          </a:rPr>
                          <m:t>1</m:t>
                        </m:r>
                      </m:sub>
                    </m:sSub>
                  </m:oMath>
                </a14:m>
                <a:r>
                  <a:rPr lang="en-US" altLang="zh-CN" sz="3200" dirty="0">
                    <a:solidFill>
                      <a:srgbClr val="0033CC"/>
                    </a:solidFill>
                    <a:latin typeface="Times New Roman" panose="02020603050405020304" pitchFamily="18" charset="0"/>
                    <a:cs typeface="Times New Roman" panose="02020603050405020304" pitchFamily="18" charset="0"/>
                  </a:rPr>
                  <a:t> relaxation and inverse Laplace transformation analysis</a:t>
                </a:r>
              </a:p>
            </p:txBody>
          </p:sp>
        </mc:Choice>
        <mc:Fallback xmlns="">
          <p:sp>
            <p:nvSpPr>
              <p:cNvPr id="15" name="文本框 14">
                <a:extLst>
                  <a:ext uri="{FF2B5EF4-FFF2-40B4-BE49-F238E27FC236}">
                    <a16:creationId xmlns:a16="http://schemas.microsoft.com/office/drawing/2014/main" id="{EA4D98E4-4AF8-278B-F135-0ECE7FBB496F}"/>
                  </a:ext>
                </a:extLst>
              </p:cNvPr>
              <p:cNvSpPr txBox="1">
                <a:spLocks noRot="1" noChangeAspect="1" noMove="1" noResize="1" noEditPoints="1" noAdjustHandles="1" noChangeArrowheads="1" noChangeShapeType="1" noTextEdit="1"/>
              </p:cNvSpPr>
              <p:nvPr/>
            </p:nvSpPr>
            <p:spPr>
              <a:xfrm>
                <a:off x="202131" y="201175"/>
                <a:ext cx="11867949" cy="584775"/>
              </a:xfrm>
              <a:prstGeom prst="rect">
                <a:avLst/>
              </a:prstGeom>
              <a:blipFill>
                <a:blip r:embed="rId4"/>
                <a:stretch>
                  <a:fillRect l="-1284" t="-14583" b="-32292"/>
                </a:stretch>
              </a:blipFill>
            </p:spPr>
            <p:txBody>
              <a:bodyPr/>
              <a:lstStyle/>
              <a:p>
                <a:r>
                  <a:rPr lang="zh-CN" altLang="en-US">
                    <a:noFill/>
                  </a:rPr>
                  <a:t> </a:t>
                </a:r>
              </a:p>
            </p:txBody>
          </p:sp>
        </mc:Fallback>
      </mc:AlternateContent>
      <p:sp>
        <p:nvSpPr>
          <p:cNvPr id="6" name="灯片编号占位符 1">
            <a:extLst>
              <a:ext uri="{FF2B5EF4-FFF2-40B4-BE49-F238E27FC236}">
                <a16:creationId xmlns:a16="http://schemas.microsoft.com/office/drawing/2014/main" id="{3F834665-1D10-A99B-D0B7-19ABEBBD95C3}"/>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15</a:t>
            </a:fld>
            <a:endParaRPr lang="zh-CN" altLang="en-US" sz="2000" dirty="0"/>
          </a:p>
        </p:txBody>
      </p:sp>
      <p:pic>
        <p:nvPicPr>
          <p:cNvPr id="4" name="图片 3">
            <a:extLst>
              <a:ext uri="{FF2B5EF4-FFF2-40B4-BE49-F238E27FC236}">
                <a16:creationId xmlns:a16="http://schemas.microsoft.com/office/drawing/2014/main" id="{9ECD595A-063E-7CD5-D8B8-069D2CF6A54E}"/>
              </a:ext>
            </a:extLst>
          </p:cNvPr>
          <p:cNvPicPr>
            <a:picLocks noChangeAspect="1"/>
          </p:cNvPicPr>
          <p:nvPr/>
        </p:nvPicPr>
        <p:blipFill>
          <a:blip r:embed="rId5"/>
          <a:stretch>
            <a:fillRect/>
          </a:stretch>
        </p:blipFill>
        <p:spPr>
          <a:xfrm>
            <a:off x="46614" y="1362739"/>
            <a:ext cx="3928785" cy="4347149"/>
          </a:xfrm>
          <a:prstGeom prst="rect">
            <a:avLst/>
          </a:prstGeom>
        </p:spPr>
      </p:pic>
      <p:pic>
        <p:nvPicPr>
          <p:cNvPr id="11" name="图片 10">
            <a:extLst>
              <a:ext uri="{FF2B5EF4-FFF2-40B4-BE49-F238E27FC236}">
                <a16:creationId xmlns:a16="http://schemas.microsoft.com/office/drawing/2014/main" id="{FEC122B4-1BEB-E6BA-5376-105D5D7AA8A3}"/>
              </a:ext>
            </a:extLst>
          </p:cNvPr>
          <p:cNvPicPr>
            <a:picLocks noChangeAspect="1"/>
          </p:cNvPicPr>
          <p:nvPr/>
        </p:nvPicPr>
        <p:blipFill>
          <a:blip r:embed="rId6"/>
          <a:stretch>
            <a:fillRect/>
          </a:stretch>
        </p:blipFill>
        <p:spPr>
          <a:xfrm>
            <a:off x="3751917" y="1498625"/>
            <a:ext cx="4230746" cy="4283684"/>
          </a:xfrm>
          <a:prstGeom prst="rect">
            <a:avLst/>
          </a:prstGeom>
        </p:spPr>
      </p:pic>
      <p:pic>
        <p:nvPicPr>
          <p:cNvPr id="3" name="图片 2">
            <a:extLst>
              <a:ext uri="{FF2B5EF4-FFF2-40B4-BE49-F238E27FC236}">
                <a16:creationId xmlns:a16="http://schemas.microsoft.com/office/drawing/2014/main" id="{740C8514-859A-5FCE-F3C2-F539B3EF790A}"/>
              </a:ext>
            </a:extLst>
          </p:cNvPr>
          <p:cNvPicPr>
            <a:picLocks noChangeAspect="1"/>
          </p:cNvPicPr>
          <p:nvPr/>
        </p:nvPicPr>
        <p:blipFill>
          <a:blip r:embed="rId7"/>
          <a:stretch>
            <a:fillRect/>
          </a:stretch>
        </p:blipFill>
        <p:spPr>
          <a:xfrm>
            <a:off x="8048625" y="1495877"/>
            <a:ext cx="4021455" cy="3963533"/>
          </a:xfrm>
          <a:prstGeom prst="rect">
            <a:avLst/>
          </a:prstGeom>
        </p:spPr>
      </p:pic>
      <p:sp>
        <p:nvSpPr>
          <p:cNvPr id="2" name="矩形 1">
            <a:extLst>
              <a:ext uri="{FF2B5EF4-FFF2-40B4-BE49-F238E27FC236}">
                <a16:creationId xmlns:a16="http://schemas.microsoft.com/office/drawing/2014/main" id="{FAA96F2F-883B-BFD5-D702-F70A073036D2}"/>
              </a:ext>
            </a:extLst>
          </p:cNvPr>
          <p:cNvSpPr/>
          <p:nvPr/>
        </p:nvSpPr>
        <p:spPr>
          <a:xfrm>
            <a:off x="6474711" y="6356350"/>
            <a:ext cx="4673074" cy="369332"/>
          </a:xfrm>
          <a:prstGeom prst="rect">
            <a:avLst/>
          </a:prstGeom>
        </p:spPr>
        <p:txBody>
          <a:bodyPr wrap="none">
            <a:spAutoFit/>
          </a:bodyPr>
          <a:lstStyle/>
          <a:p>
            <a:r>
              <a:rPr lang="en-US" altLang="zh-CN" dirty="0">
                <a:solidFill>
                  <a:srgbClr val="000000"/>
                </a:solidFill>
                <a:latin typeface="Times New Roman" panose="02020603050405020304" pitchFamily="18" charset="0"/>
                <a:cs typeface="Times New Roman" panose="02020603050405020304" pitchFamily="18" charset="0"/>
              </a:rPr>
              <a:t>Y. Chen et al., </a:t>
            </a:r>
            <a:r>
              <a:rPr lang="en-US" altLang="zh-CN" dirty="0" err="1">
                <a:solidFill>
                  <a:srgbClr val="000000"/>
                </a:solidFill>
                <a:latin typeface="Times New Roman" panose="02020603050405020304" pitchFamily="18" charset="0"/>
                <a:cs typeface="Times New Roman" panose="02020603050405020304" pitchFamily="18" charset="0"/>
              </a:rPr>
              <a:t>arXiv</a:t>
            </a:r>
            <a:r>
              <a:rPr lang="en-US" altLang="zh-CN" dirty="0">
                <a:solidFill>
                  <a:srgbClr val="000000"/>
                </a:solidFill>
                <a:latin typeface="Times New Roman" panose="02020603050405020304" pitchFamily="18" charset="0"/>
                <a:cs typeface="Times New Roman" panose="02020603050405020304" pitchFamily="18" charset="0"/>
              </a:rPr>
              <a:t> 2510.11551  (NC, in press)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2940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1" name="矩形 60"/>
              <p:cNvSpPr/>
              <p:nvPr/>
            </p:nvSpPr>
            <p:spPr>
              <a:xfrm>
                <a:off x="697877" y="5617225"/>
                <a:ext cx="2776843" cy="923010"/>
              </a:xfrm>
              <a:prstGeom prst="rect">
                <a:avLst/>
              </a:prstGeom>
            </p:spPr>
            <p:txBody>
              <a:bodyPr wrap="square">
                <a:spAutoFit/>
              </a:bodyPr>
              <a:lstStyle/>
              <a:p>
                <a:pPr>
                  <a:lnSpc>
                    <a:spcPct val="120000"/>
                  </a:lnSpc>
                  <a:spcBef>
                    <a:spcPts val="600"/>
                  </a:spcBef>
                </a:pPr>
                <a:r>
                  <a:rPr lang="en-US" altLang="zh-CN" sz="2200" dirty="0">
                    <a:solidFill>
                      <a:srgbClr val="0033CC"/>
                    </a:solidFill>
                    <a:latin typeface="Times New Roman" panose="02020603050405020304" pitchFamily="18" charset="0"/>
                    <a:cs typeface="Times New Roman" panose="02020603050405020304" pitchFamily="18" charset="0"/>
                  </a:rPr>
                  <a:t>Slow component </a:t>
                </a:r>
                <a:br>
                  <a:rPr lang="en-US" altLang="zh-CN" sz="2200" dirty="0">
                    <a:solidFill>
                      <a:srgbClr val="0033CC"/>
                    </a:solidFill>
                    <a:latin typeface="Times New Roman" panose="02020603050405020304" pitchFamily="18" charset="0"/>
                    <a:cs typeface="Times New Roman" panose="02020603050405020304" pitchFamily="18" charset="0"/>
                  </a:rPr>
                </a:br>
                <a:r>
                  <a:rPr lang="en-US" altLang="zh-CN" sz="2200" dirty="0">
                    <a:solidFill>
                      <a:srgbClr val="0033CC"/>
                    </a:solidFill>
                    <a:latin typeface="Times New Roman" panose="02020603050405020304" pitchFamily="18" charset="0"/>
                    <a:cs typeface="Times New Roman" panose="02020603050405020304" pitchFamily="18" charset="0"/>
                  </a:rPr>
                  <a:t> </a:t>
                </a:r>
                <a14:m>
                  <m:oMath xmlns:m="http://schemas.openxmlformats.org/officeDocument/2006/math">
                    <m:f>
                      <m:fPr>
                        <m:type m:val="skw"/>
                        <m:ctrlPr>
                          <a:rPr lang="en-US" altLang="zh-CN" sz="2200" i="1" smtClean="0">
                            <a:latin typeface="Cambria Math" panose="02040503050406030204" pitchFamily="18" charset="0"/>
                          </a:rPr>
                        </m:ctrlPr>
                      </m:fPr>
                      <m:num>
                        <m:r>
                          <a:rPr lang="en-US" altLang="zh-CN" sz="2200" i="1" smtClean="0">
                            <a:latin typeface="Cambria Math" panose="02040503050406030204" pitchFamily="18" charset="0"/>
                          </a:rPr>
                          <m:t>1</m:t>
                        </m:r>
                      </m:num>
                      <m:den>
                        <m:sSub>
                          <m:sSubPr>
                            <m:ctrlPr>
                              <a:rPr lang="en-US" altLang="zh-CN" sz="2200" i="1" smtClean="0">
                                <a:latin typeface="Cambria Math" panose="02040503050406030204" pitchFamily="18" charset="0"/>
                              </a:rPr>
                            </m:ctrlPr>
                          </m:sSubPr>
                          <m:e>
                            <m:r>
                              <a:rPr lang="en-US" altLang="zh-CN" sz="2200" b="0" i="1" smtClean="0">
                                <a:latin typeface="Cambria Math" panose="02040503050406030204" pitchFamily="18" charset="0"/>
                              </a:rPr>
                              <m:t>𝑇</m:t>
                            </m:r>
                          </m:e>
                          <m:sub>
                            <m:r>
                              <a:rPr lang="en-US" altLang="zh-CN" sz="2200" b="0" i="1" smtClean="0">
                                <a:latin typeface="Cambria Math" panose="02040503050406030204" pitchFamily="18" charset="0"/>
                              </a:rPr>
                              <m:t>1</m:t>
                            </m:r>
                          </m:sub>
                        </m:sSub>
                      </m:den>
                    </m:f>
                    <m:r>
                      <a:rPr lang="en-US" altLang="zh-CN" sz="2200" b="0" i="1" smtClean="0">
                        <a:latin typeface="Cambria Math" panose="02040503050406030204" pitchFamily="18" charset="0"/>
                        <a:ea typeface="Cambria Math" panose="02040503050406030204" pitchFamily="18" charset="0"/>
                      </a:rPr>
                      <m:t>~</m:t>
                    </m:r>
                    <m:r>
                      <a:rPr lang="en-US" altLang="zh-CN" sz="2200" i="1" smtClean="0">
                        <a:latin typeface="Cambria Math" panose="02040503050406030204" pitchFamily="18" charset="0"/>
                      </a:rPr>
                      <m:t>𝑇</m:t>
                    </m:r>
                  </m:oMath>
                </a14:m>
                <a:r>
                  <a:rPr lang="en-US" altLang="zh-CN" sz="2200" dirty="0">
                    <a:latin typeface="Times New Roman" panose="02020603050405020304" pitchFamily="18" charset="0"/>
                    <a:cs typeface="Times New Roman" panose="02020603050405020304" pitchFamily="18" charset="0"/>
                  </a:rPr>
                  <a:t>  @  </a:t>
                </a:r>
                <a:r>
                  <a:rPr lang="en-US" altLang="zh-CN" sz="2200" i="1" dirty="0">
                    <a:latin typeface="Times New Roman" panose="02020603050405020304" pitchFamily="18" charset="0"/>
                    <a:cs typeface="Times New Roman" panose="02020603050405020304" pitchFamily="18" charset="0"/>
                  </a:rPr>
                  <a:t>T</a:t>
                </a:r>
                <a:r>
                  <a:rPr lang="en-US" altLang="zh-CN" sz="2200" dirty="0">
                    <a:latin typeface="Times New Roman" panose="02020603050405020304" pitchFamily="18" charset="0"/>
                    <a:cs typeface="Times New Roman" panose="02020603050405020304" pitchFamily="18" charset="0"/>
                  </a:rPr>
                  <a:t> &lt; 0.4 K   </a:t>
                </a:r>
              </a:p>
            </p:txBody>
          </p:sp>
        </mc:Choice>
        <mc:Fallback xmlns="">
          <p:sp>
            <p:nvSpPr>
              <p:cNvPr id="61" name="矩形 60"/>
              <p:cNvSpPr>
                <a:spLocks noRot="1" noChangeAspect="1" noMove="1" noResize="1" noEditPoints="1" noAdjustHandles="1" noChangeArrowheads="1" noChangeShapeType="1" noTextEdit="1"/>
              </p:cNvSpPr>
              <p:nvPr/>
            </p:nvSpPr>
            <p:spPr>
              <a:xfrm>
                <a:off x="697877" y="5617225"/>
                <a:ext cx="2776843" cy="923010"/>
              </a:xfrm>
              <a:prstGeom prst="rect">
                <a:avLst/>
              </a:prstGeom>
              <a:blipFill>
                <a:blip r:embed="rId3"/>
                <a:stretch>
                  <a:fillRect l="-13596" t="-26316" r="-7895" b="-113816"/>
                </a:stretch>
              </a:blipFill>
            </p:spPr>
            <p:txBody>
              <a:bodyPr/>
              <a:lstStyle/>
              <a:p>
                <a:r>
                  <a:rPr lang="zh-CN" altLang="en-US">
                    <a:noFill/>
                  </a:rPr>
                  <a:t> </a:t>
                </a:r>
              </a:p>
            </p:txBody>
          </p:sp>
        </mc:Fallback>
      </mc:AlternateContent>
      <p:pic>
        <p:nvPicPr>
          <p:cNvPr id="17" name="Picture 3">
            <a:extLst>
              <a:ext uri="{FF2B5EF4-FFF2-40B4-BE49-F238E27FC236}">
                <a16:creationId xmlns:a16="http://schemas.microsoft.com/office/drawing/2014/main" id="{9D0337CB-74C5-4BCD-89A8-60C14924F477}"/>
              </a:ext>
            </a:extLst>
          </p:cNvPr>
          <p:cNvPicPr>
            <a:picLocks noChangeAspect="1" noChangeArrowheads="1"/>
          </p:cNvPicPr>
          <p:nvPr/>
        </p:nvPicPr>
        <p:blipFill>
          <a:blip r:embed="rId4" cstate="print"/>
          <a:srcRect/>
          <a:stretch>
            <a:fillRect/>
          </a:stretch>
        </p:blipFill>
        <p:spPr bwMode="auto">
          <a:xfrm>
            <a:off x="1332" y="795081"/>
            <a:ext cx="12204000" cy="177881"/>
          </a:xfrm>
          <a:prstGeom prst="rect">
            <a:avLst/>
          </a:prstGeom>
          <a:noFill/>
          <a:ln w="38100">
            <a:noFill/>
            <a:miter lim="800000"/>
            <a:headEnd/>
            <a:tailEnd/>
          </a:ln>
        </p:spPr>
      </p:pic>
      <p:sp>
        <p:nvSpPr>
          <p:cNvPr id="18" name="文本框 17">
            <a:extLst>
              <a:ext uri="{FF2B5EF4-FFF2-40B4-BE49-F238E27FC236}">
                <a16:creationId xmlns:a16="http://schemas.microsoft.com/office/drawing/2014/main" id="{3E82DB3E-DD25-491B-ADE5-EB57CB84175A}"/>
              </a:ext>
            </a:extLst>
          </p:cNvPr>
          <p:cNvSpPr txBox="1"/>
          <p:nvPr/>
        </p:nvSpPr>
        <p:spPr>
          <a:xfrm>
            <a:off x="202131" y="201175"/>
            <a:ext cx="11923194" cy="615553"/>
          </a:xfrm>
          <a:prstGeom prst="rect">
            <a:avLst/>
          </a:prstGeom>
          <a:noFill/>
        </p:spPr>
        <p:txBody>
          <a:bodyPr wrap="square" rtlCol="0">
            <a:spAutoFit/>
          </a:bodyPr>
          <a:lstStyle/>
          <a:p>
            <a:r>
              <a:rPr lang="en-US" altLang="zh-CN" sz="3400" dirty="0">
                <a:solidFill>
                  <a:srgbClr val="0033CC"/>
                </a:solidFill>
                <a:latin typeface="Times New Roman" panose="02020603050405020304" pitchFamily="18" charset="0"/>
                <a:cs typeface="Times New Roman" panose="02020603050405020304" pitchFamily="18" charset="0"/>
              </a:rPr>
              <a:t>Quenched disorder effect analyzed by ILTA</a:t>
            </a:r>
          </a:p>
        </p:txBody>
      </p:sp>
      <p:sp>
        <p:nvSpPr>
          <p:cNvPr id="3" name="灯片编号占位符 1">
            <a:extLst>
              <a:ext uri="{FF2B5EF4-FFF2-40B4-BE49-F238E27FC236}">
                <a16:creationId xmlns:a16="http://schemas.microsoft.com/office/drawing/2014/main" id="{6712CEA0-20CA-733C-C5B0-FD84FC533D4F}"/>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16</a:t>
            </a:fld>
            <a:endParaRPr lang="zh-CN" altLang="en-US" sz="2000" dirty="0"/>
          </a:p>
        </p:txBody>
      </p:sp>
      <mc:AlternateContent xmlns:mc="http://schemas.openxmlformats.org/markup-compatibility/2006" xmlns:a14="http://schemas.microsoft.com/office/drawing/2010/main">
        <mc:Choice Requires="a14">
          <p:sp>
            <p:nvSpPr>
              <p:cNvPr id="28" name="矩形 27">
                <a:extLst>
                  <a:ext uri="{FF2B5EF4-FFF2-40B4-BE49-F238E27FC236}">
                    <a16:creationId xmlns:a16="http://schemas.microsoft.com/office/drawing/2014/main" id="{6AB1CF31-4615-5D01-0A73-7FB7D9584647}"/>
                  </a:ext>
                </a:extLst>
              </p:cNvPr>
              <p:cNvSpPr/>
              <p:nvPr/>
            </p:nvSpPr>
            <p:spPr>
              <a:xfrm>
                <a:off x="8566787" y="5793882"/>
                <a:ext cx="3406137" cy="761427"/>
              </a:xfrm>
              <a:prstGeom prst="rect">
                <a:avLst/>
              </a:prstGeom>
            </p:spPr>
            <p:txBody>
              <a:bodyPr wrap="square">
                <a:spAutoFit/>
              </a:bodyPr>
              <a:lstStyle/>
              <a:p>
                <a:pPr>
                  <a:lnSpc>
                    <a:spcPts val="2000"/>
                  </a:lnSpc>
                  <a:spcBef>
                    <a:spcPts val="1200"/>
                  </a:spcBef>
                </a:pPr>
                <a:r>
                  <a:rPr lang="en-US" altLang="zh-CN" sz="2000" b="0" dirty="0">
                    <a:latin typeface="Cambria Math" panose="02040503050406030204" pitchFamily="18" charset="0"/>
                    <a:cs typeface="Times New Roman" panose="02020603050405020304" pitchFamily="18" charset="0"/>
                  </a:rPr>
                  <a:t>QMC with </a:t>
                </a:r>
                <a:r>
                  <a:rPr lang="en-US" altLang="zh-CN" sz="2000" b="0" dirty="0" err="1">
                    <a:latin typeface="Cambria Math" panose="02040503050406030204" pitchFamily="18" charset="0"/>
                    <a:cs typeface="Times New Roman" panose="02020603050405020304" pitchFamily="18" charset="0"/>
                  </a:rPr>
                  <a:t>domained</a:t>
                </a:r>
                <a:r>
                  <a:rPr lang="en-US" altLang="zh-CN" sz="2000" b="0" dirty="0">
                    <a:latin typeface="Cambria Math" panose="02040503050406030204" pitchFamily="18" charset="0"/>
                    <a:cs typeface="Times New Roman" panose="02020603050405020304" pitchFamily="18" charset="0"/>
                  </a:rPr>
                  <a:t> disorder</a:t>
                </a:r>
              </a:p>
              <a:p>
                <a:pPr>
                  <a:lnSpc>
                    <a:spcPts val="2000"/>
                  </a:lnSpc>
                  <a:spcBef>
                    <a:spcPts val="1200"/>
                  </a:spcBef>
                </a:pPr>
                <a:r>
                  <a:rPr lang="en-US" altLang="zh-CN" sz="2000" b="0" dirty="0">
                    <a:latin typeface="Cambria Math" panose="02040503050406030204" pitchFamily="18" charset="0"/>
                    <a:cs typeface="Times New Roman" panose="02020603050405020304" pitchFamily="18" charset="0"/>
                  </a:rPr>
                  <a:t>     </a:t>
                </a:r>
                <a14:m>
                  <m:oMath xmlns:m="http://schemas.openxmlformats.org/officeDocument/2006/math">
                    <m:r>
                      <a:rPr lang="zh-CN" altLang="en-US" sz="2000" b="0" i="1" dirty="0" smtClean="0">
                        <a:latin typeface="Cambria Math" panose="02040503050406030204" pitchFamily="18" charset="0"/>
                        <a:cs typeface="Times New Roman" panose="02020603050405020304" pitchFamily="18" charset="0"/>
                      </a:rPr>
                      <m:t>𝜉</m:t>
                    </m:r>
                    <m:r>
                      <a:rPr lang="en-US" altLang="zh-CN" sz="2000" b="0" i="1" dirty="0" smtClean="0">
                        <a:latin typeface="Cambria Math" panose="02040503050406030204" pitchFamily="18" charset="0"/>
                        <a:cs typeface="Times New Roman" panose="02020603050405020304" pitchFamily="18" charset="0"/>
                      </a:rPr>
                      <m:t> ~ </m:t>
                    </m:r>
                    <m:r>
                      <m:rPr>
                        <m:sty m:val="p"/>
                      </m:rPr>
                      <a:rPr lang="en-US" altLang="zh-CN" sz="2000" i="1" dirty="0">
                        <a:latin typeface="Cambria Math" panose="02040503050406030204" pitchFamily="18" charset="0"/>
                        <a:cs typeface="Times New Roman" panose="02020603050405020304" pitchFamily="18" charset="0"/>
                      </a:rPr>
                      <m:t>ln</m:t>
                    </m:r>
                  </m:oMath>
                </a14:m>
                <a:r>
                  <a:rPr lang="en-US" altLang="zh-CN" sz="2000" dirty="0">
                    <a:latin typeface="Times New Roman" panose="02020603050405020304" pitchFamily="18" charset="0"/>
                    <a:cs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T</a:t>
                </a:r>
                <a:r>
                  <a:rPr lang="en-US" altLang="zh-CN" sz="2000" dirty="0">
                    <a:latin typeface="Times New Roman" panose="02020603050405020304" pitchFamily="18" charset="0"/>
                    <a:cs typeface="Times New Roman" panose="02020603050405020304" pitchFamily="18" charset="0"/>
                  </a:rPr>
                  <a:t>/</a:t>
                </a:r>
                <a:r>
                  <a:rPr lang="en-US" altLang="zh-CN" sz="2000" i="1" dirty="0">
                    <a:latin typeface="Times New Roman" panose="02020603050405020304" pitchFamily="18" charset="0"/>
                    <a:cs typeface="Times New Roman" panose="02020603050405020304" pitchFamily="18" charset="0"/>
                  </a:rPr>
                  <a:t>T</a:t>
                </a:r>
                <a:r>
                  <a:rPr lang="en-US" altLang="zh-CN" sz="2000" baseline="-25000" dirty="0">
                    <a:latin typeface="Times New Roman" panose="02020603050405020304" pitchFamily="18" charset="0"/>
                    <a:cs typeface="Times New Roman" panose="02020603050405020304" pitchFamily="18" charset="0"/>
                  </a:rPr>
                  <a:t>0</a:t>
                </a:r>
                <a:r>
                  <a:rPr lang="en-US" altLang="zh-CN" sz="2000" dirty="0">
                    <a:latin typeface="Times New Roman" panose="02020603050405020304" pitchFamily="18" charset="0"/>
                    <a:cs typeface="Times New Roman" panose="02020603050405020304" pitchFamily="18" charset="0"/>
                  </a:rPr>
                  <a:t>)</a:t>
                </a:r>
                <a:endParaRPr lang="en-US" altLang="zh-CN" sz="2000" dirty="0"/>
              </a:p>
            </p:txBody>
          </p:sp>
        </mc:Choice>
        <mc:Fallback xmlns="">
          <p:sp>
            <p:nvSpPr>
              <p:cNvPr id="28" name="矩形 27">
                <a:extLst>
                  <a:ext uri="{FF2B5EF4-FFF2-40B4-BE49-F238E27FC236}">
                    <a16:creationId xmlns:a16="http://schemas.microsoft.com/office/drawing/2014/main" id="{6AB1CF31-4615-5D01-0A73-7FB7D9584647}"/>
                  </a:ext>
                </a:extLst>
              </p:cNvPr>
              <p:cNvSpPr>
                <a:spLocks noRot="1" noChangeAspect="1" noMove="1" noResize="1" noEditPoints="1" noAdjustHandles="1" noChangeArrowheads="1" noChangeShapeType="1" noTextEdit="1"/>
              </p:cNvSpPr>
              <p:nvPr/>
            </p:nvSpPr>
            <p:spPr>
              <a:xfrm>
                <a:off x="8566787" y="5793882"/>
                <a:ext cx="3406137" cy="761427"/>
              </a:xfrm>
              <a:prstGeom prst="rect">
                <a:avLst/>
              </a:prstGeom>
              <a:blipFill>
                <a:blip r:embed="rId5"/>
                <a:stretch>
                  <a:fillRect l="-1789" t="-11200" r="-716" b="-1280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1" name="矩形 30">
                <a:extLst>
                  <a:ext uri="{FF2B5EF4-FFF2-40B4-BE49-F238E27FC236}">
                    <a16:creationId xmlns:a16="http://schemas.microsoft.com/office/drawing/2014/main" id="{B8E3F01A-D732-5A9C-3F8A-21EEF835A6FC}"/>
                  </a:ext>
                </a:extLst>
              </p:cNvPr>
              <p:cNvSpPr/>
              <p:nvPr/>
            </p:nvSpPr>
            <p:spPr>
              <a:xfrm>
                <a:off x="5292206" y="5631644"/>
                <a:ext cx="2678565" cy="1275734"/>
              </a:xfrm>
              <a:prstGeom prst="rect">
                <a:avLst/>
              </a:prstGeom>
              <a:noFill/>
              <a:ln>
                <a:noFill/>
              </a:ln>
            </p:spPr>
            <p:txBody>
              <a:bodyPr wrap="square">
                <a:spAutoFit/>
              </a:bodyPr>
              <a:lstStyle/>
              <a:p>
                <a:pPr>
                  <a:lnSpc>
                    <a:spcPct val="120000"/>
                  </a:lnSpc>
                  <a:spcBef>
                    <a:spcPts val="600"/>
                  </a:spcBef>
                </a:pPr>
                <a:r>
                  <a:rPr lang="en-US" altLang="zh-CN" sz="2200" dirty="0">
                    <a:latin typeface="Times New Roman" panose="02020603050405020304" pitchFamily="18" charset="0"/>
                    <a:ea typeface="宋体" panose="02010600030101010101" pitchFamily="2" charset="-122"/>
                    <a:cs typeface="Times New Roman" panose="02020603050405020304" pitchFamily="18" charset="0"/>
                  </a:rPr>
                  <a:t>Volume fraction of the slow component</a:t>
                </a:r>
                <a:r>
                  <a:rPr lang="zh-CN" altLang="en-US"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br>
                  <a:rPr lang="en-US" altLang="zh-CN" sz="2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br>
                <a14:m>
                  <m:oMath xmlns:m="http://schemas.openxmlformats.org/officeDocument/2006/math">
                    <m:r>
                      <m:rPr>
                        <m:nor/>
                      </m:rPr>
                      <a:rPr lang="en-US" altLang="zh-CN" sz="2200" i="1" dirty="0">
                        <a:solidFill>
                          <a:srgbClr val="22313F"/>
                        </a:solidFill>
                        <a:latin typeface="Times New Roman" panose="02020603050405020304" pitchFamily="18" charset="0"/>
                        <a:ea typeface="宋体" panose="02010600030101010101" pitchFamily="2" charset="-122"/>
                        <a:cs typeface="Times New Roman" panose="02020603050405020304" pitchFamily="18" charset="0"/>
                      </a:rPr>
                      <m:t>w</m:t>
                    </m:r>
                    <m:r>
                      <m:rPr>
                        <m:nor/>
                      </m:rPr>
                      <a:rPr lang="en-US" altLang="zh-CN" sz="2200" dirty="0">
                        <a:solidFill>
                          <a:srgbClr val="22313F"/>
                        </a:solidFill>
                        <a:latin typeface="Times New Roman" panose="02020603050405020304" pitchFamily="18" charset="0"/>
                        <a:ea typeface="宋体" panose="02010600030101010101" pitchFamily="2" charset="-122"/>
                        <a:cs typeface="Times New Roman" panose="02020603050405020304" pitchFamily="18" charset="0"/>
                      </a:rPr>
                      <m:t>₂</m:t>
                    </m:r>
                    <m:r>
                      <a:rPr lang="en-US" altLang="zh-CN" sz="2200" b="0" i="1" dirty="0" smtClean="0">
                        <a:latin typeface="Cambria Math" panose="02040503050406030204" pitchFamily="18" charset="0"/>
                        <a:cs typeface="Times New Roman" panose="02020603050405020304" pitchFamily="18" charset="0"/>
                      </a:rPr>
                      <m:t>~ </m:t>
                    </m:r>
                    <m:r>
                      <m:rPr>
                        <m:sty m:val="p"/>
                      </m:rPr>
                      <a:rPr lang="en-US" altLang="zh-CN" sz="2200" i="1" dirty="0">
                        <a:latin typeface="Cambria Math" panose="02040503050406030204" pitchFamily="18" charset="0"/>
                        <a:cs typeface="Times New Roman" panose="02020603050405020304" pitchFamily="18" charset="0"/>
                      </a:rPr>
                      <m:t>ln</m:t>
                    </m:r>
                  </m:oMath>
                </a14:m>
                <a:r>
                  <a:rPr lang="en-US" altLang="zh-CN" sz="2200" dirty="0">
                    <a:latin typeface="Times New Roman" panose="02020603050405020304" pitchFamily="18" charset="0"/>
                    <a:cs typeface="Times New Roman" panose="02020603050405020304" pitchFamily="18" charset="0"/>
                  </a:rPr>
                  <a:t>(</a:t>
                </a:r>
                <a:r>
                  <a:rPr lang="en-US" altLang="zh-CN" sz="2200" i="1" dirty="0">
                    <a:latin typeface="Times New Roman" panose="02020603050405020304" pitchFamily="18" charset="0"/>
                    <a:cs typeface="Times New Roman" panose="02020603050405020304" pitchFamily="18" charset="0"/>
                  </a:rPr>
                  <a:t>T</a:t>
                </a:r>
                <a:r>
                  <a:rPr lang="en-US" altLang="zh-CN" sz="2200" dirty="0">
                    <a:latin typeface="Times New Roman" panose="02020603050405020304" pitchFamily="18" charset="0"/>
                    <a:cs typeface="Times New Roman" panose="02020603050405020304" pitchFamily="18" charset="0"/>
                  </a:rPr>
                  <a:t>/</a:t>
                </a:r>
                <a:r>
                  <a:rPr lang="en-US" altLang="zh-CN" sz="2200" i="1" dirty="0">
                    <a:latin typeface="Times New Roman" panose="02020603050405020304" pitchFamily="18" charset="0"/>
                    <a:cs typeface="Times New Roman" panose="02020603050405020304" pitchFamily="18" charset="0"/>
                  </a:rPr>
                  <a:t>T</a:t>
                </a:r>
                <a:r>
                  <a:rPr lang="en-US" altLang="zh-CN" sz="2200" baseline="-25000" dirty="0">
                    <a:latin typeface="Times New Roman" panose="02020603050405020304" pitchFamily="18" charset="0"/>
                    <a:cs typeface="Times New Roman" panose="02020603050405020304" pitchFamily="18" charset="0"/>
                  </a:rPr>
                  <a:t>0</a:t>
                </a:r>
                <a:r>
                  <a:rPr lang="en-US" altLang="zh-CN" sz="2200" dirty="0">
                    <a:latin typeface="Times New Roman" panose="02020603050405020304" pitchFamily="18" charset="0"/>
                    <a:cs typeface="Times New Roman" panose="02020603050405020304" pitchFamily="18" charset="0"/>
                  </a:rPr>
                  <a:t>)</a:t>
                </a:r>
              </a:p>
            </p:txBody>
          </p:sp>
        </mc:Choice>
        <mc:Fallback>
          <p:sp>
            <p:nvSpPr>
              <p:cNvPr id="31" name="矩形 30">
                <a:extLst>
                  <a:ext uri="{FF2B5EF4-FFF2-40B4-BE49-F238E27FC236}">
                    <a16:creationId xmlns:a16="http://schemas.microsoft.com/office/drawing/2014/main" id="{B8E3F01A-D732-5A9C-3F8A-21EEF835A6FC}"/>
                  </a:ext>
                </a:extLst>
              </p:cNvPr>
              <p:cNvSpPr>
                <a:spLocks noRot="1" noChangeAspect="1" noMove="1" noResize="1" noEditPoints="1" noAdjustHandles="1" noChangeArrowheads="1" noChangeShapeType="1" noTextEdit="1"/>
              </p:cNvSpPr>
              <p:nvPr/>
            </p:nvSpPr>
            <p:spPr>
              <a:xfrm>
                <a:off x="5292206" y="5631644"/>
                <a:ext cx="2678565" cy="1275734"/>
              </a:xfrm>
              <a:prstGeom prst="rect">
                <a:avLst/>
              </a:prstGeom>
              <a:blipFill>
                <a:blip r:embed="rId6"/>
                <a:stretch>
                  <a:fillRect l="-2955" t="-478" r="-4091" b="-9091"/>
                </a:stretch>
              </a:blipFill>
              <a:ln>
                <a:noFill/>
              </a:ln>
            </p:spPr>
            <p:txBody>
              <a:bodyPr/>
              <a:lstStyle/>
              <a:p>
                <a:r>
                  <a:rPr lang="zh-CN" altLang="en-US">
                    <a:noFill/>
                  </a:rPr>
                  <a:t> </a:t>
                </a:r>
              </a:p>
            </p:txBody>
          </p:sp>
        </mc:Fallback>
      </mc:AlternateContent>
      <p:pic>
        <p:nvPicPr>
          <p:cNvPr id="32" name="图片 31">
            <a:extLst>
              <a:ext uri="{FF2B5EF4-FFF2-40B4-BE49-F238E27FC236}">
                <a16:creationId xmlns:a16="http://schemas.microsoft.com/office/drawing/2014/main" id="{812C2045-4B0A-72EF-3902-EC92CC2E123F}"/>
              </a:ext>
            </a:extLst>
          </p:cNvPr>
          <p:cNvPicPr>
            <a:picLocks noChangeAspect="1"/>
          </p:cNvPicPr>
          <p:nvPr/>
        </p:nvPicPr>
        <p:blipFill>
          <a:blip r:embed="rId7"/>
          <a:stretch>
            <a:fillRect/>
          </a:stretch>
        </p:blipFill>
        <p:spPr>
          <a:xfrm>
            <a:off x="4306469" y="1370047"/>
            <a:ext cx="7418171" cy="4212425"/>
          </a:xfrm>
          <a:prstGeom prst="rect">
            <a:avLst/>
          </a:prstGeom>
        </p:spPr>
      </p:pic>
      <p:pic>
        <p:nvPicPr>
          <p:cNvPr id="4" name="图片 3">
            <a:extLst>
              <a:ext uri="{FF2B5EF4-FFF2-40B4-BE49-F238E27FC236}">
                <a16:creationId xmlns:a16="http://schemas.microsoft.com/office/drawing/2014/main" id="{0B19DA28-DE7D-C1C8-0640-3C7781B1761D}"/>
              </a:ext>
            </a:extLst>
          </p:cNvPr>
          <p:cNvPicPr>
            <a:picLocks noChangeAspect="1"/>
          </p:cNvPicPr>
          <p:nvPr/>
        </p:nvPicPr>
        <p:blipFill>
          <a:blip r:embed="rId8"/>
          <a:stretch>
            <a:fillRect/>
          </a:stretch>
        </p:blipFill>
        <p:spPr>
          <a:xfrm>
            <a:off x="393064" y="1010313"/>
            <a:ext cx="3913405" cy="4719106"/>
          </a:xfrm>
          <a:prstGeom prst="rect">
            <a:avLst/>
          </a:prstGeom>
        </p:spPr>
      </p:pic>
      <p:sp>
        <p:nvSpPr>
          <p:cNvPr id="2" name="矩形 1">
            <a:extLst>
              <a:ext uri="{FF2B5EF4-FFF2-40B4-BE49-F238E27FC236}">
                <a16:creationId xmlns:a16="http://schemas.microsoft.com/office/drawing/2014/main" id="{6DD301E3-89B3-402C-E687-A2EA319C33D2}"/>
              </a:ext>
            </a:extLst>
          </p:cNvPr>
          <p:cNvSpPr/>
          <p:nvPr/>
        </p:nvSpPr>
        <p:spPr>
          <a:xfrm>
            <a:off x="197714" y="6470660"/>
            <a:ext cx="4673074" cy="369332"/>
          </a:xfrm>
          <a:prstGeom prst="rect">
            <a:avLst/>
          </a:prstGeom>
        </p:spPr>
        <p:txBody>
          <a:bodyPr wrap="none">
            <a:spAutoFit/>
          </a:bodyPr>
          <a:lstStyle/>
          <a:p>
            <a:r>
              <a:rPr lang="en-US" altLang="zh-CN" dirty="0">
                <a:solidFill>
                  <a:srgbClr val="000000"/>
                </a:solidFill>
                <a:latin typeface="Times New Roman" panose="02020603050405020304" pitchFamily="18" charset="0"/>
                <a:cs typeface="Times New Roman" panose="02020603050405020304" pitchFamily="18" charset="0"/>
              </a:rPr>
              <a:t>Y. Chen et al., </a:t>
            </a:r>
            <a:r>
              <a:rPr lang="en-US" altLang="zh-CN" dirty="0" err="1">
                <a:solidFill>
                  <a:srgbClr val="000000"/>
                </a:solidFill>
                <a:latin typeface="Times New Roman" panose="02020603050405020304" pitchFamily="18" charset="0"/>
                <a:cs typeface="Times New Roman" panose="02020603050405020304" pitchFamily="18" charset="0"/>
              </a:rPr>
              <a:t>arXiv</a:t>
            </a:r>
            <a:r>
              <a:rPr lang="en-US" altLang="zh-CN" dirty="0">
                <a:solidFill>
                  <a:srgbClr val="000000"/>
                </a:solidFill>
                <a:latin typeface="Times New Roman" panose="02020603050405020304" pitchFamily="18" charset="0"/>
                <a:cs typeface="Times New Roman" panose="02020603050405020304" pitchFamily="18" charset="0"/>
              </a:rPr>
              <a:t> 2510.11551  (NC, in press)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84539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3B365-75C2-037D-16AB-F4236C327781}"/>
            </a:ext>
          </a:extLst>
        </p:cNvPr>
        <p:cNvGrpSpPr/>
        <p:nvPr/>
      </p:nvGrpSpPr>
      <p:grpSpPr>
        <a:xfrm>
          <a:off x="0" y="0"/>
          <a:ext cx="0" cy="0"/>
          <a:chOff x="0" y="0"/>
          <a:chExt cx="0" cy="0"/>
        </a:xfrm>
      </p:grpSpPr>
      <p:pic>
        <p:nvPicPr>
          <p:cNvPr id="17" name="Picture 3">
            <a:extLst>
              <a:ext uri="{FF2B5EF4-FFF2-40B4-BE49-F238E27FC236}">
                <a16:creationId xmlns:a16="http://schemas.microsoft.com/office/drawing/2014/main" id="{11D7A329-E7ED-2599-A97D-970C3D546349}"/>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
        <p:nvSpPr>
          <p:cNvPr id="18" name="文本框 17">
            <a:extLst>
              <a:ext uri="{FF2B5EF4-FFF2-40B4-BE49-F238E27FC236}">
                <a16:creationId xmlns:a16="http://schemas.microsoft.com/office/drawing/2014/main" id="{0DB35BAF-C6AD-D9D2-CB20-C9F1C5C47A6B}"/>
              </a:ext>
            </a:extLst>
          </p:cNvPr>
          <p:cNvSpPr txBox="1"/>
          <p:nvPr/>
        </p:nvSpPr>
        <p:spPr>
          <a:xfrm>
            <a:off x="202131" y="201175"/>
            <a:ext cx="11923194" cy="615553"/>
          </a:xfrm>
          <a:prstGeom prst="rect">
            <a:avLst/>
          </a:prstGeom>
          <a:noFill/>
        </p:spPr>
        <p:txBody>
          <a:bodyPr wrap="square" rtlCol="0">
            <a:spAutoFit/>
          </a:bodyPr>
          <a:lstStyle/>
          <a:p>
            <a:r>
              <a:rPr lang="en-US" altLang="zh-CN" sz="3400" dirty="0">
                <a:solidFill>
                  <a:srgbClr val="0033CC"/>
                </a:solidFill>
                <a:latin typeface="Times New Roman" panose="02020603050405020304" pitchFamily="18" charset="0"/>
                <a:cs typeface="Times New Roman" panose="02020603050405020304" pitchFamily="18" charset="0"/>
              </a:rPr>
              <a:t>Gapless random singlet (at H=0, T=0 only)</a:t>
            </a:r>
          </a:p>
        </p:txBody>
      </p:sp>
      <p:sp>
        <p:nvSpPr>
          <p:cNvPr id="3" name="灯片编号占位符 1">
            <a:extLst>
              <a:ext uri="{FF2B5EF4-FFF2-40B4-BE49-F238E27FC236}">
                <a16:creationId xmlns:a16="http://schemas.microsoft.com/office/drawing/2014/main" id="{E66EBEDD-B089-73BF-C0F8-5D33B456A25F}"/>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17</a:t>
            </a:fld>
            <a:endParaRPr lang="zh-CN" altLang="en-US" sz="2000" dirty="0"/>
          </a:p>
        </p:txBody>
      </p:sp>
      <p:pic>
        <p:nvPicPr>
          <p:cNvPr id="15" name="图片 14">
            <a:extLst>
              <a:ext uri="{FF2B5EF4-FFF2-40B4-BE49-F238E27FC236}">
                <a16:creationId xmlns:a16="http://schemas.microsoft.com/office/drawing/2014/main" id="{90C58A87-778A-93D9-5326-3C25343CF8BA}"/>
              </a:ext>
            </a:extLst>
          </p:cNvPr>
          <p:cNvPicPr>
            <a:picLocks noChangeAspect="1"/>
          </p:cNvPicPr>
          <p:nvPr/>
        </p:nvPicPr>
        <p:blipFill>
          <a:blip r:embed="rId4"/>
          <a:stretch>
            <a:fillRect/>
          </a:stretch>
        </p:blipFill>
        <p:spPr>
          <a:xfrm>
            <a:off x="285014" y="2303499"/>
            <a:ext cx="5977802" cy="809625"/>
          </a:xfrm>
          <a:prstGeom prst="rect">
            <a:avLst/>
          </a:prstGeom>
        </p:spPr>
      </p:pic>
      <p:sp>
        <p:nvSpPr>
          <p:cNvPr id="9" name="矩形 8">
            <a:extLst>
              <a:ext uri="{FF2B5EF4-FFF2-40B4-BE49-F238E27FC236}">
                <a16:creationId xmlns:a16="http://schemas.microsoft.com/office/drawing/2014/main" id="{D79881A1-06A3-7CE2-8FF8-02D8B2208C52}"/>
              </a:ext>
            </a:extLst>
          </p:cNvPr>
          <p:cNvSpPr/>
          <p:nvPr/>
        </p:nvSpPr>
        <p:spPr>
          <a:xfrm>
            <a:off x="950938" y="6182728"/>
            <a:ext cx="5311878" cy="369332"/>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Daniel Fisher, </a:t>
            </a:r>
            <a:r>
              <a:rPr lang="en-US" altLang="zh-CN" dirty="0">
                <a:solidFill>
                  <a:srgbClr val="000000"/>
                </a:solidFill>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Phys. Rev. B </a:t>
            </a:r>
            <a:r>
              <a:rPr lang="en-US" altLang="zh-CN" b="1" dirty="0">
                <a:latin typeface="Times New Roman" panose="02020603050405020304" pitchFamily="18" charset="0"/>
                <a:cs typeface="Times New Roman" panose="02020603050405020304" pitchFamily="18" charset="0"/>
              </a:rPr>
              <a:t>50</a:t>
            </a:r>
            <a:r>
              <a:rPr lang="en-US" altLang="zh-CN" dirty="0">
                <a:latin typeface="Times New Roman" panose="02020603050405020304" pitchFamily="18" charset="0"/>
                <a:cs typeface="Times New Roman" panose="02020603050405020304" pitchFamily="18" charset="0"/>
              </a:rPr>
              <a:t>, 3799 (1994) </a:t>
            </a:r>
            <a:endParaRPr lang="zh-CN"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4C791F3A-37CF-280B-BBC8-C49882D55B29}"/>
                  </a:ext>
                </a:extLst>
              </p:cNvPr>
              <p:cNvSpPr/>
              <p:nvPr/>
            </p:nvSpPr>
            <p:spPr>
              <a:xfrm>
                <a:off x="202131" y="1314959"/>
                <a:ext cx="5777125" cy="98854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𝐻</m:t>
                      </m:r>
                      <m:r>
                        <a:rPr lang="en-US" altLang="zh-CN" sz="2400" b="0" i="1" smtClean="0">
                          <a:latin typeface="Cambria Math" panose="02040503050406030204" pitchFamily="18" charset="0"/>
                        </a:rPr>
                        <m:t>=</m:t>
                      </m:r>
                      <m:nary>
                        <m:naryPr>
                          <m:chr m:val="∑"/>
                          <m:supHide m:val="on"/>
                          <m:ctrlPr>
                            <a:rPr lang="en-US" altLang="zh-CN" sz="2400" i="1" smtClean="0">
                              <a:latin typeface="Cambria Math" panose="02040503050406030204" pitchFamily="18" charset="0"/>
                            </a:rPr>
                          </m:ctrlPr>
                        </m:naryPr>
                        <m:sub>
                          <m:r>
                            <m:rPr>
                              <m:brk m:alnAt="7"/>
                            </m:rPr>
                            <a:rPr lang="en-US" altLang="zh-CN" sz="2400" b="0" i="1" smtClean="0">
                              <a:latin typeface="Cambria Math" panose="02040503050406030204" pitchFamily="18" charset="0"/>
                            </a:rPr>
                            <m:t>𝑖</m:t>
                          </m:r>
                        </m:sub>
                        <m:sup/>
                        <m:e>
                          <m:r>
                            <m:rPr>
                              <m:nor/>
                            </m:rPr>
                            <a:rPr lang="en-US" altLang="zh-CN" sz="2400"/>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𝐽</m:t>
                              </m:r>
                            </m:e>
                            <m:sub>
                              <m:r>
                                <a:rPr lang="en-US" altLang="zh-CN" sz="2400" i="1">
                                  <a:latin typeface="Cambria Math" panose="02040503050406030204" pitchFamily="18" charset="0"/>
                                </a:rPr>
                                <m:t>𝑖</m:t>
                              </m:r>
                            </m:sub>
                          </m:sSub>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𝑖</m:t>
                              </m:r>
                            </m:sub>
                          </m:sSub>
                          <m:r>
                            <m:rPr>
                              <m:nor/>
                            </m:rPr>
                            <a:rPr lang="en-US" altLang="zh-CN" sz="2400"/>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𝑖</m:t>
                              </m:r>
                              <m:r>
                                <a:rPr lang="en-US" altLang="zh-CN" sz="2400" i="1">
                                  <a:latin typeface="Cambria Math" panose="02040503050406030204" pitchFamily="18" charset="0"/>
                                </a:rPr>
                                <m:t>+</m:t>
                              </m:r>
                              <m:r>
                                <a:rPr lang="en-US" altLang="zh-CN" sz="2400" i="1">
                                  <a:latin typeface="Cambria Math" panose="02040503050406030204" pitchFamily="18" charset="0"/>
                                </a:rPr>
                                <m:t>1</m:t>
                              </m:r>
                            </m:sub>
                          </m:sSub>
                          <m:r>
                            <a:rPr lang="en-US" altLang="zh-CN" sz="2400" b="0" i="1" smtClean="0">
                              <a:latin typeface="Cambria Math" panose="02040503050406030204" pitchFamily="18" charset="0"/>
                            </a:rPr>
                            <m:t> , </m:t>
                          </m:r>
                        </m:e>
                      </m:nary>
                      <m:r>
                        <m:rPr>
                          <m:nor/>
                        </m:rPr>
                        <a:rPr lang="en-US" altLang="zh-CN" sz="2400" smtClean="0"/>
                        <m:t>​</m:t>
                      </m:r>
                      <m:r>
                        <m:rPr>
                          <m:nor/>
                        </m:rPr>
                        <a:rPr lang="en-US" altLang="zh-CN" sz="2400"/>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𝐽</m:t>
                          </m:r>
                        </m:e>
                        <m:sub>
                          <m:r>
                            <a:rPr lang="en-US" altLang="zh-CN" sz="2400" i="1">
                              <a:latin typeface="Cambria Math" panose="02040503050406030204" pitchFamily="18" charset="0"/>
                            </a:rPr>
                            <m:t>𝑖</m:t>
                          </m:r>
                        </m:sub>
                      </m:sSub>
                      <m:r>
                        <a:rPr lang="en-US" altLang="zh-CN" sz="2400" b="0" i="0" smtClean="0">
                          <a:latin typeface="Cambria Math" panose="02040503050406030204" pitchFamily="18" charset="0"/>
                        </a:rPr>
                        <m:t>=</m:t>
                      </m:r>
                      <m:r>
                        <a:rPr lang="en-US" altLang="zh-CN" sz="2400" b="0" i="1" smtClean="0">
                          <a:latin typeface="Cambria Math" panose="02040503050406030204" pitchFamily="18" charset="0"/>
                        </a:rPr>
                        <m:t>𝐽</m:t>
                      </m:r>
                      <m:r>
                        <a:rPr lang="en-US" altLang="zh-CN" sz="2400" b="0" i="0" smtClean="0">
                          <a:latin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𝐽</m:t>
                          </m:r>
                        </m:e>
                        <m:sub>
                          <m:r>
                            <a:rPr lang="en-US" altLang="zh-CN" sz="2400" i="1">
                              <a:latin typeface="Cambria Math" panose="02040503050406030204" pitchFamily="18" charset="0"/>
                              <a:ea typeface="Cambria Math" panose="02040503050406030204" pitchFamily="18" charset="0"/>
                            </a:rPr>
                            <m:t>𝑖</m:t>
                          </m:r>
                        </m:sub>
                      </m:sSub>
                    </m:oMath>
                  </m:oMathPara>
                </a14:m>
                <a:endParaRPr lang="zh-CN" altLang="en-US" sz="2400" dirty="0"/>
              </a:p>
            </p:txBody>
          </p:sp>
        </mc:Choice>
        <mc:Fallback xmlns="">
          <p:sp>
            <p:nvSpPr>
              <p:cNvPr id="12" name="矩形 11">
                <a:extLst>
                  <a:ext uri="{FF2B5EF4-FFF2-40B4-BE49-F238E27FC236}">
                    <a16:creationId xmlns:a16="http://schemas.microsoft.com/office/drawing/2014/main" id="{4C791F3A-37CF-280B-BBC8-C49882D55B29}"/>
                  </a:ext>
                </a:extLst>
              </p:cNvPr>
              <p:cNvSpPr>
                <a:spLocks noRot="1" noChangeAspect="1" noMove="1" noResize="1" noEditPoints="1" noAdjustHandles="1" noChangeArrowheads="1" noChangeShapeType="1" noTextEdit="1"/>
              </p:cNvSpPr>
              <p:nvPr/>
            </p:nvSpPr>
            <p:spPr>
              <a:xfrm>
                <a:off x="202131" y="1314959"/>
                <a:ext cx="5777125" cy="988540"/>
              </a:xfrm>
              <a:prstGeom prst="rect">
                <a:avLst/>
              </a:prstGeom>
              <a:blipFill>
                <a:blip r:embed="rId5"/>
                <a:stretch>
                  <a:fillRect/>
                </a:stretch>
              </a:blipFill>
            </p:spPr>
            <p:txBody>
              <a:bodyPr/>
              <a:lstStyle/>
              <a:p>
                <a:r>
                  <a:rPr lang="zh-CN" altLang="en-US">
                    <a:noFill/>
                  </a:rPr>
                  <a:t> </a:t>
                </a:r>
              </a:p>
            </p:txBody>
          </p:sp>
        </mc:Fallback>
      </mc:AlternateContent>
      <p:pic>
        <p:nvPicPr>
          <p:cNvPr id="16" name="图片 15">
            <a:extLst>
              <a:ext uri="{FF2B5EF4-FFF2-40B4-BE49-F238E27FC236}">
                <a16:creationId xmlns:a16="http://schemas.microsoft.com/office/drawing/2014/main" id="{2EE0C0B5-E96C-4F1B-8341-2A478DCFEADC}"/>
              </a:ext>
            </a:extLst>
          </p:cNvPr>
          <p:cNvPicPr>
            <a:picLocks noChangeAspect="1"/>
          </p:cNvPicPr>
          <p:nvPr/>
        </p:nvPicPr>
        <p:blipFill>
          <a:blip r:embed="rId6"/>
          <a:stretch>
            <a:fillRect/>
          </a:stretch>
        </p:blipFill>
        <p:spPr>
          <a:xfrm>
            <a:off x="1048316" y="3561788"/>
            <a:ext cx="3584643" cy="2620940"/>
          </a:xfrm>
          <a:prstGeom prst="rect">
            <a:avLst/>
          </a:prstGeom>
        </p:spPr>
      </p:pic>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622FD260-5526-6043-82D5-BCD31F0B6A4A}"/>
                  </a:ext>
                </a:extLst>
              </p:cNvPr>
              <p:cNvSpPr/>
              <p:nvPr/>
            </p:nvSpPr>
            <p:spPr>
              <a:xfrm>
                <a:off x="3067387" y="4255403"/>
                <a:ext cx="2401940" cy="6594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ltLang="zh-CN" i="1" dirty="0" smtClean="0">
                          <a:solidFill>
                            <a:srgbClr val="FF0000"/>
                          </a:solidFill>
                          <a:latin typeface="Cambria Math" panose="02040503050406030204" pitchFamily="18" charset="0"/>
                        </a:rPr>
                        <m:t>𝑁</m:t>
                      </m:r>
                      <m:r>
                        <a:rPr lang="pt-BR" altLang="zh-CN" i="1" dirty="0" smtClean="0">
                          <a:solidFill>
                            <a:srgbClr val="FF0000"/>
                          </a:solidFill>
                          <a:latin typeface="Cambria Math" panose="02040503050406030204" pitchFamily="18" charset="0"/>
                        </a:rPr>
                        <m:t>(</m:t>
                      </m:r>
                      <m:r>
                        <a:rPr lang="pt-BR" altLang="zh-CN" i="1" dirty="0" smtClean="0">
                          <a:solidFill>
                            <a:srgbClr val="FF0000"/>
                          </a:solidFill>
                          <a:latin typeface="Cambria Math" panose="02040503050406030204" pitchFamily="18" charset="0"/>
                        </a:rPr>
                        <m:t>𝐸</m:t>
                      </m:r>
                      <m:r>
                        <a:rPr lang="pt-BR" altLang="zh-CN" i="1" dirty="0" smtClean="0">
                          <a:solidFill>
                            <a:srgbClr val="FF0000"/>
                          </a:solidFill>
                          <a:latin typeface="Cambria Math" panose="02040503050406030204" pitchFamily="18" charset="0"/>
                        </a:rPr>
                        <m:t>)∼</m:t>
                      </m:r>
                      <m:f>
                        <m:fPr>
                          <m:ctrlPr>
                            <a:rPr lang="en-US" altLang="zh-CN" i="1" dirty="0" smtClean="0">
                              <a:solidFill>
                                <a:srgbClr val="FF0000"/>
                              </a:solidFill>
                              <a:latin typeface="Cambria Math" panose="02040503050406030204" pitchFamily="18" charset="0"/>
                            </a:rPr>
                          </m:ctrlPr>
                        </m:fPr>
                        <m:num>
                          <m:r>
                            <a:rPr lang="pt-BR" altLang="zh-CN" i="1" dirty="0" smtClean="0">
                              <a:solidFill>
                                <a:srgbClr val="FF0000"/>
                              </a:solidFill>
                              <a:latin typeface="Cambria Math" panose="02040503050406030204" pitchFamily="18" charset="0"/>
                            </a:rPr>
                            <m:t>1</m:t>
                          </m:r>
                        </m:num>
                        <m:den>
                          <m:d>
                            <m:dPr>
                              <m:begChr m:val="|"/>
                              <m:endChr m:val="|"/>
                              <m:ctrlPr>
                                <a:rPr lang="pt-BR" altLang="zh-CN" i="1" dirty="0" smtClean="0">
                                  <a:solidFill>
                                    <a:srgbClr val="FF0000"/>
                                  </a:solidFill>
                                  <a:latin typeface="Cambria Math" panose="02040503050406030204" pitchFamily="18" charset="0"/>
                                </a:rPr>
                              </m:ctrlPr>
                            </m:dPr>
                            <m:e>
                              <m:r>
                                <a:rPr lang="pt-BR" altLang="zh-CN" i="1" dirty="0" smtClean="0">
                                  <a:solidFill>
                                    <a:srgbClr val="FF0000"/>
                                  </a:solidFill>
                                  <a:latin typeface="Cambria Math" panose="02040503050406030204" pitchFamily="18" charset="0"/>
                                </a:rPr>
                                <m:t>𝐸</m:t>
                              </m:r>
                            </m:e>
                          </m:d>
                          <m:r>
                            <m:rPr>
                              <m:sty m:val="p"/>
                            </m:rPr>
                            <a:rPr lang="pt-BR" altLang="zh-CN" i="1" dirty="0">
                              <a:solidFill>
                                <a:srgbClr val="FF0000"/>
                              </a:solidFill>
                              <a:latin typeface="Cambria Math" panose="02040503050406030204" pitchFamily="18" charset="0"/>
                            </a:rPr>
                            <m:t>ln</m:t>
                          </m:r>
                          <m:r>
                            <a:rPr lang="pt-BR" altLang="zh-CN" i="1" baseline="30000" dirty="0">
                              <a:solidFill>
                                <a:srgbClr val="FF0000"/>
                              </a:solidFill>
                              <a:latin typeface="Cambria Math" panose="02040503050406030204" pitchFamily="18" charset="0"/>
                            </a:rPr>
                            <m:t>3</m:t>
                          </m:r>
                          <m:d>
                            <m:dPr>
                              <m:ctrlPr>
                                <a:rPr lang="pt-BR" altLang="zh-CN" i="1" dirty="0">
                                  <a:solidFill>
                                    <a:srgbClr val="FF0000"/>
                                  </a:solidFill>
                                  <a:latin typeface="Cambria Math" panose="02040503050406030204" pitchFamily="18" charset="0"/>
                                </a:rPr>
                              </m:ctrlPr>
                            </m:dPr>
                            <m:e>
                              <m:r>
                                <a:rPr lang="en-US" altLang="zh-CN" i="1" dirty="0">
                                  <a:solidFill>
                                    <a:srgbClr val="FF0000"/>
                                  </a:solidFill>
                                  <a:latin typeface="Cambria Math" panose="02040503050406030204" pitchFamily="18" charset="0"/>
                                </a:rPr>
                                <m:t>1</m:t>
                              </m:r>
                              <m:r>
                                <a:rPr lang="en-US" altLang="zh-CN" i="1" dirty="0">
                                  <a:solidFill>
                                    <a:srgbClr val="FF0000"/>
                                  </a:solidFill>
                                  <a:latin typeface="Cambria Math" panose="02040503050406030204" pitchFamily="18" charset="0"/>
                                </a:rPr>
                                <m:t>/</m:t>
                              </m:r>
                              <m:d>
                                <m:dPr>
                                  <m:begChr m:val="|"/>
                                  <m:endChr m:val="|"/>
                                  <m:ctrlPr>
                                    <a:rPr lang="pt-BR" altLang="zh-CN" i="1" dirty="0">
                                      <a:solidFill>
                                        <a:srgbClr val="FF0000"/>
                                      </a:solidFill>
                                      <a:latin typeface="Cambria Math" panose="02040503050406030204" pitchFamily="18" charset="0"/>
                                    </a:rPr>
                                  </m:ctrlPr>
                                </m:dPr>
                                <m:e>
                                  <m:r>
                                    <a:rPr lang="pt-BR" altLang="zh-CN" i="1" dirty="0">
                                      <a:solidFill>
                                        <a:srgbClr val="FF0000"/>
                                      </a:solidFill>
                                      <a:latin typeface="Cambria Math" panose="02040503050406030204" pitchFamily="18" charset="0"/>
                                    </a:rPr>
                                    <m:t>𝐸</m:t>
                                  </m:r>
                                </m:e>
                              </m:d>
                            </m:e>
                          </m:d>
                        </m:den>
                      </m:f>
                      <m:r>
                        <a:rPr lang="pt-BR" altLang="zh-CN" i="1" dirty="0" smtClean="0">
                          <a:solidFill>
                            <a:srgbClr val="FF0000"/>
                          </a:solidFill>
                          <a:latin typeface="Cambria Math" panose="02040503050406030204" pitchFamily="18" charset="0"/>
                        </a:rPr>
                        <m:t>​</m:t>
                      </m:r>
                    </m:oMath>
                  </m:oMathPara>
                </a14:m>
                <a:endParaRPr lang="pt-BR" altLang="zh-CN" dirty="0">
                  <a:solidFill>
                    <a:srgbClr val="FF0000"/>
                  </a:solidFill>
                  <a:latin typeface="Times New Roman" panose="02020603050405020304" pitchFamily="18" charset="0"/>
                  <a:ea typeface="宋体" panose="02010600030101010101" pitchFamily="2" charset="-122"/>
                </a:endParaRPr>
              </a:p>
            </p:txBody>
          </p:sp>
        </mc:Choice>
        <mc:Fallback xmlns="">
          <p:sp>
            <p:nvSpPr>
              <p:cNvPr id="19" name="矩形 18">
                <a:extLst>
                  <a:ext uri="{FF2B5EF4-FFF2-40B4-BE49-F238E27FC236}">
                    <a16:creationId xmlns:a16="http://schemas.microsoft.com/office/drawing/2014/main" id="{622FD260-5526-6043-82D5-BCD31F0B6A4A}"/>
                  </a:ext>
                </a:extLst>
              </p:cNvPr>
              <p:cNvSpPr>
                <a:spLocks noRot="1" noChangeAspect="1" noMove="1" noResize="1" noEditPoints="1" noAdjustHandles="1" noChangeArrowheads="1" noChangeShapeType="1" noTextEdit="1"/>
              </p:cNvSpPr>
              <p:nvPr/>
            </p:nvSpPr>
            <p:spPr>
              <a:xfrm>
                <a:off x="3067387" y="4255403"/>
                <a:ext cx="2401940" cy="659411"/>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矩形 20">
                <a:extLst>
                  <a:ext uri="{FF2B5EF4-FFF2-40B4-BE49-F238E27FC236}">
                    <a16:creationId xmlns:a16="http://schemas.microsoft.com/office/drawing/2014/main" id="{629F87E4-1DFE-1DCD-39EE-5E4B8B09C313}"/>
                  </a:ext>
                </a:extLst>
              </p:cNvPr>
              <p:cNvSpPr/>
              <p:nvPr/>
            </p:nvSpPr>
            <p:spPr>
              <a:xfrm>
                <a:off x="3532067" y="4898775"/>
                <a:ext cx="19771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zh-CN" i="1" smtClean="0">
                              <a:solidFill>
                                <a:srgbClr val="FF0000"/>
                              </a:solidFill>
                              <a:latin typeface="Cambria Math" panose="02040503050406030204" pitchFamily="18" charset="0"/>
                            </a:rPr>
                          </m:ctrlPr>
                        </m:sSupPr>
                        <m:e>
                          <m:r>
                            <a:rPr lang="zh-CN" altLang="en-US" i="1" smtClean="0">
                              <a:solidFill>
                                <a:srgbClr val="FF0000"/>
                              </a:solidFill>
                              <a:latin typeface="Cambria Math" panose="02040503050406030204" pitchFamily="18" charset="0"/>
                            </a:rPr>
                            <m:t>𝜒</m:t>
                          </m:r>
                          <m:r>
                            <a:rPr lang="en-US" altLang="zh-CN" b="0" i="1" smtClean="0">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𝑇</m:t>
                          </m:r>
                        </m:e>
                        <m:sup>
                          <m:r>
                            <a:rPr lang="en-US" altLang="zh-CN" i="1">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1</m:t>
                          </m:r>
                        </m:sup>
                      </m:sSup>
                      <m:r>
                        <m:rPr>
                          <m:sty m:val="p"/>
                        </m:rPr>
                        <a:rPr lang="en-US" altLang="zh-CN" i="1">
                          <a:solidFill>
                            <a:srgbClr val="FF0000"/>
                          </a:solidFill>
                          <a:latin typeface="Cambria Math" panose="02040503050406030204" pitchFamily="18" charset="0"/>
                        </a:rPr>
                        <m:t>ln</m:t>
                      </m:r>
                      <m:sSup>
                        <m:sSupPr>
                          <m:ctrlPr>
                            <a:rPr lang="en-US" altLang="zh-CN" i="1">
                              <a:solidFill>
                                <a:srgbClr val="FF0000"/>
                              </a:solidFill>
                              <a:latin typeface="Cambria Math" panose="02040503050406030204" pitchFamily="18" charset="0"/>
                            </a:rPr>
                          </m:ctrlPr>
                        </m:sSupPr>
                        <m:e>
                          <m:r>
                            <a:rPr lang="en-US" altLang="zh-CN" i="1">
                              <a:solidFill>
                                <a:srgbClr val="FF0000"/>
                              </a:solidFill>
                              <a:latin typeface="Cambria Math" panose="02040503050406030204" pitchFamily="18" charset="0"/>
                            </a:rPr>
                            <m:t> </m:t>
                          </m:r>
                        </m:e>
                        <m:sup>
                          <m:r>
                            <a:rPr lang="en-US" altLang="zh-CN" i="1">
                              <a:solidFill>
                                <a:srgbClr val="FF0000"/>
                              </a:solidFill>
                              <a:latin typeface="Cambria Math" panose="02040503050406030204" pitchFamily="18" charset="0"/>
                            </a:rPr>
                            <m:t>−</m:t>
                          </m:r>
                          <m:r>
                            <a:rPr lang="en-US" altLang="zh-CN" i="1">
                              <a:solidFill>
                                <a:srgbClr val="FF0000"/>
                              </a:solidFill>
                              <a:latin typeface="Cambria Math" panose="02040503050406030204" pitchFamily="18" charset="0"/>
                            </a:rPr>
                            <m:t>2</m:t>
                          </m:r>
                        </m:sup>
                      </m:sSup>
                      <m:r>
                        <a:rPr lang="en-US" altLang="zh-CN" i="1">
                          <a:solidFill>
                            <a:srgbClr val="FF0000"/>
                          </a:solidFill>
                          <a:latin typeface="Cambria Math" panose="02040503050406030204" pitchFamily="18" charset="0"/>
                        </a:rPr>
                        <m:t>(</m:t>
                      </m:r>
                      <m:r>
                        <a:rPr lang="en-US" altLang="zh-CN" b="0" i="1" smtClean="0">
                          <a:solidFill>
                            <a:srgbClr val="FF0000"/>
                          </a:solidFill>
                          <a:latin typeface="Cambria Math" panose="02040503050406030204" pitchFamily="18" charset="0"/>
                          <a:ea typeface="Cambria Math" panose="02040503050406030204" pitchFamily="18" charset="0"/>
                        </a:rPr>
                        <m:t>1</m:t>
                      </m:r>
                      <m:r>
                        <a:rPr lang="en-US" altLang="zh-CN" i="1">
                          <a:solidFill>
                            <a:srgbClr val="FF0000"/>
                          </a:solidFill>
                          <a:latin typeface="Cambria Math" panose="02040503050406030204" pitchFamily="18" charset="0"/>
                          <a:ea typeface="Cambria Math" panose="02040503050406030204" pitchFamily="18" charset="0"/>
                        </a:rPr>
                        <m:t>/</m:t>
                      </m:r>
                      <m:r>
                        <a:rPr lang="en-US" altLang="zh-CN" i="1">
                          <a:solidFill>
                            <a:srgbClr val="FF0000"/>
                          </a:solidFill>
                          <a:latin typeface="Cambria Math" panose="02040503050406030204" pitchFamily="18" charset="0"/>
                          <a:ea typeface="Cambria Math" panose="02040503050406030204" pitchFamily="18" charset="0"/>
                        </a:rPr>
                        <m:t>𝑇</m:t>
                      </m:r>
                      <m:r>
                        <a:rPr lang="en-US" altLang="zh-CN" i="1">
                          <a:solidFill>
                            <a:srgbClr val="FF0000"/>
                          </a:solidFill>
                          <a:latin typeface="Cambria Math" panose="02040503050406030204" pitchFamily="18" charset="0"/>
                        </a:rPr>
                        <m:t>)</m:t>
                      </m:r>
                    </m:oMath>
                  </m:oMathPara>
                </a14:m>
                <a:endParaRPr lang="zh-CN" altLang="en-US" dirty="0">
                  <a:solidFill>
                    <a:srgbClr val="FF0000"/>
                  </a:solidFill>
                </a:endParaRPr>
              </a:p>
            </p:txBody>
          </p:sp>
        </mc:Choice>
        <mc:Fallback xmlns="">
          <p:sp>
            <p:nvSpPr>
              <p:cNvPr id="21" name="矩形 20">
                <a:extLst>
                  <a:ext uri="{FF2B5EF4-FFF2-40B4-BE49-F238E27FC236}">
                    <a16:creationId xmlns:a16="http://schemas.microsoft.com/office/drawing/2014/main" id="{629F87E4-1DFE-1DCD-39EE-5E4B8B09C313}"/>
                  </a:ext>
                </a:extLst>
              </p:cNvPr>
              <p:cNvSpPr>
                <a:spLocks noRot="1" noChangeAspect="1" noMove="1" noResize="1" noEditPoints="1" noAdjustHandles="1" noChangeArrowheads="1" noChangeShapeType="1" noTextEdit="1"/>
              </p:cNvSpPr>
              <p:nvPr/>
            </p:nvSpPr>
            <p:spPr>
              <a:xfrm>
                <a:off x="3532067" y="4898775"/>
                <a:ext cx="1977143" cy="369332"/>
              </a:xfrm>
              <a:prstGeom prst="rect">
                <a:avLst/>
              </a:prstGeom>
              <a:blipFill>
                <a:blip r:embed="rId8"/>
                <a:stretch>
                  <a:fillRect b="-13333"/>
                </a:stretch>
              </a:blipFill>
            </p:spPr>
            <p:txBody>
              <a:bodyPr/>
              <a:lstStyle/>
              <a:p>
                <a:r>
                  <a:rPr lang="zh-CN" altLang="en-US">
                    <a:noFill/>
                  </a:rPr>
                  <a:t> </a:t>
                </a:r>
              </a:p>
            </p:txBody>
          </p:sp>
        </mc:Fallback>
      </mc:AlternateContent>
      <p:sp>
        <p:nvSpPr>
          <p:cNvPr id="4" name="文本框 3">
            <a:extLst>
              <a:ext uri="{FF2B5EF4-FFF2-40B4-BE49-F238E27FC236}">
                <a16:creationId xmlns:a16="http://schemas.microsoft.com/office/drawing/2014/main" id="{24FFA2D2-BC8C-9A73-061D-247320BF4A6A}"/>
              </a:ext>
            </a:extLst>
          </p:cNvPr>
          <p:cNvSpPr txBox="1"/>
          <p:nvPr/>
        </p:nvSpPr>
        <p:spPr>
          <a:xfrm>
            <a:off x="7001826" y="6169580"/>
            <a:ext cx="4853940" cy="369332"/>
          </a:xfrm>
          <a:prstGeom prst="rect">
            <a:avLst/>
          </a:prstGeom>
          <a:noFill/>
        </p:spPr>
        <p:txBody>
          <a:bodyPr wrap="square">
            <a:spAutoFit/>
          </a:bodyPr>
          <a:lstStyle/>
          <a:p>
            <a:r>
              <a:rPr lang="zh-CN" altLang="en-US" dirty="0">
                <a:latin typeface="Times New Roman" panose="02020603050405020304" pitchFamily="18" charset="0"/>
                <a:cs typeface="Times New Roman" panose="02020603050405020304" pitchFamily="18" charset="0"/>
              </a:rPr>
              <a:t>T. Shiroka et al., Phys. Rev. B 99, 035116 (2019)</a:t>
            </a:r>
          </a:p>
        </p:txBody>
      </p:sp>
      <p:pic>
        <p:nvPicPr>
          <p:cNvPr id="6" name="图片 5">
            <a:extLst>
              <a:ext uri="{FF2B5EF4-FFF2-40B4-BE49-F238E27FC236}">
                <a16:creationId xmlns:a16="http://schemas.microsoft.com/office/drawing/2014/main" id="{0F5DB96D-D728-D609-9675-3A792D6B2C75}"/>
              </a:ext>
            </a:extLst>
          </p:cNvPr>
          <p:cNvPicPr>
            <a:picLocks noChangeAspect="1"/>
          </p:cNvPicPr>
          <p:nvPr/>
        </p:nvPicPr>
        <p:blipFill>
          <a:blip r:embed="rId9"/>
          <a:stretch>
            <a:fillRect/>
          </a:stretch>
        </p:blipFill>
        <p:spPr>
          <a:xfrm>
            <a:off x="6856005" y="1159732"/>
            <a:ext cx="4853940" cy="4036156"/>
          </a:xfrm>
          <a:prstGeom prst="rect">
            <a:avLst/>
          </a:prstGeom>
        </p:spPr>
      </p:pic>
      <p:sp>
        <p:nvSpPr>
          <p:cNvPr id="7" name="文本框 6">
            <a:extLst>
              <a:ext uri="{FF2B5EF4-FFF2-40B4-BE49-F238E27FC236}">
                <a16:creationId xmlns:a16="http://schemas.microsoft.com/office/drawing/2014/main" id="{A5EE4920-9743-8A8C-2270-850F2B4D3BF0}"/>
              </a:ext>
            </a:extLst>
          </p:cNvPr>
          <p:cNvSpPr txBox="1"/>
          <p:nvPr/>
        </p:nvSpPr>
        <p:spPr>
          <a:xfrm>
            <a:off x="8412480" y="5293413"/>
            <a:ext cx="2409634"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Strong disorder</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cxnSp>
        <p:nvCxnSpPr>
          <p:cNvPr id="5" name="直接箭头连接符 4">
            <a:extLst>
              <a:ext uri="{FF2B5EF4-FFF2-40B4-BE49-F238E27FC236}">
                <a16:creationId xmlns:a16="http://schemas.microsoft.com/office/drawing/2014/main" id="{EE3B6384-0E44-801F-6644-D7747C685087}"/>
              </a:ext>
            </a:extLst>
          </p:cNvPr>
          <p:cNvCxnSpPr>
            <a:cxnSpLocks/>
          </p:cNvCxnSpPr>
          <p:nvPr/>
        </p:nvCxnSpPr>
        <p:spPr>
          <a:xfrm flipH="1">
            <a:off x="1647825" y="3748178"/>
            <a:ext cx="948935" cy="1381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082D4274-19E7-5DCF-70E3-E53DB1601E5A}"/>
              </a:ext>
            </a:extLst>
          </p:cNvPr>
          <p:cNvSpPr txBox="1"/>
          <p:nvPr/>
        </p:nvSpPr>
        <p:spPr>
          <a:xfrm>
            <a:off x="2683300" y="3279079"/>
            <a:ext cx="3499307" cy="646331"/>
          </a:xfrm>
          <a:prstGeom prst="rect">
            <a:avLst/>
          </a:prstGeom>
          <a:noFill/>
        </p:spPr>
        <p:txBody>
          <a:bodyPr wrap="square" rtlCol="0">
            <a:spAutoFit/>
          </a:bodyPr>
          <a:lstStyle/>
          <a:p>
            <a:pPr algn="l">
              <a:buNone/>
            </a:pPr>
            <a:r>
              <a:rPr lang="en-US" altLang="zh-CN" b="1" dirty="0">
                <a:solidFill>
                  <a:srgbClr val="0033CC"/>
                </a:solidFill>
                <a:latin typeface="Times New Roman" panose="02020603050405020304" pitchFamily="18" charset="0"/>
                <a:cs typeface="Times New Roman" panose="02020603050405020304" pitchFamily="18" charset="0"/>
              </a:rPr>
              <a:t>Singular form at E~0:</a:t>
            </a:r>
            <a:br>
              <a:rPr lang="en-US" altLang="zh-CN" b="1" dirty="0">
                <a:solidFill>
                  <a:srgbClr val="0033CC"/>
                </a:solidFill>
                <a:latin typeface="Times New Roman" panose="02020603050405020304" pitchFamily="18" charset="0"/>
                <a:cs typeface="Times New Roman" panose="02020603050405020304" pitchFamily="18" charset="0"/>
              </a:rPr>
            </a:br>
            <a:r>
              <a:rPr lang="en-US" altLang="zh-CN" b="1" dirty="0">
                <a:solidFill>
                  <a:srgbClr val="0033CC"/>
                </a:solidFill>
                <a:latin typeface="Times New Roman" panose="02020603050405020304" pitchFamily="18" charset="0"/>
                <a:cs typeface="Times New Roman" panose="02020603050405020304" pitchFamily="18" charset="0"/>
              </a:rPr>
              <a:t> existence of long-distance singlets</a:t>
            </a:r>
            <a:endParaRPr lang="zh-CN" altLang="en-US" b="1" dirty="0">
              <a:solidFill>
                <a:srgbClr val="0033CC"/>
              </a:solidFill>
              <a:latin typeface="Times New Roman" panose="02020603050405020304" pitchFamily="18" charset="0"/>
              <a:cs typeface="Times New Roman" panose="02020603050405020304" pitchFamily="18" charset="0"/>
            </a:endParaRPr>
          </a:p>
        </p:txBody>
      </p:sp>
      <p:sp>
        <p:nvSpPr>
          <p:cNvPr id="2" name="矩形 1">
            <a:extLst>
              <a:ext uri="{FF2B5EF4-FFF2-40B4-BE49-F238E27FC236}">
                <a16:creationId xmlns:a16="http://schemas.microsoft.com/office/drawing/2014/main" id="{28459F6D-0A1A-4B22-B653-22E5782B85C6}"/>
              </a:ext>
            </a:extLst>
          </p:cNvPr>
          <p:cNvSpPr/>
          <p:nvPr/>
        </p:nvSpPr>
        <p:spPr>
          <a:xfrm>
            <a:off x="950938" y="4783667"/>
            <a:ext cx="403729" cy="659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
        <p:nvSpPr>
          <p:cNvPr id="20" name="矩形 19">
            <a:extLst>
              <a:ext uri="{FF2B5EF4-FFF2-40B4-BE49-F238E27FC236}">
                <a16:creationId xmlns:a16="http://schemas.microsoft.com/office/drawing/2014/main" id="{AD533495-3E8E-49C7-8382-B2277392C5B9}"/>
              </a:ext>
            </a:extLst>
          </p:cNvPr>
          <p:cNvSpPr/>
          <p:nvPr/>
        </p:nvSpPr>
        <p:spPr>
          <a:xfrm>
            <a:off x="2483993" y="5888704"/>
            <a:ext cx="818007" cy="233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chemeClr val="bg1"/>
                </a:solidFill>
              </a:ln>
              <a:noFill/>
            </a:endParaRPr>
          </a:p>
        </p:txBody>
      </p:sp>
    </p:spTree>
    <p:extLst>
      <p:ext uri="{BB962C8B-B14F-4D97-AF65-F5344CB8AC3E}">
        <p14:creationId xmlns:p14="http://schemas.microsoft.com/office/powerpoint/2010/main" val="300311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862C1-D736-45A1-543C-13F8B6F7B08E}"/>
            </a:ext>
          </a:extLst>
        </p:cNvPr>
        <p:cNvGrpSpPr/>
        <p:nvPr/>
      </p:nvGrpSpPr>
      <p:grpSpPr>
        <a:xfrm>
          <a:off x="0" y="0"/>
          <a:ext cx="0" cy="0"/>
          <a:chOff x="0" y="0"/>
          <a:chExt cx="0" cy="0"/>
        </a:xfrm>
      </p:grpSpPr>
      <p:pic>
        <p:nvPicPr>
          <p:cNvPr id="17" name="Picture 3">
            <a:extLst>
              <a:ext uri="{FF2B5EF4-FFF2-40B4-BE49-F238E27FC236}">
                <a16:creationId xmlns:a16="http://schemas.microsoft.com/office/drawing/2014/main" id="{0A194613-80B6-BBC8-75AD-0E53677FDA6C}"/>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18F76A66-7324-27E0-B63C-883BD17B580E}"/>
                  </a:ext>
                </a:extLst>
              </p:cNvPr>
              <p:cNvSpPr txBox="1"/>
              <p:nvPr/>
            </p:nvSpPr>
            <p:spPr>
              <a:xfrm>
                <a:off x="202131" y="201175"/>
                <a:ext cx="11923194" cy="615553"/>
              </a:xfrm>
              <a:prstGeom prst="rect">
                <a:avLst/>
              </a:prstGeom>
              <a:noFill/>
            </p:spPr>
            <p:txBody>
              <a:bodyPr wrap="square" rtlCol="0">
                <a:spAutoFit/>
              </a:bodyPr>
              <a:lstStyle/>
              <a:p>
                <a:r>
                  <a:rPr lang="en-US" altLang="zh-CN" sz="3400" dirty="0">
                    <a:solidFill>
                      <a:srgbClr val="0033CC"/>
                    </a:solidFill>
                    <a:latin typeface="Times New Roman" panose="02020603050405020304" pitchFamily="18" charset="0"/>
                    <a:cs typeface="Times New Roman" panose="02020603050405020304" pitchFamily="18" charset="0"/>
                  </a:rPr>
                  <a:t>Random singlet crossover with weak disorder:</a:t>
                </a:r>
                <a:r>
                  <a:rPr lang="zh-CN" altLang="en-US" sz="3400" dirty="0">
                    <a:solidFill>
                      <a:srgbClr val="0033CC"/>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3400" b="0" i="1" smtClean="0">
                        <a:solidFill>
                          <a:srgbClr val="0033CC"/>
                        </a:solidFill>
                        <a:latin typeface="Cambria Math" panose="02040503050406030204" pitchFamily="18" charset="0"/>
                        <a:cs typeface="Times New Roman" panose="02020603050405020304" pitchFamily="18" charset="0"/>
                      </a:rPr>
                      <m:t>𝐻</m:t>
                    </m:r>
                    <m:r>
                      <a:rPr lang="en-US" altLang="zh-CN" sz="3400" b="0" i="1" smtClean="0">
                        <a:solidFill>
                          <a:srgbClr val="0033CC"/>
                        </a:solidFill>
                        <a:latin typeface="Cambria Math" panose="02040503050406030204" pitchFamily="18" charset="0"/>
                        <a:cs typeface="Times New Roman" panose="02020603050405020304" pitchFamily="18" charset="0"/>
                      </a:rPr>
                      <m:t>&gt;0, </m:t>
                    </m:r>
                    <m:r>
                      <a:rPr lang="en-US" altLang="zh-CN" sz="3400" b="0" i="1" smtClean="0">
                        <a:solidFill>
                          <a:srgbClr val="0033CC"/>
                        </a:solidFill>
                        <a:latin typeface="Cambria Math" panose="02040503050406030204" pitchFamily="18" charset="0"/>
                        <a:cs typeface="Times New Roman" panose="02020603050405020304" pitchFamily="18" charset="0"/>
                      </a:rPr>
                      <m:t>𝑇</m:t>
                    </m:r>
                    <m:r>
                      <a:rPr lang="en-US" altLang="zh-CN" sz="3400" b="0" i="1" smtClean="0">
                        <a:solidFill>
                          <a:srgbClr val="0033CC"/>
                        </a:solidFill>
                        <a:latin typeface="Cambria Math" panose="02040503050406030204" pitchFamily="18" charset="0"/>
                        <a:cs typeface="Times New Roman" panose="02020603050405020304" pitchFamily="18" charset="0"/>
                      </a:rPr>
                      <m:t>&gt;0</m:t>
                    </m:r>
                  </m:oMath>
                </a14:m>
                <a:endParaRPr lang="en-US" altLang="zh-CN" sz="34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18" name="文本框 17">
                <a:extLst>
                  <a:ext uri="{FF2B5EF4-FFF2-40B4-BE49-F238E27FC236}">
                    <a16:creationId xmlns:a16="http://schemas.microsoft.com/office/drawing/2014/main" id="{18F76A66-7324-27E0-B63C-883BD17B580E}"/>
                  </a:ext>
                </a:extLst>
              </p:cNvPr>
              <p:cNvSpPr txBox="1">
                <a:spLocks noRot="1" noChangeAspect="1" noMove="1" noResize="1" noEditPoints="1" noAdjustHandles="1" noChangeArrowheads="1" noChangeShapeType="1" noTextEdit="1"/>
              </p:cNvSpPr>
              <p:nvPr/>
            </p:nvSpPr>
            <p:spPr>
              <a:xfrm>
                <a:off x="202131" y="201175"/>
                <a:ext cx="11923194" cy="615553"/>
              </a:xfrm>
              <a:prstGeom prst="rect">
                <a:avLst/>
              </a:prstGeom>
              <a:blipFill>
                <a:blip r:embed="rId4"/>
                <a:stretch>
                  <a:fillRect l="-1431" t="-14851" b="-336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36E2B6E0-3A0F-362D-458D-5648D0A41AEA}"/>
                  </a:ext>
                </a:extLst>
              </p:cNvPr>
              <p:cNvSpPr txBox="1"/>
              <p:nvPr/>
            </p:nvSpPr>
            <p:spPr>
              <a:xfrm>
                <a:off x="915490" y="5698172"/>
                <a:ext cx="2909801" cy="3385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200" i="1" smtClean="0">
                              <a:latin typeface="Cambria Math" panose="02040503050406030204" pitchFamily="18" charset="0"/>
                            </a:rPr>
                          </m:ctrlPr>
                        </m:sSubPr>
                        <m:e>
                          <m:r>
                            <a:rPr lang="en-US" altLang="zh-CN" sz="2200" b="0" i="1" smtClean="0">
                              <a:latin typeface="Cambria Math" panose="02040503050406030204" pitchFamily="18" charset="0"/>
                            </a:rPr>
                            <m:t>𝐾</m:t>
                          </m:r>
                        </m:e>
                        <m:sub>
                          <m:r>
                            <m:rPr>
                              <m:sty m:val="p"/>
                            </m:rPr>
                            <a:rPr lang="en-US" altLang="zh-CN" sz="2200" i="1">
                              <a:latin typeface="Cambria Math" panose="02040503050406030204" pitchFamily="18" charset="0"/>
                            </a:rPr>
                            <m:t>n</m:t>
                          </m:r>
                        </m:sub>
                      </m:sSub>
                      <m:r>
                        <a:rPr lang="en-US" altLang="zh-CN" sz="2200" b="0" i="1" smtClean="0">
                          <a:latin typeface="Cambria Math" panose="02040503050406030204" pitchFamily="18" charset="0"/>
                        </a:rPr>
                        <m:t>~</m:t>
                      </m:r>
                      <m:sSup>
                        <m:sSupPr>
                          <m:ctrlPr>
                            <a:rPr lang="en-US" altLang="zh-CN" sz="2200" b="0" i="1" smtClean="0">
                              <a:latin typeface="Cambria Math" panose="02040503050406030204" pitchFamily="18" charset="0"/>
                            </a:rPr>
                          </m:ctrlPr>
                        </m:sSupPr>
                        <m:e>
                          <m:r>
                            <a:rPr lang="en-US" altLang="zh-CN" sz="2200" b="0" i="1" smtClean="0">
                              <a:latin typeface="Cambria Math" panose="02040503050406030204" pitchFamily="18" charset="0"/>
                            </a:rPr>
                            <m:t>𝑇</m:t>
                          </m:r>
                        </m:e>
                        <m:sup>
                          <m:r>
                            <a:rPr lang="en-US" altLang="zh-CN" sz="2200" b="0" i="1" smtClean="0">
                              <a:latin typeface="Cambria Math" panose="02040503050406030204" pitchFamily="18" charset="0"/>
                            </a:rPr>
                            <m:t>−1</m:t>
                          </m:r>
                        </m:sup>
                      </m:sSup>
                      <m:r>
                        <m:rPr>
                          <m:sty m:val="p"/>
                        </m:rPr>
                        <a:rPr lang="en-US" altLang="zh-CN" sz="2200" i="1">
                          <a:latin typeface="Cambria Math" panose="02040503050406030204" pitchFamily="18" charset="0"/>
                        </a:rPr>
                        <m:t>ln</m:t>
                      </m:r>
                      <m:sSup>
                        <m:sSupPr>
                          <m:ctrlPr>
                            <a:rPr lang="en-US" altLang="zh-CN" sz="2200" i="1" smtClean="0">
                              <a:latin typeface="Cambria Math" panose="02040503050406030204" pitchFamily="18" charset="0"/>
                            </a:rPr>
                          </m:ctrlPr>
                        </m:sSupPr>
                        <m:e>
                          <m:r>
                            <a:rPr lang="en-US" altLang="zh-CN" sz="2200" b="0" i="1" smtClean="0">
                              <a:latin typeface="Cambria Math" panose="02040503050406030204" pitchFamily="18" charset="0"/>
                            </a:rPr>
                            <m:t> </m:t>
                          </m:r>
                        </m:e>
                        <m:sup>
                          <m:r>
                            <a:rPr lang="en-US" altLang="zh-CN" sz="2200" b="0" i="1" smtClean="0">
                              <a:latin typeface="Cambria Math" panose="02040503050406030204" pitchFamily="18" charset="0"/>
                            </a:rPr>
                            <m:t>−2</m:t>
                          </m:r>
                        </m:sup>
                      </m:sSup>
                      <m:r>
                        <a:rPr lang="en-US" altLang="zh-CN" sz="2200" b="0" i="1" smtClean="0">
                          <a:latin typeface="Cambria Math" panose="02040503050406030204" pitchFamily="18" charset="0"/>
                        </a:rPr>
                        <m:t>(</m:t>
                      </m:r>
                      <m:r>
                        <m:rPr>
                          <m:sty m:val="p"/>
                        </m:rPr>
                        <a:rPr lang="el-GR" altLang="zh-CN" sz="2200" b="0" i="1" smtClean="0">
                          <a:latin typeface="Cambria Math" panose="02040503050406030204" pitchFamily="18" charset="0"/>
                          <a:ea typeface="Cambria Math" panose="02040503050406030204" pitchFamily="18" charset="0"/>
                        </a:rPr>
                        <m:t>Ω</m:t>
                      </m:r>
                      <m:r>
                        <a:rPr lang="en-US" altLang="zh-CN" sz="2200" b="0" i="1" smtClean="0">
                          <a:latin typeface="Cambria Math" panose="02040503050406030204" pitchFamily="18" charset="0"/>
                          <a:ea typeface="Cambria Math" panose="02040503050406030204" pitchFamily="18" charset="0"/>
                        </a:rPr>
                        <m:t>/</m:t>
                      </m:r>
                      <m:r>
                        <a:rPr lang="en-US" altLang="zh-CN" sz="2200" b="0" i="1" smtClean="0">
                          <a:latin typeface="Cambria Math" panose="02040503050406030204" pitchFamily="18" charset="0"/>
                          <a:ea typeface="Cambria Math" panose="02040503050406030204" pitchFamily="18" charset="0"/>
                        </a:rPr>
                        <m:t>𝑇</m:t>
                      </m:r>
                      <m:r>
                        <a:rPr lang="en-US" altLang="zh-CN" sz="2200" b="0" i="1" smtClean="0">
                          <a:latin typeface="Cambria Math" panose="02040503050406030204" pitchFamily="18" charset="0"/>
                        </a:rPr>
                        <m:t>)</m:t>
                      </m:r>
                    </m:oMath>
                  </m:oMathPara>
                </a14:m>
                <a:endParaRPr lang="zh-CN" altLang="en-US" sz="2200" dirty="0"/>
              </a:p>
            </p:txBody>
          </p:sp>
        </mc:Choice>
        <mc:Fallback xmlns="">
          <p:sp>
            <p:nvSpPr>
              <p:cNvPr id="10" name="文本框 9">
                <a:extLst>
                  <a:ext uri="{FF2B5EF4-FFF2-40B4-BE49-F238E27FC236}">
                    <a16:creationId xmlns:a16="http://schemas.microsoft.com/office/drawing/2014/main" id="{36E2B6E0-3A0F-362D-458D-5648D0A41AEA}"/>
                  </a:ext>
                </a:extLst>
              </p:cNvPr>
              <p:cNvSpPr txBox="1">
                <a:spLocks noRot="1" noChangeAspect="1" noMove="1" noResize="1" noEditPoints="1" noAdjustHandles="1" noChangeArrowheads="1" noChangeShapeType="1" noTextEdit="1"/>
              </p:cNvSpPr>
              <p:nvPr/>
            </p:nvSpPr>
            <p:spPr>
              <a:xfrm>
                <a:off x="915490" y="5698172"/>
                <a:ext cx="2909801" cy="338554"/>
              </a:xfrm>
              <a:prstGeom prst="rect">
                <a:avLst/>
              </a:prstGeom>
              <a:blipFill>
                <a:blip r:embed="rId5"/>
                <a:stretch>
                  <a:fillRect t="-1818" b="-3454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597C7F9A-E808-88DD-DB7F-D512F85EBE64}"/>
                  </a:ext>
                </a:extLst>
              </p:cNvPr>
              <p:cNvSpPr txBox="1"/>
              <p:nvPr/>
            </p:nvSpPr>
            <p:spPr>
              <a:xfrm>
                <a:off x="583347" y="6136640"/>
                <a:ext cx="3348573"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altLang="zh-CN" sz="2200" i="1" smtClean="0">
                          <a:latin typeface="Cambria Math" panose="02040503050406030204" pitchFamily="18" charset="0"/>
                          <a:ea typeface="Cambria Math" panose="02040503050406030204" pitchFamily="18" charset="0"/>
                        </a:rPr>
                        <m:t>Ω</m:t>
                      </m:r>
                      <m:r>
                        <a:rPr lang="el-GR" altLang="zh-CN" sz="2200" i="1" smtClean="0">
                          <a:latin typeface="Cambria Math" panose="02040503050406030204" pitchFamily="18" charset="0"/>
                          <a:ea typeface="Cambria Math" panose="02040503050406030204" pitchFamily="18" charset="0"/>
                        </a:rPr>
                        <m:t>≈10 </m:t>
                      </m:r>
                      <m:r>
                        <m:rPr>
                          <m:nor/>
                        </m:rPr>
                        <a:rPr lang="en-US" altLang="zh-CN" sz="2200" dirty="0">
                          <a:latin typeface="Times New Roman" panose="02020603050405020304" pitchFamily="18" charset="0"/>
                          <a:cs typeface="Times New Roman" panose="02020603050405020304" pitchFamily="18" charset="0"/>
                        </a:rPr>
                        <m:t>K</m:t>
                      </m:r>
                    </m:oMath>
                  </m:oMathPara>
                </a14:m>
                <a:endParaRPr lang="zh-CN" altLang="en-US" sz="2200" dirty="0"/>
              </a:p>
            </p:txBody>
          </p:sp>
        </mc:Choice>
        <mc:Fallback xmlns="">
          <p:sp>
            <p:nvSpPr>
              <p:cNvPr id="6" name="文本框 5">
                <a:extLst>
                  <a:ext uri="{FF2B5EF4-FFF2-40B4-BE49-F238E27FC236}">
                    <a16:creationId xmlns:a16="http://schemas.microsoft.com/office/drawing/2014/main" id="{597C7F9A-E808-88DD-DB7F-D512F85EBE64}"/>
                  </a:ext>
                </a:extLst>
              </p:cNvPr>
              <p:cNvSpPr txBox="1">
                <a:spLocks noRot="1" noChangeAspect="1" noMove="1" noResize="1" noEditPoints="1" noAdjustHandles="1" noChangeArrowheads="1" noChangeShapeType="1" noTextEdit="1"/>
              </p:cNvSpPr>
              <p:nvPr/>
            </p:nvSpPr>
            <p:spPr>
              <a:xfrm>
                <a:off x="583347" y="6136640"/>
                <a:ext cx="3348573" cy="430887"/>
              </a:xfrm>
              <a:prstGeom prst="rect">
                <a:avLst/>
              </a:prstGeom>
              <a:blipFill>
                <a:blip r:embed="rId6"/>
                <a:stretch>
                  <a:fillRect/>
                </a:stretch>
              </a:blipFill>
            </p:spPr>
            <p:txBody>
              <a:bodyPr/>
              <a:lstStyle/>
              <a:p>
                <a:r>
                  <a:rPr lang="zh-CN" altLang="en-US">
                    <a:noFill/>
                  </a:rPr>
                  <a:t> </a:t>
                </a:r>
              </a:p>
            </p:txBody>
          </p:sp>
        </mc:Fallback>
      </mc:AlternateContent>
      <p:sp>
        <p:nvSpPr>
          <p:cNvPr id="3" name="灯片编号占位符 1">
            <a:extLst>
              <a:ext uri="{FF2B5EF4-FFF2-40B4-BE49-F238E27FC236}">
                <a16:creationId xmlns:a16="http://schemas.microsoft.com/office/drawing/2014/main" id="{1D88DA52-0D93-BFB9-72E3-C996A4CED64D}"/>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18</a:t>
            </a:fld>
            <a:endParaRPr lang="zh-CN" altLang="en-US" sz="2000" dirty="0"/>
          </a:p>
        </p:txBody>
      </p:sp>
      <p:pic>
        <p:nvPicPr>
          <p:cNvPr id="5" name="图片 4">
            <a:extLst>
              <a:ext uri="{FF2B5EF4-FFF2-40B4-BE49-F238E27FC236}">
                <a16:creationId xmlns:a16="http://schemas.microsoft.com/office/drawing/2014/main" id="{335D3D09-0630-C378-8F23-4D699B42263D}"/>
              </a:ext>
            </a:extLst>
          </p:cNvPr>
          <p:cNvPicPr>
            <a:picLocks noChangeAspect="1"/>
          </p:cNvPicPr>
          <p:nvPr/>
        </p:nvPicPr>
        <p:blipFill>
          <a:blip r:embed="rId7"/>
          <a:srcRect l="-1" r="35171"/>
          <a:stretch/>
        </p:blipFill>
        <p:spPr>
          <a:xfrm>
            <a:off x="4162942" y="990213"/>
            <a:ext cx="6466957" cy="4480994"/>
          </a:xfrm>
          <a:prstGeom prst="rect">
            <a:avLst/>
          </a:prstGeom>
        </p:spPr>
      </p:pic>
      <p:pic>
        <p:nvPicPr>
          <p:cNvPr id="4" name="图片 3">
            <a:extLst>
              <a:ext uri="{FF2B5EF4-FFF2-40B4-BE49-F238E27FC236}">
                <a16:creationId xmlns:a16="http://schemas.microsoft.com/office/drawing/2014/main" id="{9446417B-426F-185E-6203-9A5C76A7A9E8}"/>
              </a:ext>
            </a:extLst>
          </p:cNvPr>
          <p:cNvPicPr>
            <a:picLocks noChangeAspect="1"/>
          </p:cNvPicPr>
          <p:nvPr/>
        </p:nvPicPr>
        <p:blipFill>
          <a:blip r:embed="rId8"/>
          <a:stretch>
            <a:fillRect/>
          </a:stretch>
        </p:blipFill>
        <p:spPr>
          <a:xfrm>
            <a:off x="202131" y="1144250"/>
            <a:ext cx="3960812" cy="4480994"/>
          </a:xfrm>
          <a:prstGeom prst="rect">
            <a:avLst/>
          </a:prstGeom>
        </p:spPr>
      </p:pic>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411C95F0-27C6-B740-F7EB-D8072599B965}"/>
                  </a:ext>
                </a:extLst>
              </p:cNvPr>
              <p:cNvSpPr/>
              <p:nvPr/>
            </p:nvSpPr>
            <p:spPr>
              <a:xfrm>
                <a:off x="3931921" y="5488458"/>
                <a:ext cx="7344590" cy="1261884"/>
              </a:xfrm>
              <a:prstGeom prst="rect">
                <a:avLst/>
              </a:prstGeom>
            </p:spPr>
            <p:txBody>
              <a:bodyPr wrap="square">
                <a:spAutoFit/>
              </a:bodyPr>
              <a:lstStyle/>
              <a:p>
                <a:pPr>
                  <a:spcBef>
                    <a:spcPts val="600"/>
                  </a:spcBef>
                </a:pPr>
                <a:r>
                  <a:rPr lang="en-US" altLang="zh-CN" sz="2200" dirty="0">
                    <a:latin typeface="Times New Roman" panose="02020603050405020304" pitchFamily="18" charset="0"/>
                    <a:ea typeface="宋体" panose="02010600030101010101" pitchFamily="2" charset="-122"/>
                  </a:rPr>
                  <a:t>Different crossover temperatures in different quantities</a:t>
                </a:r>
              </a:p>
              <a:p>
                <a:pPr>
                  <a:spcBef>
                    <a:spcPts val="600"/>
                  </a:spcBef>
                </a:pPr>
                <a:r>
                  <a:rPr lang="en-US" altLang="zh-CN" sz="2200" dirty="0">
                    <a:solidFill>
                      <a:srgbClr val="0033CC"/>
                    </a:solidFill>
                    <a:latin typeface="Times New Roman" panose="02020603050405020304" pitchFamily="18" charset="0"/>
                    <a:ea typeface="宋体" panose="02010600030101010101" pitchFamily="2" charset="-122"/>
                    <a:sym typeface="Wingdings" panose="05000000000000000000" pitchFamily="2" charset="2"/>
                  </a:rPr>
                  <a:t></a:t>
                </a:r>
                <a:r>
                  <a:rPr lang="en-US" altLang="zh-CN" sz="2200" dirty="0">
                    <a:solidFill>
                      <a:srgbClr val="0033CC"/>
                    </a:solidFill>
                    <a:latin typeface="Times New Roman" panose="02020603050405020304" pitchFamily="18" charset="0"/>
                    <a:ea typeface="宋体" panose="02010600030101010101" pitchFamily="2" charset="-122"/>
                  </a:rPr>
                  <a:t>∆</a:t>
                </a:r>
                <a:r>
                  <a:rPr lang="en-US" altLang="zh-CN" sz="2200" i="1" dirty="0">
                    <a:solidFill>
                      <a:srgbClr val="0033CC"/>
                    </a:solidFill>
                    <a:latin typeface="Times New Roman" panose="02020603050405020304" pitchFamily="18" charset="0"/>
                    <a:ea typeface="宋体" panose="02010600030101010101" pitchFamily="2" charset="-122"/>
                  </a:rPr>
                  <a:t>J/J ≈ </a:t>
                </a:r>
                <a:r>
                  <a:rPr lang="en-US" altLang="zh-CN" sz="2200" dirty="0">
                    <a:solidFill>
                      <a:srgbClr val="0033CC"/>
                    </a:solidFill>
                    <a:latin typeface="Times New Roman" panose="02020603050405020304" pitchFamily="18" charset="0"/>
                    <a:ea typeface="宋体" panose="02010600030101010101" pitchFamily="2" charset="-122"/>
                  </a:rPr>
                  <a:t>0.02-0.05</a:t>
                </a:r>
              </a:p>
              <a:p>
                <a:pPr>
                  <a:spcBef>
                    <a:spcPts val="600"/>
                  </a:spcBef>
                </a:pPr>
                <a:r>
                  <a:rPr lang="zh-CN" altLang="en-US" sz="2200" dirty="0">
                    <a:latin typeface="Times New Roman" panose="02020603050405020304" pitchFamily="18" charset="0"/>
                    <a:ea typeface="宋体" panose="02010600030101010101" pitchFamily="2" charset="-122"/>
                  </a:rPr>
                  <a:t>  </a:t>
                </a:r>
                <a:r>
                  <a:rPr lang="en-US" altLang="zh-CN" sz="2200" dirty="0">
                    <a:latin typeface="Times New Roman" panose="02020603050405020304" pitchFamily="18" charset="0"/>
                    <a:ea typeface="宋体" panose="02010600030101010101" pitchFamily="2" charset="-122"/>
                    <a:sym typeface="Wingdings" panose="05000000000000000000" pitchFamily="2" charset="2"/>
                  </a:rPr>
                  <a:t> </a:t>
                </a:r>
                <a14:m>
                  <m:oMath xmlns:m="http://schemas.openxmlformats.org/officeDocument/2006/math">
                    <m:sSub>
                      <m:sSubPr>
                        <m:ctrlPr>
                          <a:rPr lang="en-US" altLang="zh-CN" sz="2200" b="0" i="1" smtClean="0">
                            <a:latin typeface="Cambria Math" panose="02040503050406030204" pitchFamily="18" charset="0"/>
                            <a:ea typeface="宋体" panose="02010600030101010101" pitchFamily="2" charset="-122"/>
                            <a:sym typeface="Wingdings" panose="05000000000000000000" pitchFamily="2" charset="2"/>
                          </a:rPr>
                        </m:ctrlPr>
                      </m:sSubPr>
                      <m:e>
                        <m:r>
                          <a:rPr lang="en-US" altLang="zh-CN" sz="2200" i="1">
                            <a:latin typeface="Cambria Math" panose="02040503050406030204" pitchFamily="18" charset="0"/>
                            <a:ea typeface="宋体" panose="02010600030101010101" pitchFamily="2" charset="-122"/>
                            <a:sym typeface="Wingdings" panose="05000000000000000000" pitchFamily="2" charset="2"/>
                          </a:rPr>
                          <m:t>𝑇</m:t>
                        </m:r>
                        <m:r>
                          <a:rPr lang="en-US" altLang="zh-CN" sz="2200" i="1">
                            <a:latin typeface="Cambria Math" panose="02040503050406030204" pitchFamily="18" charset="0"/>
                            <a:ea typeface="宋体" panose="02010600030101010101" pitchFamily="2" charset="-122"/>
                            <a:sym typeface="Wingdings" panose="05000000000000000000" pitchFamily="2" charset="2"/>
                          </a:rPr>
                          <m:t>=0: </m:t>
                        </m:r>
                        <m:r>
                          <a:rPr lang="en-US" altLang="zh-CN" sz="2200" b="0" i="1" smtClean="0">
                            <a:latin typeface="Cambria Math" panose="02040503050406030204" pitchFamily="18" charset="0"/>
                            <a:ea typeface="宋体" panose="02010600030101010101" pitchFamily="2" charset="-122"/>
                            <a:sym typeface="Wingdings" panose="05000000000000000000" pitchFamily="2" charset="2"/>
                          </a:rPr>
                          <m:t>𝑤</m:t>
                        </m:r>
                      </m:e>
                      <m:sub>
                        <m:r>
                          <a:rPr lang="en-US" altLang="zh-CN" sz="2200" b="0" i="1" smtClean="0">
                            <a:latin typeface="Cambria Math" panose="02040503050406030204" pitchFamily="18" charset="0"/>
                            <a:ea typeface="宋体" panose="02010600030101010101" pitchFamily="2" charset="-122"/>
                            <a:sym typeface="Wingdings" panose="05000000000000000000" pitchFamily="2" charset="2"/>
                          </a:rPr>
                          <m:t>2</m:t>
                        </m:r>
                      </m:sub>
                    </m:sSub>
                    <m:r>
                      <a:rPr lang="en-US" altLang="zh-CN" sz="2200" b="0" i="1" smtClean="0">
                        <a:latin typeface="Cambria Math" panose="02040503050406030204" pitchFamily="18" charset="0"/>
                        <a:ea typeface="宋体" panose="02010600030101010101" pitchFamily="2" charset="-122"/>
                        <a:sym typeface="Wingdings" panose="05000000000000000000" pitchFamily="2" charset="2"/>
                      </a:rPr>
                      <m:t>→100%</m:t>
                    </m:r>
                  </m:oMath>
                </a14:m>
                <a:r>
                  <a:rPr lang="en-US" altLang="zh-CN" sz="2200" dirty="0">
                    <a:latin typeface="Times New Roman" panose="02020603050405020304" pitchFamily="18" charset="0"/>
                    <a:ea typeface="宋体" panose="02010600030101010101" pitchFamily="2" charset="-122"/>
                  </a:rPr>
                  <a:t> :  RS is inevitable in real 1D materials</a:t>
                </a:r>
                <a:endParaRPr lang="zh-CN" altLang="en-US" sz="2200" dirty="0">
                  <a:latin typeface="Times New Roman" panose="02020603050405020304" pitchFamily="18" charset="0"/>
                  <a:ea typeface="宋体" panose="02010600030101010101" pitchFamily="2" charset="-122"/>
                </a:endParaRPr>
              </a:p>
            </p:txBody>
          </p:sp>
        </mc:Choice>
        <mc:Fallback xmlns="">
          <p:sp>
            <p:nvSpPr>
              <p:cNvPr id="7" name="矩形 6">
                <a:extLst>
                  <a:ext uri="{FF2B5EF4-FFF2-40B4-BE49-F238E27FC236}">
                    <a16:creationId xmlns:a16="http://schemas.microsoft.com/office/drawing/2014/main" id="{411C95F0-27C6-B740-F7EB-D8072599B965}"/>
                  </a:ext>
                </a:extLst>
              </p:cNvPr>
              <p:cNvSpPr>
                <a:spLocks noRot="1" noChangeAspect="1" noMove="1" noResize="1" noEditPoints="1" noAdjustHandles="1" noChangeArrowheads="1" noChangeShapeType="1" noTextEdit="1"/>
              </p:cNvSpPr>
              <p:nvPr/>
            </p:nvSpPr>
            <p:spPr>
              <a:xfrm>
                <a:off x="3931921" y="5488458"/>
                <a:ext cx="7344590" cy="1261884"/>
              </a:xfrm>
              <a:prstGeom prst="rect">
                <a:avLst/>
              </a:prstGeom>
              <a:blipFill>
                <a:blip r:embed="rId9"/>
                <a:stretch>
                  <a:fillRect l="-1079" t="-2899" r="-332" b="-917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99012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4F4FC-690B-7B2F-AD9F-15253B9972B7}"/>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9FD935CD-181A-9083-E133-E38831D490F0}"/>
              </a:ext>
            </a:extLst>
          </p:cNvPr>
          <p:cNvPicPr>
            <a:picLocks noChangeAspect="1"/>
          </p:cNvPicPr>
          <p:nvPr/>
        </p:nvPicPr>
        <p:blipFill>
          <a:blip r:embed="rId3"/>
          <a:stretch>
            <a:fillRect/>
          </a:stretch>
        </p:blipFill>
        <p:spPr>
          <a:xfrm>
            <a:off x="723079" y="1064079"/>
            <a:ext cx="5305194" cy="4430873"/>
          </a:xfrm>
          <a:prstGeom prst="rect">
            <a:avLst/>
          </a:prstGeom>
        </p:spPr>
      </p:pic>
      <p:pic>
        <p:nvPicPr>
          <p:cNvPr id="17" name="Picture 3">
            <a:extLst>
              <a:ext uri="{FF2B5EF4-FFF2-40B4-BE49-F238E27FC236}">
                <a16:creationId xmlns:a16="http://schemas.microsoft.com/office/drawing/2014/main" id="{E4FA55A6-2B18-4072-1662-5E0A94A04E59}"/>
              </a:ext>
            </a:extLst>
          </p:cNvPr>
          <p:cNvPicPr>
            <a:picLocks noChangeAspect="1" noChangeArrowheads="1"/>
          </p:cNvPicPr>
          <p:nvPr/>
        </p:nvPicPr>
        <p:blipFill>
          <a:blip r:embed="rId4" cstate="print"/>
          <a:srcRect/>
          <a:stretch>
            <a:fillRect/>
          </a:stretch>
        </p:blipFill>
        <p:spPr bwMode="auto">
          <a:xfrm>
            <a:off x="1332" y="795081"/>
            <a:ext cx="12204000" cy="177881"/>
          </a:xfrm>
          <a:prstGeom prst="rect">
            <a:avLst/>
          </a:prstGeom>
          <a:noFill/>
          <a:ln w="38100">
            <a:noFill/>
            <a:miter lim="800000"/>
            <a:headEnd/>
            <a:tailEnd/>
          </a:ln>
        </p:spPr>
      </p:pic>
      <p:sp>
        <p:nvSpPr>
          <p:cNvPr id="18" name="文本框 17">
            <a:extLst>
              <a:ext uri="{FF2B5EF4-FFF2-40B4-BE49-F238E27FC236}">
                <a16:creationId xmlns:a16="http://schemas.microsoft.com/office/drawing/2014/main" id="{A03FBF65-3EDC-0D51-FBE7-101C91079122}"/>
              </a:ext>
            </a:extLst>
          </p:cNvPr>
          <p:cNvSpPr txBox="1"/>
          <p:nvPr/>
        </p:nvSpPr>
        <p:spPr>
          <a:xfrm>
            <a:off x="202131" y="201175"/>
            <a:ext cx="11923194" cy="615553"/>
          </a:xfrm>
          <a:prstGeom prst="rect">
            <a:avLst/>
          </a:prstGeom>
          <a:noFill/>
        </p:spPr>
        <p:txBody>
          <a:bodyPr wrap="square" rtlCol="0">
            <a:spAutoFit/>
          </a:bodyPr>
          <a:lstStyle/>
          <a:p>
            <a:r>
              <a:rPr lang="en-US" altLang="zh-CN" sz="3400" dirty="0">
                <a:solidFill>
                  <a:srgbClr val="0033CC"/>
                </a:solidFill>
                <a:latin typeface="Times New Roman" panose="02020603050405020304" pitchFamily="18" charset="0"/>
                <a:cs typeface="Times New Roman" panose="02020603050405020304" pitchFamily="18" charset="0"/>
              </a:rPr>
              <a:t>Specific heat and thermal conductivity</a:t>
            </a:r>
          </a:p>
        </p:txBody>
      </p:sp>
      <p:sp>
        <p:nvSpPr>
          <p:cNvPr id="3" name="灯片编号占位符 1">
            <a:extLst>
              <a:ext uri="{FF2B5EF4-FFF2-40B4-BE49-F238E27FC236}">
                <a16:creationId xmlns:a16="http://schemas.microsoft.com/office/drawing/2014/main" id="{38A43CBE-C33B-74BF-C25D-EE9F9C0A2B7E}"/>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19</a:t>
            </a:fld>
            <a:endParaRPr lang="zh-CN" altLang="en-US" sz="2000" dirty="0"/>
          </a:p>
        </p:txBody>
      </p:sp>
      <p:sp>
        <p:nvSpPr>
          <p:cNvPr id="8" name="矩形 7">
            <a:extLst>
              <a:ext uri="{FF2B5EF4-FFF2-40B4-BE49-F238E27FC236}">
                <a16:creationId xmlns:a16="http://schemas.microsoft.com/office/drawing/2014/main" id="{00C9B65D-D7B8-70BF-7208-DA62FD829CD9}"/>
              </a:ext>
            </a:extLst>
          </p:cNvPr>
          <p:cNvSpPr/>
          <p:nvPr/>
        </p:nvSpPr>
        <p:spPr>
          <a:xfrm>
            <a:off x="5049521" y="6198255"/>
            <a:ext cx="6590002" cy="646331"/>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B. Y. Pan, S. Y. Li et al., Phys. Rev. Lett. 129, 167201 (2022)</a:t>
            </a:r>
          </a:p>
          <a:p>
            <a:r>
              <a:rPr lang="en-US" altLang="zh-CN" u="sng" dirty="0">
                <a:solidFill>
                  <a:srgbClr val="000000"/>
                </a:solidFill>
                <a:latin typeface="Times New Roman" panose="02020603050405020304" pitchFamily="18" charset="0"/>
                <a:cs typeface="Times New Roman" panose="02020603050405020304" pitchFamily="18" charset="0"/>
              </a:rPr>
              <a:t>Y. Chen et al., </a:t>
            </a:r>
            <a:r>
              <a:rPr lang="en-US" altLang="zh-CN" u="sng" dirty="0" err="1">
                <a:solidFill>
                  <a:srgbClr val="000000"/>
                </a:solidFill>
                <a:latin typeface="Times New Roman" panose="02020603050405020304" pitchFamily="18" charset="0"/>
                <a:cs typeface="Times New Roman" panose="02020603050405020304" pitchFamily="18" charset="0"/>
              </a:rPr>
              <a:t>arXiv</a:t>
            </a:r>
            <a:r>
              <a:rPr lang="en-US" altLang="zh-CN" u="sng" dirty="0">
                <a:solidFill>
                  <a:srgbClr val="000000"/>
                </a:solidFill>
                <a:latin typeface="Times New Roman" panose="02020603050405020304" pitchFamily="18" charset="0"/>
                <a:cs typeface="Times New Roman" panose="02020603050405020304" pitchFamily="18" charset="0"/>
              </a:rPr>
              <a:t> 2510.11551 (NC, in press)</a:t>
            </a:r>
            <a:r>
              <a:rPr lang="en-US" altLang="zh-CN" u="sng" dirty="0">
                <a:latin typeface="Times New Roman" panose="02020603050405020304" pitchFamily="18" charset="0"/>
                <a:cs typeface="Times New Roman" panose="02020603050405020304" pitchFamily="18" charset="0"/>
              </a:rPr>
              <a:t> </a:t>
            </a:r>
            <a:endParaRPr lang="zh-CN" altLang="en-US" u="sng" dirty="0">
              <a:latin typeface="Times New Roman" panose="02020603050405020304" pitchFamily="18" charset="0"/>
              <a:cs typeface="Times New Roman" panose="02020603050405020304" pitchFamily="18" charset="0"/>
            </a:endParaRPr>
          </a:p>
        </p:txBody>
      </p:sp>
      <p:pic>
        <p:nvPicPr>
          <p:cNvPr id="11" name="图片 10">
            <a:extLst>
              <a:ext uri="{FF2B5EF4-FFF2-40B4-BE49-F238E27FC236}">
                <a16:creationId xmlns:a16="http://schemas.microsoft.com/office/drawing/2014/main" id="{D1D79DEA-EC39-7DF6-8D1E-61FE1920EA60}"/>
              </a:ext>
            </a:extLst>
          </p:cNvPr>
          <p:cNvPicPr>
            <a:picLocks noChangeAspect="1"/>
          </p:cNvPicPr>
          <p:nvPr/>
        </p:nvPicPr>
        <p:blipFill>
          <a:blip r:embed="rId5"/>
          <a:stretch>
            <a:fillRect/>
          </a:stretch>
        </p:blipFill>
        <p:spPr>
          <a:xfrm>
            <a:off x="6163728" y="1216035"/>
            <a:ext cx="4602479" cy="3985417"/>
          </a:xfrm>
          <a:prstGeom prst="rect">
            <a:avLst/>
          </a:prstGeom>
        </p:spPr>
      </p:pic>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0446CB1E-51ED-C187-8274-375D61889D31}"/>
                  </a:ext>
                </a:extLst>
              </p:cNvPr>
              <p:cNvSpPr txBox="1"/>
              <p:nvPr/>
            </p:nvSpPr>
            <p:spPr>
              <a:xfrm>
                <a:off x="957580" y="5264062"/>
                <a:ext cx="8897620" cy="1000274"/>
              </a:xfrm>
              <a:prstGeom prst="rect">
                <a:avLst/>
              </a:prstGeom>
              <a:noFill/>
            </p:spPr>
            <p:txBody>
              <a:bodyPr wrap="square" rtlCol="0">
                <a:spAutoFit/>
              </a:bodyPr>
              <a:lstStyle/>
              <a:p>
                <a:pPr marL="457200" indent="-457200" algn="l">
                  <a:spcAft>
                    <a:spcPts val="600"/>
                  </a:spcAft>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No dramatic changes on total DOS at low energies</a:t>
                </a:r>
              </a:p>
              <a:p>
                <a:pPr marL="457200" indent="-457200">
                  <a:spcAft>
                    <a:spcPts val="600"/>
                  </a:spcAft>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1D percolation threshold </a:t>
                </a:r>
                <a14:m>
                  <m:oMath xmlns:m="http://schemas.openxmlformats.org/officeDocument/2006/math">
                    <m:sSub>
                      <m:sSubPr>
                        <m:ctrlPr>
                          <a:rPr lang="en-US" altLang="zh-CN" sz="2600" b="0" i="1" smtClean="0">
                            <a:solidFill>
                              <a:srgbClr val="0033CC"/>
                            </a:solidFill>
                            <a:latin typeface="Cambria Math" panose="02040503050406030204" pitchFamily="18" charset="0"/>
                            <a:cs typeface="Times New Roman" panose="02020603050405020304" pitchFamily="18" charset="0"/>
                          </a:rPr>
                        </m:ctrlPr>
                      </m:sSubPr>
                      <m:e>
                        <m:r>
                          <a:rPr lang="en-US" altLang="zh-CN" sz="2600" b="0" i="1" smtClean="0">
                            <a:solidFill>
                              <a:srgbClr val="0033CC"/>
                            </a:solidFill>
                            <a:latin typeface="Cambria Math" panose="02040503050406030204" pitchFamily="18" charset="0"/>
                            <a:cs typeface="Times New Roman" panose="02020603050405020304" pitchFamily="18" charset="0"/>
                          </a:rPr>
                          <m:t>𝑃</m:t>
                        </m:r>
                      </m:e>
                      <m:sub>
                        <m:r>
                          <a:rPr lang="en-US" altLang="zh-CN" sz="2600" b="0" i="1" smtClean="0">
                            <a:solidFill>
                              <a:srgbClr val="0033CC"/>
                            </a:solidFill>
                            <a:latin typeface="Cambria Math" panose="02040503050406030204" pitchFamily="18" charset="0"/>
                            <a:cs typeface="Times New Roman" panose="02020603050405020304" pitchFamily="18" charset="0"/>
                          </a:rPr>
                          <m:t>𝑐</m:t>
                        </m:r>
                      </m:sub>
                    </m:sSub>
                    <m:r>
                      <a:rPr lang="en-US" altLang="zh-CN" sz="2600" b="0" i="1" smtClean="0">
                        <a:solidFill>
                          <a:srgbClr val="0033CC"/>
                        </a:solidFill>
                        <a:latin typeface="Cambria Math" panose="02040503050406030204" pitchFamily="18" charset="0"/>
                        <a:cs typeface="Times New Roman" panose="02020603050405020304" pitchFamily="18" charset="0"/>
                      </a:rPr>
                      <m:t>=</m:t>
                    </m:r>
                    <m:r>
                      <a:rPr lang="en-US" altLang="zh-CN" sz="2600" b="0" i="1" smtClean="0">
                        <a:solidFill>
                          <a:srgbClr val="0033CC"/>
                        </a:solidFill>
                        <a:latin typeface="Cambria Math" panose="02040503050406030204" pitchFamily="18" charset="0"/>
                        <a:cs typeface="Times New Roman" panose="02020603050405020304" pitchFamily="18" charset="0"/>
                      </a:rPr>
                      <m:t>1</m:t>
                    </m:r>
                  </m:oMath>
                </a14:m>
                <a:r>
                  <a:rPr lang="zh-CN" altLang="en-US" sz="2600" dirty="0">
                    <a:solidFill>
                      <a:srgbClr val="0033CC"/>
                    </a:solidFill>
                    <a:latin typeface="Times New Roman" panose="02020603050405020304" pitchFamily="18" charset="0"/>
                    <a:cs typeface="Times New Roman" panose="02020603050405020304" pitchFamily="18" charset="0"/>
                  </a:rPr>
                  <a:t> </a:t>
                </a:r>
                <a:r>
                  <a:rPr lang="en-US" altLang="zh-CN" sz="2600" dirty="0">
                    <a:solidFill>
                      <a:srgbClr val="0033CC"/>
                    </a:solidFill>
                    <a:latin typeface="Times New Roman" panose="02020603050405020304" pitchFamily="18" charset="0"/>
                    <a:cs typeface="Times New Roman" panose="02020603050405020304" pitchFamily="18" charset="0"/>
                  </a:rPr>
                  <a:t>against </a:t>
                </a:r>
                <a14:m>
                  <m:oMath xmlns:m="http://schemas.openxmlformats.org/officeDocument/2006/math">
                    <m:r>
                      <a:rPr lang="en-US" altLang="zh-CN" sz="2800" i="1">
                        <a:solidFill>
                          <a:srgbClr val="0033CC"/>
                        </a:solidFill>
                        <a:latin typeface="Cambria Math" panose="02040503050406030204" pitchFamily="18" charset="0"/>
                        <a:cs typeface="Times New Roman" panose="02020603050405020304" pitchFamily="18" charset="0"/>
                      </a:rPr>
                      <m:t>𝜅</m:t>
                    </m:r>
                    <m:r>
                      <a:rPr lang="en-US" altLang="zh-CN" sz="2800" i="1">
                        <a:solidFill>
                          <a:srgbClr val="0033CC"/>
                        </a:solidFill>
                        <a:latin typeface="Cambria Math" panose="02040503050406030204" pitchFamily="18" charset="0"/>
                        <a:cs typeface="Times New Roman" panose="02020603050405020304" pitchFamily="18" charset="0"/>
                      </a:rPr>
                      <m:t>=</m:t>
                    </m:r>
                    <m:r>
                      <a:rPr lang="en-US" altLang="zh-CN" sz="2800" i="1">
                        <a:solidFill>
                          <a:srgbClr val="0033CC"/>
                        </a:solidFill>
                        <a:latin typeface="Cambria Math" panose="02040503050406030204" pitchFamily="18" charset="0"/>
                        <a:cs typeface="Times New Roman" panose="02020603050405020304" pitchFamily="18" charset="0"/>
                      </a:rPr>
                      <m:t>1</m:t>
                    </m:r>
                    <m:r>
                      <a:rPr lang="en-US" altLang="zh-CN" sz="2800" i="1">
                        <a:solidFill>
                          <a:srgbClr val="0033CC"/>
                        </a:solidFill>
                        <a:latin typeface="Cambria Math" panose="02040503050406030204" pitchFamily="18" charset="0"/>
                        <a:cs typeface="Times New Roman" panose="02020603050405020304" pitchFamily="18" charset="0"/>
                      </a:rPr>
                      <m:t>/</m:t>
                    </m:r>
                    <m:r>
                      <a:rPr lang="en-US" altLang="zh-CN" sz="2800" i="1">
                        <a:solidFill>
                          <a:srgbClr val="0033CC"/>
                        </a:solidFill>
                        <a:latin typeface="Cambria Math" panose="02040503050406030204" pitchFamily="18" charset="0"/>
                        <a:cs typeface="Times New Roman" panose="02020603050405020304" pitchFamily="18" charset="0"/>
                      </a:rPr>
                      <m:t>3</m:t>
                    </m:r>
                    <m:sSub>
                      <m:sSubPr>
                        <m:ctrlPr>
                          <a:rPr lang="en-US" altLang="zh-CN" sz="2800" i="1">
                            <a:solidFill>
                              <a:srgbClr val="0033CC"/>
                            </a:solidFill>
                            <a:latin typeface="Cambria Math" panose="02040503050406030204" pitchFamily="18" charset="0"/>
                            <a:cs typeface="Times New Roman" panose="02020603050405020304" pitchFamily="18" charset="0"/>
                          </a:rPr>
                        </m:ctrlPr>
                      </m:sSubPr>
                      <m:e>
                        <m:r>
                          <a:rPr lang="en-US" altLang="zh-CN" sz="2800" i="1">
                            <a:solidFill>
                              <a:srgbClr val="0033CC"/>
                            </a:solidFill>
                            <a:latin typeface="Cambria Math" panose="02040503050406030204" pitchFamily="18" charset="0"/>
                            <a:cs typeface="Times New Roman" panose="02020603050405020304" pitchFamily="18" charset="0"/>
                          </a:rPr>
                          <m:t>𝐶</m:t>
                        </m:r>
                      </m:e>
                      <m:sub>
                        <m:r>
                          <a:rPr lang="en-US" altLang="zh-CN" sz="2800" i="1">
                            <a:solidFill>
                              <a:srgbClr val="0033CC"/>
                            </a:solidFill>
                            <a:latin typeface="Cambria Math" panose="02040503050406030204" pitchFamily="18" charset="0"/>
                            <a:cs typeface="Times New Roman" panose="02020603050405020304" pitchFamily="18" charset="0"/>
                          </a:rPr>
                          <m:t>𝑣</m:t>
                        </m:r>
                      </m:sub>
                    </m:sSub>
                    <m:r>
                      <a:rPr lang="en-US" altLang="zh-CN" sz="2800" i="1">
                        <a:solidFill>
                          <a:srgbClr val="0033CC"/>
                        </a:solidFill>
                        <a:latin typeface="Cambria Math" panose="02040503050406030204" pitchFamily="18" charset="0"/>
                        <a:cs typeface="Times New Roman" panose="02020603050405020304" pitchFamily="18" charset="0"/>
                      </a:rPr>
                      <m:t>𝑙</m:t>
                    </m:r>
                  </m:oMath>
                </a14:m>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13" name="文本框 12">
                <a:extLst>
                  <a:ext uri="{FF2B5EF4-FFF2-40B4-BE49-F238E27FC236}">
                    <a16:creationId xmlns:a16="http://schemas.microsoft.com/office/drawing/2014/main" id="{0446CB1E-51ED-C187-8274-375D61889D31}"/>
                  </a:ext>
                </a:extLst>
              </p:cNvPr>
              <p:cNvSpPr txBox="1">
                <a:spLocks noRot="1" noChangeAspect="1" noMove="1" noResize="1" noEditPoints="1" noAdjustHandles="1" noChangeArrowheads="1" noChangeShapeType="1" noTextEdit="1"/>
              </p:cNvSpPr>
              <p:nvPr/>
            </p:nvSpPr>
            <p:spPr>
              <a:xfrm>
                <a:off x="957580" y="5264062"/>
                <a:ext cx="8897620" cy="1000274"/>
              </a:xfrm>
              <a:prstGeom prst="rect">
                <a:avLst/>
              </a:prstGeom>
              <a:blipFill>
                <a:blip r:embed="rId7"/>
                <a:stretch>
                  <a:fillRect l="-1027" t="-6098" b="-1402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CF0C09BA-E81F-18BF-DD70-2B5A90F7A66E}"/>
                  </a:ext>
                </a:extLst>
              </p:cNvPr>
              <p:cNvSpPr txBox="1"/>
              <p:nvPr/>
            </p:nvSpPr>
            <p:spPr>
              <a:xfrm>
                <a:off x="2237543" y="2027194"/>
                <a:ext cx="1596847" cy="761170"/>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f>
                        <m:fPr>
                          <m:ctrlPr>
                            <a:rPr lang="en-US" altLang="zh-CN" sz="1200" b="1" i="1" smtClean="0">
                              <a:solidFill>
                                <a:srgbClr val="0033CC"/>
                              </a:solidFill>
                              <a:latin typeface="Cambria Math" panose="02040503050406030204" pitchFamily="18" charset="0"/>
                              <a:cs typeface="Times New Roman" panose="02020603050405020304" pitchFamily="18" charset="0"/>
                            </a:rPr>
                          </m:ctrlPr>
                        </m:fPr>
                        <m:num>
                          <m:r>
                            <a:rPr lang="en-US" altLang="zh-CN" sz="1200" b="1" i="1" smtClean="0">
                              <a:solidFill>
                                <a:srgbClr val="0033CC"/>
                              </a:solidFill>
                              <a:latin typeface="Cambria Math" panose="02040503050406030204" pitchFamily="18" charset="0"/>
                              <a:cs typeface="Times New Roman" panose="02020603050405020304" pitchFamily="18" charset="0"/>
                            </a:rPr>
                            <m:t>𝑪</m:t>
                          </m:r>
                        </m:num>
                        <m:den>
                          <m:r>
                            <a:rPr lang="en-US" altLang="zh-CN" sz="1200" b="1" i="1" smtClean="0">
                              <a:solidFill>
                                <a:srgbClr val="0033CC"/>
                              </a:solidFill>
                              <a:latin typeface="Cambria Math" panose="02040503050406030204" pitchFamily="18" charset="0"/>
                              <a:cs typeface="Times New Roman" panose="02020603050405020304" pitchFamily="18" charset="0"/>
                            </a:rPr>
                            <m:t>𝑻</m:t>
                          </m:r>
                        </m:den>
                      </m:f>
                      <m:r>
                        <a:rPr lang="en-US" altLang="zh-CN" sz="1200" b="1" i="1" smtClean="0">
                          <a:solidFill>
                            <a:srgbClr val="0033CC"/>
                          </a:solidFill>
                          <a:latin typeface="Cambria Math" panose="02040503050406030204" pitchFamily="18" charset="0"/>
                          <a:cs typeface="Times New Roman" panose="02020603050405020304" pitchFamily="18" charset="0"/>
                        </a:rPr>
                        <m:t>=</m:t>
                      </m:r>
                      <m:r>
                        <a:rPr lang="en-US" altLang="zh-CN" sz="1200" b="1" i="1" smtClean="0">
                          <a:solidFill>
                            <a:srgbClr val="0033CC"/>
                          </a:solidFill>
                          <a:latin typeface="Cambria Math" panose="02040503050406030204" pitchFamily="18" charset="0"/>
                          <a:cs typeface="Times New Roman" panose="02020603050405020304" pitchFamily="18" charset="0"/>
                        </a:rPr>
                        <m:t>𝜸</m:t>
                      </m:r>
                      <m:r>
                        <a:rPr lang="en-US" altLang="zh-CN" sz="1200" b="1" i="1" smtClean="0">
                          <a:solidFill>
                            <a:srgbClr val="0033CC"/>
                          </a:solidFill>
                          <a:latin typeface="Cambria Math" panose="02040503050406030204" pitchFamily="18" charset="0"/>
                          <a:cs typeface="Times New Roman" panose="02020603050405020304" pitchFamily="18" charset="0"/>
                        </a:rPr>
                        <m:t>[</m:t>
                      </m:r>
                      <m:r>
                        <a:rPr lang="en-US" altLang="zh-CN" sz="1200" b="1" i="1" smtClean="0">
                          <a:solidFill>
                            <a:srgbClr val="0033CC"/>
                          </a:solidFill>
                          <a:latin typeface="Cambria Math" panose="02040503050406030204" pitchFamily="18" charset="0"/>
                          <a:cs typeface="Times New Roman" panose="02020603050405020304" pitchFamily="18" charset="0"/>
                        </a:rPr>
                        <m:t>𝟏</m:t>
                      </m:r>
                      <m:r>
                        <a:rPr lang="en-US" altLang="zh-CN" sz="1200" b="1" i="1" smtClean="0">
                          <a:solidFill>
                            <a:srgbClr val="0033CC"/>
                          </a:solidFill>
                          <a:latin typeface="Cambria Math" panose="02040503050406030204" pitchFamily="18" charset="0"/>
                          <a:cs typeface="Times New Roman" panose="02020603050405020304" pitchFamily="18" charset="0"/>
                        </a:rPr>
                        <m:t>+</m:t>
                      </m:r>
                      <m:r>
                        <a:rPr lang="en-US" altLang="zh-CN" sz="1200" b="1" i="1" smtClean="0">
                          <a:solidFill>
                            <a:srgbClr val="0033CC"/>
                          </a:solidFill>
                          <a:latin typeface="Cambria Math" panose="02040503050406030204" pitchFamily="18" charset="0"/>
                          <a:cs typeface="Times New Roman" panose="02020603050405020304" pitchFamily="18" charset="0"/>
                        </a:rPr>
                        <m:t>𝒃</m:t>
                      </m:r>
                      <m:r>
                        <a:rPr lang="en-US" altLang="zh-CN" sz="1200" b="1" i="1" smtClean="0">
                          <a:solidFill>
                            <a:srgbClr val="0033CC"/>
                          </a:solidFill>
                          <a:latin typeface="Cambria Math" panose="02040503050406030204" pitchFamily="18" charset="0"/>
                          <a:cs typeface="Times New Roman" panose="02020603050405020304" pitchFamily="18" charset="0"/>
                        </a:rPr>
                        <m:t>/</m:t>
                      </m:r>
                      <m:sSup>
                        <m:sSupPr>
                          <m:ctrlPr>
                            <a:rPr lang="en-US" altLang="zh-CN" sz="1200" b="1" i="1" smtClean="0">
                              <a:solidFill>
                                <a:srgbClr val="0033CC"/>
                              </a:solidFill>
                              <a:latin typeface="Cambria Math" panose="02040503050406030204" pitchFamily="18" charset="0"/>
                              <a:cs typeface="Times New Roman" panose="02020603050405020304" pitchFamily="18" charset="0"/>
                            </a:rPr>
                          </m:ctrlPr>
                        </m:sSupPr>
                        <m:e>
                          <m:d>
                            <m:dPr>
                              <m:ctrlPr>
                                <a:rPr lang="en-US" altLang="zh-CN" sz="1200" b="1" i="1" smtClean="0">
                                  <a:solidFill>
                                    <a:srgbClr val="0033CC"/>
                                  </a:solidFill>
                                  <a:latin typeface="Cambria Math" panose="02040503050406030204" pitchFamily="18" charset="0"/>
                                  <a:cs typeface="Times New Roman" panose="02020603050405020304" pitchFamily="18" charset="0"/>
                                </a:rPr>
                              </m:ctrlPr>
                            </m:dPr>
                            <m:e>
                              <m:r>
                                <a:rPr lang="en-US" altLang="zh-CN" sz="1200" b="1" i="0" smtClean="0">
                                  <a:solidFill>
                                    <a:srgbClr val="0033CC"/>
                                  </a:solidFill>
                                  <a:latin typeface="Cambria Math" panose="02040503050406030204" pitchFamily="18" charset="0"/>
                                  <a:cs typeface="Times New Roman" panose="02020603050405020304" pitchFamily="18" charset="0"/>
                                </a:rPr>
                                <m:t>𝐥𝐧</m:t>
                              </m:r>
                              <m:f>
                                <m:fPr>
                                  <m:ctrlPr>
                                    <a:rPr lang="en-US" altLang="zh-CN" sz="1200" b="1" i="1" smtClean="0">
                                      <a:solidFill>
                                        <a:srgbClr val="0033CC"/>
                                      </a:solidFill>
                                      <a:latin typeface="Cambria Math" panose="02040503050406030204" pitchFamily="18" charset="0"/>
                                      <a:cs typeface="Times New Roman" panose="02020603050405020304" pitchFamily="18" charset="0"/>
                                    </a:rPr>
                                  </m:ctrlPr>
                                </m:fPr>
                                <m:num>
                                  <m:r>
                                    <a:rPr lang="en-US" altLang="zh-CN" sz="1200" b="1" i="1" smtClean="0">
                                      <a:solidFill>
                                        <a:srgbClr val="0033CC"/>
                                      </a:solidFill>
                                      <a:latin typeface="Cambria Math" panose="02040503050406030204" pitchFamily="18" charset="0"/>
                                      <a:cs typeface="Times New Roman" panose="02020603050405020304" pitchFamily="18" charset="0"/>
                                    </a:rPr>
                                    <m:t>𝑻</m:t>
                                  </m:r>
                                </m:num>
                                <m:den>
                                  <m:sSub>
                                    <m:sSubPr>
                                      <m:ctrlPr>
                                        <a:rPr lang="en-US" altLang="zh-CN" sz="1200" b="1" i="1" smtClean="0">
                                          <a:solidFill>
                                            <a:srgbClr val="0033CC"/>
                                          </a:solidFill>
                                          <a:latin typeface="Cambria Math" panose="02040503050406030204" pitchFamily="18" charset="0"/>
                                          <a:cs typeface="Times New Roman" panose="02020603050405020304" pitchFamily="18" charset="0"/>
                                        </a:rPr>
                                      </m:ctrlPr>
                                    </m:sSubPr>
                                    <m:e>
                                      <m:r>
                                        <a:rPr lang="en-US" altLang="zh-CN" sz="1200" b="1" i="1" smtClean="0">
                                          <a:solidFill>
                                            <a:srgbClr val="0033CC"/>
                                          </a:solidFill>
                                          <a:latin typeface="Cambria Math" panose="02040503050406030204" pitchFamily="18" charset="0"/>
                                          <a:cs typeface="Times New Roman" panose="02020603050405020304" pitchFamily="18" charset="0"/>
                                        </a:rPr>
                                        <m:t>𝑻</m:t>
                                      </m:r>
                                    </m:e>
                                    <m:sub>
                                      <m:r>
                                        <a:rPr lang="en-US" altLang="zh-CN" sz="1200" b="1" i="1" smtClean="0">
                                          <a:solidFill>
                                            <a:srgbClr val="0033CC"/>
                                          </a:solidFill>
                                          <a:latin typeface="Cambria Math" panose="02040503050406030204" pitchFamily="18" charset="0"/>
                                          <a:cs typeface="Times New Roman" panose="02020603050405020304" pitchFamily="18" charset="0"/>
                                        </a:rPr>
                                        <m:t>𝟎</m:t>
                                      </m:r>
                                    </m:sub>
                                  </m:sSub>
                                </m:den>
                              </m:f>
                            </m:e>
                          </m:d>
                        </m:e>
                        <m:sup>
                          <m:r>
                            <a:rPr lang="en-US" altLang="zh-CN" sz="1200" b="1" i="1" smtClean="0">
                              <a:solidFill>
                                <a:srgbClr val="0033CC"/>
                              </a:solidFill>
                              <a:latin typeface="Cambria Math" panose="02040503050406030204" pitchFamily="18" charset="0"/>
                              <a:cs typeface="Times New Roman" panose="02020603050405020304" pitchFamily="18" charset="0"/>
                            </a:rPr>
                            <m:t>𝟐</m:t>
                          </m:r>
                        </m:sup>
                      </m:sSup>
                      <m:r>
                        <a:rPr lang="en-US" altLang="zh-CN" sz="1200" b="1" i="1" smtClean="0">
                          <a:solidFill>
                            <a:srgbClr val="0033CC"/>
                          </a:solidFill>
                          <a:latin typeface="Cambria Math" panose="02040503050406030204" pitchFamily="18" charset="0"/>
                          <a:cs typeface="Times New Roman" panose="02020603050405020304" pitchFamily="18" charset="0"/>
                        </a:rPr>
                        <m:t>]</m:t>
                      </m:r>
                    </m:oMath>
                  </m:oMathPara>
                </a14:m>
                <a:endParaRPr lang="zh-CN" altLang="en-US" sz="1200" b="1"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4" name="文本框 3">
                <a:extLst>
                  <a:ext uri="{FF2B5EF4-FFF2-40B4-BE49-F238E27FC236}">
                    <a16:creationId xmlns:a16="http://schemas.microsoft.com/office/drawing/2014/main" id="{CF0C09BA-E81F-18BF-DD70-2B5A90F7A66E}"/>
                  </a:ext>
                </a:extLst>
              </p:cNvPr>
              <p:cNvSpPr txBox="1">
                <a:spLocks noRot="1" noChangeAspect="1" noMove="1" noResize="1" noEditPoints="1" noAdjustHandles="1" noChangeArrowheads="1" noChangeShapeType="1" noTextEdit="1"/>
              </p:cNvSpPr>
              <p:nvPr/>
            </p:nvSpPr>
            <p:spPr>
              <a:xfrm>
                <a:off x="2237543" y="2027194"/>
                <a:ext cx="1596847" cy="761170"/>
              </a:xfrm>
              <a:prstGeom prst="rect">
                <a:avLst/>
              </a:prstGeom>
              <a:blipFill>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24952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CB5E65B6-5AD0-4728-826C-5E4A5198205F}"/>
              </a:ext>
            </a:extLst>
          </p:cNvPr>
          <p:cNvSpPr txBox="1"/>
          <p:nvPr/>
        </p:nvSpPr>
        <p:spPr>
          <a:xfrm>
            <a:off x="-1" y="-7274"/>
            <a:ext cx="12575357" cy="783163"/>
          </a:xfrm>
          <a:prstGeom prst="rect">
            <a:avLst/>
          </a:prstGeom>
          <a:noFill/>
        </p:spPr>
        <p:txBody>
          <a:bodyPr wrap="square" rtlCol="0">
            <a:spAutoFit/>
          </a:bodyPr>
          <a:lstStyle>
            <a:defPPr>
              <a:defRPr lang="zh-CN"/>
            </a:defPPr>
            <a:lvl1pPr>
              <a:defRPr sz="3000" b="1">
                <a:solidFill>
                  <a:srgbClr val="0080FF"/>
                </a:solidFill>
                <a:latin typeface="黑体" panose="02010609060101010101" pitchFamily="49" charset="-122"/>
                <a:ea typeface="黑体" panose="02010609060101010101" pitchFamily="49" charset="-122"/>
                <a:cs typeface="Times New Roman" panose="02020603050405020304" pitchFamily="18" charset="0"/>
              </a:defRPr>
            </a:lvl1pPr>
          </a:lstStyle>
          <a:p>
            <a:pPr>
              <a:lnSpc>
                <a:spcPct val="150000"/>
              </a:lnSpc>
            </a:pPr>
            <a:r>
              <a:rPr lang="en-US" altLang="zh-CN" sz="3400" b="0" dirty="0">
                <a:solidFill>
                  <a:srgbClr val="0033CC"/>
                </a:solidFill>
                <a:latin typeface="Times New Roman" panose="02020603050405020304" pitchFamily="18" charset="0"/>
              </a:rPr>
              <a:t>Summary:</a:t>
            </a:r>
            <a:r>
              <a:rPr lang="en-US" altLang="zh-CN" sz="3400" b="0" dirty="0">
                <a:solidFill>
                  <a:srgbClr val="0033CC"/>
                </a:solidFill>
                <a:latin typeface="Times New Roman" panose="02020603050405020304" pitchFamily="18" charset="0"/>
                <a:ea typeface="+mn-ea"/>
              </a:rPr>
              <a:t> Spinon, soliton and random singlet state in one system</a:t>
            </a:r>
            <a:endParaRPr lang="zh-CN" altLang="en-US" sz="3400" b="0" dirty="0">
              <a:solidFill>
                <a:srgbClr val="0033CC"/>
              </a:solidFill>
              <a:latin typeface="Times New Roman" panose="02020603050405020304" pitchFamily="18" charset="0"/>
              <a:ea typeface="+mn-ea"/>
            </a:endParaRPr>
          </a:p>
        </p:txBody>
      </p:sp>
      <p:sp>
        <p:nvSpPr>
          <p:cNvPr id="14" name="灯片编号占位符 1">
            <a:extLst>
              <a:ext uri="{FF2B5EF4-FFF2-40B4-BE49-F238E27FC236}">
                <a16:creationId xmlns:a16="http://schemas.microsoft.com/office/drawing/2014/main" id="{5A2A15F2-9558-433D-8B29-B5A81AD81B67}"/>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20</a:t>
            </a:fld>
            <a:endParaRPr lang="zh-CN" altLang="en-US" sz="2000" dirty="0"/>
          </a:p>
        </p:txBody>
      </p:sp>
      <p:pic>
        <p:nvPicPr>
          <p:cNvPr id="3" name="Picture 3">
            <a:extLst>
              <a:ext uri="{FF2B5EF4-FFF2-40B4-BE49-F238E27FC236}">
                <a16:creationId xmlns:a16="http://schemas.microsoft.com/office/drawing/2014/main" id="{84CCCF75-1B26-FD23-D341-E58A71D01EF6}"/>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
        <p:nvSpPr>
          <p:cNvPr id="6" name="文本框 5">
            <a:extLst>
              <a:ext uri="{FF2B5EF4-FFF2-40B4-BE49-F238E27FC236}">
                <a16:creationId xmlns:a16="http://schemas.microsoft.com/office/drawing/2014/main" id="{81C6D5FE-BB45-1948-3AD1-3ECDD65AE76F}"/>
              </a:ext>
            </a:extLst>
          </p:cNvPr>
          <p:cNvSpPr txBox="1"/>
          <p:nvPr/>
        </p:nvSpPr>
        <p:spPr>
          <a:xfrm>
            <a:off x="895512" y="5174795"/>
            <a:ext cx="9313768" cy="1446550"/>
          </a:xfrm>
          <a:prstGeom prst="rect">
            <a:avLst/>
          </a:prstGeom>
          <a:noFill/>
        </p:spPr>
        <p:txBody>
          <a:bodyPr wrap="none" rtlCol="0">
            <a:spAutoFit/>
          </a:bodyPr>
          <a:lstStyle/>
          <a:p>
            <a:pPr marL="457200" indent="-457200" algn="l">
              <a:spcAft>
                <a:spcPts val="600"/>
              </a:spcAft>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Interplay among Heisenberg coupling, DM and disorder.</a:t>
            </a:r>
          </a:p>
          <a:p>
            <a:pPr marL="457200" indent="-457200" algn="l">
              <a:spcAft>
                <a:spcPts val="600"/>
              </a:spcAft>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NMR is a powerful tool to distinguish different excitations in 1D</a:t>
            </a:r>
          </a:p>
          <a:p>
            <a:pPr marL="457200" indent="-457200" algn="l">
              <a:spcAft>
                <a:spcPts val="600"/>
              </a:spcAft>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What about 2D?</a:t>
            </a:r>
            <a:endParaRPr lang="zh-CN" altLang="en-US" sz="2600" dirty="0">
              <a:solidFill>
                <a:srgbClr val="0033CC"/>
              </a:solidFill>
              <a:latin typeface="Times New Roman" panose="02020603050405020304" pitchFamily="18" charset="0"/>
              <a:cs typeface="Times New Roman" panose="02020603050405020304" pitchFamily="18" charset="0"/>
            </a:endParaRPr>
          </a:p>
        </p:txBody>
      </p:sp>
      <p:pic>
        <p:nvPicPr>
          <p:cNvPr id="9" name="图片 8">
            <a:extLst>
              <a:ext uri="{FF2B5EF4-FFF2-40B4-BE49-F238E27FC236}">
                <a16:creationId xmlns:a16="http://schemas.microsoft.com/office/drawing/2014/main" id="{168615AC-6EA5-48C8-9B40-C62D28485C76}"/>
              </a:ext>
            </a:extLst>
          </p:cNvPr>
          <p:cNvPicPr>
            <a:picLocks noChangeAspect="1"/>
          </p:cNvPicPr>
          <p:nvPr/>
        </p:nvPicPr>
        <p:blipFill>
          <a:blip r:embed="rId4"/>
          <a:srcRect r="51592"/>
          <a:stretch>
            <a:fillRect/>
          </a:stretch>
        </p:blipFill>
        <p:spPr>
          <a:xfrm>
            <a:off x="8387224" y="1304754"/>
            <a:ext cx="3542745" cy="3650884"/>
          </a:xfrm>
          <a:prstGeom prst="rect">
            <a:avLst/>
          </a:prstGeom>
        </p:spPr>
      </p:pic>
      <p:pic>
        <p:nvPicPr>
          <p:cNvPr id="7" name="图片 6">
            <a:extLst>
              <a:ext uri="{FF2B5EF4-FFF2-40B4-BE49-F238E27FC236}">
                <a16:creationId xmlns:a16="http://schemas.microsoft.com/office/drawing/2014/main" id="{EB435363-F998-4885-8AB4-3E2528C4721C}"/>
              </a:ext>
            </a:extLst>
          </p:cNvPr>
          <p:cNvPicPr>
            <a:picLocks noChangeAspect="1"/>
          </p:cNvPicPr>
          <p:nvPr/>
        </p:nvPicPr>
        <p:blipFill>
          <a:blip r:embed="rId5"/>
          <a:stretch>
            <a:fillRect/>
          </a:stretch>
        </p:blipFill>
        <p:spPr>
          <a:xfrm>
            <a:off x="269874" y="1259840"/>
            <a:ext cx="4492166" cy="3740713"/>
          </a:xfrm>
          <a:prstGeom prst="rect">
            <a:avLst/>
          </a:prstGeom>
        </p:spPr>
      </p:pic>
      <p:pic>
        <p:nvPicPr>
          <p:cNvPr id="10" name="图片 9">
            <a:extLst>
              <a:ext uri="{FF2B5EF4-FFF2-40B4-BE49-F238E27FC236}">
                <a16:creationId xmlns:a16="http://schemas.microsoft.com/office/drawing/2014/main" id="{40FEEAC3-2ED8-476C-B920-2E30913BF7DC}"/>
              </a:ext>
            </a:extLst>
          </p:cNvPr>
          <p:cNvPicPr>
            <a:picLocks noChangeAspect="1"/>
          </p:cNvPicPr>
          <p:nvPr/>
        </p:nvPicPr>
        <p:blipFill>
          <a:blip r:embed="rId6"/>
          <a:stretch>
            <a:fillRect/>
          </a:stretch>
        </p:blipFill>
        <p:spPr>
          <a:xfrm>
            <a:off x="4943476" y="1259840"/>
            <a:ext cx="3262312" cy="3844687"/>
          </a:xfrm>
          <a:prstGeom prst="rect">
            <a:avLst/>
          </a:prstGeom>
        </p:spPr>
      </p:pic>
      <p:sp>
        <p:nvSpPr>
          <p:cNvPr id="2" name="矩形 1">
            <a:extLst>
              <a:ext uri="{FF2B5EF4-FFF2-40B4-BE49-F238E27FC236}">
                <a16:creationId xmlns:a16="http://schemas.microsoft.com/office/drawing/2014/main" id="{9D42F784-B412-0065-B1BC-95EA8CCA4A6F}"/>
              </a:ext>
            </a:extLst>
          </p:cNvPr>
          <p:cNvSpPr/>
          <p:nvPr/>
        </p:nvSpPr>
        <p:spPr>
          <a:xfrm>
            <a:off x="5853113" y="6426618"/>
            <a:ext cx="5968451" cy="369332"/>
          </a:xfrm>
          <a:prstGeom prst="rect">
            <a:avLst/>
          </a:prstGeom>
        </p:spPr>
        <p:txBody>
          <a:bodyPr wrap="square">
            <a:spAutoFit/>
          </a:bodyPr>
          <a:lstStyle/>
          <a:p>
            <a:r>
              <a:rPr lang="en-US" altLang="zh-CN" dirty="0">
                <a:solidFill>
                  <a:srgbClr val="000000"/>
                </a:solidFill>
                <a:latin typeface="Times New Roman" panose="02020603050405020304" pitchFamily="18" charset="0"/>
                <a:cs typeface="Times New Roman" panose="02020603050405020304" pitchFamily="18" charset="0"/>
              </a:rPr>
              <a:t>Y. Chen et al., </a:t>
            </a:r>
            <a:r>
              <a:rPr lang="en-US" altLang="zh-CN" dirty="0" err="1">
                <a:solidFill>
                  <a:srgbClr val="000000"/>
                </a:solidFill>
                <a:latin typeface="Times New Roman" panose="02020603050405020304" pitchFamily="18" charset="0"/>
                <a:cs typeface="Times New Roman" panose="02020603050405020304" pitchFamily="18" charset="0"/>
              </a:rPr>
              <a:t>arXiv</a:t>
            </a:r>
            <a:r>
              <a:rPr lang="en-US" altLang="zh-CN" dirty="0">
                <a:solidFill>
                  <a:srgbClr val="000000"/>
                </a:solidFill>
                <a:latin typeface="Times New Roman" panose="02020603050405020304" pitchFamily="18" charset="0"/>
                <a:cs typeface="Times New Roman" panose="02020603050405020304" pitchFamily="18" charset="0"/>
              </a:rPr>
              <a:t> 2510.11551  (Nat. </a:t>
            </a:r>
            <a:r>
              <a:rPr lang="en-US" altLang="zh-CN" dirty="0" err="1">
                <a:solidFill>
                  <a:srgbClr val="000000"/>
                </a:solidFill>
                <a:latin typeface="Times New Roman" panose="02020603050405020304" pitchFamily="18" charset="0"/>
                <a:cs typeface="Times New Roman" panose="02020603050405020304" pitchFamily="18" charset="0"/>
              </a:rPr>
              <a:t>Commun</a:t>
            </a:r>
            <a:r>
              <a:rPr lang="en-US" altLang="zh-CN" dirty="0">
                <a:solidFill>
                  <a:srgbClr val="000000"/>
                </a:solidFill>
                <a:latin typeface="Times New Roman" panose="02020603050405020304" pitchFamily="18" charset="0"/>
                <a:cs typeface="Times New Roman" panose="02020603050405020304" pitchFamily="18" charset="0"/>
              </a:rPr>
              <a:t>., in press)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5986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49111-1E99-EF4C-96A6-3E79BB5D569E}"/>
            </a:ext>
          </a:extLst>
        </p:cNvPr>
        <p:cNvGrpSpPr/>
        <p:nvPr/>
      </p:nvGrpSpPr>
      <p:grpSpPr>
        <a:xfrm>
          <a:off x="0" y="0"/>
          <a:ext cx="0" cy="0"/>
          <a:chOff x="0" y="0"/>
          <a:chExt cx="0" cy="0"/>
        </a:xfrm>
      </p:grpSpPr>
      <p:sp>
        <p:nvSpPr>
          <p:cNvPr id="3" name="灯片编号占位符 1">
            <a:extLst>
              <a:ext uri="{FF2B5EF4-FFF2-40B4-BE49-F238E27FC236}">
                <a16:creationId xmlns:a16="http://schemas.microsoft.com/office/drawing/2014/main" id="{25135542-D04A-31D7-014E-FC1ACA28A516}"/>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21</a:t>
            </a:fld>
            <a:endParaRPr lang="zh-CN" altLang="en-US" sz="2000" dirty="0"/>
          </a:p>
        </p:txBody>
      </p:sp>
      <p:sp>
        <p:nvSpPr>
          <p:cNvPr id="4" name="Text Box 13">
            <a:extLst>
              <a:ext uri="{FF2B5EF4-FFF2-40B4-BE49-F238E27FC236}">
                <a16:creationId xmlns:a16="http://schemas.microsoft.com/office/drawing/2014/main" id="{62C39431-9BCE-E5A3-53AF-282842DDB127}"/>
              </a:ext>
            </a:extLst>
          </p:cNvPr>
          <p:cNvSpPr txBox="1">
            <a:spLocks noChangeArrowheads="1"/>
          </p:cNvSpPr>
          <p:nvPr/>
        </p:nvSpPr>
        <p:spPr bwMode="auto">
          <a:xfrm>
            <a:off x="873915" y="189390"/>
            <a:ext cx="11005167"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NMR search for disordered states and spinon excitations</a:t>
            </a:r>
          </a:p>
        </p:txBody>
      </p:sp>
      <p:sp>
        <p:nvSpPr>
          <p:cNvPr id="7" name="文本框 6">
            <a:extLst>
              <a:ext uri="{FF2B5EF4-FFF2-40B4-BE49-F238E27FC236}">
                <a16:creationId xmlns:a16="http://schemas.microsoft.com/office/drawing/2014/main" id="{1C9F32B8-3748-5957-590A-0A3AEC419D84}"/>
              </a:ext>
            </a:extLst>
          </p:cNvPr>
          <p:cNvSpPr txBox="1"/>
          <p:nvPr/>
        </p:nvSpPr>
        <p:spPr>
          <a:xfrm>
            <a:off x="593416" y="1322903"/>
            <a:ext cx="11005167" cy="3293209"/>
          </a:xfrm>
          <a:prstGeom prst="rect">
            <a:avLst/>
          </a:prstGeom>
          <a:noFill/>
          <a:ln>
            <a:noFill/>
          </a:ln>
        </p:spPr>
        <p:txBody>
          <a:bodyPr wrap="square" rtlCol="0">
            <a:spAutoFit/>
          </a:bodyPr>
          <a:lstStyle/>
          <a:p>
            <a:pPr marL="514350" indent="-514350">
              <a:spcBef>
                <a:spcPts val="9600"/>
              </a:spcBef>
              <a:buFontTx/>
              <a:buAutoNum type="arabicPeriod"/>
            </a:pP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NMR evidence of </a:t>
            </a:r>
            <a:r>
              <a:rPr lang="en-US" altLang="zh-CN" sz="3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Spinons</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in a S=1/2 spin </a:t>
            </a:r>
            <a:r>
              <a:rPr lang="en-US" altLang="zh-CN" sz="3200" dirty="0" err="1">
                <a:solidFill>
                  <a:srgbClr val="0033CC"/>
                </a:solidFill>
                <a:latin typeface="Times New Roman" panose="02020603050405020304" pitchFamily="18" charset="0"/>
                <a:ea typeface="楷体" panose="02010609060101010101" pitchFamily="49" charset="-122"/>
                <a:cs typeface="Times New Roman" panose="02020603050405020304" pitchFamily="18" charset="0"/>
              </a:rPr>
              <a:t>chaincompund</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copper benzoate </a:t>
            </a:r>
            <a:r>
              <a:rPr lang="en-US" altLang="zh-CN" sz="3200" dirty="0">
                <a:solidFill>
                  <a:srgbClr val="0033CC"/>
                </a:solidFill>
                <a:latin typeface="Times New Roman" panose="02020603050405020304" pitchFamily="18" charset="0"/>
                <a:cs typeface="Times New Roman" panose="02020603050405020304" pitchFamily="18" charset="0"/>
              </a:rPr>
              <a:t>Cu(C</a:t>
            </a:r>
            <a:r>
              <a:rPr lang="en-US" altLang="zh-CN" sz="3200" baseline="-25000" dirty="0">
                <a:solidFill>
                  <a:srgbClr val="0033CC"/>
                </a:solidFill>
                <a:latin typeface="Times New Roman" panose="02020603050405020304" pitchFamily="18" charset="0"/>
                <a:cs typeface="Times New Roman" panose="02020603050405020304" pitchFamily="18" charset="0"/>
              </a:rPr>
              <a:t>6</a:t>
            </a:r>
            <a:r>
              <a:rPr lang="en-US" altLang="zh-CN" sz="3200" dirty="0">
                <a:solidFill>
                  <a:srgbClr val="0033CC"/>
                </a:solidFill>
                <a:latin typeface="Times New Roman" panose="02020603050405020304" pitchFamily="18" charset="0"/>
                <a:cs typeface="Times New Roman" panose="02020603050405020304" pitchFamily="18" charset="0"/>
              </a:rPr>
              <a:t>H</a:t>
            </a:r>
            <a:r>
              <a:rPr lang="en-US" altLang="zh-CN" sz="3200" baseline="-25000" dirty="0">
                <a:solidFill>
                  <a:srgbClr val="0033CC"/>
                </a:solidFill>
                <a:latin typeface="Times New Roman" panose="02020603050405020304" pitchFamily="18" charset="0"/>
                <a:cs typeface="Times New Roman" panose="02020603050405020304" pitchFamily="18" charset="0"/>
              </a:rPr>
              <a:t>5</a:t>
            </a:r>
            <a:r>
              <a:rPr lang="en-US" altLang="zh-CN" sz="3200" dirty="0">
                <a:solidFill>
                  <a:srgbClr val="0033CC"/>
                </a:solidFill>
                <a:latin typeface="Times New Roman" panose="02020603050405020304" pitchFamily="18" charset="0"/>
                <a:cs typeface="Times New Roman" panose="02020603050405020304" pitchFamily="18" charset="0"/>
              </a:rPr>
              <a:t>COO)</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·3H</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O.</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3200" dirty="0">
              <a:solidFill>
                <a:srgbClr val="0033CC"/>
              </a:solidFill>
              <a:latin typeface="Times New Roman" panose="02020603050405020304" pitchFamily="18" charset="0"/>
              <a:cs typeface="Times New Roman" panose="02020603050405020304" pitchFamily="18" charset="0"/>
            </a:endParaRPr>
          </a:p>
          <a:p>
            <a:pPr marL="514350" indent="-514350">
              <a:spcBef>
                <a:spcPts val="9600"/>
              </a:spcBef>
              <a:buFontTx/>
              <a:buAutoNum type="arabicPeriod"/>
            </a:pP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NMR evidence of </a:t>
            </a:r>
            <a:r>
              <a:rPr lang="en-US" altLang="zh-CN" sz="3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Deconfined quantum criticality</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 in a </a:t>
            </a:r>
            <a:r>
              <a:rPr lang="en-US" altLang="zh-CN" sz="3200" dirty="0" err="1">
                <a:solidFill>
                  <a:srgbClr val="0033CC"/>
                </a:solidFill>
                <a:latin typeface="Times New Roman" panose="02020603050405020304" pitchFamily="18" charset="0"/>
                <a:ea typeface="楷体" panose="02010609060101010101" pitchFamily="49" charset="-122"/>
                <a:cs typeface="Times New Roman" panose="02020603050405020304" pitchFamily="18" charset="0"/>
              </a:rPr>
              <a:t>Shastry</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-Sutherland compound SrCu</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(BO</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3</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a:t>
            </a:r>
            <a:r>
              <a:rPr lang="en-US" altLang="zh-CN" sz="3200" baseline="-250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2</a:t>
            </a:r>
            <a:r>
              <a:rPr lang="en-US" altLang="zh-CN" sz="3200" dirty="0">
                <a:solidFill>
                  <a:srgbClr val="0033CC"/>
                </a:solidFill>
                <a:latin typeface="Times New Roman" panose="02020603050405020304" pitchFamily="18" charset="0"/>
                <a:ea typeface="楷体" panose="02010609060101010101" pitchFamily="49" charset="-122"/>
                <a:cs typeface="Times New Roman" panose="02020603050405020304" pitchFamily="18" charset="0"/>
              </a:rPr>
              <a:t>.</a:t>
            </a:r>
          </a:p>
        </p:txBody>
      </p:sp>
      <p:pic>
        <p:nvPicPr>
          <p:cNvPr id="8" name="Picture 3">
            <a:extLst>
              <a:ext uri="{FF2B5EF4-FFF2-40B4-BE49-F238E27FC236}">
                <a16:creationId xmlns:a16="http://schemas.microsoft.com/office/drawing/2014/main" id="{97DA681E-6861-29B7-4509-EECBA6B1926B}"/>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
        <p:nvSpPr>
          <p:cNvPr id="5" name="矩形 4">
            <a:extLst>
              <a:ext uri="{FF2B5EF4-FFF2-40B4-BE49-F238E27FC236}">
                <a16:creationId xmlns:a16="http://schemas.microsoft.com/office/drawing/2014/main" id="{4FA684B9-F9DA-BBB1-8045-17A505435B5A}"/>
              </a:ext>
            </a:extLst>
          </p:cNvPr>
          <p:cNvSpPr/>
          <p:nvPr/>
        </p:nvSpPr>
        <p:spPr>
          <a:xfrm>
            <a:off x="380213" y="3524239"/>
            <a:ext cx="11218370" cy="1122858"/>
          </a:xfrm>
          <a:prstGeom prst="rect">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806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7ED9BB9-BBA0-4160-992B-9762030DA8BB}"/>
              </a:ext>
            </a:extLst>
          </p:cNvPr>
          <p:cNvPicPr>
            <a:picLocks noChangeAspect="1"/>
          </p:cNvPicPr>
          <p:nvPr/>
        </p:nvPicPr>
        <p:blipFill>
          <a:blip r:embed="rId3"/>
          <a:stretch>
            <a:fillRect/>
          </a:stretch>
        </p:blipFill>
        <p:spPr>
          <a:xfrm>
            <a:off x="164509" y="2383971"/>
            <a:ext cx="4400921" cy="3449912"/>
          </a:xfrm>
          <a:prstGeom prst="rect">
            <a:avLst/>
          </a:prstGeom>
        </p:spPr>
      </p:pic>
      <p:sp>
        <p:nvSpPr>
          <p:cNvPr id="9" name="矩形 8"/>
          <p:cNvSpPr/>
          <p:nvPr/>
        </p:nvSpPr>
        <p:spPr>
          <a:xfrm>
            <a:off x="391887" y="19852"/>
            <a:ext cx="12075886" cy="1077218"/>
          </a:xfrm>
          <a:prstGeom prst="rect">
            <a:avLst/>
          </a:prstGeom>
        </p:spPr>
        <p:txBody>
          <a:bodyPr wrap="square">
            <a:spAutoFit/>
          </a:bodyPr>
          <a:lstStyle/>
          <a:p>
            <a:r>
              <a:rPr lang="en-US" altLang="zh-CN" sz="32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Order-order Quantum Phase Transition</a:t>
            </a:r>
            <a:r>
              <a:rPr lang="zh-CN" altLang="en-US" sz="32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a:t>
            </a:r>
            <a:br>
              <a:rPr lang="en-US" altLang="zh-CN" sz="32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32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States with different types of symmetry breaking</a:t>
            </a:r>
          </a:p>
        </p:txBody>
      </p:sp>
      <p:sp>
        <p:nvSpPr>
          <p:cNvPr id="12" name="灯片编号占位符 1">
            <a:extLst>
              <a:ext uri="{FF2B5EF4-FFF2-40B4-BE49-F238E27FC236}">
                <a16:creationId xmlns:a16="http://schemas.microsoft.com/office/drawing/2014/main" id="{E1DD9AE6-99E6-443E-AC38-2C2B03E418A0}"/>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22</a:t>
            </a:fld>
            <a:endParaRPr lang="zh-CN" altLang="en-US" sz="2000" dirty="0"/>
          </a:p>
        </p:txBody>
      </p:sp>
      <p:sp>
        <p:nvSpPr>
          <p:cNvPr id="18" name="矩形 17">
            <a:extLst>
              <a:ext uri="{FF2B5EF4-FFF2-40B4-BE49-F238E27FC236}">
                <a16:creationId xmlns:a16="http://schemas.microsoft.com/office/drawing/2014/main" id="{1A65D420-23C1-4D3B-9429-04EE556CBB39}"/>
              </a:ext>
            </a:extLst>
          </p:cNvPr>
          <p:cNvSpPr/>
          <p:nvPr/>
        </p:nvSpPr>
        <p:spPr>
          <a:xfrm>
            <a:off x="391887" y="1198105"/>
            <a:ext cx="5217924" cy="1384995"/>
          </a:xfrm>
          <a:prstGeom prst="rect">
            <a:avLst/>
          </a:prstGeom>
        </p:spPr>
        <p:txBody>
          <a:bodyPr wrap="square">
            <a:spAutoFit/>
          </a:bodyPr>
          <a:lstStyle/>
          <a:p>
            <a:r>
              <a:rPr lang="en-US" altLang="zh-CN" sz="2800" dirty="0">
                <a:latin typeface="Times New Roman" panose="02020603050405020304" pitchFamily="18" charset="0"/>
                <a:ea typeface="微软雅黑" panose="020B0503020204020204" pitchFamily="34" charset="-122"/>
                <a:cs typeface="Times New Roman" panose="02020603050405020304" pitchFamily="18" charset="0"/>
              </a:rPr>
              <a:t>Landau paradigm: first-order QPT among phases with different types of SB</a:t>
            </a:r>
          </a:p>
        </p:txBody>
      </p:sp>
      <p:sp>
        <p:nvSpPr>
          <p:cNvPr id="19" name="矩形 18">
            <a:extLst>
              <a:ext uri="{FF2B5EF4-FFF2-40B4-BE49-F238E27FC236}">
                <a16:creationId xmlns:a16="http://schemas.microsoft.com/office/drawing/2014/main" id="{753E4A55-EED7-461E-83B3-A4E78D23E3FB}"/>
              </a:ext>
            </a:extLst>
          </p:cNvPr>
          <p:cNvSpPr/>
          <p:nvPr/>
        </p:nvSpPr>
        <p:spPr>
          <a:xfrm>
            <a:off x="6071840" y="1242398"/>
            <a:ext cx="5489794" cy="523220"/>
          </a:xfrm>
          <a:prstGeom prst="rect">
            <a:avLst/>
          </a:prstGeom>
        </p:spPr>
        <p:txBody>
          <a:bodyPr wrap="square">
            <a:spAutoFit/>
          </a:bodyPr>
          <a:lstStyle/>
          <a:p>
            <a:r>
              <a:rPr lang="en-US" altLang="zh-CN" sz="28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Beyond Landau: Continuous QPT</a:t>
            </a:r>
          </a:p>
        </p:txBody>
      </p:sp>
      <p:pic>
        <p:nvPicPr>
          <p:cNvPr id="20" name="Picture 3">
            <a:extLst>
              <a:ext uri="{FF2B5EF4-FFF2-40B4-BE49-F238E27FC236}">
                <a16:creationId xmlns:a16="http://schemas.microsoft.com/office/drawing/2014/main" id="{2971EA90-BEE9-4769-A0E4-CEA4A6C7CF60}"/>
              </a:ext>
            </a:extLst>
          </p:cNvPr>
          <p:cNvPicPr>
            <a:picLocks noChangeAspect="1" noChangeArrowheads="1"/>
          </p:cNvPicPr>
          <p:nvPr/>
        </p:nvPicPr>
        <p:blipFill>
          <a:blip r:embed="rId4" cstate="print"/>
          <a:srcRect/>
          <a:stretch>
            <a:fillRect/>
          </a:stretch>
        </p:blipFill>
        <p:spPr bwMode="auto">
          <a:xfrm>
            <a:off x="0" y="1024750"/>
            <a:ext cx="12202064" cy="177854"/>
          </a:xfrm>
          <a:prstGeom prst="rect">
            <a:avLst/>
          </a:prstGeom>
          <a:noFill/>
          <a:ln w="38100">
            <a:noFill/>
            <a:miter lim="800000"/>
            <a:headEnd/>
            <a:tailEnd/>
          </a:ln>
        </p:spPr>
      </p:pic>
      <p:pic>
        <p:nvPicPr>
          <p:cNvPr id="21" name="图片 20">
            <a:extLst>
              <a:ext uri="{FF2B5EF4-FFF2-40B4-BE49-F238E27FC236}">
                <a16:creationId xmlns:a16="http://schemas.microsoft.com/office/drawing/2014/main" id="{9E9469AD-7BA9-4322-8B32-977888AB63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35557" y="2489229"/>
            <a:ext cx="4265768" cy="3379545"/>
          </a:xfrm>
          <a:prstGeom prst="rect">
            <a:avLst/>
          </a:prstGeom>
        </p:spPr>
      </p:pic>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9AF46964-811A-4F77-B87A-A36A8FB061EB}"/>
                  </a:ext>
                </a:extLst>
              </p:cNvPr>
              <p:cNvSpPr txBox="1"/>
              <p:nvPr/>
            </p:nvSpPr>
            <p:spPr>
              <a:xfrm>
                <a:off x="6224809" y="1855205"/>
                <a:ext cx="4781330" cy="480709"/>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200" b="1" i="1">
                          <a:latin typeface="Cambria Math" panose="02040503050406030204" pitchFamily="18" charset="0"/>
                        </a:rPr>
                        <m:t>𝑯</m:t>
                      </m:r>
                      <m:r>
                        <a:rPr lang="en-US" altLang="zh-CN" sz="1200" b="1" i="1">
                          <a:latin typeface="Cambria Math" panose="02040503050406030204" pitchFamily="18" charset="0"/>
                        </a:rPr>
                        <m:t>=−</m:t>
                      </m:r>
                      <m:r>
                        <a:rPr lang="en-US" altLang="zh-CN" sz="1200" b="1" i="1">
                          <a:latin typeface="Cambria Math" panose="02040503050406030204" pitchFamily="18" charset="0"/>
                        </a:rPr>
                        <m:t>𝑱</m:t>
                      </m:r>
                      <m:nary>
                        <m:naryPr>
                          <m:chr m:val="∑"/>
                          <m:supHide m:val="on"/>
                          <m:ctrlPr>
                            <a:rPr lang="en-US" altLang="zh-CN" sz="1200" b="1" i="1">
                              <a:latin typeface="Cambria Math" panose="02040503050406030204" pitchFamily="18" charset="0"/>
                            </a:rPr>
                          </m:ctrlPr>
                        </m:naryPr>
                        <m:sub>
                          <m:r>
                            <m:rPr>
                              <m:brk m:alnAt="7"/>
                            </m:rPr>
                            <a:rPr lang="en-US" altLang="zh-CN" sz="1200" b="1" i="1">
                              <a:latin typeface="Cambria Math" panose="02040503050406030204" pitchFamily="18" charset="0"/>
                            </a:rPr>
                            <m:t>&lt;</m:t>
                          </m:r>
                          <m:r>
                            <a:rPr lang="en-US" altLang="zh-CN" sz="1200" b="1" i="1">
                              <a:latin typeface="Cambria Math" panose="02040503050406030204" pitchFamily="18" charset="0"/>
                            </a:rPr>
                            <m:t>𝒊𝒋</m:t>
                          </m:r>
                          <m:r>
                            <a:rPr lang="en-US" altLang="zh-CN" sz="1200" b="1" i="1">
                              <a:latin typeface="Cambria Math" panose="02040503050406030204" pitchFamily="18" charset="0"/>
                            </a:rPr>
                            <m:t>&gt;</m:t>
                          </m:r>
                        </m:sub>
                        <m:sup/>
                        <m:e>
                          <m:d>
                            <m:dPr>
                              <m:ctrlPr>
                                <a:rPr lang="en-US" altLang="zh-CN" sz="1200" b="1" i="1">
                                  <a:latin typeface="Cambria Math" panose="02040503050406030204" pitchFamily="18" charset="0"/>
                                </a:rPr>
                              </m:ctrlPr>
                            </m:dPr>
                            <m:e>
                              <m:f>
                                <m:fPr>
                                  <m:ctrlPr>
                                    <a:rPr lang="en-US" altLang="zh-CN" sz="1200" b="1" i="1">
                                      <a:latin typeface="Cambria Math" panose="02040503050406030204" pitchFamily="18" charset="0"/>
                                    </a:rPr>
                                  </m:ctrlPr>
                                </m:fPr>
                                <m:num>
                                  <m:r>
                                    <a:rPr lang="en-US" altLang="zh-CN" sz="1200" b="1" i="1">
                                      <a:latin typeface="Cambria Math" panose="02040503050406030204" pitchFamily="18" charset="0"/>
                                    </a:rPr>
                                    <m:t>𝟏</m:t>
                                  </m:r>
                                </m:num>
                                <m:den>
                                  <m:r>
                                    <a:rPr lang="en-US" altLang="zh-CN" sz="1200" b="1" i="1">
                                      <a:latin typeface="Cambria Math" panose="02040503050406030204" pitchFamily="18" charset="0"/>
                                    </a:rPr>
                                    <m:t>𝟒</m:t>
                                  </m:r>
                                </m:den>
                              </m:f>
                              <m:r>
                                <a:rPr lang="en-US" altLang="zh-CN" sz="1200" b="1" i="1">
                                  <a:latin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𝒊</m:t>
                                  </m:r>
                                </m:sub>
                              </m:sSub>
                              <m:r>
                                <a:rPr lang="en-US" altLang="zh-CN" sz="1200" b="1" i="1">
                                  <a:latin typeface="Cambria Math" panose="02040503050406030204" pitchFamily="18" charset="0"/>
                                  <a:ea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𝒋</m:t>
                                  </m:r>
                                </m:sub>
                              </m:sSub>
                            </m:e>
                          </m:d>
                        </m:e>
                      </m:nary>
                      <m:r>
                        <a:rPr lang="en-US" altLang="zh-CN" sz="1200" b="1" i="1">
                          <a:latin typeface="Cambria Math" panose="02040503050406030204" pitchFamily="18" charset="0"/>
                        </a:rPr>
                        <m:t>−</m:t>
                      </m:r>
                      <m:r>
                        <a:rPr lang="en-US" altLang="zh-CN" sz="1200" b="1" i="1">
                          <a:latin typeface="Cambria Math" panose="02040503050406030204" pitchFamily="18" charset="0"/>
                        </a:rPr>
                        <m:t>𝑸</m:t>
                      </m:r>
                      <m:nary>
                        <m:naryPr>
                          <m:chr m:val="∑"/>
                          <m:supHide m:val="on"/>
                          <m:ctrlPr>
                            <a:rPr lang="en-US" altLang="zh-CN" sz="1200" b="1" i="1">
                              <a:latin typeface="Cambria Math" panose="02040503050406030204" pitchFamily="18" charset="0"/>
                            </a:rPr>
                          </m:ctrlPr>
                        </m:naryPr>
                        <m:sub>
                          <m:r>
                            <m:rPr>
                              <m:brk m:alnAt="7"/>
                            </m:rPr>
                            <a:rPr lang="en-US" altLang="zh-CN" sz="1200" b="1" i="1">
                              <a:latin typeface="Cambria Math" panose="02040503050406030204" pitchFamily="18" charset="0"/>
                            </a:rPr>
                            <m:t>&lt;</m:t>
                          </m:r>
                          <m:r>
                            <a:rPr lang="en-US" altLang="zh-CN" sz="1200" b="1" i="1">
                              <a:latin typeface="Cambria Math" panose="02040503050406030204" pitchFamily="18" charset="0"/>
                            </a:rPr>
                            <m:t>𝒊𝒋𝒌𝒍</m:t>
                          </m:r>
                          <m:r>
                            <a:rPr lang="en-US" altLang="zh-CN" sz="1200" b="1" i="1">
                              <a:latin typeface="Cambria Math" panose="02040503050406030204" pitchFamily="18" charset="0"/>
                            </a:rPr>
                            <m:t>&gt;</m:t>
                          </m:r>
                        </m:sub>
                        <m:sup/>
                        <m:e>
                          <m:d>
                            <m:dPr>
                              <m:ctrlPr>
                                <a:rPr lang="en-US" altLang="zh-CN" sz="1200" b="1" i="1">
                                  <a:latin typeface="Cambria Math" panose="02040503050406030204" pitchFamily="18" charset="0"/>
                                </a:rPr>
                              </m:ctrlPr>
                            </m:dPr>
                            <m:e>
                              <m:f>
                                <m:fPr>
                                  <m:ctrlPr>
                                    <a:rPr lang="en-US" altLang="zh-CN" sz="1200" b="1" i="1">
                                      <a:latin typeface="Cambria Math" panose="02040503050406030204" pitchFamily="18" charset="0"/>
                                    </a:rPr>
                                  </m:ctrlPr>
                                </m:fPr>
                                <m:num>
                                  <m:r>
                                    <a:rPr lang="en-US" altLang="zh-CN" sz="1200" b="1" i="1">
                                      <a:latin typeface="Cambria Math" panose="02040503050406030204" pitchFamily="18" charset="0"/>
                                    </a:rPr>
                                    <m:t>𝟏</m:t>
                                  </m:r>
                                </m:num>
                                <m:den>
                                  <m:r>
                                    <a:rPr lang="en-US" altLang="zh-CN" sz="1200" b="1" i="1">
                                      <a:latin typeface="Cambria Math" panose="02040503050406030204" pitchFamily="18" charset="0"/>
                                    </a:rPr>
                                    <m:t>𝟒</m:t>
                                  </m:r>
                                </m:den>
                              </m:f>
                              <m:r>
                                <a:rPr lang="en-US" altLang="zh-CN" sz="1200" b="1" i="1">
                                  <a:latin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𝒊</m:t>
                                  </m:r>
                                </m:sub>
                              </m:sSub>
                              <m:r>
                                <a:rPr lang="en-US" altLang="zh-CN" sz="1200" b="1" i="1">
                                  <a:latin typeface="Cambria Math" panose="02040503050406030204" pitchFamily="18" charset="0"/>
                                  <a:ea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𝒋</m:t>
                                  </m:r>
                                </m:sub>
                              </m:sSub>
                            </m:e>
                          </m:d>
                          <m:d>
                            <m:dPr>
                              <m:ctrlPr>
                                <a:rPr lang="en-US" altLang="zh-CN" sz="1200" b="1" i="1">
                                  <a:latin typeface="Cambria Math" panose="02040503050406030204" pitchFamily="18" charset="0"/>
                                </a:rPr>
                              </m:ctrlPr>
                            </m:dPr>
                            <m:e>
                              <m:f>
                                <m:fPr>
                                  <m:ctrlPr>
                                    <a:rPr lang="en-US" altLang="zh-CN" sz="1200" b="1" i="1">
                                      <a:latin typeface="Cambria Math" panose="02040503050406030204" pitchFamily="18" charset="0"/>
                                    </a:rPr>
                                  </m:ctrlPr>
                                </m:fPr>
                                <m:num>
                                  <m:r>
                                    <a:rPr lang="en-US" altLang="zh-CN" sz="1200" b="1" i="1">
                                      <a:latin typeface="Cambria Math" panose="02040503050406030204" pitchFamily="18" charset="0"/>
                                    </a:rPr>
                                    <m:t>𝟏</m:t>
                                  </m:r>
                                </m:num>
                                <m:den>
                                  <m:r>
                                    <a:rPr lang="en-US" altLang="zh-CN" sz="1200" b="1" i="1">
                                      <a:latin typeface="Cambria Math" panose="02040503050406030204" pitchFamily="18" charset="0"/>
                                    </a:rPr>
                                    <m:t>𝟒</m:t>
                                  </m:r>
                                </m:den>
                              </m:f>
                              <m:r>
                                <a:rPr lang="en-US" altLang="zh-CN" sz="1200" b="1" i="1">
                                  <a:latin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𝒌</m:t>
                                  </m:r>
                                </m:sub>
                              </m:sSub>
                              <m:r>
                                <a:rPr lang="en-US" altLang="zh-CN" sz="1200" b="1" i="1">
                                  <a:latin typeface="Cambria Math" panose="02040503050406030204" pitchFamily="18" charset="0"/>
                                  <a:ea typeface="Cambria Math" panose="02040503050406030204" pitchFamily="18" charset="0"/>
                                </a:rPr>
                                <m:t>∙</m:t>
                              </m:r>
                              <m:sSub>
                                <m:sSubPr>
                                  <m:ctrlPr>
                                    <a:rPr lang="en-US" altLang="zh-CN" sz="1200" b="1" i="1">
                                      <a:latin typeface="Cambria Math" panose="02040503050406030204" pitchFamily="18" charset="0"/>
                                    </a:rPr>
                                  </m:ctrlPr>
                                </m:sSubPr>
                                <m:e>
                                  <m:acc>
                                    <m:accPr>
                                      <m:chr m:val="⃗"/>
                                      <m:ctrlPr>
                                        <a:rPr lang="en-US" altLang="zh-CN" sz="1200" b="1" i="1">
                                          <a:latin typeface="Cambria Math" panose="02040503050406030204" pitchFamily="18" charset="0"/>
                                        </a:rPr>
                                      </m:ctrlPr>
                                    </m:accPr>
                                    <m:e>
                                      <m:r>
                                        <a:rPr lang="en-US" altLang="zh-CN" sz="1200" b="1" i="1">
                                          <a:latin typeface="Cambria Math" panose="02040503050406030204" pitchFamily="18" charset="0"/>
                                        </a:rPr>
                                        <m:t>𝑺</m:t>
                                      </m:r>
                                    </m:e>
                                  </m:acc>
                                </m:e>
                                <m:sub>
                                  <m:r>
                                    <a:rPr lang="en-US" altLang="zh-CN" sz="1200" b="1" i="1">
                                      <a:latin typeface="Cambria Math" panose="02040503050406030204" pitchFamily="18" charset="0"/>
                                    </a:rPr>
                                    <m:t>𝒍</m:t>
                                  </m:r>
                                </m:sub>
                              </m:sSub>
                            </m:e>
                          </m:d>
                        </m:e>
                      </m:nary>
                      <m:r>
                        <a:rPr lang="en-US" altLang="zh-CN" sz="1200" b="1" i="1">
                          <a:latin typeface="Cambria Math" panose="02040503050406030204" pitchFamily="18" charset="0"/>
                        </a:rPr>
                        <m:t> </m:t>
                      </m:r>
                    </m:oMath>
                  </m:oMathPara>
                </a14:m>
                <a:endParaRPr lang="zh-CN" altLang="en-US" sz="1200" b="1" dirty="0"/>
              </a:p>
            </p:txBody>
          </p:sp>
        </mc:Choice>
        <mc:Fallback xmlns="">
          <p:sp>
            <p:nvSpPr>
              <p:cNvPr id="22" name="文本框 21">
                <a:extLst>
                  <a:ext uri="{FF2B5EF4-FFF2-40B4-BE49-F238E27FC236}">
                    <a16:creationId xmlns:a16="http://schemas.microsoft.com/office/drawing/2014/main" id="{9AF46964-811A-4F77-B87A-A36A8FB061EB}"/>
                  </a:ext>
                </a:extLst>
              </p:cNvPr>
              <p:cNvSpPr txBox="1">
                <a:spLocks noRot="1" noChangeAspect="1" noMove="1" noResize="1" noEditPoints="1" noAdjustHandles="1" noChangeArrowheads="1" noChangeShapeType="1" noTextEdit="1"/>
              </p:cNvSpPr>
              <p:nvPr/>
            </p:nvSpPr>
            <p:spPr>
              <a:xfrm>
                <a:off x="6224809" y="1855205"/>
                <a:ext cx="4781330" cy="480709"/>
              </a:xfrm>
              <a:prstGeom prst="rect">
                <a:avLst/>
              </a:prstGeom>
              <a:blipFill>
                <a:blip r:embed="rId6"/>
                <a:stretch>
                  <a:fillRect t="-136709" b="-189873"/>
                </a:stretch>
              </a:blipFill>
              <a:ln>
                <a:noFill/>
              </a:ln>
            </p:spPr>
            <p:txBody>
              <a:bodyPr/>
              <a:lstStyle/>
              <a:p>
                <a:r>
                  <a:rPr lang="zh-CN" altLang="en-US">
                    <a:noFill/>
                  </a:rPr>
                  <a:t> </a:t>
                </a:r>
              </a:p>
            </p:txBody>
          </p:sp>
        </mc:Fallback>
      </mc:AlternateContent>
      <p:sp>
        <p:nvSpPr>
          <p:cNvPr id="23" name="文本框 22">
            <a:extLst>
              <a:ext uri="{FF2B5EF4-FFF2-40B4-BE49-F238E27FC236}">
                <a16:creationId xmlns:a16="http://schemas.microsoft.com/office/drawing/2014/main" id="{A5EB6604-3D48-47F5-BFCA-12D2A2021AC8}"/>
              </a:ext>
            </a:extLst>
          </p:cNvPr>
          <p:cNvSpPr txBox="1"/>
          <p:nvPr/>
        </p:nvSpPr>
        <p:spPr>
          <a:xfrm>
            <a:off x="546411" y="6421762"/>
            <a:ext cx="11050858" cy="430887"/>
          </a:xfrm>
          <a:prstGeom prst="rect">
            <a:avLst/>
          </a:prstGeom>
          <a:noFill/>
        </p:spPr>
        <p:txBody>
          <a:bodyPr wrap="square">
            <a:spAutoFit/>
          </a:bodyPr>
          <a:lstStyle/>
          <a:p>
            <a:r>
              <a:rPr lang="en-US" altLang="zh-CN" sz="2200" dirty="0">
                <a:latin typeface="Times New Roman" panose="02020603050405020304" pitchFamily="18" charset="0"/>
                <a:cs typeface="Times New Roman" panose="02020603050405020304" pitchFamily="18" charset="0"/>
              </a:rPr>
              <a:t>Singh et al., Science 303, 1490 (2004); Physics 3, 35 (2010);</a:t>
            </a:r>
            <a:r>
              <a:rPr lang="zh-CN" altLang="en-US" sz="2200" dirty="0">
                <a:latin typeface="Times New Roman" panose="02020603050405020304" pitchFamily="18" charset="0"/>
                <a:cs typeface="Times New Roman" panose="02020603050405020304" pitchFamily="18" charset="0"/>
              </a:rPr>
              <a:t> </a:t>
            </a:r>
            <a:r>
              <a:rPr lang="en-US" altLang="zh-CN" sz="2200" dirty="0">
                <a:latin typeface="Times New Roman" panose="02020603050405020304" pitchFamily="18" charset="0"/>
                <a:cs typeface="Times New Roman" panose="02020603050405020304" pitchFamily="18" charset="0"/>
              </a:rPr>
              <a:t>Cui et al., CPL 42, 047503 (2025)</a:t>
            </a:r>
          </a:p>
        </p:txBody>
      </p:sp>
      <p:sp>
        <p:nvSpPr>
          <p:cNvPr id="16" name="文本框 15">
            <a:extLst>
              <a:ext uri="{FF2B5EF4-FFF2-40B4-BE49-F238E27FC236}">
                <a16:creationId xmlns:a16="http://schemas.microsoft.com/office/drawing/2014/main" id="{CDBC3401-F2B3-46F6-9F0D-0E6AC0C33AE5}"/>
              </a:ext>
            </a:extLst>
          </p:cNvPr>
          <p:cNvSpPr txBox="1"/>
          <p:nvPr/>
        </p:nvSpPr>
        <p:spPr>
          <a:xfrm>
            <a:off x="5069797" y="5974308"/>
            <a:ext cx="6379503" cy="461665"/>
          </a:xfrm>
          <a:prstGeom prst="rect">
            <a:avLst/>
          </a:prstGeom>
          <a:noFill/>
        </p:spPr>
        <p:txBody>
          <a:bodyPr wrap="none" rtlCol="0">
            <a:spAutoFit/>
          </a:bodyPr>
          <a:lstStyle/>
          <a:p>
            <a:pPr algn="l"/>
            <a:r>
              <a:rPr lang="en-US" altLang="zh-CN" sz="2400" dirty="0">
                <a:solidFill>
                  <a:srgbClr val="0033CC"/>
                </a:solidFill>
                <a:latin typeface="Times New Roman" panose="02020603050405020304" pitchFamily="18" charset="0"/>
                <a:cs typeface="Times New Roman" panose="02020603050405020304" pitchFamily="18" charset="0"/>
              </a:rPr>
              <a:t>Deconfined</a:t>
            </a:r>
            <a:r>
              <a:rPr lang="zh-CN" altLang="en-US" sz="2400" dirty="0">
                <a:solidFill>
                  <a:srgbClr val="0033CC"/>
                </a:solidFill>
                <a:latin typeface="Times New Roman" panose="02020603050405020304" pitchFamily="18" charset="0"/>
                <a:cs typeface="Times New Roman" panose="02020603050405020304" pitchFamily="18" charset="0"/>
              </a:rPr>
              <a:t> </a:t>
            </a:r>
            <a:r>
              <a:rPr lang="en-US" altLang="zh-CN" sz="2400" dirty="0">
                <a:solidFill>
                  <a:srgbClr val="0033CC"/>
                </a:solidFill>
                <a:latin typeface="Times New Roman" panose="02020603050405020304" pitchFamily="18" charset="0"/>
                <a:cs typeface="Times New Roman" panose="02020603050405020304" pitchFamily="18" charset="0"/>
              </a:rPr>
              <a:t>QCP: emergent spinons &amp; gauge field</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7849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82829" y="111265"/>
            <a:ext cx="10159833" cy="646331"/>
          </a:xfrm>
          <a:prstGeom prst="rect">
            <a:avLst/>
          </a:prstGeom>
        </p:spPr>
        <p:txBody>
          <a:bodyPr wrap="none">
            <a:spAutoFit/>
          </a:bodyPr>
          <a:lstStyle/>
          <a:p>
            <a:r>
              <a:rPr lang="en-US" altLang="zh-CN" sz="3600" i="1" dirty="0">
                <a:solidFill>
                  <a:srgbClr val="0033CC"/>
                </a:solidFill>
                <a:latin typeface="Times New Roman" panose="02020603050405020304" pitchFamily="18" charset="0"/>
                <a:cs typeface="Times New Roman" panose="02020603050405020304" pitchFamily="18" charset="0"/>
              </a:rPr>
              <a:t>P </a:t>
            </a:r>
            <a:r>
              <a:rPr lang="en-US" altLang="zh-CN" sz="3600" dirty="0">
                <a:solidFill>
                  <a:srgbClr val="0033CC"/>
                </a:solidFill>
                <a:latin typeface="Times New Roman" panose="02020603050405020304" pitchFamily="18" charset="0"/>
                <a:cs typeface="Times New Roman" panose="02020603050405020304" pitchFamily="18" charset="0"/>
              </a:rPr>
              <a:t>+ </a:t>
            </a:r>
            <a:r>
              <a:rPr lang="en-US" altLang="zh-CN" sz="3600" i="1" dirty="0">
                <a:solidFill>
                  <a:srgbClr val="0033CC"/>
                </a:solidFill>
                <a:latin typeface="Times New Roman" panose="02020603050405020304" pitchFamily="18" charset="0"/>
                <a:cs typeface="Times New Roman" panose="02020603050405020304" pitchFamily="18" charset="0"/>
              </a:rPr>
              <a:t>H</a:t>
            </a:r>
            <a:r>
              <a:rPr lang="en-US" altLang="zh-CN" sz="3600" dirty="0">
                <a:solidFill>
                  <a:srgbClr val="0033CC"/>
                </a:solidFill>
                <a:latin typeface="Times New Roman" panose="02020603050405020304" pitchFamily="18" charset="0"/>
                <a:cs typeface="Times New Roman" panose="02020603050405020304" pitchFamily="18" charset="0"/>
              </a:rPr>
              <a:t> tuning + NMR: </a:t>
            </a:r>
            <a:r>
              <a:rPr lang="en-US" altLang="zh-CN" sz="36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rPr>
              <a:t>field-induced proximate DQCP</a:t>
            </a:r>
            <a:endParaRPr lang="zh-CN" altLang="en-US" sz="3600" dirty="0">
              <a:solidFill>
                <a:srgbClr val="0033CC"/>
              </a:solidFill>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49235" y="1051200"/>
            <a:ext cx="6047689" cy="5212772"/>
            <a:chOff x="53852" y="891592"/>
            <a:chExt cx="5348030" cy="4069354"/>
          </a:xfrm>
        </p:grpSpPr>
        <p:pic>
          <p:nvPicPr>
            <p:cNvPr id="5" name="图片 4"/>
            <p:cNvPicPr>
              <a:picLocks noChangeAspect="1"/>
            </p:cNvPicPr>
            <p:nvPr/>
          </p:nvPicPr>
          <p:blipFill>
            <a:blip r:embed="rId3"/>
            <a:stretch>
              <a:fillRect/>
            </a:stretch>
          </p:blipFill>
          <p:spPr>
            <a:xfrm>
              <a:off x="53852" y="1011832"/>
              <a:ext cx="5348030" cy="3949114"/>
            </a:xfrm>
            <a:prstGeom prst="rect">
              <a:avLst/>
            </a:prstGeom>
          </p:spPr>
        </p:pic>
        <p:sp>
          <p:nvSpPr>
            <p:cNvPr id="3" name="矩形 2"/>
            <p:cNvSpPr/>
            <p:nvPr/>
          </p:nvSpPr>
          <p:spPr>
            <a:xfrm>
              <a:off x="1014154" y="891592"/>
              <a:ext cx="2585258" cy="10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a:t>
              </a:r>
              <a:endParaRPr lang="zh-CN" altLang="en-US" dirty="0"/>
            </a:p>
          </p:txBody>
        </p:sp>
        <p:sp>
          <p:nvSpPr>
            <p:cNvPr id="9" name="矩形 8"/>
            <p:cNvSpPr/>
            <p:nvPr/>
          </p:nvSpPr>
          <p:spPr>
            <a:xfrm>
              <a:off x="3599412" y="1011832"/>
              <a:ext cx="1802470" cy="1311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5644496" y="1487621"/>
            <a:ext cx="2877437" cy="3600986"/>
          </a:xfrm>
          <a:prstGeom prst="rect">
            <a:avLst/>
          </a:prstGeom>
          <a:noFill/>
          <a:ln>
            <a:noFill/>
          </a:ln>
        </p:spPr>
        <p:txBody>
          <a:bodyPr wrap="square" rtlCol="0">
            <a:spAutoFit/>
          </a:bodyPr>
          <a:lstStyle/>
          <a:p>
            <a:pPr marL="342900" indent="-342900">
              <a:spcBef>
                <a:spcPts val="1200"/>
              </a:spcBef>
              <a:buAutoNum type="arabicPeriod"/>
            </a:pPr>
            <a:r>
              <a:rPr lang="en-US" altLang="zh-CN" sz="2600" dirty="0">
                <a:solidFill>
                  <a:srgbClr val="0033CC"/>
                </a:solidFill>
                <a:latin typeface="Times New Roman" panose="02020603050405020304" pitchFamily="18" charset="0"/>
                <a:cs typeface="Times New Roman" panose="02020603050405020304" pitchFamily="18" charset="0"/>
              </a:rPr>
              <a:t>Full-plaquette VBS phase</a:t>
            </a:r>
          </a:p>
          <a:p>
            <a:pPr marL="342900" indent="-342900">
              <a:spcBef>
                <a:spcPts val="1200"/>
              </a:spcBef>
              <a:buAutoNum type="arabicPeriod"/>
            </a:pPr>
            <a:r>
              <a:rPr lang="en-US" altLang="zh-CN" sz="2600" dirty="0">
                <a:solidFill>
                  <a:srgbClr val="0033CC"/>
                </a:solidFill>
                <a:latin typeface="Times New Roman" panose="02020603050405020304" pitchFamily="18" charset="0"/>
                <a:cs typeface="Times New Roman" panose="02020603050405020304" pitchFamily="18" charset="0"/>
              </a:rPr>
              <a:t>AFM ordered phase</a:t>
            </a:r>
          </a:p>
          <a:p>
            <a:pPr marL="342900" indent="-342900">
              <a:spcBef>
                <a:spcPts val="1200"/>
              </a:spcBef>
              <a:buAutoNum type="arabicPeriod"/>
            </a:pPr>
            <a:r>
              <a:rPr lang="en-US" altLang="zh-CN" sz="2600" u="sng" dirty="0">
                <a:solidFill>
                  <a:srgbClr val="0033CC"/>
                </a:solidFill>
                <a:latin typeface="Times New Roman" panose="02020603050405020304" pitchFamily="18" charset="0"/>
                <a:cs typeface="Times New Roman" panose="02020603050405020304" pitchFamily="18" charset="0"/>
              </a:rPr>
              <a:t>Second-order transition temperature below 70 </a:t>
            </a:r>
            <a:r>
              <a:rPr lang="en-US" altLang="zh-CN" sz="2600" u="sng" dirty="0" err="1">
                <a:solidFill>
                  <a:srgbClr val="0033CC"/>
                </a:solidFill>
                <a:latin typeface="Times New Roman" panose="02020603050405020304" pitchFamily="18" charset="0"/>
                <a:cs typeface="Times New Roman" panose="02020603050405020304" pitchFamily="18" charset="0"/>
              </a:rPr>
              <a:t>mK.</a:t>
            </a:r>
            <a:endParaRPr lang="en-US" altLang="zh-CN" sz="2600" u="sng" dirty="0">
              <a:solidFill>
                <a:srgbClr val="0033CC"/>
              </a:solidFill>
              <a:latin typeface="Times New Roman" panose="02020603050405020304" pitchFamily="18" charset="0"/>
              <a:cs typeface="Times New Roman" panose="02020603050405020304" pitchFamily="18" charset="0"/>
            </a:endParaRPr>
          </a:p>
        </p:txBody>
      </p:sp>
      <p:cxnSp>
        <p:nvCxnSpPr>
          <p:cNvPr id="14" name="直接箭头连接符 13"/>
          <p:cNvCxnSpPr>
            <a:cxnSpLocks/>
          </p:cNvCxnSpPr>
          <p:nvPr/>
        </p:nvCxnSpPr>
        <p:spPr>
          <a:xfrm flipH="1">
            <a:off x="1666240" y="1781983"/>
            <a:ext cx="4039985" cy="3060514"/>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cxnSpLocks/>
          </p:cNvCxnSpPr>
          <p:nvPr/>
        </p:nvCxnSpPr>
        <p:spPr>
          <a:xfrm flipH="1">
            <a:off x="4471788" y="2733040"/>
            <a:ext cx="1234437" cy="2442505"/>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cxnSpLocks/>
          </p:cNvCxnSpPr>
          <p:nvPr/>
        </p:nvCxnSpPr>
        <p:spPr>
          <a:xfrm flipH="1">
            <a:off x="3204095" y="3657600"/>
            <a:ext cx="2440401" cy="81913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灯片编号占位符 1">
            <a:extLst>
              <a:ext uri="{FF2B5EF4-FFF2-40B4-BE49-F238E27FC236}">
                <a16:creationId xmlns:a16="http://schemas.microsoft.com/office/drawing/2014/main" id="{AAC74E64-FDC5-46EF-87B9-059904FCD7CC}"/>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23</a:t>
            </a:fld>
            <a:endParaRPr lang="zh-CN" altLang="en-US" sz="2000" dirty="0"/>
          </a:p>
        </p:txBody>
      </p:sp>
      <p:sp>
        <p:nvSpPr>
          <p:cNvPr id="6" name="文本框 5">
            <a:extLst>
              <a:ext uri="{FF2B5EF4-FFF2-40B4-BE49-F238E27FC236}">
                <a16:creationId xmlns:a16="http://schemas.microsoft.com/office/drawing/2014/main" id="{41828294-1664-32DE-2C5A-F1C174DDBE5F}"/>
              </a:ext>
            </a:extLst>
          </p:cNvPr>
          <p:cNvSpPr txBox="1"/>
          <p:nvPr/>
        </p:nvSpPr>
        <p:spPr>
          <a:xfrm>
            <a:off x="2423189" y="6388626"/>
            <a:ext cx="8181279" cy="461665"/>
          </a:xfrm>
          <a:prstGeom prst="rect">
            <a:avLst/>
          </a:prstGeom>
          <a:noFill/>
        </p:spPr>
        <p:txBody>
          <a:bodyPr wrap="none" rtlCol="0">
            <a:spAutoFit/>
          </a:bodyPr>
          <a:lstStyle/>
          <a:p>
            <a:r>
              <a:rPr lang="en-US" altLang="zh-CN" sz="2400" dirty="0">
                <a:latin typeface="Times New Roman" panose="02020603050405020304" pitchFamily="18" charset="0"/>
                <a:cs typeface="Times New Roman" panose="02020603050405020304" pitchFamily="18" charset="0"/>
              </a:rPr>
              <a:t>Y. Cui, R. Yu, A. Sandvik, WQY et al., Science 380, 1179 (2023)</a:t>
            </a:r>
            <a:endParaRPr lang="zh-CN" altLang="en-US" sz="2400" dirty="0">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45199337-44D4-7977-36C4-97D951B75DFF}"/>
              </a:ext>
            </a:extLst>
          </p:cNvPr>
          <p:cNvSpPr txBox="1"/>
          <p:nvPr/>
        </p:nvSpPr>
        <p:spPr>
          <a:xfrm>
            <a:off x="221667" y="958255"/>
            <a:ext cx="5352747" cy="461665"/>
          </a:xfrm>
          <a:prstGeom prst="rect">
            <a:avLst/>
          </a:prstGeom>
          <a:noFill/>
        </p:spPr>
        <p:txBody>
          <a:bodyPr wrap="none" rtlCol="0">
            <a:spAutoFit/>
          </a:bodyPr>
          <a:lstStyle/>
          <a:p>
            <a:pPr algn="l"/>
            <a:r>
              <a:rPr lang="en-US" altLang="zh-CN" sz="2400" dirty="0">
                <a:solidFill>
                  <a:srgbClr val="0033CC"/>
                </a:solidFill>
                <a:latin typeface="Times New Roman" panose="02020603050405020304" pitchFamily="18" charset="0"/>
                <a:cs typeface="Times New Roman" panose="02020603050405020304" pitchFamily="18" charset="0"/>
              </a:rPr>
              <a:t> Shastry-Sutherland material SrCu</a:t>
            </a:r>
            <a:r>
              <a:rPr lang="en-US" altLang="zh-CN" sz="2400" baseline="-25000" dirty="0">
                <a:solidFill>
                  <a:srgbClr val="0033CC"/>
                </a:solidFill>
                <a:latin typeface="Times New Roman" panose="02020603050405020304" pitchFamily="18" charset="0"/>
                <a:cs typeface="Times New Roman" panose="02020603050405020304" pitchFamily="18" charset="0"/>
              </a:rPr>
              <a:t>2</a:t>
            </a:r>
            <a:r>
              <a:rPr lang="en-US" altLang="zh-CN" sz="2400" dirty="0">
                <a:solidFill>
                  <a:srgbClr val="0033CC"/>
                </a:solidFill>
                <a:latin typeface="Times New Roman" panose="02020603050405020304" pitchFamily="18" charset="0"/>
                <a:cs typeface="Times New Roman" panose="02020603050405020304" pitchFamily="18" charset="0"/>
              </a:rPr>
              <a:t>(BO</a:t>
            </a:r>
            <a:r>
              <a:rPr lang="en-US" altLang="zh-CN" sz="2400" baseline="-25000" dirty="0">
                <a:solidFill>
                  <a:srgbClr val="0033CC"/>
                </a:solidFill>
                <a:latin typeface="Times New Roman" panose="02020603050405020304" pitchFamily="18" charset="0"/>
                <a:cs typeface="Times New Roman" panose="02020603050405020304" pitchFamily="18" charset="0"/>
              </a:rPr>
              <a:t>3</a:t>
            </a:r>
            <a:r>
              <a:rPr lang="en-US" altLang="zh-CN" sz="2400" dirty="0">
                <a:solidFill>
                  <a:srgbClr val="0033CC"/>
                </a:solidFill>
                <a:latin typeface="Times New Roman" panose="02020603050405020304" pitchFamily="18" charset="0"/>
                <a:cs typeface="Times New Roman" panose="02020603050405020304" pitchFamily="18" charset="0"/>
              </a:rPr>
              <a:t>)</a:t>
            </a:r>
            <a:r>
              <a:rPr lang="en-US" altLang="zh-CN" sz="2400" baseline="-25000" dirty="0">
                <a:solidFill>
                  <a:srgbClr val="0033CC"/>
                </a:solidFill>
                <a:latin typeface="Times New Roman" panose="02020603050405020304" pitchFamily="18" charset="0"/>
                <a:cs typeface="Times New Roman" panose="02020603050405020304" pitchFamily="18" charset="0"/>
              </a:rPr>
              <a:t>2</a:t>
            </a:r>
            <a:endParaRPr lang="zh-CN" altLang="en-US" sz="2400" baseline="-25000" dirty="0">
              <a:solidFill>
                <a:srgbClr val="0033CC"/>
              </a:solidFill>
              <a:latin typeface="Times New Roman" panose="02020603050405020304" pitchFamily="18" charset="0"/>
              <a:cs typeface="Times New Roman" panose="02020603050405020304" pitchFamily="18" charset="0"/>
            </a:endParaRPr>
          </a:p>
        </p:txBody>
      </p:sp>
      <p:pic>
        <p:nvPicPr>
          <p:cNvPr id="16" name="Picture 3">
            <a:extLst>
              <a:ext uri="{FF2B5EF4-FFF2-40B4-BE49-F238E27FC236}">
                <a16:creationId xmlns:a16="http://schemas.microsoft.com/office/drawing/2014/main" id="{E395FAF0-BD58-4FDB-9ADA-CF6D6DFE884B}"/>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p:pic>
        <p:nvPicPr>
          <p:cNvPr id="8" name="图片 7">
            <a:extLst>
              <a:ext uri="{FF2B5EF4-FFF2-40B4-BE49-F238E27FC236}">
                <a16:creationId xmlns:a16="http://schemas.microsoft.com/office/drawing/2014/main" id="{165244F6-7AA2-6928-5E83-37653F23B286}"/>
              </a:ext>
            </a:extLst>
          </p:cNvPr>
          <p:cNvPicPr>
            <a:picLocks noChangeAspect="1"/>
          </p:cNvPicPr>
          <p:nvPr/>
        </p:nvPicPr>
        <p:blipFill>
          <a:blip r:embed="rId5"/>
          <a:stretch>
            <a:fillRect/>
          </a:stretch>
        </p:blipFill>
        <p:spPr>
          <a:xfrm>
            <a:off x="8526494" y="1366332"/>
            <a:ext cx="3568790" cy="4465508"/>
          </a:xfrm>
          <a:prstGeom prst="rect">
            <a:avLst/>
          </a:prstGeom>
        </p:spPr>
      </p:pic>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FC19881-577B-1C4E-BF03-5EF332DE3706}"/>
                  </a:ext>
                </a:extLst>
              </p:cNvPr>
              <p:cNvSpPr txBox="1"/>
              <p:nvPr/>
            </p:nvSpPr>
            <p:spPr>
              <a:xfrm>
                <a:off x="8970753" y="5548968"/>
                <a:ext cx="1226361" cy="7232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US" altLang="zh-CN" sz="2800" b="0" i="1" smtClean="0">
                          <a:solidFill>
                            <a:srgbClr val="C00000"/>
                          </a:solidFill>
                          <a:latin typeface="Cambria Math" panose="02040503050406030204" pitchFamily="18" charset="0"/>
                          <a:cs typeface="Times New Roman" panose="02020603050405020304" pitchFamily="18" charset="0"/>
                        </a:rPr>
                        <m:t>𝜂</m:t>
                      </m:r>
                      <m:r>
                        <a:rPr lang="en-US" altLang="zh-CN" sz="2800" b="0" i="1" smtClean="0">
                          <a:solidFill>
                            <a:srgbClr val="C00000"/>
                          </a:solidFill>
                          <a:latin typeface="Cambria Math" panose="02040503050406030204" pitchFamily="18" charset="0"/>
                          <a:cs typeface="Times New Roman" panose="02020603050405020304" pitchFamily="18" charset="0"/>
                        </a:rPr>
                        <m:t>=</m:t>
                      </m:r>
                      <m:r>
                        <a:rPr lang="en-US" altLang="zh-CN" sz="2800" b="0" i="1" smtClean="0">
                          <a:solidFill>
                            <a:srgbClr val="C00000"/>
                          </a:solidFill>
                          <a:latin typeface="Cambria Math" panose="02040503050406030204" pitchFamily="18" charset="0"/>
                          <a:cs typeface="Times New Roman" panose="02020603050405020304" pitchFamily="18" charset="0"/>
                        </a:rPr>
                        <m:t>0</m:t>
                      </m:r>
                      <m:r>
                        <a:rPr lang="en-US" altLang="zh-CN" sz="2800" b="0" i="1" smtClean="0">
                          <a:solidFill>
                            <a:srgbClr val="C00000"/>
                          </a:solidFill>
                          <a:latin typeface="Cambria Math" panose="02040503050406030204" pitchFamily="18" charset="0"/>
                          <a:cs typeface="Times New Roman" panose="02020603050405020304" pitchFamily="18" charset="0"/>
                        </a:rPr>
                        <m:t>.</m:t>
                      </m:r>
                      <m:r>
                        <a:rPr lang="en-US" altLang="zh-CN" sz="2800" b="0" i="1" smtClean="0">
                          <a:solidFill>
                            <a:srgbClr val="C00000"/>
                          </a:solidFill>
                          <a:latin typeface="Cambria Math" panose="02040503050406030204" pitchFamily="18" charset="0"/>
                          <a:cs typeface="Times New Roman" panose="02020603050405020304" pitchFamily="18" charset="0"/>
                        </a:rPr>
                        <m:t>2</m:t>
                      </m:r>
                    </m:oMath>
                  </m:oMathPara>
                </a14:m>
                <a:endParaRPr lang="zh-CN" altLang="en-US" sz="2800"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11" name="文本框 10">
                <a:extLst>
                  <a:ext uri="{FF2B5EF4-FFF2-40B4-BE49-F238E27FC236}">
                    <a16:creationId xmlns:a16="http://schemas.microsoft.com/office/drawing/2014/main" id="{7FC19881-577B-1C4E-BF03-5EF332DE3706}"/>
                  </a:ext>
                </a:extLst>
              </p:cNvPr>
              <p:cNvSpPr txBox="1">
                <a:spLocks noRot="1" noChangeAspect="1" noMove="1" noResize="1" noEditPoints="1" noAdjustHandles="1" noChangeArrowheads="1" noChangeShapeType="1" noTextEdit="1"/>
              </p:cNvSpPr>
              <p:nvPr/>
            </p:nvSpPr>
            <p:spPr>
              <a:xfrm>
                <a:off x="8970753" y="5548968"/>
                <a:ext cx="1226361" cy="723275"/>
              </a:xfrm>
              <a:prstGeom prst="rect">
                <a:avLst/>
              </a:prstGeom>
              <a:blipFill>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06766191"/>
      </p:ext>
    </p:extLst>
  </p:cSld>
  <p:clrMapOvr>
    <a:masterClrMapping/>
  </p:clrMapOvr>
  <mc:AlternateContent xmlns:mc="http://schemas.openxmlformats.org/markup-compatibility/2006" xmlns:p14="http://schemas.microsoft.com/office/powerpoint/2010/main">
    <mc:Choice Requires="p14">
      <p:transition spd="slow" p14:dur="2000" advTm="44281"/>
    </mc:Choice>
    <mc:Fallback xmlns="">
      <p:transition spd="slow" advTm="44281"/>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矩形 289">
            <a:extLst>
              <a:ext uri="{FF2B5EF4-FFF2-40B4-BE49-F238E27FC236}">
                <a16:creationId xmlns:a16="http://schemas.microsoft.com/office/drawing/2014/main" id="{000EDC4C-FB2D-40CE-BF98-0AD405330FC4}"/>
              </a:ext>
            </a:extLst>
          </p:cNvPr>
          <p:cNvSpPr/>
          <p:nvPr/>
        </p:nvSpPr>
        <p:spPr>
          <a:xfrm>
            <a:off x="1335877" y="5470122"/>
            <a:ext cx="2342863" cy="461665"/>
          </a:xfrm>
          <a:prstGeom prst="rect">
            <a:avLst/>
          </a:prstGeom>
        </p:spPr>
        <p:txBody>
          <a:bodyPr wrap="square">
            <a:spAutoFit/>
          </a:bodyPr>
          <a:lstStyle/>
          <a:p>
            <a:pPr>
              <a:spcBef>
                <a:spcPts val="600"/>
              </a:spcBef>
            </a:pPr>
            <a:r>
              <a:rPr lang="en-US" altLang="zh-CN" sz="2400" b="1"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EP-AFM, =0.6</a:t>
            </a:r>
            <a:endParaRPr lang="en-US" altLang="zh-CN" sz="2400" b="1" dirty="0">
              <a:solidFill>
                <a:srgbClr val="0033CC"/>
              </a:solidFill>
              <a:latin typeface="Times New Roman" panose="02020603050405020304" pitchFamily="18" charset="0"/>
              <a:cs typeface="Times New Roman" panose="02020603050405020304" pitchFamily="18" charset="0"/>
            </a:endParaRPr>
          </a:p>
        </p:txBody>
      </p:sp>
      <p:sp>
        <p:nvSpPr>
          <p:cNvPr id="292" name="灯片编号占位符 1">
            <a:extLst>
              <a:ext uri="{FF2B5EF4-FFF2-40B4-BE49-F238E27FC236}">
                <a16:creationId xmlns:a16="http://schemas.microsoft.com/office/drawing/2014/main" id="{C47C3D40-3CCB-4F69-8D2C-03A8BEE9D827}"/>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24</a:t>
            </a:fld>
            <a:endParaRPr lang="zh-CN" altLang="en-US" sz="2000" dirty="0"/>
          </a:p>
        </p:txBody>
      </p:sp>
      <p:pic>
        <p:nvPicPr>
          <p:cNvPr id="296" name="图片 295">
            <a:extLst>
              <a:ext uri="{FF2B5EF4-FFF2-40B4-BE49-F238E27FC236}">
                <a16:creationId xmlns:a16="http://schemas.microsoft.com/office/drawing/2014/main" id="{3120FFD7-1517-434A-9CDF-6C17568DF736}"/>
              </a:ext>
            </a:extLst>
          </p:cNvPr>
          <p:cNvPicPr>
            <a:picLocks noChangeAspect="1"/>
          </p:cNvPicPr>
          <p:nvPr/>
        </p:nvPicPr>
        <p:blipFill>
          <a:blip r:embed="rId3"/>
          <a:stretch>
            <a:fillRect/>
          </a:stretch>
        </p:blipFill>
        <p:spPr>
          <a:xfrm>
            <a:off x="137026" y="1005047"/>
            <a:ext cx="4011219" cy="4447999"/>
          </a:xfrm>
          <a:prstGeom prst="rect">
            <a:avLst/>
          </a:prstGeom>
        </p:spPr>
      </p:pic>
      <p:pic>
        <p:nvPicPr>
          <p:cNvPr id="297" name="图片 296">
            <a:extLst>
              <a:ext uri="{FF2B5EF4-FFF2-40B4-BE49-F238E27FC236}">
                <a16:creationId xmlns:a16="http://schemas.microsoft.com/office/drawing/2014/main" id="{6818F0C5-B135-4696-947E-749DC8C401BC}"/>
              </a:ext>
            </a:extLst>
          </p:cNvPr>
          <p:cNvPicPr>
            <a:picLocks noChangeAspect="1"/>
          </p:cNvPicPr>
          <p:nvPr/>
        </p:nvPicPr>
        <p:blipFill>
          <a:blip r:embed="rId4"/>
          <a:stretch>
            <a:fillRect/>
          </a:stretch>
        </p:blipFill>
        <p:spPr>
          <a:xfrm>
            <a:off x="8157703" y="1115653"/>
            <a:ext cx="3568790" cy="4447999"/>
          </a:xfrm>
          <a:prstGeom prst="rect">
            <a:avLst/>
          </a:prstGeom>
        </p:spPr>
      </p:pic>
      <p:sp>
        <p:nvSpPr>
          <p:cNvPr id="58" name="矩形 57">
            <a:extLst>
              <a:ext uri="{FF2B5EF4-FFF2-40B4-BE49-F238E27FC236}">
                <a16:creationId xmlns:a16="http://schemas.microsoft.com/office/drawing/2014/main" id="{DF81D452-736C-448E-9B08-93033B5A29DF}"/>
              </a:ext>
            </a:extLst>
          </p:cNvPr>
          <p:cNvSpPr/>
          <p:nvPr/>
        </p:nvSpPr>
        <p:spPr>
          <a:xfrm>
            <a:off x="8830707" y="5453046"/>
            <a:ext cx="2563159" cy="461665"/>
          </a:xfrm>
          <a:prstGeom prst="rect">
            <a:avLst/>
          </a:prstGeom>
        </p:spPr>
        <p:txBody>
          <a:bodyPr wrap="square">
            <a:spAutoFit/>
          </a:bodyPr>
          <a:lstStyle/>
          <a:p>
            <a:pPr algn="ctr">
              <a:spcBef>
                <a:spcPts val="600"/>
              </a:spcBef>
            </a:pPr>
            <a:r>
              <a:rPr lang="en-US" altLang="zh-CN" sz="2400" b="1"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FP-AFM, =0.2</a:t>
            </a:r>
            <a:endParaRPr lang="zh-CN" altLang="en-US" sz="2400" b="1" dirty="0">
              <a:solidFill>
                <a:srgbClr val="0033CC"/>
              </a:solidFill>
              <a:latin typeface="Times New Roman" panose="02020603050405020304" pitchFamily="18" charset="0"/>
              <a:cs typeface="Times New Roman" panose="02020603050405020304" pitchFamily="18" charset="0"/>
            </a:endParaRPr>
          </a:p>
        </p:txBody>
      </p:sp>
      <p:sp>
        <p:nvSpPr>
          <p:cNvPr id="59" name="文本框 58">
            <a:extLst>
              <a:ext uri="{FF2B5EF4-FFF2-40B4-BE49-F238E27FC236}">
                <a16:creationId xmlns:a16="http://schemas.microsoft.com/office/drawing/2014/main" id="{6F59DA7C-55AF-4938-83B7-AAA39FBA249E}"/>
              </a:ext>
            </a:extLst>
          </p:cNvPr>
          <p:cNvSpPr txBox="1"/>
          <p:nvPr/>
        </p:nvSpPr>
        <p:spPr>
          <a:xfrm>
            <a:off x="6502400" y="5894685"/>
            <a:ext cx="5470525"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Y.</a:t>
            </a:r>
            <a:r>
              <a:rPr lang="zh-CN" altLang="en-US" sz="2400"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Cui</a:t>
            </a:r>
            <a:r>
              <a:rPr lang="zh-CN" altLang="en-US" sz="2400"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et</a:t>
            </a:r>
            <a:r>
              <a:rPr lang="zh-CN" altLang="en-US" sz="2400"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al.,</a:t>
            </a:r>
            <a:r>
              <a:rPr lang="zh-CN" altLang="en-US" sz="2400"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 </a:t>
            </a:r>
            <a:r>
              <a:rPr lang="en-US" altLang="zh-CN" sz="2400" dirty="0">
                <a:latin typeface="Times New Roman" panose="02020603050405020304" pitchFamily="18" charset="0"/>
                <a:cs typeface="Times New Roman" panose="02020603050405020304" pitchFamily="18" charset="0"/>
              </a:rPr>
              <a:t>Science 380, 1179 (2023)</a:t>
            </a:r>
          </a:p>
        </p:txBody>
      </p:sp>
      <p:pic>
        <p:nvPicPr>
          <p:cNvPr id="3" name="图片 2">
            <a:extLst>
              <a:ext uri="{FF2B5EF4-FFF2-40B4-BE49-F238E27FC236}">
                <a16:creationId xmlns:a16="http://schemas.microsoft.com/office/drawing/2014/main" id="{6EC556C5-42DF-C616-ECDA-BD8AE84BE001}"/>
              </a:ext>
            </a:extLst>
          </p:cNvPr>
          <p:cNvPicPr>
            <a:picLocks noChangeAspect="1"/>
          </p:cNvPicPr>
          <p:nvPr/>
        </p:nvPicPr>
        <p:blipFill rotWithShape="1">
          <a:blip r:embed="rId5"/>
          <a:srcRect l="16266" r="1219"/>
          <a:stretch>
            <a:fillRect/>
          </a:stretch>
        </p:blipFill>
        <p:spPr>
          <a:xfrm>
            <a:off x="4826113" y="1156058"/>
            <a:ext cx="2857221" cy="4470563"/>
          </a:xfrm>
          <a:prstGeom prst="rect">
            <a:avLst/>
          </a:prstGeom>
        </p:spPr>
      </p:pic>
      <p:sp>
        <p:nvSpPr>
          <p:cNvPr id="4" name="椭圆 3">
            <a:extLst>
              <a:ext uri="{FF2B5EF4-FFF2-40B4-BE49-F238E27FC236}">
                <a16:creationId xmlns:a16="http://schemas.microsoft.com/office/drawing/2014/main" id="{5E26356C-D58E-B18B-E661-83A5B3411996}"/>
              </a:ext>
            </a:extLst>
          </p:cNvPr>
          <p:cNvSpPr/>
          <p:nvPr/>
        </p:nvSpPr>
        <p:spPr>
          <a:xfrm>
            <a:off x="6282048" y="2634033"/>
            <a:ext cx="371098" cy="1517073"/>
          </a:xfrm>
          <a:prstGeom prst="ellipse">
            <a:avLst/>
          </a:prstGeom>
          <a:noFill/>
          <a:ln w="57150">
            <a:solidFill>
              <a:srgbClr val="FF0000"/>
            </a:solidFill>
            <a:prstDash val="sysDash"/>
          </a:ln>
          <a:scene3d>
            <a:camera prst="orthographicFront">
              <a:rot lat="0" lon="0" rev="213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椭圆 4">
            <a:extLst>
              <a:ext uri="{FF2B5EF4-FFF2-40B4-BE49-F238E27FC236}">
                <a16:creationId xmlns:a16="http://schemas.microsoft.com/office/drawing/2014/main" id="{1D490E52-D912-5E61-52CF-60FBC8BA44F9}"/>
              </a:ext>
            </a:extLst>
          </p:cNvPr>
          <p:cNvSpPr/>
          <p:nvPr/>
        </p:nvSpPr>
        <p:spPr>
          <a:xfrm>
            <a:off x="5828810" y="2703307"/>
            <a:ext cx="371098" cy="1517073"/>
          </a:xfrm>
          <a:prstGeom prst="ellipse">
            <a:avLst/>
          </a:prstGeom>
          <a:noFill/>
          <a:ln w="57150">
            <a:solidFill>
              <a:srgbClr val="006600"/>
            </a:solidFill>
            <a:prstDash val="sysDash"/>
          </a:ln>
          <a:scene3d>
            <a:camera prst="orthographicFront">
              <a:rot lat="0" lon="0" rev="6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箭头: 右 5">
            <a:extLst>
              <a:ext uri="{FF2B5EF4-FFF2-40B4-BE49-F238E27FC236}">
                <a16:creationId xmlns:a16="http://schemas.microsoft.com/office/drawing/2014/main" id="{3B97DB51-D1CD-42A2-4B07-EBF7C213EE7E}"/>
              </a:ext>
            </a:extLst>
          </p:cNvPr>
          <p:cNvSpPr/>
          <p:nvPr/>
        </p:nvSpPr>
        <p:spPr>
          <a:xfrm>
            <a:off x="6770911" y="2956957"/>
            <a:ext cx="1268683" cy="604099"/>
          </a:xfrm>
          <a:prstGeom prst="rightArrow">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右 7">
            <a:extLst>
              <a:ext uri="{FF2B5EF4-FFF2-40B4-BE49-F238E27FC236}">
                <a16:creationId xmlns:a16="http://schemas.microsoft.com/office/drawing/2014/main" id="{68DACBDC-BB22-4398-C857-93C858C40BB8}"/>
              </a:ext>
            </a:extLst>
          </p:cNvPr>
          <p:cNvSpPr/>
          <p:nvPr/>
        </p:nvSpPr>
        <p:spPr>
          <a:xfrm>
            <a:off x="4274134" y="2943104"/>
            <a:ext cx="1401286" cy="604099"/>
          </a:xfrm>
          <a:prstGeom prst="rightArrow">
            <a:avLst/>
          </a:prstGeom>
          <a:noFill/>
          <a:ln w="38100">
            <a:solidFill>
              <a:srgbClr val="006600"/>
            </a:solidFill>
          </a:ln>
          <a:scene3d>
            <a:camera prst="orthographicFront">
              <a:rot lat="0" lon="0" rev="108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AA35184E-B0FE-4256-8876-14E9EA513D6A}"/>
              </a:ext>
            </a:extLst>
          </p:cNvPr>
          <p:cNvSpPr txBox="1"/>
          <p:nvPr/>
        </p:nvSpPr>
        <p:spPr>
          <a:xfrm>
            <a:off x="268016" y="-3612"/>
            <a:ext cx="10523481" cy="835613"/>
          </a:xfrm>
          <a:prstGeom prst="rect">
            <a:avLst/>
          </a:prstGeom>
          <a:noFill/>
        </p:spPr>
        <p:txBody>
          <a:bodyPr wrap="square" rtlCol="0">
            <a:spAutoFit/>
          </a:bodyPr>
          <a:lstStyle>
            <a:defPPr>
              <a:defRPr lang="zh-CN"/>
            </a:defPPr>
            <a:lvl1pPr>
              <a:defRPr sz="3000" b="1">
                <a:solidFill>
                  <a:srgbClr val="0080FF"/>
                </a:solidFill>
                <a:latin typeface="黑体" panose="02010609060101010101" pitchFamily="49" charset="-122"/>
                <a:ea typeface="黑体" panose="02010609060101010101" pitchFamily="49" charset="-122"/>
                <a:cs typeface="Times New Roman" panose="02020603050405020304" pitchFamily="18" charset="0"/>
              </a:defRPr>
            </a:lvl1pPr>
          </a:lstStyle>
          <a:p>
            <a:pPr>
              <a:lnSpc>
                <a:spcPct val="150000"/>
              </a:lnSpc>
            </a:pPr>
            <a:r>
              <a:rPr lang="en-US" altLang="zh-CN" sz="3600" b="0" dirty="0">
                <a:solidFill>
                  <a:srgbClr val="0033CC"/>
                </a:solidFill>
                <a:latin typeface="Times New Roman" panose="02020603050405020304" pitchFamily="18" charset="0"/>
                <a:ea typeface="+mn-ea"/>
              </a:rPr>
              <a:t>Two-types of DQCP &amp; spinons in SrCu</a:t>
            </a:r>
            <a:r>
              <a:rPr lang="en-US" altLang="zh-CN" sz="3600" b="0" baseline="-25000" dirty="0">
                <a:solidFill>
                  <a:srgbClr val="0033CC"/>
                </a:solidFill>
                <a:latin typeface="Times New Roman" panose="02020603050405020304" pitchFamily="18" charset="0"/>
                <a:ea typeface="+mn-ea"/>
              </a:rPr>
              <a:t>2</a:t>
            </a:r>
            <a:r>
              <a:rPr lang="en-US" altLang="zh-CN" sz="3600" b="0" dirty="0">
                <a:solidFill>
                  <a:srgbClr val="0033CC"/>
                </a:solidFill>
                <a:latin typeface="Times New Roman" panose="02020603050405020304" pitchFamily="18" charset="0"/>
                <a:ea typeface="+mn-ea"/>
              </a:rPr>
              <a:t>(BO</a:t>
            </a:r>
            <a:r>
              <a:rPr lang="en-US" altLang="zh-CN" sz="3600" b="0" baseline="-25000" dirty="0">
                <a:solidFill>
                  <a:srgbClr val="0033CC"/>
                </a:solidFill>
                <a:latin typeface="Times New Roman" panose="02020603050405020304" pitchFamily="18" charset="0"/>
                <a:ea typeface="+mn-ea"/>
              </a:rPr>
              <a:t>3</a:t>
            </a:r>
            <a:r>
              <a:rPr lang="en-US" altLang="zh-CN" sz="3600" b="0" dirty="0">
                <a:solidFill>
                  <a:srgbClr val="0033CC"/>
                </a:solidFill>
                <a:latin typeface="Times New Roman" panose="02020603050405020304" pitchFamily="18" charset="0"/>
                <a:ea typeface="+mn-ea"/>
              </a:rPr>
              <a:t>)</a:t>
            </a:r>
            <a:r>
              <a:rPr lang="en-US" altLang="zh-CN" sz="3600" b="0" baseline="-25000" dirty="0">
                <a:solidFill>
                  <a:srgbClr val="0033CC"/>
                </a:solidFill>
                <a:latin typeface="Times New Roman" panose="02020603050405020304" pitchFamily="18" charset="0"/>
                <a:ea typeface="+mn-ea"/>
              </a:rPr>
              <a:t>2</a:t>
            </a:r>
            <a:endParaRPr lang="zh-CN" altLang="en-US" sz="3600" b="0" baseline="-25000" dirty="0">
              <a:solidFill>
                <a:srgbClr val="0033CC"/>
              </a:solidFill>
              <a:latin typeface="Times New Roman" panose="02020603050405020304" pitchFamily="18" charset="0"/>
              <a:ea typeface="+mn-ea"/>
            </a:endParaRPr>
          </a:p>
        </p:txBody>
      </p:sp>
      <p:sp>
        <p:nvSpPr>
          <p:cNvPr id="18" name="文本框 17">
            <a:extLst>
              <a:ext uri="{FF2B5EF4-FFF2-40B4-BE49-F238E27FC236}">
                <a16:creationId xmlns:a16="http://schemas.microsoft.com/office/drawing/2014/main" id="{B69970F3-8A19-4692-B711-6F526B7C17FF}"/>
              </a:ext>
            </a:extLst>
          </p:cNvPr>
          <p:cNvSpPr txBox="1"/>
          <p:nvPr/>
        </p:nvSpPr>
        <p:spPr>
          <a:xfrm>
            <a:off x="807726" y="5931787"/>
            <a:ext cx="4519858" cy="461665"/>
          </a:xfrm>
          <a:prstGeom prst="rect">
            <a:avLst/>
          </a:prstGeom>
          <a:noFill/>
        </p:spPr>
        <p:txBody>
          <a:bodyPr wrap="square">
            <a:spAutoFit/>
          </a:bodyPr>
          <a:lstStyle/>
          <a:p>
            <a:r>
              <a:rPr lang="en-US" altLang="zh-CN" sz="2400" dirty="0">
                <a:latin typeface="Times New Roman" panose="02020603050405020304" pitchFamily="18" charset="0"/>
                <a:cs typeface="Times New Roman" panose="02020603050405020304" pitchFamily="18" charset="0"/>
                <a:sym typeface="Symbol" panose="05050102010706020507" pitchFamily="18" charset="2"/>
              </a:rPr>
              <a:t>Y. Cui et al.,  </a:t>
            </a:r>
            <a:r>
              <a:rPr lang="en-US" altLang="zh-CN" sz="2400" dirty="0" err="1">
                <a:effectLst/>
                <a:latin typeface="Times New Roman" panose="02020603050405020304" pitchFamily="18" charset="0"/>
                <a:ea typeface="等线" panose="02010600030101010101" pitchFamily="2" charset="-122"/>
              </a:rPr>
              <a:t>arXiv</a:t>
            </a:r>
            <a:r>
              <a:rPr lang="en-US" altLang="zh-CN" sz="2400" dirty="0">
                <a:effectLst/>
                <a:latin typeface="Times New Roman" panose="02020603050405020304" pitchFamily="18" charset="0"/>
                <a:ea typeface="等线" panose="02010600030101010101" pitchFamily="2" charset="-122"/>
              </a:rPr>
              <a:t> 2411.00302</a:t>
            </a:r>
            <a:endParaRPr lang="zh-CN" altLang="en-US" sz="2400" dirty="0"/>
          </a:p>
        </p:txBody>
      </p:sp>
      <p:pic>
        <p:nvPicPr>
          <p:cNvPr id="7" name="Picture 3">
            <a:extLst>
              <a:ext uri="{FF2B5EF4-FFF2-40B4-BE49-F238E27FC236}">
                <a16:creationId xmlns:a16="http://schemas.microsoft.com/office/drawing/2014/main" id="{6CA72200-F6E9-5151-3495-0513D2640C5C}"/>
              </a:ext>
            </a:extLst>
          </p:cNvPr>
          <p:cNvPicPr>
            <a:picLocks noChangeAspect="1" noChangeArrowheads="1"/>
          </p:cNvPicPr>
          <p:nvPr/>
        </p:nvPicPr>
        <p:blipFill>
          <a:blip r:embed="rId6" cstate="print"/>
          <a:srcRect/>
          <a:stretch>
            <a:fillRect/>
          </a:stretch>
        </p:blipFill>
        <p:spPr bwMode="auto">
          <a:xfrm>
            <a:off x="1332" y="795081"/>
            <a:ext cx="12204000" cy="177881"/>
          </a:xfrm>
          <a:prstGeom prst="rect">
            <a:avLst/>
          </a:prstGeom>
          <a:noFill/>
          <a:ln w="38100">
            <a:noFill/>
            <a:miter lim="800000"/>
            <a:headEnd/>
            <a:tailEnd/>
          </a:ln>
        </p:spPr>
      </p:pic>
    </p:spTree>
    <p:extLst>
      <p:ext uri="{BB962C8B-B14F-4D97-AF65-F5344CB8AC3E}">
        <p14:creationId xmlns:p14="http://schemas.microsoft.com/office/powerpoint/2010/main" val="3615320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84D02C72-662F-4782-9F08-F1C87ABF68F4}"/>
              </a:ext>
            </a:extLst>
          </p:cNvPr>
          <p:cNvSpPr/>
          <p:nvPr/>
        </p:nvSpPr>
        <p:spPr>
          <a:xfrm>
            <a:off x="145276" y="173531"/>
            <a:ext cx="10275640" cy="646331"/>
          </a:xfrm>
          <a:prstGeom prst="rect">
            <a:avLst/>
          </a:prstGeom>
        </p:spPr>
        <p:txBody>
          <a:bodyPr wrap="square">
            <a:spAutoFit/>
          </a:bodyPr>
          <a:lstStyle/>
          <a:p>
            <a:pPr algn="ctr"/>
            <a:r>
              <a:rPr lang="en-US" altLang="zh-CN" sz="3600" dirty="0">
                <a:solidFill>
                  <a:srgbClr val="0033CC"/>
                </a:solidFill>
                <a:latin typeface="Times New Roman" panose="02020603050405020304" pitchFamily="18" charset="0"/>
                <a:cs typeface="Times New Roman" panose="02020603050405020304" pitchFamily="18" charset="0"/>
              </a:rPr>
              <a:t>Field-induced DQCP with different universality class</a:t>
            </a:r>
            <a:endParaRPr lang="zh-CN" altLang="en-US" sz="3600" dirty="0">
              <a:solidFill>
                <a:srgbClr val="0033CC"/>
              </a:solidFill>
              <a:latin typeface="Times New Roman" panose="02020603050405020304" pitchFamily="18" charset="0"/>
              <a:cs typeface="Times New Roman" panose="02020603050405020304" pitchFamily="18" charset="0"/>
            </a:endParaRPr>
          </a:p>
        </p:txBody>
      </p:sp>
      <p:sp>
        <p:nvSpPr>
          <p:cNvPr id="292" name="灯片编号占位符 1">
            <a:extLst>
              <a:ext uri="{FF2B5EF4-FFF2-40B4-BE49-F238E27FC236}">
                <a16:creationId xmlns:a16="http://schemas.microsoft.com/office/drawing/2014/main" id="{C47C3D40-3CCB-4F69-8D2C-03A8BEE9D827}"/>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25</a:t>
            </a:fld>
            <a:endParaRPr lang="zh-CN" altLang="en-US" sz="2000" dirty="0"/>
          </a:p>
        </p:txBody>
      </p:sp>
      <p:sp>
        <p:nvSpPr>
          <p:cNvPr id="289" name="文本框 288">
            <a:extLst>
              <a:ext uri="{FF2B5EF4-FFF2-40B4-BE49-F238E27FC236}">
                <a16:creationId xmlns:a16="http://schemas.microsoft.com/office/drawing/2014/main" id="{AAF17F8B-95C1-4DF1-AF35-66490B0506EE}"/>
              </a:ext>
            </a:extLst>
          </p:cNvPr>
          <p:cNvSpPr txBox="1"/>
          <p:nvPr/>
        </p:nvSpPr>
        <p:spPr>
          <a:xfrm>
            <a:off x="7238229" y="6121865"/>
            <a:ext cx="4519858" cy="430887"/>
          </a:xfrm>
          <a:prstGeom prst="rect">
            <a:avLst/>
          </a:prstGeom>
          <a:noFill/>
        </p:spPr>
        <p:txBody>
          <a:bodyPr wrap="square">
            <a:spAutoFit/>
          </a:bodyPr>
          <a:lstStyle/>
          <a:p>
            <a:r>
              <a:rPr lang="en-US" altLang="zh-CN" sz="2200" dirty="0">
                <a:latin typeface="Times New Roman" panose="02020603050405020304" pitchFamily="18" charset="0"/>
                <a:cs typeface="Times New Roman" panose="02020603050405020304" pitchFamily="18" charset="0"/>
                <a:sym typeface="Symbol" panose="05050102010706020507" pitchFamily="18" charset="2"/>
              </a:rPr>
              <a:t>Y. Cui et al.,  </a:t>
            </a:r>
            <a:r>
              <a:rPr lang="en-US" altLang="zh-CN" sz="2200" dirty="0" err="1">
                <a:effectLst/>
                <a:latin typeface="Times New Roman" panose="02020603050405020304" pitchFamily="18" charset="0"/>
                <a:ea typeface="等线" panose="02010600030101010101" pitchFamily="2" charset="-122"/>
              </a:rPr>
              <a:t>arXiv</a:t>
            </a:r>
            <a:r>
              <a:rPr lang="en-US" altLang="zh-CN" sz="2200" dirty="0">
                <a:effectLst/>
                <a:latin typeface="Times New Roman" panose="02020603050405020304" pitchFamily="18" charset="0"/>
                <a:ea typeface="等线" panose="02010600030101010101" pitchFamily="2" charset="-122"/>
              </a:rPr>
              <a:t> 2411.00302</a:t>
            </a:r>
            <a:endParaRPr lang="zh-CN" altLang="en-US" sz="2200" dirty="0"/>
          </a:p>
        </p:txBody>
      </p:sp>
      <p:sp>
        <p:nvSpPr>
          <p:cNvPr id="290" name="文本框 289">
            <a:extLst>
              <a:ext uri="{FF2B5EF4-FFF2-40B4-BE49-F238E27FC236}">
                <a16:creationId xmlns:a16="http://schemas.microsoft.com/office/drawing/2014/main" id="{CEA8342B-6CFB-4CCA-BF89-51736DF55E07}"/>
              </a:ext>
            </a:extLst>
          </p:cNvPr>
          <p:cNvSpPr txBox="1"/>
          <p:nvPr/>
        </p:nvSpPr>
        <p:spPr>
          <a:xfrm>
            <a:off x="8263846" y="1025049"/>
            <a:ext cx="3380862" cy="461665"/>
          </a:xfrm>
          <a:prstGeom prst="rect">
            <a:avLst/>
          </a:prstGeom>
          <a:noFill/>
        </p:spPr>
        <p:txBody>
          <a:bodyPr wrap="none" rtlCol="0">
            <a:spAutoFit/>
          </a:bodyPr>
          <a:lstStyle/>
          <a:p>
            <a:pPr algn="l"/>
            <a:r>
              <a:rPr lang="en-US" altLang="zh-CN" sz="2400" b="1" dirty="0">
                <a:solidFill>
                  <a:srgbClr val="0033CC"/>
                </a:solidFill>
                <a:latin typeface="Times New Roman" panose="02020603050405020304" pitchFamily="18" charset="0"/>
                <a:cs typeface="Times New Roman" panose="02020603050405020304" pitchFamily="18" charset="0"/>
              </a:rPr>
              <a:t>(</a:t>
            </a:r>
            <a:r>
              <a:rPr lang="en-US" altLang="zh-CN" sz="2400" b="1" i="1" dirty="0">
                <a:solidFill>
                  <a:srgbClr val="0033CC"/>
                </a:solidFill>
                <a:latin typeface="Times New Roman" panose="02020603050405020304" pitchFamily="18" charset="0"/>
                <a:cs typeface="Times New Roman" panose="02020603050405020304" pitchFamily="18" charset="0"/>
              </a:rPr>
              <a:t>P</a:t>
            </a:r>
            <a:r>
              <a:rPr lang="en-US" altLang="zh-CN" sz="2400" b="1" dirty="0">
                <a:solidFill>
                  <a:srgbClr val="0033CC"/>
                </a:solidFill>
                <a:latin typeface="Times New Roman" panose="02020603050405020304" pitchFamily="18" charset="0"/>
                <a:cs typeface="Times New Roman" panose="02020603050405020304" pitchFamily="18" charset="0"/>
              </a:rPr>
              <a:t>, </a:t>
            </a:r>
            <a:r>
              <a:rPr lang="en-US" altLang="zh-CN" sz="2400" b="1" i="1" dirty="0">
                <a:solidFill>
                  <a:srgbClr val="0033CC"/>
                </a:solidFill>
                <a:latin typeface="Times New Roman" panose="02020603050405020304" pitchFamily="18" charset="0"/>
                <a:cs typeface="Times New Roman" panose="02020603050405020304" pitchFamily="18" charset="0"/>
              </a:rPr>
              <a:t>H</a:t>
            </a:r>
            <a:r>
              <a:rPr lang="en-US" altLang="zh-CN" sz="2400" b="1" dirty="0">
                <a:solidFill>
                  <a:srgbClr val="0033CC"/>
                </a:solidFill>
                <a:latin typeface="Times New Roman" panose="02020603050405020304" pitchFamily="18" charset="0"/>
                <a:cs typeface="Times New Roman" panose="02020603050405020304" pitchFamily="18" charset="0"/>
              </a:rPr>
              <a:t>, </a:t>
            </a:r>
            <a:r>
              <a:rPr lang="en-US" altLang="zh-CN" sz="2400" b="1" i="1" dirty="0">
                <a:solidFill>
                  <a:srgbClr val="0033CC"/>
                </a:solidFill>
                <a:latin typeface="Times New Roman" panose="02020603050405020304" pitchFamily="18" charset="0"/>
                <a:cs typeface="Times New Roman" panose="02020603050405020304" pitchFamily="18" charset="0"/>
              </a:rPr>
              <a:t>T</a:t>
            </a:r>
            <a:r>
              <a:rPr lang="en-US" altLang="zh-CN" sz="2400" b="1" dirty="0">
                <a:solidFill>
                  <a:srgbClr val="0033CC"/>
                </a:solidFill>
                <a:latin typeface="Times New Roman" panose="02020603050405020304" pitchFamily="18" charset="0"/>
                <a:cs typeface="Times New Roman" panose="02020603050405020304" pitchFamily="18" charset="0"/>
              </a:rPr>
              <a:t>) Phase Diagram</a:t>
            </a:r>
            <a:endParaRPr lang="zh-CN" altLang="en-US" sz="2400" b="1" dirty="0">
              <a:solidFill>
                <a:srgbClr val="0033CC"/>
              </a:solidFill>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sp>
            <p:nvSpPr>
              <p:cNvPr id="291" name="文本框 290">
                <a:extLst>
                  <a:ext uri="{FF2B5EF4-FFF2-40B4-BE49-F238E27FC236}">
                    <a16:creationId xmlns:a16="http://schemas.microsoft.com/office/drawing/2014/main" id="{6F9A3D27-5AD6-43A9-BE8C-F0F06AF368B8}"/>
                  </a:ext>
                </a:extLst>
              </p:cNvPr>
              <p:cNvSpPr txBox="1"/>
              <p:nvPr/>
            </p:nvSpPr>
            <p:spPr>
              <a:xfrm>
                <a:off x="308929" y="5438245"/>
                <a:ext cx="10363833" cy="492443"/>
              </a:xfrm>
              <a:prstGeom prst="rect">
                <a:avLst/>
              </a:prstGeom>
              <a:noFill/>
            </p:spPr>
            <p:txBody>
              <a:bodyPr wrap="square" rtlCol="0">
                <a:spAutoFit/>
              </a:bodyPr>
              <a:lstStyle/>
              <a:p>
                <a:pPr algn="ctr"/>
                <a14:m>
                  <m:oMath xmlns:m="http://schemas.openxmlformats.org/officeDocument/2006/math">
                    <m:sSup>
                      <m:sSupPr>
                        <m:ctrlPr>
                          <a:rPr lang="en-US" altLang="zh-CN" sz="2600" b="0" i="1" smtClean="0">
                            <a:solidFill>
                              <a:srgbClr val="993300"/>
                            </a:solidFill>
                            <a:latin typeface="Cambria Math" panose="02040503050406030204" pitchFamily="18" charset="0"/>
                            <a:cs typeface="Times New Roman" panose="02020603050405020304" pitchFamily="18" charset="0"/>
                          </a:rPr>
                        </m:ctrlPr>
                      </m:sSupPr>
                      <m:e>
                        <m:r>
                          <a:rPr lang="en-US" altLang="zh-CN" sz="2600" b="0" i="1" smtClean="0">
                            <a:solidFill>
                              <a:srgbClr val="993300"/>
                            </a:solidFill>
                            <a:latin typeface="Cambria Math" panose="02040503050406030204" pitchFamily="18" charset="0"/>
                            <a:cs typeface="Times New Roman" panose="02020603050405020304" pitchFamily="18" charset="0"/>
                          </a:rPr>
                          <m:t>𝐽</m:t>
                        </m:r>
                      </m:e>
                      <m:sup>
                        <m:r>
                          <a:rPr lang="en-US" altLang="zh-CN" sz="2600" b="0" i="1" smtClean="0">
                            <a:solidFill>
                              <a:srgbClr val="993300"/>
                            </a:solidFill>
                            <a:latin typeface="Cambria Math" panose="02040503050406030204" pitchFamily="18" charset="0"/>
                            <a:cs typeface="Times New Roman" panose="02020603050405020304" pitchFamily="18" charset="0"/>
                          </a:rPr>
                          <m:t>′</m:t>
                        </m:r>
                      </m:sup>
                    </m:sSup>
                    <m:r>
                      <a:rPr lang="en-US" altLang="zh-CN" sz="2600" b="0" i="1" smtClean="0">
                        <a:solidFill>
                          <a:srgbClr val="993300"/>
                        </a:solidFill>
                        <a:latin typeface="Cambria Math" panose="02040503050406030204" pitchFamily="18" charset="0"/>
                        <a:cs typeface="Times New Roman" panose="02020603050405020304" pitchFamily="18" charset="0"/>
                      </a:rPr>
                      <m:t>/</m:t>
                    </m:r>
                    <m:r>
                      <a:rPr lang="en-US" altLang="zh-CN" sz="2600" b="0" i="1" smtClean="0">
                        <a:solidFill>
                          <a:srgbClr val="993300"/>
                        </a:solidFill>
                        <a:latin typeface="Cambria Math" panose="02040503050406030204" pitchFamily="18" charset="0"/>
                        <a:cs typeface="Times New Roman" panose="02020603050405020304" pitchFamily="18" charset="0"/>
                      </a:rPr>
                      <m:t>𝐽</m:t>
                    </m:r>
                  </m:oMath>
                </a14:m>
                <a:r>
                  <a:rPr lang="en-US" altLang="zh-CN" sz="2600" dirty="0">
                    <a:solidFill>
                      <a:srgbClr val="993300"/>
                    </a:solidFill>
                    <a:latin typeface="Times New Roman" panose="02020603050405020304" pitchFamily="18" charset="0"/>
                    <a:cs typeface="Times New Roman" panose="02020603050405020304" pitchFamily="18" charset="0"/>
                  </a:rPr>
                  <a:t> + spin-lattice coupling tuned by pressure?</a:t>
                </a:r>
                <a:endParaRPr lang="zh-CN" altLang="en-US" sz="2600" dirty="0">
                  <a:solidFill>
                    <a:srgbClr val="993300"/>
                  </a:solidFill>
                  <a:latin typeface="Times New Roman" panose="02020603050405020304" pitchFamily="18" charset="0"/>
                  <a:cs typeface="Times New Roman" panose="02020603050405020304" pitchFamily="18" charset="0"/>
                </a:endParaRPr>
              </a:p>
            </p:txBody>
          </p:sp>
        </mc:Choice>
        <mc:Fallback>
          <p:sp>
            <p:nvSpPr>
              <p:cNvPr id="291" name="文本框 290">
                <a:extLst>
                  <a:ext uri="{FF2B5EF4-FFF2-40B4-BE49-F238E27FC236}">
                    <a16:creationId xmlns:a16="http://schemas.microsoft.com/office/drawing/2014/main" id="{6F9A3D27-5AD6-43A9-BE8C-F0F06AF368B8}"/>
                  </a:ext>
                </a:extLst>
              </p:cNvPr>
              <p:cNvSpPr txBox="1">
                <a:spLocks noRot="1" noChangeAspect="1" noMove="1" noResize="1" noEditPoints="1" noAdjustHandles="1" noChangeArrowheads="1" noChangeShapeType="1" noTextEdit="1"/>
              </p:cNvSpPr>
              <p:nvPr/>
            </p:nvSpPr>
            <p:spPr>
              <a:xfrm>
                <a:off x="308929" y="5438245"/>
                <a:ext cx="10363833" cy="492443"/>
              </a:xfrm>
              <a:prstGeom prst="rect">
                <a:avLst/>
              </a:prstGeom>
              <a:blipFill>
                <a:blip r:embed="rId3"/>
                <a:stretch>
                  <a:fillRect t="-11111" b="-30864"/>
                </a:stretch>
              </a:blipFill>
            </p:spPr>
            <p:txBody>
              <a:bodyPr/>
              <a:lstStyle/>
              <a:p>
                <a:r>
                  <a:rPr lang="zh-CN" altLang="en-US">
                    <a:noFill/>
                  </a:rPr>
                  <a:t> </a:t>
                </a:r>
              </a:p>
            </p:txBody>
          </p:sp>
        </mc:Fallback>
      </mc:AlternateContent>
      <p:sp>
        <p:nvSpPr>
          <p:cNvPr id="287" name="文本框 286">
            <a:extLst>
              <a:ext uri="{FF2B5EF4-FFF2-40B4-BE49-F238E27FC236}">
                <a16:creationId xmlns:a16="http://schemas.microsoft.com/office/drawing/2014/main" id="{04318F22-6FD0-4FF0-988F-C021C526EEE1}"/>
              </a:ext>
            </a:extLst>
          </p:cNvPr>
          <p:cNvSpPr txBox="1"/>
          <p:nvPr/>
        </p:nvSpPr>
        <p:spPr>
          <a:xfrm>
            <a:off x="3379539" y="1211954"/>
            <a:ext cx="3553409" cy="461665"/>
          </a:xfrm>
          <a:prstGeom prst="rect">
            <a:avLst/>
          </a:prstGeom>
          <a:noFill/>
        </p:spPr>
        <p:txBody>
          <a:bodyPr wrap="none" rtlCol="0">
            <a:spAutoFit/>
          </a:bodyPr>
          <a:lstStyle/>
          <a:p>
            <a:pPr algn="l"/>
            <a:r>
              <a:rPr lang="en-US" altLang="zh-CN" sz="2400" b="1" dirty="0">
                <a:solidFill>
                  <a:srgbClr val="0033CC"/>
                </a:solidFill>
                <a:latin typeface="Times New Roman" panose="02020603050405020304" pitchFamily="18" charset="0"/>
                <a:cs typeface="Times New Roman" panose="02020603050405020304" pitchFamily="18" charset="0"/>
              </a:rPr>
              <a:t>Zero field Phase Diagram</a:t>
            </a:r>
            <a:endParaRPr lang="zh-CN" altLang="en-US" sz="2400" b="1" dirty="0">
              <a:solidFill>
                <a:srgbClr val="0033CC"/>
              </a:solidFill>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7204FCE9-CB61-49F4-80AE-0F832C929DA7}"/>
              </a:ext>
            </a:extLst>
          </p:cNvPr>
          <p:cNvPicPr>
            <a:picLocks noChangeAspect="1"/>
          </p:cNvPicPr>
          <p:nvPr/>
        </p:nvPicPr>
        <p:blipFill>
          <a:blip r:embed="rId4"/>
          <a:stretch>
            <a:fillRect/>
          </a:stretch>
        </p:blipFill>
        <p:spPr>
          <a:xfrm>
            <a:off x="64798" y="1757802"/>
            <a:ext cx="3314741" cy="3459289"/>
          </a:xfrm>
          <a:prstGeom prst="rect">
            <a:avLst/>
          </a:prstGeom>
        </p:spPr>
      </p:pic>
      <p:pic>
        <p:nvPicPr>
          <p:cNvPr id="6" name="图片 5">
            <a:extLst>
              <a:ext uri="{FF2B5EF4-FFF2-40B4-BE49-F238E27FC236}">
                <a16:creationId xmlns:a16="http://schemas.microsoft.com/office/drawing/2014/main" id="{686421F1-45CE-1EC7-30F0-A43FEFA7C62A}"/>
              </a:ext>
            </a:extLst>
          </p:cNvPr>
          <p:cNvPicPr>
            <a:picLocks noChangeAspect="1"/>
          </p:cNvPicPr>
          <p:nvPr/>
        </p:nvPicPr>
        <p:blipFill>
          <a:blip r:embed="rId5"/>
          <a:stretch>
            <a:fillRect/>
          </a:stretch>
        </p:blipFill>
        <p:spPr>
          <a:xfrm>
            <a:off x="7432276" y="1962815"/>
            <a:ext cx="4596665" cy="3090986"/>
          </a:xfrm>
          <a:prstGeom prst="rect">
            <a:avLst/>
          </a:prstGeom>
        </p:spPr>
      </p:pic>
      <p:pic>
        <p:nvPicPr>
          <p:cNvPr id="9" name="图片 8">
            <a:extLst>
              <a:ext uri="{FF2B5EF4-FFF2-40B4-BE49-F238E27FC236}">
                <a16:creationId xmlns:a16="http://schemas.microsoft.com/office/drawing/2014/main" id="{70C8591F-A100-BDDA-BEBC-E8CA15093D17}"/>
              </a:ext>
            </a:extLst>
          </p:cNvPr>
          <p:cNvPicPr>
            <a:picLocks noChangeAspect="1"/>
          </p:cNvPicPr>
          <p:nvPr/>
        </p:nvPicPr>
        <p:blipFill>
          <a:blip r:embed="rId6"/>
          <a:stretch>
            <a:fillRect/>
          </a:stretch>
        </p:blipFill>
        <p:spPr>
          <a:xfrm>
            <a:off x="3559628" y="1895054"/>
            <a:ext cx="3872647" cy="3090986"/>
          </a:xfrm>
          <a:prstGeom prst="rect">
            <a:avLst/>
          </a:prstGeom>
        </p:spPr>
      </p:pic>
      <p:pic>
        <p:nvPicPr>
          <p:cNvPr id="2" name="Picture 3">
            <a:extLst>
              <a:ext uri="{FF2B5EF4-FFF2-40B4-BE49-F238E27FC236}">
                <a16:creationId xmlns:a16="http://schemas.microsoft.com/office/drawing/2014/main" id="{9D33BADA-A46B-9A74-CEA3-498892A3A352}"/>
              </a:ext>
            </a:extLst>
          </p:cNvPr>
          <p:cNvPicPr>
            <a:picLocks noChangeAspect="1" noChangeArrowheads="1"/>
          </p:cNvPicPr>
          <p:nvPr/>
        </p:nvPicPr>
        <p:blipFill>
          <a:blip r:embed="rId7" cstate="print"/>
          <a:srcRect/>
          <a:stretch>
            <a:fillRect/>
          </a:stretch>
        </p:blipFill>
        <p:spPr bwMode="auto">
          <a:xfrm>
            <a:off x="1332" y="795081"/>
            <a:ext cx="12204000" cy="177881"/>
          </a:xfrm>
          <a:prstGeom prst="rect">
            <a:avLst/>
          </a:prstGeom>
          <a:noFill/>
          <a:ln w="38100">
            <a:noFill/>
            <a:miter lim="800000"/>
            <a:headEnd/>
            <a:tailEnd/>
          </a:ln>
        </p:spPr>
      </p:pic>
      <p:sp>
        <p:nvSpPr>
          <p:cNvPr id="4" name="文本框 3">
            <a:extLst>
              <a:ext uri="{FF2B5EF4-FFF2-40B4-BE49-F238E27FC236}">
                <a16:creationId xmlns:a16="http://schemas.microsoft.com/office/drawing/2014/main" id="{B231BD36-FB76-0035-6D05-FB5C53A73CF6}"/>
              </a:ext>
            </a:extLst>
          </p:cNvPr>
          <p:cNvSpPr txBox="1"/>
          <p:nvPr/>
        </p:nvSpPr>
        <p:spPr>
          <a:xfrm>
            <a:off x="2652648" y="2367720"/>
            <a:ext cx="604653"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C00000"/>
                </a:solidFill>
                <a:latin typeface="Times New Roman" panose="02020603050405020304" pitchFamily="18" charset="0"/>
                <a:cs typeface="Times New Roman" panose="02020603050405020304" pitchFamily="18" charset="0"/>
              </a:rPr>
              <a:t>EP</a:t>
            </a:r>
            <a:endParaRPr lang="zh-CN" altLang="en-US" sz="2800" dirty="0">
              <a:solidFill>
                <a:srgbClr val="C00000"/>
              </a:solidFill>
              <a:latin typeface="Times New Roman" panose="02020603050405020304" pitchFamily="18" charset="0"/>
              <a:cs typeface="Times New Roman" panose="02020603050405020304" pitchFamily="18" charset="0"/>
            </a:endParaRPr>
          </a:p>
        </p:txBody>
      </p:sp>
      <p:sp>
        <p:nvSpPr>
          <p:cNvPr id="5" name="文本框 4">
            <a:extLst>
              <a:ext uri="{FF2B5EF4-FFF2-40B4-BE49-F238E27FC236}">
                <a16:creationId xmlns:a16="http://schemas.microsoft.com/office/drawing/2014/main" id="{929DA3EC-3670-34A2-1487-BA34E61A8349}"/>
              </a:ext>
            </a:extLst>
          </p:cNvPr>
          <p:cNvSpPr txBox="1"/>
          <p:nvPr/>
        </p:nvSpPr>
        <p:spPr>
          <a:xfrm>
            <a:off x="2652647" y="3621132"/>
            <a:ext cx="585417"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FP</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180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32165" y="1139537"/>
            <a:ext cx="11137900" cy="3662541"/>
          </a:xfrm>
          <a:prstGeom prst="rect">
            <a:avLst/>
          </a:prstGeom>
          <a:noFill/>
        </p:spPr>
        <p:txBody>
          <a:bodyPr wrap="square" rtlCol="0">
            <a:spAutoFit/>
          </a:bodyPr>
          <a:lstStyle/>
          <a:p>
            <a:pPr>
              <a:spcBef>
                <a:spcPts val="3000"/>
              </a:spcBef>
            </a:pPr>
            <a:r>
              <a:rPr lang="en-US" altLang="zh-CN" sz="3200" dirty="0">
                <a:latin typeface="Times New Roman" panose="02020603050405020304" pitchFamily="18" charset="0"/>
                <a:cs typeface="Times New Roman" panose="02020603050405020304" pitchFamily="18" charset="0"/>
              </a:rPr>
              <a:t>NMR evidence of quantum disordered state and spinon excitations</a:t>
            </a:r>
          </a:p>
          <a:p>
            <a:pPr marL="342900" indent="-342900">
              <a:spcBef>
                <a:spcPts val="3000"/>
              </a:spcBef>
              <a:buFont typeface="Wingdings" panose="05000000000000000000" pitchFamily="2" charset="2"/>
              <a:buChar char="Ø"/>
            </a:pPr>
            <a:r>
              <a:rPr lang="en-US" altLang="zh-CN" sz="3200" dirty="0">
                <a:solidFill>
                  <a:srgbClr val="0033CC"/>
                </a:solidFill>
                <a:latin typeface="Times New Roman" panose="02020603050405020304" pitchFamily="18" charset="0"/>
                <a:cs typeface="Times New Roman" panose="02020603050405020304" pitchFamily="18" charset="0"/>
              </a:rPr>
              <a:t>Spinons,</a:t>
            </a:r>
            <a:r>
              <a:rPr lang="zh-CN" altLang="en-US" sz="3200" dirty="0">
                <a:solidFill>
                  <a:srgbClr val="0033CC"/>
                </a:solidFill>
                <a:latin typeface="Times New Roman" panose="02020603050405020304" pitchFamily="18" charset="0"/>
                <a:cs typeface="Times New Roman" panose="02020603050405020304" pitchFamily="18" charset="0"/>
              </a:rPr>
              <a:t> </a:t>
            </a:r>
            <a:r>
              <a:rPr lang="en-US" altLang="zh-CN" sz="3200" dirty="0">
                <a:solidFill>
                  <a:srgbClr val="0033CC"/>
                </a:solidFill>
                <a:latin typeface="Times New Roman" panose="02020603050405020304" pitchFamily="18" charset="0"/>
                <a:cs typeface="Times New Roman" panose="02020603050405020304" pitchFamily="18" charset="0"/>
              </a:rPr>
              <a:t>solitons and random-singlet behaviors are characterized in a S=1/2 spin chain compound copper benzoate.</a:t>
            </a:r>
          </a:p>
          <a:p>
            <a:pPr marL="342900" indent="-342900">
              <a:spcBef>
                <a:spcPts val="1800"/>
              </a:spcBef>
              <a:buFont typeface="Wingdings" panose="05000000000000000000" pitchFamily="2" charset="2"/>
              <a:buChar char="Ø"/>
            </a:pPr>
            <a:r>
              <a:rPr lang="en-US" altLang="zh-CN" sz="3200" dirty="0">
                <a:solidFill>
                  <a:srgbClr val="0033CC"/>
                </a:solidFill>
                <a:latin typeface="Times New Roman" panose="02020603050405020304" pitchFamily="18" charset="0"/>
                <a:cs typeface="Times New Roman" panose="02020603050405020304" pitchFamily="18" charset="0"/>
              </a:rPr>
              <a:t>Two types of deconfined quantum criticalities with novel excitations were found in a </a:t>
            </a:r>
            <a:r>
              <a:rPr lang="en-US" altLang="zh-CN" sz="3200" dirty="0" err="1">
                <a:solidFill>
                  <a:srgbClr val="0033CC"/>
                </a:solidFill>
                <a:latin typeface="Times New Roman" panose="02020603050405020304" pitchFamily="18" charset="0"/>
                <a:cs typeface="Times New Roman" panose="02020603050405020304" pitchFamily="18" charset="0"/>
              </a:rPr>
              <a:t>Shastry</a:t>
            </a:r>
            <a:r>
              <a:rPr lang="en-US" altLang="zh-CN" sz="3200" dirty="0">
                <a:solidFill>
                  <a:srgbClr val="0033CC"/>
                </a:solidFill>
                <a:latin typeface="Times New Roman" panose="02020603050405020304" pitchFamily="18" charset="0"/>
                <a:cs typeface="Times New Roman" panose="02020603050405020304" pitchFamily="18" charset="0"/>
              </a:rPr>
              <a:t>-Sutherland compound Sr</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Cu(BO</a:t>
            </a:r>
            <a:r>
              <a:rPr lang="en-US" altLang="zh-CN" sz="3200" baseline="-25000" dirty="0">
                <a:solidFill>
                  <a:srgbClr val="0033CC"/>
                </a:solidFill>
                <a:latin typeface="Times New Roman" panose="02020603050405020304" pitchFamily="18" charset="0"/>
                <a:cs typeface="Times New Roman" panose="02020603050405020304" pitchFamily="18" charset="0"/>
              </a:rPr>
              <a:t>3</a:t>
            </a:r>
            <a:r>
              <a:rPr lang="en-US" altLang="zh-CN" sz="3200" dirty="0">
                <a:solidFill>
                  <a:srgbClr val="0033CC"/>
                </a:solidFill>
                <a:latin typeface="Times New Roman" panose="02020603050405020304" pitchFamily="18" charset="0"/>
                <a:cs typeface="Times New Roman" panose="02020603050405020304" pitchFamily="18" charset="0"/>
              </a:rPr>
              <a:t>)</a:t>
            </a:r>
            <a:r>
              <a:rPr lang="en-US" altLang="zh-CN" sz="3200" baseline="-25000" dirty="0">
                <a:solidFill>
                  <a:srgbClr val="0033CC"/>
                </a:solidFill>
                <a:latin typeface="Times New Roman" panose="02020603050405020304" pitchFamily="18" charset="0"/>
                <a:cs typeface="Times New Roman" panose="02020603050405020304" pitchFamily="18" charset="0"/>
              </a:rPr>
              <a:t>2</a:t>
            </a:r>
            <a:r>
              <a:rPr lang="en-US" altLang="zh-CN" sz="3200" dirty="0">
                <a:solidFill>
                  <a:srgbClr val="0033CC"/>
                </a:solidFill>
                <a:latin typeface="Times New Roman" panose="02020603050405020304" pitchFamily="18" charset="0"/>
                <a:cs typeface="Times New Roman" panose="02020603050405020304" pitchFamily="18" charset="0"/>
              </a:rPr>
              <a:t>.</a:t>
            </a:r>
          </a:p>
        </p:txBody>
      </p:sp>
      <p:sp>
        <p:nvSpPr>
          <p:cNvPr id="8" name="灯片编号占位符 1">
            <a:extLst>
              <a:ext uri="{FF2B5EF4-FFF2-40B4-BE49-F238E27FC236}">
                <a16:creationId xmlns:a16="http://schemas.microsoft.com/office/drawing/2014/main" id="{33771BFC-10ED-4E24-98AB-C03F52AAEF3E}"/>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26</a:t>
            </a:fld>
            <a:endParaRPr lang="zh-CN" altLang="en-US" sz="2000" dirty="0"/>
          </a:p>
        </p:txBody>
      </p:sp>
      <p:sp>
        <p:nvSpPr>
          <p:cNvPr id="7" name="文本框 6">
            <a:extLst>
              <a:ext uri="{FF2B5EF4-FFF2-40B4-BE49-F238E27FC236}">
                <a16:creationId xmlns:a16="http://schemas.microsoft.com/office/drawing/2014/main" id="{8F97CF2C-8059-4056-8F7B-A9FEC5B2EBC7}"/>
              </a:ext>
            </a:extLst>
          </p:cNvPr>
          <p:cNvSpPr txBox="1"/>
          <p:nvPr/>
        </p:nvSpPr>
        <p:spPr>
          <a:xfrm>
            <a:off x="732165" y="168072"/>
            <a:ext cx="2464297" cy="646331"/>
          </a:xfrm>
          <a:prstGeom prst="rect">
            <a:avLst/>
          </a:prstGeom>
          <a:noFill/>
        </p:spPr>
        <p:txBody>
          <a:bodyPr wrap="square" rtlCol="0">
            <a:spAutoFit/>
          </a:bodyPr>
          <a:lstStyle/>
          <a:p>
            <a:r>
              <a:rPr lang="en-US" altLang="zh-CN" sz="3600" dirty="0">
                <a:solidFill>
                  <a:srgbClr val="0033CC"/>
                </a:solidFill>
                <a:latin typeface="Times New Roman" panose="02020603050405020304" pitchFamily="18" charset="0"/>
                <a:ea typeface="华文楷体" panose="02010600040101010101" pitchFamily="2" charset="-122"/>
                <a:cs typeface="Times New Roman" panose="02020603050405020304" pitchFamily="18" charset="0"/>
              </a:rPr>
              <a:t>Summary</a:t>
            </a:r>
          </a:p>
        </p:txBody>
      </p:sp>
      <p:pic>
        <p:nvPicPr>
          <p:cNvPr id="2" name="Picture 3">
            <a:extLst>
              <a:ext uri="{FF2B5EF4-FFF2-40B4-BE49-F238E27FC236}">
                <a16:creationId xmlns:a16="http://schemas.microsoft.com/office/drawing/2014/main" id="{015C2A7D-2B8A-FB77-628A-AB31B08A05EA}"/>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Tree>
    <p:extLst>
      <p:ext uri="{BB962C8B-B14F-4D97-AF65-F5344CB8AC3E}">
        <p14:creationId xmlns:p14="http://schemas.microsoft.com/office/powerpoint/2010/main" val="373093050"/>
      </p:ext>
    </p:extLst>
  </p:cSld>
  <p:clrMapOvr>
    <a:masterClrMapping/>
  </p:clrMapOvr>
  <mc:AlternateContent xmlns:mc="http://schemas.openxmlformats.org/markup-compatibility/2006" xmlns:p14="http://schemas.microsoft.com/office/powerpoint/2010/main">
    <mc:Choice Requires="p14">
      <p:transition spd="slow" p14:dur="2000" advTm="112314"/>
    </mc:Choice>
    <mc:Fallback xmlns="">
      <p:transition spd="slow" advTm="11231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80848" y="208962"/>
            <a:ext cx="2698175" cy="646331"/>
          </a:xfrm>
          <a:prstGeom prst="rect">
            <a:avLst/>
          </a:prstGeom>
          <a:noFill/>
        </p:spPr>
        <p:txBody>
          <a:bodyPr wrap="none" rtlCol="0">
            <a:spAutoFit/>
          </a:bodyPr>
          <a:lstStyle/>
          <a:p>
            <a:r>
              <a:rPr lang="en-US" altLang="zh-CN" sz="3600" dirty="0">
                <a:solidFill>
                  <a:srgbClr val="0033CC"/>
                </a:solidFill>
                <a:latin typeface="Times New Roman" panose="02020603050405020304" pitchFamily="18" charset="0"/>
                <a:cs typeface="Times New Roman" panose="02020603050405020304" pitchFamily="18" charset="0"/>
              </a:rPr>
              <a:t>Collaborators</a:t>
            </a:r>
          </a:p>
        </p:txBody>
      </p:sp>
      <p:sp>
        <p:nvSpPr>
          <p:cNvPr id="5" name="文本框 4"/>
          <p:cNvSpPr txBox="1"/>
          <p:nvPr/>
        </p:nvSpPr>
        <p:spPr>
          <a:xfrm>
            <a:off x="1386172" y="1520125"/>
            <a:ext cx="10170828" cy="4247317"/>
          </a:xfrm>
          <a:prstGeom prst="rect">
            <a:avLst/>
          </a:prstGeom>
          <a:noFill/>
        </p:spPr>
        <p:txBody>
          <a:bodyPr wrap="square" rtlCol="0">
            <a:spAutoFit/>
          </a:bodyPr>
          <a:lstStyle/>
          <a:p>
            <a:pPr>
              <a:spcBef>
                <a:spcPts val="1200"/>
              </a:spcBef>
            </a:pPr>
            <a:r>
              <a:rPr lang="en-US" altLang="zh-CN" sz="3000" dirty="0">
                <a:solidFill>
                  <a:srgbClr val="0033CC"/>
                </a:solidFill>
                <a:latin typeface="Times New Roman" panose="02020603050405020304" pitchFamily="18" charset="0"/>
                <a:cs typeface="Times New Roman" panose="02020603050405020304" pitchFamily="18" charset="0"/>
              </a:rPr>
              <a:t>Renmin Univ. 		Yi Cui, Rong Yu </a:t>
            </a:r>
          </a:p>
          <a:p>
            <a:pPr>
              <a:spcBef>
                <a:spcPts val="1200"/>
              </a:spcBef>
            </a:pPr>
            <a:r>
              <a:rPr lang="en-US" altLang="zh-CN" sz="3000" dirty="0">
                <a:solidFill>
                  <a:srgbClr val="0033CC"/>
                </a:solidFill>
                <a:latin typeface="Times New Roman" panose="02020603050405020304" pitchFamily="18" charset="0"/>
                <a:cs typeface="Times New Roman" panose="02020603050405020304" pitchFamily="18" charset="0"/>
              </a:rPr>
              <a:t>IOP				</a:t>
            </a:r>
            <a:r>
              <a:rPr lang="en-US" altLang="zh-CN" sz="3000" dirty="0" err="1">
                <a:solidFill>
                  <a:srgbClr val="0033CC"/>
                </a:solidFill>
                <a:latin typeface="Times New Roman" panose="02020603050405020304" pitchFamily="18" charset="0"/>
                <a:cs typeface="Times New Roman" panose="02020603050405020304" pitchFamily="18" charset="0"/>
              </a:rPr>
              <a:t>Jinguang</a:t>
            </a:r>
            <a:r>
              <a:rPr lang="en-US" altLang="zh-CN" sz="3000" dirty="0">
                <a:solidFill>
                  <a:srgbClr val="0033CC"/>
                </a:solidFill>
                <a:latin typeface="Times New Roman" panose="02020603050405020304" pitchFamily="18" charset="0"/>
                <a:cs typeface="Times New Roman" panose="02020603050405020304" pitchFamily="18" charset="0"/>
              </a:rPr>
              <a:t> Cheng, Rui Zhou, </a:t>
            </a:r>
            <a:r>
              <a:rPr lang="en-US" altLang="zh-CN" sz="3000" dirty="0" err="1">
                <a:solidFill>
                  <a:srgbClr val="0033CC"/>
                </a:solidFill>
                <a:latin typeface="Times New Roman" panose="02020603050405020304" pitchFamily="18" charset="0"/>
                <a:cs typeface="Times New Roman" panose="02020603050405020304" pitchFamily="18" charset="0"/>
              </a:rPr>
              <a:t>Shiliang</a:t>
            </a:r>
            <a:r>
              <a:rPr lang="en-US" altLang="zh-CN" sz="3000" dirty="0">
                <a:solidFill>
                  <a:srgbClr val="0033CC"/>
                </a:solidFill>
                <a:latin typeface="Times New Roman" panose="02020603050405020304" pitchFamily="18" charset="0"/>
                <a:cs typeface="Times New Roman" panose="02020603050405020304" pitchFamily="18" charset="0"/>
              </a:rPr>
              <a:t> Li</a:t>
            </a:r>
          </a:p>
          <a:p>
            <a:pPr>
              <a:spcBef>
                <a:spcPts val="1200"/>
              </a:spcBef>
            </a:pPr>
            <a:r>
              <a:rPr lang="en-US" altLang="zh-CN" sz="3000" dirty="0">
                <a:solidFill>
                  <a:srgbClr val="0033CC"/>
                </a:solidFill>
                <a:latin typeface="Times New Roman" panose="02020603050405020304" pitchFamily="18" charset="0"/>
                <a:cs typeface="Times New Roman" panose="02020603050405020304" pitchFamily="18" charset="0"/>
              </a:rPr>
              <a:t>Fudan Univ.  		Shiyan Li</a:t>
            </a:r>
          </a:p>
          <a:p>
            <a:pPr>
              <a:spcBef>
                <a:spcPts val="1200"/>
              </a:spcBef>
            </a:pPr>
            <a:r>
              <a:rPr lang="en-US" altLang="zh-CN" sz="3000" dirty="0">
                <a:solidFill>
                  <a:srgbClr val="0033CC"/>
                </a:solidFill>
                <a:latin typeface="Times New Roman" panose="02020603050405020304" pitchFamily="18" charset="0"/>
                <a:cs typeface="Times New Roman" panose="02020603050405020304" pitchFamily="18" charset="0"/>
              </a:rPr>
              <a:t>ITP				Long Zhang,</a:t>
            </a:r>
            <a:r>
              <a:rPr lang="zh-CN" altLang="en-US" sz="3000" dirty="0">
                <a:solidFill>
                  <a:srgbClr val="0033CC"/>
                </a:solidFill>
                <a:latin typeface="Times New Roman" panose="02020603050405020304" pitchFamily="18" charset="0"/>
                <a:cs typeface="Times New Roman" panose="02020603050405020304" pitchFamily="18" charset="0"/>
              </a:rPr>
              <a:t> </a:t>
            </a:r>
            <a:r>
              <a:rPr lang="en-US" altLang="zh-CN" sz="3000" dirty="0">
                <a:solidFill>
                  <a:srgbClr val="0033CC"/>
                </a:solidFill>
                <a:latin typeface="Times New Roman" panose="02020603050405020304" pitchFamily="18" charset="0"/>
                <a:cs typeface="Times New Roman" panose="02020603050405020304" pitchFamily="18" charset="0"/>
              </a:rPr>
              <a:t>Wei Li</a:t>
            </a:r>
          </a:p>
          <a:p>
            <a:pPr>
              <a:spcBef>
                <a:spcPts val="1200"/>
              </a:spcBef>
            </a:pPr>
            <a:r>
              <a:rPr lang="it-IT" altLang="zh-CN" sz="3000" dirty="0">
                <a:solidFill>
                  <a:srgbClr val="0033CC"/>
                </a:solidFill>
                <a:latin typeface="Times New Roman" panose="02020603050405020304" pitchFamily="18" charset="0"/>
                <a:cs typeface="Times New Roman" panose="02020603050405020304" pitchFamily="18" charset="0"/>
              </a:rPr>
              <a:t>PSI		 		</a:t>
            </a:r>
            <a:r>
              <a:rPr lang="en-US" altLang="zh-CN" sz="3000" dirty="0">
                <a:solidFill>
                  <a:srgbClr val="0033CC"/>
                </a:solidFill>
                <a:latin typeface="Times New Roman" panose="02020603050405020304" pitchFamily="18" charset="0"/>
                <a:cs typeface="Times New Roman" panose="02020603050405020304" pitchFamily="18" charset="0"/>
              </a:rPr>
              <a:t>Bruce Normand</a:t>
            </a:r>
          </a:p>
          <a:p>
            <a:pPr>
              <a:spcBef>
                <a:spcPts val="1200"/>
              </a:spcBef>
            </a:pPr>
            <a:r>
              <a:rPr lang="en-US" altLang="zh-CN" sz="3000" dirty="0">
                <a:solidFill>
                  <a:srgbClr val="0033CC"/>
                </a:solidFill>
                <a:latin typeface="Times New Roman" panose="02020603050405020304" pitchFamily="18" charset="0"/>
                <a:cs typeface="Times New Roman" panose="02020603050405020304" pitchFamily="18" charset="0"/>
              </a:rPr>
              <a:t>Boston U			Anders Sandvik</a:t>
            </a:r>
          </a:p>
          <a:p>
            <a:pPr>
              <a:spcBef>
                <a:spcPts val="1200"/>
              </a:spcBef>
            </a:pPr>
            <a:r>
              <a:rPr lang="it-IT" altLang="zh-CN" sz="3000" dirty="0">
                <a:solidFill>
                  <a:srgbClr val="0033CC"/>
                </a:solidFill>
                <a:latin typeface="Times New Roman" panose="02020603050405020304" pitchFamily="18" charset="0"/>
                <a:cs typeface="Times New Roman" panose="02020603050405020304" pitchFamily="18" charset="0"/>
              </a:rPr>
              <a:t>Zhejiang Univ.  	         Xiaoqun Wang</a:t>
            </a:r>
            <a:endParaRPr lang="en-US" altLang="zh-CN" sz="3000" dirty="0">
              <a:solidFill>
                <a:srgbClr val="0033CC"/>
              </a:solidFill>
              <a:latin typeface="Times New Roman" panose="02020603050405020304" pitchFamily="18" charset="0"/>
              <a:cs typeface="Times New Roman" panose="02020603050405020304" pitchFamily="18" charset="0"/>
            </a:endParaRPr>
          </a:p>
        </p:txBody>
      </p:sp>
      <p:sp>
        <p:nvSpPr>
          <p:cNvPr id="17" name="灯片编号占位符 1">
            <a:extLst>
              <a:ext uri="{FF2B5EF4-FFF2-40B4-BE49-F238E27FC236}">
                <a16:creationId xmlns:a16="http://schemas.microsoft.com/office/drawing/2014/main" id="{DEB89835-D5F7-4CE2-94F0-48B811A8A7C4}"/>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27</a:t>
            </a:fld>
            <a:endParaRPr lang="zh-CN" altLang="en-US" sz="2000" dirty="0"/>
          </a:p>
        </p:txBody>
      </p:sp>
      <p:pic>
        <p:nvPicPr>
          <p:cNvPr id="2" name="Picture 3">
            <a:extLst>
              <a:ext uri="{FF2B5EF4-FFF2-40B4-BE49-F238E27FC236}">
                <a16:creationId xmlns:a16="http://schemas.microsoft.com/office/drawing/2014/main" id="{D016CCE8-EBB5-7120-356A-1C1DF30F8A18}"/>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Tree>
    <p:extLst>
      <p:ext uri="{BB962C8B-B14F-4D97-AF65-F5344CB8AC3E}">
        <p14:creationId xmlns:p14="http://schemas.microsoft.com/office/powerpoint/2010/main" val="1029863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6DE2045-4333-43F2-A442-33277AD0BAA6}"/>
              </a:ext>
            </a:extLst>
          </p:cNvPr>
          <p:cNvSpPr>
            <a:spLocks noGrp="1"/>
          </p:cNvSpPr>
          <p:nvPr>
            <p:ph type="sldNum" sz="quarter" idx="12"/>
          </p:nvPr>
        </p:nvSpPr>
        <p:spPr/>
        <p:txBody>
          <a:bodyPr/>
          <a:lstStyle/>
          <a:p>
            <a:fld id="{3591C132-FCAB-4E55-B650-A269C30846E1}" type="slidenum">
              <a:rPr lang="zh-CN" altLang="en-US" smtClean="0"/>
              <a:t>28</a:t>
            </a:fld>
            <a:endParaRPr lang="zh-CN" altLang="en-US"/>
          </a:p>
        </p:txBody>
      </p:sp>
    </p:spTree>
    <p:extLst>
      <p:ext uri="{BB962C8B-B14F-4D97-AF65-F5344CB8AC3E}">
        <p14:creationId xmlns:p14="http://schemas.microsoft.com/office/powerpoint/2010/main" val="3693987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41CEE-4F34-BCE7-7FBB-292224B91A36}"/>
            </a:ext>
          </a:extLst>
        </p:cNvPr>
        <p:cNvGrpSpPr/>
        <p:nvPr/>
      </p:nvGrpSpPr>
      <p:grpSpPr>
        <a:xfrm>
          <a:off x="0" y="0"/>
          <a:ext cx="0" cy="0"/>
          <a:chOff x="0" y="0"/>
          <a:chExt cx="0" cy="0"/>
        </a:xfrm>
      </p:grpSpPr>
      <p:sp>
        <p:nvSpPr>
          <p:cNvPr id="7" name="文本框 6">
            <a:extLst>
              <a:ext uri="{FF2B5EF4-FFF2-40B4-BE49-F238E27FC236}">
                <a16:creationId xmlns:a16="http://schemas.microsoft.com/office/drawing/2014/main" id="{90E2E275-3003-5BF4-1C10-C971FD8A9AB5}"/>
              </a:ext>
            </a:extLst>
          </p:cNvPr>
          <p:cNvSpPr txBox="1"/>
          <p:nvPr/>
        </p:nvSpPr>
        <p:spPr>
          <a:xfrm>
            <a:off x="202131" y="201175"/>
            <a:ext cx="11923194" cy="615553"/>
          </a:xfrm>
          <a:prstGeom prst="rect">
            <a:avLst/>
          </a:prstGeom>
          <a:noFill/>
        </p:spPr>
        <p:txBody>
          <a:bodyPr wrap="square" rtlCol="0">
            <a:spAutoFit/>
          </a:bodyPr>
          <a:lstStyle/>
          <a:p>
            <a:r>
              <a:rPr lang="en-US" altLang="zh-CN" sz="3400" dirty="0">
                <a:solidFill>
                  <a:srgbClr val="0033CC"/>
                </a:solidFill>
                <a:latin typeface="Times New Roman" panose="02020603050405020304" pitchFamily="18" charset="0"/>
                <a:cs typeface="Times New Roman" panose="02020603050405020304" pitchFamily="18" charset="0"/>
              </a:rPr>
              <a:t>Measured </a:t>
            </a:r>
            <a:r>
              <a:rPr lang="zh-CN" altLang="en-US" sz="3400" dirty="0">
                <a:solidFill>
                  <a:srgbClr val="0033CC"/>
                </a:solidFill>
                <a:latin typeface="Times New Roman" panose="02020603050405020304" pitchFamily="18" charset="0"/>
                <a:cs typeface="Times New Roman" panose="02020603050405020304" pitchFamily="18" charset="0"/>
              </a:rPr>
              <a:t> </a:t>
            </a:r>
            <a:r>
              <a:rPr lang="en-US" altLang="zh-CN" sz="3400" baseline="30000" dirty="0">
                <a:solidFill>
                  <a:srgbClr val="0033CC"/>
                </a:solidFill>
                <a:latin typeface="Times New Roman" panose="02020603050405020304" pitchFamily="18" charset="0"/>
                <a:cs typeface="Times New Roman" panose="02020603050405020304" pitchFamily="18" charset="0"/>
              </a:rPr>
              <a:t>1</a:t>
            </a:r>
            <a:r>
              <a:rPr lang="en-US" altLang="zh-CN" sz="3400" dirty="0">
                <a:solidFill>
                  <a:srgbClr val="0033CC"/>
                </a:solidFill>
                <a:latin typeface="Times New Roman" panose="02020603050405020304" pitchFamily="18" charset="0"/>
                <a:cs typeface="Times New Roman" panose="02020603050405020304" pitchFamily="18" charset="0"/>
              </a:rPr>
              <a:t>H</a:t>
            </a:r>
            <a:r>
              <a:rPr lang="zh-CN" altLang="en-US" sz="3400" dirty="0">
                <a:solidFill>
                  <a:srgbClr val="0033CC"/>
                </a:solidFill>
                <a:latin typeface="Times New Roman" panose="02020603050405020304" pitchFamily="18" charset="0"/>
                <a:cs typeface="Times New Roman" panose="02020603050405020304" pitchFamily="18" charset="0"/>
              </a:rPr>
              <a:t> </a:t>
            </a:r>
            <a:r>
              <a:rPr lang="en-US" altLang="zh-CN" sz="3400" dirty="0">
                <a:solidFill>
                  <a:srgbClr val="0033CC"/>
                </a:solidFill>
                <a:latin typeface="Times New Roman" panose="02020603050405020304" pitchFamily="18" charset="0"/>
                <a:cs typeface="Times New Roman" panose="02020603050405020304" pitchFamily="18" charset="0"/>
              </a:rPr>
              <a:t>NMR spectra</a:t>
            </a:r>
          </a:p>
        </p:txBody>
      </p:sp>
      <mc:AlternateContent xmlns:mc="http://schemas.openxmlformats.org/markup-compatibility/2006" xmlns:a14="http://schemas.microsoft.com/office/drawing/2010/main">
        <mc:Choice Requires="a14">
          <p:sp>
            <p:nvSpPr>
              <p:cNvPr id="23" name="矩形 22">
                <a:extLst>
                  <a:ext uri="{FF2B5EF4-FFF2-40B4-BE49-F238E27FC236}">
                    <a16:creationId xmlns:a16="http://schemas.microsoft.com/office/drawing/2014/main" id="{585FE162-FF05-50D4-C0AE-9F42D34322E7}"/>
                  </a:ext>
                </a:extLst>
              </p:cNvPr>
              <p:cNvSpPr/>
              <p:nvPr/>
            </p:nvSpPr>
            <p:spPr>
              <a:xfrm>
                <a:off x="884398" y="5491497"/>
                <a:ext cx="7591627" cy="1292662"/>
              </a:xfrm>
              <a:prstGeom prst="rect">
                <a:avLst/>
              </a:prstGeom>
              <a:ln>
                <a:noFill/>
              </a:ln>
            </p:spPr>
            <p:txBody>
              <a:bodyPr wrap="square">
                <a:spAutoFit/>
              </a:bodyPr>
              <a:lstStyle/>
              <a:p>
                <a:pPr marL="285750" indent="-285750">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NMR measurements slightly away from </a:t>
                </a:r>
                <a14:m>
                  <m:oMath xmlns:m="http://schemas.openxmlformats.org/officeDocument/2006/math">
                    <m:r>
                      <a:rPr lang="en-US" altLang="zh-CN" sz="2600" b="0" i="1" smtClean="0">
                        <a:solidFill>
                          <a:srgbClr val="0033CC"/>
                        </a:solidFill>
                        <a:latin typeface="Cambria Math" panose="02040503050406030204" pitchFamily="18" charset="0"/>
                        <a:cs typeface="Times New Roman" panose="02020603050405020304" pitchFamily="18" charset="0"/>
                      </a:rPr>
                      <m:t>𝐻</m:t>
                    </m:r>
                    <m:r>
                      <a:rPr lang="en-US" altLang="zh-CN" sz="2600" b="0" i="1" smtClean="0">
                        <a:solidFill>
                          <a:srgbClr val="0033CC"/>
                        </a:solidFill>
                        <a:latin typeface="Cambria Math" panose="02040503050406030204" pitchFamily="18" charset="0"/>
                        <a:cs typeface="Times New Roman" panose="02020603050405020304" pitchFamily="18" charset="0"/>
                      </a:rPr>
                      <m:t>∥</m:t>
                    </m:r>
                    <m:r>
                      <a:rPr lang="en-US" altLang="zh-CN" sz="2600" b="0" i="1" smtClean="0">
                        <a:solidFill>
                          <a:srgbClr val="0033CC"/>
                        </a:solidFill>
                        <a:latin typeface="Cambria Math" panose="02040503050406030204" pitchFamily="18" charset="0"/>
                        <a:cs typeface="Times New Roman" panose="02020603050405020304" pitchFamily="18" charset="0"/>
                      </a:rPr>
                      <m:t>𝑏</m:t>
                    </m:r>
                  </m:oMath>
                </a14:m>
                <a:endParaRPr lang="en-US" altLang="zh-CN" sz="2600" dirty="0">
                  <a:solidFill>
                    <a:srgbClr val="0033CC"/>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CN" sz="2600" dirty="0">
                    <a:solidFill>
                      <a:srgbClr val="0033CC"/>
                    </a:solidFill>
                    <a:latin typeface="Times New Roman" panose="02020603050405020304" pitchFamily="18" charset="0"/>
                    <a:cs typeface="Times New Roman" panose="02020603050405020304" pitchFamily="18" charset="0"/>
                  </a:rPr>
                  <a:t>Bonner−Fisher peak </a:t>
                </a:r>
                <a14:m>
                  <m:oMath xmlns:m="http://schemas.openxmlformats.org/officeDocument/2006/math">
                    <m:sSub>
                      <m:sSubPr>
                        <m:ctrlPr>
                          <a:rPr lang="en-US" altLang="zh-CN" sz="2600" i="1" dirty="0">
                            <a:solidFill>
                              <a:srgbClr val="0033CC"/>
                            </a:solidFill>
                            <a:latin typeface="Cambria Math" panose="02040503050406030204" pitchFamily="18" charset="0"/>
                            <a:ea typeface="华文细黑" panose="02010600040101010101" charset="-122"/>
                          </a:rPr>
                        </m:ctrlPr>
                      </m:sSubPr>
                      <m:e>
                        <m:r>
                          <a:rPr lang="en-US" altLang="zh-CN" sz="2600" i="1" dirty="0">
                            <a:solidFill>
                              <a:srgbClr val="0033CC"/>
                            </a:solidFill>
                            <a:latin typeface="Cambria Math" panose="02040503050406030204" pitchFamily="18" charset="0"/>
                            <a:ea typeface="华文细黑" panose="02010600040101010101" charset="-122"/>
                          </a:rPr>
                          <m:t>𝑇</m:t>
                        </m:r>
                      </m:e>
                      <m:sub>
                        <m:r>
                          <m:rPr>
                            <m:sty m:val="p"/>
                          </m:rPr>
                          <a:rPr lang="en-US" altLang="zh-CN" sz="2600" i="1" dirty="0">
                            <a:solidFill>
                              <a:srgbClr val="0033CC"/>
                            </a:solidFill>
                            <a:latin typeface="Cambria Math" panose="02040503050406030204" pitchFamily="18" charset="0"/>
                            <a:ea typeface="华文细黑" panose="02010600040101010101" charset="-122"/>
                          </a:rPr>
                          <m:t>max</m:t>
                        </m:r>
                      </m:sub>
                    </m:sSub>
                    <m:r>
                      <a:rPr lang="zh-CN" altLang="en-US" sz="2600" i="1" dirty="0">
                        <a:solidFill>
                          <a:srgbClr val="0033CC"/>
                        </a:solidFill>
                        <a:latin typeface="Cambria Math" panose="02040503050406030204" pitchFamily="18" charset="0"/>
                        <a:ea typeface="华文细黑" panose="02010600040101010101" charset="-122"/>
                      </a:rPr>
                      <m:t>≈</m:t>
                    </m:r>
                    <m:r>
                      <a:rPr lang="en-US" altLang="zh-CN" sz="2600" b="0" i="1" dirty="0" smtClean="0">
                        <a:solidFill>
                          <a:srgbClr val="0033CC"/>
                        </a:solidFill>
                        <a:latin typeface="Cambria Math" panose="02040503050406030204" pitchFamily="18" charset="0"/>
                        <a:ea typeface="华文细黑" panose="02010600040101010101" charset="-122"/>
                      </a:rPr>
                      <m:t>12 </m:t>
                    </m:r>
                    <m:r>
                      <m:rPr>
                        <m:sty m:val="p"/>
                      </m:rPr>
                      <a:rPr lang="en-US" altLang="zh-CN" sz="2600" b="0" i="0" dirty="0" smtClean="0">
                        <a:solidFill>
                          <a:srgbClr val="0033CC"/>
                        </a:solidFill>
                        <a:latin typeface="Cambria Math" panose="02040503050406030204" pitchFamily="18" charset="0"/>
                        <a:ea typeface="华文细黑" panose="02010600040101010101" charset="-122"/>
                      </a:rPr>
                      <m:t>K</m:t>
                    </m:r>
                    <m:r>
                      <a:rPr lang="en-US" altLang="zh-CN" sz="2600" i="1" dirty="0">
                        <a:solidFill>
                          <a:srgbClr val="0033CC"/>
                        </a:solidFill>
                        <a:latin typeface="Cambria Math" panose="02040503050406030204" pitchFamily="18" charset="0"/>
                        <a:ea typeface="华文细黑" panose="02010600040101010101" charset="-122"/>
                      </a:rPr>
                      <m:t> </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 (</a:t>
                </a:r>
                <a14:m>
                  <m:oMath xmlns:m="http://schemas.openxmlformats.org/officeDocument/2006/math">
                    <m:r>
                      <a:rPr lang="en-US" altLang="zh-CN" sz="2600" dirty="0">
                        <a:solidFill>
                          <a:srgbClr val="0033CC"/>
                        </a:solidFill>
                        <a:latin typeface="Cambria Math" panose="02040503050406030204" pitchFamily="18" charset="0"/>
                        <a:ea typeface="华文细黑" panose="02010600040101010101" charset="-122"/>
                      </a:rPr>
                      <m:t> </m:t>
                    </m:r>
                    <m:r>
                      <a:rPr lang="en-US" altLang="zh-CN" sz="2600" i="1" dirty="0">
                        <a:solidFill>
                          <a:srgbClr val="0033CC"/>
                        </a:solidFill>
                        <a:latin typeface="Cambria Math" panose="02040503050406030204" pitchFamily="18" charset="0"/>
                        <a:ea typeface="华文细黑" panose="02010600040101010101" charset="-122"/>
                      </a:rPr>
                      <m:t>𝐽</m:t>
                    </m:r>
                    <m:r>
                      <a:rPr lang="en-US" altLang="zh-CN" sz="2600" i="1" dirty="0">
                        <a:solidFill>
                          <a:srgbClr val="0033CC"/>
                        </a:solidFill>
                        <a:latin typeface="Cambria Math" panose="02040503050406030204" pitchFamily="18" charset="0"/>
                        <a:ea typeface="华文细黑" panose="02010600040101010101" charset="-122"/>
                      </a:rPr>
                      <m:t>= </m:t>
                    </m:r>
                  </m:oMath>
                </a14:m>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18 K )</a:t>
                </a:r>
              </a:p>
              <a:p>
                <a:pPr marL="285750" indent="-285750">
                  <a:buFont typeface="Wingdings" panose="05000000000000000000" pitchFamily="2" charset="2"/>
                  <a:buChar char="Ø"/>
                </a:pPr>
                <a:r>
                  <a:rPr lang="en-US" altLang="zh-CN" sz="2600" dirty="0">
                    <a:solidFill>
                      <a:srgbClr val="0033CC"/>
                    </a:solidFill>
                    <a:latin typeface="Times New Roman" panose="02020603050405020304" pitchFamily="18" charset="0"/>
                    <a:ea typeface="华文细黑" panose="02010600040101010101" charset="-122"/>
                    <a:cs typeface="Times New Roman" panose="02020603050405020304" pitchFamily="18" charset="0"/>
                  </a:rPr>
                  <a:t>No ordering down to 0.03 K</a:t>
                </a:r>
              </a:p>
            </p:txBody>
          </p:sp>
        </mc:Choice>
        <mc:Fallback xmlns="">
          <p:sp>
            <p:nvSpPr>
              <p:cNvPr id="23" name="矩形 22">
                <a:extLst>
                  <a:ext uri="{FF2B5EF4-FFF2-40B4-BE49-F238E27FC236}">
                    <a16:creationId xmlns:a16="http://schemas.microsoft.com/office/drawing/2014/main" id="{585FE162-FF05-50D4-C0AE-9F42D34322E7}"/>
                  </a:ext>
                </a:extLst>
              </p:cNvPr>
              <p:cNvSpPr>
                <a:spLocks noRot="1" noChangeAspect="1" noMove="1" noResize="1" noEditPoints="1" noAdjustHandles="1" noChangeArrowheads="1" noChangeShapeType="1" noTextEdit="1"/>
              </p:cNvSpPr>
              <p:nvPr/>
            </p:nvSpPr>
            <p:spPr>
              <a:xfrm>
                <a:off x="884398" y="5491497"/>
                <a:ext cx="7591627" cy="1292662"/>
              </a:xfrm>
              <a:prstGeom prst="rect">
                <a:avLst/>
              </a:prstGeom>
              <a:blipFill>
                <a:blip r:embed="rId3"/>
                <a:stretch>
                  <a:fillRect l="-1205" t="-4245" b="-10849"/>
                </a:stretch>
              </a:blipFill>
              <a:ln>
                <a:noFill/>
              </a:ln>
            </p:spPr>
            <p:txBody>
              <a:bodyPr/>
              <a:lstStyle/>
              <a:p>
                <a:r>
                  <a:rPr lang="zh-CN" altLang="en-US">
                    <a:noFill/>
                  </a:rPr>
                  <a:t> </a:t>
                </a:r>
              </a:p>
            </p:txBody>
          </p:sp>
        </mc:Fallback>
      </mc:AlternateContent>
      <p:pic>
        <p:nvPicPr>
          <p:cNvPr id="32" name="图片 31">
            <a:extLst>
              <a:ext uri="{FF2B5EF4-FFF2-40B4-BE49-F238E27FC236}">
                <a16:creationId xmlns:a16="http://schemas.microsoft.com/office/drawing/2014/main" id="{4DCD5924-071E-ED44-211B-B11D24B258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377"/>
          <a:stretch/>
        </p:blipFill>
        <p:spPr>
          <a:xfrm>
            <a:off x="4198969" y="1123359"/>
            <a:ext cx="7093068" cy="4211904"/>
          </a:xfrm>
          <a:prstGeom prst="rect">
            <a:avLst/>
          </a:prstGeom>
        </p:spPr>
      </p:pic>
      <p:sp>
        <p:nvSpPr>
          <p:cNvPr id="11" name="灯片编号占位符 1">
            <a:extLst>
              <a:ext uri="{FF2B5EF4-FFF2-40B4-BE49-F238E27FC236}">
                <a16:creationId xmlns:a16="http://schemas.microsoft.com/office/drawing/2014/main" id="{5441DDF7-901A-2DD9-4707-DD623DFC6DBE}"/>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29</a:t>
            </a:fld>
            <a:endParaRPr lang="zh-CN" altLang="en-US" sz="2000" dirty="0"/>
          </a:p>
        </p:txBody>
      </p:sp>
      <p:pic>
        <p:nvPicPr>
          <p:cNvPr id="3" name="Picture 3">
            <a:extLst>
              <a:ext uri="{FF2B5EF4-FFF2-40B4-BE49-F238E27FC236}">
                <a16:creationId xmlns:a16="http://schemas.microsoft.com/office/drawing/2014/main" id="{F69AAEB7-AA74-4FB1-1ED7-D2B6FB9D33FB}"/>
              </a:ext>
            </a:extLst>
          </p:cNvPr>
          <p:cNvPicPr>
            <a:picLocks noChangeAspect="1" noChangeArrowheads="1"/>
          </p:cNvPicPr>
          <p:nvPr/>
        </p:nvPicPr>
        <p:blipFill>
          <a:blip r:embed="rId5" cstate="print"/>
          <a:srcRect/>
          <a:stretch>
            <a:fillRect/>
          </a:stretch>
        </p:blipFill>
        <p:spPr bwMode="auto">
          <a:xfrm>
            <a:off x="1332" y="795081"/>
            <a:ext cx="12204000" cy="177881"/>
          </a:xfrm>
          <a:prstGeom prst="rect">
            <a:avLst/>
          </a:prstGeom>
          <a:noFill/>
          <a:ln w="38100">
            <a:noFill/>
            <a:miter lim="800000"/>
            <a:headEnd/>
            <a:tailEnd/>
          </a:ln>
        </p:spPr>
      </p:pic>
      <p:grpSp>
        <p:nvGrpSpPr>
          <p:cNvPr id="5" name="组合 4">
            <a:extLst>
              <a:ext uri="{FF2B5EF4-FFF2-40B4-BE49-F238E27FC236}">
                <a16:creationId xmlns:a16="http://schemas.microsoft.com/office/drawing/2014/main" id="{F1F24499-9BBD-4AB6-B9B2-E5ADAD06AA58}"/>
              </a:ext>
            </a:extLst>
          </p:cNvPr>
          <p:cNvGrpSpPr/>
          <p:nvPr/>
        </p:nvGrpSpPr>
        <p:grpSpPr>
          <a:xfrm>
            <a:off x="884398" y="4106029"/>
            <a:ext cx="2990371" cy="815178"/>
            <a:chOff x="7356092" y="5797758"/>
            <a:chExt cx="2990371" cy="815178"/>
          </a:xfrm>
        </p:grpSpPr>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980DEE73-B53D-D384-4832-7A5B15D49D7E}"/>
                    </a:ext>
                  </a:extLst>
                </p:cNvPr>
                <p:cNvSpPr/>
                <p:nvPr/>
              </p:nvSpPr>
              <p:spPr>
                <a:xfrm>
                  <a:off x="7356093" y="5797758"/>
                  <a:ext cx="2990370" cy="419217"/>
                </a:xfrm>
                <a:prstGeom prst="rect">
                  <a:avLst/>
                </a:prstGeom>
              </p:spPr>
              <p:txBody>
                <a:bodyPr wrap="none">
                  <a:spAutoFit/>
                </a:bodyPr>
                <a:lstStyle/>
                <a:p>
                  <a:r>
                    <a:rPr lang="en-US" altLang="zh-CN" sz="2000" dirty="0">
                      <a:latin typeface="Times New Roman" panose="02020603050405020304" pitchFamily="18" charset="0"/>
                      <a:ea typeface="Cambria Math" panose="02040503050406030204" pitchFamily="18" charset="0"/>
                      <a:cs typeface="Times New Roman" panose="02020603050405020304" pitchFamily="18" charset="0"/>
                    </a:rPr>
                    <a:t>H(1) : </a:t>
                  </a:r>
                  <a14:m>
                    <m:oMath xmlns:m="http://schemas.openxmlformats.org/officeDocument/2006/math">
                      <m:sSubSup>
                        <m:sSubSupPr>
                          <m:ctrlPr>
                            <a:rPr lang="en-US" altLang="zh-CN" sz="2000" i="1" smtClean="0">
                              <a:latin typeface="Cambria Math" panose="02040503050406030204" pitchFamily="18" charset="0"/>
                              <a:ea typeface="Cambria Math" panose="02040503050406030204" pitchFamily="18" charset="0"/>
                            </a:rPr>
                          </m:ctrlPr>
                        </m:sSubSupPr>
                        <m:e>
                          <m:r>
                            <a:rPr lang="en-US" altLang="zh-CN" sz="2000" i="1">
                              <a:latin typeface="Cambria Math" panose="02040503050406030204" pitchFamily="18" charset="0"/>
                              <a:ea typeface="Cambria Math" panose="02040503050406030204" pitchFamily="18" charset="0"/>
                            </a:rPr>
                            <m:t>𝐴</m:t>
                          </m:r>
                        </m:e>
                        <m:sub>
                          <m:r>
                            <m:rPr>
                              <m:sty m:val="p"/>
                            </m:rPr>
                            <a:rPr lang="en-US" altLang="zh-CN" sz="2000" i="1">
                              <a:latin typeface="Cambria Math" panose="02040503050406030204" pitchFamily="18" charset="0"/>
                              <a:ea typeface="Cambria Math" panose="02040503050406030204" pitchFamily="18" charset="0"/>
                            </a:rPr>
                            <m:t>hf</m:t>
                          </m:r>
                        </m:sub>
                        <m:sup>
                          <m:r>
                            <a:rPr lang="en-US" altLang="zh-CN" sz="2000" b="0" i="1" smtClean="0">
                              <a:latin typeface="Cambria Math" panose="02040503050406030204" pitchFamily="18" charset="0"/>
                              <a:ea typeface="Cambria Math" panose="02040503050406030204" pitchFamily="18" charset="0"/>
                            </a:rPr>
                            <m:t>1</m:t>
                          </m:r>
                        </m:sup>
                      </m:sSubSup>
                      <m:r>
                        <a:rPr lang="en-US" altLang="zh-CN" sz="2000" b="0" i="1" smtClean="0">
                          <a:latin typeface="Cambria Math" panose="02040503050406030204" pitchFamily="18" charset="0"/>
                          <a:ea typeface="Cambria Math" panose="02040503050406030204" pitchFamily="18" charset="0"/>
                        </a:rPr>
                        <m:t>=−0.118</m:t>
                      </m:r>
                      <m:r>
                        <a:rPr lang="en-US" altLang="zh-CN" sz="2000" b="0" i="0" smtClean="0">
                          <a:latin typeface="Cambria Math" panose="02040503050406030204" pitchFamily="18" charset="0"/>
                          <a:ea typeface="Cambria Math" panose="02040503050406030204" pitchFamily="18" charset="0"/>
                        </a:rPr>
                        <m:t> </m:t>
                      </m:r>
                      <m:r>
                        <m:rPr>
                          <m:sty m:val="p"/>
                        </m:rPr>
                        <a:rPr lang="en-US" altLang="zh-CN" sz="2000" b="0" i="0" smtClean="0">
                          <a:latin typeface="Cambria Math" panose="02040503050406030204" pitchFamily="18" charset="0"/>
                          <a:ea typeface="Cambria Math" panose="02040503050406030204" pitchFamily="18" charset="0"/>
                        </a:rPr>
                        <m:t>T</m:t>
                      </m:r>
                      <m:r>
                        <a:rPr lang="en-US" altLang="zh-CN" sz="2000" b="0" i="0" smtClean="0">
                          <a:latin typeface="Cambria Math" panose="02040503050406030204" pitchFamily="18" charset="0"/>
                          <a:ea typeface="Cambria Math" panose="02040503050406030204" pitchFamily="18" charset="0"/>
                        </a:rPr>
                        <m:t>/</m:t>
                      </m:r>
                      <m:sSub>
                        <m:sSubPr>
                          <m:ctrlPr>
                            <a:rPr lang="el-GR" altLang="zh-CN" sz="2000" b="0" i="1" smtClean="0">
                              <a:latin typeface="Cambria Math" panose="02040503050406030204" pitchFamily="18" charset="0"/>
                              <a:ea typeface="Cambria Math" panose="02040503050406030204" pitchFamily="18" charset="0"/>
                            </a:rPr>
                          </m:ctrlPr>
                        </m:sSubPr>
                        <m:e>
                          <m:r>
                            <a:rPr lang="zh-CN" altLang="el-GR" sz="2000" b="0" i="1" smtClean="0">
                              <a:latin typeface="Cambria Math" panose="02040503050406030204" pitchFamily="18" charset="0"/>
                              <a:ea typeface="Cambria Math" panose="02040503050406030204" pitchFamily="18" charset="0"/>
                            </a:rPr>
                            <m:t>𝜇</m:t>
                          </m:r>
                        </m:e>
                        <m:sub>
                          <m:r>
                            <a:rPr lang="en-US" altLang="zh-CN" sz="2000" b="0" i="1" smtClean="0">
                              <a:latin typeface="Cambria Math" panose="02040503050406030204" pitchFamily="18" charset="0"/>
                              <a:ea typeface="Cambria Math" panose="02040503050406030204" pitchFamily="18" charset="0"/>
                            </a:rPr>
                            <m:t>𝐵</m:t>
                          </m:r>
                        </m:sub>
                      </m:sSub>
                    </m:oMath>
                  </a14:m>
                  <a:endParaRPr lang="zh-CN" altLang="en-US" sz="2000" dirty="0"/>
                </a:p>
              </p:txBody>
            </p:sp>
          </mc:Choice>
          <mc:Fallback xmlns="">
            <p:sp>
              <p:nvSpPr>
                <p:cNvPr id="6" name="矩形 5">
                  <a:extLst>
                    <a:ext uri="{FF2B5EF4-FFF2-40B4-BE49-F238E27FC236}">
                      <a16:creationId xmlns:a16="http://schemas.microsoft.com/office/drawing/2014/main" id="{980DEE73-B53D-D384-4832-7A5B15D49D7E}"/>
                    </a:ext>
                  </a:extLst>
                </p:cNvPr>
                <p:cNvSpPr>
                  <a:spLocks noRot="1" noChangeAspect="1" noMove="1" noResize="1" noEditPoints="1" noAdjustHandles="1" noChangeArrowheads="1" noChangeShapeType="1" noTextEdit="1"/>
                </p:cNvSpPr>
                <p:nvPr/>
              </p:nvSpPr>
              <p:spPr>
                <a:xfrm>
                  <a:off x="7356093" y="5797758"/>
                  <a:ext cx="2990370" cy="419217"/>
                </a:xfrm>
                <a:prstGeom prst="rect">
                  <a:avLst/>
                </a:prstGeom>
                <a:blipFill>
                  <a:blip r:embed="rId7"/>
                  <a:stretch>
                    <a:fillRect l="-2037" t="-5882"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矩形 7">
                  <a:extLst>
                    <a:ext uri="{FF2B5EF4-FFF2-40B4-BE49-F238E27FC236}">
                      <a16:creationId xmlns:a16="http://schemas.microsoft.com/office/drawing/2014/main" id="{702E2827-2054-4B3E-11F4-31C22E815C44}"/>
                    </a:ext>
                  </a:extLst>
                </p:cNvPr>
                <p:cNvSpPr/>
                <p:nvPr/>
              </p:nvSpPr>
              <p:spPr>
                <a:xfrm>
                  <a:off x="7356092" y="6193719"/>
                  <a:ext cx="2990370" cy="419217"/>
                </a:xfrm>
                <a:prstGeom prst="rect">
                  <a:avLst/>
                </a:prstGeom>
              </p:spPr>
              <p:txBody>
                <a:bodyPr wrap="none">
                  <a:spAutoFit/>
                </a:bodyPr>
                <a:lstStyle/>
                <a:p>
                  <a:r>
                    <a:rPr lang="en-US" altLang="zh-CN" sz="2000" dirty="0">
                      <a:latin typeface="Times New Roman" panose="02020603050405020304" pitchFamily="18" charset="0"/>
                      <a:ea typeface="Cambria Math" panose="02040503050406030204" pitchFamily="18" charset="0"/>
                      <a:cs typeface="Times New Roman" panose="02020603050405020304" pitchFamily="18" charset="0"/>
                    </a:rPr>
                    <a:t>H(2) : </a:t>
                  </a:r>
                  <a14:m>
                    <m:oMath xmlns:m="http://schemas.openxmlformats.org/officeDocument/2006/math">
                      <m:sSubSup>
                        <m:sSubSupPr>
                          <m:ctrlPr>
                            <a:rPr lang="en-US" altLang="zh-CN" sz="2000" i="1">
                              <a:latin typeface="Cambria Math" panose="02040503050406030204" pitchFamily="18" charset="0"/>
                              <a:ea typeface="Cambria Math" panose="02040503050406030204" pitchFamily="18" charset="0"/>
                            </a:rPr>
                          </m:ctrlPr>
                        </m:sSubSupPr>
                        <m:e>
                          <m:r>
                            <a:rPr lang="en-US" altLang="zh-CN" sz="2000" i="1">
                              <a:latin typeface="Cambria Math" panose="02040503050406030204" pitchFamily="18" charset="0"/>
                              <a:ea typeface="Cambria Math" panose="02040503050406030204" pitchFamily="18" charset="0"/>
                            </a:rPr>
                            <m:t>𝐴</m:t>
                          </m:r>
                        </m:e>
                        <m:sub>
                          <m:r>
                            <m:rPr>
                              <m:sty m:val="p"/>
                            </m:rPr>
                            <a:rPr lang="en-US" altLang="zh-CN" sz="2000" i="1">
                              <a:latin typeface="Cambria Math" panose="02040503050406030204" pitchFamily="18" charset="0"/>
                              <a:ea typeface="Cambria Math" panose="02040503050406030204" pitchFamily="18" charset="0"/>
                            </a:rPr>
                            <m:t>hf</m:t>
                          </m:r>
                        </m:sub>
                        <m:sup>
                          <m:r>
                            <a:rPr lang="en-US" altLang="zh-CN" sz="2000" i="1">
                              <a:latin typeface="Cambria Math" panose="02040503050406030204" pitchFamily="18" charset="0"/>
                              <a:ea typeface="Cambria Math" panose="02040503050406030204" pitchFamily="18" charset="0"/>
                            </a:rPr>
                            <m:t>1</m:t>
                          </m:r>
                        </m:sup>
                      </m:sSubSup>
                      <m:r>
                        <a:rPr lang="en-US" altLang="zh-CN" sz="2000" i="1">
                          <a:latin typeface="Cambria Math" panose="02040503050406030204" pitchFamily="18" charset="0"/>
                          <a:ea typeface="Cambria Math" panose="02040503050406030204" pitchFamily="18" charset="0"/>
                        </a:rPr>
                        <m:t>=−0.</m:t>
                      </m:r>
                      <m:r>
                        <a:rPr lang="en-US" altLang="zh-CN" sz="2000" b="0" i="1" smtClean="0">
                          <a:latin typeface="Cambria Math" panose="02040503050406030204" pitchFamily="18" charset="0"/>
                          <a:ea typeface="Cambria Math" panose="02040503050406030204" pitchFamily="18" charset="0"/>
                        </a:rPr>
                        <m:t>049</m:t>
                      </m:r>
                      <m:r>
                        <a:rPr lang="en-US" altLang="zh-CN" sz="2000">
                          <a:latin typeface="Cambria Math" panose="02040503050406030204" pitchFamily="18" charset="0"/>
                          <a:ea typeface="Cambria Math" panose="02040503050406030204" pitchFamily="18" charset="0"/>
                        </a:rPr>
                        <m:t> </m:t>
                      </m:r>
                      <m:r>
                        <m:rPr>
                          <m:sty m:val="p"/>
                        </m:rPr>
                        <a:rPr lang="en-US" altLang="zh-CN" sz="2000">
                          <a:latin typeface="Cambria Math" panose="02040503050406030204" pitchFamily="18" charset="0"/>
                          <a:ea typeface="Cambria Math" panose="02040503050406030204" pitchFamily="18" charset="0"/>
                        </a:rPr>
                        <m:t>T</m:t>
                      </m:r>
                      <m:r>
                        <a:rPr lang="en-US" altLang="zh-CN" sz="2000">
                          <a:latin typeface="Cambria Math" panose="02040503050406030204" pitchFamily="18" charset="0"/>
                          <a:ea typeface="Cambria Math" panose="02040503050406030204" pitchFamily="18" charset="0"/>
                        </a:rPr>
                        <m:t>/</m:t>
                      </m:r>
                      <m:sSub>
                        <m:sSubPr>
                          <m:ctrlPr>
                            <a:rPr lang="el-GR" altLang="zh-CN" sz="2000" i="1">
                              <a:latin typeface="Cambria Math" panose="02040503050406030204" pitchFamily="18" charset="0"/>
                              <a:ea typeface="Cambria Math" panose="02040503050406030204" pitchFamily="18" charset="0"/>
                            </a:rPr>
                          </m:ctrlPr>
                        </m:sSubPr>
                        <m:e>
                          <m:r>
                            <a:rPr lang="zh-CN" altLang="el-GR" sz="2000" i="1">
                              <a:latin typeface="Cambria Math" panose="02040503050406030204" pitchFamily="18" charset="0"/>
                              <a:ea typeface="Cambria Math" panose="02040503050406030204" pitchFamily="18" charset="0"/>
                            </a:rPr>
                            <m:t>𝜇</m:t>
                          </m:r>
                        </m:e>
                        <m:sub>
                          <m:r>
                            <a:rPr lang="en-US" altLang="zh-CN" sz="2000" i="1">
                              <a:latin typeface="Cambria Math" panose="02040503050406030204" pitchFamily="18" charset="0"/>
                              <a:ea typeface="Cambria Math" panose="02040503050406030204" pitchFamily="18" charset="0"/>
                            </a:rPr>
                            <m:t>𝐵</m:t>
                          </m:r>
                        </m:sub>
                      </m:sSub>
                    </m:oMath>
                  </a14:m>
                  <a:endParaRPr lang="zh-CN" altLang="en-US" sz="2000" dirty="0"/>
                </a:p>
              </p:txBody>
            </p:sp>
          </mc:Choice>
          <mc:Fallback xmlns="">
            <p:sp>
              <p:nvSpPr>
                <p:cNvPr id="8" name="矩形 7">
                  <a:extLst>
                    <a:ext uri="{FF2B5EF4-FFF2-40B4-BE49-F238E27FC236}">
                      <a16:creationId xmlns:a16="http://schemas.microsoft.com/office/drawing/2014/main" id="{702E2827-2054-4B3E-11F4-31C22E815C44}"/>
                    </a:ext>
                  </a:extLst>
                </p:cNvPr>
                <p:cNvSpPr>
                  <a:spLocks noRot="1" noChangeAspect="1" noMove="1" noResize="1" noEditPoints="1" noAdjustHandles="1" noChangeArrowheads="1" noChangeShapeType="1" noTextEdit="1"/>
                </p:cNvSpPr>
                <p:nvPr/>
              </p:nvSpPr>
              <p:spPr>
                <a:xfrm>
                  <a:off x="7356092" y="6193719"/>
                  <a:ext cx="2990370" cy="419217"/>
                </a:xfrm>
                <a:prstGeom prst="rect">
                  <a:avLst/>
                </a:prstGeom>
                <a:blipFill>
                  <a:blip r:embed="rId8"/>
                  <a:stretch>
                    <a:fillRect l="-2037" t="-5882" b="-25000"/>
                  </a:stretch>
                </a:blipFill>
              </p:spPr>
              <p:txBody>
                <a:bodyPr/>
                <a:lstStyle/>
                <a:p>
                  <a:r>
                    <a:rPr lang="zh-CN" altLang="en-US">
                      <a:noFill/>
                    </a:rPr>
                    <a:t> </a:t>
                  </a:r>
                </a:p>
              </p:txBody>
            </p:sp>
          </mc:Fallback>
        </mc:AlternateContent>
      </p:grpSp>
      <p:pic>
        <p:nvPicPr>
          <p:cNvPr id="2" name="图片 1">
            <a:extLst>
              <a:ext uri="{FF2B5EF4-FFF2-40B4-BE49-F238E27FC236}">
                <a16:creationId xmlns:a16="http://schemas.microsoft.com/office/drawing/2014/main" id="{E8026AE3-BF19-2139-01B0-E367FD35E7B2}"/>
              </a:ext>
            </a:extLst>
          </p:cNvPr>
          <p:cNvPicPr>
            <a:picLocks noChangeAspect="1"/>
          </p:cNvPicPr>
          <p:nvPr/>
        </p:nvPicPr>
        <p:blipFill rotWithShape="1">
          <a:blip r:embed="rId9">
            <a:extLst>
              <a:ext uri="{28A0092B-C50C-407E-A947-70E740481C1C}">
                <a14:useLocalDpi xmlns:a14="http://schemas.microsoft.com/office/drawing/2010/main" val="0"/>
              </a:ext>
            </a:extLst>
          </a:blip>
          <a:srcRect l="64018" r="12267"/>
          <a:stretch/>
        </p:blipFill>
        <p:spPr>
          <a:xfrm>
            <a:off x="884398" y="1654829"/>
            <a:ext cx="1784837" cy="2294966"/>
          </a:xfrm>
          <a:prstGeom prst="rect">
            <a:avLst/>
          </a:prstGeom>
        </p:spPr>
      </p:pic>
      <p:sp>
        <p:nvSpPr>
          <p:cNvPr id="4" name="矩形 3">
            <a:extLst>
              <a:ext uri="{FF2B5EF4-FFF2-40B4-BE49-F238E27FC236}">
                <a16:creationId xmlns:a16="http://schemas.microsoft.com/office/drawing/2014/main" id="{3C31936C-EAAF-A5C8-08EA-717405537922}"/>
              </a:ext>
            </a:extLst>
          </p:cNvPr>
          <p:cNvSpPr/>
          <p:nvPr/>
        </p:nvSpPr>
        <p:spPr>
          <a:xfrm>
            <a:off x="6474711" y="6356350"/>
            <a:ext cx="4673074" cy="369332"/>
          </a:xfrm>
          <a:prstGeom prst="rect">
            <a:avLst/>
          </a:prstGeom>
        </p:spPr>
        <p:txBody>
          <a:bodyPr wrap="none">
            <a:spAutoFit/>
          </a:bodyPr>
          <a:lstStyle/>
          <a:p>
            <a:r>
              <a:rPr lang="en-US" altLang="zh-CN" dirty="0">
                <a:solidFill>
                  <a:srgbClr val="000000"/>
                </a:solidFill>
                <a:latin typeface="Times New Roman" panose="02020603050405020304" pitchFamily="18" charset="0"/>
                <a:cs typeface="Times New Roman" panose="02020603050405020304" pitchFamily="18" charset="0"/>
              </a:rPr>
              <a:t>Y. Chen et al., </a:t>
            </a:r>
            <a:r>
              <a:rPr lang="en-US" altLang="zh-CN" dirty="0" err="1">
                <a:solidFill>
                  <a:srgbClr val="000000"/>
                </a:solidFill>
                <a:latin typeface="Times New Roman" panose="02020603050405020304" pitchFamily="18" charset="0"/>
                <a:cs typeface="Times New Roman" panose="02020603050405020304" pitchFamily="18" charset="0"/>
              </a:rPr>
              <a:t>arXiv</a:t>
            </a:r>
            <a:r>
              <a:rPr lang="en-US" altLang="zh-CN" dirty="0">
                <a:solidFill>
                  <a:srgbClr val="000000"/>
                </a:solidFill>
                <a:latin typeface="Times New Roman" panose="02020603050405020304" pitchFamily="18" charset="0"/>
                <a:cs typeface="Times New Roman" panose="02020603050405020304" pitchFamily="18" charset="0"/>
              </a:rPr>
              <a:t> 2510.11551  (NC, in press)</a:t>
            </a:r>
            <a:endParaRPr lang="zh-CN"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96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91662-3181-17ED-408C-4FED86CE8C41}"/>
            </a:ext>
          </a:extLst>
        </p:cNvPr>
        <p:cNvGrpSpPr/>
        <p:nvPr/>
      </p:nvGrpSpPr>
      <p:grpSpPr>
        <a:xfrm>
          <a:off x="0" y="0"/>
          <a:ext cx="0" cy="0"/>
          <a:chOff x="0" y="0"/>
          <a:chExt cx="0" cy="0"/>
        </a:xfrm>
      </p:grpSpPr>
      <p:sp>
        <p:nvSpPr>
          <p:cNvPr id="17" name="矩形 16">
            <a:extLst>
              <a:ext uri="{FF2B5EF4-FFF2-40B4-BE49-F238E27FC236}">
                <a16:creationId xmlns:a16="http://schemas.microsoft.com/office/drawing/2014/main" id="{9C66F301-383F-9D7B-0BC1-48B895AE1B2A}"/>
              </a:ext>
            </a:extLst>
          </p:cNvPr>
          <p:cNvSpPr/>
          <p:nvPr/>
        </p:nvSpPr>
        <p:spPr>
          <a:xfrm>
            <a:off x="5386218" y="6200192"/>
            <a:ext cx="6134269" cy="646331"/>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B. Y. Pan, S. Y. Li et al., Phys. Rev. Lett. 129, 167201 (2022)</a:t>
            </a:r>
            <a:endParaRPr lang="en-US" altLang="zh-CN" u="sng" dirty="0">
              <a:latin typeface="Times New Roman" panose="02020603050405020304" pitchFamily="18" charset="0"/>
              <a:cs typeface="Times New Roman" panose="02020603050405020304" pitchFamily="18" charset="0"/>
            </a:endParaRPr>
          </a:p>
          <a:p>
            <a:r>
              <a:rPr lang="en-US" altLang="zh-CN" u="sng" dirty="0">
                <a:solidFill>
                  <a:srgbClr val="000000"/>
                </a:solidFill>
                <a:latin typeface="Times New Roman" panose="02020603050405020304" pitchFamily="18" charset="0"/>
                <a:cs typeface="Times New Roman" panose="02020603050405020304" pitchFamily="18" charset="0"/>
              </a:rPr>
              <a:t>Y. Chen </a:t>
            </a:r>
            <a:r>
              <a:rPr lang="en-US" altLang="zh-CN" dirty="0">
                <a:solidFill>
                  <a:srgbClr val="000000"/>
                </a:solidFill>
                <a:latin typeface="Times New Roman" panose="02020603050405020304" pitchFamily="18" charset="0"/>
                <a:cs typeface="Times New Roman" panose="02020603050405020304" pitchFamily="18" charset="0"/>
              </a:rPr>
              <a:t>et al., </a:t>
            </a:r>
            <a:r>
              <a:rPr lang="en-US" altLang="zh-CN" dirty="0" err="1">
                <a:solidFill>
                  <a:srgbClr val="000000"/>
                </a:solidFill>
                <a:latin typeface="Times New Roman" panose="02020603050405020304" pitchFamily="18" charset="0"/>
                <a:cs typeface="Times New Roman" panose="02020603050405020304" pitchFamily="18" charset="0"/>
              </a:rPr>
              <a:t>arXiv</a:t>
            </a:r>
            <a:r>
              <a:rPr lang="en-US" altLang="zh-CN" dirty="0">
                <a:solidFill>
                  <a:srgbClr val="000000"/>
                </a:solidFill>
                <a:latin typeface="Times New Roman" panose="02020603050405020304" pitchFamily="18" charset="0"/>
                <a:cs typeface="Times New Roman" panose="02020603050405020304" pitchFamily="18" charset="0"/>
              </a:rPr>
              <a:t> 2510.11551 </a:t>
            </a:r>
            <a:r>
              <a:rPr lang="en-US" altLang="zh-CN" sz="1800" dirty="0">
                <a:solidFill>
                  <a:srgbClr val="000000"/>
                </a:solidFill>
                <a:latin typeface="Times New Roman" panose="02020603050405020304" pitchFamily="18" charset="0"/>
                <a:cs typeface="Times New Roman" panose="02020603050405020304" pitchFamily="18" charset="0"/>
              </a:rPr>
              <a:t> (NC, in press)</a:t>
            </a:r>
            <a:endParaRPr lang="zh-CN" altLang="en-US" dirty="0">
              <a:latin typeface="Times New Roman" panose="02020603050405020304" pitchFamily="18" charset="0"/>
              <a:cs typeface="Times New Roman" panose="02020603050405020304" pitchFamily="18" charset="0"/>
            </a:endParaRPr>
          </a:p>
        </p:txBody>
      </p:sp>
      <p:sp>
        <p:nvSpPr>
          <p:cNvPr id="46" name="Text Box 13">
            <a:extLst>
              <a:ext uri="{FF2B5EF4-FFF2-40B4-BE49-F238E27FC236}">
                <a16:creationId xmlns:a16="http://schemas.microsoft.com/office/drawing/2014/main" id="{0336530F-34BA-F49B-A40D-49905E31B799}"/>
              </a:ext>
            </a:extLst>
          </p:cNvPr>
          <p:cNvSpPr txBox="1">
            <a:spLocks noChangeArrowheads="1"/>
          </p:cNvSpPr>
          <p:nvPr/>
        </p:nvSpPr>
        <p:spPr bwMode="auto">
          <a:xfrm>
            <a:off x="162408" y="43558"/>
            <a:ext cx="12204000" cy="646331"/>
          </a:xfrm>
          <a:prstGeom prst="rect">
            <a:avLst/>
          </a:prstGeom>
          <a:noFill/>
          <a:ln w="9525">
            <a:noFill/>
            <a:miter lim="800000"/>
            <a:headEnd/>
            <a:tailEnd/>
          </a:ln>
        </p:spPr>
        <p:txBody>
          <a:bodyPr wrap="square">
            <a:spAutoFit/>
          </a:bodyPr>
          <a:lstStyle/>
          <a:p>
            <a:r>
              <a:rPr lang="en-US" altLang="zh-CN" sz="3600" dirty="0">
                <a:solidFill>
                  <a:srgbClr val="0033CC"/>
                </a:solidFill>
                <a:latin typeface="Times New Roman" pitchFamily="18" charset="0"/>
                <a:cs typeface="Times New Roman" pitchFamily="18" charset="0"/>
              </a:rPr>
              <a:t>Zero field properties</a:t>
            </a:r>
          </a:p>
        </p:txBody>
      </p:sp>
      <p:pic>
        <p:nvPicPr>
          <p:cNvPr id="50" name="Picture 3">
            <a:extLst>
              <a:ext uri="{FF2B5EF4-FFF2-40B4-BE49-F238E27FC236}">
                <a16:creationId xmlns:a16="http://schemas.microsoft.com/office/drawing/2014/main" id="{42A5EA48-D6F1-40F4-A0A8-8C755BC06A70}"/>
              </a:ext>
            </a:extLst>
          </p:cNvPr>
          <p:cNvPicPr>
            <a:picLocks noChangeAspect="1" noChangeArrowheads="1"/>
          </p:cNvPicPr>
          <p:nvPr/>
        </p:nvPicPr>
        <p:blipFill>
          <a:blip r:embed="rId3" cstate="print"/>
          <a:srcRect/>
          <a:stretch>
            <a:fillRect/>
          </a:stretch>
        </p:blipFill>
        <p:spPr bwMode="auto">
          <a:xfrm>
            <a:off x="0" y="720000"/>
            <a:ext cx="12204000" cy="177881"/>
          </a:xfrm>
          <a:prstGeom prst="rect">
            <a:avLst/>
          </a:prstGeom>
          <a:noFill/>
          <a:ln w="38100">
            <a:noFill/>
            <a:miter lim="800000"/>
            <a:headEnd/>
            <a:tailEnd/>
          </a:ln>
        </p:spPr>
      </p:pic>
      <p:pic>
        <p:nvPicPr>
          <p:cNvPr id="60" name="图片 59">
            <a:extLst>
              <a:ext uri="{FF2B5EF4-FFF2-40B4-BE49-F238E27FC236}">
                <a16:creationId xmlns:a16="http://schemas.microsoft.com/office/drawing/2014/main" id="{29B555E4-D6AE-CE05-DE5F-16F411BD08A3}"/>
              </a:ext>
            </a:extLst>
          </p:cNvPr>
          <p:cNvPicPr>
            <a:picLocks noChangeAspect="1"/>
          </p:cNvPicPr>
          <p:nvPr/>
        </p:nvPicPr>
        <p:blipFill>
          <a:blip r:embed="rId4"/>
          <a:stretch>
            <a:fillRect/>
          </a:stretch>
        </p:blipFill>
        <p:spPr>
          <a:xfrm>
            <a:off x="699063" y="860631"/>
            <a:ext cx="4081519" cy="2889098"/>
          </a:xfrm>
          <a:prstGeom prst="rect">
            <a:avLst/>
          </a:prstGeom>
        </p:spPr>
      </p:pic>
      <p:pic>
        <p:nvPicPr>
          <p:cNvPr id="62" name="图片 61">
            <a:extLst>
              <a:ext uri="{FF2B5EF4-FFF2-40B4-BE49-F238E27FC236}">
                <a16:creationId xmlns:a16="http://schemas.microsoft.com/office/drawing/2014/main" id="{38210E45-9CB7-37FA-E838-A679E3A6D26D}"/>
              </a:ext>
            </a:extLst>
          </p:cNvPr>
          <p:cNvPicPr>
            <a:picLocks noChangeAspect="1"/>
          </p:cNvPicPr>
          <p:nvPr/>
        </p:nvPicPr>
        <p:blipFill>
          <a:blip r:embed="rId5"/>
          <a:stretch>
            <a:fillRect/>
          </a:stretch>
        </p:blipFill>
        <p:spPr>
          <a:xfrm>
            <a:off x="956580" y="3920289"/>
            <a:ext cx="3910060" cy="2856721"/>
          </a:xfrm>
          <a:prstGeom prst="rect">
            <a:avLst/>
          </a:prstGeom>
        </p:spPr>
      </p:pic>
      <p:pic>
        <p:nvPicPr>
          <p:cNvPr id="5" name="图片 4">
            <a:extLst>
              <a:ext uri="{FF2B5EF4-FFF2-40B4-BE49-F238E27FC236}">
                <a16:creationId xmlns:a16="http://schemas.microsoft.com/office/drawing/2014/main" id="{B252F8B0-0370-3E2E-0F2A-8CCBA563074A}"/>
              </a:ext>
            </a:extLst>
          </p:cNvPr>
          <p:cNvPicPr>
            <a:picLocks noChangeAspect="1"/>
          </p:cNvPicPr>
          <p:nvPr/>
        </p:nvPicPr>
        <p:blipFill>
          <a:blip r:embed="rId6"/>
          <a:stretch>
            <a:fillRect/>
          </a:stretch>
        </p:blipFill>
        <p:spPr>
          <a:xfrm>
            <a:off x="5219977" y="1044513"/>
            <a:ext cx="5912582" cy="4938161"/>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361B7EC3-33B5-4EB0-5B85-CAD78B3DD020}"/>
                  </a:ext>
                </a:extLst>
              </p:cNvPr>
              <p:cNvSpPr txBox="1"/>
              <p:nvPr/>
            </p:nvSpPr>
            <p:spPr>
              <a:xfrm>
                <a:off x="8440915" y="3920289"/>
                <a:ext cx="2250423" cy="723275"/>
              </a:xfrm>
              <a:prstGeom prst="rect">
                <a:avLst/>
              </a:prstGeom>
              <a:noFill/>
            </p:spPr>
            <p:txBody>
              <a:bodyPr wrap="none" lIns="0" tIns="0" rIns="0" bIns="0" rtlCol="0">
                <a:spAutoFit/>
              </a:bodyPr>
              <a:lstStyle/>
              <a:p>
                <a:pPr algn="l">
                  <a:lnSpc>
                    <a:spcPct val="150000"/>
                  </a:lnSpc>
                  <a:spcBef>
                    <a:spcPts val="1200"/>
                  </a:spcBef>
                  <a:spcAft>
                    <a:spcPts val="600"/>
                  </a:spcAft>
                  <a:buNone/>
                </a:pPr>
                <a14:m>
                  <m:oMathPara xmlns:m="http://schemas.openxmlformats.org/officeDocument/2006/math">
                    <m:oMathParaPr>
                      <m:jc m:val="centerGroup"/>
                    </m:oMathParaPr>
                    <m:oMath xmlns:m="http://schemas.openxmlformats.org/officeDocument/2006/math">
                      <m:r>
                        <a:rPr lang="en-US" altLang="zh-CN" sz="2800" b="0" i="1" smtClean="0">
                          <a:solidFill>
                            <a:srgbClr val="0033CC"/>
                          </a:solidFill>
                          <a:latin typeface="Cambria Math" panose="02040503050406030204" pitchFamily="18" charset="0"/>
                          <a:cs typeface="Times New Roman" panose="02020603050405020304" pitchFamily="18" charset="0"/>
                        </a:rPr>
                        <m:t>𝐶</m:t>
                      </m:r>
                      <m:r>
                        <a:rPr lang="en-US" altLang="zh-CN" sz="2800" b="0" i="1" smtClean="0">
                          <a:solidFill>
                            <a:srgbClr val="0033CC"/>
                          </a:solidFill>
                          <a:latin typeface="Cambria Math" panose="02040503050406030204" pitchFamily="18" charset="0"/>
                          <a:cs typeface="Times New Roman" panose="02020603050405020304" pitchFamily="18" charset="0"/>
                        </a:rPr>
                        <m:t>=</m:t>
                      </m:r>
                      <m:r>
                        <a:rPr lang="en-US" altLang="zh-CN" sz="2800" b="0" i="1" smtClean="0">
                          <a:solidFill>
                            <a:srgbClr val="0033CC"/>
                          </a:solidFill>
                          <a:latin typeface="Cambria Math" panose="02040503050406030204" pitchFamily="18" charset="0"/>
                          <a:cs typeface="Times New Roman" panose="02020603050405020304" pitchFamily="18" charset="0"/>
                        </a:rPr>
                        <m:t>𝛾</m:t>
                      </m:r>
                      <m:r>
                        <a:rPr lang="en-US" altLang="zh-CN" sz="2800" b="0" i="1" smtClean="0">
                          <a:solidFill>
                            <a:srgbClr val="0033CC"/>
                          </a:solidFill>
                          <a:latin typeface="Cambria Math" panose="02040503050406030204" pitchFamily="18" charset="0"/>
                          <a:cs typeface="Times New Roman" panose="02020603050405020304" pitchFamily="18" charset="0"/>
                        </a:rPr>
                        <m:t>𝑇</m:t>
                      </m:r>
                      <m:r>
                        <a:rPr lang="en-US" altLang="zh-CN" sz="2800" b="0" i="1" smtClean="0">
                          <a:solidFill>
                            <a:srgbClr val="0033CC"/>
                          </a:solidFill>
                          <a:latin typeface="Cambria Math" panose="02040503050406030204" pitchFamily="18" charset="0"/>
                          <a:cs typeface="Times New Roman" panose="02020603050405020304" pitchFamily="18" charset="0"/>
                        </a:rPr>
                        <m:t>+</m:t>
                      </m:r>
                      <m:r>
                        <a:rPr lang="en-US" altLang="zh-CN" sz="2800" b="0" i="1" smtClean="0">
                          <a:solidFill>
                            <a:srgbClr val="0033CC"/>
                          </a:solidFill>
                          <a:latin typeface="Cambria Math" panose="02040503050406030204" pitchFamily="18" charset="0"/>
                          <a:cs typeface="Times New Roman" panose="02020603050405020304" pitchFamily="18" charset="0"/>
                        </a:rPr>
                        <m:t>𝛼</m:t>
                      </m:r>
                      <m:sSup>
                        <m:sSupPr>
                          <m:ctrlPr>
                            <a:rPr lang="en-US" altLang="zh-CN" sz="2800" b="0" i="1" smtClean="0">
                              <a:solidFill>
                                <a:srgbClr val="0033CC"/>
                              </a:solidFill>
                              <a:latin typeface="Cambria Math" panose="02040503050406030204" pitchFamily="18" charset="0"/>
                              <a:cs typeface="Times New Roman" panose="02020603050405020304" pitchFamily="18" charset="0"/>
                            </a:rPr>
                          </m:ctrlPr>
                        </m:sSupPr>
                        <m:e>
                          <m:r>
                            <a:rPr lang="en-US" altLang="zh-CN" sz="2800" b="0" i="1" smtClean="0">
                              <a:solidFill>
                                <a:srgbClr val="0033CC"/>
                              </a:solidFill>
                              <a:latin typeface="Cambria Math" panose="02040503050406030204" pitchFamily="18" charset="0"/>
                              <a:cs typeface="Times New Roman" panose="02020603050405020304" pitchFamily="18" charset="0"/>
                            </a:rPr>
                            <m:t>𝑇</m:t>
                          </m:r>
                        </m:e>
                        <m:sup>
                          <m:r>
                            <a:rPr lang="en-US" altLang="zh-CN" sz="2800" b="0" i="1" smtClean="0">
                              <a:solidFill>
                                <a:srgbClr val="0033CC"/>
                              </a:solidFill>
                              <a:latin typeface="Cambria Math" panose="02040503050406030204" pitchFamily="18" charset="0"/>
                              <a:cs typeface="Times New Roman" panose="02020603050405020304" pitchFamily="18" charset="0"/>
                            </a:rPr>
                            <m:t>3</m:t>
                          </m:r>
                        </m:sup>
                      </m:sSup>
                    </m:oMath>
                  </m:oMathPara>
                </a14:m>
                <a:endParaRPr lang="zh-CN" altLang="en-US" sz="2800" dirty="0">
                  <a:solidFill>
                    <a:srgbClr val="0033CC"/>
                  </a:solidFill>
                  <a:latin typeface="Times New Roman" panose="02020603050405020304" pitchFamily="18" charset="0"/>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361B7EC3-33B5-4EB0-5B85-CAD78B3DD020}"/>
                  </a:ext>
                </a:extLst>
              </p:cNvPr>
              <p:cNvSpPr txBox="1">
                <a:spLocks noRot="1" noChangeAspect="1" noMove="1" noResize="1" noEditPoints="1" noAdjustHandles="1" noChangeArrowheads="1" noChangeShapeType="1" noTextEdit="1"/>
              </p:cNvSpPr>
              <p:nvPr/>
            </p:nvSpPr>
            <p:spPr>
              <a:xfrm>
                <a:off x="8440915" y="3920289"/>
                <a:ext cx="2250423" cy="723275"/>
              </a:xfrm>
              <a:prstGeom prst="rect">
                <a:avLst/>
              </a:prstGeom>
              <a:blipFill>
                <a:blip r:embed="rId7"/>
                <a:stretch>
                  <a:fillRect/>
                </a:stretch>
              </a:blipFill>
            </p:spPr>
            <p:txBody>
              <a:bodyPr/>
              <a:lstStyle/>
              <a:p>
                <a:r>
                  <a:rPr lang="zh-CN" altLang="en-US">
                    <a:noFill/>
                  </a:rPr>
                  <a:t> </a:t>
                </a:r>
              </a:p>
            </p:txBody>
          </p:sp>
        </mc:Fallback>
      </mc:AlternateContent>
      <p:sp>
        <p:nvSpPr>
          <p:cNvPr id="2" name="灯片编号占位符 1">
            <a:extLst>
              <a:ext uri="{FF2B5EF4-FFF2-40B4-BE49-F238E27FC236}">
                <a16:creationId xmlns:a16="http://schemas.microsoft.com/office/drawing/2014/main" id="{03043522-3C16-E3D9-CAB3-F1E42F9B31E3}"/>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30</a:t>
            </a:fld>
            <a:endParaRPr lang="zh-CN" altLang="en-US" sz="2000" dirty="0"/>
          </a:p>
        </p:txBody>
      </p:sp>
    </p:spTree>
    <p:extLst>
      <p:ext uri="{BB962C8B-B14F-4D97-AF65-F5344CB8AC3E}">
        <p14:creationId xmlns:p14="http://schemas.microsoft.com/office/powerpoint/2010/main" val="2198650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3">
            <a:extLst>
              <a:ext uri="{FF2B5EF4-FFF2-40B4-BE49-F238E27FC236}">
                <a16:creationId xmlns:a16="http://schemas.microsoft.com/office/drawing/2014/main" id="{0DAC5A1B-AF15-4938-8D03-329111A2872D}"/>
              </a:ext>
            </a:extLst>
          </p:cNvPr>
          <p:cNvPicPr>
            <a:picLocks noChangeAspect="1" noChangeArrowheads="1"/>
          </p:cNvPicPr>
          <p:nvPr/>
        </p:nvPicPr>
        <p:blipFill>
          <a:blip r:embed="rId3" cstate="print"/>
          <a:srcRect/>
          <a:stretch>
            <a:fillRect/>
          </a:stretch>
        </p:blipFill>
        <p:spPr bwMode="auto">
          <a:xfrm>
            <a:off x="1332" y="795081"/>
            <a:ext cx="12204000" cy="177881"/>
          </a:xfrm>
          <a:prstGeom prst="rect">
            <a:avLst/>
          </a:prstGeom>
          <a:noFill/>
          <a:ln w="38100">
            <a:noFill/>
            <a:miter lim="800000"/>
            <a:headEnd/>
            <a:tailEnd/>
          </a:ln>
        </p:spPr>
      </p:pic>
      <p:sp>
        <p:nvSpPr>
          <p:cNvPr id="15" name="文本框 14">
            <a:extLst>
              <a:ext uri="{FF2B5EF4-FFF2-40B4-BE49-F238E27FC236}">
                <a16:creationId xmlns:a16="http://schemas.microsoft.com/office/drawing/2014/main" id="{9C6B9EFF-F6D2-4859-8484-2E912609B6B8}"/>
              </a:ext>
            </a:extLst>
          </p:cNvPr>
          <p:cNvSpPr txBox="1"/>
          <p:nvPr/>
        </p:nvSpPr>
        <p:spPr>
          <a:xfrm>
            <a:off x="202131" y="201175"/>
            <a:ext cx="11867949" cy="584775"/>
          </a:xfrm>
          <a:prstGeom prst="rect">
            <a:avLst/>
          </a:prstGeom>
          <a:noFill/>
        </p:spPr>
        <p:txBody>
          <a:bodyPr wrap="square" rtlCol="0">
            <a:spAutoFit/>
          </a:bodyPr>
          <a:lstStyle/>
          <a:p>
            <a:r>
              <a:rPr lang="en-US" altLang="zh-CN" sz="3200" dirty="0">
                <a:solidFill>
                  <a:srgbClr val="0033CC"/>
                </a:solidFill>
                <a:latin typeface="Times New Roman" panose="02020603050405020304" pitchFamily="18" charset="0"/>
                <a:cs typeface="Times New Roman" panose="02020603050405020304" pitchFamily="18" charset="0"/>
              </a:rPr>
              <a:t>Zeeman effect on Random singlet</a:t>
            </a:r>
          </a:p>
        </p:txBody>
      </p:sp>
      <p:pic>
        <p:nvPicPr>
          <p:cNvPr id="4" name="图片 3">
            <a:extLst>
              <a:ext uri="{FF2B5EF4-FFF2-40B4-BE49-F238E27FC236}">
                <a16:creationId xmlns:a16="http://schemas.microsoft.com/office/drawing/2014/main" id="{D4CDAAAF-E6EB-6A45-7CC6-430AD1663DE1}"/>
              </a:ext>
            </a:extLst>
          </p:cNvPr>
          <p:cNvPicPr>
            <a:picLocks noChangeAspect="1"/>
          </p:cNvPicPr>
          <p:nvPr/>
        </p:nvPicPr>
        <p:blipFill>
          <a:blip r:embed="rId4"/>
          <a:stretch>
            <a:fillRect/>
          </a:stretch>
        </p:blipFill>
        <p:spPr>
          <a:xfrm>
            <a:off x="202130" y="1399903"/>
            <a:ext cx="8281469" cy="4543697"/>
          </a:xfrm>
          <a:prstGeom prst="rect">
            <a:avLst/>
          </a:prstGeom>
        </p:spPr>
      </p:pic>
      <p:sp>
        <p:nvSpPr>
          <p:cNvPr id="5" name="矩形 4">
            <a:extLst>
              <a:ext uri="{FF2B5EF4-FFF2-40B4-BE49-F238E27FC236}">
                <a16:creationId xmlns:a16="http://schemas.microsoft.com/office/drawing/2014/main" id="{095C5E3C-C13A-65B3-1614-7A8534A2C04E}"/>
              </a:ext>
            </a:extLst>
          </p:cNvPr>
          <p:cNvSpPr/>
          <p:nvPr/>
        </p:nvSpPr>
        <p:spPr>
          <a:xfrm>
            <a:off x="8483599" y="4149300"/>
            <a:ext cx="3211904" cy="1384995"/>
          </a:xfrm>
          <a:prstGeom prst="rect">
            <a:avLst/>
          </a:prstGeom>
        </p:spPr>
        <p:txBody>
          <a:bodyPr wrap="square">
            <a:spAutoFit/>
          </a:bodyPr>
          <a:lstStyle/>
          <a:p>
            <a:pPr>
              <a:spcBef>
                <a:spcPts val="1000"/>
              </a:spcBef>
            </a:pPr>
            <a:r>
              <a:rPr lang="en-US" altLang="zh-CN" sz="2800" dirty="0">
                <a:latin typeface="Times New Roman" panose="02020603050405020304" pitchFamily="18" charset="0"/>
                <a:cs typeface="Times New Roman" panose="02020603050405020304" pitchFamily="18" charset="0"/>
              </a:rPr>
              <a:t>Random singlet is unstable with field above 0.5 T </a:t>
            </a:r>
          </a:p>
        </p:txBody>
      </p:sp>
      <p:sp>
        <p:nvSpPr>
          <p:cNvPr id="6" name="灯片编号占位符 1">
            <a:extLst>
              <a:ext uri="{FF2B5EF4-FFF2-40B4-BE49-F238E27FC236}">
                <a16:creationId xmlns:a16="http://schemas.microsoft.com/office/drawing/2014/main" id="{CF6C720B-BC00-3C0F-2A03-3F72800B2CD0}"/>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31</a:t>
            </a:fld>
            <a:endParaRPr lang="zh-CN" altLang="en-US" sz="2000" dirty="0"/>
          </a:p>
        </p:txBody>
      </p:sp>
      <p:sp>
        <p:nvSpPr>
          <p:cNvPr id="20" name="矩形 19">
            <a:extLst>
              <a:ext uri="{FF2B5EF4-FFF2-40B4-BE49-F238E27FC236}">
                <a16:creationId xmlns:a16="http://schemas.microsoft.com/office/drawing/2014/main" id="{B75BD1B2-9862-C651-8106-445CF43279C9}"/>
              </a:ext>
            </a:extLst>
          </p:cNvPr>
          <p:cNvSpPr/>
          <p:nvPr/>
        </p:nvSpPr>
        <p:spPr>
          <a:xfrm>
            <a:off x="868923" y="5748384"/>
            <a:ext cx="2024764" cy="923330"/>
          </a:xfrm>
          <a:prstGeom prst="rect">
            <a:avLst/>
          </a:prstGeom>
        </p:spPr>
        <p:txBody>
          <a:bodyPr wrap="square">
            <a:spAutoFit/>
          </a:bodyPr>
          <a:lstStyle/>
          <a:p>
            <a:r>
              <a:rPr lang="en-US" altLang="zh-CN" dirty="0">
                <a:latin typeface="Times New Roman" panose="02020603050405020304" pitchFamily="18" charset="0"/>
                <a:ea typeface="宋体" panose="02010600030101010101" pitchFamily="2" charset="-122"/>
              </a:rPr>
              <a:t>Gapless behaviors  in the slow component</a:t>
            </a:r>
            <a:r>
              <a:rPr lang="zh-CN" altLang="en-US" dirty="0">
                <a:latin typeface="Times New Roman" panose="02020603050405020304" pitchFamily="18" charset="0"/>
                <a:ea typeface="宋体" panose="02010600030101010101" pitchFamily="2" charset="-122"/>
              </a:rPr>
              <a:t>行为</a:t>
            </a:r>
          </a:p>
        </p:txBody>
      </p:sp>
      <p:sp>
        <p:nvSpPr>
          <p:cNvPr id="26" name="矩形 25">
            <a:extLst>
              <a:ext uri="{FF2B5EF4-FFF2-40B4-BE49-F238E27FC236}">
                <a16:creationId xmlns:a16="http://schemas.microsoft.com/office/drawing/2014/main" id="{A6391FA9-8195-0345-EDCC-5192577DC043}"/>
              </a:ext>
            </a:extLst>
          </p:cNvPr>
          <p:cNvSpPr/>
          <p:nvPr/>
        </p:nvSpPr>
        <p:spPr>
          <a:xfrm>
            <a:off x="5461824" y="5748384"/>
            <a:ext cx="2363186" cy="923330"/>
          </a:xfrm>
          <a:prstGeom prst="rect">
            <a:avLst/>
          </a:prstGeom>
        </p:spPr>
        <p:txBody>
          <a:bodyPr wrap="square">
            <a:spAutoFit/>
          </a:bodyPr>
          <a:lstStyle/>
          <a:p>
            <a:r>
              <a:rPr lang="en-US" altLang="zh-CN" dirty="0">
                <a:solidFill>
                  <a:srgbClr val="111827"/>
                </a:solidFill>
                <a:latin typeface="Times New Roman" panose="02020603050405020304" pitchFamily="18" charset="0"/>
                <a:ea typeface="宋体" panose="02010600030101010101" pitchFamily="2" charset="-122"/>
                <a:cs typeface="Noto Sans CJK SC" pitchFamily="34" charset="-120"/>
              </a:rPr>
              <a:t>Zeeman splitting in slow component  with gap Δ ≈ 1.0(2) K</a:t>
            </a:r>
            <a:endParaRPr lang="en-US" altLang="zh-CN" sz="1600" dirty="0">
              <a:latin typeface="Times New Roman" panose="02020603050405020304" pitchFamily="18" charset="0"/>
              <a:ea typeface="宋体" panose="02010600030101010101" pitchFamily="2" charset="-122"/>
            </a:endParaRPr>
          </a:p>
        </p:txBody>
      </p:sp>
      <p:pic>
        <p:nvPicPr>
          <p:cNvPr id="3" name="图片 2">
            <a:extLst>
              <a:ext uri="{FF2B5EF4-FFF2-40B4-BE49-F238E27FC236}">
                <a16:creationId xmlns:a16="http://schemas.microsoft.com/office/drawing/2014/main" id="{D1A4E646-C920-F363-4027-E891182FC9E6}"/>
              </a:ext>
            </a:extLst>
          </p:cNvPr>
          <p:cNvPicPr>
            <a:picLocks noChangeAspect="1"/>
          </p:cNvPicPr>
          <p:nvPr/>
        </p:nvPicPr>
        <p:blipFill>
          <a:blip r:embed="rId5"/>
          <a:stretch>
            <a:fillRect/>
          </a:stretch>
        </p:blipFill>
        <p:spPr>
          <a:xfrm>
            <a:off x="8483599" y="3185962"/>
            <a:ext cx="3423385" cy="778327"/>
          </a:xfrm>
          <a:prstGeom prst="rect">
            <a:avLst/>
          </a:prstGeom>
        </p:spPr>
      </p:pic>
      <p:sp>
        <p:nvSpPr>
          <p:cNvPr id="11" name="箭头: 右 10">
            <a:extLst>
              <a:ext uri="{FF2B5EF4-FFF2-40B4-BE49-F238E27FC236}">
                <a16:creationId xmlns:a16="http://schemas.microsoft.com/office/drawing/2014/main" id="{5D150076-6B54-7E7E-0972-1D49065C3C51}"/>
              </a:ext>
            </a:extLst>
          </p:cNvPr>
          <p:cNvSpPr/>
          <p:nvPr/>
        </p:nvSpPr>
        <p:spPr>
          <a:xfrm>
            <a:off x="619760" y="1012574"/>
            <a:ext cx="7538720" cy="417810"/>
          </a:xfrm>
          <a:prstGeom prst="rightArrow">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6470379C-6D33-BBBC-8632-42DB243AFEC7}"/>
              </a:ext>
            </a:extLst>
          </p:cNvPr>
          <p:cNvSpPr txBox="1"/>
          <p:nvPr/>
        </p:nvSpPr>
        <p:spPr>
          <a:xfrm>
            <a:off x="8371840" y="822960"/>
            <a:ext cx="444352" cy="661207"/>
          </a:xfrm>
          <a:prstGeom prst="rect">
            <a:avLst/>
          </a:prstGeom>
          <a:noFill/>
        </p:spPr>
        <p:txBody>
          <a:bodyPr wrap="none" rtlCol="0">
            <a:spAutoFit/>
          </a:bodyPr>
          <a:lstStyle/>
          <a:p>
            <a:pPr algn="l">
              <a:lnSpc>
                <a:spcPct val="150000"/>
              </a:lnSpc>
              <a:spcBef>
                <a:spcPts val="1200"/>
              </a:spcBef>
              <a:spcAft>
                <a:spcPts val="600"/>
              </a:spcAft>
              <a:buNone/>
            </a:pPr>
            <a:r>
              <a:rPr lang="en-US" altLang="zh-CN" sz="2800" i="1" dirty="0">
                <a:solidFill>
                  <a:srgbClr val="0033CC"/>
                </a:solidFill>
                <a:latin typeface="Times New Roman" panose="02020603050405020304" pitchFamily="18" charset="0"/>
                <a:cs typeface="Times New Roman" panose="02020603050405020304" pitchFamily="18" charset="0"/>
              </a:rPr>
              <a:t>H</a:t>
            </a:r>
            <a:endParaRPr lang="zh-CN" altLang="en-US" sz="2800" i="1" dirty="0">
              <a:solidFill>
                <a:srgbClr val="0033CC"/>
              </a:solidFill>
              <a:latin typeface="Times New Roman" panose="02020603050405020304" pitchFamily="18" charset="0"/>
              <a:cs typeface="Times New Roman" panose="02020603050405020304" pitchFamily="18" charset="0"/>
            </a:endParaRPr>
          </a:p>
        </p:txBody>
      </p:sp>
      <p:sp>
        <p:nvSpPr>
          <p:cNvPr id="31" name="文本框 30">
            <a:extLst>
              <a:ext uri="{FF2B5EF4-FFF2-40B4-BE49-F238E27FC236}">
                <a16:creationId xmlns:a16="http://schemas.microsoft.com/office/drawing/2014/main" id="{A087B9F6-FF7C-ECA6-A5EF-C07A1B5967C3}"/>
              </a:ext>
            </a:extLst>
          </p:cNvPr>
          <p:cNvSpPr txBox="1"/>
          <p:nvPr/>
        </p:nvSpPr>
        <p:spPr>
          <a:xfrm>
            <a:off x="8126730" y="1942986"/>
            <a:ext cx="4478750" cy="954107"/>
          </a:xfrm>
          <a:prstGeom prst="rect">
            <a:avLst/>
          </a:prstGeom>
          <a:noFill/>
        </p:spPr>
        <p:txBody>
          <a:bodyPr wrap="square" rtlCol="0">
            <a:spAutoFit/>
          </a:bodyPr>
          <a:lstStyle/>
          <a:p>
            <a:pPr algn="l">
              <a:spcBef>
                <a:spcPts val="1200"/>
              </a:spcBef>
              <a:spcAft>
                <a:spcPts val="600"/>
              </a:spcAft>
              <a:buNone/>
            </a:pPr>
            <a:r>
              <a:rPr lang="en-US" altLang="zh-CN" sz="2800" dirty="0">
                <a:solidFill>
                  <a:srgbClr val="0033CC"/>
                </a:solidFill>
                <a:latin typeface="Times New Roman" panose="02020603050405020304" pitchFamily="18" charset="0"/>
                <a:cs typeface="Times New Roman" panose="02020603050405020304" pitchFamily="18" charset="0"/>
              </a:rPr>
              <a:t>Gradually polarize singlets from long to short distances </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pic>
        <p:nvPicPr>
          <p:cNvPr id="13" name="图片 12">
            <a:extLst>
              <a:ext uri="{FF2B5EF4-FFF2-40B4-BE49-F238E27FC236}">
                <a16:creationId xmlns:a16="http://schemas.microsoft.com/office/drawing/2014/main" id="{58B2A83C-E49A-42F2-8BF3-CAEA98A9FE0A}"/>
              </a:ext>
            </a:extLst>
          </p:cNvPr>
          <p:cNvPicPr>
            <a:picLocks noChangeAspect="1"/>
          </p:cNvPicPr>
          <p:nvPr/>
        </p:nvPicPr>
        <p:blipFill>
          <a:blip r:embed="rId6"/>
          <a:stretch>
            <a:fillRect/>
          </a:stretch>
        </p:blipFill>
        <p:spPr>
          <a:xfrm>
            <a:off x="202130" y="1484167"/>
            <a:ext cx="2764251" cy="4543697"/>
          </a:xfrm>
          <a:prstGeom prst="rect">
            <a:avLst/>
          </a:prstGeom>
        </p:spPr>
      </p:pic>
    </p:spTree>
    <p:extLst>
      <p:ext uri="{BB962C8B-B14F-4D97-AF65-F5344CB8AC3E}">
        <p14:creationId xmlns:p14="http://schemas.microsoft.com/office/powerpoint/2010/main" val="2846476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8817" y="1434029"/>
            <a:ext cx="6547362" cy="3283371"/>
            <a:chOff x="391351" y="1910870"/>
            <a:chExt cx="5565987" cy="2039458"/>
          </a:xfrm>
        </p:grpSpPr>
        <p:pic>
          <p:nvPicPr>
            <p:cNvPr id="3" name="图片 2"/>
            <p:cNvPicPr>
              <a:picLocks noChangeAspect="1"/>
            </p:cNvPicPr>
            <p:nvPr/>
          </p:nvPicPr>
          <p:blipFill>
            <a:blip r:embed="rId3"/>
            <a:stretch>
              <a:fillRect/>
            </a:stretch>
          </p:blipFill>
          <p:spPr>
            <a:xfrm>
              <a:off x="391351" y="2069467"/>
              <a:ext cx="5565987" cy="1880861"/>
            </a:xfrm>
            <a:prstGeom prst="rect">
              <a:avLst/>
            </a:prstGeom>
          </p:spPr>
        </p:pic>
        <p:grpSp>
          <p:nvGrpSpPr>
            <p:cNvPr id="6" name="组合 5"/>
            <p:cNvGrpSpPr/>
            <p:nvPr/>
          </p:nvGrpSpPr>
          <p:grpSpPr>
            <a:xfrm>
              <a:off x="517153" y="1910870"/>
              <a:ext cx="3392016" cy="236479"/>
              <a:chOff x="-4731744" y="849699"/>
              <a:chExt cx="2720728" cy="160287"/>
            </a:xfrm>
          </p:grpSpPr>
          <p:sp>
            <p:nvSpPr>
              <p:cNvPr id="7" name="文本框 6"/>
              <p:cNvSpPr txBox="1"/>
              <p:nvPr/>
            </p:nvSpPr>
            <p:spPr>
              <a:xfrm>
                <a:off x="-4731744" y="854834"/>
                <a:ext cx="956495" cy="155152"/>
              </a:xfrm>
              <a:prstGeom prst="rect">
                <a:avLst/>
              </a:prstGeom>
              <a:noFill/>
            </p:spPr>
            <p:txBody>
              <a:bodyPr wrap="none" rtlCol="0">
                <a:spAutoFit/>
              </a:bodyPr>
              <a:lstStyle/>
              <a:p>
                <a:r>
                  <a:rPr lang="en-US" altLang="zh-CN" b="1" dirty="0">
                    <a:solidFill>
                      <a:srgbClr val="EAB200"/>
                    </a:solidFill>
                    <a:latin typeface="Times New Roman" panose="02020603050405020304" pitchFamily="18" charset="0"/>
                    <a:cs typeface="Times New Roman" panose="02020603050405020304" pitchFamily="18" charset="0"/>
                  </a:rPr>
                  <a:t>Dimer singlet</a:t>
                </a:r>
                <a:endParaRPr lang="zh-CN" altLang="en-US" b="1" dirty="0">
                  <a:solidFill>
                    <a:srgbClr val="EAB200"/>
                  </a:solidFill>
                  <a:latin typeface="Times New Roman" panose="02020603050405020304" pitchFamily="18" charset="0"/>
                  <a:cs typeface="Times New Roman" panose="02020603050405020304" pitchFamily="18" charset="0"/>
                </a:endParaRPr>
              </a:p>
            </p:txBody>
          </p:sp>
          <p:sp>
            <p:nvSpPr>
              <p:cNvPr id="8" name="文本框 7"/>
              <p:cNvSpPr txBox="1"/>
              <p:nvPr/>
            </p:nvSpPr>
            <p:spPr>
              <a:xfrm>
                <a:off x="-3584361" y="849699"/>
                <a:ext cx="1573345" cy="155152"/>
              </a:xfrm>
              <a:prstGeom prst="rect">
                <a:avLst/>
              </a:prstGeom>
              <a:noFill/>
            </p:spPr>
            <p:txBody>
              <a:bodyPr wrap="none" rtlCol="0">
                <a:spAutoFit/>
              </a:bodyPr>
              <a:lstStyle/>
              <a:p>
                <a:r>
                  <a:rPr lang="en-US" altLang="zh-CN" b="1" dirty="0">
                    <a:solidFill>
                      <a:srgbClr val="FF0000"/>
                    </a:solidFill>
                    <a:latin typeface="Times New Roman" panose="02020603050405020304" pitchFamily="18" charset="0"/>
                    <a:cs typeface="Times New Roman" panose="02020603050405020304" pitchFamily="18" charset="0"/>
                  </a:rPr>
                  <a:t>Plaquette singlet (VBS)</a:t>
                </a:r>
              </a:p>
            </p:txBody>
          </p:sp>
        </p:grpSp>
      </p:grpSp>
      <p:sp>
        <p:nvSpPr>
          <p:cNvPr id="9" name="矩形 8"/>
          <p:cNvSpPr/>
          <p:nvPr/>
        </p:nvSpPr>
        <p:spPr>
          <a:xfrm>
            <a:off x="6911016" y="5145215"/>
            <a:ext cx="5496883" cy="1631216"/>
          </a:xfrm>
          <a:prstGeom prst="rect">
            <a:avLst/>
          </a:prstGeom>
        </p:spPr>
        <p:txBody>
          <a:bodyPr wrap="square">
            <a:spAutoFit/>
          </a:bodyPr>
          <a:lstStyle/>
          <a:p>
            <a:r>
              <a:rPr lang="en-US" altLang="zh-CN" sz="2000" dirty="0">
                <a:latin typeface="Times New Roman" panose="02020603050405020304" pitchFamily="18" charset="0"/>
                <a:cs typeface="Times New Roman" panose="02020603050405020304" pitchFamily="18" charset="0"/>
              </a:rPr>
              <a:t>Shastry &amp; Sutherland, </a:t>
            </a:r>
            <a:r>
              <a:rPr lang="en-US" altLang="zh-CN" sz="2000" dirty="0" err="1">
                <a:latin typeface="Times New Roman" panose="02020603050405020304" pitchFamily="18" charset="0"/>
                <a:cs typeface="Times New Roman" panose="02020603050405020304" pitchFamily="18" charset="0"/>
              </a:rPr>
              <a:t>Physica</a:t>
            </a:r>
            <a:r>
              <a:rPr lang="en-US" altLang="zh-CN" sz="2000" dirty="0">
                <a:latin typeface="Times New Roman" panose="02020603050405020304" pitchFamily="18" charset="0"/>
                <a:cs typeface="Times New Roman" panose="02020603050405020304" pitchFamily="18" charset="0"/>
              </a:rPr>
              <a:t> 108B, 1069 (1981)</a:t>
            </a:r>
          </a:p>
          <a:p>
            <a:r>
              <a:rPr lang="en-US" altLang="zh-CN" sz="2000" dirty="0">
                <a:latin typeface="Times New Roman" panose="02020603050405020304" pitchFamily="18" charset="0"/>
                <a:cs typeface="Times New Roman" panose="02020603050405020304" pitchFamily="18" charset="0"/>
              </a:rPr>
              <a:t>A. Koga et al., PRL 84, 4461 (2000);</a:t>
            </a:r>
          </a:p>
          <a:p>
            <a:r>
              <a:rPr lang="en-US" altLang="zh-CN" sz="2000" dirty="0">
                <a:latin typeface="Times New Roman" panose="02020603050405020304" pitchFamily="18" charset="0"/>
                <a:cs typeface="Times New Roman" panose="02020603050405020304" pitchFamily="18" charset="0"/>
              </a:rPr>
              <a:t> P. </a:t>
            </a:r>
            <a:r>
              <a:rPr lang="en-US" altLang="zh-CN" sz="2000" dirty="0" err="1">
                <a:latin typeface="Times New Roman" panose="02020603050405020304" pitchFamily="18" charset="0"/>
                <a:cs typeface="Times New Roman" panose="02020603050405020304" pitchFamily="18" charset="0"/>
              </a:rPr>
              <a:t>Corboz</a:t>
            </a:r>
            <a:r>
              <a:rPr lang="en-US" altLang="zh-CN" sz="2000" dirty="0">
                <a:latin typeface="Times New Roman" panose="02020603050405020304" pitchFamily="18" charset="0"/>
                <a:cs typeface="Times New Roman" panose="02020603050405020304" pitchFamily="18" charset="0"/>
              </a:rPr>
              <a:t> et al., PRB 87, 115144 (2013);</a:t>
            </a:r>
          </a:p>
          <a:p>
            <a:r>
              <a:rPr lang="en-US" altLang="zh-CN" sz="2000" dirty="0">
                <a:latin typeface="Times New Roman" panose="02020603050405020304" pitchFamily="18" charset="0"/>
                <a:cs typeface="Times New Roman" panose="02020603050405020304" pitchFamily="18" charset="0"/>
              </a:rPr>
              <a:t>J. </a:t>
            </a:r>
            <a:r>
              <a:rPr lang="en-US" altLang="zh-CN" sz="2000" dirty="0" err="1">
                <a:latin typeface="Times New Roman" panose="02020603050405020304" pitchFamily="18" charset="0"/>
                <a:cs typeface="Times New Roman" panose="02020603050405020304" pitchFamily="18" charset="0"/>
              </a:rPr>
              <a:t>Guo</a:t>
            </a:r>
            <a:r>
              <a:rPr lang="en-US" altLang="zh-CN" sz="2000" dirty="0">
                <a:latin typeface="Times New Roman" panose="02020603050405020304" pitchFamily="18" charset="0"/>
                <a:cs typeface="Times New Roman" panose="02020603050405020304" pitchFamily="18" charset="0"/>
              </a:rPr>
              <a:t> et al., PRL 124, 206602 (2020);</a:t>
            </a:r>
          </a:p>
          <a:p>
            <a:r>
              <a:rPr lang="en-US" altLang="zh-CN" sz="2000" dirty="0">
                <a:latin typeface="Times New Roman" panose="02020603050405020304" pitchFamily="18" charset="0"/>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p:txBody>
      </p:sp>
      <p:sp>
        <p:nvSpPr>
          <p:cNvPr id="10" name="矩形 9"/>
          <p:cNvSpPr/>
          <p:nvPr/>
        </p:nvSpPr>
        <p:spPr>
          <a:xfrm>
            <a:off x="298697" y="53462"/>
            <a:ext cx="11766303" cy="615553"/>
          </a:xfrm>
          <a:prstGeom prst="rect">
            <a:avLst/>
          </a:prstGeom>
        </p:spPr>
        <p:txBody>
          <a:bodyPr wrap="square">
            <a:spAutoFit/>
          </a:bodyPr>
          <a:lstStyle/>
          <a:p>
            <a:r>
              <a:rPr lang="en-US" altLang="zh-CN" sz="3400" dirty="0">
                <a:latin typeface="Times New Roman" panose="02020603050405020304" pitchFamily="18" charset="0"/>
                <a:ea typeface="华文楷体" panose="02010600040101010101" pitchFamily="2" charset="-122"/>
                <a:cs typeface="Times New Roman" panose="02020603050405020304" pitchFamily="18" charset="0"/>
              </a:rPr>
              <a:t>Quantum Phases &amp; Phase transitions in Shastry-Sutherland model</a:t>
            </a:r>
            <a:endParaRPr lang="zh-CN" altLang="en-US" sz="3400"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1" name="文本框 10"/>
          <p:cNvSpPr txBox="1"/>
          <p:nvPr/>
        </p:nvSpPr>
        <p:spPr>
          <a:xfrm>
            <a:off x="1887224" y="5813659"/>
            <a:ext cx="4588817" cy="584775"/>
          </a:xfrm>
          <a:prstGeom prst="rect">
            <a:avLst/>
          </a:prstGeom>
          <a:noFill/>
        </p:spPr>
        <p:txBody>
          <a:bodyPr wrap="square" rtlCol="0">
            <a:spAutoFit/>
          </a:bodyPr>
          <a:lstStyle/>
          <a:p>
            <a:pPr>
              <a:spcBef>
                <a:spcPts val="600"/>
              </a:spcBef>
            </a:pPr>
            <a:r>
              <a:rPr lang="en-US" altLang="zh-CN" sz="3200" dirty="0">
                <a:solidFill>
                  <a:srgbClr val="993300"/>
                </a:solidFill>
                <a:latin typeface="Times New Roman" panose="02020603050405020304" pitchFamily="18" charset="0"/>
                <a:cs typeface="Times New Roman" panose="02020603050405020304" pitchFamily="18" charset="0"/>
                <a:sym typeface="Wingdings" panose="05000000000000000000" pitchFamily="2" charset="2"/>
              </a:rPr>
              <a:t>1</a:t>
            </a:r>
            <a:r>
              <a:rPr lang="en-US" altLang="zh-CN" sz="3200" baseline="30000" dirty="0">
                <a:solidFill>
                  <a:srgbClr val="993300"/>
                </a:solidFill>
                <a:latin typeface="Times New Roman" panose="02020603050405020304" pitchFamily="18" charset="0"/>
                <a:cs typeface="Times New Roman" panose="02020603050405020304" pitchFamily="18" charset="0"/>
                <a:sym typeface="Wingdings" panose="05000000000000000000" pitchFamily="2" charset="2"/>
              </a:rPr>
              <a:t>st</a:t>
            </a:r>
            <a:r>
              <a:rPr lang="en-US" altLang="zh-CN" sz="3200" dirty="0">
                <a:solidFill>
                  <a:srgbClr val="993300"/>
                </a:solidFill>
                <a:latin typeface="Times New Roman" panose="02020603050405020304" pitchFamily="18" charset="0"/>
                <a:cs typeface="Times New Roman" panose="02020603050405020304" pitchFamily="18" charset="0"/>
                <a:sym typeface="Wingdings" panose="05000000000000000000" pitchFamily="2" charset="2"/>
              </a:rPr>
              <a:t> order, QCP or QSL?</a:t>
            </a:r>
          </a:p>
        </p:txBody>
      </p:sp>
      <p:sp>
        <p:nvSpPr>
          <p:cNvPr id="12" name="文本框 11"/>
          <p:cNvSpPr txBox="1"/>
          <p:nvPr/>
        </p:nvSpPr>
        <p:spPr>
          <a:xfrm>
            <a:off x="7036912" y="2692988"/>
            <a:ext cx="4840373" cy="1846659"/>
          </a:xfrm>
          <a:prstGeom prst="rect">
            <a:avLst/>
          </a:prstGeom>
          <a:noFill/>
        </p:spPr>
        <p:txBody>
          <a:bodyPr wrap="square" rtlCol="0">
            <a:spAutoFit/>
          </a:bodyPr>
          <a:lstStyle/>
          <a:p>
            <a:pPr marL="342900" indent="-342900">
              <a:spcBef>
                <a:spcPts val="600"/>
              </a:spcBef>
              <a:buFont typeface="Wingdings" panose="05000000000000000000" pitchFamily="2" charset="2"/>
              <a:buChar char="Ø"/>
            </a:pPr>
            <a:r>
              <a:rPr lang="en-US" altLang="zh-CN" sz="2600" dirty="0">
                <a:latin typeface="Times New Roman" panose="02020603050405020304" pitchFamily="18" charset="0"/>
                <a:cs typeface="Times New Roman" panose="02020603050405020304" pitchFamily="18" charset="0"/>
              </a:rPr>
              <a:t>0.675&lt;J/J ' &lt; 0.765, </a:t>
            </a:r>
            <a:br>
              <a:rPr lang="en-US" altLang="zh-CN" sz="2600" dirty="0">
                <a:latin typeface="Times New Roman" panose="02020603050405020304" pitchFamily="18" charset="0"/>
                <a:cs typeface="Times New Roman" panose="02020603050405020304" pitchFamily="18" charset="0"/>
              </a:rPr>
            </a:br>
            <a:r>
              <a:rPr lang="en-US" altLang="zh-CN" sz="2600" u="sng" dirty="0">
                <a:solidFill>
                  <a:srgbClr val="0000FF"/>
                </a:solidFill>
                <a:latin typeface="Times New Roman" panose="02020603050405020304" pitchFamily="18" charset="0"/>
                <a:cs typeface="Times New Roman" panose="02020603050405020304" pitchFamily="18" charset="0"/>
              </a:rPr>
              <a:t>PS   (VBS by spontaneous S. B.)</a:t>
            </a:r>
          </a:p>
          <a:p>
            <a:pPr>
              <a:spcBef>
                <a:spcPts val="600"/>
              </a:spcBef>
            </a:pPr>
            <a:endParaRPr lang="en-US" altLang="zh-CN" sz="2600" u="sng" dirty="0">
              <a:solidFill>
                <a:srgbClr val="0000FF"/>
              </a:solidFill>
              <a:latin typeface="Times New Roman" panose="02020603050405020304" pitchFamily="18" charset="0"/>
              <a:cs typeface="Times New Roman" panose="02020603050405020304" pitchFamily="18" charset="0"/>
            </a:endParaRPr>
          </a:p>
          <a:p>
            <a:pPr marL="342900" indent="-342900">
              <a:spcBef>
                <a:spcPts val="600"/>
              </a:spcBef>
              <a:buFont typeface="Wingdings" panose="05000000000000000000" pitchFamily="2" charset="2"/>
              <a:buChar char="Ø"/>
            </a:pPr>
            <a:r>
              <a:rPr lang="en-US" altLang="zh-CN" sz="2600" i="1" dirty="0">
                <a:latin typeface="Times New Roman" panose="02020603050405020304" pitchFamily="18" charset="0"/>
                <a:cs typeface="Times New Roman" panose="02020603050405020304" pitchFamily="18" charset="0"/>
              </a:rPr>
              <a:t>J</a:t>
            </a:r>
            <a:r>
              <a:rPr lang="en-US" altLang="zh-CN" sz="2600" dirty="0">
                <a:latin typeface="Times New Roman" panose="02020603050405020304" pitchFamily="18" charset="0"/>
                <a:cs typeface="Times New Roman" panose="02020603050405020304" pitchFamily="18" charset="0"/>
              </a:rPr>
              <a:t>/</a:t>
            </a:r>
            <a:r>
              <a:rPr lang="en-US" altLang="zh-CN" sz="2600" i="1" dirty="0">
                <a:latin typeface="Times New Roman" panose="02020603050405020304" pitchFamily="18" charset="0"/>
                <a:cs typeface="Times New Roman" panose="02020603050405020304" pitchFamily="18" charset="0"/>
              </a:rPr>
              <a:t>J </a:t>
            </a:r>
            <a:r>
              <a:rPr lang="en-US" altLang="zh-CN" sz="2600" dirty="0">
                <a:latin typeface="Times New Roman" panose="02020603050405020304" pitchFamily="18" charset="0"/>
                <a:cs typeface="Times New Roman" panose="02020603050405020304" pitchFamily="18" charset="0"/>
              </a:rPr>
              <a:t>' &gt;0.765, AFM</a:t>
            </a:r>
          </a:p>
        </p:txBody>
      </p:sp>
      <p:sp>
        <p:nvSpPr>
          <p:cNvPr id="4" name="下箭头 3"/>
          <p:cNvSpPr/>
          <p:nvPr/>
        </p:nvSpPr>
        <p:spPr>
          <a:xfrm>
            <a:off x="3568672" y="4762099"/>
            <a:ext cx="430052" cy="1051560"/>
          </a:xfrm>
          <a:prstGeom prst="downArrow">
            <a:avLst/>
          </a:prstGeom>
          <a:noFill/>
          <a:ln>
            <a:solidFill>
              <a:srgbClr val="006600"/>
            </a:solid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993300"/>
              </a:solidFill>
            </a:endParaRPr>
          </a:p>
        </p:txBody>
      </p:sp>
      <p:sp>
        <p:nvSpPr>
          <p:cNvPr id="18" name="灯片编号占位符 1">
            <a:extLst>
              <a:ext uri="{FF2B5EF4-FFF2-40B4-BE49-F238E27FC236}">
                <a16:creationId xmlns:a16="http://schemas.microsoft.com/office/drawing/2014/main" id="{FD2A6462-7CA5-4B0E-82D1-ECA0EC1E09ED}"/>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32</a:t>
            </a:fld>
            <a:endParaRPr lang="zh-CN" altLang="en-US" sz="2000" dirty="0"/>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44BFAD48-41B2-5450-27E1-C5B6749C4692}"/>
                  </a:ext>
                </a:extLst>
              </p:cNvPr>
              <p:cNvSpPr txBox="1"/>
              <p:nvPr/>
            </p:nvSpPr>
            <p:spPr>
              <a:xfrm>
                <a:off x="7279317" y="1329355"/>
                <a:ext cx="4512582" cy="10342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sz="2400" i="1" smtClean="0">
                          <a:latin typeface="Cambria Math" panose="02040503050406030204" pitchFamily="18" charset="0"/>
                        </a:rPr>
                        <m:t>𝐻</m:t>
                      </m:r>
                      <m:r>
                        <a:rPr lang="en-US" altLang="zh-CN" sz="2400" i="1" smtClean="0">
                          <a:latin typeface="Cambria Math" panose="02040503050406030204" pitchFamily="18" charset="0"/>
                        </a:rPr>
                        <m:t>=</m:t>
                      </m:r>
                      <m:r>
                        <a:rPr lang="en-US" altLang="zh-CN" sz="2400" i="1" smtClean="0">
                          <a:latin typeface="Cambria Math" panose="02040503050406030204" pitchFamily="18" charset="0"/>
                        </a:rPr>
                        <m:t>𝐽</m:t>
                      </m:r>
                      <m:nary>
                        <m:naryPr>
                          <m:chr m:val="∑"/>
                          <m:supHide m:val="on"/>
                          <m:ctrlPr>
                            <a:rPr lang="en-US" altLang="zh-CN" sz="2400" i="1">
                              <a:latin typeface="Cambria Math" panose="02040503050406030204" pitchFamily="18" charset="0"/>
                            </a:rPr>
                          </m:ctrlPr>
                        </m:naryPr>
                        <m:sub>
                          <m:r>
                            <a:rPr lang="en-US" altLang="zh-CN" sz="2400" i="1">
                              <a:latin typeface="Cambria Math" panose="02040503050406030204" pitchFamily="18" charset="0"/>
                            </a:rPr>
                            <m:t>⟨</m:t>
                          </m:r>
                          <m:r>
                            <a:rPr lang="en-US" altLang="zh-CN" sz="2400" i="1">
                              <a:latin typeface="Cambria Math" panose="02040503050406030204" pitchFamily="18" charset="0"/>
                            </a:rPr>
                            <m:t>𝑖</m:t>
                          </m:r>
                          <m:r>
                            <a:rPr lang="en-US" altLang="zh-CN" sz="2400" i="1">
                              <a:latin typeface="Cambria Math" panose="02040503050406030204" pitchFamily="18" charset="0"/>
                            </a:rPr>
                            <m:t>,</m:t>
                          </m:r>
                          <m:r>
                            <a:rPr lang="en-US" altLang="zh-CN" sz="2400" i="1">
                              <a:latin typeface="Cambria Math" panose="02040503050406030204" pitchFamily="18" charset="0"/>
                            </a:rPr>
                            <m:t>𝑗</m:t>
                          </m:r>
                          <m:r>
                            <a:rPr lang="en-US" altLang="zh-CN" sz="2400" i="1">
                              <a:latin typeface="Cambria Math" panose="02040503050406030204" pitchFamily="18" charset="0"/>
                            </a:rPr>
                            <m:t>⟩</m:t>
                          </m:r>
                        </m:sub>
                        <m:sup/>
                        <m:e>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𝑖</m:t>
                              </m:r>
                            </m:sub>
                          </m:sSub>
                          <m:r>
                            <a:rPr lang="en-US" altLang="zh-CN" sz="2400" i="1">
                              <a:latin typeface="Cambria Math" panose="02040503050406030204" pitchFamily="18" charset="0"/>
                              <a:ea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𝑗</m:t>
                              </m:r>
                            </m:sub>
                          </m:sSub>
                        </m:e>
                      </m:nary>
                      <m:r>
                        <a:rPr lang="en-US" altLang="zh-CN" sz="2400" i="1">
                          <a:latin typeface="Cambria Math" panose="02040503050406030204" pitchFamily="18" charset="0"/>
                        </a:rPr>
                        <m:t>+</m:t>
                      </m:r>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𝐽</m:t>
                          </m:r>
                        </m:e>
                        <m:sup>
                          <m:r>
                            <a:rPr lang="en-US" altLang="zh-CN" sz="2400" i="1">
                              <a:latin typeface="Cambria Math" panose="02040503050406030204" pitchFamily="18" charset="0"/>
                            </a:rPr>
                            <m:t>′</m:t>
                          </m:r>
                        </m:sup>
                      </m:sSup>
                      <m:nary>
                        <m:naryPr>
                          <m:chr m:val="∑"/>
                          <m:supHide m:val="on"/>
                          <m:ctrlPr>
                            <a:rPr lang="en-US" altLang="zh-CN" sz="2400" i="1">
                              <a:latin typeface="Cambria Math" panose="02040503050406030204" pitchFamily="18" charset="0"/>
                            </a:rPr>
                          </m:ctrlPr>
                        </m:naryPr>
                        <m:sub>
                          <m:r>
                            <a:rPr lang="en-US" altLang="zh-CN" sz="2400" i="1">
                              <a:latin typeface="Cambria Math" panose="02040503050406030204" pitchFamily="18" charset="0"/>
                            </a:rPr>
                            <m:t>⟨⟨</m:t>
                          </m:r>
                          <m:r>
                            <a:rPr lang="en-US" altLang="zh-CN" sz="2400" i="1">
                              <a:latin typeface="Cambria Math" panose="02040503050406030204" pitchFamily="18" charset="0"/>
                            </a:rPr>
                            <m:t>𝑖</m:t>
                          </m:r>
                          <m:r>
                            <a:rPr lang="en-US" altLang="zh-CN" sz="2400" b="0" i="1" smtClean="0">
                              <a:latin typeface="Cambria Math" panose="02040503050406030204" pitchFamily="18" charset="0"/>
                            </a:rPr>
                            <m:t>′</m:t>
                          </m:r>
                          <m:r>
                            <a:rPr lang="en-US" altLang="zh-CN" sz="2400" i="1">
                              <a:latin typeface="Cambria Math" panose="02040503050406030204" pitchFamily="18" charset="0"/>
                            </a:rPr>
                            <m:t>,</m:t>
                          </m:r>
                          <m:r>
                            <a:rPr lang="en-US" altLang="zh-CN" sz="2400" i="1">
                              <a:latin typeface="Cambria Math" panose="02040503050406030204" pitchFamily="18" charset="0"/>
                            </a:rPr>
                            <m:t>𝑗</m:t>
                          </m:r>
                          <m:r>
                            <a:rPr lang="en-US" altLang="zh-CN" sz="2400" i="1">
                              <a:latin typeface="Cambria Math" panose="02040503050406030204" pitchFamily="18" charset="0"/>
                            </a:rPr>
                            <m:t>′</m:t>
                          </m:r>
                          <m:r>
                            <a:rPr lang="en-US" altLang="zh-CN" sz="2400" i="1">
                              <a:latin typeface="Cambria Math" panose="02040503050406030204" pitchFamily="18" charset="0"/>
                            </a:rPr>
                            <m:t>⟩⟩</m:t>
                          </m:r>
                        </m:sub>
                        <m:sup/>
                        <m:e>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𝑖</m:t>
                              </m:r>
                              <m:r>
                                <a:rPr lang="en-US" altLang="zh-CN" sz="2400" b="0" i="1" smtClean="0">
                                  <a:latin typeface="Cambria Math" panose="02040503050406030204" pitchFamily="18" charset="0"/>
                                </a:rPr>
                                <m:t>′</m:t>
                              </m:r>
                            </m:sub>
                          </m:sSub>
                          <m:r>
                            <a:rPr lang="en-US" altLang="zh-CN" sz="2400" i="1">
                              <a:latin typeface="Cambria Math" panose="02040503050406030204" pitchFamily="18" charset="0"/>
                              <a:ea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𝑆</m:t>
                              </m:r>
                            </m:e>
                            <m:sub>
                              <m:r>
                                <a:rPr lang="en-US" altLang="zh-CN" sz="2400" i="1">
                                  <a:latin typeface="Cambria Math" panose="02040503050406030204" pitchFamily="18" charset="0"/>
                                </a:rPr>
                                <m:t>𝑗</m:t>
                              </m:r>
                              <m:r>
                                <a:rPr lang="en-US" altLang="zh-CN" sz="2400" i="1">
                                  <a:latin typeface="Cambria Math" panose="02040503050406030204" pitchFamily="18" charset="0"/>
                                </a:rPr>
                                <m:t>′</m:t>
                              </m:r>
                            </m:sub>
                          </m:sSub>
                        </m:e>
                      </m:nary>
                    </m:oMath>
                  </m:oMathPara>
                </a14:m>
                <a:endParaRPr lang="en-US" altLang="zh-CN" sz="2400" dirty="0">
                  <a:latin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44BFAD48-41B2-5450-27E1-C5B6749C4692}"/>
                  </a:ext>
                </a:extLst>
              </p:cNvPr>
              <p:cNvSpPr txBox="1">
                <a:spLocks noRot="1" noChangeAspect="1" noMove="1" noResize="1" noEditPoints="1" noAdjustHandles="1" noChangeArrowheads="1" noChangeShapeType="1" noTextEdit="1"/>
              </p:cNvSpPr>
              <p:nvPr/>
            </p:nvSpPr>
            <p:spPr>
              <a:xfrm>
                <a:off x="7279317" y="1329355"/>
                <a:ext cx="4512582" cy="1034257"/>
              </a:xfrm>
              <a:prstGeom prst="rect">
                <a:avLst/>
              </a:prstGeom>
              <a:blipFill>
                <a:blip r:embed="rId5"/>
                <a:stretch>
                  <a:fillRect/>
                </a:stretch>
              </a:blipFill>
            </p:spPr>
            <p:txBody>
              <a:bodyPr/>
              <a:lstStyle/>
              <a:p>
                <a:r>
                  <a:rPr lang="zh-CN" altLang="en-US">
                    <a:noFill/>
                  </a:rPr>
                  <a:t> </a:t>
                </a:r>
              </a:p>
            </p:txBody>
          </p:sp>
        </mc:Fallback>
      </mc:AlternateContent>
      <p:sp>
        <p:nvSpPr>
          <p:cNvPr id="13" name="矩形 12">
            <a:extLst>
              <a:ext uri="{FF2B5EF4-FFF2-40B4-BE49-F238E27FC236}">
                <a16:creationId xmlns:a16="http://schemas.microsoft.com/office/drawing/2014/main" id="{6EF061C2-1ED0-4D35-A275-20FC096E0E42}"/>
              </a:ext>
            </a:extLst>
          </p:cNvPr>
          <p:cNvSpPr/>
          <p:nvPr/>
        </p:nvSpPr>
        <p:spPr>
          <a:xfrm>
            <a:off x="6911016" y="1278555"/>
            <a:ext cx="5092167" cy="3509627"/>
          </a:xfrm>
          <a:prstGeom prst="rect">
            <a:avLst/>
          </a:prstGeom>
          <a:noFill/>
          <a:ln w="5715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EE88FEA6-1B0B-4675-8620-CCD6D24C779A}"/>
              </a:ext>
            </a:extLst>
          </p:cNvPr>
          <p:cNvSpPr txBox="1"/>
          <p:nvPr/>
        </p:nvSpPr>
        <p:spPr>
          <a:xfrm>
            <a:off x="371264" y="4540241"/>
            <a:ext cx="1481496" cy="830997"/>
          </a:xfrm>
          <a:prstGeom prst="rect">
            <a:avLst/>
          </a:prstGeom>
          <a:noFill/>
        </p:spPr>
        <p:txBody>
          <a:bodyPr wrap="none" rtlCol="0">
            <a:spAutoFit/>
          </a:bodyPr>
          <a:lstStyle/>
          <a:p>
            <a:pPr algn="ctr"/>
            <a:r>
              <a:rPr lang="en-US" altLang="zh-CN" sz="2400" dirty="0">
                <a:solidFill>
                  <a:srgbClr val="0033CC"/>
                </a:solidFill>
                <a:latin typeface="Times New Roman" panose="02020603050405020304" pitchFamily="18" charset="0"/>
                <a:cs typeface="Times New Roman" panose="02020603050405020304" pitchFamily="18" charset="0"/>
              </a:rPr>
              <a:t>Dimerized</a:t>
            </a:r>
          </a:p>
          <a:p>
            <a:pPr algn="ctr"/>
            <a:r>
              <a:rPr lang="en-US" altLang="zh-CN" sz="2400" dirty="0">
                <a:solidFill>
                  <a:srgbClr val="0033CC"/>
                </a:solidFill>
                <a:latin typeface="Times New Roman" panose="02020603050405020304" pitchFamily="18" charset="0"/>
                <a:cs typeface="Times New Roman" panose="02020603050405020304" pitchFamily="18" charset="0"/>
              </a:rPr>
              <a:t>Singlet</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FE1CA899-7229-4EDD-B7D7-1EDF86737ADE}"/>
              </a:ext>
            </a:extLst>
          </p:cNvPr>
          <p:cNvSpPr txBox="1"/>
          <p:nvPr/>
        </p:nvSpPr>
        <p:spPr>
          <a:xfrm>
            <a:off x="2264309" y="4527541"/>
            <a:ext cx="1327608" cy="830997"/>
          </a:xfrm>
          <a:prstGeom prst="rect">
            <a:avLst/>
          </a:prstGeom>
          <a:noFill/>
        </p:spPr>
        <p:txBody>
          <a:bodyPr wrap="none" rtlCol="0">
            <a:spAutoFit/>
          </a:bodyPr>
          <a:lstStyle/>
          <a:p>
            <a:pPr algn="ctr"/>
            <a:r>
              <a:rPr lang="en-US" altLang="zh-CN" sz="2400" dirty="0">
                <a:solidFill>
                  <a:srgbClr val="0033CC"/>
                </a:solidFill>
                <a:latin typeface="Times New Roman" panose="02020603050405020304" pitchFamily="18" charset="0"/>
                <a:cs typeface="Times New Roman" panose="02020603050405020304" pitchFamily="18" charset="0"/>
              </a:rPr>
              <a:t>Plaquette</a:t>
            </a:r>
          </a:p>
          <a:p>
            <a:pPr algn="ctr"/>
            <a:r>
              <a:rPr lang="en-US" altLang="zh-CN" sz="2400" dirty="0">
                <a:solidFill>
                  <a:srgbClr val="0033CC"/>
                </a:solidFill>
                <a:latin typeface="Times New Roman" panose="02020603050405020304" pitchFamily="18" charset="0"/>
                <a:cs typeface="Times New Roman" panose="02020603050405020304" pitchFamily="18" charset="0"/>
              </a:rPr>
              <a:t>Singlet</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sp>
        <p:nvSpPr>
          <p:cNvPr id="19" name="文本框 18">
            <a:extLst>
              <a:ext uri="{FF2B5EF4-FFF2-40B4-BE49-F238E27FC236}">
                <a16:creationId xmlns:a16="http://schemas.microsoft.com/office/drawing/2014/main" id="{DE0B377F-EA99-4CED-AB3F-9E3270F4CFA7}"/>
              </a:ext>
            </a:extLst>
          </p:cNvPr>
          <p:cNvSpPr txBox="1"/>
          <p:nvPr/>
        </p:nvSpPr>
        <p:spPr>
          <a:xfrm>
            <a:off x="4330908" y="4552941"/>
            <a:ext cx="902811" cy="830997"/>
          </a:xfrm>
          <a:prstGeom prst="rect">
            <a:avLst/>
          </a:prstGeom>
          <a:noFill/>
        </p:spPr>
        <p:txBody>
          <a:bodyPr wrap="none" rtlCol="0">
            <a:spAutoFit/>
          </a:bodyPr>
          <a:lstStyle/>
          <a:p>
            <a:pPr algn="ctr"/>
            <a:r>
              <a:rPr lang="en-US" altLang="zh-CN" sz="2400" dirty="0">
                <a:solidFill>
                  <a:srgbClr val="0033CC"/>
                </a:solidFill>
                <a:latin typeface="Times New Roman" panose="02020603050405020304" pitchFamily="18" charset="0"/>
                <a:cs typeface="Times New Roman" panose="02020603050405020304" pitchFamily="18" charset="0"/>
              </a:rPr>
              <a:t>AFM</a:t>
            </a:r>
          </a:p>
          <a:p>
            <a:pPr algn="ctr"/>
            <a:r>
              <a:rPr lang="en-US" altLang="zh-CN" sz="2400" dirty="0">
                <a:solidFill>
                  <a:srgbClr val="0033CC"/>
                </a:solidFill>
                <a:latin typeface="Times New Roman" panose="02020603050405020304" pitchFamily="18" charset="0"/>
                <a:cs typeface="Times New Roman" panose="02020603050405020304" pitchFamily="18" charset="0"/>
              </a:rPr>
              <a:t>Order</a:t>
            </a:r>
            <a:endParaRPr lang="zh-CN" altLang="en-US" sz="2400" dirty="0">
              <a:solidFill>
                <a:srgbClr val="0033CC"/>
              </a:solidFill>
              <a:latin typeface="Times New Roman" panose="02020603050405020304" pitchFamily="18" charset="0"/>
              <a:cs typeface="Times New Roman" panose="02020603050405020304" pitchFamily="18" charset="0"/>
            </a:endParaRPr>
          </a:p>
        </p:txBody>
      </p:sp>
      <p:pic>
        <p:nvPicPr>
          <p:cNvPr id="20" name="Picture 3">
            <a:extLst>
              <a:ext uri="{FF2B5EF4-FFF2-40B4-BE49-F238E27FC236}">
                <a16:creationId xmlns:a16="http://schemas.microsoft.com/office/drawing/2014/main" id="{B26733F3-99E6-46CE-9761-37E17976563B}"/>
              </a:ext>
            </a:extLst>
          </p:cNvPr>
          <p:cNvPicPr>
            <a:picLocks noChangeAspect="1" noChangeArrowheads="1"/>
          </p:cNvPicPr>
          <p:nvPr/>
        </p:nvPicPr>
        <p:blipFill>
          <a:blip r:embed="rId6" cstate="print"/>
          <a:srcRect/>
          <a:stretch>
            <a:fillRect/>
          </a:stretch>
        </p:blipFill>
        <p:spPr bwMode="auto">
          <a:xfrm>
            <a:off x="0" y="720000"/>
            <a:ext cx="12204000" cy="177881"/>
          </a:xfrm>
          <a:prstGeom prst="rect">
            <a:avLst/>
          </a:prstGeom>
          <a:noFill/>
          <a:ln w="38100">
            <a:noFill/>
            <a:miter lim="800000"/>
            <a:headEnd/>
            <a:tailEnd/>
          </a:ln>
        </p:spPr>
      </p:pic>
    </p:spTree>
    <p:extLst>
      <p:ext uri="{BB962C8B-B14F-4D97-AF65-F5344CB8AC3E}">
        <p14:creationId xmlns:p14="http://schemas.microsoft.com/office/powerpoint/2010/main" val="663055600"/>
      </p:ext>
    </p:extLst>
  </p:cSld>
  <p:clrMapOvr>
    <a:masterClrMapping/>
  </p:clrMapOvr>
  <mc:AlternateContent xmlns:mc="http://schemas.openxmlformats.org/markup-compatibility/2006" xmlns:p14="http://schemas.microsoft.com/office/powerpoint/2010/main">
    <mc:Choice Requires="p14">
      <p:transition spd="slow" p14:dur="2000" advTm="102285"/>
    </mc:Choice>
    <mc:Fallback xmlns="">
      <p:transition spd="slow" advTm="102285"/>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1757780" y="1155879"/>
            <a:ext cx="2964766" cy="4607408"/>
          </a:xfrm>
          <a:prstGeom prst="rect">
            <a:avLst/>
          </a:prstGeom>
        </p:spPr>
      </p:pic>
      <p:sp>
        <p:nvSpPr>
          <p:cNvPr id="2" name="文本框 1"/>
          <p:cNvSpPr txBox="1"/>
          <p:nvPr/>
        </p:nvSpPr>
        <p:spPr>
          <a:xfrm>
            <a:off x="566291" y="51051"/>
            <a:ext cx="8469370" cy="646331"/>
          </a:xfrm>
          <a:prstGeom prst="rect">
            <a:avLst/>
          </a:prstGeom>
          <a:noFill/>
        </p:spPr>
        <p:txBody>
          <a:bodyPr wrap="none" rtlCol="0">
            <a:spAutoFit/>
          </a:bodyPr>
          <a:lstStyle/>
          <a:p>
            <a:r>
              <a:rPr lang="en-US" altLang="zh-CN" sz="3600" dirty="0">
                <a:latin typeface="Times New Roman" panose="02020603050405020304" pitchFamily="18" charset="0"/>
                <a:cs typeface="Times New Roman" panose="02020603050405020304" pitchFamily="18" charset="0"/>
              </a:rPr>
              <a:t>SrCu</a:t>
            </a:r>
            <a:r>
              <a:rPr lang="en-US" altLang="zh-CN" sz="3600" baseline="-25000" dirty="0">
                <a:latin typeface="Times New Roman" panose="02020603050405020304" pitchFamily="18" charset="0"/>
                <a:cs typeface="Times New Roman" panose="02020603050405020304" pitchFamily="18" charset="0"/>
              </a:rPr>
              <a:t>2</a:t>
            </a:r>
            <a:r>
              <a:rPr lang="en-US" altLang="zh-CN" sz="3600" dirty="0">
                <a:latin typeface="Times New Roman" panose="02020603050405020304" pitchFamily="18" charset="0"/>
                <a:cs typeface="Times New Roman" panose="02020603050405020304" pitchFamily="18" charset="0"/>
              </a:rPr>
              <a:t>(BO</a:t>
            </a:r>
            <a:r>
              <a:rPr lang="en-US" altLang="zh-CN" sz="3600" baseline="-25000" dirty="0">
                <a:latin typeface="Times New Roman" panose="02020603050405020304" pitchFamily="18" charset="0"/>
                <a:cs typeface="Times New Roman" panose="02020603050405020304" pitchFamily="18" charset="0"/>
              </a:rPr>
              <a:t>3</a:t>
            </a:r>
            <a:r>
              <a:rPr lang="en-US" altLang="zh-CN" sz="3600" dirty="0">
                <a:latin typeface="Times New Roman" panose="02020603050405020304" pitchFamily="18" charset="0"/>
                <a:cs typeface="Times New Roman" panose="02020603050405020304" pitchFamily="18" charset="0"/>
              </a:rPr>
              <a:t>)</a:t>
            </a:r>
            <a:r>
              <a:rPr lang="en-US" altLang="zh-CN" sz="3600" baseline="-25000" dirty="0">
                <a:latin typeface="Times New Roman" panose="02020603050405020304" pitchFamily="18" charset="0"/>
                <a:cs typeface="Times New Roman" panose="02020603050405020304" pitchFamily="18" charset="0"/>
              </a:rPr>
              <a:t>2</a:t>
            </a:r>
            <a:r>
              <a:rPr lang="en-US" altLang="zh-CN" sz="3600" dirty="0">
                <a:latin typeface="Times New Roman" panose="02020603050405020304" pitchFamily="18" charset="0"/>
                <a:cs typeface="Times New Roman" panose="02020603050405020304" pitchFamily="18" charset="0"/>
              </a:rPr>
              <a:t> : A Shastry-Sutherland material</a:t>
            </a:r>
            <a:endParaRPr lang="zh-CN" altLang="en-US" sz="3600" baseline="-25000" dirty="0">
              <a:latin typeface="Times New Roman" panose="02020603050405020304" pitchFamily="18" charset="0"/>
              <a:cs typeface="Times New Roman" panose="02020603050405020304" pitchFamily="18" charset="0"/>
            </a:endParaRPr>
          </a:p>
        </p:txBody>
      </p:sp>
      <p:sp>
        <p:nvSpPr>
          <p:cNvPr id="3" name="矩形 2"/>
          <p:cNvSpPr/>
          <p:nvPr/>
        </p:nvSpPr>
        <p:spPr>
          <a:xfrm>
            <a:off x="5985304" y="774037"/>
            <a:ext cx="2877158" cy="523220"/>
          </a:xfrm>
          <a:prstGeom prst="rect">
            <a:avLst/>
          </a:prstGeom>
        </p:spPr>
        <p:txBody>
          <a:bodyPr wrap="square">
            <a:spAutoFit/>
          </a:bodyPr>
          <a:lstStyle/>
          <a:p>
            <a:r>
              <a:rPr lang="en-US" altLang="zh-CN" sz="2000" i="1" dirty="0">
                <a:solidFill>
                  <a:srgbClr val="242021"/>
                </a:solidFill>
                <a:latin typeface="Times New Roman" panose="02020603050405020304" pitchFamily="18" charset="0"/>
                <a:cs typeface="Times New Roman" panose="02020603050405020304" pitchFamily="18" charset="0"/>
              </a:rPr>
              <a:t>J </a:t>
            </a:r>
            <a:r>
              <a:rPr lang="en-US" altLang="zh-CN" sz="2000" dirty="0">
                <a:latin typeface="Times New Roman" panose="02020603050405020304" pitchFamily="18" charset="0"/>
                <a:cs typeface="Times New Roman" panose="02020603050405020304" pitchFamily="18" charset="0"/>
              </a:rPr>
              <a:t>'</a:t>
            </a:r>
            <a:r>
              <a:rPr lang="en-US" altLang="zh-CN" sz="2800" dirty="0">
                <a:solidFill>
                  <a:srgbClr val="242021"/>
                </a:solidFill>
                <a:latin typeface="Times New Roman" panose="02020603050405020304" pitchFamily="18" charset="0"/>
                <a:cs typeface="Times New Roman" panose="02020603050405020304" pitchFamily="18" charset="0"/>
              </a:rPr>
              <a:t>∼</a:t>
            </a:r>
            <a:r>
              <a:rPr lang="en-US" altLang="zh-CN" sz="2000" dirty="0">
                <a:solidFill>
                  <a:srgbClr val="242021"/>
                </a:solidFill>
                <a:latin typeface="Times New Roman" panose="02020603050405020304" pitchFamily="18" charset="0"/>
                <a:cs typeface="Times New Roman" panose="02020603050405020304" pitchFamily="18" charset="0"/>
              </a:rPr>
              <a:t>85 K, </a:t>
            </a:r>
            <a:r>
              <a:rPr lang="en-US" altLang="zh-CN" sz="2000" b="1" i="1" dirty="0">
                <a:solidFill>
                  <a:srgbClr val="C00000"/>
                </a:solidFill>
                <a:latin typeface="Times New Roman" panose="02020603050405020304" pitchFamily="18" charset="0"/>
                <a:cs typeface="Times New Roman" panose="02020603050405020304" pitchFamily="18" charset="0"/>
              </a:rPr>
              <a:t>α = </a:t>
            </a:r>
            <a:r>
              <a:rPr lang="en-US" altLang="zh-CN" sz="2000" b="1" dirty="0">
                <a:solidFill>
                  <a:srgbClr val="C00000"/>
                </a:solidFill>
                <a:latin typeface="Times New Roman" panose="02020603050405020304" pitchFamily="18" charset="0"/>
                <a:cs typeface="Times New Roman" panose="02020603050405020304" pitchFamily="18" charset="0"/>
              </a:rPr>
              <a:t>0.635</a:t>
            </a:r>
            <a:endParaRPr lang="zh-CN" altLang="en-US" sz="2000" b="1" dirty="0">
              <a:solidFill>
                <a:srgbClr val="C00000"/>
              </a:solidFill>
              <a:latin typeface="Times New Roman" panose="02020603050405020304" pitchFamily="18" charset="0"/>
              <a:cs typeface="Times New Roman" panose="02020603050405020304" pitchFamily="18" charset="0"/>
            </a:endParaRPr>
          </a:p>
        </p:txBody>
      </p:sp>
      <p:sp>
        <p:nvSpPr>
          <p:cNvPr id="7" name="矩形 6"/>
          <p:cNvSpPr/>
          <p:nvPr/>
        </p:nvSpPr>
        <p:spPr>
          <a:xfrm>
            <a:off x="1576944" y="5975786"/>
            <a:ext cx="3326438" cy="707886"/>
          </a:xfrm>
          <a:prstGeom prst="rect">
            <a:avLst/>
          </a:prstGeom>
        </p:spPr>
        <p:txBody>
          <a:bodyPr wrap="square">
            <a:spAutoFit/>
          </a:bodyPr>
          <a:lstStyle/>
          <a:p>
            <a:r>
              <a:rPr lang="en-US" altLang="zh-CN" sz="2000" dirty="0">
                <a:solidFill>
                  <a:srgbClr val="000000"/>
                </a:solidFill>
                <a:latin typeface="Times New Roman" panose="02020603050405020304" pitchFamily="18" charset="0"/>
                <a:cs typeface="Times New Roman" panose="02020603050405020304" pitchFamily="18" charset="0"/>
              </a:rPr>
              <a:t>Tetragonal: </a:t>
            </a:r>
            <a:r>
              <a:rPr lang="en-US" altLang="zh-CN" sz="2000" i="1" dirty="0">
                <a:latin typeface="Times New Roman" panose="02020603050405020304" pitchFamily="18" charset="0"/>
                <a:cs typeface="Times New Roman" panose="02020603050405020304" pitchFamily="18" charset="0"/>
              </a:rPr>
              <a:t>a </a:t>
            </a:r>
            <a:r>
              <a:rPr lang="en-US" altLang="zh-CN" sz="2000" dirty="0">
                <a:latin typeface="Times New Roman" panose="02020603050405020304" pitchFamily="18" charset="0"/>
                <a:cs typeface="Times New Roman" panose="02020603050405020304" pitchFamily="18" charset="0"/>
              </a:rPr>
              <a:t>= 8.995 Å</a:t>
            </a:r>
          </a:p>
          <a:p>
            <a:r>
              <a:rPr lang="en-US" altLang="zh-CN" sz="2000" dirty="0">
                <a:latin typeface="Times New Roman" panose="02020603050405020304" pitchFamily="18" charset="0"/>
                <a:cs typeface="Times New Roman" panose="02020603050405020304" pitchFamily="18" charset="0"/>
              </a:rPr>
              <a:t>                   </a:t>
            </a:r>
            <a:r>
              <a:rPr lang="en-US" altLang="zh-CN" sz="2000" i="1" dirty="0">
                <a:latin typeface="Times New Roman" panose="02020603050405020304" pitchFamily="18" charset="0"/>
                <a:cs typeface="Times New Roman" panose="02020603050405020304" pitchFamily="18" charset="0"/>
              </a:rPr>
              <a:t>c </a:t>
            </a:r>
            <a:r>
              <a:rPr lang="en-US" altLang="zh-CN" sz="2000" dirty="0">
                <a:latin typeface="Times New Roman" panose="02020603050405020304" pitchFamily="18" charset="0"/>
                <a:cs typeface="Times New Roman" panose="02020603050405020304" pitchFamily="18" charset="0"/>
              </a:rPr>
              <a:t>= 6.649 Å </a:t>
            </a:r>
          </a:p>
        </p:txBody>
      </p:sp>
      <p:sp>
        <p:nvSpPr>
          <p:cNvPr id="8" name="文本框 7"/>
          <p:cNvSpPr txBox="1"/>
          <p:nvPr/>
        </p:nvSpPr>
        <p:spPr>
          <a:xfrm>
            <a:off x="5403540" y="6178863"/>
            <a:ext cx="4724908" cy="369332"/>
          </a:xfrm>
          <a:prstGeom prst="rect">
            <a:avLst/>
          </a:prstGeom>
          <a:noFill/>
        </p:spPr>
        <p:txBody>
          <a:bodyPr wrap="square" rtlCol="0">
            <a:spAutoFit/>
          </a:bodyPr>
          <a:lstStyle/>
          <a:p>
            <a:r>
              <a:rPr lang="en-US" altLang="zh-CN" dirty="0">
                <a:solidFill>
                  <a:srgbClr val="242021"/>
                </a:solidFill>
                <a:latin typeface="Times New Roman" panose="02020603050405020304" pitchFamily="18" charset="0"/>
                <a:cs typeface="Times New Roman" panose="02020603050405020304" pitchFamily="18" charset="0"/>
              </a:rPr>
              <a:t>M. E. </a:t>
            </a:r>
            <a:r>
              <a:rPr lang="en-US" altLang="zh-CN" dirty="0" err="1">
                <a:solidFill>
                  <a:srgbClr val="242021"/>
                </a:solidFill>
                <a:latin typeface="Times New Roman" panose="02020603050405020304" pitchFamily="18" charset="0"/>
                <a:cs typeface="Times New Roman" panose="02020603050405020304" pitchFamily="18" charset="0"/>
              </a:rPr>
              <a:t>Zayed</a:t>
            </a:r>
            <a:r>
              <a:rPr lang="en-US" altLang="zh-CN" dirty="0">
                <a:solidFill>
                  <a:srgbClr val="242021"/>
                </a:solidFill>
                <a:latin typeface="Times New Roman" panose="02020603050405020304" pitchFamily="18" charset="0"/>
                <a:cs typeface="Times New Roman" panose="02020603050405020304" pitchFamily="18" charset="0"/>
              </a:rPr>
              <a:t> et al., Nat. Phys. 13, 962 (2017).</a:t>
            </a:r>
            <a:endParaRPr lang="zh-CN" altLang="en-US" dirty="0">
              <a:latin typeface="Times New Roman" panose="02020603050405020304" pitchFamily="18" charset="0"/>
              <a:cs typeface="Times New Roman" panose="02020603050405020304" pitchFamily="18" charset="0"/>
            </a:endParaRPr>
          </a:p>
        </p:txBody>
      </p:sp>
      <p:grpSp>
        <p:nvGrpSpPr>
          <p:cNvPr id="19" name="组合 18"/>
          <p:cNvGrpSpPr/>
          <p:nvPr/>
        </p:nvGrpSpPr>
        <p:grpSpPr>
          <a:xfrm>
            <a:off x="5561746" y="1491697"/>
            <a:ext cx="4138610" cy="973751"/>
            <a:chOff x="4277256" y="3594765"/>
            <a:chExt cx="4138610" cy="973751"/>
          </a:xfrm>
        </p:grpSpPr>
        <p:pic>
          <p:nvPicPr>
            <p:cNvPr id="10" name="图片 9"/>
            <p:cNvPicPr>
              <a:picLocks noChangeAspect="1"/>
            </p:cNvPicPr>
            <p:nvPr/>
          </p:nvPicPr>
          <p:blipFill rotWithShape="1">
            <a:blip r:embed="rId4"/>
            <a:srcRect t="5075"/>
            <a:stretch/>
          </p:blipFill>
          <p:spPr>
            <a:xfrm>
              <a:off x="4277256" y="3594765"/>
              <a:ext cx="4138610" cy="314287"/>
            </a:xfrm>
            <a:prstGeom prst="rect">
              <a:avLst/>
            </a:prstGeom>
          </p:spPr>
        </p:pic>
        <p:sp>
          <p:nvSpPr>
            <p:cNvPr id="11" name="椭圆 10"/>
            <p:cNvSpPr>
              <a:spLocks noChangeAspect="1"/>
            </p:cNvSpPr>
            <p:nvPr/>
          </p:nvSpPr>
          <p:spPr>
            <a:xfrm>
              <a:off x="5235043" y="3746666"/>
              <a:ext cx="108000" cy="108000"/>
            </a:xfrm>
            <a:prstGeom prst="ellipse">
              <a:avLst/>
            </a:pr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574745" y="4199184"/>
              <a:ext cx="1428596" cy="369332"/>
            </a:xfrm>
            <a:prstGeom prst="rect">
              <a:avLst/>
            </a:prstGeom>
            <a:noFill/>
          </p:spPr>
          <p:txBody>
            <a:bodyPr wrap="none" rtlCol="0">
              <a:spAutoFit/>
            </a:bodyPr>
            <a:lstStyle/>
            <a:p>
              <a:r>
                <a:rPr lang="en-US" altLang="zh-CN" b="1" dirty="0">
                  <a:solidFill>
                    <a:srgbClr val="0000FF"/>
                  </a:solidFill>
                  <a:latin typeface="Times New Roman" panose="02020603050405020304" pitchFamily="18" charset="0"/>
                  <a:cs typeface="Times New Roman" panose="02020603050405020304" pitchFamily="18" charset="0"/>
                </a:rPr>
                <a:t>SrCu</a:t>
              </a:r>
              <a:r>
                <a:rPr lang="en-US" altLang="zh-CN" b="1" baseline="-25000" dirty="0">
                  <a:solidFill>
                    <a:srgbClr val="0000FF"/>
                  </a:solidFill>
                  <a:latin typeface="Times New Roman" panose="02020603050405020304" pitchFamily="18" charset="0"/>
                  <a:cs typeface="Times New Roman" panose="02020603050405020304" pitchFamily="18" charset="0"/>
                </a:rPr>
                <a:t>2</a:t>
              </a:r>
              <a:r>
                <a:rPr lang="en-US" altLang="zh-CN" b="1" dirty="0">
                  <a:solidFill>
                    <a:srgbClr val="0000FF"/>
                  </a:solidFill>
                  <a:latin typeface="Times New Roman" panose="02020603050405020304" pitchFamily="18" charset="0"/>
                  <a:cs typeface="Times New Roman" panose="02020603050405020304" pitchFamily="18" charset="0"/>
                </a:rPr>
                <a:t>(BO</a:t>
              </a:r>
              <a:r>
                <a:rPr lang="en-US" altLang="zh-CN" b="1" baseline="-25000" dirty="0">
                  <a:solidFill>
                    <a:srgbClr val="0000FF"/>
                  </a:solidFill>
                  <a:latin typeface="Times New Roman" panose="02020603050405020304" pitchFamily="18" charset="0"/>
                  <a:cs typeface="Times New Roman" panose="02020603050405020304" pitchFamily="18" charset="0"/>
                </a:rPr>
                <a:t>3</a:t>
              </a:r>
              <a:r>
                <a:rPr lang="en-US" altLang="zh-CN" b="1" dirty="0">
                  <a:solidFill>
                    <a:srgbClr val="0000FF"/>
                  </a:solidFill>
                  <a:latin typeface="Times New Roman" panose="02020603050405020304" pitchFamily="18" charset="0"/>
                  <a:cs typeface="Times New Roman" panose="02020603050405020304" pitchFamily="18" charset="0"/>
                </a:rPr>
                <a:t>)</a:t>
              </a:r>
              <a:r>
                <a:rPr lang="en-US" altLang="zh-CN" b="1" baseline="-25000" dirty="0">
                  <a:solidFill>
                    <a:srgbClr val="0000FF"/>
                  </a:solidFill>
                  <a:latin typeface="Times New Roman" panose="02020603050405020304" pitchFamily="18" charset="0"/>
                  <a:cs typeface="Times New Roman" panose="02020603050405020304" pitchFamily="18" charset="0"/>
                </a:rPr>
                <a:t>2</a:t>
              </a:r>
              <a:endParaRPr lang="zh-CN" altLang="en-US" b="1" baseline="-25000" dirty="0">
                <a:solidFill>
                  <a:srgbClr val="0000FF"/>
                </a:solidFill>
                <a:latin typeface="Times New Roman" panose="02020603050405020304" pitchFamily="18" charset="0"/>
                <a:cs typeface="Times New Roman" panose="02020603050405020304" pitchFamily="18" charset="0"/>
              </a:endParaRPr>
            </a:p>
          </p:txBody>
        </p:sp>
        <p:cxnSp>
          <p:nvCxnSpPr>
            <p:cNvPr id="17" name="直接箭头连接符 16"/>
            <p:cNvCxnSpPr/>
            <p:nvPr/>
          </p:nvCxnSpPr>
          <p:spPr>
            <a:xfrm flipV="1">
              <a:off x="5289043" y="3875184"/>
              <a:ext cx="0" cy="324000"/>
            </a:xfrm>
            <a:prstGeom prst="straightConnector1">
              <a:avLst/>
            </a:prstGeom>
            <a:ln w="3175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6574130" y="5701810"/>
            <a:ext cx="2979967" cy="461665"/>
          </a:xfrm>
          <a:prstGeom prst="rect">
            <a:avLst/>
          </a:prstGeom>
        </p:spPr>
        <p:txBody>
          <a:bodyPr wrap="square">
            <a:spAutoFit/>
          </a:bodyPr>
          <a:lstStyle/>
          <a:p>
            <a:r>
              <a:rPr lang="en-US" altLang="zh-CN" sz="2400" i="1" dirty="0">
                <a:latin typeface="Times New Roman" panose="02020603050405020304" pitchFamily="18" charset="0"/>
                <a:cs typeface="Times New Roman" panose="02020603050405020304" pitchFamily="18" charset="0"/>
              </a:rPr>
              <a:t>J</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J </a:t>
            </a:r>
            <a:r>
              <a:rPr lang="en-US" altLang="zh-CN" sz="2400" dirty="0">
                <a:latin typeface="Times New Roman" panose="02020603050405020304" pitchFamily="18" charset="0"/>
                <a:cs typeface="Times New Roman" panose="02020603050405020304" pitchFamily="18" charset="0"/>
              </a:rPr>
              <a:t>' tuned by pressure</a:t>
            </a:r>
            <a:endParaRPr lang="zh-CN" altLang="en-US" sz="2400" dirty="0">
              <a:latin typeface="Times New Roman" panose="02020603050405020304" pitchFamily="18" charset="0"/>
              <a:cs typeface="Times New Roman" panose="02020603050405020304" pitchFamily="18" charset="0"/>
            </a:endParaRPr>
          </a:p>
        </p:txBody>
      </p:sp>
      <p:pic>
        <p:nvPicPr>
          <p:cNvPr id="22" name="图片 21"/>
          <p:cNvPicPr>
            <a:picLocks noChangeAspect="1"/>
          </p:cNvPicPr>
          <p:nvPr/>
        </p:nvPicPr>
        <p:blipFill>
          <a:blip r:embed="rId5"/>
          <a:stretch>
            <a:fillRect/>
          </a:stretch>
        </p:blipFill>
        <p:spPr>
          <a:xfrm>
            <a:off x="5768914" y="2528970"/>
            <a:ext cx="3724275" cy="3202875"/>
          </a:xfrm>
          <a:prstGeom prst="rect">
            <a:avLst/>
          </a:prstGeom>
        </p:spPr>
      </p:pic>
      <p:sp>
        <p:nvSpPr>
          <p:cNvPr id="18" name="灯片编号占位符 1">
            <a:extLst>
              <a:ext uri="{FF2B5EF4-FFF2-40B4-BE49-F238E27FC236}">
                <a16:creationId xmlns:a16="http://schemas.microsoft.com/office/drawing/2014/main" id="{055D10F6-F1B3-45D2-89E2-D30A5F1B3128}"/>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33</a:t>
            </a:fld>
            <a:endParaRPr lang="zh-CN" altLang="en-US" sz="2000" dirty="0"/>
          </a:p>
        </p:txBody>
      </p:sp>
      <p:pic>
        <p:nvPicPr>
          <p:cNvPr id="16" name="Picture 3">
            <a:extLst>
              <a:ext uri="{FF2B5EF4-FFF2-40B4-BE49-F238E27FC236}">
                <a16:creationId xmlns:a16="http://schemas.microsoft.com/office/drawing/2014/main" id="{572ED90C-ACBB-4D2F-8F9F-6BB340668A78}"/>
              </a:ext>
            </a:extLst>
          </p:cNvPr>
          <p:cNvPicPr>
            <a:picLocks noChangeAspect="1" noChangeArrowheads="1"/>
          </p:cNvPicPr>
          <p:nvPr/>
        </p:nvPicPr>
        <p:blipFill>
          <a:blip r:embed="rId6" cstate="print"/>
          <a:srcRect/>
          <a:stretch>
            <a:fillRect/>
          </a:stretch>
        </p:blipFill>
        <p:spPr bwMode="auto">
          <a:xfrm>
            <a:off x="0" y="720000"/>
            <a:ext cx="12204000" cy="177881"/>
          </a:xfrm>
          <a:prstGeom prst="rect">
            <a:avLst/>
          </a:prstGeom>
          <a:noFill/>
          <a:ln w="38100">
            <a:noFill/>
            <a:miter lim="800000"/>
            <a:headEnd/>
            <a:tailEnd/>
          </a:ln>
        </p:spPr>
      </p:pic>
    </p:spTree>
    <p:custDataLst>
      <p:tags r:id="rId1"/>
    </p:custDataLst>
    <p:extLst>
      <p:ext uri="{BB962C8B-B14F-4D97-AF65-F5344CB8AC3E}">
        <p14:creationId xmlns:p14="http://schemas.microsoft.com/office/powerpoint/2010/main" val="2593735951"/>
      </p:ext>
    </p:extLst>
  </p:cSld>
  <p:clrMapOvr>
    <a:masterClrMapping/>
  </p:clrMapOvr>
  <mc:AlternateContent xmlns:mc="http://schemas.openxmlformats.org/markup-compatibility/2006" xmlns:p14="http://schemas.microsoft.com/office/powerpoint/2010/main">
    <mc:Choice Requires="p14">
      <p:transition spd="slow" p14:dur="2000" advTm="101856"/>
    </mc:Choice>
    <mc:Fallback xmlns="">
      <p:transition spd="slow" advTm="10185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195752" y="5322519"/>
            <a:ext cx="4660250" cy="646331"/>
          </a:xfrm>
          <a:prstGeom prst="rect">
            <a:avLst/>
          </a:prstGeom>
          <a:noFill/>
        </p:spPr>
        <p:txBody>
          <a:bodyPr wrap="none" rtlCol="0">
            <a:spAutoFit/>
          </a:bodyPr>
          <a:lstStyle/>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J. Guo, L.</a:t>
            </a:r>
            <a:r>
              <a:rPr lang="zh-CN" altLang="en-US"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dirty="0">
                <a:latin typeface="Times New Roman" panose="02020603050405020304" pitchFamily="18" charset="0"/>
                <a:ea typeface="华文楷体" panose="02010600040101010101" pitchFamily="2" charset="-122"/>
                <a:cs typeface="Times New Roman" panose="02020603050405020304" pitchFamily="18" charset="0"/>
              </a:rPr>
              <a:t>Sun</a:t>
            </a:r>
            <a:r>
              <a:rPr lang="zh-CN" altLang="en-US" dirty="0">
                <a:latin typeface="Times New Roman" panose="02020603050405020304" pitchFamily="18" charset="0"/>
                <a:ea typeface="华文楷体" panose="02010600040101010101" pitchFamily="2" charset="-122"/>
                <a:cs typeface="Times New Roman" panose="02020603050405020304" pitchFamily="18" charset="0"/>
              </a:rPr>
              <a:t> </a:t>
            </a:r>
            <a:r>
              <a:rPr lang="en-US" altLang="zh-CN" dirty="0">
                <a:latin typeface="Times New Roman" panose="02020603050405020304" pitchFamily="18" charset="0"/>
                <a:ea typeface="华文楷体" panose="02010600040101010101" pitchFamily="2" charset="-122"/>
                <a:cs typeface="Times New Roman" panose="02020603050405020304" pitchFamily="18" charset="0"/>
              </a:rPr>
              <a:t>et al., PRL 124, 206602 (2020);</a:t>
            </a:r>
          </a:p>
          <a:p>
            <a:r>
              <a:rPr lang="en-US" altLang="zh-CN" dirty="0">
                <a:latin typeface="Times New Roman" panose="02020603050405020304" pitchFamily="18" charset="0"/>
                <a:ea typeface="华文楷体" panose="02010600040101010101" pitchFamily="2" charset="-122"/>
                <a:cs typeface="Times New Roman" panose="02020603050405020304" pitchFamily="18" charset="0"/>
              </a:rPr>
              <a:t>Comm. Phys. (2025)</a:t>
            </a:r>
            <a:endParaRPr lang="zh-CN" altLang="en-US" dirty="0">
              <a:latin typeface="Times New Roman" panose="02020603050405020304" pitchFamily="18" charset="0"/>
              <a:ea typeface="华文楷体" panose="02010600040101010101" pitchFamily="2" charset="-122"/>
              <a:cs typeface="Times New Roman" panose="02020603050405020304" pitchFamily="18" charset="0"/>
            </a:endParaRPr>
          </a:p>
        </p:txBody>
      </p:sp>
      <p:sp>
        <p:nvSpPr>
          <p:cNvPr id="18" name="文本框 17"/>
          <p:cNvSpPr txBox="1"/>
          <p:nvPr/>
        </p:nvSpPr>
        <p:spPr>
          <a:xfrm>
            <a:off x="141315" y="104201"/>
            <a:ext cx="8084264" cy="646331"/>
          </a:xfrm>
          <a:prstGeom prst="rect">
            <a:avLst/>
          </a:prstGeom>
          <a:noFill/>
          <a:ln>
            <a:noFill/>
          </a:ln>
        </p:spPr>
        <p:txBody>
          <a:bodyPr wrap="none" rtlCol="0">
            <a:spAutoFit/>
          </a:bodyPr>
          <a:lstStyle/>
          <a:p>
            <a:r>
              <a:rPr lang="en-US" altLang="zh-CN" sz="3600" dirty="0">
                <a:latin typeface="Times New Roman" panose="02020603050405020304" pitchFamily="18" charset="0"/>
                <a:cs typeface="Times New Roman" panose="02020603050405020304" pitchFamily="18" charset="0"/>
              </a:rPr>
              <a:t>Pressure induced quantum phase transition</a:t>
            </a:r>
            <a:endParaRPr lang="zh-CN" altLang="en-US" sz="3600" baseline="-25000" dirty="0">
              <a:latin typeface="Times New Roman" panose="02020603050405020304" pitchFamily="18" charset="0"/>
              <a:cs typeface="Times New Roman" panose="02020603050405020304" pitchFamily="18" charset="0"/>
            </a:endParaRPr>
          </a:p>
        </p:txBody>
      </p:sp>
      <p:sp>
        <p:nvSpPr>
          <p:cNvPr id="6" name="文本框 5"/>
          <p:cNvSpPr txBox="1"/>
          <p:nvPr/>
        </p:nvSpPr>
        <p:spPr>
          <a:xfrm>
            <a:off x="2739343" y="6233868"/>
            <a:ext cx="7527247" cy="461665"/>
          </a:xfrm>
          <a:prstGeom prst="rect">
            <a:avLst/>
          </a:prstGeom>
          <a:noFill/>
        </p:spPr>
        <p:txBody>
          <a:bodyPr wrap="square" rtlCol="0">
            <a:spAutoFit/>
          </a:bodyPr>
          <a:lstStyle/>
          <a:p>
            <a:r>
              <a:rPr lang="en-US" altLang="zh-CN" sz="2400" dirty="0">
                <a:solidFill>
                  <a:srgbClr val="0033CC"/>
                </a:solidFill>
                <a:latin typeface="Times New Roman" panose="02020603050405020304" pitchFamily="18" charset="0"/>
                <a:cs typeface="Times New Roman" panose="02020603050405020304" pitchFamily="18" charset="0"/>
              </a:rPr>
              <a:t>A first-order PS-AFM QPT as seen by phase coexistence?</a:t>
            </a:r>
          </a:p>
        </p:txBody>
      </p:sp>
      <p:pic>
        <p:nvPicPr>
          <p:cNvPr id="3" name="图片 2">
            <a:extLst>
              <a:ext uri="{FF2B5EF4-FFF2-40B4-BE49-F238E27FC236}">
                <a16:creationId xmlns:a16="http://schemas.microsoft.com/office/drawing/2014/main" id="{55145576-7CBC-41DB-A7A7-8779BA4D2BA3}"/>
              </a:ext>
            </a:extLst>
          </p:cNvPr>
          <p:cNvPicPr>
            <a:picLocks noChangeAspect="1"/>
          </p:cNvPicPr>
          <p:nvPr/>
        </p:nvPicPr>
        <p:blipFill>
          <a:blip r:embed="rId3"/>
          <a:stretch>
            <a:fillRect/>
          </a:stretch>
        </p:blipFill>
        <p:spPr>
          <a:xfrm>
            <a:off x="1492066" y="960045"/>
            <a:ext cx="4147438" cy="5126474"/>
          </a:xfrm>
          <a:prstGeom prst="rect">
            <a:avLst/>
          </a:prstGeom>
        </p:spPr>
      </p:pic>
      <p:pic>
        <p:nvPicPr>
          <p:cNvPr id="13" name="图片 12">
            <a:extLst>
              <a:ext uri="{FF2B5EF4-FFF2-40B4-BE49-F238E27FC236}">
                <a16:creationId xmlns:a16="http://schemas.microsoft.com/office/drawing/2014/main" id="{08618990-F753-4A96-BD11-AA12BA6F43FA}"/>
              </a:ext>
            </a:extLst>
          </p:cNvPr>
          <p:cNvPicPr>
            <a:picLocks noChangeAspect="1"/>
          </p:cNvPicPr>
          <p:nvPr/>
        </p:nvPicPr>
        <p:blipFill>
          <a:blip r:embed="rId4"/>
          <a:stretch>
            <a:fillRect/>
          </a:stretch>
        </p:blipFill>
        <p:spPr>
          <a:xfrm>
            <a:off x="6119056" y="1343672"/>
            <a:ext cx="4309578" cy="3662620"/>
          </a:xfrm>
          <a:prstGeom prst="rect">
            <a:avLst/>
          </a:prstGeom>
        </p:spPr>
      </p:pic>
      <p:sp>
        <p:nvSpPr>
          <p:cNvPr id="9" name="灯片编号占位符 1">
            <a:extLst>
              <a:ext uri="{FF2B5EF4-FFF2-40B4-BE49-F238E27FC236}">
                <a16:creationId xmlns:a16="http://schemas.microsoft.com/office/drawing/2014/main" id="{A697FE59-693F-41B2-99FD-9F120A63C209}"/>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34</a:t>
            </a:fld>
            <a:endParaRPr lang="zh-CN" altLang="en-US" sz="2000" dirty="0"/>
          </a:p>
        </p:txBody>
      </p:sp>
      <p:pic>
        <p:nvPicPr>
          <p:cNvPr id="11" name="Picture 3">
            <a:extLst>
              <a:ext uri="{FF2B5EF4-FFF2-40B4-BE49-F238E27FC236}">
                <a16:creationId xmlns:a16="http://schemas.microsoft.com/office/drawing/2014/main" id="{DE1DD0D9-287A-4978-8834-2378B9BBC970}"/>
              </a:ext>
            </a:extLst>
          </p:cNvPr>
          <p:cNvPicPr>
            <a:picLocks noChangeAspect="1" noChangeArrowheads="1"/>
          </p:cNvPicPr>
          <p:nvPr/>
        </p:nvPicPr>
        <p:blipFill>
          <a:blip r:embed="rId5" cstate="print"/>
          <a:srcRect/>
          <a:stretch>
            <a:fillRect/>
          </a:stretch>
        </p:blipFill>
        <p:spPr bwMode="auto">
          <a:xfrm>
            <a:off x="0" y="720000"/>
            <a:ext cx="12204000" cy="177881"/>
          </a:xfrm>
          <a:prstGeom prst="rect">
            <a:avLst/>
          </a:prstGeom>
          <a:noFill/>
          <a:ln w="38100">
            <a:noFill/>
            <a:miter lim="800000"/>
            <a:headEnd/>
            <a:tailEnd/>
          </a:ln>
        </p:spPr>
      </p:pic>
    </p:spTree>
    <p:extLst>
      <p:ext uri="{BB962C8B-B14F-4D97-AF65-F5344CB8AC3E}">
        <p14:creationId xmlns:p14="http://schemas.microsoft.com/office/powerpoint/2010/main" val="32127062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5078" y="111265"/>
            <a:ext cx="10159833" cy="646331"/>
          </a:xfrm>
          <a:prstGeom prst="rect">
            <a:avLst/>
          </a:prstGeom>
        </p:spPr>
        <p:txBody>
          <a:bodyPr wrap="none">
            <a:spAutoFit/>
          </a:bodyPr>
          <a:lstStyle/>
          <a:p>
            <a:r>
              <a:rPr lang="en-US" altLang="zh-CN" sz="3600" i="1" dirty="0">
                <a:latin typeface="Times New Roman" panose="02020603050405020304" pitchFamily="18" charset="0"/>
                <a:cs typeface="Times New Roman" panose="02020603050405020304" pitchFamily="18" charset="0"/>
              </a:rPr>
              <a:t>P </a:t>
            </a:r>
            <a:r>
              <a:rPr lang="en-US" altLang="zh-CN" sz="3600" dirty="0">
                <a:latin typeface="Times New Roman" panose="02020603050405020304" pitchFamily="18" charset="0"/>
                <a:cs typeface="Times New Roman" panose="02020603050405020304" pitchFamily="18" charset="0"/>
              </a:rPr>
              <a:t>+ </a:t>
            </a:r>
            <a:r>
              <a:rPr lang="en-US" altLang="zh-CN" sz="3600" i="1" dirty="0">
                <a:latin typeface="Times New Roman" panose="02020603050405020304" pitchFamily="18" charset="0"/>
                <a:cs typeface="Times New Roman" panose="02020603050405020304" pitchFamily="18" charset="0"/>
              </a:rPr>
              <a:t>H</a:t>
            </a:r>
            <a:r>
              <a:rPr lang="en-US" altLang="zh-CN" sz="3600" dirty="0">
                <a:latin typeface="Times New Roman" panose="02020603050405020304" pitchFamily="18" charset="0"/>
                <a:cs typeface="Times New Roman" panose="02020603050405020304" pitchFamily="18" charset="0"/>
              </a:rPr>
              <a:t> tuning + NMR: </a:t>
            </a:r>
            <a:r>
              <a:rPr lang="en-US" altLang="zh-CN" sz="3600" dirty="0">
                <a:latin typeface="Times New Roman" panose="02020603050405020304" pitchFamily="18" charset="0"/>
                <a:ea typeface="微软雅黑" panose="020B0503020204020204" pitchFamily="34" charset="-122"/>
                <a:cs typeface="Times New Roman" panose="02020603050405020304" pitchFamily="18" charset="0"/>
              </a:rPr>
              <a:t>field-induced proximate DQCP</a:t>
            </a:r>
            <a:endParaRPr lang="zh-CN" altLang="en-US" sz="3600" dirty="0">
              <a:latin typeface="Times New Roman" panose="02020603050405020304" pitchFamily="18" charset="0"/>
              <a:ea typeface="微软雅黑" panose="020B0503020204020204" pitchFamily="34" charset="-122"/>
              <a:cs typeface="Times New Roman" panose="02020603050405020304" pitchFamily="18" charset="0"/>
            </a:endParaRPr>
          </a:p>
        </p:txBody>
      </p:sp>
      <p:grpSp>
        <p:nvGrpSpPr>
          <p:cNvPr id="4" name="组合 3"/>
          <p:cNvGrpSpPr/>
          <p:nvPr/>
        </p:nvGrpSpPr>
        <p:grpSpPr>
          <a:xfrm>
            <a:off x="1735795" y="1051200"/>
            <a:ext cx="6047689" cy="5212772"/>
            <a:chOff x="53852" y="891592"/>
            <a:chExt cx="5348030" cy="4069354"/>
          </a:xfrm>
        </p:grpSpPr>
        <p:pic>
          <p:nvPicPr>
            <p:cNvPr id="5" name="图片 4"/>
            <p:cNvPicPr>
              <a:picLocks noChangeAspect="1"/>
            </p:cNvPicPr>
            <p:nvPr/>
          </p:nvPicPr>
          <p:blipFill>
            <a:blip r:embed="rId3"/>
            <a:stretch>
              <a:fillRect/>
            </a:stretch>
          </p:blipFill>
          <p:spPr>
            <a:xfrm>
              <a:off x="53852" y="1011832"/>
              <a:ext cx="5348030" cy="3949114"/>
            </a:xfrm>
            <a:prstGeom prst="rect">
              <a:avLst/>
            </a:prstGeom>
          </p:spPr>
        </p:pic>
        <p:sp>
          <p:nvSpPr>
            <p:cNvPr id="3" name="矩形 2"/>
            <p:cNvSpPr/>
            <p:nvPr/>
          </p:nvSpPr>
          <p:spPr>
            <a:xfrm>
              <a:off x="1014154" y="891592"/>
              <a:ext cx="2585258" cy="1005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a:t>
              </a:r>
              <a:endParaRPr lang="zh-CN" altLang="en-US" dirty="0"/>
            </a:p>
          </p:txBody>
        </p:sp>
        <p:sp>
          <p:nvSpPr>
            <p:cNvPr id="9" name="矩形 8"/>
            <p:cNvSpPr/>
            <p:nvPr/>
          </p:nvSpPr>
          <p:spPr>
            <a:xfrm>
              <a:off x="3599412" y="1011832"/>
              <a:ext cx="1802470" cy="1311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7524096" y="1497781"/>
            <a:ext cx="3454838" cy="2800767"/>
          </a:xfrm>
          <a:prstGeom prst="rect">
            <a:avLst/>
          </a:prstGeom>
          <a:noFill/>
          <a:ln>
            <a:noFill/>
          </a:ln>
        </p:spPr>
        <p:txBody>
          <a:bodyPr wrap="square" rtlCol="0">
            <a:spAutoFit/>
          </a:bodyPr>
          <a:lstStyle/>
          <a:p>
            <a:pPr marL="342900" indent="-342900">
              <a:spcBef>
                <a:spcPts val="1200"/>
              </a:spcBef>
              <a:buAutoNum type="arabicPeriod"/>
            </a:pPr>
            <a:r>
              <a:rPr lang="en-US" altLang="zh-CN" sz="2600" dirty="0">
                <a:solidFill>
                  <a:srgbClr val="0033CC"/>
                </a:solidFill>
                <a:latin typeface="Times New Roman" panose="02020603050405020304" pitchFamily="18" charset="0"/>
                <a:cs typeface="Times New Roman" panose="02020603050405020304" pitchFamily="18" charset="0"/>
              </a:rPr>
              <a:t>full-plaquette VBS phase</a:t>
            </a:r>
          </a:p>
          <a:p>
            <a:pPr marL="342900" indent="-342900">
              <a:spcBef>
                <a:spcPts val="1200"/>
              </a:spcBef>
              <a:buAutoNum type="arabicPeriod"/>
            </a:pPr>
            <a:r>
              <a:rPr lang="en-US" altLang="zh-CN" sz="2600" dirty="0">
                <a:solidFill>
                  <a:srgbClr val="0033CC"/>
                </a:solidFill>
                <a:latin typeface="Times New Roman" panose="02020603050405020304" pitchFamily="18" charset="0"/>
                <a:cs typeface="Times New Roman" panose="02020603050405020304" pitchFamily="18" charset="0"/>
              </a:rPr>
              <a:t>AFM ordered phase</a:t>
            </a:r>
          </a:p>
          <a:p>
            <a:pPr marL="342900" indent="-342900">
              <a:spcBef>
                <a:spcPts val="1200"/>
              </a:spcBef>
              <a:buAutoNum type="arabicPeriod"/>
            </a:pPr>
            <a:r>
              <a:rPr lang="en-US" altLang="zh-CN" sz="2600" u="sng" dirty="0">
                <a:solidFill>
                  <a:srgbClr val="C00000"/>
                </a:solidFill>
                <a:latin typeface="Times New Roman" panose="02020603050405020304" pitchFamily="18" charset="0"/>
                <a:cs typeface="Times New Roman" panose="02020603050405020304" pitchFamily="18" charset="0"/>
              </a:rPr>
              <a:t>A proximate DQCP between VBS-AFM and possible </a:t>
            </a:r>
            <a:r>
              <a:rPr lang="en-US" altLang="zh-CN" sz="2600" u="sng" dirty="0" err="1">
                <a:solidFill>
                  <a:srgbClr val="C00000"/>
                </a:solidFill>
                <a:latin typeface="Times New Roman" panose="02020603050405020304" pitchFamily="18" charset="0"/>
                <a:cs typeface="Times New Roman" panose="02020603050405020304" pitchFamily="18" charset="0"/>
              </a:rPr>
              <a:t>spinons</a:t>
            </a:r>
            <a:endParaRPr lang="en-US" altLang="zh-CN" sz="2600" u="sng" dirty="0">
              <a:solidFill>
                <a:srgbClr val="C00000"/>
              </a:solidFill>
              <a:latin typeface="Times New Roman" panose="02020603050405020304" pitchFamily="18" charset="0"/>
              <a:cs typeface="Times New Roman" panose="02020603050405020304" pitchFamily="18" charset="0"/>
            </a:endParaRPr>
          </a:p>
        </p:txBody>
      </p:sp>
      <p:cxnSp>
        <p:nvCxnSpPr>
          <p:cNvPr id="14" name="直接箭头连接符 13"/>
          <p:cNvCxnSpPr>
            <a:cxnSpLocks/>
          </p:cNvCxnSpPr>
          <p:nvPr/>
        </p:nvCxnSpPr>
        <p:spPr>
          <a:xfrm flipH="1">
            <a:off x="3352800" y="1781983"/>
            <a:ext cx="4039985" cy="3060514"/>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cxnSpLocks/>
          </p:cNvCxnSpPr>
          <p:nvPr/>
        </p:nvCxnSpPr>
        <p:spPr>
          <a:xfrm flipH="1">
            <a:off x="6158348" y="2885327"/>
            <a:ext cx="1184041" cy="2290218"/>
          </a:xfrm>
          <a:prstGeom prst="straightConnector1">
            <a:avLst/>
          </a:prstGeom>
          <a:ln w="38100">
            <a:solidFill>
              <a:srgbClr val="00009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a:off x="4890655" y="3429332"/>
            <a:ext cx="2502130" cy="104740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0" name="灯片编号占位符 1">
            <a:extLst>
              <a:ext uri="{FF2B5EF4-FFF2-40B4-BE49-F238E27FC236}">
                <a16:creationId xmlns:a16="http://schemas.microsoft.com/office/drawing/2014/main" id="{AAC74E64-FDC5-46EF-87B9-059904FCD7CC}"/>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35</a:t>
            </a:fld>
            <a:endParaRPr lang="zh-CN" altLang="en-US" sz="2000" dirty="0"/>
          </a:p>
        </p:txBody>
      </p:sp>
      <p:sp>
        <p:nvSpPr>
          <p:cNvPr id="6" name="文本框 5">
            <a:extLst>
              <a:ext uri="{FF2B5EF4-FFF2-40B4-BE49-F238E27FC236}">
                <a16:creationId xmlns:a16="http://schemas.microsoft.com/office/drawing/2014/main" id="{41828294-1664-32DE-2C5A-F1C174DDBE5F}"/>
              </a:ext>
            </a:extLst>
          </p:cNvPr>
          <p:cNvSpPr txBox="1"/>
          <p:nvPr/>
        </p:nvSpPr>
        <p:spPr>
          <a:xfrm>
            <a:off x="2423189" y="6388626"/>
            <a:ext cx="8181279" cy="461665"/>
          </a:xfrm>
          <a:prstGeom prst="rect">
            <a:avLst/>
          </a:prstGeom>
          <a:noFill/>
        </p:spPr>
        <p:txBody>
          <a:bodyPr wrap="none" rtlCol="0">
            <a:spAutoFit/>
          </a:bodyPr>
          <a:lstStyle/>
          <a:p>
            <a:r>
              <a:rPr lang="en-US" altLang="zh-CN" sz="2400" dirty="0">
                <a:latin typeface="Times New Roman" panose="02020603050405020304" pitchFamily="18" charset="0"/>
                <a:cs typeface="Times New Roman" panose="02020603050405020304" pitchFamily="18" charset="0"/>
              </a:rPr>
              <a:t>Y. Cui, R. Yu, A. Sandvik, WQY et al., Science 380, 1179 (2023)</a:t>
            </a:r>
            <a:endParaRPr lang="zh-CN" altLang="en-US" sz="2400" dirty="0">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45199337-44D4-7977-36C4-97D951B75DFF}"/>
              </a:ext>
            </a:extLst>
          </p:cNvPr>
          <p:cNvSpPr txBox="1"/>
          <p:nvPr/>
        </p:nvSpPr>
        <p:spPr>
          <a:xfrm>
            <a:off x="1875676" y="978570"/>
            <a:ext cx="5352747" cy="461665"/>
          </a:xfrm>
          <a:prstGeom prst="rect">
            <a:avLst/>
          </a:prstGeom>
          <a:noFill/>
        </p:spPr>
        <p:txBody>
          <a:bodyPr wrap="none" rtlCol="0">
            <a:spAutoFit/>
          </a:bodyPr>
          <a:lstStyle/>
          <a:p>
            <a:pPr algn="l"/>
            <a:r>
              <a:rPr lang="en-US" altLang="zh-CN" sz="2400" dirty="0">
                <a:solidFill>
                  <a:srgbClr val="0033CC"/>
                </a:solidFill>
                <a:latin typeface="Times New Roman" panose="02020603050405020304" pitchFamily="18" charset="0"/>
                <a:cs typeface="Times New Roman" panose="02020603050405020304" pitchFamily="18" charset="0"/>
              </a:rPr>
              <a:t> Shastry-Sutherland material SrCu</a:t>
            </a:r>
            <a:r>
              <a:rPr lang="en-US" altLang="zh-CN" sz="2400" baseline="-25000" dirty="0">
                <a:solidFill>
                  <a:srgbClr val="0033CC"/>
                </a:solidFill>
                <a:latin typeface="Times New Roman" panose="02020603050405020304" pitchFamily="18" charset="0"/>
                <a:cs typeface="Times New Roman" panose="02020603050405020304" pitchFamily="18" charset="0"/>
              </a:rPr>
              <a:t>2</a:t>
            </a:r>
            <a:r>
              <a:rPr lang="en-US" altLang="zh-CN" sz="2400" dirty="0">
                <a:solidFill>
                  <a:srgbClr val="0033CC"/>
                </a:solidFill>
                <a:latin typeface="Times New Roman" panose="02020603050405020304" pitchFamily="18" charset="0"/>
                <a:cs typeface="Times New Roman" panose="02020603050405020304" pitchFamily="18" charset="0"/>
              </a:rPr>
              <a:t>(BO</a:t>
            </a:r>
            <a:r>
              <a:rPr lang="en-US" altLang="zh-CN" sz="2400" baseline="-25000" dirty="0">
                <a:solidFill>
                  <a:srgbClr val="0033CC"/>
                </a:solidFill>
                <a:latin typeface="Times New Roman" panose="02020603050405020304" pitchFamily="18" charset="0"/>
                <a:cs typeface="Times New Roman" panose="02020603050405020304" pitchFamily="18" charset="0"/>
              </a:rPr>
              <a:t>3</a:t>
            </a:r>
            <a:r>
              <a:rPr lang="en-US" altLang="zh-CN" sz="2400" dirty="0">
                <a:solidFill>
                  <a:srgbClr val="0033CC"/>
                </a:solidFill>
                <a:latin typeface="Times New Roman" panose="02020603050405020304" pitchFamily="18" charset="0"/>
                <a:cs typeface="Times New Roman" panose="02020603050405020304" pitchFamily="18" charset="0"/>
              </a:rPr>
              <a:t>)</a:t>
            </a:r>
            <a:r>
              <a:rPr lang="en-US" altLang="zh-CN" sz="2400" baseline="-25000" dirty="0">
                <a:solidFill>
                  <a:srgbClr val="0033CC"/>
                </a:solidFill>
                <a:latin typeface="Times New Roman" panose="02020603050405020304" pitchFamily="18" charset="0"/>
                <a:cs typeface="Times New Roman" panose="02020603050405020304" pitchFamily="18" charset="0"/>
              </a:rPr>
              <a:t>2</a:t>
            </a:r>
            <a:endParaRPr lang="zh-CN" altLang="en-US" sz="2400" baseline="-25000" dirty="0">
              <a:solidFill>
                <a:srgbClr val="0033CC"/>
              </a:solidFill>
              <a:latin typeface="Times New Roman" panose="02020603050405020304" pitchFamily="18" charset="0"/>
              <a:cs typeface="Times New Roman" panose="02020603050405020304" pitchFamily="18" charset="0"/>
            </a:endParaRPr>
          </a:p>
        </p:txBody>
      </p:sp>
      <p:pic>
        <p:nvPicPr>
          <p:cNvPr id="16" name="Picture 3">
            <a:extLst>
              <a:ext uri="{FF2B5EF4-FFF2-40B4-BE49-F238E27FC236}">
                <a16:creationId xmlns:a16="http://schemas.microsoft.com/office/drawing/2014/main" id="{E395FAF0-BD58-4FDB-9ADA-CF6D6DFE884B}"/>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p:spTree>
    <p:extLst>
      <p:ext uri="{BB962C8B-B14F-4D97-AF65-F5344CB8AC3E}">
        <p14:creationId xmlns:p14="http://schemas.microsoft.com/office/powerpoint/2010/main" val="2904862884"/>
      </p:ext>
    </p:extLst>
  </p:cSld>
  <p:clrMapOvr>
    <a:masterClrMapping/>
  </p:clrMapOvr>
  <mc:AlternateContent xmlns:mc="http://schemas.openxmlformats.org/markup-compatibility/2006" xmlns:p14="http://schemas.microsoft.com/office/powerpoint/2010/main">
    <mc:Choice Requires="p14">
      <p:transition spd="slow" p14:dur="2000" advTm="44281"/>
    </mc:Choice>
    <mc:Fallback xmlns="">
      <p:transition spd="slow" advTm="442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629708" y="907243"/>
            <a:ext cx="3238501" cy="3531752"/>
          </a:xfrm>
          <a:prstGeom prst="rect">
            <a:avLst/>
          </a:prstGeom>
        </p:spPr>
      </p:pic>
      <p:sp>
        <p:nvSpPr>
          <p:cNvPr id="4" name="文本框 3"/>
          <p:cNvSpPr txBox="1"/>
          <p:nvPr/>
        </p:nvSpPr>
        <p:spPr>
          <a:xfrm>
            <a:off x="199773" y="88292"/>
            <a:ext cx="10331761" cy="646331"/>
          </a:xfrm>
          <a:prstGeom prst="rect">
            <a:avLst/>
          </a:prstGeom>
          <a:noFill/>
        </p:spPr>
        <p:txBody>
          <a:bodyPr wrap="square" rtlCol="0">
            <a:spAutoFit/>
          </a:bodyPr>
          <a:lstStyle/>
          <a:p>
            <a:r>
              <a:rPr lang="en-US" altLang="zh-CN" sz="3600" dirty="0">
                <a:latin typeface="Times New Roman" panose="02020603050405020304" pitchFamily="18" charset="0"/>
                <a:cs typeface="Times New Roman" panose="02020603050405020304" pitchFamily="18" charset="0"/>
              </a:rPr>
              <a:t>Field-induced VBS</a:t>
            </a:r>
            <a:r>
              <a:rPr lang="en-US" altLang="zh-CN" sz="3600" dirty="0">
                <a:latin typeface="Times New Roman" panose="02020603050405020304" pitchFamily="18" charset="0"/>
                <a:cs typeface="Times New Roman" panose="02020603050405020304" pitchFamily="18" charset="0"/>
                <a:sym typeface="Wingdings" panose="05000000000000000000" pitchFamily="2" charset="2"/>
              </a:rPr>
              <a:t>AFM transition </a:t>
            </a:r>
            <a:r>
              <a:rPr lang="en-US" altLang="zh-CN" sz="3600" dirty="0">
                <a:latin typeface="Times New Roman" panose="02020603050405020304" pitchFamily="18" charset="0"/>
                <a:cs typeface="Times New Roman" panose="02020603050405020304" pitchFamily="18" charset="0"/>
              </a:rPr>
              <a:t>at 2.1 GPa</a:t>
            </a:r>
            <a:endParaRPr lang="zh-CN" altLang="en-US" sz="3600" dirty="0">
              <a:latin typeface="Times New Roman" panose="02020603050405020304" pitchFamily="18" charset="0"/>
              <a:cs typeface="Times New Roman" panose="02020603050405020304" pitchFamily="18" charset="0"/>
            </a:endParaRPr>
          </a:p>
        </p:txBody>
      </p:sp>
      <p:sp>
        <p:nvSpPr>
          <p:cNvPr id="6" name="文本框 5"/>
          <p:cNvSpPr txBox="1"/>
          <p:nvPr/>
        </p:nvSpPr>
        <p:spPr>
          <a:xfrm>
            <a:off x="2290542" y="4605308"/>
            <a:ext cx="8240992" cy="2046714"/>
          </a:xfrm>
          <a:prstGeom prst="rect">
            <a:avLst/>
          </a:prstGeom>
          <a:noFill/>
          <a:ln>
            <a:solidFill>
              <a:schemeClr val="tx1"/>
            </a:solidFill>
          </a:ln>
        </p:spPr>
        <p:txBody>
          <a:bodyPr wrap="square" rtlCol="0">
            <a:spAutoFit/>
          </a:bodyPr>
          <a:lstStyle/>
          <a:p>
            <a:pPr marL="342900" indent="-342900">
              <a:spcBef>
                <a:spcPts val="600"/>
              </a:spcBef>
              <a:buFont typeface="Wingdings" panose="05000000000000000000" pitchFamily="2" charset="2"/>
              <a:buChar char="Ø"/>
            </a:pPr>
            <a:r>
              <a:rPr lang="en-US" altLang="zh-CN" sz="2800" dirty="0">
                <a:latin typeface="Times New Roman" panose="02020603050405020304" pitchFamily="18" charset="0"/>
                <a:cs typeface="Times New Roman" panose="02020603050405020304" pitchFamily="18" charset="0"/>
              </a:rPr>
              <a:t>double-peak spectra  at fields above 6.2 T </a:t>
            </a:r>
          </a:p>
          <a:p>
            <a:pPr>
              <a:spcBef>
                <a:spcPts val="600"/>
              </a:spcBef>
            </a:pPr>
            <a:r>
              <a:rPr lang="en-US" altLang="zh-CN" sz="28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CN" sz="2800" dirty="0">
                <a:solidFill>
                  <a:srgbClr val="0033CC"/>
                </a:solidFill>
                <a:latin typeface="Times New Roman" panose="02020603050405020304" pitchFamily="18" charset="0"/>
                <a:cs typeface="Times New Roman" panose="02020603050405020304" pitchFamily="18" charset="0"/>
                <a:sym typeface="Wingdings" panose="05000000000000000000" pitchFamily="2" charset="2"/>
              </a:rPr>
              <a:t>AFM order</a:t>
            </a:r>
            <a:endParaRPr lang="en-US" altLang="zh-CN" sz="2800" dirty="0">
              <a:latin typeface="Times New Roman" panose="02020603050405020304" pitchFamily="18" charset="0"/>
              <a:cs typeface="Times New Roman" panose="02020603050405020304" pitchFamily="18" charset="0"/>
            </a:endParaRPr>
          </a:p>
          <a:p>
            <a:pPr marL="342900" indent="-342900">
              <a:spcBef>
                <a:spcPts val="600"/>
              </a:spcBef>
              <a:buFont typeface="Wingdings" panose="05000000000000000000" pitchFamily="2" charset="2"/>
              <a:buChar char="Ø"/>
            </a:pPr>
            <a:r>
              <a:rPr lang="en-US" altLang="zh-CN" sz="2800" dirty="0">
                <a:latin typeface="Times New Roman" panose="02020603050405020304" pitchFamily="18" charset="0"/>
                <a:cs typeface="Times New Roman" panose="02020603050405020304" pitchFamily="18" charset="0"/>
              </a:rPr>
              <a:t>Weak phases coexistence at 6.2-6.3 T </a:t>
            </a:r>
          </a:p>
          <a:p>
            <a:pPr>
              <a:spcBef>
                <a:spcPts val="600"/>
              </a:spcBef>
            </a:pPr>
            <a:r>
              <a:rPr lang="en-US" altLang="zh-CN" sz="2800" dirty="0">
                <a:latin typeface="Times New Roman" panose="02020603050405020304" pitchFamily="18" charset="0"/>
                <a:cs typeface="Times New Roman" panose="02020603050405020304" pitchFamily="18" charset="0"/>
                <a:sym typeface="Wingdings" panose="05000000000000000000" pitchFamily="2" charset="2"/>
              </a:rPr>
              <a:t>    </a:t>
            </a:r>
            <a:r>
              <a:rPr lang="en-US" altLang="zh-CN" sz="2800" dirty="0">
                <a:solidFill>
                  <a:srgbClr val="0033CC"/>
                </a:solidFill>
                <a:latin typeface="Times New Roman" panose="02020603050405020304" pitchFamily="18" charset="0"/>
                <a:cs typeface="Times New Roman" panose="02020603050405020304" pitchFamily="18" charset="0"/>
              </a:rPr>
              <a:t>Weakly first-order quantum phase transition.</a:t>
            </a:r>
            <a:endParaRPr lang="zh-CN" altLang="en-US" sz="2800" dirty="0">
              <a:solidFill>
                <a:srgbClr val="0033CC"/>
              </a:solidFill>
              <a:latin typeface="Times New Roman" panose="02020603050405020304" pitchFamily="18" charset="0"/>
              <a:cs typeface="Times New Roman" panose="02020603050405020304" pitchFamily="18" charset="0"/>
            </a:endParaRPr>
          </a:p>
        </p:txBody>
      </p:sp>
      <p:grpSp>
        <p:nvGrpSpPr>
          <p:cNvPr id="9" name="组合 8"/>
          <p:cNvGrpSpPr/>
          <p:nvPr/>
        </p:nvGrpSpPr>
        <p:grpSpPr>
          <a:xfrm>
            <a:off x="5087226" y="839380"/>
            <a:ext cx="5472144" cy="3566279"/>
            <a:chOff x="163885" y="1179276"/>
            <a:chExt cx="5472144" cy="3566279"/>
          </a:xfrm>
        </p:grpSpPr>
        <p:pic>
          <p:nvPicPr>
            <p:cNvPr id="2" name="图片 1"/>
            <p:cNvPicPr>
              <a:picLocks noChangeAspect="1"/>
            </p:cNvPicPr>
            <p:nvPr/>
          </p:nvPicPr>
          <p:blipFill>
            <a:blip r:embed="rId4"/>
            <a:stretch>
              <a:fillRect/>
            </a:stretch>
          </p:blipFill>
          <p:spPr>
            <a:xfrm>
              <a:off x="163885" y="1179277"/>
              <a:ext cx="5472144" cy="3566278"/>
            </a:xfrm>
            <a:prstGeom prst="rect">
              <a:avLst/>
            </a:prstGeom>
          </p:spPr>
        </p:pic>
        <p:sp>
          <p:nvSpPr>
            <p:cNvPr id="7" name="矩形 6"/>
            <p:cNvSpPr/>
            <p:nvPr/>
          </p:nvSpPr>
          <p:spPr>
            <a:xfrm>
              <a:off x="163885" y="1179277"/>
              <a:ext cx="376442" cy="2826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899957" y="1179276"/>
              <a:ext cx="376442" cy="2826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灯片编号占位符 1">
            <a:extLst>
              <a:ext uri="{FF2B5EF4-FFF2-40B4-BE49-F238E27FC236}">
                <a16:creationId xmlns:a16="http://schemas.microsoft.com/office/drawing/2014/main" id="{060E524D-964A-4B97-B6EF-F97FA3C1D37B}"/>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36</a:t>
            </a:fld>
            <a:endParaRPr lang="zh-CN" altLang="en-US" sz="2000" dirty="0"/>
          </a:p>
        </p:txBody>
      </p:sp>
      <p:pic>
        <p:nvPicPr>
          <p:cNvPr id="11" name="Picture 3">
            <a:extLst>
              <a:ext uri="{FF2B5EF4-FFF2-40B4-BE49-F238E27FC236}">
                <a16:creationId xmlns:a16="http://schemas.microsoft.com/office/drawing/2014/main" id="{5B0B4908-B704-409F-AACA-87127B5833C8}"/>
              </a:ext>
            </a:extLst>
          </p:cNvPr>
          <p:cNvPicPr>
            <a:picLocks noChangeAspect="1" noChangeArrowheads="1"/>
          </p:cNvPicPr>
          <p:nvPr/>
        </p:nvPicPr>
        <p:blipFill>
          <a:blip r:embed="rId5" cstate="print"/>
          <a:srcRect/>
          <a:stretch>
            <a:fillRect/>
          </a:stretch>
        </p:blipFill>
        <p:spPr bwMode="auto">
          <a:xfrm>
            <a:off x="0" y="720000"/>
            <a:ext cx="12204000" cy="177881"/>
          </a:xfrm>
          <a:prstGeom prst="rect">
            <a:avLst/>
          </a:prstGeom>
          <a:noFill/>
          <a:ln w="38100">
            <a:noFill/>
            <a:miter lim="800000"/>
            <a:headEnd/>
            <a:tailEnd/>
          </a:ln>
        </p:spPr>
      </p:pic>
    </p:spTree>
    <p:extLst>
      <p:ext uri="{BB962C8B-B14F-4D97-AF65-F5344CB8AC3E}">
        <p14:creationId xmlns:p14="http://schemas.microsoft.com/office/powerpoint/2010/main" val="292120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6757" y="86809"/>
            <a:ext cx="5940857" cy="646331"/>
          </a:xfrm>
          <a:prstGeom prst="rect">
            <a:avLst/>
          </a:prstGeom>
          <a:noFill/>
        </p:spPr>
        <p:txBody>
          <a:bodyPr wrap="none" rtlCol="0">
            <a:spAutoFit/>
          </a:bodyPr>
          <a:lstStyle/>
          <a:p>
            <a:r>
              <a:rPr lang="en-US" altLang="zh-CN" sz="3600" dirty="0">
                <a:latin typeface="Times New Roman" panose="02020603050405020304" pitchFamily="18" charset="0"/>
                <a:cs typeface="Times New Roman" panose="02020603050405020304" pitchFamily="18" charset="0"/>
              </a:rPr>
              <a:t>  </a:t>
            </a:r>
            <a:r>
              <a:rPr lang="en-US" altLang="zh-CN" sz="3600" i="1" dirty="0">
                <a:latin typeface="Times New Roman" panose="02020603050405020304" pitchFamily="18" charset="0"/>
                <a:cs typeface="Times New Roman" panose="02020603050405020304" pitchFamily="18" charset="0"/>
              </a:rPr>
              <a:t>T</a:t>
            </a:r>
            <a:r>
              <a:rPr lang="en-US" altLang="zh-CN" sz="3600" baseline="-25000" dirty="0">
                <a:latin typeface="Times New Roman" panose="02020603050405020304" pitchFamily="18" charset="0"/>
                <a:cs typeface="Times New Roman" panose="02020603050405020304" pitchFamily="18" charset="0"/>
              </a:rPr>
              <a:t>P</a:t>
            </a:r>
            <a:r>
              <a:rPr lang="en-US" altLang="zh-CN" sz="3600" dirty="0">
                <a:latin typeface="Times New Roman" panose="02020603050405020304" pitchFamily="18" charset="0"/>
                <a:cs typeface="Times New Roman" panose="02020603050405020304" pitchFamily="18" charset="0"/>
              </a:rPr>
              <a:t> and </a:t>
            </a:r>
            <a:r>
              <a:rPr lang="en-US" altLang="zh-CN" sz="3600" i="1" dirty="0">
                <a:latin typeface="Times New Roman" panose="02020603050405020304" pitchFamily="18" charset="0"/>
                <a:cs typeface="Times New Roman" panose="02020603050405020304" pitchFamily="18" charset="0"/>
              </a:rPr>
              <a:t>T</a:t>
            </a:r>
            <a:r>
              <a:rPr lang="en-US" altLang="zh-CN" sz="3600" baseline="-25000" dirty="0">
                <a:latin typeface="Times New Roman" panose="02020603050405020304" pitchFamily="18" charset="0"/>
                <a:cs typeface="Times New Roman" panose="02020603050405020304" pitchFamily="18" charset="0"/>
              </a:rPr>
              <a:t>N</a:t>
            </a:r>
            <a:r>
              <a:rPr lang="en-US" altLang="zh-CN" sz="3600" dirty="0">
                <a:latin typeface="Times New Roman" panose="02020603050405020304" pitchFamily="18" charset="0"/>
                <a:cs typeface="Times New Roman" panose="02020603050405020304" pitchFamily="18" charset="0"/>
              </a:rPr>
              <a:t> determined by 1/</a:t>
            </a:r>
            <a:r>
              <a:rPr lang="en-US" altLang="zh-CN" sz="3600" i="1" dirty="0">
                <a:latin typeface="Times New Roman" panose="02020603050405020304" pitchFamily="18" charset="0"/>
                <a:cs typeface="Times New Roman" panose="02020603050405020304" pitchFamily="18" charset="0"/>
              </a:rPr>
              <a:t>T</a:t>
            </a:r>
            <a:r>
              <a:rPr lang="en-US" altLang="zh-CN" sz="3600" baseline="-25000" dirty="0">
                <a:latin typeface="Times New Roman" panose="02020603050405020304" pitchFamily="18" charset="0"/>
                <a:cs typeface="Times New Roman" panose="02020603050405020304" pitchFamily="18" charset="0"/>
              </a:rPr>
              <a:t>1 </a:t>
            </a:r>
            <a:endParaRPr lang="zh-CN" altLang="en-US" sz="3600" dirty="0">
              <a:latin typeface="Times New Roman" panose="02020603050405020304" pitchFamily="18" charset="0"/>
              <a:cs typeface="Times New Roman" panose="02020603050405020304" pitchFamily="18" charset="0"/>
            </a:endParaRPr>
          </a:p>
        </p:txBody>
      </p:sp>
      <p:sp>
        <p:nvSpPr>
          <p:cNvPr id="5" name="矩形 4"/>
          <p:cNvSpPr/>
          <p:nvPr/>
        </p:nvSpPr>
        <p:spPr>
          <a:xfrm>
            <a:off x="340823" y="5979215"/>
            <a:ext cx="4731788" cy="461665"/>
          </a:xfrm>
          <a:prstGeom prst="rect">
            <a:avLst/>
          </a:prstGeom>
        </p:spPr>
        <p:txBody>
          <a:bodyPr wrap="square">
            <a:spAutoFit/>
          </a:bodyPr>
          <a:lstStyle/>
          <a:p>
            <a:r>
              <a:rPr lang="en-US" altLang="zh-CN" sz="2400" dirty="0">
                <a:latin typeface="Times New Roman" panose="02020603050405020304" pitchFamily="18" charset="0"/>
                <a:cs typeface="Times New Roman" panose="02020603050405020304" pitchFamily="18" charset="0"/>
              </a:rPr>
              <a:t> </a:t>
            </a:r>
            <a:r>
              <a:rPr lang="en-US" altLang="zh-CN" sz="2400" i="1" dirty="0">
                <a:latin typeface="Times New Roman" panose="02020603050405020304" pitchFamily="18" charset="0"/>
                <a:cs typeface="Times New Roman" panose="02020603050405020304" pitchFamily="18" charset="0"/>
              </a:rPr>
              <a:t>T</a:t>
            </a:r>
            <a:r>
              <a:rPr lang="en-US" altLang="zh-CN" sz="2400" baseline="-25000" dirty="0">
                <a:latin typeface="Times New Roman" panose="02020603050405020304" pitchFamily="18" charset="0"/>
                <a:cs typeface="Times New Roman" panose="02020603050405020304" pitchFamily="18" charset="0"/>
              </a:rPr>
              <a:t>P</a:t>
            </a:r>
            <a:r>
              <a:rPr lang="en-US" altLang="zh-CN" sz="2400" dirty="0">
                <a:latin typeface="Times New Roman" panose="02020603050405020304" pitchFamily="18" charset="0"/>
                <a:cs typeface="Times New Roman" panose="02020603050405020304" pitchFamily="18" charset="0"/>
              </a:rPr>
              <a:t> &amp; </a:t>
            </a:r>
            <a:r>
              <a:rPr lang="en-US" altLang="zh-CN" sz="2400" i="1" dirty="0">
                <a:latin typeface="Times New Roman" panose="02020603050405020304" pitchFamily="18" charset="0"/>
                <a:cs typeface="Times New Roman" panose="02020603050405020304" pitchFamily="18" charset="0"/>
              </a:rPr>
              <a:t>T</a:t>
            </a:r>
            <a:r>
              <a:rPr lang="en-US" altLang="zh-CN" sz="2400" baseline="-25000" dirty="0">
                <a:latin typeface="Times New Roman" panose="02020603050405020304" pitchFamily="18" charset="0"/>
                <a:cs typeface="Times New Roman" panose="02020603050405020304" pitchFamily="18" charset="0"/>
              </a:rPr>
              <a:t>N</a:t>
            </a:r>
            <a:r>
              <a:rPr lang="en-US" altLang="zh-CN" sz="2400" dirty="0">
                <a:latin typeface="Times New Roman" panose="02020603050405020304" pitchFamily="18" charset="0"/>
                <a:cs typeface="Times New Roman" panose="02020603050405020304" pitchFamily="18" charset="0"/>
              </a:rPr>
              <a:t>: Peak positions in 1/</a:t>
            </a:r>
            <a:r>
              <a:rPr lang="en-US" altLang="zh-CN" sz="2400" i="1" dirty="0">
                <a:latin typeface="Times New Roman" panose="02020603050405020304" pitchFamily="18" charset="0"/>
                <a:cs typeface="Times New Roman" panose="02020603050405020304" pitchFamily="18" charset="0"/>
              </a:rPr>
              <a:t>T</a:t>
            </a:r>
            <a:r>
              <a:rPr lang="en-US" altLang="zh-CN" sz="2400" baseline="-25000" dirty="0">
                <a:latin typeface="Times New Roman" panose="02020603050405020304" pitchFamily="18" charset="0"/>
                <a:cs typeface="Times New Roman" panose="02020603050405020304" pitchFamily="18" charset="0"/>
              </a:rPr>
              <a:t>1</a:t>
            </a:r>
            <a:r>
              <a:rPr lang="en-US" altLang="zh-CN" sz="2400" dirty="0">
                <a:latin typeface="Times New Roman" panose="02020603050405020304" pitchFamily="18" charset="0"/>
                <a:cs typeface="Times New Roman" panose="02020603050405020304" pitchFamily="18" charset="0"/>
              </a:rPr>
              <a:t>(</a:t>
            </a:r>
            <a:r>
              <a:rPr lang="en-US" altLang="zh-CN" sz="2400" i="1" dirty="0">
                <a:latin typeface="Times New Roman" panose="02020603050405020304" pitchFamily="18" charset="0"/>
                <a:cs typeface="Times New Roman" panose="02020603050405020304" pitchFamily="18" charset="0"/>
              </a:rPr>
              <a:t>T</a:t>
            </a:r>
            <a:r>
              <a:rPr lang="en-US" altLang="zh-CN" sz="2400" dirty="0">
                <a:latin typeface="Times New Roman" panose="02020603050405020304" pitchFamily="18" charset="0"/>
                <a:cs typeface="Times New Roman" panose="02020603050405020304" pitchFamily="18" charset="0"/>
              </a:rPr>
              <a:t>)</a:t>
            </a:r>
            <a:endParaRPr lang="zh-CN" altLang="en-US" sz="2400" dirty="0">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3"/>
          <a:stretch>
            <a:fillRect/>
          </a:stretch>
        </p:blipFill>
        <p:spPr>
          <a:xfrm>
            <a:off x="125129" y="1108557"/>
            <a:ext cx="4406282" cy="4870658"/>
          </a:xfrm>
          <a:prstGeom prst="rect">
            <a:avLst/>
          </a:prstGeom>
        </p:spPr>
      </p:pic>
      <p:sp>
        <p:nvSpPr>
          <p:cNvPr id="9" name="文本框 8"/>
          <p:cNvSpPr txBox="1"/>
          <p:nvPr/>
        </p:nvSpPr>
        <p:spPr>
          <a:xfrm>
            <a:off x="6762088" y="6399328"/>
            <a:ext cx="3756285"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Y. Cui et al., Science 380, 1179 (2023)</a:t>
            </a:r>
            <a:endParaRPr lang="zh-CN" altLang="en-US" dirty="0">
              <a:latin typeface="Times New Roman" panose="02020603050405020304" pitchFamily="18" charset="0"/>
              <a:cs typeface="Times New Roman" panose="02020603050405020304" pitchFamily="18" charset="0"/>
            </a:endParaRPr>
          </a:p>
        </p:txBody>
      </p:sp>
      <p:sp>
        <p:nvSpPr>
          <p:cNvPr id="11" name="灯片编号占位符 1">
            <a:extLst>
              <a:ext uri="{FF2B5EF4-FFF2-40B4-BE49-F238E27FC236}">
                <a16:creationId xmlns:a16="http://schemas.microsoft.com/office/drawing/2014/main" id="{A4ABA6D9-5202-4DEB-BB75-A4FF8E71270F}"/>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37</a:t>
            </a:fld>
            <a:endParaRPr lang="zh-CN" altLang="en-US" sz="2000" dirty="0"/>
          </a:p>
        </p:txBody>
      </p:sp>
      <p:pic>
        <p:nvPicPr>
          <p:cNvPr id="10" name="Picture 3">
            <a:extLst>
              <a:ext uri="{FF2B5EF4-FFF2-40B4-BE49-F238E27FC236}">
                <a16:creationId xmlns:a16="http://schemas.microsoft.com/office/drawing/2014/main" id="{85F81645-3DCB-4DC3-9A13-1716EC7C9E4B}"/>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p:pic>
        <p:nvPicPr>
          <p:cNvPr id="12" name="图片 11">
            <a:extLst>
              <a:ext uri="{FF2B5EF4-FFF2-40B4-BE49-F238E27FC236}">
                <a16:creationId xmlns:a16="http://schemas.microsoft.com/office/drawing/2014/main" id="{8B85A5EB-85A9-4EDC-A956-7F6502768C57}"/>
              </a:ext>
            </a:extLst>
          </p:cNvPr>
          <p:cNvPicPr>
            <a:picLocks noChangeAspect="1"/>
          </p:cNvPicPr>
          <p:nvPr/>
        </p:nvPicPr>
        <p:blipFill>
          <a:blip r:embed="rId5"/>
          <a:stretch>
            <a:fillRect/>
          </a:stretch>
        </p:blipFill>
        <p:spPr>
          <a:xfrm>
            <a:off x="4689473" y="1274024"/>
            <a:ext cx="4145230" cy="3990799"/>
          </a:xfrm>
          <a:prstGeom prst="rect">
            <a:avLst/>
          </a:prstGeom>
        </p:spPr>
      </p:pic>
      <p:sp>
        <p:nvSpPr>
          <p:cNvPr id="13" name="文本框 12">
            <a:extLst>
              <a:ext uri="{FF2B5EF4-FFF2-40B4-BE49-F238E27FC236}">
                <a16:creationId xmlns:a16="http://schemas.microsoft.com/office/drawing/2014/main" id="{CCD8605A-ECF5-4EF8-B129-9C7F30CA5159}"/>
              </a:ext>
            </a:extLst>
          </p:cNvPr>
          <p:cNvSpPr txBox="1"/>
          <p:nvPr/>
        </p:nvSpPr>
        <p:spPr>
          <a:xfrm>
            <a:off x="9118013" y="1071058"/>
            <a:ext cx="2966624" cy="4457631"/>
          </a:xfrm>
          <a:prstGeom prst="rect">
            <a:avLst/>
          </a:prstGeom>
          <a:noFill/>
        </p:spPr>
        <p:txBody>
          <a:bodyPr wrap="square" rtlCol="0">
            <a:spAutoFit/>
          </a:bodyPr>
          <a:lstStyle/>
          <a:p>
            <a:r>
              <a:rPr lang="en-US" altLang="zh-CN" sz="2200" dirty="0">
                <a:latin typeface="Times New Roman" panose="02020603050405020304" pitchFamily="18" charset="0"/>
                <a:cs typeface="Times New Roman" panose="02020603050405020304" pitchFamily="18" charset="0"/>
              </a:rPr>
              <a:t>Scaling behaviors</a:t>
            </a:r>
          </a:p>
          <a:p>
            <a:r>
              <a:rPr lang="en-US" altLang="zh-CN" sz="2200" dirty="0">
                <a:latin typeface="Times New Roman" panose="02020603050405020304" pitchFamily="18" charset="0"/>
                <a:cs typeface="Times New Roman" panose="02020603050405020304" pitchFamily="18" charset="0"/>
                <a:sym typeface="Wingdings" panose="05000000000000000000" pitchFamily="2" charset="2"/>
              </a:rPr>
              <a:t> duality</a:t>
            </a:r>
          </a:p>
          <a:p>
            <a:r>
              <a:rPr lang="en-US" altLang="zh-CN" sz="2200" i="1" dirty="0">
                <a:latin typeface="Times New Roman" panose="02020603050405020304" pitchFamily="18" charset="0"/>
                <a:cs typeface="Times New Roman" panose="02020603050405020304" pitchFamily="18" charset="0"/>
              </a:rPr>
              <a:t>T</a:t>
            </a:r>
            <a:r>
              <a:rPr lang="en-US" altLang="zh-CN" sz="2200" baseline="-25000" dirty="0">
                <a:latin typeface="Times New Roman" panose="02020603050405020304" pitchFamily="18" charset="0"/>
                <a:cs typeface="Times New Roman" panose="02020603050405020304" pitchFamily="18" charset="0"/>
              </a:rPr>
              <a:t>P,N</a:t>
            </a:r>
            <a:r>
              <a:rPr lang="en-US" altLang="zh-CN" sz="2200" dirty="0">
                <a:latin typeface="Times New Roman" panose="02020603050405020304" pitchFamily="18" charset="0"/>
                <a:cs typeface="Times New Roman" panose="02020603050405020304" pitchFamily="18" charset="0"/>
              </a:rPr>
              <a:t> = </a:t>
            </a:r>
            <a:r>
              <a:rPr lang="en-US" altLang="zh-CN" sz="2200" i="1" dirty="0">
                <a:latin typeface="Times New Roman" panose="02020603050405020304" pitchFamily="18" charset="0"/>
                <a:cs typeface="Times New Roman" panose="02020603050405020304" pitchFamily="18" charset="0"/>
              </a:rPr>
              <a:t>T</a:t>
            </a:r>
            <a:r>
              <a:rPr lang="en-US" altLang="zh-CN" sz="2200" baseline="-25000" dirty="0">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 </a:t>
            </a:r>
            <a:r>
              <a:rPr lang="en-US" altLang="zh-CN" sz="2200" i="1" dirty="0" err="1">
                <a:latin typeface="Times New Roman" panose="02020603050405020304" pitchFamily="18" charset="0"/>
                <a:cs typeface="Times New Roman" panose="02020603050405020304" pitchFamily="18" charset="0"/>
              </a:rPr>
              <a:t>a</a:t>
            </a:r>
            <a:r>
              <a:rPr lang="en-US" altLang="zh-CN" sz="2200" baseline="-25000" dirty="0" err="1">
                <a:latin typeface="Times New Roman" panose="02020603050405020304" pitchFamily="18" charset="0"/>
                <a:cs typeface="Times New Roman" panose="02020603050405020304" pitchFamily="18" charset="0"/>
              </a:rPr>
              <a:t>P,N</a:t>
            </a:r>
            <a:r>
              <a:rPr lang="en-US" altLang="zh-CN" sz="2200" baseline="-25000" dirty="0">
                <a:latin typeface="Times New Roman" panose="02020603050405020304" pitchFamily="18" charset="0"/>
                <a:cs typeface="Times New Roman" panose="02020603050405020304" pitchFamily="18" charset="0"/>
              </a:rPr>
              <a:t> </a:t>
            </a:r>
            <a:r>
              <a:rPr lang="en-US" altLang="zh-CN" sz="2200" dirty="0">
                <a:latin typeface="Times New Roman" panose="02020603050405020304" pitchFamily="18" charset="0"/>
                <a:cs typeface="Times New Roman" panose="02020603050405020304" pitchFamily="18" charset="0"/>
              </a:rPr>
              <a:t>|</a:t>
            </a:r>
            <a:r>
              <a:rPr lang="en-US" altLang="zh-CN" sz="2200" i="1" dirty="0">
                <a:latin typeface="Times New Roman" panose="02020603050405020304" pitchFamily="18" charset="0"/>
                <a:cs typeface="Times New Roman" panose="02020603050405020304" pitchFamily="18" charset="0"/>
              </a:rPr>
              <a:t>H</a:t>
            </a:r>
            <a:r>
              <a:rPr lang="en-US" altLang="zh-CN" sz="2200" dirty="0">
                <a:latin typeface="Times New Roman" panose="02020603050405020304" pitchFamily="18" charset="0"/>
                <a:cs typeface="Times New Roman" panose="02020603050405020304" pitchFamily="18" charset="0"/>
              </a:rPr>
              <a:t> − </a:t>
            </a:r>
            <a:r>
              <a:rPr lang="en-US" altLang="zh-CN" sz="2200" i="1" dirty="0">
                <a:latin typeface="Times New Roman" panose="02020603050405020304" pitchFamily="18" charset="0"/>
                <a:cs typeface="Times New Roman" panose="02020603050405020304" pitchFamily="18" charset="0"/>
              </a:rPr>
              <a:t>H</a:t>
            </a:r>
            <a:r>
              <a:rPr lang="en-US" altLang="zh-CN" sz="2200" baseline="-25000" dirty="0">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a:t>
            </a:r>
            <a:r>
              <a:rPr lang="el-GR" altLang="zh-CN" sz="2200" baseline="30000" dirty="0">
                <a:latin typeface="Times New Roman" panose="02020603050405020304" pitchFamily="18" charset="0"/>
                <a:cs typeface="Times New Roman" panose="02020603050405020304" pitchFamily="18" charset="0"/>
              </a:rPr>
              <a:t>ϕ</a:t>
            </a:r>
            <a:r>
              <a:rPr lang="el-GR" altLang="zh-CN" sz="2200" dirty="0">
                <a:latin typeface="Times New Roman" panose="02020603050405020304" pitchFamily="18" charset="0"/>
                <a:cs typeface="Times New Roman" panose="02020603050405020304" pitchFamily="18" charset="0"/>
              </a:rPr>
              <a:t> </a:t>
            </a:r>
            <a:endParaRPr lang="en-US" altLang="zh-CN" sz="2200" dirty="0">
              <a:latin typeface="Times New Roman" panose="02020603050405020304" pitchFamily="18" charset="0"/>
              <a:cs typeface="Times New Roman" panose="02020603050405020304" pitchFamily="18" charset="0"/>
            </a:endParaRPr>
          </a:p>
          <a:p>
            <a:endParaRPr lang="en-US" altLang="zh-CN" sz="2200" i="1"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2.1 </a:t>
            </a:r>
            <a:r>
              <a:rPr lang="en-US" altLang="zh-CN" sz="2200" dirty="0" err="1">
                <a:latin typeface="Times New Roman" panose="02020603050405020304" pitchFamily="18" charset="0"/>
                <a:cs typeface="Times New Roman" panose="02020603050405020304" pitchFamily="18" charset="0"/>
              </a:rPr>
              <a:t>GPa</a:t>
            </a:r>
            <a:r>
              <a:rPr lang="en-US" altLang="zh-CN" sz="2200" dirty="0">
                <a:latin typeface="Times New Roman" panose="02020603050405020304" pitchFamily="18" charset="0"/>
                <a:cs typeface="Times New Roman" panose="02020603050405020304" pitchFamily="18" charset="0"/>
              </a:rPr>
              <a:t>:</a:t>
            </a:r>
          </a:p>
          <a:p>
            <a:r>
              <a:rPr lang="en-US" altLang="zh-CN" sz="2200" i="1" dirty="0" err="1">
                <a:latin typeface="Times New Roman" panose="02020603050405020304" pitchFamily="18" charset="0"/>
                <a:cs typeface="Times New Roman" panose="02020603050405020304" pitchFamily="18" charset="0"/>
              </a:rPr>
              <a:t>H</a:t>
            </a:r>
            <a:r>
              <a:rPr lang="en-US" altLang="zh-CN" sz="2200" baseline="-25000" dirty="0" err="1">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 6.184±0.05 T </a:t>
            </a:r>
          </a:p>
          <a:p>
            <a:r>
              <a:rPr lang="en-US" altLang="zh-CN" sz="2200" i="1" dirty="0">
                <a:latin typeface="Times New Roman" panose="02020603050405020304" pitchFamily="18" charset="0"/>
                <a:cs typeface="Times New Roman" panose="02020603050405020304" pitchFamily="18" charset="0"/>
              </a:rPr>
              <a:t>T</a:t>
            </a:r>
            <a:r>
              <a:rPr lang="en-US" altLang="zh-CN" sz="2200" baseline="-25000" dirty="0">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0.066±0.010 K</a:t>
            </a:r>
            <a:endParaRPr lang="en-US" altLang="zh-CN" sz="2200" baseline="-25000" dirty="0">
              <a:latin typeface="Times New Roman" panose="02020603050405020304" pitchFamily="18" charset="0"/>
              <a:cs typeface="Times New Roman" panose="02020603050405020304" pitchFamily="18" charset="0"/>
            </a:endParaRPr>
          </a:p>
          <a:p>
            <a:pPr>
              <a:spcBef>
                <a:spcPts val="300"/>
              </a:spcBef>
            </a:pPr>
            <a:r>
              <a:rPr lang="el-GR" altLang="zh-CN" sz="2200" dirty="0">
                <a:latin typeface="Times New Roman" panose="02020603050405020304" pitchFamily="18" charset="0"/>
                <a:cs typeface="Times New Roman" panose="02020603050405020304" pitchFamily="18" charset="0"/>
              </a:rPr>
              <a:t>ϕ</a:t>
            </a:r>
            <a:r>
              <a:rPr lang="en-US" altLang="zh-CN" sz="2200" dirty="0">
                <a:latin typeface="Times New Roman" panose="02020603050405020304" pitchFamily="18" charset="0"/>
                <a:cs typeface="Times New Roman" panose="02020603050405020304" pitchFamily="18" charset="0"/>
              </a:rPr>
              <a:t> = 0.569±0.025</a:t>
            </a:r>
          </a:p>
          <a:p>
            <a:endParaRPr lang="en-US" altLang="zh-CN" sz="2200" baseline="-25000" dirty="0">
              <a:latin typeface="Times New Roman" panose="02020603050405020304" pitchFamily="18" charset="0"/>
              <a:cs typeface="Times New Roman" panose="02020603050405020304" pitchFamily="18" charset="0"/>
            </a:endParaRPr>
          </a:p>
          <a:p>
            <a:r>
              <a:rPr lang="en-US" altLang="zh-CN" sz="2200" dirty="0">
                <a:latin typeface="Times New Roman" panose="02020603050405020304" pitchFamily="18" charset="0"/>
                <a:cs typeface="Times New Roman" panose="02020603050405020304" pitchFamily="18" charset="0"/>
              </a:rPr>
              <a:t>2.4 </a:t>
            </a:r>
            <a:r>
              <a:rPr lang="en-US" altLang="zh-CN" sz="2200" dirty="0" err="1">
                <a:latin typeface="Times New Roman" panose="02020603050405020304" pitchFamily="18" charset="0"/>
                <a:cs typeface="Times New Roman" panose="02020603050405020304" pitchFamily="18" charset="0"/>
              </a:rPr>
              <a:t>GPa</a:t>
            </a:r>
            <a:r>
              <a:rPr lang="en-US" altLang="zh-CN" sz="2200" dirty="0">
                <a:latin typeface="Times New Roman" panose="02020603050405020304" pitchFamily="18" charset="0"/>
                <a:cs typeface="Times New Roman" panose="02020603050405020304" pitchFamily="18" charset="0"/>
              </a:rPr>
              <a:t>:</a:t>
            </a:r>
          </a:p>
          <a:p>
            <a:r>
              <a:rPr lang="en-US" altLang="zh-CN" sz="2200" i="1" dirty="0" err="1">
                <a:latin typeface="Times New Roman" panose="02020603050405020304" pitchFamily="18" charset="0"/>
                <a:cs typeface="Times New Roman" panose="02020603050405020304" pitchFamily="18" charset="0"/>
              </a:rPr>
              <a:t>H</a:t>
            </a:r>
            <a:r>
              <a:rPr lang="en-US" altLang="zh-CN" sz="2200" baseline="-25000" dirty="0" err="1">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 5.719±0.006 T</a:t>
            </a:r>
          </a:p>
          <a:p>
            <a:r>
              <a:rPr lang="en-US" altLang="zh-CN" sz="2200" i="1" dirty="0">
                <a:latin typeface="Times New Roman" panose="02020603050405020304" pitchFamily="18" charset="0"/>
                <a:cs typeface="Times New Roman" panose="02020603050405020304" pitchFamily="18" charset="0"/>
              </a:rPr>
              <a:t>T</a:t>
            </a:r>
            <a:r>
              <a:rPr lang="en-US" altLang="zh-CN" sz="2200" baseline="-25000" dirty="0">
                <a:latin typeface="Times New Roman" panose="02020603050405020304" pitchFamily="18" charset="0"/>
                <a:cs typeface="Times New Roman" panose="02020603050405020304" pitchFamily="18" charset="0"/>
              </a:rPr>
              <a:t>b</a:t>
            </a:r>
            <a:r>
              <a:rPr lang="en-US" altLang="zh-CN" sz="2200" dirty="0">
                <a:latin typeface="Times New Roman" panose="02020603050405020304" pitchFamily="18" charset="0"/>
                <a:cs typeface="Times New Roman" panose="02020603050405020304" pitchFamily="18" charset="0"/>
              </a:rPr>
              <a:t>= 0.062±0.012  K</a:t>
            </a:r>
          </a:p>
          <a:p>
            <a:pPr>
              <a:spcBef>
                <a:spcPts val="300"/>
              </a:spcBef>
            </a:pPr>
            <a:r>
              <a:rPr lang="el-GR" altLang="zh-CN" sz="2200" dirty="0">
                <a:latin typeface="Times New Roman" panose="02020603050405020304" pitchFamily="18" charset="0"/>
                <a:cs typeface="Times New Roman" panose="02020603050405020304" pitchFamily="18" charset="0"/>
              </a:rPr>
              <a:t>ϕ</a:t>
            </a:r>
            <a:r>
              <a:rPr lang="en-US" altLang="zh-CN" sz="2200" dirty="0">
                <a:latin typeface="Times New Roman" panose="02020603050405020304" pitchFamily="18" charset="0"/>
                <a:cs typeface="Times New Roman" panose="02020603050405020304" pitchFamily="18" charset="0"/>
              </a:rPr>
              <a:t> = 0.498±0.031</a:t>
            </a:r>
          </a:p>
        </p:txBody>
      </p:sp>
      <p:sp>
        <p:nvSpPr>
          <p:cNvPr id="14" name="矩形 13">
            <a:extLst>
              <a:ext uri="{FF2B5EF4-FFF2-40B4-BE49-F238E27FC236}">
                <a16:creationId xmlns:a16="http://schemas.microsoft.com/office/drawing/2014/main" id="{AC3290C0-F180-4CC7-BB64-29F9A928D579}"/>
              </a:ext>
            </a:extLst>
          </p:cNvPr>
          <p:cNvSpPr/>
          <p:nvPr/>
        </p:nvSpPr>
        <p:spPr>
          <a:xfrm>
            <a:off x="5072611" y="5348273"/>
            <a:ext cx="4997778" cy="861774"/>
          </a:xfrm>
          <a:prstGeom prst="rect">
            <a:avLst/>
          </a:prstGeom>
        </p:spPr>
        <p:txBody>
          <a:bodyPr wrap="square">
            <a:spAutoFit/>
          </a:bodyPr>
          <a:lstStyle/>
          <a:p>
            <a:r>
              <a:rPr lang="en-US" altLang="zh-CN" sz="2500" dirty="0">
                <a:solidFill>
                  <a:srgbClr val="0000FF"/>
                </a:solidFill>
                <a:latin typeface="Times New Roman" panose="02020603050405020304" pitchFamily="18" charset="0"/>
                <a:cs typeface="Times New Roman" panose="02020603050405020304" pitchFamily="18" charset="0"/>
                <a:sym typeface="Wingdings" panose="05000000000000000000" pitchFamily="2" charset="2"/>
              </a:rPr>
              <a:t>Duality  Emergent symmetry</a:t>
            </a:r>
          </a:p>
          <a:p>
            <a:r>
              <a:rPr lang="en-US" altLang="zh-CN" sz="2500" dirty="0">
                <a:solidFill>
                  <a:srgbClr val="0000FF"/>
                </a:solidFill>
                <a:latin typeface="Times New Roman" panose="02020603050405020304" pitchFamily="18" charset="0"/>
                <a:cs typeface="Times New Roman" panose="02020603050405020304" pitchFamily="18" charset="0"/>
              </a:rPr>
              <a:t>Small T</a:t>
            </a:r>
            <a:r>
              <a:rPr lang="en-US" altLang="zh-CN" sz="2500" baseline="-25000" dirty="0">
                <a:solidFill>
                  <a:srgbClr val="0000FF"/>
                </a:solidFill>
                <a:latin typeface="Times New Roman" panose="02020603050405020304" pitchFamily="18" charset="0"/>
                <a:cs typeface="Times New Roman" panose="02020603050405020304" pitchFamily="18" charset="0"/>
              </a:rPr>
              <a:t>b</a:t>
            </a:r>
            <a:r>
              <a:rPr lang="en-US" altLang="zh-CN" sz="2500" dirty="0">
                <a:solidFill>
                  <a:srgbClr val="0000FF"/>
                </a:solidFill>
                <a:latin typeface="Times New Roman" panose="02020603050405020304" pitchFamily="18" charset="0"/>
                <a:cs typeface="Times New Roman" panose="02020603050405020304" pitchFamily="18" charset="0"/>
              </a:rPr>
              <a:t> </a:t>
            </a:r>
            <a:r>
              <a:rPr lang="en-US" altLang="zh-CN" sz="2500" dirty="0">
                <a:solidFill>
                  <a:srgbClr val="0000FF"/>
                </a:solidFill>
                <a:latin typeface="Times New Roman" panose="02020603050405020304" pitchFamily="18" charset="0"/>
                <a:cs typeface="Times New Roman" panose="02020603050405020304" pitchFamily="18" charset="0"/>
                <a:sym typeface="Wingdings" panose="05000000000000000000" pitchFamily="2" charset="2"/>
              </a:rPr>
              <a:t> Proximate QCP </a:t>
            </a:r>
          </a:p>
        </p:txBody>
      </p:sp>
    </p:spTree>
    <p:extLst>
      <p:ext uri="{BB962C8B-B14F-4D97-AF65-F5344CB8AC3E}">
        <p14:creationId xmlns:p14="http://schemas.microsoft.com/office/powerpoint/2010/main" val="3520561100"/>
      </p:ext>
    </p:extLst>
  </p:cSld>
  <p:clrMapOvr>
    <a:masterClrMapping/>
  </p:clrMapOvr>
  <mc:AlternateContent xmlns:mc="http://schemas.openxmlformats.org/markup-compatibility/2006" xmlns:p14="http://schemas.microsoft.com/office/powerpoint/2010/main">
    <mc:Choice Requires="p14">
      <p:transition spd="slow" p14:dur="2000" advTm="70286"/>
    </mc:Choice>
    <mc:Fallback xmlns="">
      <p:transition spd="slow" advTm="7028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6247866" y="1071212"/>
            <a:ext cx="3844102" cy="3063340"/>
          </a:xfrm>
          <a:prstGeom prst="rect">
            <a:avLst/>
          </a:prstGeom>
        </p:spPr>
      </p:pic>
      <p:sp>
        <p:nvSpPr>
          <p:cNvPr id="3" name="文本框 2"/>
          <p:cNvSpPr txBox="1"/>
          <p:nvPr/>
        </p:nvSpPr>
        <p:spPr>
          <a:xfrm>
            <a:off x="207516" y="76107"/>
            <a:ext cx="7443063" cy="646331"/>
          </a:xfrm>
          <a:prstGeom prst="rect">
            <a:avLst/>
          </a:prstGeom>
          <a:noFill/>
        </p:spPr>
        <p:txBody>
          <a:bodyPr wrap="none" rtlCol="0">
            <a:spAutoFit/>
          </a:bodyPr>
          <a:lstStyle/>
          <a:p>
            <a:r>
              <a:rPr lang="en-US" altLang="zh-CN" sz="3600" dirty="0">
                <a:latin typeface="Times New Roman" panose="02020603050405020304" pitchFamily="18" charset="0"/>
                <a:cs typeface="Times New Roman" panose="02020603050405020304" pitchFamily="18" charset="0"/>
              </a:rPr>
              <a:t>Quantum criticality in spin fluctuations</a:t>
            </a:r>
            <a:endParaRPr lang="zh-CN" altLang="en-US" sz="3600" dirty="0">
              <a:latin typeface="Times New Roman" panose="02020603050405020304" pitchFamily="18" charset="0"/>
              <a:cs typeface="Times New Roman" panose="02020603050405020304" pitchFamily="18" charset="0"/>
            </a:endParaRPr>
          </a:p>
        </p:txBody>
      </p:sp>
      <p:sp>
        <p:nvSpPr>
          <p:cNvPr id="6" name="矩形 5"/>
          <p:cNvSpPr/>
          <p:nvPr/>
        </p:nvSpPr>
        <p:spPr>
          <a:xfrm>
            <a:off x="7043616" y="4134552"/>
            <a:ext cx="3268697" cy="892552"/>
          </a:xfrm>
          <a:prstGeom prst="rect">
            <a:avLst/>
          </a:prstGeom>
        </p:spPr>
        <p:txBody>
          <a:bodyPr wrap="square">
            <a:spAutoFit/>
          </a:bodyPr>
          <a:lstStyle/>
          <a:p>
            <a:r>
              <a:rPr lang="en-US" altLang="zh-CN" sz="2600" dirty="0">
                <a:latin typeface="Times New Roman" panose="02020603050405020304" pitchFamily="18" charset="0"/>
                <a:cs typeface="Times New Roman" panose="02020603050405020304" pitchFamily="18" charset="0"/>
              </a:rPr>
              <a:t>1/</a:t>
            </a:r>
            <a:r>
              <a:rPr lang="en-US" altLang="zh-CN" sz="2600" i="1" dirty="0">
                <a:latin typeface="Times New Roman" panose="02020603050405020304" pitchFamily="18" charset="0"/>
                <a:cs typeface="Times New Roman" panose="02020603050405020304" pitchFamily="18" charset="0"/>
              </a:rPr>
              <a:t>T</a:t>
            </a:r>
            <a:r>
              <a:rPr lang="en-US" altLang="zh-CN" sz="2600" baseline="-25000" dirty="0">
                <a:latin typeface="Times New Roman" panose="02020603050405020304" pitchFamily="18" charset="0"/>
                <a:cs typeface="Times New Roman" panose="02020603050405020304" pitchFamily="18" charset="0"/>
              </a:rPr>
              <a:t>1</a:t>
            </a:r>
            <a:r>
              <a:rPr lang="en-US" altLang="zh-CN" sz="2600" dirty="0">
                <a:latin typeface="Times New Roman" panose="02020603050405020304" pitchFamily="18" charset="0"/>
                <a:cs typeface="Times New Roman" panose="02020603050405020304" pitchFamily="18" charset="0"/>
              </a:rPr>
              <a:t>= </a:t>
            </a:r>
            <a:r>
              <a:rPr lang="en-US" altLang="zh-CN" sz="2600" i="1" dirty="0">
                <a:latin typeface="Times New Roman" panose="02020603050405020304" pitchFamily="18" charset="0"/>
                <a:cs typeface="Times New Roman" panose="02020603050405020304" pitchFamily="18" charset="0"/>
              </a:rPr>
              <a:t>b</a:t>
            </a:r>
            <a:r>
              <a:rPr lang="en-US" altLang="zh-CN" sz="2600" dirty="0">
                <a:latin typeface="Times New Roman" panose="02020603050405020304" pitchFamily="18" charset="0"/>
                <a:cs typeface="Times New Roman" panose="02020603050405020304" pitchFamily="18" charset="0"/>
              </a:rPr>
              <a:t>(</a:t>
            </a:r>
            <a:r>
              <a:rPr lang="en-US" altLang="zh-CN" sz="2600" i="1" dirty="0">
                <a:latin typeface="Times New Roman" panose="02020603050405020304" pitchFamily="18" charset="0"/>
                <a:cs typeface="Times New Roman" panose="02020603050405020304" pitchFamily="18" charset="0"/>
              </a:rPr>
              <a:t>H</a:t>
            </a:r>
            <a:r>
              <a:rPr lang="en-US" altLang="zh-CN" sz="2600" dirty="0">
                <a:latin typeface="Times New Roman" panose="02020603050405020304" pitchFamily="18" charset="0"/>
                <a:cs typeface="Times New Roman" panose="02020603050405020304" pitchFamily="18" charset="0"/>
              </a:rPr>
              <a:t>) + </a:t>
            </a:r>
            <a:r>
              <a:rPr lang="en-US" altLang="zh-CN" sz="2600" i="1" dirty="0" err="1">
                <a:latin typeface="Times New Roman" panose="02020603050405020304" pitchFamily="18" charset="0"/>
                <a:cs typeface="Times New Roman" panose="02020603050405020304" pitchFamily="18" charset="0"/>
              </a:rPr>
              <a:t>aT</a:t>
            </a:r>
            <a:r>
              <a:rPr lang="en-US" altLang="zh-CN" sz="2600" i="1" dirty="0">
                <a:latin typeface="Times New Roman" panose="02020603050405020304" pitchFamily="18" charset="0"/>
                <a:cs typeface="Times New Roman" panose="02020603050405020304" pitchFamily="18" charset="0"/>
              </a:rPr>
              <a:t> </a:t>
            </a:r>
            <a:r>
              <a:rPr lang="el-GR" altLang="zh-CN" sz="2600" baseline="30000" dirty="0">
                <a:latin typeface="Times New Roman" panose="02020603050405020304" pitchFamily="18" charset="0"/>
                <a:cs typeface="Times New Roman" panose="02020603050405020304" pitchFamily="18" charset="0"/>
              </a:rPr>
              <a:t>η</a:t>
            </a:r>
            <a:endParaRPr lang="en-US" altLang="zh-CN" sz="2600" baseline="30000" dirty="0">
              <a:latin typeface="Times New Roman" panose="02020603050405020304" pitchFamily="18" charset="0"/>
              <a:cs typeface="Times New Roman" panose="02020603050405020304" pitchFamily="18" charset="0"/>
            </a:endParaRPr>
          </a:p>
          <a:p>
            <a:r>
              <a:rPr lang="en-US" altLang="zh-CN" sz="2600" i="1" dirty="0" err="1">
                <a:latin typeface="Times New Roman" panose="02020603050405020304" pitchFamily="18" charset="0"/>
                <a:cs typeface="Times New Roman" panose="02020603050405020304" pitchFamily="18" charset="0"/>
              </a:rPr>
              <a:t>b</a:t>
            </a:r>
            <a:r>
              <a:rPr lang="en-US" altLang="zh-CN" sz="2600" i="1" baseline="-25000" dirty="0" err="1">
                <a:latin typeface="Times New Roman" panose="02020603050405020304" pitchFamily="18" charset="0"/>
                <a:cs typeface="Times New Roman" panose="02020603050405020304" pitchFamily="18" charset="0"/>
              </a:rPr>
              <a:t>H</a:t>
            </a:r>
            <a:r>
              <a:rPr lang="en-US" altLang="zh-CN" sz="2600" dirty="0">
                <a:latin typeface="Times New Roman" panose="02020603050405020304" pitchFamily="18" charset="0"/>
                <a:cs typeface="Times New Roman" panose="02020603050405020304" pitchFamily="18" charset="0"/>
              </a:rPr>
              <a:t> ∞ (</a:t>
            </a:r>
            <a:r>
              <a:rPr lang="en-US" altLang="zh-CN" sz="2600" i="1" dirty="0" err="1">
                <a:latin typeface="Times New Roman" panose="02020603050405020304" pitchFamily="18" charset="0"/>
                <a:cs typeface="Times New Roman" panose="02020603050405020304" pitchFamily="18" charset="0"/>
              </a:rPr>
              <a:t>H</a:t>
            </a:r>
            <a:r>
              <a:rPr lang="en-US" altLang="zh-CN" sz="2600" baseline="-25000" dirty="0" err="1">
                <a:latin typeface="Times New Roman" panose="02020603050405020304" pitchFamily="18" charset="0"/>
                <a:cs typeface="Times New Roman" panose="02020603050405020304" pitchFamily="18" charset="0"/>
              </a:rPr>
              <a:t>c</a:t>
            </a:r>
            <a:r>
              <a:rPr lang="en-US" altLang="zh-CN" sz="2600" dirty="0">
                <a:latin typeface="Times New Roman" panose="02020603050405020304" pitchFamily="18" charset="0"/>
                <a:cs typeface="Times New Roman" panose="02020603050405020304" pitchFamily="18" charset="0"/>
              </a:rPr>
              <a:t> − </a:t>
            </a:r>
            <a:r>
              <a:rPr lang="en-US" altLang="zh-CN" sz="2600" i="1" dirty="0">
                <a:latin typeface="Times New Roman" panose="02020603050405020304" pitchFamily="18" charset="0"/>
                <a:cs typeface="Times New Roman" panose="02020603050405020304" pitchFamily="18" charset="0"/>
              </a:rPr>
              <a:t>H</a:t>
            </a:r>
            <a:r>
              <a:rPr lang="en-US" altLang="zh-CN" sz="2600" baseline="-25000" dirty="0">
                <a:latin typeface="Times New Roman" panose="02020603050405020304" pitchFamily="18" charset="0"/>
                <a:cs typeface="Times New Roman" panose="02020603050405020304" pitchFamily="18" charset="0"/>
              </a:rPr>
              <a:t>0</a:t>
            </a:r>
            <a:r>
              <a:rPr lang="en-US" altLang="zh-CN" sz="2600" dirty="0">
                <a:latin typeface="Times New Roman" panose="02020603050405020304" pitchFamily="18" charset="0"/>
                <a:cs typeface="Times New Roman" panose="02020603050405020304" pitchFamily="18" charset="0"/>
              </a:rPr>
              <a:t>)</a:t>
            </a:r>
            <a:r>
              <a:rPr lang="en-US" altLang="zh-CN" sz="2600" i="1" baseline="30000" dirty="0">
                <a:latin typeface="Times New Roman" panose="02020603050405020304" pitchFamily="18" charset="0"/>
                <a:cs typeface="Times New Roman" panose="02020603050405020304" pitchFamily="18" charset="0"/>
              </a:rPr>
              <a:t>d</a:t>
            </a:r>
            <a:endParaRPr lang="zh-CN" altLang="en-US" sz="2600" i="1" baseline="30000" dirty="0">
              <a:latin typeface="Times New Roman" panose="02020603050405020304" pitchFamily="18" charset="0"/>
              <a:cs typeface="Times New Roman" panose="02020603050405020304" pitchFamily="18" charset="0"/>
            </a:endParaRPr>
          </a:p>
        </p:txBody>
      </p:sp>
      <p:sp>
        <p:nvSpPr>
          <p:cNvPr id="10" name="矩形 9"/>
          <p:cNvSpPr/>
          <p:nvPr/>
        </p:nvSpPr>
        <p:spPr>
          <a:xfrm>
            <a:off x="6522913" y="5205793"/>
            <a:ext cx="3881916" cy="892552"/>
          </a:xfrm>
          <a:prstGeom prst="rect">
            <a:avLst/>
          </a:prstGeom>
        </p:spPr>
        <p:txBody>
          <a:bodyPr wrap="square">
            <a:spAutoFit/>
          </a:bodyPr>
          <a:lstStyle/>
          <a:p>
            <a:r>
              <a:rPr lang="el-GR" altLang="zh-CN" sz="2600" dirty="0">
                <a:solidFill>
                  <a:srgbClr val="0033CC"/>
                </a:solidFill>
                <a:latin typeface="Times New Roman" panose="02020603050405020304" pitchFamily="18" charset="0"/>
                <a:cs typeface="Times New Roman" panose="02020603050405020304" pitchFamily="18" charset="0"/>
              </a:rPr>
              <a:t>η = 0</a:t>
            </a:r>
            <a:r>
              <a:rPr lang="en-US" altLang="zh-CN" sz="2600" dirty="0">
                <a:solidFill>
                  <a:srgbClr val="0033CC"/>
                </a:solidFill>
                <a:latin typeface="Times New Roman" panose="02020603050405020304" pitchFamily="18" charset="0"/>
                <a:cs typeface="Times New Roman" panose="02020603050405020304" pitchFamily="18" charset="0"/>
              </a:rPr>
              <a:t>.</a:t>
            </a:r>
            <a:r>
              <a:rPr lang="el-GR" altLang="zh-CN" sz="2600" dirty="0">
                <a:solidFill>
                  <a:srgbClr val="0033CC"/>
                </a:solidFill>
                <a:latin typeface="Times New Roman" panose="02020603050405020304" pitchFamily="18" charset="0"/>
                <a:cs typeface="Times New Roman" panose="02020603050405020304" pitchFamily="18" charset="0"/>
              </a:rPr>
              <a:t>20±0</a:t>
            </a:r>
            <a:r>
              <a:rPr lang="en-US" altLang="zh-CN" sz="2600" dirty="0">
                <a:solidFill>
                  <a:srgbClr val="0033CC"/>
                </a:solidFill>
                <a:latin typeface="Times New Roman" panose="02020603050405020304" pitchFamily="18" charset="0"/>
                <a:cs typeface="Times New Roman" panose="02020603050405020304" pitchFamily="18" charset="0"/>
              </a:rPr>
              <a:t>.</a:t>
            </a:r>
            <a:r>
              <a:rPr lang="el-GR" altLang="zh-CN" sz="2600" dirty="0">
                <a:solidFill>
                  <a:srgbClr val="0033CC"/>
                </a:solidFill>
                <a:latin typeface="Times New Roman" panose="02020603050405020304" pitchFamily="18" charset="0"/>
                <a:cs typeface="Times New Roman" panose="02020603050405020304" pitchFamily="18" charset="0"/>
              </a:rPr>
              <a:t>02</a:t>
            </a:r>
            <a:r>
              <a:rPr lang="en-US" altLang="zh-CN" sz="2600" dirty="0">
                <a:solidFill>
                  <a:srgbClr val="0033CC"/>
                </a:solidFill>
                <a:latin typeface="Times New Roman" panose="02020603050405020304" pitchFamily="18" charset="0"/>
                <a:cs typeface="Times New Roman" panose="02020603050405020304" pitchFamily="18" charset="0"/>
              </a:rPr>
              <a:t>: Anomalous  quantum critical scaling</a:t>
            </a:r>
          </a:p>
        </p:txBody>
      </p:sp>
      <p:sp>
        <p:nvSpPr>
          <p:cNvPr id="13" name="文本框 12"/>
          <p:cNvSpPr txBox="1"/>
          <p:nvPr/>
        </p:nvSpPr>
        <p:spPr>
          <a:xfrm>
            <a:off x="1860327" y="4455279"/>
            <a:ext cx="4442242" cy="2015936"/>
          </a:xfrm>
          <a:prstGeom prst="rect">
            <a:avLst/>
          </a:prstGeom>
          <a:noFill/>
        </p:spPr>
        <p:txBody>
          <a:bodyPr wrap="none" rtlCol="0">
            <a:spAutoFit/>
          </a:bodyPr>
          <a:lstStyle/>
          <a:p>
            <a:r>
              <a:rPr lang="en-US" altLang="zh-CN" sz="2500" dirty="0">
                <a:latin typeface="Times New Roman" panose="02020603050405020304" pitchFamily="18" charset="0"/>
                <a:cs typeface="Times New Roman" panose="02020603050405020304" pitchFamily="18" charset="0"/>
              </a:rPr>
              <a:t>2.4 </a:t>
            </a:r>
            <a:r>
              <a:rPr lang="en-US" altLang="zh-CN" sz="2500" dirty="0" err="1">
                <a:latin typeface="Times New Roman" panose="02020603050405020304" pitchFamily="18" charset="0"/>
                <a:cs typeface="Times New Roman" panose="02020603050405020304" pitchFamily="18" charset="0"/>
              </a:rPr>
              <a:t>GPa</a:t>
            </a:r>
            <a:r>
              <a:rPr lang="en-US" altLang="zh-CN" sz="2500" dirty="0">
                <a:latin typeface="Times New Roman" panose="02020603050405020304" pitchFamily="18" charset="0"/>
                <a:cs typeface="Times New Roman" panose="02020603050405020304" pitchFamily="18" charset="0"/>
              </a:rPr>
              <a:t> vs 2.1 </a:t>
            </a:r>
            <a:r>
              <a:rPr lang="en-US" altLang="zh-CN" sz="2500" dirty="0" err="1">
                <a:latin typeface="Times New Roman" panose="02020603050405020304" pitchFamily="18" charset="0"/>
                <a:cs typeface="Times New Roman" panose="02020603050405020304" pitchFamily="18" charset="0"/>
              </a:rPr>
              <a:t>GPa</a:t>
            </a:r>
            <a:r>
              <a:rPr lang="en-US" altLang="zh-CN" sz="2500" dirty="0">
                <a:latin typeface="Times New Roman" panose="02020603050405020304" pitchFamily="18" charset="0"/>
                <a:cs typeface="Times New Roman" panose="02020603050405020304" pitchFamily="18" charset="0"/>
              </a:rPr>
              <a:t> AFM order</a:t>
            </a:r>
          </a:p>
          <a:p>
            <a:r>
              <a:rPr lang="en-US" altLang="zh-CN" sz="2500" dirty="0">
                <a:latin typeface="Times New Roman" panose="02020603050405020304" pitchFamily="18" charset="0"/>
                <a:cs typeface="Times New Roman" panose="02020603050405020304" pitchFamily="18" charset="0"/>
              </a:rPr>
              <a:t>Lower staggered </a:t>
            </a:r>
            <a:r>
              <a:rPr lang="en-US" altLang="zh-CN" sz="2500" i="1" dirty="0">
                <a:latin typeface="Times New Roman" panose="02020603050405020304" pitchFamily="18" charset="0"/>
                <a:cs typeface="Times New Roman" panose="02020603050405020304" pitchFamily="18" charset="0"/>
              </a:rPr>
              <a:t>m</a:t>
            </a:r>
            <a:r>
              <a:rPr lang="en-US" altLang="zh-CN" sz="2500" dirty="0">
                <a:latin typeface="Times New Roman" panose="02020603050405020304" pitchFamily="18" charset="0"/>
                <a:cs typeface="Times New Roman" panose="02020603050405020304" pitchFamily="18" charset="0"/>
              </a:rPr>
              <a:t> at </a:t>
            </a:r>
            <a:r>
              <a:rPr lang="en-US" altLang="zh-CN" sz="2500" dirty="0" err="1">
                <a:latin typeface="Times New Roman" panose="02020603050405020304" pitchFamily="18" charset="0"/>
                <a:cs typeface="Times New Roman" panose="02020603050405020304" pitchFamily="18" charset="0"/>
              </a:rPr>
              <a:t>Hc</a:t>
            </a:r>
            <a:r>
              <a:rPr lang="en-US" altLang="zh-CN" sz="2500" dirty="0">
                <a:latin typeface="Times New Roman" panose="02020603050405020304" pitchFamily="18" charset="0"/>
                <a:cs typeface="Times New Roman" panose="02020603050405020304" pitchFamily="18" charset="0"/>
              </a:rPr>
              <a:t>;</a:t>
            </a:r>
          </a:p>
          <a:p>
            <a:endParaRPr lang="en-US" altLang="zh-CN" sz="25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à"/>
            </a:pPr>
            <a:r>
              <a:rPr lang="en-US" altLang="zh-CN" sz="2500" dirty="0">
                <a:latin typeface="Times New Roman" panose="02020603050405020304" pitchFamily="18" charset="0"/>
                <a:cs typeface="Times New Roman" panose="02020603050405020304" pitchFamily="18" charset="0"/>
                <a:sym typeface="Wingdings" panose="05000000000000000000" pitchFamily="2" charset="2"/>
              </a:rPr>
              <a:t>2.4 </a:t>
            </a:r>
            <a:r>
              <a:rPr lang="en-US" altLang="zh-CN" sz="2500" dirty="0" err="1">
                <a:latin typeface="Times New Roman" panose="02020603050405020304" pitchFamily="18" charset="0"/>
                <a:cs typeface="Times New Roman" panose="02020603050405020304" pitchFamily="18" charset="0"/>
                <a:sym typeface="Wingdings" panose="05000000000000000000" pitchFamily="2" charset="2"/>
              </a:rPr>
              <a:t>GPa</a:t>
            </a:r>
            <a:r>
              <a:rPr lang="en-US" altLang="zh-CN" sz="2500" dirty="0">
                <a:latin typeface="Times New Roman" panose="02020603050405020304" pitchFamily="18" charset="0"/>
                <a:cs typeface="Times New Roman" panose="02020603050405020304" pitchFamily="18" charset="0"/>
                <a:sym typeface="Wingdings" panose="05000000000000000000" pitchFamily="2" charset="2"/>
              </a:rPr>
              <a:t> is closer to the DQCP</a:t>
            </a:r>
          </a:p>
          <a:p>
            <a:pPr marL="342900" indent="-342900">
              <a:buFont typeface="Wingdings" panose="05000000000000000000" pitchFamily="2" charset="2"/>
              <a:buChar char="à"/>
            </a:pPr>
            <a:r>
              <a:rPr lang="en-US" altLang="zh-CN" sz="2500" dirty="0">
                <a:solidFill>
                  <a:srgbClr val="0033CC"/>
                </a:solidFill>
                <a:latin typeface="Times New Roman" panose="02020603050405020304" pitchFamily="18" charset="0"/>
                <a:cs typeface="Times New Roman" panose="02020603050405020304" pitchFamily="18" charset="0"/>
                <a:sym typeface="Wingdings" panose="05000000000000000000" pitchFamily="2" charset="2"/>
              </a:rPr>
              <a:t>Proximate DQCP</a:t>
            </a:r>
          </a:p>
        </p:txBody>
      </p:sp>
      <p:pic>
        <p:nvPicPr>
          <p:cNvPr id="14" name="图片 13"/>
          <p:cNvPicPr>
            <a:picLocks noChangeAspect="1"/>
          </p:cNvPicPr>
          <p:nvPr/>
        </p:nvPicPr>
        <p:blipFill>
          <a:blip r:embed="rId3"/>
          <a:stretch>
            <a:fillRect/>
          </a:stretch>
        </p:blipFill>
        <p:spPr>
          <a:xfrm>
            <a:off x="1860327" y="948750"/>
            <a:ext cx="3844102" cy="3224004"/>
          </a:xfrm>
          <a:prstGeom prst="rect">
            <a:avLst/>
          </a:prstGeom>
        </p:spPr>
      </p:pic>
      <p:sp>
        <p:nvSpPr>
          <p:cNvPr id="11" name="文本框 10"/>
          <p:cNvSpPr txBox="1"/>
          <p:nvPr/>
        </p:nvSpPr>
        <p:spPr>
          <a:xfrm>
            <a:off x="1902580" y="6352144"/>
            <a:ext cx="3756285" cy="369332"/>
          </a:xfrm>
          <a:prstGeom prst="rect">
            <a:avLst/>
          </a:prstGeom>
          <a:noFill/>
        </p:spPr>
        <p:txBody>
          <a:bodyPr wrap="none" rtlCol="0">
            <a:spAutoFit/>
          </a:bodyPr>
          <a:lstStyle/>
          <a:p>
            <a:r>
              <a:rPr lang="en-US" altLang="zh-CN" dirty="0">
                <a:latin typeface="Times New Roman" panose="02020603050405020304" pitchFamily="18" charset="0"/>
                <a:cs typeface="Times New Roman" panose="02020603050405020304" pitchFamily="18" charset="0"/>
              </a:rPr>
              <a:t>Y. Cui et al., Science 380, 1179 (2023)</a:t>
            </a:r>
            <a:endParaRPr lang="zh-CN" altLang="en-US" dirty="0">
              <a:latin typeface="Times New Roman" panose="02020603050405020304" pitchFamily="18" charset="0"/>
              <a:cs typeface="Times New Roman" panose="02020603050405020304" pitchFamily="18" charset="0"/>
            </a:endParaRPr>
          </a:p>
        </p:txBody>
      </p:sp>
      <p:sp>
        <p:nvSpPr>
          <p:cNvPr id="15" name="灯片编号占位符 1">
            <a:extLst>
              <a:ext uri="{FF2B5EF4-FFF2-40B4-BE49-F238E27FC236}">
                <a16:creationId xmlns:a16="http://schemas.microsoft.com/office/drawing/2014/main" id="{EC71F364-DEC5-4AE4-9DDA-B6D5971C27C9}"/>
              </a:ext>
            </a:extLst>
          </p:cNvPr>
          <p:cNvSpPr>
            <a:spLocks noGrp="1"/>
          </p:cNvSpPr>
          <p:nvPr>
            <p:ph type="sldNum" sz="quarter" idx="12"/>
          </p:nvPr>
        </p:nvSpPr>
        <p:spPr>
          <a:xfrm>
            <a:off x="9229725" y="6356350"/>
            <a:ext cx="2743200" cy="365125"/>
          </a:xfrm>
        </p:spPr>
        <p:txBody>
          <a:bodyPr/>
          <a:lstStyle/>
          <a:p>
            <a:fld id="{3644D694-0673-497E-8842-7BDF5D413622}" type="slidenum">
              <a:rPr lang="zh-CN" altLang="en-US" sz="2000" smtClean="0"/>
              <a:t>38</a:t>
            </a:fld>
            <a:endParaRPr lang="zh-CN" altLang="en-US" sz="2000" dirty="0"/>
          </a:p>
        </p:txBody>
      </p:sp>
      <p:pic>
        <p:nvPicPr>
          <p:cNvPr id="12" name="Picture 3">
            <a:extLst>
              <a:ext uri="{FF2B5EF4-FFF2-40B4-BE49-F238E27FC236}">
                <a16:creationId xmlns:a16="http://schemas.microsoft.com/office/drawing/2014/main" id="{9439715C-71A7-4526-8507-0B452A0901E9}"/>
              </a:ext>
            </a:extLst>
          </p:cNvPr>
          <p:cNvPicPr>
            <a:picLocks noChangeAspect="1" noChangeArrowheads="1"/>
          </p:cNvPicPr>
          <p:nvPr/>
        </p:nvPicPr>
        <p:blipFill>
          <a:blip r:embed="rId4" cstate="print"/>
          <a:srcRect/>
          <a:stretch>
            <a:fillRect/>
          </a:stretch>
        </p:blipFill>
        <p:spPr bwMode="auto">
          <a:xfrm>
            <a:off x="0" y="720000"/>
            <a:ext cx="12204000" cy="177881"/>
          </a:xfrm>
          <a:prstGeom prst="rect">
            <a:avLst/>
          </a:prstGeom>
          <a:noFill/>
          <a:ln w="38100">
            <a:noFill/>
            <a:miter lim="800000"/>
            <a:headEnd/>
            <a:tailEnd/>
          </a:ln>
        </p:spPr>
      </p:pic>
    </p:spTree>
    <p:extLst>
      <p:ext uri="{BB962C8B-B14F-4D97-AF65-F5344CB8AC3E}">
        <p14:creationId xmlns:p14="http://schemas.microsoft.com/office/powerpoint/2010/main" val="38408488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lnSpc>
            <a:spcPct val="150000"/>
          </a:lnSpc>
          <a:spcBef>
            <a:spcPts val="1200"/>
          </a:spcBef>
          <a:spcAft>
            <a:spcPts val="600"/>
          </a:spcAft>
          <a:buNone/>
          <a:defRPr sz="2800" dirty="0" smtClean="0">
            <a:solidFill>
              <a:srgbClr val="0033CC"/>
            </a:solidFill>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6588</TotalTime>
  <Words>4993</Words>
  <Application>Microsoft Office PowerPoint</Application>
  <PresentationFormat>宽屏</PresentationFormat>
  <Paragraphs>395</Paragraphs>
  <Slides>38</Slides>
  <Notes>35</Notes>
  <HiddenSlides>1</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等线</vt:lpstr>
      <vt:lpstr>等线</vt:lpstr>
      <vt:lpstr>等线 Light</vt:lpstr>
      <vt:lpstr>宋体</vt:lpstr>
      <vt:lpstr>宋体</vt:lpstr>
      <vt:lpstr>微软雅黑</vt:lpstr>
      <vt:lpstr>幼圆</vt:lpstr>
      <vt:lpstr>Arial</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占龙</dc:creator>
  <cp:lastModifiedBy>Weiqiang Yu</cp:lastModifiedBy>
  <cp:revision>260</cp:revision>
  <dcterms:created xsi:type="dcterms:W3CDTF">2025-10-12T08:30:26Z</dcterms:created>
  <dcterms:modified xsi:type="dcterms:W3CDTF">2026-10-26T00:31:05Z</dcterms:modified>
</cp:coreProperties>
</file>