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512" r:id="rId2"/>
    <p:sldId id="293" r:id="rId3"/>
    <p:sldId id="456" r:id="rId4"/>
    <p:sldId id="256" r:id="rId5"/>
    <p:sldId id="258" r:id="rId6"/>
    <p:sldId id="361" r:id="rId7"/>
    <p:sldId id="259" r:id="rId8"/>
    <p:sldId id="523" r:id="rId9"/>
    <p:sldId id="260" r:id="rId10"/>
    <p:sldId id="261" r:id="rId11"/>
    <p:sldId id="263" r:id="rId12"/>
    <p:sldId id="281" r:id="rId13"/>
    <p:sldId id="513" r:id="rId14"/>
    <p:sldId id="517" r:id="rId15"/>
    <p:sldId id="524" r:id="rId16"/>
    <p:sldId id="460" r:id="rId17"/>
    <p:sldId id="463" r:id="rId18"/>
    <p:sldId id="464" r:id="rId19"/>
    <p:sldId id="514" r:id="rId20"/>
    <p:sldId id="525" r:id="rId21"/>
    <p:sldId id="515" r:id="rId22"/>
    <p:sldId id="262" r:id="rId23"/>
    <p:sldId id="264" r:id="rId24"/>
    <p:sldId id="266" r:id="rId25"/>
    <p:sldId id="516" r:id="rId26"/>
    <p:sldId id="518" r:id="rId27"/>
    <p:sldId id="519" r:id="rId28"/>
    <p:sldId id="27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F7C79-DFE8-4FBE-B033-5BB089D39153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24442-0E63-42B4-80EC-BFFCA70B1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32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131C22-3233-413E-AAFD-C511EE060A1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033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703A-29EE-A08F-336A-2A06C4A69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6010E-8AD5-3A0B-D4AD-F9D1C7AED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A392F9-D87B-4B0E-63C2-BB73E6840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366BC-8A37-A4C1-B637-A49AAC6C74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AE448-234B-4D81-9D1E-F78FC9B80A5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493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C0D2A-1350-07B3-E2C6-065999996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E2833A-0655-C6D0-DDC6-6DD54C269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1FBBDC-9A8F-48BA-F519-D43E5F220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5A43E-8616-FCFD-463E-9133CE053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AE448-234B-4D81-9D1E-F78FC9B80A5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625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3580A-9653-27CC-B61D-A6B525191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DA8356-08E8-CFB2-33CE-508ABB6FAF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1E865-A4B4-4879-58FC-EE868C28DD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255C02-094C-0700-BFE3-B6C34A3095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AE448-234B-4D81-9D1E-F78FC9B80A5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857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0DAE9-BDE0-27C3-321C-7FE2939C4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641A8B-1F16-A199-E695-95B9C9B87C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DDB934-19B8-3EF3-BF8B-2BB0482CB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98A615-DE3B-986D-878F-9ED7407A3D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AE448-234B-4D81-9D1E-F78FC9B80A5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637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AE448-234B-4D81-9D1E-F78FC9B80A5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090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AE448-234B-4D81-9D1E-F78FC9B80A5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524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45601-4DEC-43E3-C074-4CD08FCE6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A3B55B-5C89-0205-D9E4-B1A3998082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8335FB-432D-E78A-4190-D24313C3FB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27204-E4D6-5613-FA4B-E501C60910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AE448-234B-4D81-9D1E-F78FC9B80A5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295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D9004-950F-0763-1F25-29FD230C1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2042D3-404B-7C4E-41C7-7BAA6F1964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A0B2D9-DE48-D7A5-0B46-07D3AC5BBF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2B8B0-1286-0A81-75B4-8ACFAF269E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AE448-234B-4D81-9D1E-F78FC9B80A5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0449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87212-2395-F78B-A7BD-AABBB19B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55B6AF-3F35-8281-63BD-575C5816D1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0920B4-8AA9-3F70-E4D1-D50850729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D266C-C756-A246-03B3-2A4ED0F0B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AE448-234B-4D81-9D1E-F78FC9B80A5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675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30FC7-FED5-FF89-D378-B3569BBF1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E905F2-E396-0F67-5AF3-01A5BA143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65DCDC-41EE-F3C9-E50F-1277A8830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907203-F641-1E4D-F92E-CC0432343F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AE448-234B-4D81-9D1E-F78FC9B80A5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429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3B10E-A4FF-FA08-9087-D5B1C67E9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8D4AE5-5B00-F5D3-570D-C1B407B792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996ECB-95F7-645C-114A-B95BBDEE0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79E4B-1ED9-EA22-64E9-A1096FC2E3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AE448-234B-4D81-9D1E-F78FC9B80A5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270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3D8A7-D9D2-1C0D-ED7B-C5E1C3984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5BFE44-5A50-5C73-F77D-530EB28BC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E3873-7965-3450-6542-1D0769A36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D23D-73FF-47AC-AE23-883728A3D5B9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EF0EF-6DC6-BFBD-3EC7-546BC98DB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F0B6C-EAE7-E6F5-7BA2-8BD2243F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E7A70-2413-40AD-A746-1552C52B8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152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5BCDD-744C-BD32-7E31-0BEF5F443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ECAED-EF4D-C31D-B1F7-464E2F87C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5F1C7-752F-8E9F-9EE6-2A1CF90AF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D23D-73FF-47AC-AE23-883728A3D5B9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4005F-2868-89A4-82A8-04FB11BF9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0CAE9-8082-CFE0-42D8-88023F13B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E7A70-2413-40AD-A746-1552C52B8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3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6D459-50B9-E951-D2DF-6D4CF843E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177A68-1326-20CD-0E5D-7C8E27B22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05F5B-0E50-38F0-8635-C2AC08503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D23D-73FF-47AC-AE23-883728A3D5B9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49D7A-80F0-E6EC-DC77-2CA9B209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50066-7282-BB80-6674-55BA0D0A2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E7A70-2413-40AD-A746-1552C52B8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90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509DD-4B08-E5E0-06A8-77DA4825E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CC1D8-040E-F90D-9F1E-C855E18E5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E16575-3A2F-CE95-119E-6C10387E8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42E557-4E0A-6B8A-44B9-A88175094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D23D-73FF-47AC-AE23-883728A3D5B9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00BFA4-BD7F-7825-3C83-B7AABFC43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E9D4A-FF67-06BA-5EB1-60353885B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E7A70-2413-40AD-A746-1552C52B8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91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14F27-101B-46C8-43B8-7E8763680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580DA-D75E-B7BD-E4A3-EB69B1FE3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5E491-7401-2640-3001-72852E3BB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DCC89C-F35B-6B4E-8360-5FF8A3E80A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E3D5F5-4742-2316-93AE-FBC3A32F3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DFEAFF-F6F1-7A21-1CAB-64AF63FFF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D23D-73FF-47AC-AE23-883728A3D5B9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797524-6787-490E-4F8D-69C9375FE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F867A-E598-1DB4-05EC-3505E9A2B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E7A70-2413-40AD-A746-1552C52B8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245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5E1CF-6D40-DD7C-AC5F-6AC5C3C5F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2F0BE9-4581-DE5A-D63D-924D779D6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D23D-73FF-47AC-AE23-883728A3D5B9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008F51-BA81-EB91-469B-1A1B289BF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246DD-988C-40E5-9CD8-D7830B62C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E7A70-2413-40AD-A746-1552C52B8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55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BEDE54-9556-774F-B089-08EB77A28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D23D-73FF-47AC-AE23-883728A3D5B9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238956-D54E-EED8-CBC8-3A2E7441B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7C974-B8F1-9C8C-B8FC-7255FA5A6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E7A70-2413-40AD-A746-1552C52B8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235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4FFC2-70AB-D193-D83D-1BD4062A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C3F28-432A-81F6-9995-E9704CFB0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FB3F0-E702-CE9C-044E-681490422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E300B-C9AA-1C59-E689-28EC880FF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D23D-73FF-47AC-AE23-883728A3D5B9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CABAC-F581-5D0F-CF8F-D4F2EDC34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4AA21F-722D-AFCB-A0F9-D431AA119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E7A70-2413-40AD-A746-1552C52B8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688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74BBF-8851-3A2B-5C38-C9E0EF131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F35A59-54E1-441E-3ADF-95D056A42D6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7ED6C-3163-0CBD-965D-269737C0EF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6BBC50-AFE4-CBCA-0A7E-5A7B5472F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D23D-73FF-47AC-AE23-883728A3D5B9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5974C-3FA5-8D2D-DF1B-B6492B5D9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348CBF-6A61-DD11-2958-AE644D47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E7A70-2413-40AD-A746-1552C52B8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393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AE02B-F0EB-2EAC-3F5A-A48B0F840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45C100-32E9-F28B-0F47-68D142F55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250EC-819B-F797-5433-9EF4B88A3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D23D-73FF-47AC-AE23-883728A3D5B9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9960A-4E0A-F4B0-0137-AC8D7915D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D293B-2BD6-9905-635A-251A71608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E7A70-2413-40AD-A746-1552C52B8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293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387825-B45F-9A3A-4BA3-20F8E198BB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5EAF8-316C-E20F-37D8-63B5E8C5E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71CD7-B8D2-F9F8-CF2D-A27EB573D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D23D-73FF-47AC-AE23-883728A3D5B9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AB471-1C27-A072-2FF9-3126A1F1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3876D-27AB-5034-3E53-2788158D5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E7A70-2413-40AD-A746-1552C52B8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660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8FAE14-DECE-5751-F2A0-9FBA185D4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F107D-C5F9-AA9E-3374-7B80E4455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F203E-7084-C8B1-C768-A464621238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3D23D-73FF-47AC-AE23-883728A3D5B9}" type="datetimeFigureOut">
              <a:rPr lang="en-GB" smtClean="0"/>
              <a:t>25/10/2026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54F56-627E-40F5-0C9B-3C8274706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E8653-5F01-7E96-629A-60F82D66A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E7A70-2413-40AD-A746-1552C52B8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742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20.png"/><Relationship Id="rId7" Type="http://schemas.openxmlformats.org/officeDocument/2006/relationships/image" Target="../media/image22.w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w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16"/>
          <p:cNvSpPr>
            <a:spLocks noChangeArrowheads="1"/>
          </p:cNvSpPr>
          <p:nvPr/>
        </p:nvSpPr>
        <p:spPr bwMode="auto">
          <a:xfrm>
            <a:off x="1703391" y="3535366"/>
            <a:ext cx="184731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2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US" b="1">
              <a:solidFill>
                <a:srgbClr val="000000"/>
              </a:solidFill>
              <a:latin typeface="Calibri" pitchFamily="34" charset="0"/>
              <a:ea typeface="MS PGothic" pitchFamily="34" charset="-128"/>
              <a:sym typeface="MS PGothic" pitchFamily="34" charset="-128"/>
            </a:endParaRPr>
          </a:p>
          <a:p>
            <a:endParaRPr lang="en-US" b="1">
              <a:solidFill>
                <a:srgbClr val="000000"/>
              </a:solidFill>
              <a:latin typeface="Calibri" pitchFamily="34" charset="0"/>
              <a:ea typeface="MS PGothic" pitchFamily="34" charset="-128"/>
              <a:sym typeface="MS PGothic" pitchFamily="34" charset="-128"/>
            </a:endParaRPr>
          </a:p>
        </p:txBody>
      </p:sp>
      <p:sp>
        <p:nvSpPr>
          <p:cNvPr id="3076" name="TextBox 14"/>
          <p:cNvSpPr>
            <a:spLocks noChangeArrowheads="1"/>
          </p:cNvSpPr>
          <p:nvPr/>
        </p:nvSpPr>
        <p:spPr bwMode="auto">
          <a:xfrm>
            <a:off x="3333750" y="-485775"/>
            <a:ext cx="408305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altLang="en-US" sz="2200" b="1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GB" altLang="en-US" sz="22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GB" altLang="en-US" sz="22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GB" altLang="en-US" sz="22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US" altLang="en-US" sz="22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GB" altLang="en-US" sz="22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GB" altLang="en-US" sz="24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A2FFD08E-5131-4900-8756-B1A28C529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3260" y="5978977"/>
            <a:ext cx="66010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i="1" dirty="0">
                <a:solidFill>
                  <a:srgbClr val="0000CC"/>
                </a:solidFill>
                <a:ea typeface="SimSun" pitchFamily="2" charset="-122"/>
              </a:rPr>
              <a:t>Center for Correlated Matter and School of Physics</a:t>
            </a:r>
            <a:endParaRPr lang="en-US" altLang="en-US" sz="2400" b="1" i="1" dirty="0">
              <a:solidFill>
                <a:srgbClr val="0000CC"/>
              </a:solidFill>
              <a:ea typeface="SimSun" pitchFamily="2" charset="-122"/>
            </a:endParaRPr>
          </a:p>
          <a:p>
            <a:pPr algn="ctr"/>
            <a:r>
              <a:rPr lang="en-US" sz="2400" b="1" i="1" dirty="0">
                <a:solidFill>
                  <a:srgbClr val="0000CC"/>
                </a:solidFill>
                <a:ea typeface="SimSun" pitchFamily="2" charset="-122"/>
              </a:rPr>
              <a:t>Zhejiang University, China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EDD60F02-951E-40CF-97A5-E93A9AD98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85022"/>
            <a:ext cx="909955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itchFamily="34" charset="0"/>
              </a:rPr>
              <a:t>Complementary  muon-spin relaxation and neutron scattering studies of heavy fermion materials </a:t>
            </a:r>
            <a:endParaRPr lang="en-GB" altLang="en-US" sz="2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Calibri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A6326C9-A9F1-48A6-B5A3-382DE64BA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50" y="1652065"/>
            <a:ext cx="452073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847495-963D-4BA6-9103-FE44076A6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824" y="1789379"/>
            <a:ext cx="3096344" cy="20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Text Box 8">
            <a:extLst>
              <a:ext uri="{FF2B5EF4-FFF2-40B4-BE49-F238E27FC236}">
                <a16:creationId xmlns:a16="http://schemas.microsoft.com/office/drawing/2014/main" id="{B636FA11-230E-42D2-BAD1-05D29CCA3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9444" y="5506546"/>
            <a:ext cx="8572500" cy="707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2800" b="1" dirty="0">
                <a:solidFill>
                  <a:srgbClr val="000000"/>
                </a:solidFill>
                <a:ea typeface="SimSun" pitchFamily="2" charset="-122"/>
                <a:sym typeface="Arial" charset="0"/>
              </a:rPr>
              <a:t>Michael </a:t>
            </a:r>
            <a:r>
              <a:rPr lang="en-GB" altLang="en-US" sz="2800" b="1" dirty="0" err="1">
                <a:solidFill>
                  <a:srgbClr val="000000"/>
                </a:solidFill>
                <a:ea typeface="SimSun" pitchFamily="2" charset="-122"/>
                <a:sym typeface="Arial" charset="0"/>
              </a:rPr>
              <a:t>Smidman</a:t>
            </a:r>
            <a:endParaRPr lang="en-GB" altLang="en-US" sz="2800" b="1" dirty="0">
              <a:solidFill>
                <a:srgbClr val="000000"/>
              </a:solidFill>
              <a:ea typeface="SimSun" pitchFamily="2" charset="-122"/>
              <a:sym typeface="Arial" charset="0"/>
            </a:endParaRPr>
          </a:p>
          <a:p>
            <a:pPr algn="ctr"/>
            <a:endParaRPr lang="en-US" altLang="en-US" sz="1200" b="1" dirty="0">
              <a:solidFill>
                <a:srgbClr val="000000"/>
              </a:solidFill>
              <a:ea typeface="SimSun" pitchFamily="2" charset="-122"/>
              <a:sym typeface="Arial" charset="0"/>
            </a:endParaRP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6A160E9A-84C2-4572-A564-B9C12206D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164" y="4252673"/>
            <a:ext cx="1479669" cy="1471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6597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3"/>
          <p:cNvSpPr>
            <a:spLocks noChangeArrowheads="1"/>
          </p:cNvSpPr>
          <p:nvPr/>
        </p:nvSpPr>
        <p:spPr bwMode="auto">
          <a:xfrm>
            <a:off x="0" y="23816"/>
            <a:ext cx="12192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hlink"/>
                </a:solidFill>
                <a:latin typeface="Times New Roman" pitchFamily="18" charset="0"/>
                <a:sym typeface="Times New Roman" pitchFamily="18" charset="0"/>
              </a:rPr>
              <a:t>Acknowledgements</a:t>
            </a:r>
          </a:p>
        </p:txBody>
      </p:sp>
      <p:sp>
        <p:nvSpPr>
          <p:cNvPr id="3075" name="TextBox 16"/>
          <p:cNvSpPr>
            <a:spLocks noChangeArrowheads="1"/>
          </p:cNvSpPr>
          <p:nvPr/>
        </p:nvSpPr>
        <p:spPr bwMode="auto">
          <a:xfrm>
            <a:off x="1703391" y="3535366"/>
            <a:ext cx="184731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2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US" b="1">
              <a:solidFill>
                <a:srgbClr val="000000"/>
              </a:solidFill>
              <a:latin typeface="Calibri" pitchFamily="34" charset="0"/>
              <a:ea typeface="MS PGothic" pitchFamily="34" charset="-128"/>
              <a:sym typeface="MS PGothic" pitchFamily="34" charset="-128"/>
            </a:endParaRPr>
          </a:p>
          <a:p>
            <a:endParaRPr lang="en-US" b="1">
              <a:solidFill>
                <a:srgbClr val="000000"/>
              </a:solidFill>
              <a:latin typeface="Calibri" pitchFamily="34" charset="0"/>
              <a:ea typeface="MS PGothic" pitchFamily="34" charset="-128"/>
              <a:sym typeface="MS PGothic" pitchFamily="34" charset="-128"/>
            </a:endParaRPr>
          </a:p>
        </p:txBody>
      </p:sp>
      <p:sp>
        <p:nvSpPr>
          <p:cNvPr id="3076" name="TextBox 14"/>
          <p:cNvSpPr>
            <a:spLocks noChangeArrowheads="1"/>
          </p:cNvSpPr>
          <p:nvPr/>
        </p:nvSpPr>
        <p:spPr bwMode="auto">
          <a:xfrm>
            <a:off x="2251840" y="-431174"/>
            <a:ext cx="408305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altLang="en-US" sz="2200" b="1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GB" altLang="en-US" sz="22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GB" altLang="en-US" sz="22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GB" altLang="en-US" sz="22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US" altLang="en-US" sz="22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GB" altLang="en-US" sz="22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GB" altLang="en-US" sz="240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grpSp>
        <p:nvGrpSpPr>
          <p:cNvPr id="3077" name="Group 5"/>
          <p:cNvGrpSpPr>
            <a:grpSpLocks/>
          </p:cNvGrpSpPr>
          <p:nvPr/>
        </p:nvGrpSpPr>
        <p:grpSpPr bwMode="auto">
          <a:xfrm>
            <a:off x="297920" y="513623"/>
            <a:ext cx="7730477" cy="6370955"/>
            <a:chOff x="-1170" y="-244"/>
            <a:chExt cx="12173" cy="10033"/>
          </a:xfrm>
        </p:grpSpPr>
        <p:pic>
          <p:nvPicPr>
            <p:cNvPr id="3079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8" y="1672"/>
              <a:ext cx="6085" cy="2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080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1" y="5740"/>
              <a:ext cx="2971" cy="29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081" name="Text Box 8"/>
            <p:cNvSpPr txBox="1">
              <a:spLocks noChangeArrowheads="1"/>
            </p:cNvSpPr>
            <p:nvPr/>
          </p:nvSpPr>
          <p:spPr bwMode="auto">
            <a:xfrm>
              <a:off x="-1170" y="-244"/>
              <a:ext cx="6544" cy="10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sz="2400" b="1" u="sng" dirty="0">
                  <a:solidFill>
                    <a:srgbClr val="FF0000"/>
                  </a:solidFill>
                  <a:latin typeface="Times New Roman" pitchFamily="18" charset="0"/>
                  <a:sym typeface="Times New Roman" pitchFamily="18" charset="0"/>
                </a:rPr>
                <a:t>Zhejiang University</a:t>
              </a:r>
              <a:endPara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endParaRP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Jinyu Wu</a:t>
              </a:r>
            </a:p>
            <a:p>
              <a:r>
                <a:rPr lang="en-GB" altLang="en-US" sz="2400" dirty="0" err="1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Zhaoyang</a:t>
              </a:r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 Shan</a:t>
              </a: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Jianwei Shu</a:t>
              </a: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Chun Han</a:t>
              </a: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Yanan Zhang</a:t>
              </a: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Dajun Su</a:t>
              </a: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Jiawen Zhang</a:t>
              </a: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Yongjun Zhang (Hubei Normal)</a:t>
              </a: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Bin Shen (Nanjing University)</a:t>
              </a:r>
            </a:p>
            <a:p>
              <a:r>
                <a:rPr lang="en-GB" altLang="en-US" sz="2400" dirty="0" err="1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Zhentao</a:t>
              </a:r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 Wang</a:t>
              </a: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Yu Liu</a:t>
              </a: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Chao Cao</a:t>
              </a: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Yu Song</a:t>
              </a: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Frank Steglich</a:t>
              </a:r>
            </a:p>
            <a:p>
              <a:r>
                <a:rPr lang="en-GB" altLang="en-US" sz="2400" dirty="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Huiqiu Yuan</a:t>
              </a:r>
            </a:p>
            <a:p>
              <a:endPara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3078" name="矩形 2"/>
          <p:cNvSpPr>
            <a:spLocks noChangeArrowheads="1"/>
          </p:cNvSpPr>
          <p:nvPr/>
        </p:nvSpPr>
        <p:spPr bwMode="auto">
          <a:xfrm>
            <a:off x="9081705" y="-125820"/>
            <a:ext cx="3752850" cy="710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GB" altLang="en-US" sz="2400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r>
              <a:rPr lang="en-GB" altLang="en-US" sz="2400" b="1" u="sng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ISIS</a:t>
            </a:r>
            <a:endParaRPr lang="en-GB" altLang="en-US" sz="2400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r>
              <a: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Adrian Hillier</a:t>
            </a:r>
          </a:p>
          <a:p>
            <a:r>
              <a:rPr lang="en-GB" altLang="en-US" sz="2400" dirty="0" err="1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Devashibhai</a:t>
            </a:r>
            <a:r>
              <a: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 </a:t>
            </a:r>
            <a:r>
              <a:rPr lang="en-GB" altLang="en-US" sz="2400" dirty="0" err="1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Adroja</a:t>
            </a:r>
            <a:endParaRPr lang="en-GB" altLang="en-US" sz="2400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r>
              <a: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Pascal Manuel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Fabio Orlandi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Christian Balz 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Matthias Gutmann </a:t>
            </a:r>
          </a:p>
          <a:p>
            <a:endParaRPr lang="en-GB" altLang="en-US" sz="2400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r>
              <a:rPr lang="en-GB" altLang="en-US" sz="2400" b="1" u="sng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PSI</a:t>
            </a:r>
            <a:endParaRPr lang="en-GB" altLang="en-US" sz="2400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r>
              <a: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Toni </a:t>
            </a:r>
            <a:r>
              <a:rPr lang="en-GB" altLang="en-US" sz="2400" dirty="0" err="1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Shiroka</a:t>
            </a:r>
            <a:endParaRPr lang="en-GB" altLang="en-US" sz="2400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r>
              <a: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Shams Sohel Islam</a:t>
            </a:r>
          </a:p>
          <a:p>
            <a:endParaRPr lang="en-GB" altLang="en-US" sz="2400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r>
              <a:rPr lang="en-GB" altLang="en-US" sz="2400" b="1" u="sng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TRIUMF</a:t>
            </a:r>
            <a:endParaRPr lang="en-GB" altLang="en-US" sz="2400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r>
              <a: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Gerald Morris</a:t>
            </a:r>
          </a:p>
          <a:p>
            <a:r>
              <a: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Bassam Hitti </a:t>
            </a:r>
          </a:p>
          <a:p>
            <a:endParaRPr lang="en-GB" altLang="en-US" sz="2400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GB" altLang="en-US" sz="2400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endParaRPr lang="en-GB" altLang="en-US" sz="2400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CEDD3E-3D40-75C6-0B72-40F088EA1FAA}"/>
              </a:ext>
            </a:extLst>
          </p:cNvPr>
          <p:cNvSpPr txBox="1"/>
          <p:nvPr/>
        </p:nvSpPr>
        <p:spPr>
          <a:xfrm>
            <a:off x="9081705" y="6003187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2400" b="1" u="sng" dirty="0">
                <a:solidFill>
                  <a:srgbClr val="FF0000"/>
                </a:solidFill>
                <a:latin typeface="Times New Roman" pitchFamily="18" charset="0"/>
                <a:sym typeface="Times New Roman" pitchFamily="18" charset="0"/>
              </a:rPr>
              <a:t>CSNS</a:t>
            </a:r>
            <a:endParaRPr lang="en-GB" altLang="en-US" sz="2400" dirty="0">
              <a:solidFill>
                <a:srgbClr val="000000"/>
              </a:solidFill>
              <a:latin typeface="Times New Roman" pitchFamily="18" charset="0"/>
              <a:sym typeface="Times New Roman" pitchFamily="18" charset="0"/>
            </a:endParaRPr>
          </a:p>
          <a:p>
            <a:r>
              <a:rPr lang="en-GB" altLang="en-US" sz="2400" dirty="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rPr>
              <a:t>Wu Xie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04B2E-06D9-C661-BFA0-CB8E65587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43A37DF-6B02-9D02-FEBA-117B7269A334}"/>
              </a:ext>
            </a:extLst>
          </p:cNvPr>
          <p:cNvSpPr txBox="1"/>
          <p:nvPr/>
        </p:nvSpPr>
        <p:spPr>
          <a:xfrm>
            <a:off x="1524000" y="47524"/>
            <a:ext cx="914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Outline</a:t>
            </a:r>
            <a:endParaRPr lang="zh-CN" altLang="en-US" sz="2800" b="1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8CA40F-2BEC-A958-ED29-2F82DA005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E876AE-1AD0-E5FF-1CA9-CA2E776EE66D}"/>
              </a:ext>
            </a:extLst>
          </p:cNvPr>
          <p:cNvSpPr txBox="1"/>
          <p:nvPr/>
        </p:nvSpPr>
        <p:spPr>
          <a:xfrm>
            <a:off x="740785" y="1262944"/>
            <a:ext cx="107104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Both"/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Introduction</a:t>
            </a:r>
          </a:p>
          <a:p>
            <a:pPr marL="514350" indent="-514350">
              <a:buAutoNum type="arabicParenBoth"/>
            </a:pPr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14350" indent="-514350">
              <a:buFontTx/>
              <a:buAutoNum type="arabicParenBoth"/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Magnetic order of quantum critical ferromagnet CeRh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b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</a:br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(3) Non-collinear ferromagnetism in pressure-induced    superconductor Ce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CoGe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</a:p>
          <a:p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(4) Complex magnetic order in candidate spin-triplet superconductor CeSb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</a:p>
          <a:p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709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762C6CD-0FF1-4ECD-A5F0-1A296F9E5314}"/>
              </a:ext>
            </a:extLst>
          </p:cNvPr>
          <p:cNvSpPr txBox="1"/>
          <p:nvPr/>
        </p:nvSpPr>
        <p:spPr>
          <a:xfrm>
            <a:off x="1584559" y="92035"/>
            <a:ext cx="91440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Quantum phase transitions in </a:t>
            </a:r>
            <a:r>
              <a:rPr lang="en-US" altLang="zh-CN" sz="2600" b="1" i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-electron compounds</a:t>
            </a:r>
            <a:endParaRPr lang="zh-CN" altLang="en-US" sz="2600" b="1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8" name="组合 15">
            <a:extLst>
              <a:ext uri="{FF2B5EF4-FFF2-40B4-BE49-F238E27FC236}">
                <a16:creationId xmlns:a16="http://schemas.microsoft.com/office/drawing/2014/main" id="{2E8D48A3-E8D3-4D3F-842F-83CC6330D320}"/>
              </a:ext>
            </a:extLst>
          </p:cNvPr>
          <p:cNvGrpSpPr/>
          <p:nvPr/>
        </p:nvGrpSpPr>
        <p:grpSpPr>
          <a:xfrm>
            <a:off x="2157954" y="761874"/>
            <a:ext cx="3050634" cy="1974574"/>
            <a:chOff x="5357818" y="1142984"/>
            <a:chExt cx="3357586" cy="2286016"/>
          </a:xfrm>
        </p:grpSpPr>
        <p:grpSp>
          <p:nvGrpSpPr>
            <p:cNvPr id="9" name="组合 16">
              <a:extLst>
                <a:ext uri="{FF2B5EF4-FFF2-40B4-BE49-F238E27FC236}">
                  <a16:creationId xmlns:a16="http://schemas.microsoft.com/office/drawing/2014/main" id="{A03988EA-A2BA-4152-B1F8-72EAAF5710D6}"/>
                </a:ext>
              </a:extLst>
            </p:cNvPr>
            <p:cNvGrpSpPr/>
            <p:nvPr/>
          </p:nvGrpSpPr>
          <p:grpSpPr>
            <a:xfrm>
              <a:off x="5357818" y="1142984"/>
              <a:ext cx="3286149" cy="2286016"/>
              <a:chOff x="6072198" y="1285860"/>
              <a:chExt cx="2928959" cy="1570278"/>
            </a:xfrm>
          </p:grpSpPr>
          <p:pic>
            <p:nvPicPr>
              <p:cNvPr id="12" name="Picture 4">
                <a:extLst>
                  <a:ext uri="{FF2B5EF4-FFF2-40B4-BE49-F238E27FC236}">
                    <a16:creationId xmlns:a16="http://schemas.microsoft.com/office/drawing/2014/main" id="{45B5D7B5-89D2-41DB-B86D-31F935A38F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072199" y="1285860"/>
                <a:ext cx="2928958" cy="15702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矩形 33">
                <a:extLst>
                  <a:ext uri="{FF2B5EF4-FFF2-40B4-BE49-F238E27FC236}">
                    <a16:creationId xmlns:a16="http://schemas.microsoft.com/office/drawing/2014/main" id="{249C76DC-F476-4C6E-B04F-D31E0A623FCF}"/>
                  </a:ext>
                </a:extLst>
              </p:cNvPr>
              <p:cNvSpPr/>
              <p:nvPr/>
            </p:nvSpPr>
            <p:spPr>
              <a:xfrm>
                <a:off x="6072198" y="1285860"/>
                <a:ext cx="142876" cy="2857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14">
              <a:extLst>
                <a:ext uri="{FF2B5EF4-FFF2-40B4-BE49-F238E27FC236}">
                  <a16:creationId xmlns:a16="http://schemas.microsoft.com/office/drawing/2014/main" id="{E9064479-2E6F-4CD2-A324-4ADC5257CF58}"/>
                </a:ext>
              </a:extLst>
            </p:cNvPr>
            <p:cNvSpPr/>
            <p:nvPr/>
          </p:nvSpPr>
          <p:spPr>
            <a:xfrm>
              <a:off x="8429652" y="1928802"/>
              <a:ext cx="285752" cy="6429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F232776-53A6-4752-9BDE-2F64A12830B6}"/>
              </a:ext>
            </a:extLst>
          </p:cNvPr>
          <p:cNvSpPr txBox="1"/>
          <p:nvPr/>
        </p:nvSpPr>
        <p:spPr>
          <a:xfrm>
            <a:off x="931595" y="2875002"/>
            <a:ext cx="492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Kondo lattice: </a:t>
            </a: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Regular arrangement of atoms with partially filled 4</a:t>
            </a:r>
            <a:r>
              <a:rPr lang="en-US" altLang="zh-CN" sz="2000" i="1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/5</a:t>
            </a:r>
            <a:r>
              <a:rPr lang="en-US" altLang="zh-CN" sz="2000" i="1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electron shells + conduction electrons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CAB471-3245-4516-8244-A5E0DBD045A5}"/>
              </a:ext>
            </a:extLst>
          </p:cNvPr>
          <p:cNvSpPr txBox="1"/>
          <p:nvPr/>
        </p:nvSpPr>
        <p:spPr>
          <a:xfrm>
            <a:off x="1996723" y="6392682"/>
            <a:ext cx="819855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Tunable competition between </a:t>
            </a:r>
            <a:r>
              <a:rPr lang="en-US" altLang="zh-CN" sz="22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RKKY</a:t>
            </a:r>
            <a:r>
              <a:rPr lang="en-US" altLang="zh-CN" sz="22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and </a:t>
            </a:r>
            <a:r>
              <a:rPr lang="en-US" altLang="zh-CN" sz="22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Kondo</a:t>
            </a:r>
            <a:r>
              <a:rPr lang="en-US" altLang="zh-CN" sz="2200" b="1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2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interactions 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69BEABB1-1197-4B32-8AB3-2E6B4A186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2078" y="3872864"/>
            <a:ext cx="325220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8F8AEB1F-48BC-48C5-9EB1-45FFD2947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85791" y="3884389"/>
            <a:ext cx="4394961" cy="1119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FCF3D92-2F02-44B6-AD2F-401FCB9EF240}"/>
              </a:ext>
            </a:extLst>
          </p:cNvPr>
          <p:cNvSpPr txBox="1"/>
          <p:nvPr/>
        </p:nvSpPr>
        <p:spPr>
          <a:xfrm>
            <a:off x="1695884" y="5076797"/>
            <a:ext cx="3944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RKKY interaction</a:t>
            </a:r>
          </a:p>
          <a:p>
            <a:pPr algn="just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Magnetic exchange </a:t>
            </a:r>
          </a:p>
          <a:p>
            <a:pPr algn="just"/>
            <a:r>
              <a:rPr lang="en-US" altLang="zh-CN" sz="2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zh-CN" sz="2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Long-range magnetic order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409557-CE09-4F51-AC01-484D0EAD5686}"/>
              </a:ext>
            </a:extLst>
          </p:cNvPr>
          <p:cNvSpPr txBox="1"/>
          <p:nvPr/>
        </p:nvSpPr>
        <p:spPr>
          <a:xfrm>
            <a:off x="5968633" y="5036286"/>
            <a:ext cx="5859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Kondo effect</a:t>
            </a:r>
          </a:p>
          <a:p>
            <a:pPr algn="just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Hybridization between </a:t>
            </a:r>
            <a:r>
              <a:rPr lang="en-US" altLang="zh-CN" sz="20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 and conduction electrons</a:t>
            </a:r>
            <a:endParaRPr lang="en-US" altLang="zh-CN" sz="2000" i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just"/>
            <a:r>
              <a:rPr lang="en-US" altLang="zh-CN" sz="2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zh-CN" sz="2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Non-magnetic singlet ground state (“quenches” f-electron moment)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EAC937-4B89-CE93-89EE-6F03E76FA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4</a:t>
            </a:fld>
            <a:endParaRPr lang="zh-CN" alt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601626-0A80-FAC6-29AE-C931ABB4CE7C}"/>
              </a:ext>
            </a:extLst>
          </p:cNvPr>
          <p:cNvGrpSpPr/>
          <p:nvPr/>
        </p:nvGrpSpPr>
        <p:grpSpPr>
          <a:xfrm>
            <a:off x="7934688" y="498275"/>
            <a:ext cx="2589592" cy="2515587"/>
            <a:chOff x="4498355" y="4229160"/>
            <a:chExt cx="2505818" cy="246213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F5E3A22-1F29-574E-ACA7-501D97C08A88}"/>
                </a:ext>
              </a:extLst>
            </p:cNvPr>
            <p:cNvGrpSpPr/>
            <p:nvPr/>
          </p:nvGrpSpPr>
          <p:grpSpPr>
            <a:xfrm>
              <a:off x="4498355" y="4229160"/>
              <a:ext cx="2505818" cy="2462130"/>
              <a:chOff x="4498355" y="4229160"/>
              <a:chExt cx="2505818" cy="2462130"/>
            </a:xfrm>
          </p:grpSpPr>
          <p:pic>
            <p:nvPicPr>
              <p:cNvPr id="22" name="图片 14">
                <a:extLst>
                  <a:ext uri="{FF2B5EF4-FFF2-40B4-BE49-F238E27FC236}">
                    <a16:creationId xmlns:a16="http://schemas.microsoft.com/office/drawing/2014/main" id="{A4F99835-BEF0-C069-9047-56BD27945CB8}"/>
                  </a:ext>
                </a:extLst>
              </p:cNvPr>
              <p:cNvPicPr/>
              <p:nvPr/>
            </p:nvPicPr>
            <p:blipFill rotWithShape="1">
              <a:blip r:embed="rId5" cstate="print"/>
              <a:srcRect l="32624" r="33631"/>
              <a:stretch/>
            </p:blipFill>
            <p:spPr>
              <a:xfrm>
                <a:off x="4498355" y="4229160"/>
                <a:ext cx="2505818" cy="2462130"/>
              </a:xfrm>
              <a:prstGeom prst="rect">
                <a:avLst/>
              </a:prstGeom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0D9A74C-3A63-6321-73D2-B6EF3EFD1BAC}"/>
                  </a:ext>
                </a:extLst>
              </p:cNvPr>
              <p:cNvSpPr/>
              <p:nvPr/>
            </p:nvSpPr>
            <p:spPr>
              <a:xfrm>
                <a:off x="5137079" y="4412751"/>
                <a:ext cx="1202076" cy="3698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DFD74C0-1B1E-2392-E535-8B3CF1775A7B}"/>
                </a:ext>
              </a:extLst>
            </p:cNvPr>
            <p:cNvSpPr/>
            <p:nvPr/>
          </p:nvSpPr>
          <p:spPr>
            <a:xfrm>
              <a:off x="4760630" y="6027471"/>
              <a:ext cx="289291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208B1BB-A368-21B2-D383-CAA9F311628F}"/>
              </a:ext>
            </a:extLst>
          </p:cNvPr>
          <p:cNvSpPr txBox="1"/>
          <p:nvPr/>
        </p:nvSpPr>
        <p:spPr>
          <a:xfrm>
            <a:off x="6637460" y="2875002"/>
            <a:ext cx="4926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Heavy fermions: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Charge carriers have large  effective masses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938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762C6CD-0FF1-4ECD-A5F0-1A296F9E5314}"/>
              </a:ext>
            </a:extLst>
          </p:cNvPr>
          <p:cNvSpPr txBox="1"/>
          <p:nvPr/>
        </p:nvSpPr>
        <p:spPr>
          <a:xfrm>
            <a:off x="1523999" y="43253"/>
            <a:ext cx="91440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Quantum criticality</a:t>
            </a:r>
            <a:endParaRPr lang="zh-CN" altLang="en-US" sz="2600" b="1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9" name="组合 2">
            <a:extLst>
              <a:ext uri="{FF2B5EF4-FFF2-40B4-BE49-F238E27FC236}">
                <a16:creationId xmlns:a16="http://schemas.microsoft.com/office/drawing/2014/main" id="{D138FEC6-065B-460A-8347-66DC4C9F9189}"/>
              </a:ext>
            </a:extLst>
          </p:cNvPr>
          <p:cNvGrpSpPr/>
          <p:nvPr/>
        </p:nvGrpSpPr>
        <p:grpSpPr>
          <a:xfrm>
            <a:off x="7611027" y="994538"/>
            <a:ext cx="2997805" cy="2938374"/>
            <a:chOff x="8046784" y="1498642"/>
            <a:chExt cx="3805712" cy="3491877"/>
          </a:xfrm>
        </p:grpSpPr>
        <p:pic>
          <p:nvPicPr>
            <p:cNvPr id="20" name="Picture 3">
              <a:extLst>
                <a:ext uri="{FF2B5EF4-FFF2-40B4-BE49-F238E27FC236}">
                  <a16:creationId xmlns:a16="http://schemas.microsoft.com/office/drawing/2014/main" id="{55FE969A-4DA7-4802-8FAE-B75DD0CB6C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046784" y="1498642"/>
              <a:ext cx="3805712" cy="3280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30403EF-E015-40F4-BFC7-DA8A88708974}"/>
                </a:ext>
              </a:extLst>
            </p:cNvPr>
            <p:cNvSpPr txBox="1"/>
            <p:nvPr/>
          </p:nvSpPr>
          <p:spPr>
            <a:xfrm>
              <a:off x="8940828" y="4697917"/>
              <a:ext cx="2761428" cy="292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A. Schroeder et al.,  Nature (2000)</a:t>
              </a:r>
            </a:p>
          </p:txBody>
        </p:sp>
      </p:grpSp>
      <p:grpSp>
        <p:nvGrpSpPr>
          <p:cNvPr id="22" name="组合 8">
            <a:extLst>
              <a:ext uri="{FF2B5EF4-FFF2-40B4-BE49-F238E27FC236}">
                <a16:creationId xmlns:a16="http://schemas.microsoft.com/office/drawing/2014/main" id="{C860BE5F-83A3-4819-B576-51D72FA01849}"/>
              </a:ext>
            </a:extLst>
          </p:cNvPr>
          <p:cNvGrpSpPr/>
          <p:nvPr/>
        </p:nvGrpSpPr>
        <p:grpSpPr>
          <a:xfrm>
            <a:off x="4973851" y="928844"/>
            <a:ext cx="2685132" cy="2912248"/>
            <a:chOff x="685423" y="4190245"/>
            <a:chExt cx="2805803" cy="2790501"/>
          </a:xfrm>
        </p:grpSpPr>
        <p:pic>
          <p:nvPicPr>
            <p:cNvPr id="23" name="Picture 3">
              <a:extLst>
                <a:ext uri="{FF2B5EF4-FFF2-40B4-BE49-F238E27FC236}">
                  <a16:creationId xmlns:a16="http://schemas.microsoft.com/office/drawing/2014/main" id="{1DB84715-42EB-4F99-9B55-8C6F43AFDA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423" y="4190245"/>
              <a:ext cx="2805803" cy="25304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E6F5562-4363-43E8-8676-3DFA098AA475}"/>
                </a:ext>
              </a:extLst>
            </p:cNvPr>
            <p:cNvSpPr txBox="1"/>
            <p:nvPr/>
          </p:nvSpPr>
          <p:spPr>
            <a:xfrm>
              <a:off x="1218260" y="6744818"/>
              <a:ext cx="2272966" cy="235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J. Custer et al.,  Nature (2003)</a:t>
              </a:r>
            </a:p>
          </p:txBody>
        </p:sp>
      </p:grpSp>
      <p:grpSp>
        <p:nvGrpSpPr>
          <p:cNvPr id="25" name="组合 9">
            <a:extLst>
              <a:ext uri="{FF2B5EF4-FFF2-40B4-BE49-F238E27FC236}">
                <a16:creationId xmlns:a16="http://schemas.microsoft.com/office/drawing/2014/main" id="{F671332D-F7DE-4A17-ABE2-E315A2441B85}"/>
              </a:ext>
            </a:extLst>
          </p:cNvPr>
          <p:cNvGrpSpPr/>
          <p:nvPr/>
        </p:nvGrpSpPr>
        <p:grpSpPr>
          <a:xfrm>
            <a:off x="2032777" y="899577"/>
            <a:ext cx="2679486" cy="3119946"/>
            <a:chOff x="420786" y="1486041"/>
            <a:chExt cx="3449554" cy="3722156"/>
          </a:xfrm>
        </p:grpSpPr>
        <p:pic>
          <p:nvPicPr>
            <p:cNvPr id="26" name="图片 7">
              <a:extLst>
                <a:ext uri="{FF2B5EF4-FFF2-40B4-BE49-F238E27FC236}">
                  <a16:creationId xmlns:a16="http://schemas.microsoft.com/office/drawing/2014/main" id="{DB5809DE-0C0D-455F-A529-75E6532072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2" t="10620" r="28751" b="5015"/>
            <a:stretch>
              <a:fillRect/>
            </a:stretch>
          </p:blipFill>
          <p:spPr>
            <a:xfrm>
              <a:off x="420786" y="1486041"/>
              <a:ext cx="3449554" cy="3292965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177792F-8D98-49EA-9A81-B65E8B7A37BC}"/>
                </a:ext>
              </a:extLst>
            </p:cNvPr>
            <p:cNvSpPr txBox="1"/>
            <p:nvPr/>
          </p:nvSpPr>
          <p:spPr>
            <a:xfrm>
              <a:off x="1309085" y="4730858"/>
              <a:ext cx="2392237" cy="477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M. D.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Mathur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et al.,  Nature (1998)</a:t>
              </a:r>
            </a:p>
          </p:txBody>
        </p:sp>
      </p:grpSp>
      <p:sp>
        <p:nvSpPr>
          <p:cNvPr id="28" name="TextBox 12">
            <a:extLst>
              <a:ext uri="{FF2B5EF4-FFF2-40B4-BE49-F238E27FC236}">
                <a16:creationId xmlns:a16="http://schemas.microsoft.com/office/drawing/2014/main" id="{5A07D9EF-275C-4BCB-93C2-3D28BFAB1CE2}"/>
              </a:ext>
            </a:extLst>
          </p:cNvPr>
          <p:cNvSpPr txBox="1"/>
          <p:nvPr/>
        </p:nvSpPr>
        <p:spPr>
          <a:xfrm>
            <a:off x="2972007" y="625206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Pressure</a:t>
            </a:r>
            <a:endParaRPr lang="zh-CN" altLang="en-US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id="{3762C680-8245-4BA3-ADEF-8580C12B388F}"/>
              </a:ext>
            </a:extLst>
          </p:cNvPr>
          <p:cNvSpPr txBox="1"/>
          <p:nvPr/>
        </p:nvSpPr>
        <p:spPr>
          <a:xfrm>
            <a:off x="5455050" y="618909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Magnetic fields</a:t>
            </a:r>
            <a:endParaRPr lang="zh-CN" altLang="en-US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12">
            <a:extLst>
              <a:ext uri="{FF2B5EF4-FFF2-40B4-BE49-F238E27FC236}">
                <a16:creationId xmlns:a16="http://schemas.microsoft.com/office/drawing/2014/main" id="{115A42D8-CB88-4DAA-933A-E62E2FCE1CBF}"/>
              </a:ext>
            </a:extLst>
          </p:cNvPr>
          <p:cNvSpPr txBox="1"/>
          <p:nvPr/>
        </p:nvSpPr>
        <p:spPr>
          <a:xfrm>
            <a:off x="8806483" y="631885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Doping</a:t>
            </a:r>
            <a:endParaRPr lang="zh-CN" altLang="en-US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C1F9AE-FD5A-46CF-A225-B68B0EF060DC}"/>
              </a:ext>
            </a:extLst>
          </p:cNvPr>
          <p:cNvSpPr txBox="1"/>
          <p:nvPr/>
        </p:nvSpPr>
        <p:spPr>
          <a:xfrm>
            <a:off x="2083554" y="4300218"/>
            <a:ext cx="8594780" cy="186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Tune a 2</a:t>
            </a:r>
            <a:r>
              <a:rPr lang="en-US" altLang="zh-CN" sz="2000" baseline="30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nd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order transition to </a:t>
            </a:r>
            <a:r>
              <a:rPr lang="en-US" altLang="zh-CN" sz="20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 0 by non-thermal control parameters </a:t>
            </a:r>
          </a:p>
          <a:p>
            <a:pPr>
              <a:spcAft>
                <a:spcPts val="60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Quantum critical point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Governed by </a:t>
            </a: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quantum not thermal fluctuations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Novel phases of matter, e.g. </a:t>
            </a: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strange metals, nematicity, unconventional superconductivity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428EFD-2777-1698-725C-C06AE56C2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190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C5E0A-2948-A4B1-88CA-BD286E9D8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7712C73B-9F2E-C525-1097-0EC3FC351C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950" t="38331" r="33749" b="37650"/>
          <a:stretch>
            <a:fillRect/>
          </a:stretch>
        </p:blipFill>
        <p:spPr>
          <a:xfrm>
            <a:off x="7575363" y="5454044"/>
            <a:ext cx="4413859" cy="14363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F0F2634E-24E5-AFF2-9F60-C3CA1B835A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8484325"/>
                  </p:ext>
                </p:extLst>
              </p:nvPr>
            </p:nvGraphicFramePr>
            <p:xfrm>
              <a:off x="373453" y="1127278"/>
              <a:ext cx="7015032" cy="397906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0087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141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897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Neutrons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b="1" dirty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  <a:r>
                            <a:rPr lang="en-GB" sz="2200" b="1" baseline="0" dirty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uons (</a:t>
                          </a:r>
                          <a:r>
                            <a:rPr lang="el-GR" sz="2200" dirty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μ</a:t>
                          </a:r>
                          <a:r>
                            <a:rPr lang="en-GB" sz="2200" dirty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SR) </a:t>
                          </a:r>
                          <a:endParaRPr lang="en-GB" sz="2200" b="1" baseline="0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9734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Diffraction probes </a:t>
                          </a:r>
                          <a:r>
                            <a:rPr lang="en-GB" sz="2200" b="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average structure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“Local probe” </a:t>
                          </a:r>
                          <a:r>
                            <a:rPr lang="en-GB" sz="22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of magnetic fields at stopping site(s)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79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Magnetic Bragg peak intensity </a:t>
                          </a:r>
                          <a14:m>
                            <m:oMath xmlns:m="http://schemas.openxmlformats.org/officeDocument/2006/math"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  <m:r>
                                <a:rPr lang="en-GB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∝</m:t>
                              </m:r>
                              <m:sSubSup>
                                <m:sSubSupPr>
                                  <m:ctrlPr>
                                    <a:rPr lang="en-GB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𝑜𝑟𝑑</m:t>
                                  </m:r>
                                </m:sub>
                                <m:sup>
                                  <m:r>
                                    <a:rPr lang="en-GB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oMath>
                          </a14:m>
                          <a:endParaRPr lang="en-GB" sz="22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Very sensitive to small local fields/ordered moments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9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Probe </a:t>
                          </a:r>
                          <a:r>
                            <a:rPr lang="en-GB" sz="2200" b="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energy-momentum </a:t>
                          </a:r>
                          <a:r>
                            <a:rPr lang="en-GB" sz="22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of magnetic fluctuations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Directly probes </a:t>
                          </a:r>
                          <a:r>
                            <a:rPr lang="en-GB" sz="22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dynamics </a:t>
                          </a:r>
                          <a:r>
                            <a:rPr lang="en-GB" sz="2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of internal fields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6383064"/>
                      </a:ext>
                    </a:extLst>
                  </a:tr>
                  <a:tr h="79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Sensitive to </a:t>
                          </a:r>
                          <a:r>
                            <a:rPr lang="en-GB" sz="2200" b="1" i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  <a:r>
                            <a:rPr lang="en-GB" sz="2200" b="0" i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⟂ </a:t>
                          </a:r>
                          <a:r>
                            <a:rPr lang="en-GB" sz="2200" b="1" i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Q</a:t>
                          </a:r>
                          <a:endParaRPr lang="en-GB" sz="2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Probes internal fields </a:t>
                          </a:r>
                          <a:r>
                            <a:rPr lang="en-GB" sz="2200" b="0" i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⟂ muon spin polarization</a:t>
                          </a:r>
                          <a:endParaRPr lang="en-GB" sz="2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02325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F0F2634E-24E5-AFF2-9F60-C3CA1B835A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8484325"/>
                  </p:ext>
                </p:extLst>
              </p:nvPr>
            </p:nvGraphicFramePr>
            <p:xfrm>
              <a:off x="373453" y="1127278"/>
              <a:ext cx="7015032" cy="397906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0087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141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897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Neutrons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b="1" dirty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  <a:r>
                            <a:rPr lang="en-GB" sz="2200" b="1" baseline="0" dirty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uons (</a:t>
                          </a:r>
                          <a:r>
                            <a:rPr lang="el-GR" sz="2200" dirty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μ</a:t>
                          </a:r>
                          <a:r>
                            <a:rPr lang="en-GB" sz="2200" dirty="0">
                              <a:solidFill>
                                <a:srgbClr val="00B05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SR) </a:t>
                          </a:r>
                          <a:endParaRPr lang="en-GB" sz="2200" b="1" baseline="0" dirty="0">
                            <a:solidFill>
                              <a:srgbClr val="00B05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9734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Diffraction probes </a:t>
                          </a:r>
                          <a:r>
                            <a:rPr lang="en-GB" sz="2200" b="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average structure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“Local probe” </a:t>
                          </a:r>
                          <a:r>
                            <a:rPr lang="en-GB" sz="22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of magnetic fields at stopping site(s)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7973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0" t="-165649" r="-119392" b="-2488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Very sensitive to small local fields/ordered moments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097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Probe </a:t>
                          </a:r>
                          <a:r>
                            <a:rPr lang="en-GB" sz="2200" b="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energy-momentum </a:t>
                          </a:r>
                          <a:r>
                            <a:rPr lang="en-GB" sz="22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of magnetic fluctuations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Directly probes </a:t>
                          </a:r>
                          <a:r>
                            <a:rPr lang="en-GB" sz="22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dynamics </a:t>
                          </a:r>
                          <a:r>
                            <a:rPr lang="en-GB" sz="2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of internal fields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16383064"/>
                      </a:ext>
                    </a:extLst>
                  </a:tr>
                  <a:tr h="79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b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Sensitive to </a:t>
                          </a:r>
                          <a:r>
                            <a:rPr lang="en-GB" sz="2200" b="1" i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  <a:r>
                            <a:rPr lang="en-GB" sz="2200" b="0" i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⟂ </a:t>
                          </a:r>
                          <a:r>
                            <a:rPr lang="en-GB" sz="2200" b="1" i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Q</a:t>
                          </a:r>
                          <a:endParaRPr lang="en-GB" sz="2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Probes internal fields </a:t>
                          </a:r>
                          <a:r>
                            <a:rPr lang="en-GB" sz="2200" b="0" i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⟂ muon spin polarization</a:t>
                          </a:r>
                          <a:endParaRPr lang="en-GB" sz="2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0232508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EEB24675-0911-727F-0649-9DBD190CBE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5128" y="752004"/>
            <a:ext cx="2127964" cy="280165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D434B72-E17D-ED78-F522-234FA703202B}"/>
              </a:ext>
            </a:extLst>
          </p:cNvPr>
          <p:cNvCxnSpPr>
            <a:cxnSpLocks/>
          </p:cNvCxnSpPr>
          <p:nvPr/>
        </p:nvCxnSpPr>
        <p:spPr>
          <a:xfrm>
            <a:off x="7007962" y="2127425"/>
            <a:ext cx="1578108" cy="109497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2216B13-86B4-5366-A4A4-C2783B8480A5}"/>
              </a:ext>
            </a:extLst>
          </p:cNvPr>
          <p:cNvCxnSpPr>
            <a:cxnSpLocks/>
          </p:cNvCxnSpPr>
          <p:nvPr/>
        </p:nvCxnSpPr>
        <p:spPr>
          <a:xfrm flipV="1">
            <a:off x="7070049" y="2026550"/>
            <a:ext cx="1283130" cy="7264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3A9506C-29DE-580D-E47E-12279B00B914}"/>
              </a:ext>
            </a:extLst>
          </p:cNvPr>
          <p:cNvGrpSpPr/>
          <p:nvPr/>
        </p:nvGrpSpPr>
        <p:grpSpPr>
          <a:xfrm>
            <a:off x="7680960" y="4318663"/>
            <a:ext cx="4285402" cy="1135380"/>
            <a:chOff x="7703820" y="4472940"/>
            <a:chExt cx="4285402" cy="113538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3A65BE3-4B05-FF60-4AF7-E5252A3DA55B}"/>
                </a:ext>
              </a:extLst>
            </p:cNvPr>
            <p:cNvGrpSpPr/>
            <p:nvPr/>
          </p:nvGrpSpPr>
          <p:grpSpPr>
            <a:xfrm>
              <a:off x="7703820" y="4472940"/>
              <a:ext cx="3460420" cy="1135380"/>
              <a:chOff x="7970520" y="4480560"/>
              <a:chExt cx="3460420" cy="1135380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E455DC7C-03A7-CF36-462F-F469895F4B21}"/>
                  </a:ext>
                </a:extLst>
              </p:cNvPr>
              <p:cNvGrpSpPr/>
              <p:nvPr/>
            </p:nvGrpSpPr>
            <p:grpSpPr>
              <a:xfrm>
                <a:off x="7970520" y="4960620"/>
                <a:ext cx="3460420" cy="167640"/>
                <a:chOff x="7970520" y="4884420"/>
                <a:chExt cx="3460420" cy="167640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ABDA8E95-E150-4F9A-9563-151AC2E8E92E}"/>
                    </a:ext>
                  </a:extLst>
                </p:cNvPr>
                <p:cNvSpPr/>
                <p:nvPr/>
              </p:nvSpPr>
              <p:spPr>
                <a:xfrm>
                  <a:off x="7970520" y="4892040"/>
                  <a:ext cx="160020" cy="16002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D6827118-F7CA-7356-A46D-024528E76EE2}"/>
                    </a:ext>
                  </a:extLst>
                </p:cNvPr>
                <p:cNvSpPr/>
                <p:nvPr/>
              </p:nvSpPr>
              <p:spPr>
                <a:xfrm>
                  <a:off x="8795620" y="4884420"/>
                  <a:ext cx="160020" cy="16002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5CED3C43-9F3F-9A8E-6A80-C0DAF149295E}"/>
                    </a:ext>
                  </a:extLst>
                </p:cNvPr>
                <p:cNvSpPr/>
                <p:nvPr/>
              </p:nvSpPr>
              <p:spPr>
                <a:xfrm>
                  <a:off x="9620720" y="4884420"/>
                  <a:ext cx="160020" cy="16002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DCE31BF6-7E11-742D-F7D1-01CA603F80B3}"/>
                    </a:ext>
                  </a:extLst>
                </p:cNvPr>
                <p:cNvSpPr/>
                <p:nvPr/>
              </p:nvSpPr>
              <p:spPr>
                <a:xfrm>
                  <a:off x="10445820" y="4884420"/>
                  <a:ext cx="160020" cy="16002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B022EF1D-238B-07A1-B1D5-A5D92F337245}"/>
                    </a:ext>
                  </a:extLst>
                </p:cNvPr>
                <p:cNvSpPr/>
                <p:nvPr/>
              </p:nvSpPr>
              <p:spPr>
                <a:xfrm>
                  <a:off x="11270920" y="4884420"/>
                  <a:ext cx="160020" cy="16002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43CA03BA-AEBC-E68E-06D2-4A4DB6E4D5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45937" y="4488180"/>
                <a:ext cx="0" cy="480060"/>
              </a:xfrm>
              <a:prstGeom prst="straightConnector1">
                <a:avLst/>
              </a:prstGeom>
              <a:ln w="444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4B66F88E-1CF4-CAF9-4728-4CBF869E78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75630" y="4488180"/>
                <a:ext cx="0" cy="487680"/>
              </a:xfrm>
              <a:prstGeom prst="straightConnector1">
                <a:avLst/>
              </a:prstGeom>
              <a:ln w="444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2E088165-63AC-BE87-43D0-D5090A47DA29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9700730" y="5120640"/>
                <a:ext cx="0" cy="487680"/>
              </a:xfrm>
              <a:prstGeom prst="straightConnector1">
                <a:avLst/>
              </a:prstGeom>
              <a:ln w="444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194BFFDE-2F2C-95F3-CEE8-96731AB1344D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10525830" y="5128260"/>
                <a:ext cx="0" cy="487680"/>
              </a:xfrm>
              <a:prstGeom prst="straightConnector1">
                <a:avLst/>
              </a:prstGeom>
              <a:ln w="444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34D9C0C2-7786-07BE-E6F7-44786D432D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343310" y="4480560"/>
                <a:ext cx="0" cy="480060"/>
              </a:xfrm>
              <a:prstGeom prst="straightConnector1">
                <a:avLst/>
              </a:prstGeom>
              <a:ln w="444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FC676F0-5151-33A5-B26C-A55F530A0341}"/>
                </a:ext>
              </a:extLst>
            </p:cNvPr>
            <p:cNvSpPr/>
            <p:nvPr/>
          </p:nvSpPr>
          <p:spPr>
            <a:xfrm>
              <a:off x="11829202" y="4960620"/>
              <a:ext cx="160020" cy="16002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4F8B134-A1B5-5392-71C7-978E12D54E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901592" y="4484370"/>
              <a:ext cx="0" cy="480060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CBE6CDF-E186-2E03-12B3-A20F610D940A}"/>
              </a:ext>
            </a:extLst>
          </p:cNvPr>
          <p:cNvGrpSpPr/>
          <p:nvPr/>
        </p:nvGrpSpPr>
        <p:grpSpPr>
          <a:xfrm>
            <a:off x="7704000" y="6080760"/>
            <a:ext cx="4285222" cy="167640"/>
            <a:chOff x="7704000" y="6164580"/>
            <a:chExt cx="4285222" cy="16764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503FA36-19C7-53A8-D079-1E0B12D55DF0}"/>
                </a:ext>
              </a:extLst>
            </p:cNvPr>
            <p:cNvGrpSpPr/>
            <p:nvPr/>
          </p:nvGrpSpPr>
          <p:grpSpPr>
            <a:xfrm>
              <a:off x="7704000" y="6164580"/>
              <a:ext cx="3460420" cy="167640"/>
              <a:chOff x="7970520" y="4884420"/>
              <a:chExt cx="3460420" cy="16764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AF84032F-57DC-2585-EAA3-9D1E97D55CA6}"/>
                  </a:ext>
                </a:extLst>
              </p:cNvPr>
              <p:cNvSpPr/>
              <p:nvPr/>
            </p:nvSpPr>
            <p:spPr>
              <a:xfrm>
                <a:off x="7970520" y="4892040"/>
                <a:ext cx="160020" cy="16002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336B2645-EE38-4778-B69C-5480524F903E}"/>
                  </a:ext>
                </a:extLst>
              </p:cNvPr>
              <p:cNvSpPr/>
              <p:nvPr/>
            </p:nvSpPr>
            <p:spPr>
              <a:xfrm>
                <a:off x="8795620" y="4884420"/>
                <a:ext cx="160020" cy="16002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7E541D25-BCA3-51F4-18ED-F20EF8B3F4E0}"/>
                  </a:ext>
                </a:extLst>
              </p:cNvPr>
              <p:cNvSpPr/>
              <p:nvPr/>
            </p:nvSpPr>
            <p:spPr>
              <a:xfrm>
                <a:off x="9620720" y="4884420"/>
                <a:ext cx="160020" cy="16002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9E64A4B-A774-B790-11BA-6CCAC48E98FA}"/>
                  </a:ext>
                </a:extLst>
              </p:cNvPr>
              <p:cNvSpPr/>
              <p:nvPr/>
            </p:nvSpPr>
            <p:spPr>
              <a:xfrm>
                <a:off x="10445820" y="4884420"/>
                <a:ext cx="160020" cy="16002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222B29E0-0AE8-30B9-D3A9-E1397D8F85EA}"/>
                  </a:ext>
                </a:extLst>
              </p:cNvPr>
              <p:cNvSpPr/>
              <p:nvPr/>
            </p:nvSpPr>
            <p:spPr>
              <a:xfrm>
                <a:off x="11270920" y="4884420"/>
                <a:ext cx="160020" cy="16002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33B8125-DFC5-4000-9744-28430E6C05E8}"/>
                </a:ext>
              </a:extLst>
            </p:cNvPr>
            <p:cNvSpPr/>
            <p:nvPr/>
          </p:nvSpPr>
          <p:spPr>
            <a:xfrm>
              <a:off x="11829202" y="6164580"/>
              <a:ext cx="160020" cy="16002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0F36222-D01F-0B65-537F-6B080045A080}"/>
              </a:ext>
            </a:extLst>
          </p:cNvPr>
          <p:cNvCxnSpPr>
            <a:cxnSpLocks/>
          </p:cNvCxnSpPr>
          <p:nvPr/>
        </p:nvCxnSpPr>
        <p:spPr>
          <a:xfrm flipV="1">
            <a:off x="7786074" y="5516880"/>
            <a:ext cx="0" cy="57150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F83A7E7-78B3-587E-C3C4-2170E73CA15A}"/>
              </a:ext>
            </a:extLst>
          </p:cNvPr>
          <p:cNvCxnSpPr>
            <a:cxnSpLocks/>
          </p:cNvCxnSpPr>
          <p:nvPr/>
        </p:nvCxnSpPr>
        <p:spPr>
          <a:xfrm>
            <a:off x="9426880" y="6240780"/>
            <a:ext cx="0" cy="603862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0DBA049-EAA7-E71B-FB57-118155ECE166}"/>
              </a:ext>
            </a:extLst>
          </p:cNvPr>
          <p:cNvCxnSpPr>
            <a:cxnSpLocks/>
          </p:cNvCxnSpPr>
          <p:nvPr/>
        </p:nvCxnSpPr>
        <p:spPr>
          <a:xfrm flipV="1">
            <a:off x="11061370" y="5509260"/>
            <a:ext cx="0" cy="57150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>
            <a:extLst>
              <a:ext uri="{FF2B5EF4-FFF2-40B4-BE49-F238E27FC236}">
                <a16:creationId xmlns:a16="http://schemas.microsoft.com/office/drawing/2014/main" id="{670A1800-BBCD-8AA6-F6C6-29874B15EE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801" t="38644" r="35593" b="37974"/>
          <a:stretch>
            <a:fillRect/>
          </a:stretch>
        </p:blipFill>
        <p:spPr>
          <a:xfrm>
            <a:off x="7575360" y="4076700"/>
            <a:ext cx="4471860" cy="16063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36255BD-CFE4-A88E-1C31-A20BE4A52F74}"/>
                  </a:ext>
                </a:extLst>
              </p:cNvPr>
              <p:cNvSpPr txBox="1"/>
              <p:nvPr/>
            </p:nvSpPr>
            <p:spPr>
              <a:xfrm>
                <a:off x="8353179" y="3756344"/>
                <a:ext cx="3114892" cy="4628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200" b="1" i="1" smtClean="0">
                              <a:latin typeface="Cambria Math" panose="02040503050406030204" pitchFamily="18" charset="0"/>
                            </a:rPr>
                            <m:t>𝑴</m:t>
                          </m:r>
                        </m:e>
                        <m:sub>
                          <m:r>
                            <a:rPr lang="en-GB" sz="22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22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GB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GB" sz="2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GB" sz="22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2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200" b="1" i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sz="2200" b="1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GB" sz="22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2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GB" sz="22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22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2200" b="1" i="1" smtClean="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lang="en-GB" sz="22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200" b="1" i="1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36255BD-CFE4-A88E-1C31-A20BE4A52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3179" y="3756344"/>
                <a:ext cx="3114892" cy="462884"/>
              </a:xfrm>
              <a:prstGeom prst="rect">
                <a:avLst/>
              </a:prstGeom>
              <a:blipFill>
                <a:blip r:embed="rId6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>
            <a:extLst>
              <a:ext uri="{FF2B5EF4-FFF2-40B4-BE49-F238E27FC236}">
                <a16:creationId xmlns:a16="http://schemas.microsoft.com/office/drawing/2014/main" id="{7A1C7E9E-64BE-D2A7-06A8-5B4724EB3398}"/>
              </a:ext>
            </a:extLst>
          </p:cNvPr>
          <p:cNvSpPr txBox="1"/>
          <p:nvPr/>
        </p:nvSpPr>
        <p:spPr>
          <a:xfrm>
            <a:off x="7512101" y="5126699"/>
            <a:ext cx="7889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29862A9-70A2-654E-6390-7106426265A9}"/>
              </a:ext>
            </a:extLst>
          </p:cNvPr>
          <p:cNvSpPr txBox="1"/>
          <p:nvPr/>
        </p:nvSpPr>
        <p:spPr>
          <a:xfrm>
            <a:off x="7524434" y="3674357"/>
            <a:ext cx="10102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π/4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1D0AAC3-780F-87BD-ADD2-CE78D6B264F1}"/>
              </a:ext>
            </a:extLst>
          </p:cNvPr>
          <p:cNvSpPr txBox="1"/>
          <p:nvPr/>
        </p:nvSpPr>
        <p:spPr>
          <a:xfrm>
            <a:off x="9885047" y="1438758"/>
            <a:ext cx="216217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Diffraction probes </a:t>
            </a:r>
            <a:r>
              <a:rPr lang="en-GB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altLang="zh-CN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2200" baseline="-2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hkl</a:t>
            </a:r>
            <a:r>
              <a:rPr lang="en-US" altLang="zh-CN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altLang="zh-CN" sz="2200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=&gt; cannot determine ‘global phase’</a:t>
            </a:r>
            <a:endParaRPr lang="en-US" sz="2200" baseline="30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28AB47-4B64-7646-FB13-7DAA4ED7ACBD}"/>
              </a:ext>
            </a:extLst>
          </p:cNvPr>
          <p:cNvSpPr txBox="1"/>
          <p:nvPr/>
        </p:nvSpPr>
        <p:spPr>
          <a:xfrm>
            <a:off x="1619096" y="50905"/>
            <a:ext cx="91440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Neutrons + muons: “Complementary</a:t>
            </a:r>
            <a:r>
              <a:rPr lang="zh-CN" altLang="en-US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”</a:t>
            </a:r>
            <a:r>
              <a:rPr lang="en-GB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magnetic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probes</a:t>
            </a:r>
          </a:p>
          <a:p>
            <a:pPr algn="ctr"/>
            <a:endParaRPr lang="zh-CN" altLang="en-US" sz="2600" b="1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67C136-327C-D533-FD06-14FEADB29B25}"/>
              </a:ext>
            </a:extLst>
          </p:cNvPr>
          <p:cNvSpPr txBox="1"/>
          <p:nvPr/>
        </p:nvSpPr>
        <p:spPr>
          <a:xfrm>
            <a:off x="373452" y="5583185"/>
            <a:ext cx="7201907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l-G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 can sometimes distinguish between different magnetic structures with identical or similar diffraction patterns</a:t>
            </a:r>
            <a:endParaRPr lang="en-US" sz="2000" b="1" baseline="30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829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762C6CD-0FF1-4ECD-A5F0-1A296F9E5314}"/>
              </a:ext>
            </a:extLst>
          </p:cNvPr>
          <p:cNvSpPr txBox="1"/>
          <p:nvPr/>
        </p:nvSpPr>
        <p:spPr>
          <a:xfrm>
            <a:off x="1524000" y="19816"/>
            <a:ext cx="91440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Ferromagnetic quantum criticality?</a:t>
            </a:r>
            <a:endParaRPr lang="zh-CN" altLang="en-US" sz="2600" b="1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680FF0-BC52-4ACE-A67C-3C0B0FBD6F46}"/>
              </a:ext>
            </a:extLst>
          </p:cNvPr>
          <p:cNvSpPr txBox="1"/>
          <p:nvPr/>
        </p:nvSpPr>
        <p:spPr>
          <a:xfrm>
            <a:off x="1620306" y="4690731"/>
            <a:ext cx="3358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M. Brando et al., Rev Mod Phys.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(2015)</a:t>
            </a:r>
          </a:p>
        </p:txBody>
      </p:sp>
      <p:grpSp>
        <p:nvGrpSpPr>
          <p:cNvPr id="9" name="组合 2">
            <a:extLst>
              <a:ext uri="{FF2B5EF4-FFF2-40B4-BE49-F238E27FC236}">
                <a16:creationId xmlns:a16="http://schemas.microsoft.com/office/drawing/2014/main" id="{66DDCA2A-A934-4FCB-9823-6F36845B10AC}"/>
              </a:ext>
            </a:extLst>
          </p:cNvPr>
          <p:cNvGrpSpPr/>
          <p:nvPr/>
        </p:nvGrpSpPr>
        <p:grpSpPr>
          <a:xfrm>
            <a:off x="630322" y="726677"/>
            <a:ext cx="5042345" cy="3864107"/>
            <a:chOff x="1290087" y="1226444"/>
            <a:chExt cx="6124501" cy="5132970"/>
          </a:xfrm>
        </p:grpSpPr>
        <p:pic>
          <p:nvPicPr>
            <p:cNvPr id="10" name="图片 19">
              <a:extLst>
                <a:ext uri="{FF2B5EF4-FFF2-40B4-BE49-F238E27FC236}">
                  <a16:creationId xmlns:a16="http://schemas.microsoft.com/office/drawing/2014/main" id="{A3F42262-5DFE-4F97-9C65-BE022668C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0087" y="1226444"/>
              <a:ext cx="6124501" cy="5132970"/>
            </a:xfrm>
            <a:prstGeom prst="rect">
              <a:avLst/>
            </a:prstGeom>
          </p:spPr>
        </p:pic>
        <p:sp>
          <p:nvSpPr>
            <p:cNvPr id="11" name="文本框 1">
              <a:extLst>
                <a:ext uri="{FF2B5EF4-FFF2-40B4-BE49-F238E27FC236}">
                  <a16:creationId xmlns:a16="http://schemas.microsoft.com/office/drawing/2014/main" id="{EEEAAE23-0DC4-4515-88F5-E6238E4DC48C}"/>
                </a:ext>
              </a:extLst>
            </p:cNvPr>
            <p:cNvSpPr txBox="1"/>
            <p:nvPr/>
          </p:nvSpPr>
          <p:spPr>
            <a:xfrm>
              <a:off x="1638447" y="1347250"/>
              <a:ext cx="2713891" cy="37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UGe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, ZrZn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, CoS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12" name="文本框 8">
              <a:extLst>
                <a:ext uri="{FF2B5EF4-FFF2-40B4-BE49-F238E27FC236}">
                  <a16:creationId xmlns:a16="http://schemas.microsoft.com/office/drawing/2014/main" id="{64E6E81E-8014-4A2A-BF77-A70DACF3A438}"/>
                </a:ext>
              </a:extLst>
            </p:cNvPr>
            <p:cNvSpPr txBox="1"/>
            <p:nvPr/>
          </p:nvSpPr>
          <p:spPr>
            <a:xfrm>
              <a:off x="1638446" y="3793588"/>
              <a:ext cx="2713891" cy="37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CeAgSb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, Nb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1-y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Fe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2+y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13" name="文本框 9">
              <a:extLst>
                <a:ext uri="{FF2B5EF4-FFF2-40B4-BE49-F238E27FC236}">
                  <a16:creationId xmlns:a16="http://schemas.microsoft.com/office/drawing/2014/main" id="{7D87C243-7FD8-433E-9F03-8C31A52DB0FA}"/>
                </a:ext>
              </a:extLst>
            </p:cNvPr>
            <p:cNvSpPr txBox="1"/>
            <p:nvPr/>
          </p:nvSpPr>
          <p:spPr>
            <a:xfrm>
              <a:off x="4387698" y="3826457"/>
              <a:ext cx="2713891" cy="37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Ni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1-x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, CePd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1-x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Rh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14" name="矩形 1">
              <a:extLst>
                <a:ext uri="{FF2B5EF4-FFF2-40B4-BE49-F238E27FC236}">
                  <a16:creationId xmlns:a16="http://schemas.microsoft.com/office/drawing/2014/main" id="{3F009679-6449-4A3E-ACF6-35B938ABD49E}"/>
                </a:ext>
              </a:extLst>
            </p:cNvPr>
            <p:cNvSpPr/>
            <p:nvPr/>
          </p:nvSpPr>
          <p:spPr>
            <a:xfrm>
              <a:off x="4387698" y="1315149"/>
              <a:ext cx="2480680" cy="6333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URu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2-x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Re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, Ni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Pd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1-x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… </a:t>
              </a:r>
            </a:p>
            <a:p>
              <a:r>
                <a:rPr lang="en-US" altLang="zh-CN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(Disorder)</a:t>
              </a:r>
              <a:endPara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9EFFA41-BA57-4C20-B07E-3123FCA8E18D}"/>
              </a:ext>
            </a:extLst>
          </p:cNvPr>
          <p:cNvSpPr txBox="1"/>
          <p:nvPr/>
        </p:nvSpPr>
        <p:spPr>
          <a:xfrm>
            <a:off x="1620306" y="5257650"/>
            <a:ext cx="9137994" cy="11079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Ferromagnetic quantum critical points </a:t>
            </a:r>
            <a:r>
              <a:rPr lang="en-US" altLang="zh-CN" sz="2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not generally observed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Theoretically predicted to be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prohibited in clean ferromagnetic systems </a:t>
            </a:r>
            <a:b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</a:br>
            <a:r>
              <a:rPr lang="en-US" altLang="zh-CN"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[D. </a:t>
            </a:r>
            <a:r>
              <a:rPr lang="en-US" altLang="zh-CN" sz="16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Belitz</a:t>
            </a:r>
            <a:r>
              <a:rPr lang="en-US" altLang="zh-CN" sz="1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et al. PRL (1999)]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CB6603-0F92-FF23-31FE-16F44E58D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7</a:t>
            </a:fld>
            <a:endParaRPr lang="zh-CN" alt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F635E9B-3180-C493-CC67-4CED415864BF}"/>
              </a:ext>
            </a:extLst>
          </p:cNvPr>
          <p:cNvGrpSpPr/>
          <p:nvPr/>
        </p:nvGrpSpPr>
        <p:grpSpPr>
          <a:xfrm>
            <a:off x="6163869" y="1598051"/>
            <a:ext cx="3123606" cy="3168734"/>
            <a:chOff x="6202116" y="879532"/>
            <a:chExt cx="2291249" cy="223824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5F26349-0E11-A3D8-AD4B-4E7338E36A79}"/>
                </a:ext>
              </a:extLst>
            </p:cNvPr>
            <p:cNvGrpSpPr/>
            <p:nvPr/>
          </p:nvGrpSpPr>
          <p:grpSpPr>
            <a:xfrm>
              <a:off x="6202116" y="879532"/>
              <a:ext cx="2083407" cy="1978876"/>
              <a:chOff x="6174903" y="827637"/>
              <a:chExt cx="2209190" cy="2098348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2FE69919-5CCE-8205-0474-F430AC85CA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74903" y="827637"/>
                <a:ext cx="2209190" cy="2098348"/>
              </a:xfrm>
              <a:prstGeom prst="rect">
                <a:avLst/>
              </a:prstGeom>
            </p:spPr>
          </p:pic>
          <p:sp>
            <p:nvSpPr>
              <p:cNvPr id="19" name="文本框 1">
                <a:extLst>
                  <a:ext uri="{FF2B5EF4-FFF2-40B4-BE49-F238E27FC236}">
                    <a16:creationId xmlns:a16="http://schemas.microsoft.com/office/drawing/2014/main" id="{BDD1BB46-664D-5FE9-7934-97C706DACEF9}"/>
                  </a:ext>
                </a:extLst>
              </p:cNvPr>
              <p:cNvSpPr txBox="1"/>
              <p:nvPr/>
            </p:nvSpPr>
            <p:spPr>
              <a:xfrm>
                <a:off x="7674427" y="1230544"/>
                <a:ext cx="709665" cy="3263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UGe</a:t>
                </a:r>
                <a:r>
                  <a:rPr lang="en-US" altLang="zh-CN" sz="1400" b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3767915-3ABB-87DE-7A27-72A04CE646B4}"/>
                </a:ext>
              </a:extLst>
            </p:cNvPr>
            <p:cNvSpPr txBox="1"/>
            <p:nvPr/>
          </p:nvSpPr>
          <p:spPr>
            <a:xfrm>
              <a:off x="6606072" y="2868248"/>
              <a:ext cx="1887293" cy="249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V. </a:t>
              </a:r>
              <a:r>
                <a:rPr lang="en-US" altLang="zh-CN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Taufor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 et al. PRL (2010)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3A5FD29-2E8A-D380-4941-A3ABAFF06DF7}"/>
              </a:ext>
            </a:extLst>
          </p:cNvPr>
          <p:cNvGrpSpPr/>
          <p:nvPr/>
        </p:nvGrpSpPr>
        <p:grpSpPr>
          <a:xfrm>
            <a:off x="8911266" y="1716010"/>
            <a:ext cx="3118342" cy="2674281"/>
            <a:chOff x="6021852" y="3124781"/>
            <a:chExt cx="2313109" cy="198371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F7F754A-FCD3-A85B-123E-C3D4747A0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21852" y="3124781"/>
              <a:ext cx="2311162" cy="160996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2D80662-D626-C7FA-723D-D8F076117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57546" y="4754002"/>
              <a:ext cx="1977415" cy="354495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C19E9AC-1086-DE50-8B8F-6F4B9120165D}"/>
              </a:ext>
            </a:extLst>
          </p:cNvPr>
          <p:cNvSpPr txBox="1"/>
          <p:nvPr/>
        </p:nvSpPr>
        <p:spPr>
          <a:xfrm>
            <a:off x="9465884" y="4412852"/>
            <a:ext cx="2707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V. A. Sidorov et al. PRB (2003)</a:t>
            </a:r>
          </a:p>
        </p:txBody>
      </p:sp>
    </p:spTree>
    <p:extLst>
      <p:ext uri="{BB962C8B-B14F-4D97-AF65-F5344CB8AC3E}">
        <p14:creationId xmlns:p14="http://schemas.microsoft.com/office/powerpoint/2010/main" val="2209219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97392-CAAD-BB21-0347-CC850FC2B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6DEDF51-C02F-53F7-41A8-5AFF279A69AD}"/>
              </a:ext>
            </a:extLst>
          </p:cNvPr>
          <p:cNvSpPr txBox="1"/>
          <p:nvPr/>
        </p:nvSpPr>
        <p:spPr>
          <a:xfrm>
            <a:off x="1524000" y="47524"/>
            <a:ext cx="914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Outline</a:t>
            </a:r>
            <a:endParaRPr lang="zh-CN" altLang="en-US" sz="2800" b="1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1BAAB7-C930-37F2-B153-29C66C57F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D00CFB-2CFC-4A1E-1767-8092575BAD33}"/>
              </a:ext>
            </a:extLst>
          </p:cNvPr>
          <p:cNvSpPr txBox="1"/>
          <p:nvPr/>
        </p:nvSpPr>
        <p:spPr>
          <a:xfrm>
            <a:off x="740785" y="1262944"/>
            <a:ext cx="107104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Both"/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Introduction</a:t>
            </a:r>
          </a:p>
          <a:p>
            <a:pPr marL="514350" indent="-514350">
              <a:buAutoNum type="arabicParenBoth"/>
            </a:pPr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14350" indent="-514350">
              <a:buFontTx/>
              <a:buAutoNum type="arabicParenBoth"/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Magnetic order of quantum critical ferromagnet CeRh</a:t>
            </a:r>
            <a:r>
              <a:rPr lang="en-US" altLang="zh-CN" sz="2800" b="1" baseline="-250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</a:t>
            </a:r>
            <a:r>
              <a:rPr lang="en-US" altLang="zh-CN" sz="2800" b="1" baseline="-250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b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</a:br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(3) Non-collinear ferromagnetism in pressure-induced    superconductor Ce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CoGe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</a:p>
          <a:p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(4) Complex magnetic order in candidate spin-triplet superconductor CeSb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</a:p>
          <a:p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75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762C6CD-0FF1-4ECD-A5F0-1A296F9E5314}"/>
              </a:ext>
            </a:extLst>
          </p:cNvPr>
          <p:cNvSpPr txBox="1"/>
          <p:nvPr/>
        </p:nvSpPr>
        <p:spPr>
          <a:xfrm>
            <a:off x="0" y="47524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CeRh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 Clean stoichiometric Kondo ferromagnet</a:t>
            </a:r>
            <a:endParaRPr lang="zh-CN" altLang="en-US" sz="2600" b="1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文本框 22">
            <a:extLst>
              <a:ext uri="{FF2B5EF4-FFF2-40B4-BE49-F238E27FC236}">
                <a16:creationId xmlns:a16="http://schemas.microsoft.com/office/drawing/2014/main" id="{B577EB03-5A39-4F1D-944D-82E4F68276A7}"/>
              </a:ext>
            </a:extLst>
          </p:cNvPr>
          <p:cNvSpPr txBox="1"/>
          <p:nvPr/>
        </p:nvSpPr>
        <p:spPr>
          <a:xfrm>
            <a:off x="4215748" y="6530481"/>
            <a:ext cx="41496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B. Shen et al., Nature 579, 51 (2020)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BEA3FF62-A237-B92E-E56A-094889242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4" y="1155865"/>
            <a:ext cx="3014866" cy="1468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C5ABC622-53B5-26A3-CEB5-8C01167F7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322152" y="3978953"/>
            <a:ext cx="3328534" cy="151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对象 2">
            <a:extLst>
              <a:ext uri="{FF2B5EF4-FFF2-40B4-BE49-F238E27FC236}">
                <a16:creationId xmlns:a16="http://schemas.microsoft.com/office/drawing/2014/main" id="{EEACB2B4-00DC-A720-7FC8-7781F2B122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0320" y="744839"/>
          <a:ext cx="3564063" cy="2947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974880" imgH="805680" progId="Origin50.Graph">
                  <p:embed/>
                </p:oleObj>
              </mc:Choice>
              <mc:Fallback>
                <p:oleObj name="Graph" r:id="rId4" imgW="974880" imgH="805680" progId="Origin50.Graph">
                  <p:embed/>
                  <p:pic>
                    <p:nvPicPr>
                      <p:cNvPr id="16" name="对象 2">
                        <a:extLst>
                          <a:ext uri="{FF2B5EF4-FFF2-40B4-BE49-F238E27FC236}">
                            <a16:creationId xmlns:a16="http://schemas.microsoft.com/office/drawing/2014/main" id="{EEACB2B4-00DC-A720-7FC8-7781F2B122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70320" y="744839"/>
                        <a:ext cx="3564063" cy="2947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E47480E4-1891-D878-A2D4-D11E05F6E754}"/>
              </a:ext>
            </a:extLst>
          </p:cNvPr>
          <p:cNvSpPr txBox="1"/>
          <p:nvPr/>
        </p:nvSpPr>
        <p:spPr>
          <a:xfrm>
            <a:off x="6898706" y="1060275"/>
            <a:ext cx="506197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Triangular lattice of quasi-1D Ce chains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Ferromagnetic transition </a:t>
            </a:r>
            <a:r>
              <a:rPr lang="en-US" altLang="zh-CN" sz="20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en-US" altLang="zh-CN" sz="2000" baseline="-25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 2.5 K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altLang="zh-CN" sz="20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-plane ordering of reduced Ce-moments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1" name="对象 6">
            <a:extLst>
              <a:ext uri="{FF2B5EF4-FFF2-40B4-BE49-F238E27FC236}">
                <a16:creationId xmlns:a16="http://schemas.microsoft.com/office/drawing/2014/main" id="{17504F80-5655-17C0-DE89-2363F0E44A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432014"/>
              </p:ext>
            </p:extLst>
          </p:nvPr>
        </p:nvGraphicFramePr>
        <p:xfrm>
          <a:off x="3241508" y="3692454"/>
          <a:ext cx="3564064" cy="2862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6" imgW="1047600" imgH="840960" progId="Origin50.Graph">
                  <p:embed/>
                </p:oleObj>
              </mc:Choice>
              <mc:Fallback>
                <p:oleObj name="Graph" r:id="rId6" imgW="1047600" imgH="840960" progId="Origin50.Graph">
                  <p:embed/>
                  <p:pic>
                    <p:nvPicPr>
                      <p:cNvPr id="31" name="对象 6">
                        <a:extLst>
                          <a:ext uri="{FF2B5EF4-FFF2-40B4-BE49-F238E27FC236}">
                            <a16:creationId xmlns:a16="http://schemas.microsoft.com/office/drawing/2014/main" id="{17504F80-5655-17C0-DE89-2363F0E44A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1508" y="3692454"/>
                        <a:ext cx="3564064" cy="28627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12">
            <a:extLst>
              <a:ext uri="{FF2B5EF4-FFF2-40B4-BE49-F238E27FC236}">
                <a16:creationId xmlns:a16="http://schemas.microsoft.com/office/drawing/2014/main" id="{2A4DDCB9-0A53-0368-EBD1-2F5A99137D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76504" y="3844232"/>
          <a:ext cx="3406364" cy="2675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8" imgW="1022040" imgH="803520" progId="Origin50.Graph">
                  <p:embed/>
                </p:oleObj>
              </mc:Choice>
              <mc:Fallback>
                <p:oleObj name="Graph" r:id="rId8" imgW="1022040" imgH="803520" progId="Origin50.Graph">
                  <p:embed/>
                  <p:pic>
                    <p:nvPicPr>
                      <p:cNvPr id="32" name="对象 12">
                        <a:extLst>
                          <a:ext uri="{FF2B5EF4-FFF2-40B4-BE49-F238E27FC236}">
                            <a16:creationId xmlns:a16="http://schemas.microsoft.com/office/drawing/2014/main" id="{2A4DDCB9-0A53-0368-EBD1-2F5A99137D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376504" y="3844232"/>
                        <a:ext cx="3406364" cy="2675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EE35410-A1A0-7D7D-77EC-5A0385CC4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38A3C0-AAF1-380A-013D-E7AF17984B41}"/>
              </a:ext>
            </a:extLst>
          </p:cNvPr>
          <p:cNvSpPr txBox="1"/>
          <p:nvPr/>
        </p:nvSpPr>
        <p:spPr>
          <a:xfrm>
            <a:off x="8233474" y="3185074"/>
            <a:ext cx="2831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E. Matsuoka et al JPSJ (2015)</a:t>
            </a:r>
          </a:p>
        </p:txBody>
      </p:sp>
    </p:spTree>
    <p:extLst>
      <p:ext uri="{BB962C8B-B14F-4D97-AF65-F5344CB8AC3E}">
        <p14:creationId xmlns:p14="http://schemas.microsoft.com/office/powerpoint/2010/main" val="325046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762C6CD-0FF1-4ECD-A5F0-1A296F9E5314}"/>
              </a:ext>
            </a:extLst>
          </p:cNvPr>
          <p:cNvSpPr txBox="1"/>
          <p:nvPr/>
        </p:nvSpPr>
        <p:spPr>
          <a:xfrm>
            <a:off x="0" y="49796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Ferromagnetic quantum critical point in CeRh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endParaRPr lang="zh-CN" altLang="en-US" sz="2600" b="1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文本框 22">
            <a:extLst>
              <a:ext uri="{FF2B5EF4-FFF2-40B4-BE49-F238E27FC236}">
                <a16:creationId xmlns:a16="http://schemas.microsoft.com/office/drawing/2014/main" id="{B577EB03-5A39-4F1D-944D-82E4F68276A7}"/>
              </a:ext>
            </a:extLst>
          </p:cNvPr>
          <p:cNvSpPr txBox="1"/>
          <p:nvPr/>
        </p:nvSpPr>
        <p:spPr>
          <a:xfrm>
            <a:off x="4316311" y="6460434"/>
            <a:ext cx="3559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B. Shen et al., Nature 579, 51 (2020)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41FC3E-8FD2-460A-89AD-6395E0E8A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027" y="993817"/>
            <a:ext cx="3299940" cy="2199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AEDEF2-FB56-47EA-8CE8-AAAABEEB7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555" y="907517"/>
            <a:ext cx="3354924" cy="224459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6B39065-4C99-4A97-8234-BFE733ECB956}"/>
              </a:ext>
            </a:extLst>
          </p:cNvPr>
          <p:cNvSpPr txBox="1"/>
          <p:nvPr/>
        </p:nvSpPr>
        <p:spPr>
          <a:xfrm>
            <a:off x="2461798" y="6084078"/>
            <a:ext cx="7268401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Ferromagnetic quantum critical point at </a:t>
            </a:r>
            <a:r>
              <a:rPr lang="en-US" altLang="zh-CN" sz="2000" b="1" i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lang="en-US" altLang="zh-CN" sz="2000" b="1" baseline="-250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= 0.8 GPa 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22" name="对象 4">
            <a:extLst>
              <a:ext uri="{FF2B5EF4-FFF2-40B4-BE49-F238E27FC236}">
                <a16:creationId xmlns:a16="http://schemas.microsoft.com/office/drawing/2014/main" id="{6D8A3729-2652-4BDC-8BCF-B879DB339A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1532" y="3517422"/>
          <a:ext cx="3352384" cy="2529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2113200" imgH="1593360" progId="Origin50.Graph">
                  <p:embed/>
                </p:oleObj>
              </mc:Choice>
              <mc:Fallback>
                <p:oleObj name="Graph" r:id="rId4" imgW="2113200" imgH="1593360" progId="Origin50.Graph">
                  <p:embed/>
                  <p:pic>
                    <p:nvPicPr>
                      <p:cNvPr id="22" name="对象 4">
                        <a:extLst>
                          <a:ext uri="{FF2B5EF4-FFF2-40B4-BE49-F238E27FC236}">
                            <a16:creationId xmlns:a16="http://schemas.microsoft.com/office/drawing/2014/main" id="{6D8A3729-2652-4BDC-8BCF-B879DB339A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532" y="3517422"/>
                        <a:ext cx="3352384" cy="2529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5">
            <a:extLst>
              <a:ext uri="{FF2B5EF4-FFF2-40B4-BE49-F238E27FC236}">
                <a16:creationId xmlns:a16="http://schemas.microsoft.com/office/drawing/2014/main" id="{9EE48C2D-AD17-4A50-9FD4-E7417F5ACD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79395" y="3498966"/>
          <a:ext cx="3041650" cy="261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6" imgW="791280" imgH="762840" progId="Origin50.Graph">
                  <p:embed/>
                </p:oleObj>
              </mc:Choice>
              <mc:Fallback>
                <p:oleObj name="Graph" r:id="rId6" imgW="791280" imgH="762840" progId="Origin50.Graph">
                  <p:embed/>
                  <p:pic>
                    <p:nvPicPr>
                      <p:cNvPr id="23" name="对象 5">
                        <a:extLst>
                          <a:ext uri="{FF2B5EF4-FFF2-40B4-BE49-F238E27FC236}">
                            <a16:creationId xmlns:a16="http://schemas.microsoft.com/office/drawing/2014/main" id="{9EE48C2D-AD17-4A50-9FD4-E7417F5ACD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9395" y="3498966"/>
                        <a:ext cx="3041650" cy="2614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2E56422-2B52-4FCF-9637-CF483B03D739}"/>
              </a:ext>
            </a:extLst>
          </p:cNvPr>
          <p:cNvSpPr txBox="1"/>
          <p:nvPr/>
        </p:nvSpPr>
        <p:spPr>
          <a:xfrm>
            <a:off x="2344914" y="677086"/>
            <a:ext cx="12121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Resistivity</a:t>
            </a:r>
            <a:endParaRPr lang="zh-CN" altLang="en-US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F0DADA-8381-4D5E-9E57-9FD5B36EB1C1}"/>
              </a:ext>
            </a:extLst>
          </p:cNvPr>
          <p:cNvSpPr txBox="1"/>
          <p:nvPr/>
        </p:nvSpPr>
        <p:spPr>
          <a:xfrm>
            <a:off x="2344914" y="3193276"/>
            <a:ext cx="18165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 susceptibility</a:t>
            </a:r>
            <a:endParaRPr lang="zh-CN" altLang="en-US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535CC4-7FDC-4FDF-9FFC-3A511ED72007}"/>
              </a:ext>
            </a:extLst>
          </p:cNvPr>
          <p:cNvSpPr txBox="1"/>
          <p:nvPr/>
        </p:nvSpPr>
        <p:spPr>
          <a:xfrm>
            <a:off x="6753698" y="675302"/>
            <a:ext cx="1507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Heat capacity</a:t>
            </a:r>
            <a:endParaRPr lang="zh-CN" altLang="en-US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CD6AFE-C83F-47E8-87A1-56F996B4E323}"/>
              </a:ext>
            </a:extLst>
          </p:cNvPr>
          <p:cNvSpPr txBox="1"/>
          <p:nvPr/>
        </p:nvSpPr>
        <p:spPr>
          <a:xfrm>
            <a:off x="6772749" y="3193549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 heat capacity</a:t>
            </a:r>
            <a:endParaRPr lang="zh-CN" altLang="en-US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1E58CD-D7A7-1673-991C-E88276D67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5130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22">
            <a:extLst>
              <a:ext uri="{FF2B5EF4-FFF2-40B4-BE49-F238E27FC236}">
                <a16:creationId xmlns:a16="http://schemas.microsoft.com/office/drawing/2014/main" id="{B577EB03-5A39-4F1D-944D-82E4F68276A7}"/>
              </a:ext>
            </a:extLst>
          </p:cNvPr>
          <p:cNvSpPr txBox="1"/>
          <p:nvPr/>
        </p:nvSpPr>
        <p:spPr>
          <a:xfrm>
            <a:off x="4075492" y="5396040"/>
            <a:ext cx="41496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B. Shen et al., Nature 579, 51 (2020)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8EB439-3B61-4812-BF30-2AB0DC7709C2}"/>
              </a:ext>
            </a:extLst>
          </p:cNvPr>
          <p:cNvGrpSpPr/>
          <p:nvPr/>
        </p:nvGrpSpPr>
        <p:grpSpPr>
          <a:xfrm>
            <a:off x="2552712" y="737042"/>
            <a:ext cx="7086575" cy="4544373"/>
            <a:chOff x="59718" y="625206"/>
            <a:chExt cx="9020175" cy="538668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95DA76D-DA9A-4277-AF8E-D634E5151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718" y="625206"/>
              <a:ext cx="9020175" cy="52673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03E334C-343E-4813-8CF2-9060C83D6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84030" y="5707094"/>
              <a:ext cx="971550" cy="304800"/>
            </a:xfrm>
            <a:prstGeom prst="rect">
              <a:avLst/>
            </a:prstGeom>
          </p:spPr>
        </p:pic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id="{6C5B3998-C1DD-6141-179A-ABC6D5B8D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372" y="5919140"/>
            <a:ext cx="7195253" cy="400110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Microscopic nature of magnetic order in CeRh</a:t>
            </a:r>
            <a:r>
              <a:rPr lang="en-GB" altLang="en-US" sz="2000" b="1" baseline="-2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GB" alt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en-GB" altLang="en-US" sz="2000" b="1" baseline="-2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alt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144FB3-75D5-1E78-4380-4499534AD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70C68E-2902-3D41-33F1-BF5C25FF8BDC}"/>
              </a:ext>
            </a:extLst>
          </p:cNvPr>
          <p:cNvSpPr txBox="1"/>
          <p:nvPr/>
        </p:nvSpPr>
        <p:spPr>
          <a:xfrm>
            <a:off x="0" y="49796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Ferromagnetic quantum critical point in CeRh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endParaRPr lang="zh-CN" altLang="en-US" sz="2600" b="1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712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762C6CD-0FF1-4ECD-A5F0-1A296F9E5314}"/>
              </a:ext>
            </a:extLst>
          </p:cNvPr>
          <p:cNvSpPr txBox="1"/>
          <p:nvPr/>
        </p:nvSpPr>
        <p:spPr>
          <a:xfrm>
            <a:off x="1524000" y="19816"/>
            <a:ext cx="91440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CeRh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 Powder neutron diffraction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144FB3-75D5-1E78-4380-4499534AD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5FD5C0-08B6-19C1-8A36-8BB5E5027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54" y="1536428"/>
            <a:ext cx="7164004" cy="27436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B5A772-ECCC-8B26-FDFD-A26A55576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485" y="1762340"/>
            <a:ext cx="3073315" cy="2161205"/>
          </a:xfrm>
          <a:prstGeom prst="rect">
            <a:avLst/>
          </a:prstGeom>
        </p:spPr>
      </p:pic>
      <p:sp>
        <p:nvSpPr>
          <p:cNvPr id="14" name="Text Box 3">
            <a:extLst>
              <a:ext uri="{FF2B5EF4-FFF2-40B4-BE49-F238E27FC236}">
                <a16:creationId xmlns:a16="http://schemas.microsoft.com/office/drawing/2014/main" id="{7128F421-BE96-B75F-C24C-664F8B282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54" y="1041309"/>
            <a:ext cx="53124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Powder neutron diffraction @WISH (ISIS)</a:t>
            </a: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3">
            <a:extLst>
              <a:ext uri="{FF2B5EF4-FFF2-40B4-BE49-F238E27FC236}">
                <a16:creationId xmlns:a16="http://schemas.microsoft.com/office/drawing/2014/main" id="{BD7CE7AB-1FC6-E984-4748-8B6B1945C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6350" y="8840353"/>
            <a:ext cx="410643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u"/>
            </a:pP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u"/>
            </a:pP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7279AE-C1E7-CC30-B8D2-37CC6AFBF01A}"/>
              </a:ext>
            </a:extLst>
          </p:cNvPr>
          <p:cNvSpPr txBox="1"/>
          <p:nvPr/>
        </p:nvSpPr>
        <p:spPr>
          <a:xfrm>
            <a:off x="1924288" y="5097073"/>
            <a:ext cx="834342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eaLnBrk="1" hangingPunct="1"/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Subtract 4 K data from 0.4 K =&gt; </a:t>
            </a:r>
            <a:r>
              <a:rPr lang="en-GB" alt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systematic magnetic Bragg peaks</a:t>
            </a:r>
          </a:p>
        </p:txBody>
      </p:sp>
      <p:sp>
        <p:nvSpPr>
          <p:cNvPr id="18" name="文本框 22">
            <a:extLst>
              <a:ext uri="{FF2B5EF4-FFF2-40B4-BE49-F238E27FC236}">
                <a16:creationId xmlns:a16="http://schemas.microsoft.com/office/drawing/2014/main" id="{BA80C03F-26B4-407A-A927-E752D12AA485}"/>
              </a:ext>
            </a:extLst>
          </p:cNvPr>
          <p:cNvSpPr txBox="1"/>
          <p:nvPr/>
        </p:nvSpPr>
        <p:spPr>
          <a:xfrm>
            <a:off x="3800069" y="4405879"/>
            <a:ext cx="5477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J. W. Shu et al. Phys. Rev. B 104, L140411 (2021)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517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762C6CD-0FF1-4ECD-A5F0-1A296F9E5314}"/>
              </a:ext>
            </a:extLst>
          </p:cNvPr>
          <p:cNvSpPr txBox="1"/>
          <p:nvPr/>
        </p:nvSpPr>
        <p:spPr>
          <a:xfrm>
            <a:off x="1524000" y="19816"/>
            <a:ext cx="91440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CeRh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 Muon-spin relaxation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144FB3-75D5-1E78-4380-4499534AD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5" name="Text Box 3">
            <a:extLst>
              <a:ext uri="{FF2B5EF4-FFF2-40B4-BE49-F238E27FC236}">
                <a16:creationId xmlns:a16="http://schemas.microsoft.com/office/drawing/2014/main" id="{BD7CE7AB-1FC6-E984-4748-8B6B1945C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6350" y="8840353"/>
            <a:ext cx="410643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u"/>
            </a:pP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u"/>
            </a:pP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22">
            <a:extLst>
              <a:ext uri="{FF2B5EF4-FFF2-40B4-BE49-F238E27FC236}">
                <a16:creationId xmlns:a16="http://schemas.microsoft.com/office/drawing/2014/main" id="{BA80C03F-26B4-407A-A927-E752D12AA485}"/>
              </a:ext>
            </a:extLst>
          </p:cNvPr>
          <p:cNvSpPr txBox="1"/>
          <p:nvPr/>
        </p:nvSpPr>
        <p:spPr>
          <a:xfrm>
            <a:off x="4159567" y="5762037"/>
            <a:ext cx="5477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J. W. Shu et al. Phys. Rev. B 104, L140411 (2021)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E269E6-070D-8EC7-C32E-C3A12B532B0C}"/>
              </a:ext>
            </a:extLst>
          </p:cNvPr>
          <p:cNvSpPr txBox="1"/>
          <p:nvPr/>
        </p:nvSpPr>
        <p:spPr>
          <a:xfrm>
            <a:off x="7007267" y="2444816"/>
            <a:ext cx="4674051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Coherent oscillations in ZF-</a:t>
            </a:r>
            <a:r>
              <a:rPr lang="el-GR" altLang="zh-CN" sz="2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SR </a:t>
            </a:r>
            <a:b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=&gt; </a:t>
            </a:r>
            <a:r>
              <a:rPr lang="en-US" altLang="zh-CN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range magnetic order</a:t>
            </a:r>
          </a:p>
          <a:p>
            <a:endParaRPr lang="en-US" altLang="zh-CN" sz="2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3 oscillation frequencies (internal fields)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6D53D6-D4FE-118C-0919-3C8E5A9980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343"/>
          <a:stretch>
            <a:fillRect/>
          </a:stretch>
        </p:blipFill>
        <p:spPr>
          <a:xfrm>
            <a:off x="180701" y="1789431"/>
            <a:ext cx="6826566" cy="3942501"/>
          </a:xfrm>
          <a:prstGeom prst="rect">
            <a:avLst/>
          </a:prstGeom>
        </p:spPr>
      </p:pic>
      <p:sp>
        <p:nvSpPr>
          <p:cNvPr id="23" name="Text Box 3">
            <a:extLst>
              <a:ext uri="{FF2B5EF4-FFF2-40B4-BE49-F238E27FC236}">
                <a16:creationId xmlns:a16="http://schemas.microsoft.com/office/drawing/2014/main" id="{EC544383-32C8-AFF6-04B5-0157DB77B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472" y="926013"/>
            <a:ext cx="53124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l-G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SR@MuSR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(ISIS)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1F141D0-6622-61CF-9771-688B3888714D}"/>
              </a:ext>
            </a:extLst>
          </p:cNvPr>
          <p:cNvGrpSpPr/>
          <p:nvPr/>
        </p:nvGrpSpPr>
        <p:grpSpPr>
          <a:xfrm>
            <a:off x="1972733" y="6286772"/>
            <a:ext cx="7946379" cy="368319"/>
            <a:chOff x="838200" y="6298778"/>
            <a:chExt cx="7946379" cy="368319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38FC751-4B2A-99F0-C9B8-9A9D64EB1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6298778"/>
              <a:ext cx="6515435" cy="36831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ED2C328-9C44-F6CE-4A64-D9F0FEDC8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60501" y="6356350"/>
              <a:ext cx="1524078" cy="2730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5352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50708-86D9-DC0F-B729-57FF2B406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ECA5F67-4673-5F92-5898-915A86F4F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541" y="1201289"/>
            <a:ext cx="2540177" cy="15193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B624A7-B04F-8039-9CB3-C71F7596DA5B}"/>
              </a:ext>
            </a:extLst>
          </p:cNvPr>
          <p:cNvSpPr txBox="1"/>
          <p:nvPr/>
        </p:nvSpPr>
        <p:spPr>
          <a:xfrm>
            <a:off x="1524000" y="19816"/>
            <a:ext cx="91440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CeRh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: </a:t>
            </a:r>
            <a:r>
              <a:rPr lang="el-GR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μ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5B7CE7-2B6A-632B-3C1B-C5A1E2F1F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15" name="Text Box 3">
            <a:extLst>
              <a:ext uri="{FF2B5EF4-FFF2-40B4-BE49-F238E27FC236}">
                <a16:creationId xmlns:a16="http://schemas.microsoft.com/office/drawing/2014/main" id="{6AAEF237-68AA-554C-C153-70083E391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6350" y="8840353"/>
            <a:ext cx="410643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u"/>
            </a:pP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u"/>
            </a:pP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22">
            <a:extLst>
              <a:ext uri="{FF2B5EF4-FFF2-40B4-BE49-F238E27FC236}">
                <a16:creationId xmlns:a16="http://schemas.microsoft.com/office/drawing/2014/main" id="{77935DA0-E97C-08B2-35A1-E8051805438A}"/>
              </a:ext>
            </a:extLst>
          </p:cNvPr>
          <p:cNvSpPr txBox="1"/>
          <p:nvPr/>
        </p:nvSpPr>
        <p:spPr>
          <a:xfrm>
            <a:off x="3798927" y="6149372"/>
            <a:ext cx="5477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J. W. Shu et al. Phys. Rev. B 104, L140411 (2021)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111FD1F7-B31D-4778-8778-A609FD869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39" y="669652"/>
            <a:ext cx="53124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l-G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alt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SR@MuSR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(ISIS)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CD18D2-BF44-E972-0C6D-0D5BA86D4336}"/>
              </a:ext>
            </a:extLst>
          </p:cNvPr>
          <p:cNvSpPr txBox="1"/>
          <p:nvPr/>
        </p:nvSpPr>
        <p:spPr>
          <a:xfrm>
            <a:off x="6212785" y="1201289"/>
            <a:ext cx="5655112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Two inequivalent muon stopping sites</a:t>
            </a:r>
          </a:p>
          <a:p>
            <a:endParaRPr lang="en-GB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Ferromagnetic order along </a:t>
            </a:r>
            <a:r>
              <a:rPr lang="en-US" altLang="zh-CN" sz="22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-axis </a:t>
            </a:r>
            <a:b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=&gt; Two local fields associated with site s</a:t>
            </a:r>
            <a:r>
              <a:rPr lang="en-US" altLang="zh-CN" sz="2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004903-DF39-07D5-73D0-4DEB41DF650D}"/>
              </a:ext>
            </a:extLst>
          </p:cNvPr>
          <p:cNvSpPr txBox="1"/>
          <p:nvPr/>
        </p:nvSpPr>
        <p:spPr>
          <a:xfrm>
            <a:off x="2146501" y="5293006"/>
            <a:ext cx="852150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GB" altLang="en-US" sz="2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consistent with small moment in-plane ferromagnetic order </a:t>
            </a:r>
            <a:r>
              <a:rPr lang="en-GB" altLang="en-US" sz="2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(~</a:t>
            </a:r>
            <a:r>
              <a:rPr lang="en-US" altLang="en-US" sz="2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0.15-</a:t>
            </a:r>
            <a:r>
              <a:rPr lang="el-GR" altLang="en-US" sz="2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0.3μ</a:t>
            </a:r>
            <a:r>
              <a:rPr lang="en-GB" altLang="en-US" sz="2200" baseline="-25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altLang="en-US" sz="22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D1A8997-76BF-AED7-564A-00F6450F3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39" y="1229034"/>
            <a:ext cx="3350602" cy="151938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4F13883-603E-75CA-F5FA-968F0BB780D6}"/>
              </a:ext>
            </a:extLst>
          </p:cNvPr>
          <p:cNvGrpSpPr/>
          <p:nvPr/>
        </p:nvGrpSpPr>
        <p:grpSpPr>
          <a:xfrm>
            <a:off x="169339" y="3361134"/>
            <a:ext cx="6266596" cy="1860951"/>
            <a:chOff x="169339" y="3484033"/>
            <a:chExt cx="6621322" cy="200419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675BFFF-71B4-71EF-2735-6E538E015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5488" b="7048"/>
            <a:stretch>
              <a:fillRect/>
            </a:stretch>
          </p:blipFill>
          <p:spPr>
            <a:xfrm>
              <a:off x="169339" y="3570742"/>
              <a:ext cx="6621322" cy="191748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538170-08E9-F048-5E4C-B8B93E905C68}"/>
                </a:ext>
              </a:extLst>
            </p:cNvPr>
            <p:cNvSpPr/>
            <p:nvPr/>
          </p:nvSpPr>
          <p:spPr>
            <a:xfrm>
              <a:off x="3293533" y="3484033"/>
              <a:ext cx="584200" cy="1144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21DF2EE-1381-F6FB-4538-ABD64727CCA7}"/>
              </a:ext>
            </a:extLst>
          </p:cNvPr>
          <p:cNvSpPr txBox="1"/>
          <p:nvPr/>
        </p:nvSpPr>
        <p:spPr>
          <a:xfrm>
            <a:off x="6449715" y="3373782"/>
            <a:ext cx="5886082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altLang="en-US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Calculated local fields (FM order, 0.24 </a:t>
            </a:r>
            <a:r>
              <a:rPr lang="el-GR" altLang="en-US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altLang="en-US" sz="2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altLang="en-US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/Ce)</a:t>
            </a:r>
          </a:p>
          <a:p>
            <a:r>
              <a:rPr lang="en-GB" altLang="en-US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: 87 G</a:t>
            </a:r>
          </a:p>
          <a:p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 s</a:t>
            </a:r>
            <a:r>
              <a:rPr lang="en-US" altLang="zh-CN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: 152 G, 364 G</a:t>
            </a:r>
          </a:p>
          <a:p>
            <a:r>
              <a:rPr lang="en-US" altLang="zh-CN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Fitted values</a:t>
            </a:r>
          </a:p>
          <a:p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56 G, 151 G, 405 G</a:t>
            </a:r>
          </a:p>
        </p:txBody>
      </p:sp>
    </p:spTree>
    <p:extLst>
      <p:ext uri="{BB962C8B-B14F-4D97-AF65-F5344CB8AC3E}">
        <p14:creationId xmlns:p14="http://schemas.microsoft.com/office/powerpoint/2010/main" val="1301731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FFFE5-B4D5-D715-EC2C-F19F97154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15498F9-CADC-3148-9116-595CFC63E6F6}"/>
              </a:ext>
            </a:extLst>
          </p:cNvPr>
          <p:cNvSpPr txBox="1"/>
          <p:nvPr/>
        </p:nvSpPr>
        <p:spPr>
          <a:xfrm>
            <a:off x="1524000" y="47524"/>
            <a:ext cx="914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Outline</a:t>
            </a:r>
            <a:endParaRPr lang="zh-CN" altLang="en-US" sz="2800" b="1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C2DE28-5D21-AFC2-F44E-2C20BC16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55F34-40C9-C067-70BD-29613AE72447}"/>
              </a:ext>
            </a:extLst>
          </p:cNvPr>
          <p:cNvSpPr txBox="1"/>
          <p:nvPr/>
        </p:nvSpPr>
        <p:spPr>
          <a:xfrm>
            <a:off x="740785" y="1262944"/>
            <a:ext cx="107104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Both"/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Introduction</a:t>
            </a:r>
          </a:p>
          <a:p>
            <a:pPr marL="514350" indent="-514350">
              <a:buAutoNum type="arabicParenBoth"/>
            </a:pPr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14350" indent="-514350">
              <a:buFontTx/>
              <a:buAutoNum type="arabicParenBoth"/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Magnetic order of quantum critical ferromagnet CeRh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b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</a:br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(3) Non-collinear ferromagnetism in pressure-induced    superconductor Ce</a:t>
            </a:r>
            <a:r>
              <a:rPr lang="en-US" altLang="zh-CN" sz="2800" b="1" baseline="-250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CoGe</a:t>
            </a:r>
            <a:r>
              <a:rPr lang="en-US" altLang="zh-CN" sz="2800" b="1" baseline="-250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</a:p>
          <a:p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(4) Complex magnetic order in candidate spin-triplet superconductor CeSb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</a:p>
          <a:p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972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BB2D5-BC14-DE8B-38AB-7F1000CAD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479DBD3-B76C-B4E4-9302-0A24747624CE}"/>
              </a:ext>
            </a:extLst>
          </p:cNvPr>
          <p:cNvSpPr txBox="1"/>
          <p:nvPr/>
        </p:nvSpPr>
        <p:spPr>
          <a:xfrm>
            <a:off x="-2194" y="46331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Ferromagnetic Kondo lattice Ce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CoGe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2600" b="1" baseline="-250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4E8E628-E3DE-A450-DC9E-BB85D35C214A}"/>
              </a:ext>
            </a:extLst>
          </p:cNvPr>
          <p:cNvSpPr/>
          <p:nvPr/>
        </p:nvSpPr>
        <p:spPr>
          <a:xfrm>
            <a:off x="2088292" y="4584357"/>
            <a:ext cx="345989" cy="253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9B10916-3B0D-7932-2B80-B79107003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93" y="673297"/>
            <a:ext cx="2334684" cy="3033863"/>
          </a:xfrm>
          <a:prstGeom prst="rect">
            <a:avLst/>
          </a:prstGeom>
        </p:spPr>
      </p:pic>
      <p:sp>
        <p:nvSpPr>
          <p:cNvPr id="35" name="文本框 22">
            <a:extLst>
              <a:ext uri="{FF2B5EF4-FFF2-40B4-BE49-F238E27FC236}">
                <a16:creationId xmlns:a16="http://schemas.microsoft.com/office/drawing/2014/main" id="{9C134AEB-9499-C258-01B3-711E6C91EBB5}"/>
              </a:ext>
            </a:extLst>
          </p:cNvPr>
          <p:cNvSpPr txBox="1"/>
          <p:nvPr/>
        </p:nvSpPr>
        <p:spPr>
          <a:xfrm>
            <a:off x="3869046" y="6459898"/>
            <a:ext cx="47229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D. J. Sun et al. Phys. Rev. B 110, 144432 (2024)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6FB0280-EF9F-68BF-6818-126E7F084787}"/>
              </a:ext>
            </a:extLst>
          </p:cNvPr>
          <p:cNvGrpSpPr/>
          <p:nvPr/>
        </p:nvGrpSpPr>
        <p:grpSpPr>
          <a:xfrm>
            <a:off x="3004570" y="852236"/>
            <a:ext cx="3091430" cy="2731627"/>
            <a:chOff x="2800671" y="852235"/>
            <a:chExt cx="3091430" cy="2731627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6D750FF-D788-B0BE-2AE6-D5E525D78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00671" y="852235"/>
              <a:ext cx="3091430" cy="2731627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F49A67-9450-3911-CBB1-53F689E28B94}"/>
                </a:ext>
              </a:extLst>
            </p:cNvPr>
            <p:cNvSpPr/>
            <p:nvPr/>
          </p:nvSpPr>
          <p:spPr>
            <a:xfrm>
              <a:off x="3348681" y="1000897"/>
              <a:ext cx="290384" cy="203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B033F5B8-9528-0F22-981A-AB3C0552738B}"/>
              </a:ext>
            </a:extLst>
          </p:cNvPr>
          <p:cNvSpPr/>
          <p:nvPr/>
        </p:nvSpPr>
        <p:spPr>
          <a:xfrm>
            <a:off x="3501080" y="3782980"/>
            <a:ext cx="354227" cy="282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4BCE9F1-8261-BE72-EBDD-D0F30C704E90}"/>
              </a:ext>
            </a:extLst>
          </p:cNvPr>
          <p:cNvGrpSpPr/>
          <p:nvPr/>
        </p:nvGrpSpPr>
        <p:grpSpPr>
          <a:xfrm>
            <a:off x="58357" y="3717350"/>
            <a:ext cx="3092724" cy="2731623"/>
            <a:chOff x="299313" y="3634724"/>
            <a:chExt cx="2808411" cy="2405891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D7F8F5C-D7AA-8A53-D35E-8811ABD6F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49006"/>
            <a:stretch>
              <a:fillRect/>
            </a:stretch>
          </p:blipFill>
          <p:spPr>
            <a:xfrm>
              <a:off x="299313" y="3634724"/>
              <a:ext cx="2808411" cy="2405891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6FDF933-C405-EFEA-DD09-44ACFBEECABE}"/>
                </a:ext>
              </a:extLst>
            </p:cNvPr>
            <p:cNvSpPr/>
            <p:nvPr/>
          </p:nvSpPr>
          <p:spPr>
            <a:xfrm>
              <a:off x="815546" y="3775222"/>
              <a:ext cx="387177" cy="2823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9EDFFF6D-E5E7-6CAC-370A-9FC73056D0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8515" y="3707160"/>
            <a:ext cx="3031989" cy="26708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BAC434-5CFD-4D24-CC94-F21902E4939D}"/>
              </a:ext>
            </a:extLst>
          </p:cNvPr>
          <p:cNvSpPr txBox="1"/>
          <p:nvPr/>
        </p:nvSpPr>
        <p:spPr>
          <a:xfrm>
            <a:off x="6533069" y="2151727"/>
            <a:ext cx="526946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Orthorhombic crystal structure </a:t>
            </a:r>
            <a:r>
              <a:rPr lang="en-US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Pnma</a:t>
            </a:r>
            <a:r>
              <a:rPr lang="en-US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inequivalent Ce-sites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Ferromagnetic transition at </a:t>
            </a:r>
            <a:r>
              <a:rPr lang="en-US" altLang="zh-CN" sz="2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000" b="1" i="1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sz="2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10.9 K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with easy </a:t>
            </a:r>
            <a:r>
              <a:rPr lang="en-US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-axis</a:t>
            </a:r>
            <a:endParaRPr lang="en-US" altLang="zh-CN" sz="20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altLang="zh-CN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 glass behavior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with freezing temperature </a:t>
            </a:r>
            <a:r>
              <a:rPr lang="en-US" altLang="zh-CN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000" i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 = T</a:t>
            </a:r>
            <a:r>
              <a:rPr lang="en-US" altLang="zh-CN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049868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9A389-4B09-A619-F729-CD91A23D6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3496792-D352-8B71-5E0A-85FE4B3B5F7F}"/>
              </a:ext>
            </a:extLst>
          </p:cNvPr>
          <p:cNvSpPr txBox="1"/>
          <p:nvPr/>
        </p:nvSpPr>
        <p:spPr>
          <a:xfrm>
            <a:off x="-2194" y="46331"/>
            <a:ext cx="121941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New scenario for unconventional superconductivity in correlated systems?</a:t>
            </a:r>
            <a:endParaRPr lang="zh-CN" altLang="en-US" sz="2600" b="1" baseline="-250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22">
            <a:extLst>
              <a:ext uri="{FF2B5EF4-FFF2-40B4-BE49-F238E27FC236}">
                <a16:creationId xmlns:a16="http://schemas.microsoft.com/office/drawing/2014/main" id="{BC86EF3D-53BB-C53E-1CB6-A20A281E3F09}"/>
              </a:ext>
            </a:extLst>
          </p:cNvPr>
          <p:cNvSpPr txBox="1"/>
          <p:nvPr/>
        </p:nvSpPr>
        <p:spPr>
          <a:xfrm>
            <a:off x="449341" y="5826338"/>
            <a:ext cx="39551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Y. N. Zhang et al. Nation</a:t>
            </a:r>
            <a:r>
              <a:rPr lang="en-GB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al Science Review</a:t>
            </a:r>
            <a:r>
              <a:rPr lang="da-DK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13, nwag119 (2026)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1CD8B3-B13B-7D28-E8A6-9E7C1616509A}"/>
              </a:ext>
            </a:extLst>
          </p:cNvPr>
          <p:cNvSpPr txBox="1"/>
          <p:nvPr/>
        </p:nvSpPr>
        <p:spPr>
          <a:xfrm>
            <a:off x="4904108" y="1220384"/>
            <a:ext cx="6605614" cy="44012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000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decreases under pressure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Above 1.2 GPa, new magnetic transition with distinct field response  </a:t>
            </a:r>
            <a:b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from ferromagnetic to antiferromagnetic ground state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Magnetic order suppressed to </a:t>
            </a: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 temperature  quantum critical point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at 3.2 GPa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Superconductivity appears well above the QCP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at 6.2 GPa (T</a:t>
            </a:r>
            <a:r>
              <a:rPr lang="en-US" altLang="zh-CN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~ 0.5 K), </a:t>
            </a: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shifts to higher temperature with pressure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(2 K at 15 GPa)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442373-B0B1-94BC-FF62-4A43C1DBD06E}"/>
              </a:ext>
            </a:extLst>
          </p:cNvPr>
          <p:cNvSpPr txBox="1"/>
          <p:nvPr/>
        </p:nvSpPr>
        <p:spPr>
          <a:xfrm>
            <a:off x="5093586" y="5527628"/>
            <a:ext cx="674753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Distinct scenario for superconductivity in correlated ferromagnets</a:t>
            </a:r>
            <a:endParaRPr lang="en-US" altLang="zh-CN" sz="2000" b="1" u="none" strike="noStrike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9B6B014-D9F6-F384-ADD7-1F83E2898385}"/>
              </a:ext>
            </a:extLst>
          </p:cNvPr>
          <p:cNvGrpSpPr/>
          <p:nvPr/>
        </p:nvGrpSpPr>
        <p:grpSpPr>
          <a:xfrm>
            <a:off x="91664" y="920537"/>
            <a:ext cx="4670528" cy="4817577"/>
            <a:chOff x="91664" y="914400"/>
            <a:chExt cx="4670528" cy="481757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8D3ABA7-AE71-A543-A562-0BFC3FBFF1DC}"/>
                </a:ext>
              </a:extLst>
            </p:cNvPr>
            <p:cNvGrpSpPr/>
            <p:nvPr/>
          </p:nvGrpSpPr>
          <p:grpSpPr>
            <a:xfrm>
              <a:off x="91664" y="914400"/>
              <a:ext cx="4670528" cy="4817577"/>
              <a:chOff x="91664" y="914400"/>
              <a:chExt cx="4670528" cy="4817577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3798814-D0EE-68A2-206B-6E92203FF6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4494" t="2564"/>
              <a:stretch>
                <a:fillRect/>
              </a:stretch>
            </p:blipFill>
            <p:spPr>
              <a:xfrm>
                <a:off x="91664" y="1032933"/>
                <a:ext cx="4670528" cy="4699044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98E7BC-5872-2DA1-22CE-34C0F363FC52}"/>
                  </a:ext>
                </a:extLst>
              </p:cNvPr>
              <p:cNvSpPr/>
              <p:nvPr/>
            </p:nvSpPr>
            <p:spPr>
              <a:xfrm>
                <a:off x="2099733" y="914400"/>
                <a:ext cx="745067" cy="2116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7092289-D35E-2573-C8DA-77037F056DF1}"/>
                </a:ext>
              </a:extLst>
            </p:cNvPr>
            <p:cNvSpPr/>
            <p:nvPr/>
          </p:nvSpPr>
          <p:spPr>
            <a:xfrm>
              <a:off x="618066" y="1020211"/>
              <a:ext cx="4072467" cy="200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93916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4BB75-17FF-F965-E1E2-4428B3AE6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342EE9-AB35-BD6A-2194-B505C8C759F6}"/>
              </a:ext>
            </a:extLst>
          </p:cNvPr>
          <p:cNvSpPr txBox="1"/>
          <p:nvPr/>
        </p:nvSpPr>
        <p:spPr>
          <a:xfrm>
            <a:off x="-2194" y="46331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Canted ferromagnetism in Ce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CoGe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at ambient pressure</a:t>
            </a:r>
            <a:endParaRPr lang="zh-CN" altLang="en-US" sz="2600" b="1" baseline="-250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5" name="文本框 22">
            <a:extLst>
              <a:ext uri="{FF2B5EF4-FFF2-40B4-BE49-F238E27FC236}">
                <a16:creationId xmlns:a16="http://schemas.microsoft.com/office/drawing/2014/main" id="{EE70917B-2580-8A42-E3DE-8BBB59D4FC82}"/>
              </a:ext>
            </a:extLst>
          </p:cNvPr>
          <p:cNvSpPr txBox="1"/>
          <p:nvPr/>
        </p:nvSpPr>
        <p:spPr>
          <a:xfrm>
            <a:off x="717846" y="5804582"/>
            <a:ext cx="4881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da-DK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. Wu et al. Phys. Rev. B 113, 134431 (2026)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764D47-0AF5-67DD-1617-C7E87FA45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8" y="1053418"/>
            <a:ext cx="4813242" cy="47931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865D01-F696-4D00-FC42-DE9CF4280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803" y="2307288"/>
            <a:ext cx="2080395" cy="33317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7E83B-B69A-156B-9FDB-430FA3C2195B}"/>
              </a:ext>
            </a:extLst>
          </p:cNvPr>
          <p:cNvSpPr txBox="1"/>
          <p:nvPr/>
        </p:nvSpPr>
        <p:spPr>
          <a:xfrm>
            <a:off x="7340601" y="1249408"/>
            <a:ext cx="4413372" cy="44012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u="none" strike="noStrike" dirty="0">
                <a:latin typeface="Arial" panose="020B0604020202020204" pitchFamily="34" charset="0"/>
                <a:cs typeface="Arial" panose="020B0604020202020204" pitchFamily="34" charset="0"/>
              </a:rPr>
              <a:t>Ambient pressure powder neutron diffraction: </a:t>
            </a:r>
            <a:br>
              <a:rPr lang="en-US" altLang="zh-CN" sz="2000" u="none" strike="noStrik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000" b="1" i="1" u="none" strike="noStrike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altLang="zh-CN" sz="2000" b="1" u="none" strike="noStrike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=0</a:t>
            </a:r>
            <a:r>
              <a:rPr lang="en-US" altLang="zh-CN" sz="2000" u="none" strike="noStrike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ferromagnetic structure with magnetization along </a:t>
            </a:r>
            <a:r>
              <a:rPr lang="en-US" altLang="zh-CN" sz="2000" i="1" u="none" strike="noStrike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2000" u="none" strike="noStrike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-axis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Cannot refine with collinear FM structure: </a:t>
            </a: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magnetic (110) peak demonstrates symmetry allowed c-axis component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u="none" strike="noStrike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b="1" u="none" strike="noStrike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Non-collinear ferromagnetic structure with net magnetization along a-axis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AE5D99-FEE8-1EDB-A6E7-5BDDA80372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7505" y="5473517"/>
            <a:ext cx="916468" cy="96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62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E8EB7-97C1-DD85-1284-C2FDC1F21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22">
            <a:extLst>
              <a:ext uri="{FF2B5EF4-FFF2-40B4-BE49-F238E27FC236}">
                <a16:creationId xmlns:a16="http://schemas.microsoft.com/office/drawing/2014/main" id="{917DEA4B-62F6-8C1B-6675-4E0067B39840}"/>
              </a:ext>
            </a:extLst>
          </p:cNvPr>
          <p:cNvSpPr txBox="1"/>
          <p:nvPr/>
        </p:nvSpPr>
        <p:spPr>
          <a:xfrm>
            <a:off x="3652944" y="6473115"/>
            <a:ext cx="48817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da-DK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. Wu et al. Phys. Rev. B 113, 134431 (2026)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CEC3F2-1B2E-89A6-B4D4-EE46D0DBA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855" y="4100846"/>
            <a:ext cx="2863813" cy="22736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322EE6F-C145-A1B5-6BDD-8DF158CCB785}"/>
              </a:ext>
            </a:extLst>
          </p:cNvPr>
          <p:cNvSpPr txBox="1"/>
          <p:nvPr/>
        </p:nvSpPr>
        <p:spPr>
          <a:xfrm>
            <a:off x="-2194" y="46331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μ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SR on Ce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CoGe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2600" b="1" baseline="-250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4EA9F0A-7FAC-2886-F0B2-6188238A3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43" y="951121"/>
            <a:ext cx="4992056" cy="5288980"/>
          </a:xfrm>
          <a:prstGeom prst="rect">
            <a:avLst/>
          </a:prstGeom>
        </p:spPr>
      </p:pic>
      <p:pic>
        <p:nvPicPr>
          <p:cNvPr id="18" name="图片 5">
            <a:extLst>
              <a:ext uri="{FF2B5EF4-FFF2-40B4-BE49-F238E27FC236}">
                <a16:creationId xmlns:a16="http://schemas.microsoft.com/office/drawing/2014/main" id="{9DB8C5F7-F7B9-03B3-3221-FB4929F863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17294" y="4046730"/>
            <a:ext cx="3066706" cy="254033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F6C0C7-7EF6-F572-6F9F-024560F699C1}"/>
              </a:ext>
            </a:extLst>
          </p:cNvPr>
          <p:cNvSpPr txBox="1"/>
          <p:nvPr/>
        </p:nvSpPr>
        <p:spPr>
          <a:xfrm>
            <a:off x="5445407" y="1168024"/>
            <a:ext cx="6343773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u="none" strike="noStrike" dirty="0">
                <a:latin typeface="Arial" panose="020B0604020202020204" pitchFamily="34" charset="0"/>
                <a:cs typeface="Arial" panose="020B0604020202020204" pitchFamily="34" charset="0"/>
              </a:rPr>
              <a:t>Coherent oscillations with no evidence for change of magnetic structure with temperature</a:t>
            </a:r>
            <a:endParaRPr lang="en-US" altLang="zh-CN" sz="2000" u="none" strike="noStrike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Weak increase in exponential relaxation rate </a:t>
            </a:r>
            <a:r>
              <a:rPr lang="el-GR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GB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+ broad hump in </a:t>
            </a:r>
            <a:r>
              <a:rPr lang="en-GB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=&gt; </a:t>
            </a:r>
            <a:br>
              <a:rPr lang="en-GB" altLang="zh-CN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Slowing down of fluctuations in magnetic phase? Incipient antiferromagnetic fluctuations in ferromagnetic state?</a:t>
            </a:r>
            <a:endParaRPr lang="en-US" altLang="zh-CN" sz="2000" b="1" i="1" u="none" strike="noStrike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Box 3">
            <a:extLst>
              <a:ext uri="{FF2B5EF4-FFF2-40B4-BE49-F238E27FC236}">
                <a16:creationId xmlns:a16="http://schemas.microsoft.com/office/drawing/2014/main" id="{81002431-B21A-14BD-DEF7-29AF130A6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43" y="617899"/>
            <a:ext cx="53124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l-G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SR@VMS (PSI)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734009E-FD57-5A7D-4A25-88DD2C5D0A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729"/>
          <a:stretch>
            <a:fillRect/>
          </a:stretch>
        </p:blipFill>
        <p:spPr>
          <a:xfrm>
            <a:off x="90206" y="6240101"/>
            <a:ext cx="3141664" cy="61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14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A7526-95B3-21D4-D47B-5DB38BF9D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80CB6B3-C10D-91C3-1F12-F69017ED88EF}"/>
              </a:ext>
            </a:extLst>
          </p:cNvPr>
          <p:cNvSpPr txBox="1"/>
          <p:nvPr/>
        </p:nvSpPr>
        <p:spPr>
          <a:xfrm>
            <a:off x="1524000" y="47524"/>
            <a:ext cx="914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Outline</a:t>
            </a:r>
            <a:endParaRPr lang="zh-CN" altLang="en-US" sz="2800" b="1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FABA6E-2A2A-CA58-8B19-949D3F3B2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955E-AA0E-49E2-960E-A5107CB03CE5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31E22A-D91E-64DD-BB14-4DF3BDD371FF}"/>
              </a:ext>
            </a:extLst>
          </p:cNvPr>
          <p:cNvSpPr txBox="1"/>
          <p:nvPr/>
        </p:nvSpPr>
        <p:spPr>
          <a:xfrm>
            <a:off x="740785" y="1262944"/>
            <a:ext cx="107104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Both"/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Introduction</a:t>
            </a:r>
          </a:p>
          <a:p>
            <a:pPr marL="514350" indent="-514350">
              <a:buAutoNum type="arabicParenBoth"/>
            </a:pPr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14350" indent="-514350">
              <a:buFontTx/>
              <a:buAutoNum type="arabicParenBoth"/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Magnetic order of quantum critical ferromagnet CeRh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Ge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b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</a:br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(3) Non-collinear ferromagnetism in pressure-induced    superconductor Ce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CoGe</a:t>
            </a:r>
            <a:r>
              <a:rPr lang="en-US" altLang="zh-CN" sz="2800" b="1" baseline="-25000" dirty="0">
                <a:solidFill>
                  <a:srgbClr val="00206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</a:p>
          <a:p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(4) Complex magnetic order in candidate spin-triplet superconductor CeSb</a:t>
            </a:r>
            <a:r>
              <a:rPr lang="en-US" altLang="zh-CN" sz="2800" b="1" baseline="-250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</a:p>
          <a:p>
            <a:endParaRPr lang="en-US" altLang="zh-CN" sz="2800" b="1" dirty="0">
              <a:solidFill>
                <a:srgbClr val="00206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564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66BA7-8510-E76E-F0F8-D05E189CF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17A2229-8523-DA5C-A45B-A53E1D79B8D6}"/>
              </a:ext>
            </a:extLst>
          </p:cNvPr>
          <p:cNvSpPr txBox="1"/>
          <p:nvPr/>
        </p:nvSpPr>
        <p:spPr>
          <a:xfrm>
            <a:off x="-2194" y="46331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Candidate spin-triplet superconductor CeSb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2600" b="1" baseline="-250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33EEFF70-F551-233F-50EF-E46978837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696" y="803889"/>
            <a:ext cx="3499537" cy="3194304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7D807E16-4FC2-F950-7FD5-43B015283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2699" y="797459"/>
            <a:ext cx="4367107" cy="3273621"/>
          </a:xfrm>
          <a:prstGeom prst="rect">
            <a:avLst/>
          </a:prstGeom>
        </p:spPr>
      </p:pic>
      <p:pic>
        <p:nvPicPr>
          <p:cNvPr id="10" name="图片 5">
            <a:extLst>
              <a:ext uri="{FF2B5EF4-FFF2-40B4-BE49-F238E27FC236}">
                <a16:creationId xmlns:a16="http://schemas.microsoft.com/office/drawing/2014/main" id="{7FFA3C13-8EEE-B4F4-45D8-C4A1CDFED9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717" y="4317512"/>
            <a:ext cx="5425909" cy="1983819"/>
          </a:xfrm>
          <a:prstGeom prst="rect">
            <a:avLst/>
          </a:prstGeom>
        </p:spPr>
      </p:pic>
      <p:sp>
        <p:nvSpPr>
          <p:cNvPr id="11" name="文本框 82">
            <a:extLst>
              <a:ext uri="{FF2B5EF4-FFF2-40B4-BE49-F238E27FC236}">
                <a16:creationId xmlns:a16="http://schemas.microsoft.com/office/drawing/2014/main" id="{4647F64B-8311-2332-D2AC-1BC4DC6D311C}"/>
              </a:ext>
            </a:extLst>
          </p:cNvPr>
          <p:cNvSpPr txBox="1"/>
          <p:nvPr/>
        </p:nvSpPr>
        <p:spPr>
          <a:xfrm>
            <a:off x="58519" y="387555"/>
            <a:ext cx="436710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altLang="zh-CN" sz="2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Layered orthorhombic structure: </a:t>
            </a:r>
            <a:br>
              <a:rPr lang="en-US" altLang="zh-CN" sz="2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 nearly square Ce-layers/unit cell </a:t>
            </a:r>
            <a:br>
              <a:rPr lang="en-US" altLang="zh-CN" sz="2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(2 bilayers)</a:t>
            </a:r>
          </a:p>
          <a:p>
            <a:pPr algn="just"/>
            <a:r>
              <a:rPr lang="en-US" altLang="zh-CN" sz="2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    (</a:t>
            </a:r>
            <a:r>
              <a:rPr lang="en-US" altLang="zh-CN" sz="200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zh-CN" sz="2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= 6.28 Å, </a:t>
            </a:r>
            <a:r>
              <a:rPr lang="en-US" altLang="zh-CN" sz="200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altLang="zh-CN" sz="2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= 6.13 Å)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altLang="zh-CN" sz="200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altLang="zh-CN" sz="2000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Heavy-fermion superconductivity</a:t>
            </a:r>
            <a:r>
              <a:rPr lang="en-US" altLang="zh-CN" sz="2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under pressure: SC dome at QCP?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altLang="zh-CN" sz="200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altLang="zh-CN" sz="200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zh-CN" sz="2000" i="0" u="none" strike="noStrike" baseline="-25000" dirty="0">
                <a:latin typeface="Arial" panose="020B0604020202020204" pitchFamily="34" charset="0"/>
                <a:cs typeface="Arial" panose="020B0604020202020204" pitchFamily="34" charset="0"/>
              </a:rPr>
              <a:t>c2</a:t>
            </a:r>
            <a:r>
              <a:rPr lang="en-US" altLang="zh-CN" sz="2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(T) greatly exceeds the Pauli limit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altLang="zh-CN" sz="2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inverted ‘S’-shape: </a:t>
            </a:r>
            <a:br>
              <a:rPr lang="en-US" altLang="zh-CN" sz="2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00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 triplet? </a:t>
            </a:r>
          </a:p>
        </p:txBody>
      </p:sp>
      <p:sp>
        <p:nvSpPr>
          <p:cNvPr id="12" name="文本框 86">
            <a:extLst>
              <a:ext uri="{FF2B5EF4-FFF2-40B4-BE49-F238E27FC236}">
                <a16:creationId xmlns:a16="http://schemas.microsoft.com/office/drawing/2014/main" id="{F082E331-A8EF-D329-AE33-9E39B08D4342}"/>
              </a:ext>
            </a:extLst>
          </p:cNvPr>
          <p:cNvSpPr txBox="1"/>
          <p:nvPr/>
        </p:nvSpPr>
        <p:spPr>
          <a:xfrm>
            <a:off x="5346718" y="6416297"/>
            <a:ext cx="542590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300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Squire et al. PRL 131, 026001 (2023)</a:t>
            </a:r>
            <a:endParaRPr lang="en-US" altLang="zh-CN" sz="1300" i="0" dirty="0">
              <a:solidFill>
                <a:srgbClr val="555555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1B00414-C25A-64A7-7748-D951AFF43A52}"/>
              </a:ext>
            </a:extLst>
          </p:cNvPr>
          <p:cNvGrpSpPr/>
          <p:nvPr/>
        </p:nvGrpSpPr>
        <p:grpSpPr>
          <a:xfrm>
            <a:off x="1419374" y="4090838"/>
            <a:ext cx="3314763" cy="2617847"/>
            <a:chOff x="680720" y="4193822"/>
            <a:chExt cx="3314763" cy="261784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F9BE10B-3F1D-04D5-A312-DCEB915ADC2D}"/>
                </a:ext>
              </a:extLst>
            </p:cNvPr>
            <p:cNvGrpSpPr/>
            <p:nvPr/>
          </p:nvGrpSpPr>
          <p:grpSpPr>
            <a:xfrm>
              <a:off x="839695" y="4193822"/>
              <a:ext cx="2748432" cy="2617847"/>
              <a:chOff x="320778" y="772613"/>
              <a:chExt cx="2994108" cy="2968055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BD816188-9C9B-8E24-CE87-2F7C0AB9523D}"/>
                  </a:ext>
                </a:extLst>
              </p:cNvPr>
              <p:cNvGrpSpPr/>
              <p:nvPr/>
            </p:nvGrpSpPr>
            <p:grpSpPr>
              <a:xfrm>
                <a:off x="1088751" y="772613"/>
                <a:ext cx="2226135" cy="2968055"/>
                <a:chOff x="1088751" y="772613"/>
                <a:chExt cx="2226135" cy="2968055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C417542F-FBB0-18B5-3535-67062D0401F9}"/>
                    </a:ext>
                  </a:extLst>
                </p:cNvPr>
                <p:cNvGrpSpPr/>
                <p:nvPr/>
              </p:nvGrpSpPr>
              <p:grpSpPr>
                <a:xfrm>
                  <a:off x="1088751" y="772613"/>
                  <a:ext cx="2226135" cy="2968055"/>
                  <a:chOff x="1088751" y="772613"/>
                  <a:chExt cx="2226135" cy="2968055"/>
                </a:xfrm>
              </p:grpSpPr>
              <p:pic>
                <p:nvPicPr>
                  <p:cNvPr id="17" name="Picture 16">
                    <a:extLst>
                      <a:ext uri="{FF2B5EF4-FFF2-40B4-BE49-F238E27FC236}">
                        <a16:creationId xmlns:a16="http://schemas.microsoft.com/office/drawing/2014/main" id="{C71CD52F-E8B8-6AA9-9791-41A34F26289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1088751" y="772613"/>
                    <a:ext cx="1556259" cy="2968055"/>
                  </a:xfrm>
                  <a:prstGeom prst="rect">
                    <a:avLst/>
                  </a:prstGeom>
                </p:spPr>
              </p:pic>
              <p:sp>
                <p:nvSpPr>
                  <p:cNvPr id="18" name="文本框 82">
                    <a:extLst>
                      <a:ext uri="{FF2B5EF4-FFF2-40B4-BE49-F238E27FC236}">
                        <a16:creationId xmlns:a16="http://schemas.microsoft.com/office/drawing/2014/main" id="{9200E67D-A31E-CE3E-C294-0D809F4BC772}"/>
                      </a:ext>
                    </a:extLst>
                  </p:cNvPr>
                  <p:cNvSpPr txBox="1"/>
                  <p:nvPr/>
                </p:nvSpPr>
                <p:spPr>
                  <a:xfrm>
                    <a:off x="2589630" y="1790828"/>
                    <a:ext cx="725256" cy="45363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zh-CN" sz="2000" i="0" u="none" strike="noStrike" baseline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Ce</a:t>
                    </a:r>
                  </a:p>
                </p:txBody>
              </p:sp>
            </p:grpSp>
            <p:sp>
              <p:nvSpPr>
                <p:cNvPr id="20" name="文本框 82">
                  <a:extLst>
                    <a:ext uri="{FF2B5EF4-FFF2-40B4-BE49-F238E27FC236}">
                      <a16:creationId xmlns:a16="http://schemas.microsoft.com/office/drawing/2014/main" id="{FD88C7DA-D22C-7F7D-1129-7507E8E555B0}"/>
                    </a:ext>
                  </a:extLst>
                </p:cNvPr>
                <p:cNvSpPr txBox="1"/>
                <p:nvPr/>
              </p:nvSpPr>
              <p:spPr>
                <a:xfrm>
                  <a:off x="2494418" y="817296"/>
                  <a:ext cx="725256" cy="45363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2000" i="0" u="none" strike="noStrike" baseline="0" dirty="0">
                      <a:solidFill>
                        <a:schemeClr val="accent4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Sb</a:t>
                  </a:r>
                </a:p>
              </p:txBody>
            </p:sp>
          </p:grp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3159443C-4FA7-BF16-49E6-8AE210F6E8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0778" y="3155154"/>
                <a:ext cx="742955" cy="547691"/>
              </a:xfrm>
              <a:prstGeom prst="rect">
                <a:avLst/>
              </a:prstGeom>
            </p:spPr>
          </p:pic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E55D007-F189-AF41-968F-A2BD4648408B}"/>
                </a:ext>
              </a:extLst>
            </p:cNvPr>
            <p:cNvCxnSpPr/>
            <p:nvPr/>
          </p:nvCxnSpPr>
          <p:spPr>
            <a:xfrm>
              <a:off x="1458097" y="5239265"/>
              <a:ext cx="0" cy="59930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BFE2C53-5833-29D3-4A72-7E7E94E23125}"/>
                </a:ext>
              </a:extLst>
            </p:cNvPr>
            <p:cNvCxnSpPr>
              <a:cxnSpLocks/>
            </p:cNvCxnSpPr>
            <p:nvPr/>
          </p:nvCxnSpPr>
          <p:spPr>
            <a:xfrm>
              <a:off x="3063865" y="5757779"/>
              <a:ext cx="0" cy="825327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16A3D9A-97F8-635B-1D09-4C4CF6B8D516}"/>
                </a:ext>
              </a:extLst>
            </p:cNvPr>
            <p:cNvSpPr txBox="1"/>
            <p:nvPr/>
          </p:nvSpPr>
          <p:spPr>
            <a:xfrm>
              <a:off x="3154515" y="6001165"/>
              <a:ext cx="8409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5.1 Å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805D071-C2C2-8363-406F-ABA8B001C859}"/>
                </a:ext>
              </a:extLst>
            </p:cNvPr>
            <p:cNvSpPr txBox="1"/>
            <p:nvPr/>
          </p:nvSpPr>
          <p:spPr>
            <a:xfrm>
              <a:off x="680720" y="5369639"/>
              <a:ext cx="8409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4.0 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0367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D2563-7620-65AE-1F8E-01E6E5262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24785E7-DB14-27EE-3FB7-885924D3DE25}"/>
              </a:ext>
            </a:extLst>
          </p:cNvPr>
          <p:cNvSpPr txBox="1"/>
          <p:nvPr/>
        </p:nvSpPr>
        <p:spPr>
          <a:xfrm>
            <a:off x="-2194" y="46331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Candidate spin-triplet superconductor CeSb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2600" b="1" baseline="-250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文本框 82">
            <a:extLst>
              <a:ext uri="{FF2B5EF4-FFF2-40B4-BE49-F238E27FC236}">
                <a16:creationId xmlns:a16="http://schemas.microsoft.com/office/drawing/2014/main" id="{F8DEA17F-CE09-63AF-75D4-3B9D9162441A}"/>
              </a:ext>
            </a:extLst>
          </p:cNvPr>
          <p:cNvSpPr txBox="1"/>
          <p:nvPr/>
        </p:nvSpPr>
        <p:spPr>
          <a:xfrm>
            <a:off x="196233" y="944197"/>
            <a:ext cx="1194243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Ambient pressure: Multiple magnetic phases with </a:t>
            </a:r>
            <a:r>
              <a:rPr lang="en-US" altLang="zh-CN" sz="2200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AFM and FM components 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below </a:t>
            </a:r>
            <a:r>
              <a:rPr lang="en-US" altLang="zh-CN" sz="22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= 16 K</a:t>
            </a:r>
            <a:endParaRPr lang="en-US" altLang="zh-CN" sz="2200" i="0" u="none" strike="noStrike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zh-CN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Neutron diffraction: </a:t>
            </a:r>
            <a:r>
              <a:rPr lang="en-US" altLang="zh-CN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Commensurate AFM propagation vector (±1/6, -1, 0)  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below ~ 10 K</a:t>
            </a:r>
            <a:endParaRPr lang="en-US" altLang="zh-CN" sz="2200" i="0" u="none" strike="noStrike" baseline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39BB5E0A-54A7-CB66-C63D-4CD942DDF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2" y="2391155"/>
            <a:ext cx="3382161" cy="3431397"/>
          </a:xfrm>
          <a:prstGeom prst="rect">
            <a:avLst/>
          </a:prstGeom>
        </p:spPr>
      </p:pic>
      <p:sp>
        <p:nvSpPr>
          <p:cNvPr id="9" name="文本框 6">
            <a:extLst>
              <a:ext uri="{FF2B5EF4-FFF2-40B4-BE49-F238E27FC236}">
                <a16:creationId xmlns:a16="http://schemas.microsoft.com/office/drawing/2014/main" id="{971692AA-516B-41D7-E252-7FBB8FCC24DD}"/>
              </a:ext>
            </a:extLst>
          </p:cNvPr>
          <p:cNvSpPr txBox="1"/>
          <p:nvPr/>
        </p:nvSpPr>
        <p:spPr>
          <a:xfrm>
            <a:off x="547762" y="5979374"/>
            <a:ext cx="32108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Trainer et al. PRB 104, 205134 (2021)</a:t>
            </a:r>
          </a:p>
        </p:txBody>
      </p:sp>
      <p:pic>
        <p:nvPicPr>
          <p:cNvPr id="13" name="图片 7">
            <a:extLst>
              <a:ext uri="{FF2B5EF4-FFF2-40B4-BE49-F238E27FC236}">
                <a16:creationId xmlns:a16="http://schemas.microsoft.com/office/drawing/2014/main" id="{27187595-A8F6-E6A1-5CB1-816B69F8B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5189" y="2630793"/>
            <a:ext cx="3865417" cy="3107492"/>
          </a:xfrm>
          <a:prstGeom prst="rect">
            <a:avLst/>
          </a:prstGeom>
        </p:spPr>
      </p:pic>
      <p:pic>
        <p:nvPicPr>
          <p:cNvPr id="14" name="图片 8">
            <a:extLst>
              <a:ext uri="{FF2B5EF4-FFF2-40B4-BE49-F238E27FC236}">
                <a16:creationId xmlns:a16="http://schemas.microsoft.com/office/drawing/2014/main" id="{A477B27A-50A1-82CC-BA6C-59738BBC6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641" y="2516792"/>
            <a:ext cx="4138170" cy="3417254"/>
          </a:xfrm>
          <a:prstGeom prst="rect">
            <a:avLst/>
          </a:prstGeom>
        </p:spPr>
      </p:pic>
      <p:sp>
        <p:nvSpPr>
          <p:cNvPr id="15" name="文本框 9">
            <a:extLst>
              <a:ext uri="{FF2B5EF4-FFF2-40B4-BE49-F238E27FC236}">
                <a16:creationId xmlns:a16="http://schemas.microsoft.com/office/drawing/2014/main" id="{2F10516F-0FC9-FEF0-169A-965A5886E690}"/>
              </a:ext>
            </a:extLst>
          </p:cNvPr>
          <p:cNvSpPr txBox="1"/>
          <p:nvPr/>
        </p:nvSpPr>
        <p:spPr>
          <a:xfrm>
            <a:off x="4084820" y="5979374"/>
            <a:ext cx="3759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Zhang et al. Chin. Phys. B 26, 067102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(2017)</a:t>
            </a:r>
          </a:p>
        </p:txBody>
      </p:sp>
      <p:sp>
        <p:nvSpPr>
          <p:cNvPr id="16" name="文本框 10">
            <a:extLst>
              <a:ext uri="{FF2B5EF4-FFF2-40B4-BE49-F238E27FC236}">
                <a16:creationId xmlns:a16="http://schemas.microsoft.com/office/drawing/2014/main" id="{25490917-28E2-31A1-2448-5FDB2FEF7B9D}"/>
              </a:ext>
            </a:extLst>
          </p:cNvPr>
          <p:cNvSpPr txBox="1"/>
          <p:nvPr/>
        </p:nvSpPr>
        <p:spPr>
          <a:xfrm>
            <a:off x="8615460" y="5957848"/>
            <a:ext cx="2860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Liu et al. JPCM 32 405605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(2020)</a:t>
            </a:r>
          </a:p>
        </p:txBody>
      </p:sp>
    </p:spTree>
    <p:extLst>
      <p:ext uri="{BB962C8B-B14F-4D97-AF65-F5344CB8AC3E}">
        <p14:creationId xmlns:p14="http://schemas.microsoft.com/office/powerpoint/2010/main" val="3395538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5DCB1-7B2A-7C31-F058-2A1A979E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1D3BC21-DB28-1515-C799-0618C21B7E56}"/>
              </a:ext>
            </a:extLst>
          </p:cNvPr>
          <p:cNvSpPr txBox="1"/>
          <p:nvPr/>
        </p:nvSpPr>
        <p:spPr>
          <a:xfrm>
            <a:off x="-2194" y="46331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Inelastic neutron scattering measurements of CeSb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2600" b="1" baseline="-250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BCEBED-FFA6-9FE6-A008-6C1B65693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21802"/>
            <a:ext cx="3352362" cy="2975315"/>
          </a:xfrm>
          <a:prstGeom prst="rect">
            <a:avLst/>
          </a:prstGeom>
        </p:spPr>
      </p:pic>
      <p:sp>
        <p:nvSpPr>
          <p:cNvPr id="4" name="文本框 82">
            <a:extLst>
              <a:ext uri="{FF2B5EF4-FFF2-40B4-BE49-F238E27FC236}">
                <a16:creationId xmlns:a16="http://schemas.microsoft.com/office/drawing/2014/main" id="{A36E7EA6-F662-A8FB-B35D-8F64BDF4A2E1}"/>
              </a:ext>
            </a:extLst>
          </p:cNvPr>
          <p:cNvSpPr txBox="1"/>
          <p:nvPr/>
        </p:nvSpPr>
        <p:spPr>
          <a:xfrm>
            <a:off x="238211" y="5405432"/>
            <a:ext cx="1185246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“Rod-like” excitations in [</a:t>
            </a:r>
            <a:r>
              <a:rPr lang="en-US" altLang="zh-CN" sz="20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</a:t>
            </a: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 and [</a:t>
            </a:r>
            <a:r>
              <a:rPr lang="en-US" altLang="zh-CN" sz="20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HK</a:t>
            </a: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 planes: </a:t>
            </a:r>
            <a:r>
              <a:rPr lang="en-US" altLang="zh-CN" sz="2000" u="none" strike="noStrike" dirty="0">
                <a:latin typeface="Arial" panose="020B0604020202020204" pitchFamily="34" charset="0"/>
                <a:cs typeface="Arial" panose="020B0604020202020204" pitchFamily="34" charset="0"/>
              </a:rPr>
              <a:t>No long-range propagation of spin-waves (magnons) along c* axis and along on one in-plane direction (with twinning)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Spin-waves stem from integer Bragg positions:</a:t>
            </a:r>
            <a:endParaRPr lang="en-US" altLang="zh-CN" sz="2000" u="none" strike="no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evidence for quasi-1D ferromagnetic excitations</a:t>
            </a:r>
            <a:endParaRPr lang="en-US" altLang="zh-CN" sz="200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C61A0468-8A61-A288-4EF6-195DC75B4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43" y="804166"/>
            <a:ext cx="53124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Inelastic neutron scattering @LET (ISIS)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0C71FF9-AA89-6E1A-EB23-08284C9E3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279" y="2209318"/>
            <a:ext cx="3111957" cy="2800282"/>
          </a:xfrm>
          <a:prstGeom prst="rect">
            <a:avLst/>
          </a:prstGeom>
        </p:spPr>
      </p:pic>
      <p:sp>
        <p:nvSpPr>
          <p:cNvPr id="30" name="文本框 82">
            <a:extLst>
              <a:ext uri="{FF2B5EF4-FFF2-40B4-BE49-F238E27FC236}">
                <a16:creationId xmlns:a16="http://schemas.microsoft.com/office/drawing/2014/main" id="{566B1D55-134C-C850-3336-6F577315341D}"/>
              </a:ext>
            </a:extLst>
          </p:cNvPr>
          <p:cNvSpPr txBox="1"/>
          <p:nvPr/>
        </p:nvSpPr>
        <p:spPr>
          <a:xfrm>
            <a:off x="4159170" y="1580739"/>
            <a:ext cx="31119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In-plane excitations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A596C20-9FE1-FD37-05FF-8911AF6A3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7853" y="2209318"/>
            <a:ext cx="2424321" cy="2740537"/>
          </a:xfrm>
          <a:prstGeom prst="rect">
            <a:avLst/>
          </a:prstGeom>
        </p:spPr>
      </p:pic>
      <p:sp>
        <p:nvSpPr>
          <p:cNvPr id="34" name="文本框 82">
            <a:extLst>
              <a:ext uri="{FF2B5EF4-FFF2-40B4-BE49-F238E27FC236}">
                <a16:creationId xmlns:a16="http://schemas.microsoft.com/office/drawing/2014/main" id="{1CAF45C3-8E46-1D85-D43D-08D33319F30D}"/>
              </a:ext>
            </a:extLst>
          </p:cNvPr>
          <p:cNvSpPr txBox="1"/>
          <p:nvPr/>
        </p:nvSpPr>
        <p:spPr>
          <a:xfrm>
            <a:off x="238211" y="1577507"/>
            <a:ext cx="31119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i="0" u="none" strike="noStrike" baseline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Out-of</a:t>
            </a:r>
            <a:r>
              <a:rPr lang="en-US" altLang="zh-CN" sz="2000" b="1" i="0" u="none" strike="noStrike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plane excitations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D54AD58-1A7B-41B9-FD6D-C3DE96F3DA02}"/>
              </a:ext>
            </a:extLst>
          </p:cNvPr>
          <p:cNvGrpSpPr/>
          <p:nvPr/>
        </p:nvGrpSpPr>
        <p:grpSpPr>
          <a:xfrm>
            <a:off x="7017853" y="738859"/>
            <a:ext cx="2485459" cy="1462283"/>
            <a:chOff x="879286" y="4182627"/>
            <a:chExt cx="4115544" cy="2273357"/>
          </a:xfrm>
        </p:grpSpPr>
        <p:pic>
          <p:nvPicPr>
            <p:cNvPr id="48" name="图片 4">
              <a:extLst>
                <a:ext uri="{FF2B5EF4-FFF2-40B4-BE49-F238E27FC236}">
                  <a16:creationId xmlns:a16="http://schemas.microsoft.com/office/drawing/2014/main" id="{3E19B0F0-188C-10F9-9FD4-24CA9D60E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9390" y="6056635"/>
              <a:ext cx="1566968" cy="399349"/>
            </a:xfrm>
            <a:prstGeom prst="rect">
              <a:avLst/>
            </a:prstGeom>
          </p:spPr>
        </p:pic>
        <p:pic>
          <p:nvPicPr>
            <p:cNvPr id="49" name="图片 8">
              <a:extLst>
                <a:ext uri="{FF2B5EF4-FFF2-40B4-BE49-F238E27FC236}">
                  <a16:creationId xmlns:a16="http://schemas.microsoft.com/office/drawing/2014/main" id="{DCE7FCFE-8E50-31BE-FC34-1611795F7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9286" y="4182627"/>
              <a:ext cx="1627175" cy="1670682"/>
            </a:xfrm>
            <a:prstGeom prst="rect">
              <a:avLst/>
            </a:prstGeom>
          </p:spPr>
        </p:pic>
        <p:pic>
          <p:nvPicPr>
            <p:cNvPr id="51" name="图片 10">
              <a:extLst>
                <a:ext uri="{FF2B5EF4-FFF2-40B4-BE49-F238E27FC236}">
                  <a16:creationId xmlns:a16="http://schemas.microsoft.com/office/drawing/2014/main" id="{8E6B8F39-5F0E-2C91-DDA5-F4036313F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79355" y="4182909"/>
              <a:ext cx="1626900" cy="1670400"/>
            </a:xfrm>
            <a:prstGeom prst="rect">
              <a:avLst/>
            </a:prstGeom>
          </p:spPr>
        </p:pic>
        <p:pic>
          <p:nvPicPr>
            <p:cNvPr id="52" name="图片 4">
              <a:extLst>
                <a:ext uri="{FF2B5EF4-FFF2-40B4-BE49-F238E27FC236}">
                  <a16:creationId xmlns:a16="http://schemas.microsoft.com/office/drawing/2014/main" id="{7DA8F4E3-0D0B-15B9-6260-65646EED2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4011672" y="5133393"/>
              <a:ext cx="1566968" cy="399349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9CA62E9-909D-F305-771C-F603A8552976}"/>
              </a:ext>
            </a:extLst>
          </p:cNvPr>
          <p:cNvGrpSpPr/>
          <p:nvPr/>
        </p:nvGrpSpPr>
        <p:grpSpPr>
          <a:xfrm>
            <a:off x="9442174" y="2189346"/>
            <a:ext cx="2622826" cy="2909207"/>
            <a:chOff x="8783321" y="4084931"/>
            <a:chExt cx="2753504" cy="2773069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BDFA687-BDC3-7326-894A-6A5D63666254}"/>
                </a:ext>
              </a:extLst>
            </p:cNvPr>
            <p:cNvGrpSpPr/>
            <p:nvPr/>
          </p:nvGrpSpPr>
          <p:grpSpPr>
            <a:xfrm>
              <a:off x="8783321" y="4084931"/>
              <a:ext cx="2753504" cy="2773069"/>
              <a:chOff x="8470901" y="4022016"/>
              <a:chExt cx="2781320" cy="2801083"/>
            </a:xfrm>
          </p:grpSpPr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BC7F1019-FD47-A560-B38B-3B9D11F06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70901" y="4022016"/>
                <a:ext cx="2781320" cy="2409843"/>
              </a:xfrm>
              <a:prstGeom prst="rect">
                <a:avLst/>
              </a:prstGeom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FBD14D12-27CA-A0A9-2883-4F1FB3C125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13815" y="6403996"/>
                <a:ext cx="2238391" cy="419103"/>
              </a:xfrm>
              <a:prstGeom prst="rect">
                <a:avLst/>
              </a:prstGeom>
            </p:spPr>
          </p:pic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ECB4EC1-3E9C-E88A-1F63-9FA148FF3424}"/>
                </a:ext>
              </a:extLst>
            </p:cNvPr>
            <p:cNvSpPr/>
            <p:nvPr/>
          </p:nvSpPr>
          <p:spPr>
            <a:xfrm>
              <a:off x="9288780" y="4213995"/>
              <a:ext cx="266700" cy="232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文本框 86">
            <a:extLst>
              <a:ext uri="{FF2B5EF4-FFF2-40B4-BE49-F238E27FC236}">
                <a16:creationId xmlns:a16="http://schemas.microsoft.com/office/drawing/2014/main" id="{43958E33-B38B-BB86-F518-1BCF494ADBE9}"/>
              </a:ext>
            </a:extLst>
          </p:cNvPr>
          <p:cNvSpPr txBox="1"/>
          <p:nvPr/>
        </p:nvSpPr>
        <p:spPr>
          <a:xfrm>
            <a:off x="3940820" y="5070862"/>
            <a:ext cx="58157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nb-NO" altLang="zh-CN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Y. Shan </a:t>
            </a:r>
            <a:r>
              <a:rPr lang="en-US" altLang="zh-CN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nb-NO" altLang="zh-CN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Phys. Rev. </a:t>
            </a:r>
            <a:r>
              <a:rPr lang="nb-NO" altLang="zh-CN" sz="1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Lett. </a:t>
            </a:r>
            <a:r>
              <a:rPr lang="nb-NO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134, 116704 </a:t>
            </a:r>
            <a:r>
              <a:rPr lang="en-GB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(2025)</a:t>
            </a:r>
            <a:endParaRPr lang="en-US" altLang="zh-CN" sz="1400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352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D07D0-25E3-66D9-0785-37ACA88D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B67CD679-7A90-2B60-432A-C99817908D88}"/>
              </a:ext>
            </a:extLst>
          </p:cNvPr>
          <p:cNvGrpSpPr/>
          <p:nvPr/>
        </p:nvGrpSpPr>
        <p:grpSpPr>
          <a:xfrm>
            <a:off x="-27645" y="585262"/>
            <a:ext cx="2953046" cy="3365472"/>
            <a:chOff x="49242" y="678425"/>
            <a:chExt cx="3516304" cy="400739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3E4183A-0961-AA75-1B93-150CA2DD9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31075"/>
            <a:stretch/>
          </p:blipFill>
          <p:spPr>
            <a:xfrm>
              <a:off x="49242" y="678425"/>
              <a:ext cx="3023373" cy="3775152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0C1BFCD-C870-D049-1A33-6460E2B65739}"/>
                </a:ext>
              </a:extLst>
            </p:cNvPr>
            <p:cNvSpPr/>
            <p:nvPr/>
          </p:nvSpPr>
          <p:spPr>
            <a:xfrm>
              <a:off x="3031635" y="3933761"/>
              <a:ext cx="533911" cy="752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5D0A4F7-FEF6-63AC-7BBC-0C3BBC74079D}"/>
              </a:ext>
            </a:extLst>
          </p:cNvPr>
          <p:cNvSpPr txBox="1"/>
          <p:nvPr/>
        </p:nvSpPr>
        <p:spPr>
          <a:xfrm>
            <a:off x="-2194" y="46331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Ferromagnetic spin ladder model</a:t>
            </a:r>
            <a:endParaRPr lang="zh-CN" altLang="en-US" sz="2600" b="1" baseline="-250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文本框 82">
            <a:extLst>
              <a:ext uri="{FF2B5EF4-FFF2-40B4-BE49-F238E27FC236}">
                <a16:creationId xmlns:a16="http://schemas.microsoft.com/office/drawing/2014/main" id="{2DCEDAA7-C19B-CAD8-BDF4-3F0E18289DF9}"/>
              </a:ext>
            </a:extLst>
          </p:cNvPr>
          <p:cNvSpPr txBox="1"/>
          <p:nvPr/>
        </p:nvSpPr>
        <p:spPr>
          <a:xfrm>
            <a:off x="5655433" y="720140"/>
            <a:ext cx="65511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well described by a ferromagnetic spin ladder model with weak coupling between ladders</a:t>
            </a:r>
            <a:endParaRPr lang="en-US" altLang="zh-CN" sz="2000" b="1" i="0" u="none" strike="noStrike" baseline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E4ECF98-1314-86C9-03C7-C00CF6C9D993}"/>
              </a:ext>
            </a:extLst>
          </p:cNvPr>
          <p:cNvGrpSpPr/>
          <p:nvPr/>
        </p:nvGrpSpPr>
        <p:grpSpPr>
          <a:xfrm>
            <a:off x="2104326" y="722113"/>
            <a:ext cx="3437546" cy="1228543"/>
            <a:chOff x="597384" y="5001503"/>
            <a:chExt cx="4229399" cy="1511543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C5B4B8C-F67C-7AF9-F8EF-9114B5F98AB1}"/>
                </a:ext>
              </a:extLst>
            </p:cNvPr>
            <p:cNvGrpSpPr/>
            <p:nvPr/>
          </p:nvGrpSpPr>
          <p:grpSpPr>
            <a:xfrm>
              <a:off x="597384" y="5001503"/>
              <a:ext cx="4229399" cy="1511543"/>
              <a:chOff x="597384" y="5001503"/>
              <a:chExt cx="4229399" cy="1511543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36F62B4F-8660-ED3D-C2E7-10BED39C3169}"/>
                  </a:ext>
                </a:extLst>
              </p:cNvPr>
              <p:cNvGrpSpPr/>
              <p:nvPr/>
            </p:nvGrpSpPr>
            <p:grpSpPr>
              <a:xfrm>
                <a:off x="597384" y="5001503"/>
                <a:ext cx="4229399" cy="1511543"/>
                <a:chOff x="597384" y="5001503"/>
                <a:chExt cx="4229399" cy="1511543"/>
              </a:xfrm>
            </p:grpSpPr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D17606BA-B423-61CD-11EB-AB3BC727B5F5}"/>
                    </a:ext>
                  </a:extLst>
                </p:cNvPr>
                <p:cNvGrpSpPr/>
                <p:nvPr/>
              </p:nvGrpSpPr>
              <p:grpSpPr>
                <a:xfrm>
                  <a:off x="597384" y="5001503"/>
                  <a:ext cx="4229399" cy="1511543"/>
                  <a:chOff x="403969" y="5281742"/>
                  <a:chExt cx="4229399" cy="1511543"/>
                </a:xfrm>
              </p:grpSpPr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DCE17A66-9A4B-FAF5-DC06-D378D5B5EF02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1787618" y="3947534"/>
                    <a:ext cx="1462102" cy="4229399"/>
                    <a:chOff x="4544158" y="1099775"/>
                    <a:chExt cx="1462102" cy="4229399"/>
                  </a:xfrm>
                </p:grpSpPr>
                <p:pic>
                  <p:nvPicPr>
                    <p:cNvPr id="59" name="Picture 58">
                      <a:extLst>
                        <a:ext uri="{FF2B5EF4-FFF2-40B4-BE49-F238E27FC236}">
                          <a16:creationId xmlns:a16="http://schemas.microsoft.com/office/drawing/2014/main" id="{5DE0E477-4604-31DD-E9DD-EFE5190893E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rcRect l="71849" t="-235" r="297" b="235"/>
                    <a:stretch/>
                  </p:blipFill>
                  <p:spPr>
                    <a:xfrm>
                      <a:off x="4659660" y="1099775"/>
                      <a:ext cx="1346600" cy="416076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62" name="Rectangle 61">
                      <a:extLst>
                        <a:ext uri="{FF2B5EF4-FFF2-40B4-BE49-F238E27FC236}">
                          <a16:creationId xmlns:a16="http://schemas.microsoft.com/office/drawing/2014/main" id="{1EF9BC71-0837-4A28-D32A-1BE5095BB9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44158" y="4953143"/>
                      <a:ext cx="266956" cy="37603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sp>
                <p:nvSpPr>
                  <p:cNvPr id="66" name="Rectangle 65">
                    <a:extLst>
                      <a:ext uri="{FF2B5EF4-FFF2-40B4-BE49-F238E27FC236}">
                        <a16:creationId xmlns:a16="http://schemas.microsoft.com/office/drawing/2014/main" id="{2DA9A5C3-8303-1756-1369-1BE80FF8761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137691" y="5291177"/>
                    <a:ext cx="394902" cy="37603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7" name="Rectangle 66">
                    <a:extLst>
                      <a:ext uri="{FF2B5EF4-FFF2-40B4-BE49-F238E27FC236}">
                        <a16:creationId xmlns:a16="http://schemas.microsoft.com/office/drawing/2014/main" id="{86DE1F76-1915-958C-51A6-FBD26BA1D31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025214" y="5778653"/>
                    <a:ext cx="394902" cy="37603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04D293D1-A282-71F8-AA72-67A7DE784A3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499877" y="6095466"/>
                    <a:ext cx="238723" cy="37603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0015BE46-DEA1-C3AA-5A3C-34681D9BB3B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632493" y="6033856"/>
                    <a:ext cx="238723" cy="37603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pic>
              <p:nvPicPr>
                <p:cNvPr id="72" name="Picture 71">
                  <a:extLst>
                    <a:ext uri="{FF2B5EF4-FFF2-40B4-BE49-F238E27FC236}">
                      <a16:creationId xmlns:a16="http://schemas.microsoft.com/office/drawing/2014/main" id="{74F87B82-E768-FD34-E7BD-AFB6F17190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279822" y="5018572"/>
                  <a:ext cx="340434" cy="394904"/>
                </a:xfrm>
                <a:prstGeom prst="rect">
                  <a:avLst/>
                </a:prstGeom>
              </p:spPr>
            </p:pic>
          </p:grpSp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8B3A7617-A929-54ED-B9E3-66EBA0F404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6637" y="5614960"/>
                <a:ext cx="289785" cy="357970"/>
              </a:xfrm>
              <a:prstGeom prst="rect">
                <a:avLst/>
              </a:prstGeom>
            </p:spPr>
          </p:pic>
        </p:grp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FD937D9F-B941-F178-4C63-0D45E59B8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51345" y="5523862"/>
              <a:ext cx="350856" cy="397092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5A6825A-85E8-F5FA-2D8E-B1B7247C9B0C}"/>
              </a:ext>
            </a:extLst>
          </p:cNvPr>
          <p:cNvGrpSpPr/>
          <p:nvPr/>
        </p:nvGrpSpPr>
        <p:grpSpPr>
          <a:xfrm>
            <a:off x="2461180" y="1308138"/>
            <a:ext cx="562993" cy="577832"/>
            <a:chOff x="127215" y="5583193"/>
            <a:chExt cx="859071" cy="881714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8A038CE6-D69B-521D-B0C1-69958AA0E47B}"/>
                </a:ext>
              </a:extLst>
            </p:cNvPr>
            <p:cNvGrpSpPr/>
            <p:nvPr/>
          </p:nvGrpSpPr>
          <p:grpSpPr>
            <a:xfrm>
              <a:off x="203891" y="5772518"/>
              <a:ext cx="650513" cy="650513"/>
              <a:chOff x="203891" y="5772518"/>
              <a:chExt cx="650513" cy="650513"/>
            </a:xfrm>
          </p:grpSpPr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130FDA8E-52B4-37FB-BD7A-958BCF4B3E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891" y="6413670"/>
                <a:ext cx="650513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1BCF1A0C-67B9-1BE6-6CF7-087B63DDE31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-116601" y="6097775"/>
                <a:ext cx="650513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A15ABA56-4E90-AF05-5CBE-778C52781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7215" y="5583193"/>
              <a:ext cx="160916" cy="149422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FD9E45C0-750C-745D-6130-02169062B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2292" y="6308917"/>
              <a:ext cx="103994" cy="155990"/>
            </a:xfrm>
            <a:prstGeom prst="rect">
              <a:avLst/>
            </a:prstGeom>
          </p:spPr>
        </p:pic>
      </p:grpSp>
      <p:pic>
        <p:nvPicPr>
          <p:cNvPr id="5" name="图片 3">
            <a:extLst>
              <a:ext uri="{FF2B5EF4-FFF2-40B4-BE49-F238E27FC236}">
                <a16:creationId xmlns:a16="http://schemas.microsoft.com/office/drawing/2014/main" id="{17C912C0-49A5-0329-DCA5-2A58F717B0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2805" y="3429000"/>
            <a:ext cx="3381762" cy="3422310"/>
          </a:xfrm>
          <a:prstGeom prst="rect">
            <a:avLst/>
          </a:prstGeom>
        </p:spPr>
      </p:pic>
      <p:pic>
        <p:nvPicPr>
          <p:cNvPr id="10" name="图片 1">
            <a:extLst>
              <a:ext uri="{FF2B5EF4-FFF2-40B4-BE49-F238E27FC236}">
                <a16:creationId xmlns:a16="http://schemas.microsoft.com/office/drawing/2014/main" id="{B0988D2B-CD74-FD70-80BE-0CAC4FADED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0458" y="3467055"/>
            <a:ext cx="6636089" cy="33909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AFD5C1-5A70-467A-8093-8703013C49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11430" y="1966557"/>
            <a:ext cx="2849446" cy="5165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A269016-3D3F-E5A0-2B02-946A1FFD259C}"/>
                  </a:ext>
                </a:extLst>
              </p:cNvPr>
              <p:cNvSpPr txBox="1"/>
              <p:nvPr/>
            </p:nvSpPr>
            <p:spPr>
              <a:xfrm>
                <a:off x="3913040" y="2472899"/>
                <a:ext cx="2044390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</m:oMath>
                </a14:m>
                <a:r>
                  <a:rPr lang="en-US" altLang="zh-CN" sz="1600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-2.2 </a:t>
                </a:r>
                <a:r>
                  <a:rPr lang="en-US" altLang="zh-CN" sz="1600" dirty="0" err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meV</a:t>
                </a:r>
                <a:endParaRPr lang="en-US" altLang="zh-CN" sz="16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altLang="zh-CN" sz="1600" b="1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sub>
                    </m:sSub>
                  </m:oMath>
                </a14:m>
                <a:r>
                  <a:rPr lang="en-US" altLang="zh-CN" sz="16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= -1.8 </a:t>
                </a:r>
                <a:r>
                  <a:rPr lang="en-US" altLang="zh-CN" sz="1600" dirty="0" err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meV</a:t>
                </a:r>
                <a:endParaRPr lang="en-US" altLang="zh-CN" sz="16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altLang="zh-CN" sz="1600" b="1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1600" b="1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sub>
                    </m:sSub>
                  </m:oMath>
                </a14:m>
                <a:r>
                  <a:rPr lang="en-US" altLang="zh-CN" sz="16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= -1.4 </a:t>
                </a:r>
                <a:r>
                  <a:rPr lang="en-US" altLang="zh-CN" sz="1600" dirty="0" err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meV</a:t>
                </a:r>
                <a:endParaRPr lang="en-US" altLang="zh-CN" sz="16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altLang="zh-CN" sz="16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A269016-3D3F-E5A0-2B02-946A1FFD2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040" y="2472899"/>
                <a:ext cx="2044390" cy="1077218"/>
              </a:xfrm>
              <a:prstGeom prst="rect">
                <a:avLst/>
              </a:prstGeom>
              <a:blipFill>
                <a:blip r:embed="rId12"/>
                <a:stretch>
                  <a:fillRect t="-17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5">
                <a:extLst>
                  <a:ext uri="{FF2B5EF4-FFF2-40B4-BE49-F238E27FC236}">
                    <a16:creationId xmlns:a16="http://schemas.microsoft.com/office/drawing/2014/main" id="{B8266E8E-326F-A078-BD5D-4BEC210D3895}"/>
                  </a:ext>
                </a:extLst>
              </p:cNvPr>
              <p:cNvSpPr txBox="1"/>
              <p:nvPr/>
            </p:nvSpPr>
            <p:spPr>
              <a:xfrm>
                <a:off x="2196210" y="2586109"/>
                <a:ext cx="267421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altLang="zh-CN" sz="1600" b="1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altLang="zh-CN" sz="1600" b="1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sub>
                    </m:sSub>
                  </m:oMath>
                </a14:m>
                <a:r>
                  <a:rPr lang="en-US" altLang="zh-CN" sz="16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= -0.1 </a:t>
                </a:r>
                <a:r>
                  <a:rPr lang="en-US" altLang="zh-CN" sz="1600" dirty="0" err="1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meV</a:t>
                </a:r>
                <a:endParaRPr lang="en-US" altLang="zh-CN" sz="16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sz="1600" b="1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𝜹</m:t>
                    </m:r>
                  </m:oMath>
                </a14:m>
                <a:r>
                  <a:rPr lang="en-US" altLang="zh-CN" sz="16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= 1.2</a:t>
                </a:r>
              </a:p>
              <a:p>
                <a:endParaRPr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文本框 15">
                <a:extLst>
                  <a:ext uri="{FF2B5EF4-FFF2-40B4-BE49-F238E27FC236}">
                    <a16:creationId xmlns:a16="http://schemas.microsoft.com/office/drawing/2014/main" id="{B8266E8E-326F-A078-BD5D-4BEC210D38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210" y="2586109"/>
                <a:ext cx="2674218" cy="830997"/>
              </a:xfrm>
              <a:prstGeom prst="rect">
                <a:avLst/>
              </a:prstGeom>
              <a:blipFill>
                <a:blip r:embed="rId13"/>
                <a:stretch>
                  <a:fillRect t="-2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82">
            <a:extLst>
              <a:ext uri="{FF2B5EF4-FFF2-40B4-BE49-F238E27FC236}">
                <a16:creationId xmlns:a16="http://schemas.microsoft.com/office/drawing/2014/main" id="{A06D12E1-B3A3-6487-BDCE-02BC0096C391}"/>
              </a:ext>
            </a:extLst>
          </p:cNvPr>
          <p:cNvSpPr txBox="1"/>
          <p:nvPr/>
        </p:nvSpPr>
        <p:spPr>
          <a:xfrm>
            <a:off x="5612945" y="1934368"/>
            <a:ext cx="65511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about the magnetic structures?</a:t>
            </a:r>
            <a:endParaRPr lang="en-US" altLang="zh-CN" sz="2000" b="1" i="0" u="none" strike="noStrike" baseline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86">
            <a:extLst>
              <a:ext uri="{FF2B5EF4-FFF2-40B4-BE49-F238E27FC236}">
                <a16:creationId xmlns:a16="http://schemas.microsoft.com/office/drawing/2014/main" id="{5D0CE787-35B5-0D3B-59EF-9EDA3D36EF04}"/>
              </a:ext>
            </a:extLst>
          </p:cNvPr>
          <p:cNvSpPr txBox="1"/>
          <p:nvPr/>
        </p:nvSpPr>
        <p:spPr>
          <a:xfrm>
            <a:off x="5397525" y="3185911"/>
            <a:ext cx="58157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nb-NO" altLang="zh-CN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Y. Shan </a:t>
            </a:r>
            <a:r>
              <a:rPr lang="en-US" altLang="zh-CN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nb-NO" altLang="zh-CN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Phys. Rev. </a:t>
            </a:r>
            <a:r>
              <a:rPr lang="nb-NO" altLang="zh-CN" sz="14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Lett. </a:t>
            </a:r>
            <a:r>
              <a:rPr lang="nb-NO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134, 116704 </a:t>
            </a:r>
            <a:r>
              <a:rPr lang="en-GB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(2025)</a:t>
            </a:r>
            <a:endParaRPr lang="en-US" altLang="zh-CN" sz="1400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014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9A5A3-8688-C14C-37B3-7E23D0F8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AF8302F-1B53-1C58-8904-D9676D85662D}"/>
              </a:ext>
            </a:extLst>
          </p:cNvPr>
          <p:cNvSpPr txBox="1"/>
          <p:nvPr/>
        </p:nvSpPr>
        <p:spPr>
          <a:xfrm>
            <a:off x="-2194" y="46331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Magnetic order of CeSb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2600" b="1" baseline="-250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BF86CDAE-B647-33D1-5C74-11CACBAAE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41" y="804166"/>
            <a:ext cx="87485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Neutron diffraction @SXD (ISIS), SIKA (ANSTO), TREND (CSNS)…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86">
            <a:extLst>
              <a:ext uri="{FF2B5EF4-FFF2-40B4-BE49-F238E27FC236}">
                <a16:creationId xmlns:a16="http://schemas.microsoft.com/office/drawing/2014/main" id="{18DADF51-12F4-8A24-40DF-F4D57CF1141B}"/>
              </a:ext>
            </a:extLst>
          </p:cNvPr>
          <p:cNvSpPr txBox="1"/>
          <p:nvPr/>
        </p:nvSpPr>
        <p:spPr>
          <a:xfrm>
            <a:off x="5050391" y="4324560"/>
            <a:ext cx="17398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(Unpublished)</a:t>
            </a:r>
            <a:endParaRPr lang="en-US" altLang="zh-CN" sz="1400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4A6DFF6-DDAC-FA1B-FE91-FEC482D38573}"/>
              </a:ext>
            </a:extLst>
          </p:cNvPr>
          <p:cNvGrpSpPr/>
          <p:nvPr/>
        </p:nvGrpSpPr>
        <p:grpSpPr>
          <a:xfrm>
            <a:off x="4589902" y="1485868"/>
            <a:ext cx="7433994" cy="2848149"/>
            <a:chOff x="4419600" y="2197025"/>
            <a:chExt cx="7433994" cy="284814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BC9D08-7A36-22E9-8FC9-BB0A6E7E0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9600" y="2197025"/>
              <a:ext cx="7433994" cy="2848149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7273EF-421B-3D6A-2926-2E8F25F46C1E}"/>
                </a:ext>
              </a:extLst>
            </p:cNvPr>
            <p:cNvSpPr/>
            <p:nvPr/>
          </p:nvSpPr>
          <p:spPr>
            <a:xfrm>
              <a:off x="6093806" y="2472267"/>
              <a:ext cx="306994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D183A69-80D4-EF11-2B60-FA7199D3B89A}"/>
                </a:ext>
              </a:extLst>
            </p:cNvPr>
            <p:cNvSpPr/>
            <p:nvPr/>
          </p:nvSpPr>
          <p:spPr>
            <a:xfrm>
              <a:off x="9751406" y="2453845"/>
              <a:ext cx="306994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411A3EB9-B2A8-2F82-0D3C-1329E31B9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9903" y="2050465"/>
            <a:ext cx="1644735" cy="141612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EA97FD8-1175-B6D8-F3C3-765459489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94" y="1469668"/>
            <a:ext cx="2796901" cy="2596610"/>
          </a:xfrm>
          <a:prstGeom prst="rect">
            <a:avLst/>
          </a:prstGeom>
        </p:spPr>
      </p:pic>
      <p:sp>
        <p:nvSpPr>
          <p:cNvPr id="24" name="文本框 82">
            <a:extLst>
              <a:ext uri="{FF2B5EF4-FFF2-40B4-BE49-F238E27FC236}">
                <a16:creationId xmlns:a16="http://schemas.microsoft.com/office/drawing/2014/main" id="{03326162-274B-897B-77A8-6A04A5A6E758}"/>
              </a:ext>
            </a:extLst>
          </p:cNvPr>
          <p:cNvSpPr txBox="1"/>
          <p:nvPr/>
        </p:nvSpPr>
        <p:spPr>
          <a:xfrm>
            <a:off x="246677" y="4530945"/>
            <a:ext cx="11852461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magnetic propagation vectors with different temperature dependences: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magnetic Bragg peaks above 11 K, but magnetic order below </a:t>
            </a:r>
            <a:r>
              <a:rPr lang="en-US" altLang="zh-CN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0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16 K?</a:t>
            </a:r>
            <a:endParaRPr lang="en-US" altLang="zh-CN" sz="2000" i="0" u="none" strike="noStrike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203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97642-6640-A522-D412-CA959A93A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A0DD077-039B-B913-49A2-FA34E3D37C8F}"/>
              </a:ext>
            </a:extLst>
          </p:cNvPr>
          <p:cNvSpPr txBox="1"/>
          <p:nvPr/>
        </p:nvSpPr>
        <p:spPr>
          <a:xfrm>
            <a:off x="-2194" y="46331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Magnetic order of CeSb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2600" b="1" baseline="-250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文本框 86">
            <a:extLst>
              <a:ext uri="{FF2B5EF4-FFF2-40B4-BE49-F238E27FC236}">
                <a16:creationId xmlns:a16="http://schemas.microsoft.com/office/drawing/2014/main" id="{06F2B12C-28B0-D4E1-E738-00D052A5C254}"/>
              </a:ext>
            </a:extLst>
          </p:cNvPr>
          <p:cNvSpPr txBox="1"/>
          <p:nvPr/>
        </p:nvSpPr>
        <p:spPr>
          <a:xfrm>
            <a:off x="5001851" y="5071681"/>
            <a:ext cx="17398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(Unpublished)</a:t>
            </a:r>
            <a:endParaRPr lang="en-US" altLang="zh-CN" sz="1400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82">
            <a:extLst>
              <a:ext uri="{FF2B5EF4-FFF2-40B4-BE49-F238E27FC236}">
                <a16:creationId xmlns:a16="http://schemas.microsoft.com/office/drawing/2014/main" id="{CAF6D4D6-C2BF-DC7F-3688-4686A387AB8E}"/>
              </a:ext>
            </a:extLst>
          </p:cNvPr>
          <p:cNvSpPr txBox="1"/>
          <p:nvPr/>
        </p:nvSpPr>
        <p:spPr>
          <a:xfrm>
            <a:off x="132943" y="5379458"/>
            <a:ext cx="1157757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Coherent oscillations below 16 K: 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range magnetic order below </a:t>
            </a:r>
            <a:r>
              <a:rPr lang="en-US" altLang="zh-CN" sz="2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0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16 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 dependence of internal fields consistent with previously observed transitions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with small changes 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</a:rPr>
              <a:t>in internal fields</a:t>
            </a:r>
            <a:endParaRPr lang="en-US" altLang="zh-CN" sz="2000" i="0" u="none" strike="no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A912AA83-C745-C136-3CF8-B52B6D287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43" y="617899"/>
            <a:ext cx="53124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l-G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SR@LAMPF (TRIUMF)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AC0049-40E5-C147-D99D-0363D03F5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8275"/>
            <a:ext cx="4755175" cy="35931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A3CA80-E33C-7F9F-F3AF-4F8F757B6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609" y="673982"/>
            <a:ext cx="3615020" cy="4480390"/>
          </a:xfrm>
          <a:prstGeom prst="rect">
            <a:avLst/>
          </a:prstGeom>
        </p:spPr>
      </p:pic>
      <p:pic>
        <p:nvPicPr>
          <p:cNvPr id="11" name="图片 4">
            <a:extLst>
              <a:ext uri="{FF2B5EF4-FFF2-40B4-BE49-F238E27FC236}">
                <a16:creationId xmlns:a16="http://schemas.microsoft.com/office/drawing/2014/main" id="{6C3BE389-738D-7216-1D76-94A78C0096A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462"/>
          <a:stretch>
            <a:fillRect/>
          </a:stretch>
        </p:blipFill>
        <p:spPr>
          <a:xfrm>
            <a:off x="8716976" y="1138193"/>
            <a:ext cx="3382161" cy="3243965"/>
          </a:xfrm>
          <a:prstGeom prst="rect">
            <a:avLst/>
          </a:prstGeom>
        </p:spPr>
      </p:pic>
      <p:sp>
        <p:nvSpPr>
          <p:cNvPr id="16" name="文本框 6">
            <a:extLst>
              <a:ext uri="{FF2B5EF4-FFF2-40B4-BE49-F238E27FC236}">
                <a16:creationId xmlns:a16="http://schemas.microsoft.com/office/drawing/2014/main" id="{B09AC86B-5F02-8294-0D0D-3108ADF0E71F}"/>
              </a:ext>
            </a:extLst>
          </p:cNvPr>
          <p:cNvSpPr txBox="1"/>
          <p:nvPr/>
        </p:nvSpPr>
        <p:spPr>
          <a:xfrm>
            <a:off x="9051064" y="4533637"/>
            <a:ext cx="32108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Trainer et al. PRB 104, 205134 (2021)</a:t>
            </a:r>
          </a:p>
        </p:txBody>
      </p:sp>
    </p:spTree>
    <p:extLst>
      <p:ext uri="{BB962C8B-B14F-4D97-AF65-F5344CB8AC3E}">
        <p14:creationId xmlns:p14="http://schemas.microsoft.com/office/powerpoint/2010/main" val="41941357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B09F7-B974-F221-9708-EE15DFBC0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7B7D154-1076-CC41-A2B8-D78FB150D4A5}"/>
              </a:ext>
            </a:extLst>
          </p:cNvPr>
          <p:cNvSpPr txBox="1"/>
          <p:nvPr/>
        </p:nvSpPr>
        <p:spPr>
          <a:xfrm>
            <a:off x="-2194" y="46331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Magnetic order of CeSb</a:t>
            </a:r>
            <a:r>
              <a:rPr lang="en-US" altLang="zh-CN" sz="2600" b="1" baseline="-250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2600" b="1" baseline="-250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文本框 86">
            <a:extLst>
              <a:ext uri="{FF2B5EF4-FFF2-40B4-BE49-F238E27FC236}">
                <a16:creationId xmlns:a16="http://schemas.microsoft.com/office/drawing/2014/main" id="{C3864761-152A-408A-C4DF-A16C1E156D8A}"/>
              </a:ext>
            </a:extLst>
          </p:cNvPr>
          <p:cNvSpPr txBox="1"/>
          <p:nvPr/>
        </p:nvSpPr>
        <p:spPr>
          <a:xfrm>
            <a:off x="6383328" y="4658001"/>
            <a:ext cx="17398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4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(Unpublished)</a:t>
            </a:r>
            <a:endParaRPr lang="en-US" altLang="zh-CN" sz="1400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82">
            <a:extLst>
              <a:ext uri="{FF2B5EF4-FFF2-40B4-BE49-F238E27FC236}">
                <a16:creationId xmlns:a16="http://schemas.microsoft.com/office/drawing/2014/main" id="{52386D01-6086-DCA6-309B-E2E2627BB0D4}"/>
              </a:ext>
            </a:extLst>
          </p:cNvPr>
          <p:cNvSpPr txBox="1"/>
          <p:nvPr/>
        </p:nvSpPr>
        <p:spPr>
          <a:xfrm>
            <a:off x="132943" y="5170030"/>
            <a:ext cx="115775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Calculated internal fields for pure ferromagnetic model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: Site 1 =&gt; 296 </a:t>
            </a:r>
            <a:r>
              <a:rPr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, Site 2 =&gt; 196 </a:t>
            </a:r>
            <a:r>
              <a:rPr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Fitted values: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CN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(0) = 204 </a:t>
            </a:r>
            <a:r>
              <a:rPr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, B</a:t>
            </a:r>
            <a:r>
              <a:rPr lang="en-US" altLang="zh-CN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(0) = 248 </a:t>
            </a:r>
            <a:r>
              <a:rPr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, B</a:t>
            </a:r>
            <a:r>
              <a:rPr lang="en-US" altLang="zh-CN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(0) = 256 </a:t>
            </a:r>
            <a:r>
              <a:rPr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Besides B</a:t>
            </a:r>
            <a:r>
              <a:rPr lang="en-US" altLang="zh-CN" sz="20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local fields dominated by ferromagnetic spin ladders</a:t>
            </a:r>
            <a:endParaRPr lang="en-US" altLang="zh-CN" sz="2000" i="0" u="none" strike="no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5D20E449-9A30-2148-A787-3DE414111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43" y="454340"/>
            <a:ext cx="53124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l-GR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SR@LAMPF (TRIUMF)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9B6ED1-761C-2AD2-48BE-B3A72E1F5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719" y="784745"/>
            <a:ext cx="3615020" cy="44803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1C4A7A-9679-80B6-6568-3DB54B0B0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826780"/>
            <a:ext cx="2927454" cy="346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552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842D0-C60F-A91A-3564-D292C748C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BA8427E-A60C-E0C0-5AA7-3F9E9531399B}"/>
              </a:ext>
            </a:extLst>
          </p:cNvPr>
          <p:cNvSpPr txBox="1"/>
          <p:nvPr/>
        </p:nvSpPr>
        <p:spPr>
          <a:xfrm>
            <a:off x="-2194" y="46331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b="1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Summary</a:t>
            </a:r>
            <a:endParaRPr lang="zh-CN" altLang="en-US" sz="2600" b="1" baseline="-250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91DE1A0C-938B-31D8-0D5F-D1C77ACE3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58" y="989972"/>
            <a:ext cx="1055669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alt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Neutron scattering and muon-spin relaxation are powerful complementary tools for probing magnetic structure and dynamics in heavy fermions and other correlated materials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Muon-spin relaxation is particularly useful for probing weak magnetic order often found in proximity to quantum phase transitions and novel quantum phases of matter</a:t>
            </a:r>
          </a:p>
        </p:txBody>
      </p:sp>
      <p:sp>
        <p:nvSpPr>
          <p:cNvPr id="28" name="文本框 86">
            <a:extLst>
              <a:ext uri="{FF2B5EF4-FFF2-40B4-BE49-F238E27FC236}">
                <a16:creationId xmlns:a16="http://schemas.microsoft.com/office/drawing/2014/main" id="{9B0334F0-A647-7432-6E56-EC5CE1C360CE}"/>
              </a:ext>
            </a:extLst>
          </p:cNvPr>
          <p:cNvSpPr txBox="1"/>
          <p:nvPr/>
        </p:nvSpPr>
        <p:spPr>
          <a:xfrm>
            <a:off x="6831448" y="3513538"/>
            <a:ext cx="58157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nb-NO" altLang="zh-CN" sz="16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Y. Shan </a:t>
            </a:r>
            <a:r>
              <a:rPr lang="en-US" altLang="zh-CN" sz="16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nb-NO" altLang="zh-CN" sz="1600" b="1" i="0" dirty="0"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Phys. Rev. </a:t>
            </a:r>
            <a:r>
              <a:rPr lang="nb-NO" altLang="zh-CN" sz="1600" b="1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Lett. </a:t>
            </a:r>
            <a:r>
              <a:rPr lang="nb-NO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134, 116704 </a:t>
            </a:r>
            <a:r>
              <a:rPr lang="en-GB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(2025)</a:t>
            </a:r>
          </a:p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B. Shen et al., Nature 579, 51 (2020)</a:t>
            </a:r>
          </a:p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J. W. Shu et al. Phys. Rev. B 104, L140411 (2021)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600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22">
            <a:extLst>
              <a:ext uri="{FF2B5EF4-FFF2-40B4-BE49-F238E27FC236}">
                <a16:creationId xmlns:a16="http://schemas.microsoft.com/office/drawing/2014/main" id="{C4EB6B8A-0B86-D8C9-CC14-2CD788314AF6}"/>
              </a:ext>
            </a:extLst>
          </p:cNvPr>
          <p:cNvSpPr txBox="1"/>
          <p:nvPr/>
        </p:nvSpPr>
        <p:spPr>
          <a:xfrm>
            <a:off x="608077" y="3513538"/>
            <a:ext cx="6121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D. J. Sun et al. Phys. Rev. B 110, 144432 (2024)</a:t>
            </a:r>
          </a:p>
          <a:p>
            <a:r>
              <a:rPr lang="da-DK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Y. N. Zhang et al. National Science Review 13, nwag119 (2026)</a:t>
            </a:r>
          </a:p>
          <a:p>
            <a:r>
              <a:rPr lang="da-DK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da-DK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. Wu et al. Phys. Rev. B 113, 134431 (2026)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648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</TotalTime>
  <Words>1812</Words>
  <Application>Microsoft Office PowerPoint</Application>
  <PresentationFormat>Widescreen</PresentationFormat>
  <Paragraphs>292</Paragraphs>
  <Slides>28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SimSun</vt:lpstr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Smidman</dc:creator>
  <cp:lastModifiedBy>Michael Smidman</cp:lastModifiedBy>
  <cp:revision>53</cp:revision>
  <dcterms:created xsi:type="dcterms:W3CDTF">2026-10-25T04:06:55Z</dcterms:created>
  <dcterms:modified xsi:type="dcterms:W3CDTF">2026-10-26T05:55:27Z</dcterms:modified>
</cp:coreProperties>
</file>