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3961" r:id="rId32"/>
    <p:sldId id="3962" r:id="rId33"/>
    <p:sldId id="3963" r:id="rId34"/>
    <p:sldId id="3964" r:id="rId35"/>
    <p:sldId id="3965" r:id="rId36"/>
    <p:sldId id="3967" r:id="rId37"/>
    <p:sldId id="3971" r:id="rId38"/>
    <p:sldId id="3972" r:id="rId39"/>
    <p:sldId id="3973" r:id="rId40"/>
    <p:sldId id="281" r:id="rId41"/>
    <p:sldId id="287" r:id="rId42"/>
    <p:sldId id="3918" r:id="rId43"/>
    <p:sldId id="3966" r:id="rId44"/>
    <p:sldId id="3977" r:id="rId45"/>
    <p:sldId id="3976" r:id="rId46"/>
    <p:sldId id="3974" r:id="rId47"/>
    <p:sldId id="3985" r:id="rId48"/>
    <p:sldId id="3982" r:id="rId49"/>
    <p:sldId id="3987" r:id="rId50"/>
    <p:sldId id="3981" r:id="rId51"/>
    <p:sldId id="3986" r:id="rId52"/>
    <p:sldId id="3975" r:id="rId53"/>
    <p:sldId id="3980" r:id="rId54"/>
    <p:sldId id="3978" r:id="rId55"/>
    <p:sldId id="3979" r:id="rId56"/>
    <p:sldId id="307" r:id="rId57"/>
    <p:sldId id="3956" r:id="rId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45" d="100"/>
          <a:sy n="45" d="100"/>
        </p:scale>
        <p:origin x="30" y="8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80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此页不必详细介绍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DF6FB-C553-8445-9599-38DECED6918A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313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14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15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59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6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89.png"/><Relationship Id="rId7" Type="http://schemas.openxmlformats.org/officeDocument/2006/relationships/image" Target="../media/image240.png"/><Relationship Id="rId12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80.png"/><Relationship Id="rId10" Type="http://schemas.openxmlformats.org/officeDocument/2006/relationships/image" Target="../media/image178.png"/><Relationship Id="rId9" Type="http://schemas.openxmlformats.org/officeDocument/2006/relationships/image" Target="../media/image260.png"/><Relationship Id="rId14" Type="http://schemas.openxmlformats.org/officeDocument/2006/relationships/image" Target="../media/image1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15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1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1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09.png"/><Relationship Id="rId5" Type="http://schemas.openxmlformats.org/officeDocument/2006/relationships/image" Target="../media/image205.png"/><Relationship Id="rId10" Type="http://schemas.openxmlformats.org/officeDocument/2006/relationships/image" Target="../media/image208.png"/><Relationship Id="rId4" Type="http://schemas.openxmlformats.org/officeDocument/2006/relationships/image" Target="../media/image204.png"/><Relationship Id="rId9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hyperlink" Target="https://iris-hep.org/projects/accel-gnn-tracking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4A3E0D-08C5-A262-FB27-EF7BB330D6D0}"/>
              </a:ext>
            </a:extLst>
          </p:cNvPr>
          <p:cNvGrpSpPr/>
          <p:nvPr/>
        </p:nvGrpSpPr>
        <p:grpSpPr>
          <a:xfrm>
            <a:off x="-4702" y="0"/>
            <a:ext cx="3045694" cy="6836400"/>
            <a:chOff x="-4702" y="0"/>
            <a:chExt cx="3045694" cy="68364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24C10F-CAA9-C5C1-0195-F6F24141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3B44AD-1ABB-9386-862F-4BD42BF4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702" y="2278800"/>
              <a:ext cx="3040992" cy="2278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66945B-18F3-CA71-0F97-BD49E21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702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blipFill>
                <a:blip r:embed="rId21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blipFill>
                <a:blip r:embed="rId22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D71FF3A3-F6E8-5474-06A0-DD0DA9898E5B}"/>
              </a:ext>
            </a:extLst>
          </p:cNvPr>
          <p:cNvSpPr/>
          <p:nvPr/>
        </p:nvSpPr>
        <p:spPr>
          <a:xfrm>
            <a:off x="399780" y="334982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乘号 3">
            <a:extLst>
              <a:ext uri="{FF2B5EF4-FFF2-40B4-BE49-F238E27FC236}">
                <a16:creationId xmlns:a16="http://schemas.microsoft.com/office/drawing/2014/main" id="{575599B4-5904-76B2-143C-CE147D1F0CBB}"/>
              </a:ext>
            </a:extLst>
          </p:cNvPr>
          <p:cNvSpPr/>
          <p:nvPr/>
        </p:nvSpPr>
        <p:spPr>
          <a:xfrm>
            <a:off x="3432239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E54FAE35-4E13-CA8E-5A21-CF4E8EC08C88}"/>
              </a:ext>
            </a:extLst>
          </p:cNvPr>
          <p:cNvSpPr/>
          <p:nvPr/>
        </p:nvSpPr>
        <p:spPr>
          <a:xfrm>
            <a:off x="6439395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D72B18A9-6B71-DBFA-C6BA-E8C2DA9D36D8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3A19D4F1-4474-A703-A43F-2A59AF1D02DC}"/>
              </a:ext>
            </a:extLst>
          </p:cNvPr>
          <p:cNvSpPr/>
          <p:nvPr/>
        </p:nvSpPr>
        <p:spPr>
          <a:xfrm>
            <a:off x="3413153" y="294726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82ADE1DE-0EC6-8F41-86CE-6597E45A039D}"/>
              </a:ext>
            </a:extLst>
          </p:cNvPr>
          <p:cNvSpPr/>
          <p:nvPr/>
        </p:nvSpPr>
        <p:spPr>
          <a:xfrm>
            <a:off x="1468557" y="946011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星形: 五角 1">
            <a:extLst>
              <a:ext uri="{FF2B5EF4-FFF2-40B4-BE49-F238E27FC236}">
                <a16:creationId xmlns:a16="http://schemas.microsoft.com/office/drawing/2014/main" id="{572E8AE0-9FAE-C7DE-DE69-B86290DFFB99}"/>
              </a:ext>
            </a:extLst>
          </p:cNvPr>
          <p:cNvSpPr/>
          <p:nvPr/>
        </p:nvSpPr>
        <p:spPr>
          <a:xfrm>
            <a:off x="1439021" y="96397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93010FC7-E239-3E29-F2BA-EFC2EDB64DAC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8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C6780ED3-502F-268D-0C94-7260056130C5}"/>
              </a:ext>
            </a:extLst>
          </p:cNvPr>
          <p:cNvSpPr/>
          <p:nvPr/>
        </p:nvSpPr>
        <p:spPr>
          <a:xfrm>
            <a:off x="6437874" y="281308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6B7157F-DFDB-6D5E-0E61-06C84B9F1AB8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3A4746-2D29-92BD-164E-B1F8C75D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DA135D-5EFF-2906-1CF9-8CC6533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4C4AD8-1C26-F911-568A-7EF679D4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95B438-3F78-B499-FDB0-F79DBB695BCF}"/>
              </a:ext>
            </a:extLst>
          </p:cNvPr>
          <p:cNvGrpSpPr/>
          <p:nvPr/>
        </p:nvGrpSpPr>
        <p:grpSpPr>
          <a:xfrm>
            <a:off x="3039426" y="0"/>
            <a:ext cx="3039426" cy="6836400"/>
            <a:chOff x="3039426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1673D8-BAF0-22DB-9C2D-09D1608B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9426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ED43E0-20FC-729B-8174-A5E07146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6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417D69-631C-D4E4-8BB6-B0073B39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6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7D598F-D58B-1CAD-6CDE-A0355E27E3E4}"/>
              </a:ext>
            </a:extLst>
          </p:cNvPr>
          <p:cNvGrpSpPr/>
          <p:nvPr/>
        </p:nvGrpSpPr>
        <p:grpSpPr>
          <a:xfrm>
            <a:off x="6096000" y="0"/>
            <a:ext cx="3056576" cy="6836400"/>
            <a:chOff x="6096000" y="0"/>
            <a:chExt cx="30565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94986BA-4C8A-D411-8C2E-8B12F7B2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45472DC-F55D-4485-AABE-2CCC6ED3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404FB7B-14CC-2BC5-B8E9-A3AF7D40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315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551352-D8A6-73FC-DCD7-4EE93BC51D5F}"/>
              </a:ext>
            </a:extLst>
          </p:cNvPr>
          <p:cNvGrpSpPr/>
          <p:nvPr/>
        </p:nvGrpSpPr>
        <p:grpSpPr>
          <a:xfrm>
            <a:off x="9135426" y="0"/>
            <a:ext cx="3039426" cy="6836400"/>
            <a:chOff x="9135426" y="0"/>
            <a:chExt cx="303942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6742719-ABE2-5845-74F3-63788971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5426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69C4A3A-C5CF-B1CC-DAF1-E283063B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5426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4595F0-017A-849E-EF5F-B2C24781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6965" y="4557600"/>
              <a:ext cx="3037887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E20E43DF-D6E9-B458-0BAF-55F0E7C7CD09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70C69-B048-9741-D485-D4809AD6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50581F-81DA-1A4C-90EF-6FBE2F66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9B0CB9-8441-044B-20E4-32199A1F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ACF35AD-A789-4993-458B-02DBC99E668C}"/>
              </a:ext>
            </a:extLst>
          </p:cNvPr>
          <p:cNvGrpSpPr/>
          <p:nvPr/>
        </p:nvGrpSpPr>
        <p:grpSpPr>
          <a:xfrm>
            <a:off x="3037887" y="0"/>
            <a:ext cx="3039426" cy="6836400"/>
            <a:chOff x="3037887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374C756-BE9F-EE57-A858-14E33984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7887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55ABE3-C675-7CFA-18A4-B0AB0E64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887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167D7A9-34AA-47F0-93F0-C58746E7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7887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FF25D5-2569-4FE2-3D58-16D3E9D59C76}"/>
              </a:ext>
            </a:extLst>
          </p:cNvPr>
          <p:cNvGrpSpPr/>
          <p:nvPr/>
        </p:nvGrpSpPr>
        <p:grpSpPr>
          <a:xfrm>
            <a:off x="6077313" y="0"/>
            <a:ext cx="3056529" cy="6836400"/>
            <a:chOff x="6077313" y="0"/>
            <a:chExt cx="3056529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45289D9-993A-B1B2-7888-155FEEE7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4416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AF1943C-08C0-E120-C875-0C9D7A8D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416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EBCCE7-CF3D-6B51-59C6-D2DC815A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313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AE228-42D8-76BA-4198-8294F085DD11}"/>
              </a:ext>
            </a:extLst>
          </p:cNvPr>
          <p:cNvGrpSpPr/>
          <p:nvPr/>
        </p:nvGrpSpPr>
        <p:grpSpPr>
          <a:xfrm>
            <a:off x="9115200" y="0"/>
            <a:ext cx="3058068" cy="6836400"/>
            <a:chOff x="9115200" y="0"/>
            <a:chExt cx="3058068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C393F0A-9E6E-E4E7-8229-DF7B10F3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5200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FCC6AB3-D4FD-34CA-552F-C16B9361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4521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39D7A6C-23EF-6550-5F63-07F03B06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3842" y="4557600"/>
              <a:ext cx="3039426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F3A320-49CA-00E2-CC6D-AF3DFE50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241540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25687-B8AA-B47C-DE90-D90735FA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241540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57BF1-2592-4E23-560C-DC0534E3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241540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62CD5-C6A9-0D3D-BD67-7320470E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36461"/>
            <a:ext cx="10800000" cy="2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0BB9FF-54F0-0688-1226-EF25AA9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89781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C9B250-79CC-CC69-1A0A-40FD1830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89781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A29685-13F5-BFF8-8F4F-4975334B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89781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AEAC2B-E0FC-C96A-4C6B-BD650A83E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88220"/>
            <a:ext cx="10800000" cy="2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3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FDEE-B949-AB5E-5261-6E3D945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F8A56F-7B4C-2171-4674-F2DFA96B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26522"/>
            <a:ext cx="3841297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7949C0-E48A-18D0-A916-71586760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26522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CD996F-6C65-6144-AD1E-90186726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26522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ECAAAC-B10A-0BF9-2C9A-98DE8948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851479"/>
            <a:ext cx="10800000" cy="21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6081DDD-0846-F9A9-93C1-503E7015EB3C}"/>
              </a:ext>
            </a:extLst>
          </p:cNvPr>
          <p:cNvGrpSpPr>
            <a:grpSpLocks noChangeAspect="1"/>
          </p:cNvGrpSpPr>
          <p:nvPr/>
        </p:nvGrpSpPr>
        <p:grpSpPr>
          <a:xfrm>
            <a:off x="700436" y="973324"/>
            <a:ext cx="10791128" cy="2702113"/>
            <a:chOff x="347895" y="1051499"/>
            <a:chExt cx="10804441" cy="270544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70027BF-441B-0C1B-E17E-B299F583580E}"/>
                </a:ext>
              </a:extLst>
            </p:cNvPr>
            <p:cNvGrpSpPr/>
            <p:nvPr/>
          </p:nvGrpSpPr>
          <p:grpSpPr>
            <a:xfrm>
              <a:off x="347895" y="1054526"/>
              <a:ext cx="3604441" cy="2702419"/>
              <a:chOff x="347895" y="1054526"/>
              <a:chExt cx="3604441" cy="2702419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1DBD529-A219-0AC8-84B4-A4F2B7AF4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7895" y="1054526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F8237C3A-7AB4-6387-D254-AB2E85137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(2340)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C68A82E9-DD11-DF6E-5D21-63769C5403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9160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D0903D3A-4960-E738-FC7A-BCC991B9CD47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2536371" y="2165621"/>
                <a:ext cx="160642" cy="24556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CBECFBED-9E91-5791-7AD9-79FA0F9760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(1710)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EF0B4158-FB0B-1D34-2FB0-7055CA5059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333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A1A8AF77-960E-BA16-F4CD-E3C59E0545C8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H="1">
                <a:off x="1774371" y="1816461"/>
                <a:ext cx="832016" cy="5030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772C2638-6ACC-39A6-E398-41EFC2B04A21}"/>
                      </a:ext>
                    </a:extLst>
                  </p:cNvPr>
                  <p:cNvSpPr txBox="1"/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(1525)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E36F4E22-084B-9C59-A0CA-17CA436011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526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270DDEE7-57E3-CCFC-357B-B0B3D7D2E84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flipH="1">
                <a:off x="1478275" y="1662752"/>
                <a:ext cx="413297" cy="34898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5773F6F-E23A-5585-EA31-8FF96B641302}"/>
                      </a:ext>
                    </a:extLst>
                  </p:cNvPr>
                  <p:cNvSpPr txBox="1"/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(1370)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91F1870C-008F-364A-8EA7-DC51E984E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839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B0642600-52A7-3B9B-2098-10862FB97D02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>
                <a:off x="1113064" y="1714460"/>
                <a:ext cx="119911" cy="90852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AC09B67-C755-A1E6-2149-79E10B2CA571}"/>
                </a:ext>
              </a:extLst>
            </p:cNvPr>
            <p:cNvGrpSpPr/>
            <p:nvPr/>
          </p:nvGrpSpPr>
          <p:grpSpPr>
            <a:xfrm>
              <a:off x="3947895" y="1051500"/>
              <a:ext cx="3604441" cy="2702419"/>
              <a:chOff x="3934571" y="1051501"/>
              <a:chExt cx="3604441" cy="270241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F6E6659-7B45-95D4-C706-5D9F929F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4571" y="1051501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B6422339-6640-1699-97A6-B2BFE558F5EB}"/>
                      </a:ext>
                    </a:extLst>
                  </p:cNvPr>
                  <p:cNvSpPr txBox="1"/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7FA2729A-BD1E-9850-7C1B-F5ABB575C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0455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F9924EE8-D0E3-7B48-D01E-C9B1F1BD2544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>
                <a:off x="48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F3C74F1-50F5-922A-76FA-5CD378142C2C}"/>
                </a:ext>
              </a:extLst>
            </p:cNvPr>
            <p:cNvGrpSpPr/>
            <p:nvPr/>
          </p:nvGrpSpPr>
          <p:grpSpPr>
            <a:xfrm>
              <a:off x="7547895" y="1051499"/>
              <a:ext cx="3604441" cy="2702419"/>
              <a:chOff x="7534571" y="1051500"/>
              <a:chExt cx="3604441" cy="270241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4C09E0D-6F52-AD05-D8E7-BF653FD8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4571" y="1051500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5BD66E00-5D48-885E-F822-82B8D25D2020}"/>
                      </a:ext>
                    </a:extLst>
                  </p:cNvPr>
                  <p:cNvSpPr txBox="1"/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0A435FCC-4887-5F2A-6FA4-D3335825D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1374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B337C5AA-911D-2A11-D4D9-EC24746AF699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84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115764" t="-1124" r="-4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215764" t="-1124" r="-3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314216" t="-1124" r="-20049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16256" t="-1124" r="-101478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516256" t="-1124" r="-1478" b="-40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126761" r="-435470" b="-4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226761" r="-435470" b="-3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326761" r="-435470" b="-2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426761" r="-435470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526761" r="-435470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/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110.6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blipFill>
                <a:blip r:embed="rId14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标题 1">
            <a:extLst>
              <a:ext uri="{FF2B5EF4-FFF2-40B4-BE49-F238E27FC236}">
                <a16:creationId xmlns:a16="http://schemas.microsoft.com/office/drawing/2014/main" id="{AEFD946C-FEF3-C1C3-338E-76D1A809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Baseline solution (rejected)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B5DC2AB9-8AAB-356C-7384-BDA01E3B471F}"/>
              </a:ext>
            </a:extLst>
          </p:cNvPr>
          <p:cNvGrpSpPr/>
          <p:nvPr/>
        </p:nvGrpSpPr>
        <p:grpSpPr>
          <a:xfrm>
            <a:off x="2556776" y="31665"/>
            <a:ext cx="3026460" cy="6794670"/>
            <a:chOff x="0" y="0"/>
            <a:chExt cx="3026460" cy="679467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1702525-865A-F41A-7E47-4530B692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25346" cy="226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914C0FB-8AE5-6263-5CC7-1BF5971C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5" y="2263335"/>
              <a:ext cx="3022655" cy="226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B76DDA-A210-D04C-EC33-927E52E5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39AE4C4-5F6D-A283-9A03-9A416A6951AC}"/>
              </a:ext>
            </a:extLst>
          </p:cNvPr>
          <p:cNvGrpSpPr/>
          <p:nvPr/>
        </p:nvGrpSpPr>
        <p:grpSpPr>
          <a:xfrm>
            <a:off x="5796373" y="0"/>
            <a:ext cx="3023769" cy="6794670"/>
            <a:chOff x="3526122" y="0"/>
            <a:chExt cx="3023769" cy="679467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7C6675-7F6C-A564-566F-775EE20D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7236" y="0"/>
              <a:ext cx="3022655" cy="226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4337F8-E593-50EE-759E-1904052B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7236" y="2263335"/>
              <a:ext cx="3022655" cy="226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7CD2388-46A8-8D3A-247F-E811F15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6122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822835-5E66-4059-0A85-DE9B2697BEFE}"/>
              </a:ext>
            </a:extLst>
          </p:cNvPr>
          <p:cNvGrpSpPr/>
          <p:nvPr/>
        </p:nvGrpSpPr>
        <p:grpSpPr>
          <a:xfrm>
            <a:off x="8821256" y="31665"/>
            <a:ext cx="3023769" cy="6794670"/>
            <a:chOff x="7556947" y="0"/>
            <a:chExt cx="3023769" cy="679467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DEC1AB4-EFE8-8C26-CD0A-8F6E3D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8061" y="0"/>
              <a:ext cx="3022655" cy="226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0C8324E-F589-C091-BB66-60427893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6947" y="2258670"/>
              <a:ext cx="3022655" cy="2268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8F1671C-E844-4C75-4182-950ECF6A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6947" y="4526670"/>
              <a:ext cx="3022655" cy="226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/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2340</m:t>
                          </m:r>
                        </m:e>
                      </m:d>
                    </m:oMath>
                  </m:oMathPara>
                </a14:m>
                <a:endParaRPr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/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blipFill>
                <a:blip r:embed="rId12"/>
                <a:stretch>
                  <a:fillRect l="-1130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/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blipFill>
                <a:blip r:embed="rId13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/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blipFill>
                <a:blip r:embed="rId14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3F80252-9593-4C49-04E4-F1C4AB85BE23}"/>
              </a:ext>
            </a:extLst>
          </p:cNvPr>
          <p:cNvCxnSpPr/>
          <p:nvPr/>
        </p:nvCxnSpPr>
        <p:spPr>
          <a:xfrm>
            <a:off x="5582122" y="0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B947CE1-A8C7-619D-35BC-6D4B4171CE42}"/>
              </a:ext>
            </a:extLst>
          </p:cNvPr>
          <p:cNvCxnSpPr/>
          <p:nvPr/>
        </p:nvCxnSpPr>
        <p:spPr>
          <a:xfrm>
            <a:off x="8738979" y="31665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/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blipFill>
                <a:blip r:embed="rId15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752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F225EB-1F4C-EA04-F4FA-C6030DA64021}"/>
              </a:ext>
            </a:extLst>
          </p:cNvPr>
          <p:cNvGrpSpPr/>
          <p:nvPr/>
        </p:nvGrpSpPr>
        <p:grpSpPr>
          <a:xfrm>
            <a:off x="65315" y="549000"/>
            <a:ext cx="11514876" cy="2880000"/>
            <a:chOff x="0" y="0"/>
            <a:chExt cx="11514876" cy="288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AE70A3D-F674-A56B-EFBC-D9D16EE31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38292" cy="288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E87E1AA-693A-3C87-BDC6-268A5750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292" y="0"/>
              <a:ext cx="3838292" cy="288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2601FD4-5169-EF33-8634-B293152A9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6584" y="0"/>
              <a:ext cx="3838292" cy="28800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36E774-EF7E-28F0-9268-F70F4A19EA49}"/>
              </a:ext>
            </a:extLst>
          </p:cNvPr>
          <p:cNvGrpSpPr/>
          <p:nvPr/>
        </p:nvGrpSpPr>
        <p:grpSpPr>
          <a:xfrm>
            <a:off x="65315" y="3876043"/>
            <a:ext cx="11514876" cy="2880000"/>
            <a:chOff x="0" y="2880000"/>
            <a:chExt cx="11514876" cy="288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E93519-CE53-7B78-9237-DDF9FF42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80000"/>
              <a:ext cx="3838292" cy="288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891B417-6975-4E74-7EB3-19C848B1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292" y="2880000"/>
              <a:ext cx="3838292" cy="288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62DBE3B-838A-FE86-CCF5-7FA922189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6584" y="2880000"/>
              <a:ext cx="3838292" cy="288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/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blipFill>
                <a:blip r:embed="rId8"/>
                <a:stretch>
                  <a:fillRect l="-1418" t="-4000" r="-1418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/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blipFill>
                <a:blip r:embed="rId9"/>
                <a:stretch>
                  <a:fillRect l="-1418" t="-1961" r="-1418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3A9513D-59C3-8D76-38D5-2FC31649ADF8}"/>
              </a:ext>
            </a:extLst>
          </p:cNvPr>
          <p:cNvCxnSpPr/>
          <p:nvPr/>
        </p:nvCxnSpPr>
        <p:spPr>
          <a:xfrm>
            <a:off x="65315" y="3429000"/>
            <a:ext cx="11914414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/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blipFill>
                <a:blip r:embed="rId10"/>
                <a:stretch>
                  <a:fillRect l="-2051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/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blipFill>
                <a:blip r:embed="rId11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15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3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D612EE-8AF1-5EB1-91A2-A8AD15A7314F}"/>
              </a:ext>
            </a:extLst>
          </p:cNvPr>
          <p:cNvSpPr txBox="1"/>
          <p:nvPr/>
        </p:nvSpPr>
        <p:spPr>
          <a:xfrm>
            <a:off x="3203275" y="6441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13AC79-52DA-2C6A-5D80-33614ECD46CE}"/>
              </a:ext>
            </a:extLst>
          </p:cNvPr>
          <p:cNvCxnSpPr>
            <a:stCxn id="5" idx="3"/>
          </p:cNvCxnSpPr>
          <p:nvPr/>
        </p:nvCxnSpPr>
        <p:spPr>
          <a:xfrm flipV="1">
            <a:off x="4790535" y="839639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B0B9FAD-BB34-4882-290B-B3E5A6F6806E}"/>
              </a:ext>
            </a:extLst>
          </p:cNvPr>
          <p:cNvSpPr txBox="1"/>
          <p:nvPr/>
        </p:nvSpPr>
        <p:spPr>
          <a:xfrm>
            <a:off x="3203275" y="1542322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27305F-C3D4-09DF-CA2C-8BB526371CA6}"/>
              </a:ext>
            </a:extLst>
          </p:cNvPr>
          <p:cNvSpPr txBox="1"/>
          <p:nvPr/>
        </p:nvSpPr>
        <p:spPr>
          <a:xfrm>
            <a:off x="8905336" y="322762"/>
            <a:ext cx="20904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2DClusterPosX</a:t>
            </a: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+2DClusterPosY+2DClusterPosZ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B79E146-6E76-4E97-BA14-516DC3DF791E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7192990" y="830594"/>
            <a:ext cx="1712346" cy="11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0FB805E-55CF-F94E-B30B-2DB4EBC438DF}"/>
              </a:ext>
            </a:extLst>
          </p:cNvPr>
          <p:cNvSpPr txBox="1"/>
          <p:nvPr/>
        </p:nvSpPr>
        <p:spPr>
          <a:xfrm>
            <a:off x="5210354" y="487957"/>
            <a:ext cx="1982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2DClusterPhi+2DClusterZ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F4E101D-99C7-4CB9-114E-F6AE35EBF8A6}"/>
              </a:ext>
            </a:extLst>
          </p:cNvPr>
          <p:cNvCxnSpPr>
            <a:stCxn id="5" idx="2"/>
            <a:endCxn id="10" idx="0"/>
          </p:cNvCxnSpPr>
          <p:nvPr/>
        </p:nvCxnSpPr>
        <p:spPr>
          <a:xfrm>
            <a:off x="3996905" y="10442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5FFB474-9AE3-6470-DBFA-24183D950E75}"/>
              </a:ext>
            </a:extLst>
          </p:cNvPr>
          <p:cNvCxnSpPr/>
          <p:nvPr/>
        </p:nvCxnSpPr>
        <p:spPr>
          <a:xfrm flipV="1">
            <a:off x="4790535" y="1742377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8C04F9F-512C-1E85-7A7A-C37045F93AF2}"/>
              </a:ext>
            </a:extLst>
          </p:cNvPr>
          <p:cNvSpPr txBox="1"/>
          <p:nvPr/>
        </p:nvSpPr>
        <p:spPr>
          <a:xfrm>
            <a:off x="5210352" y="1392956"/>
            <a:ext cx="19840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XStripIdRange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VStripIdRange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89663AE-E1D9-2908-0293-B319B4D981A6}"/>
              </a:ext>
            </a:extLst>
          </p:cNvPr>
          <p:cNvSpPr txBox="1"/>
          <p:nvPr/>
        </p:nvSpPr>
        <p:spPr>
          <a:xfrm>
            <a:off x="438503" y="644106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RecCgemClusterCol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48FDA84-9D84-79F1-AEEE-2879E03F022C}"/>
              </a:ext>
            </a:extLst>
          </p:cNvPr>
          <p:cNvCxnSpPr/>
          <p:nvPr/>
        </p:nvCxnSpPr>
        <p:spPr>
          <a:xfrm flipV="1">
            <a:off x="2783452" y="830594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62C786B-267E-07BC-18FD-3593AD16F384}"/>
              </a:ext>
            </a:extLst>
          </p:cNvPr>
          <p:cNvSpPr txBox="1"/>
          <p:nvPr/>
        </p:nvSpPr>
        <p:spPr>
          <a:xfrm>
            <a:off x="438503" y="2654061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CgemDigiCol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60036C8-81A6-795D-2890-CE7D0A3905FC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782016" y="2854116"/>
            <a:ext cx="24268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1912D8-08AF-08E6-094F-99A8F65ADF6D}"/>
              </a:ext>
            </a:extLst>
          </p:cNvPr>
          <p:cNvSpPr txBox="1"/>
          <p:nvPr/>
        </p:nvSpPr>
        <p:spPr>
          <a:xfrm>
            <a:off x="7295789" y="430483"/>
            <a:ext cx="150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R(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MidDrift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C1E17FE-CFD3-8B77-D580-6BC77794A65D}"/>
              </a:ext>
            </a:extLst>
          </p:cNvPr>
          <p:cNvSpPr txBox="1"/>
          <p:nvPr/>
        </p:nvSpPr>
        <p:spPr>
          <a:xfrm>
            <a:off x="5208912" y="3630358"/>
            <a:ext cx="19797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TrackIndex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A5FD82-899B-7D6F-19A1-34732E8D1EF2}"/>
              </a:ext>
            </a:extLst>
          </p:cNvPr>
          <p:cNvSpPr txBox="1"/>
          <p:nvPr/>
        </p:nvSpPr>
        <p:spPr>
          <a:xfrm>
            <a:off x="5208912" y="2654061"/>
            <a:ext cx="19840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StripId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4DCEB81-16D7-5101-33E6-F448C6744093}"/>
              </a:ext>
            </a:extLst>
          </p:cNvPr>
          <p:cNvCxnSpPr>
            <a:cxnSpLocks/>
            <a:stCxn id="32" idx="0"/>
            <a:endCxn id="19" idx="2"/>
          </p:cNvCxnSpPr>
          <p:nvPr/>
        </p:nvCxnSpPr>
        <p:spPr>
          <a:xfrm flipV="1">
            <a:off x="6200951" y="2100842"/>
            <a:ext cx="1440" cy="553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D0AD30C-48EE-F462-593A-541DC137D908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>
            <a:off x="3996905" y="1044216"/>
            <a:ext cx="2201892" cy="25861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145F7A5C-C84C-AF94-ECBF-FCC35FEED4FB}"/>
              </a:ext>
            </a:extLst>
          </p:cNvPr>
          <p:cNvSpPr txBox="1"/>
          <p:nvPr/>
        </p:nvSpPr>
        <p:spPr>
          <a:xfrm>
            <a:off x="438502" y="4268428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CgemMcHitCol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C1AB151-73A6-2092-97E4-5521AA0C8C5B}"/>
              </a:ext>
            </a:extLst>
          </p:cNvPr>
          <p:cNvCxnSpPr/>
          <p:nvPr/>
        </p:nvCxnSpPr>
        <p:spPr>
          <a:xfrm flipV="1">
            <a:off x="2782015" y="4463961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7E3E5FA4-2B65-4912-A4B2-8A8FA515465C}"/>
              </a:ext>
            </a:extLst>
          </p:cNvPr>
          <p:cNvCxnSpPr>
            <a:cxnSpLocks/>
            <a:stCxn id="32" idx="2"/>
            <a:endCxn id="30" idx="0"/>
          </p:cNvCxnSpPr>
          <p:nvPr/>
        </p:nvCxnSpPr>
        <p:spPr>
          <a:xfrm flipH="1">
            <a:off x="6198797" y="3054171"/>
            <a:ext cx="2154" cy="57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1DED3702-91AF-2A17-337C-D422983A2325}"/>
              </a:ext>
            </a:extLst>
          </p:cNvPr>
          <p:cNvSpPr txBox="1"/>
          <p:nvPr/>
        </p:nvSpPr>
        <p:spPr>
          <a:xfrm>
            <a:off x="3201834" y="42639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PdgId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0495D85-553A-BE72-40EF-FFD13AE5D963}"/>
              </a:ext>
            </a:extLst>
          </p:cNvPr>
          <p:cNvSpPr txBox="1"/>
          <p:nvPr/>
        </p:nvSpPr>
        <p:spPr>
          <a:xfrm>
            <a:off x="3201834" y="5167455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MotherId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5905199-36C4-C5FB-F0DC-0F5DDED0F507}"/>
              </a:ext>
            </a:extLst>
          </p:cNvPr>
          <p:cNvSpPr txBox="1"/>
          <p:nvPr/>
        </p:nvSpPr>
        <p:spPr>
          <a:xfrm>
            <a:off x="8905335" y="3956129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F0335F-7E24-1618-581E-4EA403AEA9CC}"/>
              </a:ext>
            </a:extLst>
          </p:cNvPr>
          <p:cNvCxnSpPr/>
          <p:nvPr/>
        </p:nvCxnSpPr>
        <p:spPr>
          <a:xfrm>
            <a:off x="3995464" y="46640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19CF8A64-DB7F-5740-AFE6-3FB645CAA753}"/>
              </a:ext>
            </a:extLst>
          </p:cNvPr>
          <p:cNvCxnSpPr>
            <a:cxnSpLocks/>
            <a:stCxn id="71" idx="3"/>
            <a:endCxn id="73" idx="1"/>
          </p:cNvCxnSpPr>
          <p:nvPr/>
        </p:nvCxnSpPr>
        <p:spPr>
          <a:xfrm>
            <a:off x="4789094" y="4463961"/>
            <a:ext cx="4116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377BCD44-B4F1-46ED-2581-31216331B19C}"/>
              </a:ext>
            </a:extLst>
          </p:cNvPr>
          <p:cNvCxnSpPr>
            <a:stCxn id="11" idx="2"/>
            <a:endCxn id="73" idx="0"/>
          </p:cNvCxnSpPr>
          <p:nvPr/>
        </p:nvCxnSpPr>
        <p:spPr>
          <a:xfrm flipH="1">
            <a:off x="9950568" y="1338425"/>
            <a:ext cx="2" cy="26177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B40E9F68-6DB9-B6CA-A7AA-6AD16E980876}"/>
              </a:ext>
            </a:extLst>
          </p:cNvPr>
          <p:cNvCxnSpPr>
            <a:cxnSpLocks/>
          </p:cNvCxnSpPr>
          <p:nvPr/>
        </p:nvCxnSpPr>
        <p:spPr>
          <a:xfrm>
            <a:off x="3646098" y="1044216"/>
            <a:ext cx="0" cy="321969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E5D9737A-134B-DDD5-2C81-E422EB2480D5}"/>
              </a:ext>
            </a:extLst>
          </p:cNvPr>
          <p:cNvSpPr txBox="1"/>
          <p:nvPr/>
        </p:nvSpPr>
        <p:spPr>
          <a:xfrm>
            <a:off x="8905335" y="5567565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540D8F88-6B78-9044-1455-B87F18F685CF}"/>
              </a:ext>
            </a:extLst>
          </p:cNvPr>
          <p:cNvCxnSpPr>
            <a:stCxn id="73" idx="2"/>
            <a:endCxn id="85" idx="0"/>
          </p:cNvCxnSpPr>
          <p:nvPr/>
        </p:nvCxnSpPr>
        <p:spPr>
          <a:xfrm>
            <a:off x="9950568" y="4971792"/>
            <a:ext cx="0" cy="595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8EE4CF06-9A60-C9B1-E382-01FAD1C3175A}"/>
              </a:ext>
            </a:extLst>
          </p:cNvPr>
          <p:cNvSpPr txBox="1"/>
          <p:nvPr/>
        </p:nvSpPr>
        <p:spPr>
          <a:xfrm>
            <a:off x="9954162" y="2293334"/>
            <a:ext cx="14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Combine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by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distance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0096CF9-F48C-951E-B878-E48D86334B12}"/>
              </a:ext>
            </a:extLst>
          </p:cNvPr>
          <p:cNvSpPr txBox="1"/>
          <p:nvPr/>
        </p:nvSpPr>
        <p:spPr>
          <a:xfrm>
            <a:off x="6198797" y="2165913"/>
            <a:ext cx="185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Search in range</a:t>
            </a:r>
          </a:p>
        </p:txBody>
      </p:sp>
    </p:spTree>
    <p:extLst>
      <p:ext uri="{BB962C8B-B14F-4D97-AF65-F5344CB8AC3E}">
        <p14:creationId xmlns:p14="http://schemas.microsoft.com/office/powerpoint/2010/main" val="906288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25F645F-D876-5F7B-49A4-55F8B17D3B67}"/>
              </a:ext>
            </a:extLst>
          </p:cNvPr>
          <p:cNvGrpSpPr/>
          <p:nvPr/>
        </p:nvGrpSpPr>
        <p:grpSpPr>
          <a:xfrm>
            <a:off x="696000" y="2424720"/>
            <a:ext cx="10800000" cy="2700000"/>
            <a:chOff x="120771" y="772771"/>
            <a:chExt cx="10800000" cy="270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B04BA1-E9CA-A6DC-A8C5-A93E6ECB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771" y="772771"/>
              <a:ext cx="5400000" cy="27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49CE3DB-8706-C3E2-B4A1-13E529FBD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771" y="772771"/>
              <a:ext cx="5400000" cy="2700000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1A05EFEF-9F1A-8E6A-C929-1718A22D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78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Loss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58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EA4084-5891-B411-B7E4-0871BB7E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02" y="1085851"/>
            <a:ext cx="6982328" cy="522133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1897B58-42A6-454D-DDAA-A71F5B60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efficiency and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6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7C7E9A-1BA5-FDC6-DA3D-453040F5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0" y="1588899"/>
            <a:ext cx="543661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67BE48-A9C1-F7F5-E292-63714AFB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8899"/>
            <a:ext cx="5436610" cy="3600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4BD4B2F-F80A-575E-1ADF-E134E7FA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 efficiency of MDC &amp; CGEM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50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E979-A8E9-CAB4-74CF-85B88CA5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76E07E10-3E0F-1FE6-D12F-447E1538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445"/>
            <a:ext cx="12192000" cy="646331"/>
          </a:xfrm>
        </p:spPr>
        <p:txBody>
          <a:bodyPr>
            <a:spAutoFit/>
          </a:bodyPr>
          <a:lstStyle/>
          <a:p>
            <a:pPr marL="0" lvl="1" algn="ctr"/>
            <a:r>
              <a:rPr lang="en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Introduction of</a:t>
            </a:r>
            <a:r>
              <a:rPr lang="zh-C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GNN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3CD5AE5F-2B0A-B728-20EC-98F6D901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80000"/>
            <a:ext cx="12192001" cy="2535566"/>
          </a:xfrm>
        </p:spPr>
        <p:txBody>
          <a:bodyPr wrap="square" lIns="360000" rIns="36000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raph </a:t>
            </a:r>
            <a:r>
              <a:rPr lang="en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eural </a:t>
            </a:r>
            <a:r>
              <a:rPr lang="en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etwork (GNN)</a:t>
            </a:r>
          </a:p>
          <a:p>
            <a:pPr lvl="1">
              <a:buFont typeface="Wingdings" pitchFamily="2" charset="2"/>
              <a:buChar char="Ø"/>
            </a:pPr>
            <a:r>
              <a:rPr lang="en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 optimizable transformation over all attributes while preserving the symmetries of the graph</a:t>
            </a:r>
          </a:p>
          <a:p>
            <a:pPr>
              <a:buFont typeface="Wingdings" pitchFamily="2" charset="2"/>
              <a:buChar char="Ø"/>
            </a:pP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GNN for tracking</a:t>
            </a:r>
          </a:p>
          <a:p>
            <a:pPr lvl="1">
              <a:buFont typeface="Wingdings" pitchFamily="2" charset="2"/>
              <a:buChar char="Ø"/>
            </a:pPr>
            <a:r>
              <a:rPr lang="en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Detector hits are naturally a set of points irregularly distributed in space</a:t>
            </a:r>
          </a:p>
          <a:p>
            <a:pPr lvl="2">
              <a:buFont typeface="Wingdings" pitchFamily="2" charset="2"/>
              <a:buChar char="ü"/>
            </a:pPr>
            <a:r>
              <a:rPr lang="en" altLang="zh-CN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Nodes → hits</a:t>
            </a:r>
          </a:p>
          <a:p>
            <a:pPr lvl="2">
              <a:buFont typeface="Wingdings" pitchFamily="2" charset="2"/>
              <a:buChar char="ü"/>
            </a:pPr>
            <a:r>
              <a:rPr lang="en" altLang="zh-CN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Edges → hit-hit associations</a:t>
            </a:r>
            <a:endParaRPr lang="en" altLang="zh-CN" sz="28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Graphs are permutation-invariant and can handle variable numbers of hits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74BBB3-8B73-2A18-5882-617D6172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072340-C71E-3642-A04B-DC677A6609E0}" type="slidenum">
              <a:rPr kumimoji="1" lang="zh-CN" altLang="en-US" smtClean="0"/>
              <a:t>47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F6CDA9-65C4-4447-B645-0856EAAE5159}"/>
              </a:ext>
            </a:extLst>
          </p:cNvPr>
          <p:cNvSpPr txBox="1"/>
          <p:nvPr/>
        </p:nvSpPr>
        <p:spPr>
          <a:xfrm>
            <a:off x="-1" y="5778000"/>
            <a:ext cx="12191998" cy="307777"/>
          </a:xfrm>
          <a:prstGeom prst="rect">
            <a:avLst/>
          </a:prstGeom>
          <a:noFill/>
        </p:spPr>
        <p:txBody>
          <a:bodyPr wrap="square" lIns="360000" rIns="360000">
            <a:spAutoFit/>
          </a:bodyPr>
          <a:lstStyle/>
          <a:p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Source: IRIS-HEP, “Accelerated GNN Tracking,” accessed June 13, 2025, </a:t>
            </a: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https://iris-hep.org/projects/accel-gnn-tracking.html</a:t>
            </a: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47BE94-0849-4FD2-1316-0EA4ECA7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858" y="3607882"/>
            <a:ext cx="7772400" cy="21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68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9257-0367-CD32-30EC-CA01A9ADF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C31C8E23-00E8-5B82-663F-D1F0A66CA86A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GNN Model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DD6402-1EB9-6928-7442-89C6D3C8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33" y="1368583"/>
            <a:ext cx="6925463" cy="44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47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3D9B-AF5F-330F-6725-F01DDC60D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8CB8C9A7-D9E3-AFA1-5121-EFC104AA67D5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GNN Model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A92202-9862-A260-482F-64E194B1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820" y="967751"/>
            <a:ext cx="3118657" cy="40090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62C8DF-7950-0F56-6937-B09E37C3F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681" y="967751"/>
            <a:ext cx="2834109" cy="57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3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0F369-B225-507F-D8C2-ED8CA82C7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9EC0FF92-7E71-848D-9D20-0EE935365BBD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Detector - CGEM + ODC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E681371-C503-C637-DD7F-A6DF99AB3BCC}"/>
              </a:ext>
            </a:extLst>
          </p:cNvPr>
          <p:cNvGrpSpPr>
            <a:grpSpLocks noChangeAspect="1"/>
          </p:cNvGrpSpPr>
          <p:nvPr/>
        </p:nvGrpSpPr>
        <p:grpSpPr>
          <a:xfrm>
            <a:off x="1408585" y="1460473"/>
            <a:ext cx="3667704" cy="2368453"/>
            <a:chOff x="741344" y="3716650"/>
            <a:chExt cx="3575970" cy="230921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052DA6D-6709-5194-6569-B26402C5805A}"/>
                </a:ext>
              </a:extLst>
            </p:cNvPr>
            <p:cNvGrpSpPr/>
            <p:nvPr/>
          </p:nvGrpSpPr>
          <p:grpSpPr>
            <a:xfrm>
              <a:off x="741344" y="3716650"/>
              <a:ext cx="1965600" cy="1965600"/>
              <a:chOff x="838200" y="3532111"/>
              <a:chExt cx="1965600" cy="1965600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C57F10C-0B03-C765-5F0F-E4C36EF7D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3532111"/>
                <a:ext cx="1965600" cy="1965600"/>
              </a:xfrm>
              <a:prstGeom prst="rect">
                <a:avLst/>
              </a:prstGeom>
            </p:spPr>
          </p:pic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37032BC-5A54-03B8-86E1-D617F9817B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7289" y="4293059"/>
                <a:ext cx="443178" cy="4428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A6C3AF7-25B1-FCCF-4DC4-1AB778D41D71}"/>
                </a:ext>
              </a:extLst>
            </p:cNvPr>
            <p:cNvGrpSpPr/>
            <p:nvPr/>
          </p:nvGrpSpPr>
          <p:grpSpPr>
            <a:xfrm>
              <a:off x="1755423" y="3750053"/>
              <a:ext cx="2561891" cy="797974"/>
              <a:chOff x="2202426" y="3351239"/>
              <a:chExt cx="2561891" cy="797974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ECA1A346-1F52-108F-D653-498758BDC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02426" y="3551347"/>
                <a:ext cx="729882" cy="59786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9127652-6185-87F9-5284-3920E730522C}"/>
                  </a:ext>
                </a:extLst>
              </p:cNvPr>
              <p:cNvCxnSpPr>
                <a:cxnSpLocks/>
                <a:endCxn id="19" idx="1"/>
              </p:cNvCxnSpPr>
              <p:nvPr/>
            </p:nvCxnSpPr>
            <p:spPr>
              <a:xfrm flipV="1">
                <a:off x="2932308" y="3482044"/>
                <a:ext cx="466039" cy="693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4E06829-93EE-B0DE-0FDA-6E7DB481253E}"/>
                  </a:ext>
                </a:extLst>
              </p:cNvPr>
              <p:cNvSpPr txBox="1"/>
              <p:nvPr/>
            </p:nvSpPr>
            <p:spPr>
              <a:xfrm>
                <a:off x="3398347" y="3351239"/>
                <a:ext cx="1365970" cy="26161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CGEM</a:t>
                </a:r>
                <a:endParaRPr lang="zh-CN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210FF68-5D35-1292-E590-7235034326D1}"/>
                </a:ext>
              </a:extLst>
            </p:cNvPr>
            <p:cNvGrpSpPr/>
            <p:nvPr/>
          </p:nvGrpSpPr>
          <p:grpSpPr>
            <a:xfrm>
              <a:off x="2868654" y="5185547"/>
              <a:ext cx="1365970" cy="431229"/>
              <a:chOff x="2868654" y="5185547"/>
              <a:chExt cx="1365970" cy="431229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1D403F2-DCD8-C1D6-B4C6-2E6E26711B6B}"/>
                  </a:ext>
                </a:extLst>
              </p:cNvPr>
              <p:cNvSpPr txBox="1"/>
              <p:nvPr/>
            </p:nvSpPr>
            <p:spPr>
              <a:xfrm>
                <a:off x="2868654" y="5185547"/>
                <a:ext cx="136597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solidFill>
                      <a:srgbClr val="00B05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axial wires</a:t>
                </a:r>
                <a:endParaRPr lang="zh-CN" altLang="en-US" sz="11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B2651F2-C2B5-AB49-41A7-18D335EB7F04}"/>
                  </a:ext>
                </a:extLst>
              </p:cNvPr>
              <p:cNvSpPr txBox="1"/>
              <p:nvPr/>
            </p:nvSpPr>
            <p:spPr>
              <a:xfrm>
                <a:off x="2868654" y="5355166"/>
                <a:ext cx="136597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stereo wires</a:t>
                </a:r>
                <a:endParaRPr lang="zh-CN" altLang="en-US" sz="11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E970D40-298F-E870-0906-B90A537F105D}"/>
                </a:ext>
              </a:extLst>
            </p:cNvPr>
            <p:cNvSpPr txBox="1"/>
            <p:nvPr/>
          </p:nvSpPr>
          <p:spPr>
            <a:xfrm>
              <a:off x="741344" y="5748866"/>
              <a:ext cx="1965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CGEM+ODC in X-Y view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858886E-10BC-C94E-BE48-5176A04C2065}"/>
                </a:ext>
              </a:extLst>
            </p:cNvPr>
            <p:cNvGrpSpPr/>
            <p:nvPr/>
          </p:nvGrpSpPr>
          <p:grpSpPr>
            <a:xfrm>
              <a:off x="1964241" y="4419985"/>
              <a:ext cx="704570" cy="287588"/>
              <a:chOff x="880530" y="4226048"/>
              <a:chExt cx="704570" cy="287588"/>
            </a:xfrm>
          </p:grpSpPr>
          <p:sp>
            <p:nvSpPr>
              <p:cNvPr id="12" name="左大括号 11">
                <a:extLst>
                  <a:ext uri="{FF2B5EF4-FFF2-40B4-BE49-F238E27FC236}">
                    <a16:creationId xmlns:a16="http://schemas.microsoft.com/office/drawing/2014/main" id="{678786A9-0169-2193-1239-0746D242D4F6}"/>
                  </a:ext>
                </a:extLst>
              </p:cNvPr>
              <p:cNvSpPr/>
              <p:nvPr/>
            </p:nvSpPr>
            <p:spPr>
              <a:xfrm rot="5400000">
                <a:off x="1167611" y="4096147"/>
                <a:ext cx="130408" cy="704569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79A68D9-12B6-CB13-7F1E-ED03B3E708E9}"/>
                  </a:ext>
                </a:extLst>
              </p:cNvPr>
              <p:cNvSpPr txBox="1"/>
              <p:nvPr/>
            </p:nvSpPr>
            <p:spPr>
              <a:xfrm>
                <a:off x="903187" y="4226048"/>
                <a:ext cx="681913" cy="10815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dir="5400000" sx="1000" sy="1000" algn="ctr" rotWithShape="0">
                  <a:srgbClr val="000000"/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Outer DC (ODC)</a:t>
                </a:r>
                <a:endParaRPr lang="zh-CN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AF09460-7EA0-7CFC-10E3-BFA80EB46C30}"/>
                </a:ext>
              </a:extLst>
            </p:cNvPr>
            <p:cNvSpPr txBox="1"/>
            <p:nvPr/>
          </p:nvSpPr>
          <p:spPr>
            <a:xfrm>
              <a:off x="2932764" y="4216398"/>
              <a:ext cx="1365970" cy="43088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Outer Drift Chamber (ODC)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19CCEB3-CCAC-EC00-D28D-1AF051CFD7A4}"/>
              </a:ext>
            </a:extLst>
          </p:cNvPr>
          <p:cNvGrpSpPr>
            <a:grpSpLocks noChangeAspect="1"/>
          </p:cNvGrpSpPr>
          <p:nvPr/>
        </p:nvGrpSpPr>
        <p:grpSpPr>
          <a:xfrm>
            <a:off x="6802931" y="1494733"/>
            <a:ext cx="3201922" cy="2331241"/>
            <a:chOff x="6096000" y="2096430"/>
            <a:chExt cx="4504569" cy="280073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4F0E8A9-E629-AC55-C203-9B854410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096430"/>
              <a:ext cx="4504569" cy="2252285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3752CF5-2E98-7939-FF9B-E81FBC62BCEB}"/>
                </a:ext>
              </a:extLst>
            </p:cNvPr>
            <p:cNvSpPr txBox="1"/>
            <p:nvPr/>
          </p:nvSpPr>
          <p:spPr>
            <a:xfrm>
              <a:off x="7365484" y="4620162"/>
              <a:ext cx="1965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CGEM in 3D view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0709D7E-92E1-F654-46C4-24D8DBCF07E6}"/>
              </a:ext>
            </a:extLst>
          </p:cNvPr>
          <p:cNvGrpSpPr/>
          <p:nvPr/>
        </p:nvGrpSpPr>
        <p:grpSpPr>
          <a:xfrm>
            <a:off x="3017791" y="4119826"/>
            <a:ext cx="6156417" cy="2236812"/>
            <a:chOff x="6035583" y="4180397"/>
            <a:chExt cx="6156417" cy="2236812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5AF7775-F1E7-8B96-C352-F42E9E88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583" y="4462084"/>
              <a:ext cx="3170261" cy="166076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52361EF-78C7-F40A-E019-46BC6104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5968" y="4180397"/>
              <a:ext cx="2316032" cy="2236812"/>
            </a:xfrm>
            <a:prstGeom prst="rect">
              <a:avLst/>
            </a:prstGeom>
          </p:spPr>
        </p:pic>
        <p:sp>
          <p:nvSpPr>
            <p:cNvPr id="28" name="右箭头 21">
              <a:extLst>
                <a:ext uri="{FF2B5EF4-FFF2-40B4-BE49-F238E27FC236}">
                  <a16:creationId xmlns:a16="http://schemas.microsoft.com/office/drawing/2014/main" id="{E1A50490-71DB-D1BA-3DBB-A9882B91D314}"/>
                </a:ext>
              </a:extLst>
            </p:cNvPr>
            <p:cNvSpPr/>
            <p:nvPr/>
          </p:nvSpPr>
          <p:spPr>
            <a:xfrm>
              <a:off x="9342646" y="5033286"/>
              <a:ext cx="519926" cy="201058"/>
            </a:xfrm>
            <a:prstGeom prst="rightArrow">
              <a:avLst>
                <a:gd name="adj1" fmla="val 26269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292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33B2-7071-B4C8-4756-DBB67DA0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B56C9C4F-FBDA-D3D8-FD28-ED4EA890C0CE}"/>
              </a:ext>
            </a:extLst>
          </p:cNvPr>
          <p:cNvSpPr txBox="1">
            <a:spLocks/>
          </p:cNvSpPr>
          <p:nvPr/>
        </p:nvSpPr>
        <p:spPr>
          <a:xfrm>
            <a:off x="-1" y="1800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Tracking </a:t>
            </a:r>
            <a:r>
              <a:rPr lang="en-US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Quality M</a:t>
            </a:r>
            <a:r>
              <a:rPr lang="en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4F5DDB4-74F5-C1DF-6D00-1EDE2EC1C7F2}"/>
                  </a:ext>
                </a:extLst>
              </p:cNvPr>
              <p:cNvSpPr txBox="1"/>
              <p:nvPr/>
            </p:nvSpPr>
            <p:spPr>
              <a:xfrm>
                <a:off x="-158161" y="1128722"/>
                <a:ext cx="6399382" cy="4801827"/>
              </a:xfrm>
              <a:prstGeom prst="rect">
                <a:avLst/>
              </a:prstGeom>
              <a:noFill/>
            </p:spPr>
            <p:txBody>
              <a:bodyPr wrap="square" lIns="360000" rIns="360000">
                <a:spAutoFit/>
              </a:bodyPr>
              <a:lstStyle/>
              <a:p>
                <a:pPr lvl="1"/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Hit efficiency</a:t>
                </a:r>
                <a:endParaRPr lang="en" altLang="zh-CN" sz="2400" strike="sngStrik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𝑑𝑒𝑡𝑒𝑐𝑡𝑎𝑏𝑙𝑒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𝑚𝑎𝑡𝑐h𝑒𝑑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hits on the track that match the truth,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𝑑𝑒𝑡𝑒𝑐𝑡𝑎𝑏𝑙𝑒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detectable hits on the truth track associated with this reconstructed track.</a:t>
                </a:r>
              </a:p>
              <a:p>
                <a:pPr lvl="1"/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Hit purity</a:t>
                </a:r>
                <a:endParaRPr lang="en" altLang="zh-CN" sz="2400" strike="sngStrik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𝑎𝑠𝑠𝑖𝑔𝑛𝑒𝑑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𝑎𝑠𝑠𝑖𝑔𝑛𝑒𝑑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hits on the reconstructed track.</a:t>
                </a:r>
              </a:p>
              <a:p>
                <a:pPr lvl="1"/>
                <a:endParaRPr lang="en" altLang="zh-CN" sz="1600" dirty="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spcAft>
                    <a:spcPts val="1200"/>
                  </a:spcAft>
                </a:pPr>
                <a:r>
                  <a:rPr lang="en-US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Track </a:t>
                </a:r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criteria</a:t>
                </a:r>
              </a:p>
              <a:p>
                <a:pPr lvl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&gt;50%,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h𝑖𝑡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𝑚𝑎𝑡𝑐h𝑒𝑑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&gt;6</m:t>
                      </m:r>
                    </m:oMath>
                  </m:oMathPara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4F5DDB4-74F5-C1DF-6D00-1EDE2EC1C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161" y="1128722"/>
                <a:ext cx="6399382" cy="4801827"/>
              </a:xfrm>
              <a:prstGeom prst="rect">
                <a:avLst/>
              </a:prstGeom>
              <a:blipFill>
                <a:blip r:embed="rId3"/>
                <a:stretch>
                  <a:fillRect t="-8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75FAEA5-C28F-5AF1-E3C4-9F120D55C69E}"/>
                  </a:ext>
                </a:extLst>
              </p:cNvPr>
              <p:cNvSpPr txBox="1"/>
              <p:nvPr/>
            </p:nvSpPr>
            <p:spPr>
              <a:xfrm>
                <a:off x="5865982" y="1157792"/>
                <a:ext cx="6096000" cy="4060599"/>
              </a:xfrm>
              <a:prstGeom prst="rect">
                <a:avLst/>
              </a:prstGeom>
              <a:noFill/>
            </p:spPr>
            <p:txBody>
              <a:bodyPr wrap="square" lIns="360000" rIns="360000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MDC track efficiency</a:t>
                </a:r>
                <a:endParaRPr lang="en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𝑑𝑒𝑡𝑒𝑐𝑡𝑎𝑏𝑙𝑒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track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𝑚𝑎𝑡𝑐h𝑒𝑑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reconstructed tracks that match the truth,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𝑡𝑟𝑎𝑐𝑘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𝑑𝑒𝑡𝑒𝑐𝑡𝑎𝑏𝑙𝑒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detectable tracks in the sample.</a:t>
                </a:r>
              </a:p>
              <a:p>
                <a:pPr lvl="1"/>
                <a:endParaRPr lang="en" altLang="zh-CN" sz="1600" dirty="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CGEM + ODC track efficiency</a:t>
                </a:r>
                <a:endParaRPr lang="en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𝑂𝐷𝐶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𝑂𝐷𝐶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𝑑𝑒𝑡𝑒𝑐𝑡𝑎𝑏𝑙𝑒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𝑂𝐷𝐶</m:t>
                        </m:r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track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𝑚𝑎𝑡𝑐h𝑒𝑑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reconstructed ODC tracks that match the truth,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𝑂𝐷𝐶</m:t>
                        </m:r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𝑡𝑟𝑎𝑐𝑘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𝑑𝑒𝑡𝑒𝑐𝑡𝑎𝑏𝑙𝑒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detectable tracks in the sample.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75FAEA5-C28F-5AF1-E3C4-9F120D55C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982" y="1157792"/>
                <a:ext cx="6096000" cy="4060599"/>
              </a:xfrm>
              <a:prstGeom prst="rect">
                <a:avLst/>
              </a:prstGeom>
              <a:blipFill>
                <a:blip r:embed="rId4"/>
                <a:stretch>
                  <a:fillRect t="-1051" b="-1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209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842A4A-88EC-F6C9-9BCC-DA0337B34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05" y="1441007"/>
            <a:ext cx="9746989" cy="491708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890B392-63BF-5CBD-4300-80C883BE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Event display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17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D733C-EF89-842D-DB18-72A491006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F257B7FB-34AB-0549-07DB-8F6338947482}"/>
              </a:ext>
            </a:extLst>
          </p:cNvPr>
          <p:cNvSpPr txBox="1">
            <a:spLocks/>
          </p:cNvSpPr>
          <p:nvPr/>
        </p:nvSpPr>
        <p:spPr>
          <a:xfrm>
            <a:off x="0" y="154079"/>
            <a:ext cx="12192000" cy="833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Cambria Math" panose="02040503050406030204" pitchFamily="18" charset="0"/>
                <a:ea typeface="Cambria Math" panose="02040503050406030204" pitchFamily="18" charset="0"/>
                <a:cs typeface="+mj-cs"/>
              </a:defRPr>
            </a:lvl1pPr>
          </a:lstStyle>
          <a:p>
            <a:pPr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Op</a:t>
            </a:r>
            <a:r>
              <a:rPr lang="en" altLang="zh-CN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timization </a:t>
            </a:r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of post-processing thresholds 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12BE99-8AA4-23F8-ED5E-41D846831860}"/>
              </a:ext>
            </a:extLst>
          </p:cNvPr>
          <p:cNvSpPr txBox="1"/>
          <p:nvPr/>
        </p:nvSpPr>
        <p:spPr>
          <a:xfrm>
            <a:off x="0" y="1080000"/>
            <a:ext cx="12192000" cy="1243417"/>
          </a:xfrm>
          <a:prstGeom prst="rect">
            <a:avLst/>
          </a:prstGeom>
          <a:noFill/>
        </p:spPr>
        <p:txBody>
          <a:bodyPr wrap="square" lIns="360000" rIns="360000">
            <a:spAutoFit/>
          </a:bodyPr>
          <a:lstStyle/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t_b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track candidate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selection threshold</a:t>
            </a: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t_d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inter-track separation threshold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t_h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hit-to-track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assignment distance threshold</a:t>
            </a: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31335C-59DC-028A-7E22-C8A4A92D7F0A}"/>
              </a:ext>
            </a:extLst>
          </p:cNvPr>
          <p:cNvSpPr txBox="1"/>
          <p:nvPr/>
        </p:nvSpPr>
        <p:spPr>
          <a:xfrm>
            <a:off x="3751107" y="5979636"/>
            <a:ext cx="351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Optimization for CGEM + ODC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52735A3-8DAD-8577-B0C2-75A2A3596E66}"/>
              </a:ext>
            </a:extLst>
          </p:cNvPr>
          <p:cNvGrpSpPr/>
          <p:nvPr/>
        </p:nvGrpSpPr>
        <p:grpSpPr>
          <a:xfrm>
            <a:off x="3210600" y="2323417"/>
            <a:ext cx="5400000" cy="3717392"/>
            <a:chOff x="6314708" y="2323417"/>
            <a:chExt cx="5400000" cy="371739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E2548E6-DA61-0E23-37B4-15CB35E2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4708" y="2323417"/>
              <a:ext cx="5400000" cy="3717392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FB5A18F-7C57-0595-955F-A23F3BE9F625}"/>
                </a:ext>
              </a:extLst>
            </p:cNvPr>
            <p:cNvSpPr txBox="1"/>
            <p:nvPr/>
          </p:nvSpPr>
          <p:spPr>
            <a:xfrm>
              <a:off x="7555752" y="4492508"/>
              <a:ext cx="1342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Choose this</a:t>
              </a:r>
              <a:endParaRPr kumimoji="1"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8" name="直线箭头连接符 8">
              <a:extLst>
                <a:ext uri="{FF2B5EF4-FFF2-40B4-BE49-F238E27FC236}">
                  <a16:creationId xmlns:a16="http://schemas.microsoft.com/office/drawing/2014/main" id="{28940112-DCAF-38CC-6C67-9952DF0085B4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165627" y="2638642"/>
              <a:ext cx="1061142" cy="1853866"/>
            </a:xfrm>
            <a:prstGeom prst="straightConnector1">
              <a:avLst/>
            </a:prstGeom>
            <a:ln w="28575">
              <a:solidFill>
                <a:srgbClr val="FF7F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568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4E92CFA-F602-99E7-DB49-215AE6DE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603813"/>
            <a:ext cx="5760000" cy="23511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F89380-81C5-5384-F06A-11ED31BD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0" y="4303806"/>
            <a:ext cx="5760000" cy="23511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0BBDDA-44C4-563D-7373-1EB31B00E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230" y="4303806"/>
            <a:ext cx="5760000" cy="23511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1D0D13-95B1-C5CC-6749-4E6FCDCE4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230" y="1603813"/>
            <a:ext cx="5760000" cy="235110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DB4E220A-8190-9746-8ED2-194223DD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CGEM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MDC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Efficiency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60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F09D8-81E4-0515-1E27-5019FEFB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13A292-D1BE-2D37-E3D7-CBF6D057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4" y="1887232"/>
            <a:ext cx="5760000" cy="23521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B1FD27-27C9-C3A0-1215-6434A39C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56" y="1888232"/>
            <a:ext cx="5760000" cy="23511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CA5317-205C-AE58-909E-9E7AF203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00" y="4506898"/>
            <a:ext cx="5760000" cy="235110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5B1F6551-8EF2-FF86-62D6-90D5C679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CGEM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MDC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07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0C6D-0580-8D83-27C8-3BDB7743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05C8DEEA-ED21-8E10-1491-CAB81C733611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Event Display - CGEM + ODC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7FCA214-34A3-CC80-7B97-D2A888419345}"/>
              </a:ext>
            </a:extLst>
          </p:cNvPr>
          <p:cNvGrpSpPr/>
          <p:nvPr/>
        </p:nvGrpSpPr>
        <p:grpSpPr>
          <a:xfrm>
            <a:off x="838200" y="1082906"/>
            <a:ext cx="10043876" cy="4692187"/>
            <a:chOff x="1074062" y="1082906"/>
            <a:chExt cx="10043876" cy="469218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B033569-7915-C218-D395-215240D1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4062" y="1082906"/>
              <a:ext cx="10043876" cy="4692187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50796E6-F0DA-BD35-25E7-704AE4F7452D}"/>
                </a:ext>
              </a:extLst>
            </p:cNvPr>
            <p:cNvSpPr/>
            <p:nvPr/>
          </p:nvSpPr>
          <p:spPr>
            <a:xfrm>
              <a:off x="3841750" y="1350026"/>
              <a:ext cx="5441950" cy="4307824"/>
            </a:xfrm>
            <a:custGeom>
              <a:avLst/>
              <a:gdLst>
                <a:gd name="connsiteX0" fmla="*/ 0 w 5293130"/>
                <a:gd name="connsiteY0" fmla="*/ 0 h 3994411"/>
                <a:gd name="connsiteX1" fmla="*/ 4866385 w 5293130"/>
                <a:gd name="connsiteY1" fmla="*/ 1514920 h 3994411"/>
                <a:gd name="connsiteX2" fmla="*/ 4866385 w 5293130"/>
                <a:gd name="connsiteY2" fmla="*/ 1521909 h 3994411"/>
                <a:gd name="connsiteX3" fmla="*/ 4922506 w 5293130"/>
                <a:gd name="connsiteY3" fmla="*/ 1527743 h 3994411"/>
                <a:gd name="connsiteX4" fmla="*/ 5293130 w 5293130"/>
                <a:gd name="connsiteY4" fmla="*/ 1996689 h 3994411"/>
                <a:gd name="connsiteX5" fmla="*/ 4922506 w 5293130"/>
                <a:gd name="connsiteY5" fmla="*/ 2465635 h 3994411"/>
                <a:gd name="connsiteX6" fmla="*/ 4866385 w 5293130"/>
                <a:gd name="connsiteY6" fmla="*/ 2471469 h 3994411"/>
                <a:gd name="connsiteX7" fmla="*/ 4866385 w 5293130"/>
                <a:gd name="connsiteY7" fmla="*/ 2479491 h 3994411"/>
                <a:gd name="connsiteX8" fmla="*/ 0 w 5293130"/>
                <a:gd name="connsiteY8" fmla="*/ 3994411 h 39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3130" h="3994411">
                  <a:moveTo>
                    <a:pt x="0" y="0"/>
                  </a:moveTo>
                  <a:lnTo>
                    <a:pt x="4866385" y="1514920"/>
                  </a:lnTo>
                  <a:lnTo>
                    <a:pt x="4866385" y="1521909"/>
                  </a:lnTo>
                  <a:lnTo>
                    <a:pt x="4922506" y="1527743"/>
                  </a:lnTo>
                  <a:cubicBezTo>
                    <a:pt x="5134021" y="1572377"/>
                    <a:pt x="5293130" y="1765372"/>
                    <a:pt x="5293130" y="1996689"/>
                  </a:cubicBezTo>
                  <a:cubicBezTo>
                    <a:pt x="5293130" y="2228007"/>
                    <a:pt x="5134021" y="2421001"/>
                    <a:pt x="4922506" y="2465635"/>
                  </a:cubicBezTo>
                  <a:lnTo>
                    <a:pt x="4866385" y="2471469"/>
                  </a:lnTo>
                  <a:lnTo>
                    <a:pt x="4866385" y="2479491"/>
                  </a:lnTo>
                  <a:lnTo>
                    <a:pt x="0" y="39944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0"/>
                    <a:lumOff val="10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shade val="67500"/>
                    <a:satMod val="115000"/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8682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1452</Words>
  <Application>Microsoft Office PowerPoint</Application>
  <PresentationFormat>宽屏</PresentationFormat>
  <Paragraphs>292</Paragraphs>
  <Slides>57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5" baseType="lpstr">
      <vt:lpstr>等线</vt:lpstr>
      <vt:lpstr>等线 Light</vt:lpstr>
      <vt:lpstr>微软雅黑</vt:lpstr>
      <vt:lpstr>Arial</vt:lpstr>
      <vt:lpstr>Cambria Math</vt:lpstr>
      <vt:lpstr>Times New Roman</vt:lpstr>
      <vt:lpstr>Wingdings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Baseline solution (rejected)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Training Loss</vt:lpstr>
      <vt:lpstr>Track efficiency and purity</vt:lpstr>
      <vt:lpstr>Hit efficiency of MDC &amp; CGEM</vt:lpstr>
      <vt:lpstr>Introduction of GNN</vt:lpstr>
      <vt:lpstr>PowerPoint 演示文稿</vt:lpstr>
      <vt:lpstr>PowerPoint 演示文稿</vt:lpstr>
      <vt:lpstr>PowerPoint 演示文稿</vt:lpstr>
      <vt:lpstr>PowerPoint 演示文稿</vt:lpstr>
      <vt:lpstr>Event display</vt:lpstr>
      <vt:lpstr>PowerPoint 演示文稿</vt:lpstr>
      <vt:lpstr>Track / CGEM hit / MDC hit - Efficiency</vt:lpstr>
      <vt:lpstr>CGEM hit / MDC hit - Purity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125</cp:revision>
  <dcterms:created xsi:type="dcterms:W3CDTF">2024-11-06T22:18:16Z</dcterms:created>
  <dcterms:modified xsi:type="dcterms:W3CDTF">2026-06-09T11:51:13Z</dcterms:modified>
</cp:coreProperties>
</file>