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1" r:id="rId9"/>
    <p:sldId id="268" r:id="rId10"/>
    <p:sldId id="269" r:id="rId11"/>
    <p:sldId id="262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34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2DCF1F-2A29-1A34-7232-70B88AF78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9FC3B97-29B7-0AA4-A878-EAA9BD8B5B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384785-A0E1-7204-165C-9634EF93D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BC5210F-1C4D-DD37-0B01-FD0268B9F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804166-72CD-F2FF-9066-2D1D9D297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559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AC8CC5-DC23-D593-E30F-5D417370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2F508C5-B5DB-110B-D9A6-505A595E8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4274E6-759E-917E-49E8-24DA8CA5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1A7CBB-1C48-5189-D335-1EE4D916E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CB5DAB-29A5-0C87-F49D-F9098188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748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242D5B6-1E0D-C557-6E7F-86FD7FAB2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8D0FB23-9F5E-F118-5A34-B9059FC689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ACE3600-D6E7-D852-D7FE-39D853EB0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2801AF-59A4-B3DC-2E56-B8754290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5920FA-DF5E-C72E-A526-7BD99C9C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34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D992B7-F2AB-3844-0E69-E7CB1E536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FFD760-F2F4-96F6-E7BA-8FB8D630C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D828325-ADB2-67DF-0448-1621AA5F3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775D4C-2410-D5B9-69B0-12ABE602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01C45A-71B6-9E54-21A8-C07C1C5C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693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523DF1-EC70-8253-79FC-17A8C1F83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6E9DAC-9679-A3C8-0C56-5DBED5964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2446EA4-0115-6B79-264D-F2E6D7554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E446557-8431-2924-8C6B-2EF894014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57EA67-71D9-8167-170D-62350276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369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E8CC2B-8AE9-F59A-D688-8E8186195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DD2961-E48D-C3EB-BAFF-695E73CC3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2521391-7F74-C786-BD6E-627B51FF3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3E8B12F-8CAA-1159-0ABF-7ED8EBDF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DCDD9D8-5684-A72B-592D-9216AA58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488CA5-0DE9-04AA-B8DE-BC8DE175B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054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D613FD-5BE0-30C7-CFFD-62F23FDB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8D88FCB-4BBE-B99F-A2AB-474923610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2F3361A-3E13-ABCE-9B95-EB1A385C7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B42F9F4-8A6E-93C4-A7E0-DF60C5737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A9A5A55-9960-6E6F-EE0E-09747BDBD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F06CE09-B77A-52AC-AA88-3286A3E0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6C295E1-AC70-696D-4E1C-381DA9724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EE348C4-625F-4B24-98FD-CA212054A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355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F0E451-4D9E-9030-BA15-076CEADD1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137C3A5-F884-198A-E40C-6E56B7E8C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7DAE787-06C9-A230-C711-B168FE45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6B3CD4C-816B-A687-80A2-74183EAD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112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620E8A2-3FE0-F6F1-16B7-2D50326C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E11A7E9-01D4-83A2-463A-2A7BF98D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F12356B-9ECC-54B9-9AFD-3D70DFBCE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36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621449-D60A-A0FF-3B94-E42AD1A6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B6D23C-C533-C3B1-B59F-E9205853E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F8B8DD-A51F-6D04-C821-F74BDB7BC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C1259C3-2E73-DE5E-1FA7-7A2F51FD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3162668-BA7C-F003-660A-49C235172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FFA77A-E987-D027-2C4B-85DB91D8A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586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DC51A5-35DC-EC2D-FBB1-7534CE42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FFF1FF0-452F-C105-2B5C-84896B2CB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911C076-2268-EC3F-C99A-F7710232F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86D0256-5E87-7BDF-CAFD-B0DD8F530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BEA1177-1D4E-D364-FA73-FAC05DEA0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DC6CBE0-FF02-8386-DB95-5F11476CB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49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5E7109B-55CB-A166-4425-5C5E23DB1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D1243AA-FB71-4B53-EA13-82673F7DA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DEE635D-3D4E-0636-E1A0-A8A9F9B78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DA8B-2A57-41E1-8EFF-E563BEE6E9D8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AB386E-5F4B-8E42-1BF5-E1B6716261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291B24-D496-41CF-B1F7-5E00141BF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5B1BE-FCF7-40D9-9A18-173BADCF3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470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ern.zoom.us/j/9187562625?pwd=czMvbzd1eGxLWmRuV2UxNGwvUk5vZz09" TargetMode="External"/><Relationship Id="rId2" Type="http://schemas.openxmlformats.org/officeDocument/2006/relationships/hyperlink" Target="https://indico.ihep.ac.cn/event/29924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hep.ac.cn/event/26917/timetable/#b-20149-closed-session" TargetMode="External"/><Relationship Id="rId2" Type="http://schemas.openxmlformats.org/officeDocument/2006/relationships/hyperlink" Target="https://indico.ihep.ac.cn/event/26917/timetable/#b-20148-iarc-discussion-and-q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ihep.ac.cn/event/26917/timetable/#b-20152-report-presentation-to" TargetMode="External"/><Relationship Id="rId5" Type="http://schemas.openxmlformats.org/officeDocument/2006/relationships/hyperlink" Target="https://indico.ihep.ac.cn/event/26917/timetable/#b-20150-closed-session-for-doc" TargetMode="External"/><Relationship Id="rId4" Type="http://schemas.openxmlformats.org/officeDocument/2006/relationships/hyperlink" Target="https://indico.ihep.ac.cn/event/26917/timetable/#day-2025-09-19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brian.foster@physics.ox.ac.uk" TargetMode="External"/><Relationship Id="rId13" Type="http://schemas.openxmlformats.org/officeDocument/2006/relationships/hyperlink" Target="mailto:roberto.kersevan@cern.ch" TargetMode="External"/><Relationship Id="rId18" Type="http://schemas.openxmlformats.org/officeDocument/2006/relationships/hyperlink" Target="mailto:mauro.migliorati@uniroma1.it" TargetMode="External"/><Relationship Id="rId3" Type="http://schemas.openxmlformats.org/officeDocument/2006/relationships/hyperlink" Target="mailto:makoto.tobiyama@kek.jp" TargetMode="External"/><Relationship Id="rId21" Type="http://schemas.openxmlformats.org/officeDocument/2006/relationships/hyperlink" Target="mailto:marica.biagini@lnf.infn.it" TargetMode="External"/><Relationship Id="rId7" Type="http://schemas.openxmlformats.org/officeDocument/2006/relationships/hyperlink" Target="mailto:A.V.Bogomyagkov@inp.nsk.su" TargetMode="External"/><Relationship Id="rId12" Type="http://schemas.openxmlformats.org/officeDocument/2006/relationships/hyperlink" Target="mailto:michael.koratzinos@cern.ch" TargetMode="External"/><Relationship Id="rId17" Type="http://schemas.openxmlformats.org/officeDocument/2006/relationships/hyperlink" Target="mailto:hiroyuki.nakayama@kek.jp" TargetMode="External"/><Relationship Id="rId2" Type="http://schemas.openxmlformats.org/officeDocument/2006/relationships/hyperlink" Target="mailto:sidorin@jinr.ru" TargetMode="External"/><Relationship Id="rId16" Type="http://schemas.openxmlformats.org/officeDocument/2006/relationships/hyperlink" Target="mailto:Gero.Kube@desy.de" TargetMode="External"/><Relationship Id="rId20" Type="http://schemas.openxmlformats.org/officeDocument/2006/relationships/hyperlink" Target="mailto:mika.masuzawa@kek.jp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teinar.stapnes@cern.ch" TargetMode="External"/><Relationship Id="rId11" Type="http://schemas.openxmlformats.org/officeDocument/2006/relationships/hyperlink" Target="mailto:Paolo.Pierini@esss.se" TargetMode="External"/><Relationship Id="rId5" Type="http://schemas.openxmlformats.org/officeDocument/2006/relationships/hyperlink" Target="mailto:e.b.levichev@inp.nsk.su" TargetMode="External"/><Relationship Id="rId15" Type="http://schemas.openxmlformats.org/officeDocument/2006/relationships/hyperlink" Target="mailto:kazuro.furukawa@kek.jp" TargetMode="External"/><Relationship Id="rId23" Type="http://schemas.openxmlformats.org/officeDocument/2006/relationships/hyperlink" Target="mailto:xyhe@ustc.edu.cn" TargetMode="External"/><Relationship Id="rId10" Type="http://schemas.openxmlformats.org/officeDocument/2006/relationships/hyperlink" Target="mailto:carlo.pagani@mi.infn.it" TargetMode="External"/><Relationship Id="rId19" Type="http://schemas.openxmlformats.org/officeDocument/2006/relationships/hyperlink" Target="mailto:Helene.Mainaud.Durand@cern.ch" TargetMode="External"/><Relationship Id="rId4" Type="http://schemas.openxmlformats.org/officeDocument/2006/relationships/hyperlink" Target="mailto:philip.bambade@ijclab.in2p3.fr" TargetMode="External"/><Relationship Id="rId9" Type="http://schemas.openxmlformats.org/officeDocument/2006/relationships/hyperlink" Target="mailto:zhaozt@sari.ac.cn" TargetMode="External"/><Relationship Id="rId14" Type="http://schemas.openxmlformats.org/officeDocument/2006/relationships/hyperlink" Target="mailto:akira.yamamoto@kek.jp" TargetMode="External"/><Relationship Id="rId22" Type="http://schemas.openxmlformats.org/officeDocument/2006/relationships/hyperlink" Target="mailto:ohuchi@post.kek.j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hep.ac.cn/event/26917/" TargetMode="External"/><Relationship Id="rId2" Type="http://schemas.openxmlformats.org/officeDocument/2006/relationships/hyperlink" Target="mailto:wuyaru@ihep.ac.cn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indico.ihep.ac.cn/event/26917/contributions/197550/attachments/94423/123931/Review%20of%20different%20colliders.pdf" TargetMode="External"/><Relationship Id="rId13" Type="http://schemas.openxmlformats.org/officeDocument/2006/relationships/hyperlink" Target="https://indico.ihep.ac.cn/event/26917/timetable/#4-summary-of-mdi-mini-review" TargetMode="External"/><Relationship Id="rId3" Type="http://schemas.openxmlformats.org/officeDocument/2006/relationships/hyperlink" Target="https://indico.ihep.ac.cn/event/26917/timetable/#0-welcome" TargetMode="External"/><Relationship Id="rId7" Type="http://schemas.openxmlformats.org/officeDocument/2006/relationships/hyperlink" Target="https://indico.ihep.ac.cn/event/26917/contributions/197550/attachments/94423/124074/CEPC%20Accelerator%20EDR%20status-IARC-V7-J.%20Gao.pdf" TargetMode="External"/><Relationship Id="rId12" Type="http://schemas.openxmlformats.org/officeDocument/2006/relationships/hyperlink" Target="https://indico.ihep.ac.cn/event/26917/contributions/197575/attachments/94283/124086/Summary%20of%20CEPC%20alignment%20EDR%20status%20mini%20review-V2.pptx" TargetMode="External"/><Relationship Id="rId2" Type="http://schemas.openxmlformats.org/officeDocument/2006/relationships/hyperlink" Target="https://indico.ihep.ac.cn/event/26917/timetable/#b-20061-iarc-preparation-meeti" TargetMode="External"/><Relationship Id="rId16" Type="http://schemas.openxmlformats.org/officeDocument/2006/relationships/hyperlink" Target="https://indico.ihep.ac.cn/event/26917/contributions/198460/attachments/94276/124125/Summary%20of%20combined%20magnets%20mini-review_v4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ihep.ac.cn/event/26917/timetable/#1-cepc-accelerator-edr-status" TargetMode="External"/><Relationship Id="rId11" Type="http://schemas.openxmlformats.org/officeDocument/2006/relationships/hyperlink" Target="https://indico.ihep.ac.cn/event/26917/timetable/#13-summary-of-alignment-mini-r" TargetMode="External"/><Relationship Id="rId5" Type="http://schemas.openxmlformats.org/officeDocument/2006/relationships/hyperlink" Target="https://indico.ihep.ac.cn/event/26917/contributions/198764/attachments/94520/124107/CEPC-XCLOU.pdf" TargetMode="External"/><Relationship Id="rId15" Type="http://schemas.openxmlformats.org/officeDocument/2006/relationships/hyperlink" Target="https://indico.ihep.ac.cn/event/26917/timetable/#47-summary-of-booster-dipoe-ma" TargetMode="External"/><Relationship Id="rId10" Type="http://schemas.openxmlformats.org/officeDocument/2006/relationships/hyperlink" Target="https://indico.ihep.ac.cn/event/26917/contributions/197564/attachments/94285/124066/2025%20IRAC%20-%20Cryogenics%E3%80%9020250916%E3%80%91.pptx" TargetMode="External"/><Relationship Id="rId4" Type="http://schemas.openxmlformats.org/officeDocument/2006/relationships/hyperlink" Target="https://indico.ihep.ac.cn/event/26917/timetable/#59-cepc-general-status-and-new" TargetMode="External"/><Relationship Id="rId9" Type="http://schemas.openxmlformats.org/officeDocument/2006/relationships/hyperlink" Target="https://indico.ihep.ac.cn/event/26917/timetable/#12-summary-of-cryogenic-system" TargetMode="External"/><Relationship Id="rId14" Type="http://schemas.openxmlformats.org/officeDocument/2006/relationships/hyperlink" Target="https://indico.ihep.ac.cn/event/26917/contributions/197556/attachments/94282/124176/Summary%20of%20MDI%20mini-review%20-%20revised%20%283%29.pptx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indico.ihep.ac.cn/event/26917/timetable/#43-solenoid-compensation-schem" TargetMode="External"/><Relationship Id="rId13" Type="http://schemas.openxmlformats.org/officeDocument/2006/relationships/hyperlink" Target="https://indico.ihep.ac.cn/event/26917/contributions/197554/attachments/94287/124217/20250916_CEPC_IARC_2025_BinWang_v3.pdf" TargetMode="External"/><Relationship Id="rId3" Type="http://schemas.openxmlformats.org/officeDocument/2006/relationships/hyperlink" Target="https://indico.ihep.ac.cn/event/26917/contributions/198461/attachments/94277/124202/CEPC%20IARC%202025%20RP%20v1.pptx" TargetMode="External"/><Relationship Id="rId7" Type="http://schemas.openxmlformats.org/officeDocument/2006/relationships/hyperlink" Target="https://indico.ihep.ac.cn/event/26917/contributions/197568/attachments/94284/124025/Installation%20procedures%20of%20the%20Booster%20magnets%20beam%20pipe%20MDI-V3.pptx" TargetMode="External"/><Relationship Id="rId12" Type="http://schemas.openxmlformats.org/officeDocument/2006/relationships/hyperlink" Target="https://indico.ihep.ac.cn/event/26917/timetable/#3-studies-of-the-tolerance-to" TargetMode="External"/><Relationship Id="rId2" Type="http://schemas.openxmlformats.org/officeDocument/2006/relationships/hyperlink" Target="https://indico.ihep.ac.cn/event/26917/timetable/#48-summary-of-vacuum-chamber-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ihep.ac.cn/event/26917/timetable/#41-installation-procedures-of" TargetMode="External"/><Relationship Id="rId11" Type="http://schemas.openxmlformats.org/officeDocument/2006/relationships/hyperlink" Target="https://indico.ihep.ac.cn/event/26917/contributions/197553/attachments/94279/124200/Simulation%20of%20injection%20at%20commissioning%20and%20orbit%20correction_V1.pptx" TargetMode="External"/><Relationship Id="rId5" Type="http://schemas.openxmlformats.org/officeDocument/2006/relationships/hyperlink" Target="https://indico.ihep.ac.cn/event/26917/contributions/197559/attachments/94267/124188/CEPC%20layout%20and%20mechanical%20system%20progress-0916.pptx" TargetMode="External"/><Relationship Id="rId15" Type="http://schemas.openxmlformats.org/officeDocument/2006/relationships/hyperlink" Target="https://indico.ihep.ac.cn/event/26917/timetable/#b-20052-closed-session" TargetMode="External"/><Relationship Id="rId10" Type="http://schemas.openxmlformats.org/officeDocument/2006/relationships/hyperlink" Target="https://indico.ihep.ac.cn/event/26917/timetable/#2-simulation-of-injection-at-c" TargetMode="External"/><Relationship Id="rId4" Type="http://schemas.openxmlformats.org/officeDocument/2006/relationships/hyperlink" Target="https://indico.ihep.ac.cn/event/26917/timetable/#14-cepc-survey-and-hardward-de" TargetMode="External"/><Relationship Id="rId9" Type="http://schemas.openxmlformats.org/officeDocument/2006/relationships/hyperlink" Target="https://indico.ihep.ac.cn/event/26917/contributions/197570/attachments/94291/124221/IARC2025_solenoid_YiweiWANG_v4.pptx" TargetMode="External"/><Relationship Id="rId14" Type="http://schemas.openxmlformats.org/officeDocument/2006/relationships/hyperlink" Target="https://indico.ihep.ac.cn/event/26917/contributions/197554/attachments/94287/124218/20250916_CEPC_IARC_2025_BinWang_v3.pptx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indico.ihep.ac.cn/event/26917/contributions/198466/attachments/94275/124223/CEPC%20vacuum%20chamber%20production%20line%20development%20and%20other%20progresses20250916.pptx" TargetMode="External"/><Relationship Id="rId13" Type="http://schemas.openxmlformats.org/officeDocument/2006/relationships/hyperlink" Target="https://indico.ihep.ac.cn/event/26917/timetable/#49-deepc-electronic-documentat" TargetMode="External"/><Relationship Id="rId3" Type="http://schemas.openxmlformats.org/officeDocument/2006/relationships/hyperlink" Target="https://indico.ihep.ac.cn/event/26917/timetable/#40-conventional-facility-and-c" TargetMode="External"/><Relationship Id="rId7" Type="http://schemas.openxmlformats.org/officeDocument/2006/relationships/hyperlink" Target="https://indico.ihep.ac.cn/event/26917/timetable/#53-cepc-vacuum-chamber-product" TargetMode="External"/><Relationship Id="rId12" Type="http://schemas.openxmlformats.org/officeDocument/2006/relationships/hyperlink" Target="https://indico.ihep.ac.cn/event/26917/contributions/197569/attachments/94281/124270/CEPC%20collimator-V2.pptx" TargetMode="External"/><Relationship Id="rId2" Type="http://schemas.openxmlformats.org/officeDocument/2006/relationships/hyperlink" Target="https://indico.ihep.ac.cn/event/26917/timetable/#day-2025-09-17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ihep.ac.cn/event/26917/contributions/198465/attachments/94509/124230/CEPC%20Booster%20dipole%20magnet%20production%20line.pptx" TargetMode="External"/><Relationship Id="rId11" Type="http://schemas.openxmlformats.org/officeDocument/2006/relationships/hyperlink" Target="https://indico.ihep.ac.cn/event/26917/timetable/#42-collimators-in-the-collider" TargetMode="External"/><Relationship Id="rId5" Type="http://schemas.openxmlformats.org/officeDocument/2006/relationships/hyperlink" Target="https://indico.ihep.ac.cn/event/26917/timetable/#52-cepc-booster-magnet-product" TargetMode="External"/><Relationship Id="rId10" Type="http://schemas.openxmlformats.org/officeDocument/2006/relationships/hyperlink" Target="https://indico.ihep.ac.cn/event/26917/contributions/197571/attachments/94207/123743/Control%20System20250910.pptx" TargetMode="External"/><Relationship Id="rId4" Type="http://schemas.openxmlformats.org/officeDocument/2006/relationships/hyperlink" Target="https://indico.ihep.ac.cn/event/26917/contributions/197567/attachments/94516/124092/Conventional%2Bfacility%2Band%2Bcontrol%2Bmethods%2Bfor%2Bthe%2Btunnel%2Btemperature.pptx" TargetMode="External"/><Relationship Id="rId9" Type="http://schemas.openxmlformats.org/officeDocument/2006/relationships/hyperlink" Target="https://indico.ihep.ac.cn/event/26917/timetable/#44-control-system" TargetMode="External"/><Relationship Id="rId14" Type="http://schemas.openxmlformats.org/officeDocument/2006/relationships/hyperlink" Target="https://indico.ihep.ac.cn/event/26917/contributions/198462/attachments/94485/124263/DeepC%20electronic%20documentation%20system-fnl.pptx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indico.ihep.ac.cn/event/26917/timetable/#b-20055-iarc-discussion-and-qa" TargetMode="External"/><Relationship Id="rId3" Type="http://schemas.openxmlformats.org/officeDocument/2006/relationships/hyperlink" Target="https://indico.ihep.ac.cn/event/26917/contributions/197561/attachments/94271/124242/CEPC%20High%20efficiency%20and%20high%20power%20klystron%20development.pptx" TargetMode="External"/><Relationship Id="rId7" Type="http://schemas.openxmlformats.org/officeDocument/2006/relationships/hyperlink" Target="https://indico.ihep.ac.cn/event/26917/contributions/197574/attachments/94303/124292/CEPC_polarization_status_v5.pptx" TargetMode="External"/><Relationship Id="rId2" Type="http://schemas.openxmlformats.org/officeDocument/2006/relationships/hyperlink" Target="https://indico.ihep.ac.cn/event/26917/timetable/#15-cepc-high-efficiency-klystr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ihep.ac.cn/event/26917/timetable/#20-cepc-polarization-studies" TargetMode="External"/><Relationship Id="rId5" Type="http://schemas.openxmlformats.org/officeDocument/2006/relationships/hyperlink" Target="https://indico.ihep.ac.cn/event/26917/contributions/197573/attachments/94295/124276/CEPC%20collective%20effects_NaWang_CEPC_IARC.pptx" TargetMode="External"/><Relationship Id="rId4" Type="http://schemas.openxmlformats.org/officeDocument/2006/relationships/hyperlink" Target="https://indico.ihep.ac.cn/event/26917/timetable/#6-cepc-collective-effects" TargetMode="External"/><Relationship Id="rId9" Type="http://schemas.openxmlformats.org/officeDocument/2006/relationships/hyperlink" Target="https://indico.ihep.ac.cn/event/26917/timetable/#b-20056-closed-session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indico.ihep.ac.cn/event/26917/contributions/198464/attachments/94510/124352/202509-CEPC%20IARC-CPI.pdf" TargetMode="External"/><Relationship Id="rId13" Type="http://schemas.openxmlformats.org/officeDocument/2006/relationships/hyperlink" Target="https://indico.ihep.ac.cn/event/26917/timetable/#54-sppc-high-field-magnet-dipo" TargetMode="External"/><Relationship Id="rId3" Type="http://schemas.openxmlformats.org/officeDocument/2006/relationships/hyperlink" Target="https://indico.ihep.ac.cn/event/26917/timetable/#11-injectionextraction-system" TargetMode="External"/><Relationship Id="rId7" Type="http://schemas.openxmlformats.org/officeDocument/2006/relationships/hyperlink" Target="https://indico.ihep.ac.cn/event/26917/timetable/#51-cepc-plasma-injector" TargetMode="External"/><Relationship Id="rId12" Type="http://schemas.openxmlformats.org/officeDocument/2006/relationships/hyperlink" Target="https://indico.ihep.ac.cn/event/26917/contributions/198459/attachments/94610/124324/CEPC%20CIVIL%20ENGINEERING%20OF%20XINMI%20SITE.pdf" TargetMode="External"/><Relationship Id="rId2" Type="http://schemas.openxmlformats.org/officeDocument/2006/relationships/hyperlink" Target="https://indico.ihep.ac.cn/event/26917/timetable/#day-2025-09-1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ihep.ac.cn/event/26917/contributions/198463/attachments/94288/124329/Linac%20RF%20system_IARC%202025.pptx" TargetMode="External"/><Relationship Id="rId11" Type="http://schemas.openxmlformats.org/officeDocument/2006/relationships/hyperlink" Target="https://indico.ihep.ac.cn/event/26917/timetable/#46-civil-engineering-design" TargetMode="External"/><Relationship Id="rId5" Type="http://schemas.openxmlformats.org/officeDocument/2006/relationships/hyperlink" Target="https://indico.ihep.ac.cn/event/26917/timetable/#50-cepc-linac-injector" TargetMode="External"/><Relationship Id="rId10" Type="http://schemas.openxmlformats.org/officeDocument/2006/relationships/hyperlink" Target="https://indico.ihep.ac.cn/event/26917/contributions/197560/attachments/94280/124339/BEPCII-U%20and%20HEPS%20stauts2.pptx" TargetMode="External"/><Relationship Id="rId4" Type="http://schemas.openxmlformats.org/officeDocument/2006/relationships/hyperlink" Target="https://indico.ihep.ac.cn/event/26917/contributions/197558/attachments/94292/124343/CEPC%20injection%20and%20extraction%20system-cjh-IARC2025-20250918%20-final.pptx" TargetMode="External"/><Relationship Id="rId9" Type="http://schemas.openxmlformats.org/officeDocument/2006/relationships/hyperlink" Target="https://indico.ihep.ac.cn/event/26917/timetable/#22-heps-and-bepcii-u-commissio" TargetMode="External"/><Relationship Id="rId14" Type="http://schemas.openxmlformats.org/officeDocument/2006/relationships/hyperlink" Target="https://indico.ihep.ac.cn/event/26917/contributions/198467/attachments/94508/124354/HF%20Magnet%20Program%20at%20IHEP-CAS-Sep%202025-simp.pptx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indico.ihep.ac.cn/event/26917/timetable/#51-cepc-plasma-injector" TargetMode="External"/><Relationship Id="rId13" Type="http://schemas.openxmlformats.org/officeDocument/2006/relationships/hyperlink" Target="https://indico.ihep.ac.cn/event/26917/contributions/198459/attachments/94610/124324/CEPC%20CIVIL%20ENGINEERING%20OF%20XINMI%20SITE.pdf" TargetMode="External"/><Relationship Id="rId3" Type="http://schemas.openxmlformats.org/officeDocument/2006/relationships/hyperlink" Target="https://indico.ihep.ac.cn/event/26917/timetable/#b-20050-iarc-talk-session-6" TargetMode="External"/><Relationship Id="rId7" Type="http://schemas.openxmlformats.org/officeDocument/2006/relationships/hyperlink" Target="https://indico.ihep.ac.cn/event/26917/contributions/198463/attachments/94288/124329/Linac%20RF%20system_IARC%202025.pptx" TargetMode="External"/><Relationship Id="rId12" Type="http://schemas.openxmlformats.org/officeDocument/2006/relationships/hyperlink" Target="https://indico.ihep.ac.cn/event/26917/timetable/#46-civil-engineering-design" TargetMode="External"/><Relationship Id="rId2" Type="http://schemas.openxmlformats.org/officeDocument/2006/relationships/hyperlink" Target="https://indico.ihep.ac.cn/event/26917/timetable/#day-2025-09-1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dico.ihep.ac.cn/event/26917/timetable/#50-cepc-linac-injector" TargetMode="External"/><Relationship Id="rId11" Type="http://schemas.openxmlformats.org/officeDocument/2006/relationships/hyperlink" Target="https://indico.ihep.ac.cn/event/26917/contributions/197560/attachments/94280/124339/BEPCII-U%20and%20HEPS%20stauts2.pptx" TargetMode="External"/><Relationship Id="rId5" Type="http://schemas.openxmlformats.org/officeDocument/2006/relationships/hyperlink" Target="https://indico.ihep.ac.cn/event/26917/contributions/197558/attachments/94292/124343/CEPC%20injection%20and%20extraction%20system-cjh-IARC2025-20250918%20-final.pptx" TargetMode="External"/><Relationship Id="rId15" Type="http://schemas.openxmlformats.org/officeDocument/2006/relationships/hyperlink" Target="https://indico.ihep.ac.cn/event/26917/contributions/198467/attachments/94508/124354/HF%20Magnet%20Program%20at%20IHEP-CAS-Sep%202025-simp.pptx" TargetMode="External"/><Relationship Id="rId10" Type="http://schemas.openxmlformats.org/officeDocument/2006/relationships/hyperlink" Target="https://indico.ihep.ac.cn/event/26917/timetable/#22-heps-and-bepcii-u-commissio" TargetMode="External"/><Relationship Id="rId4" Type="http://schemas.openxmlformats.org/officeDocument/2006/relationships/hyperlink" Target="https://indico.ihep.ac.cn/event/26917/timetable/#11-injectionextraction-system" TargetMode="External"/><Relationship Id="rId9" Type="http://schemas.openxmlformats.org/officeDocument/2006/relationships/hyperlink" Target="https://indico.ihep.ac.cn/event/26917/contributions/198464/attachments/94510/124352/202509-CEPC%20IARC-CPI.pdf" TargetMode="External"/><Relationship Id="rId14" Type="http://schemas.openxmlformats.org/officeDocument/2006/relationships/hyperlink" Target="https://indico.ihep.ac.cn/event/26917/timetable/#54-sppc-high-field-magnet-dip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B1D8EE-9C88-96C5-6C5F-6E86AD6FF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5340"/>
            <a:ext cx="9144000" cy="649720"/>
          </a:xfrm>
        </p:spPr>
        <p:txBody>
          <a:bodyPr>
            <a:normAutofit/>
          </a:bodyPr>
          <a:lstStyle/>
          <a:p>
            <a:r>
              <a:rPr lang="en-US" altLang="zh-CN" sz="3200" b="1" dirty="0"/>
              <a:t>CEPC IARC 2026 Preparation Meeting</a:t>
            </a:r>
            <a:endParaRPr lang="zh-CN" altLang="en-US" sz="3200" b="1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BA86831-0588-FD81-8E36-2A1B27489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20004"/>
            <a:ext cx="9144000" cy="296265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J. Gao</a:t>
            </a:r>
          </a:p>
          <a:p>
            <a:endParaRPr lang="en-US" altLang="zh-CN" dirty="0"/>
          </a:p>
          <a:p>
            <a:r>
              <a:rPr lang="en-US" altLang="zh-CN" dirty="0"/>
              <a:t>IHEP</a:t>
            </a:r>
          </a:p>
          <a:p>
            <a:endParaRPr lang="en-US" altLang="zh-CN" dirty="0"/>
          </a:p>
          <a:p>
            <a:r>
              <a:rPr lang="en-US" altLang="zh-CN" dirty="0"/>
              <a:t>June 19, 2026 (Zoom meeting)</a:t>
            </a:r>
          </a:p>
          <a:p>
            <a:endParaRPr lang="en-US" altLang="zh-CN" dirty="0"/>
          </a:p>
          <a:p>
            <a:r>
              <a:rPr lang="en-US" altLang="zh-CN" sz="1700" dirty="0">
                <a:hlinkClick r:id="rId2"/>
              </a:rPr>
              <a:t>https://indico.ihep.ac.cn/event/29924/</a:t>
            </a:r>
            <a:r>
              <a:rPr lang="en-US" altLang="zh-CN" sz="1700" dirty="0"/>
              <a:t> </a:t>
            </a:r>
          </a:p>
          <a:p>
            <a:r>
              <a:rPr lang="en-US" altLang="zh-CN" sz="1700" dirty="0">
                <a:hlinkClick r:id="rId3"/>
              </a:rPr>
              <a:t>https://cern.zoom.us/j/9187562625?pwd=czMvbzd1eGxLWmRuV2UxNGwvUk5vZz09</a:t>
            </a:r>
            <a:r>
              <a:rPr lang="en-US" altLang="zh-CN" sz="1700" dirty="0"/>
              <a:t> </a:t>
            </a:r>
            <a:endParaRPr lang="zh-CN" altLang="en-US" sz="1700" dirty="0"/>
          </a:p>
        </p:txBody>
      </p:sp>
    </p:spTree>
    <p:extLst>
      <p:ext uri="{BB962C8B-B14F-4D97-AF65-F5344CB8AC3E}">
        <p14:creationId xmlns:p14="http://schemas.microsoft.com/office/powerpoint/2010/main" val="1831291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0BDE6-9CC0-6BBC-8AD1-D98B043F6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86DCB62-5235-2E3D-0B08-D1BF2D73FF32}"/>
              </a:ext>
            </a:extLst>
          </p:cNvPr>
          <p:cNvSpPr txBox="1"/>
          <p:nvPr/>
        </p:nvSpPr>
        <p:spPr>
          <a:xfrm>
            <a:off x="1998049" y="517305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18, 2025</a:t>
            </a:r>
            <a:endParaRPr lang="zh-CN" altLang="en-US" b="1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B323F5E-A229-285B-7B16-C92B5697856B}"/>
              </a:ext>
            </a:extLst>
          </p:cNvPr>
          <p:cNvSpPr txBox="1"/>
          <p:nvPr/>
        </p:nvSpPr>
        <p:spPr>
          <a:xfrm>
            <a:off x="226455" y="1859339"/>
            <a:ext cx="644520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Afternoon 2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IARC discussion and Q/A with CEPC accelerator speakers (partly closed if needed)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2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下午3:30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→ 下午4:00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下午4:00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下午6:00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Closed session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3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IARC Members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下午6:30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→ 下午9:00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Banquet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2h 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IARC Members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C51F1A8-161D-82C3-1D92-5C0B963C16C3}"/>
              </a:ext>
            </a:extLst>
          </p:cNvPr>
          <p:cNvSpPr txBox="1"/>
          <p:nvPr/>
        </p:nvSpPr>
        <p:spPr>
          <a:xfrm>
            <a:off x="6096000" y="793756"/>
            <a:ext cx="6094902" cy="5581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75"/>
              </a:spcBef>
              <a:buFont typeface="Arial" panose="020B0604020202020204" pitchFamily="34" charset="0"/>
              <a:buChar char="•"/>
            </a:pPr>
            <a:r>
              <a:rPr lang="zh-CN" altLang="zh-CN" b="0" i="0" cap="small" dirty="0">
                <a:solidFill>
                  <a:srgbClr val="F9F9F9"/>
                </a:solidFill>
                <a:effectLst/>
                <a:latin typeface="Liberation Sans"/>
              </a:rPr>
              <a:t>九月月19日星期五 </a:t>
            </a:r>
            <a:r>
              <a:rPr lang="zh-CN" altLang="zh-CN" b="0" i="0" u="none" strike="noStrike" cap="small" dirty="0">
                <a:solidFill>
                  <a:srgbClr val="BBBBBB"/>
                </a:solidFill>
                <a:effectLst/>
                <a:latin typeface="Liberation Sans"/>
                <a:hlinkClick r:id="rId4" tooltip="直接连接到此项"/>
              </a:rPr>
              <a:t>¶</a:t>
            </a:r>
            <a:endParaRPr lang="zh-CN" altLang="zh-CN" b="0" i="0" cap="small" dirty="0">
              <a:solidFill>
                <a:srgbClr val="F9F9F9"/>
              </a:solidFill>
              <a:effectLst/>
              <a:latin typeface="Liberation Sans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Morning 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11:30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Closed session for document editing and final reading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5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IARC Members</a:t>
            </a: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上午11:30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→ 下午12:00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下午1:00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Report presentation to CEPC Team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6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All</a:t>
            </a: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下午1:00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→ 下午2:30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Lunch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1h 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IARC Members</a:t>
            </a: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下午2:30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→ 下午2:35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marL="742950" lvl="1" indent="-285750" algn="l"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Adjourn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5m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1F76772-7064-A0A9-6F5D-0E5BEC0AB0ED}"/>
              </a:ext>
            </a:extLst>
          </p:cNvPr>
          <p:cNvSpPr txBox="1"/>
          <p:nvPr/>
        </p:nvSpPr>
        <p:spPr>
          <a:xfrm>
            <a:off x="8212605" y="332639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19, 2025</a:t>
            </a:r>
            <a:endParaRPr lang="zh-CN" altLang="en-US" b="1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8C35BB4-E28C-558C-FEAA-1DF0CDDBCFA1}"/>
              </a:ext>
            </a:extLst>
          </p:cNvPr>
          <p:cNvSpPr txBox="1"/>
          <p:nvPr/>
        </p:nvSpPr>
        <p:spPr>
          <a:xfrm>
            <a:off x="1582657" y="5659786"/>
            <a:ext cx="2244525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b="1" dirty="0"/>
              <a:t>Totally, 27 speakers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31315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BA03D-D3E3-2A53-D17A-844485E32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88EDF0F9-08F8-2AE0-A285-873D1479BEC4}"/>
              </a:ext>
            </a:extLst>
          </p:cNvPr>
          <p:cNvSpPr txBox="1"/>
          <p:nvPr/>
        </p:nvSpPr>
        <p:spPr>
          <a:xfrm>
            <a:off x="1541302" y="1595037"/>
            <a:ext cx="854028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/>
              <a:t>A preliminary agenda of IARC Meeting 2026</a:t>
            </a:r>
          </a:p>
          <a:p>
            <a:pPr algn="ctr"/>
            <a:r>
              <a:rPr lang="en-US" altLang="zh-CN" sz="3200" b="1" dirty="0"/>
              <a:t>has been established for discussions</a:t>
            </a:r>
          </a:p>
          <a:p>
            <a:pPr algn="ctr"/>
            <a:r>
              <a:rPr lang="en-US" altLang="zh-CN" b="1" dirty="0"/>
              <a:t>(Sept. 19, 2026)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233321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7AE78-33F2-AF85-13FC-EB590265B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6DDB38B-ABC1-C010-588E-4CF1986038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167090"/>
              </p:ext>
            </p:extLst>
          </p:nvPr>
        </p:nvGraphicFramePr>
        <p:xfrm>
          <a:off x="783409" y="701225"/>
          <a:ext cx="11989612" cy="5590100"/>
        </p:xfrm>
        <a:graphic>
          <a:graphicData uri="http://schemas.openxmlformats.org/drawingml/2006/table">
            <a:tbl>
              <a:tblPr/>
              <a:tblGrid>
                <a:gridCol w="1300649">
                  <a:extLst>
                    <a:ext uri="{9D8B030D-6E8A-4147-A177-3AD203B41FA5}">
                      <a16:colId xmlns:a16="http://schemas.microsoft.com/office/drawing/2014/main" val="2459876406"/>
                    </a:ext>
                  </a:extLst>
                </a:gridCol>
                <a:gridCol w="1158760">
                  <a:extLst>
                    <a:ext uri="{9D8B030D-6E8A-4147-A177-3AD203B41FA5}">
                      <a16:colId xmlns:a16="http://schemas.microsoft.com/office/drawing/2014/main" val="3838902353"/>
                    </a:ext>
                  </a:extLst>
                </a:gridCol>
                <a:gridCol w="863158">
                  <a:extLst>
                    <a:ext uri="{9D8B030D-6E8A-4147-A177-3AD203B41FA5}">
                      <a16:colId xmlns:a16="http://schemas.microsoft.com/office/drawing/2014/main" val="4129486495"/>
                    </a:ext>
                  </a:extLst>
                </a:gridCol>
                <a:gridCol w="1844556">
                  <a:extLst>
                    <a:ext uri="{9D8B030D-6E8A-4147-A177-3AD203B41FA5}">
                      <a16:colId xmlns:a16="http://schemas.microsoft.com/office/drawing/2014/main" val="3544665347"/>
                    </a:ext>
                  </a:extLst>
                </a:gridCol>
                <a:gridCol w="5143473">
                  <a:extLst>
                    <a:ext uri="{9D8B030D-6E8A-4147-A177-3AD203B41FA5}">
                      <a16:colId xmlns:a16="http://schemas.microsoft.com/office/drawing/2014/main" val="660548194"/>
                    </a:ext>
                  </a:extLst>
                </a:gridCol>
                <a:gridCol w="839508">
                  <a:extLst>
                    <a:ext uri="{9D8B030D-6E8A-4147-A177-3AD203B41FA5}">
                      <a16:colId xmlns:a16="http://schemas.microsoft.com/office/drawing/2014/main" val="976744306"/>
                    </a:ext>
                  </a:extLst>
                </a:gridCol>
                <a:gridCol w="839508">
                  <a:extLst>
                    <a:ext uri="{9D8B030D-6E8A-4147-A177-3AD203B41FA5}">
                      <a16:colId xmlns:a16="http://schemas.microsoft.com/office/drawing/2014/main" val="1225682818"/>
                    </a:ext>
                  </a:extLst>
                </a:gridCol>
              </a:tblGrid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Beijing time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Talk time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Speaker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Title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Talk n.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1428258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Sep 22th 2026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IARC preparation meeting (closed)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1710429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Tuesday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9:05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Yifang Wang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Welcome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400" b="1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184523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9:10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Xinchou Lou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general status and news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520944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9:25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Jie Gao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Accelerator EDR Status and beyond 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351585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Coffee break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234160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Yiwei Wang/Bin Wang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collider lattice and performance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735833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Dou Wang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booster and dipole+sextupole magnet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4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3572407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Sha Bai/Haoyu Shi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MDI 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5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263792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12:00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Jingru Zhang/Cai Meng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linac injector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6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755211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12:30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90'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Lunch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43670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14:00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Haijing Wang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survey and hardward design status 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7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921347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14:30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Wen Kang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booster magnet production line 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8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8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289693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Yongsheng Ma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vacuum chamber production line 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8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7071968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Coffee break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4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154056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16:00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Peng Sha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650MHz cryomodule development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713985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16:30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Zusheng Zhou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high efficiency klystron development 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380802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17:00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Zhe Duan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polarization studies 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12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134147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17:30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IARC members 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Closed session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400" b="1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934731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148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60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ECA83-729F-FE09-D035-CEBE13E0E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FCA4808-AA76-D11B-31E9-A357852DD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900946"/>
              </p:ext>
            </p:extLst>
          </p:nvPr>
        </p:nvGraphicFramePr>
        <p:xfrm>
          <a:off x="396895" y="993341"/>
          <a:ext cx="11674501" cy="4125494"/>
        </p:xfrm>
        <a:graphic>
          <a:graphicData uri="http://schemas.openxmlformats.org/drawingml/2006/table">
            <a:tbl>
              <a:tblPr/>
              <a:tblGrid>
                <a:gridCol w="1183591">
                  <a:extLst>
                    <a:ext uri="{9D8B030D-6E8A-4147-A177-3AD203B41FA5}">
                      <a16:colId xmlns:a16="http://schemas.microsoft.com/office/drawing/2014/main" val="1836529689"/>
                    </a:ext>
                  </a:extLst>
                </a:gridCol>
                <a:gridCol w="1054470">
                  <a:extLst>
                    <a:ext uri="{9D8B030D-6E8A-4147-A177-3AD203B41FA5}">
                      <a16:colId xmlns:a16="http://schemas.microsoft.com/office/drawing/2014/main" val="2418264401"/>
                    </a:ext>
                  </a:extLst>
                </a:gridCol>
                <a:gridCol w="785472">
                  <a:extLst>
                    <a:ext uri="{9D8B030D-6E8A-4147-A177-3AD203B41FA5}">
                      <a16:colId xmlns:a16="http://schemas.microsoft.com/office/drawing/2014/main" val="3331185542"/>
                    </a:ext>
                  </a:extLst>
                </a:gridCol>
                <a:gridCol w="1678545">
                  <a:extLst>
                    <a:ext uri="{9D8B030D-6E8A-4147-A177-3AD203B41FA5}">
                      <a16:colId xmlns:a16="http://schemas.microsoft.com/office/drawing/2014/main" val="2760091481"/>
                    </a:ext>
                  </a:extLst>
                </a:gridCol>
                <a:gridCol w="4680558">
                  <a:extLst>
                    <a:ext uri="{9D8B030D-6E8A-4147-A177-3AD203B41FA5}">
                      <a16:colId xmlns:a16="http://schemas.microsoft.com/office/drawing/2014/main" val="208078344"/>
                    </a:ext>
                  </a:extLst>
                </a:gridCol>
                <a:gridCol w="763955">
                  <a:extLst>
                    <a:ext uri="{9D8B030D-6E8A-4147-A177-3AD203B41FA5}">
                      <a16:colId xmlns:a16="http://schemas.microsoft.com/office/drawing/2014/main" val="4234807003"/>
                    </a:ext>
                  </a:extLst>
                </a:gridCol>
                <a:gridCol w="763955">
                  <a:extLst>
                    <a:ext uri="{9D8B030D-6E8A-4147-A177-3AD203B41FA5}">
                      <a16:colId xmlns:a16="http://schemas.microsoft.com/office/drawing/2014/main" val="1360570255"/>
                    </a:ext>
                  </a:extLst>
                </a:gridCol>
                <a:gridCol w="763955">
                  <a:extLst>
                    <a:ext uri="{9D8B030D-6E8A-4147-A177-3AD203B41FA5}">
                      <a16:colId xmlns:a16="http://schemas.microsoft.com/office/drawing/2014/main" val="2614703987"/>
                    </a:ext>
                  </a:extLst>
                </a:gridCol>
              </a:tblGrid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1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468957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Sep 23th 2026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9:00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Na Wang/Yudong Liu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collective effects 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13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553608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Wednesday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Guangyi Tang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radiation analysis and protection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14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5543465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10:00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Xiaolong Wang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allignment and installation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131675"/>
                  </a:ext>
                </a:extLst>
              </a:tr>
              <a:tr h="2684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Coffee break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1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466623"/>
                  </a:ext>
                </a:extLst>
              </a:tr>
              <a:tr h="2684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11:00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Jinhui Chen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Injection/extraction system 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16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556594"/>
                  </a:ext>
                </a:extLst>
              </a:tr>
              <a:tr h="2684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Xiaohao Cui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Collimators in the collider rings 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17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0166935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12:00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Tianmu Xin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beam dynamics softwars: APES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18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383220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12:30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90'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Lunch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1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5605444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14:00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Dazhang Li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plasma injector 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19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276268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14:30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Jianfeng Liu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Civil engineering and implementation 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379373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15:00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Dou Wang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BEPCII-UP (CW)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21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1151473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Coffee break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1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881421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16:00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Yinshun Zhu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CEPC SC quadrupole magnet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22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895343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16:30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Qingjin Xu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SppC high field magnet dipole development 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100" b="1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23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5245809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17:30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60'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IARC members 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IARC discussion and Q/A with CEPC accelerator speakers (partly closed if needed)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95091"/>
                  </a:ext>
                </a:extLst>
              </a:tr>
              <a:tr h="2222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18:30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180'</a:t>
                      </a: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4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Banquet</a:t>
                      </a: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1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4846" marR="4846" marT="4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179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093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D444B-3B77-F3A9-0FF5-8B751C3A0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A167736-4232-AA37-239B-B0C0A2A70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031434"/>
              </p:ext>
            </p:extLst>
          </p:nvPr>
        </p:nvGraphicFramePr>
        <p:xfrm>
          <a:off x="336499" y="1378620"/>
          <a:ext cx="11855500" cy="3902700"/>
        </p:xfrm>
        <a:graphic>
          <a:graphicData uri="http://schemas.openxmlformats.org/drawingml/2006/table">
            <a:tbl>
              <a:tblPr/>
              <a:tblGrid>
                <a:gridCol w="1286100">
                  <a:extLst>
                    <a:ext uri="{9D8B030D-6E8A-4147-A177-3AD203B41FA5}">
                      <a16:colId xmlns:a16="http://schemas.microsoft.com/office/drawing/2014/main" val="599624408"/>
                    </a:ext>
                  </a:extLst>
                </a:gridCol>
                <a:gridCol w="1145798">
                  <a:extLst>
                    <a:ext uri="{9D8B030D-6E8A-4147-A177-3AD203B41FA5}">
                      <a16:colId xmlns:a16="http://schemas.microsoft.com/office/drawing/2014/main" val="1396579148"/>
                    </a:ext>
                  </a:extLst>
                </a:gridCol>
                <a:gridCol w="853502">
                  <a:extLst>
                    <a:ext uri="{9D8B030D-6E8A-4147-A177-3AD203B41FA5}">
                      <a16:colId xmlns:a16="http://schemas.microsoft.com/office/drawing/2014/main" val="3014511735"/>
                    </a:ext>
                  </a:extLst>
                </a:gridCol>
                <a:gridCol w="1823924">
                  <a:extLst>
                    <a:ext uri="{9D8B030D-6E8A-4147-A177-3AD203B41FA5}">
                      <a16:colId xmlns:a16="http://schemas.microsoft.com/office/drawing/2014/main" val="2026035542"/>
                    </a:ext>
                  </a:extLst>
                </a:gridCol>
                <a:gridCol w="5085940">
                  <a:extLst>
                    <a:ext uri="{9D8B030D-6E8A-4147-A177-3AD203B41FA5}">
                      <a16:colId xmlns:a16="http://schemas.microsoft.com/office/drawing/2014/main" val="1744257720"/>
                    </a:ext>
                  </a:extLst>
                </a:gridCol>
                <a:gridCol w="830118">
                  <a:extLst>
                    <a:ext uri="{9D8B030D-6E8A-4147-A177-3AD203B41FA5}">
                      <a16:colId xmlns:a16="http://schemas.microsoft.com/office/drawing/2014/main" val="2744020156"/>
                    </a:ext>
                  </a:extLst>
                </a:gridCol>
                <a:gridCol w="830118">
                  <a:extLst>
                    <a:ext uri="{9D8B030D-6E8A-4147-A177-3AD203B41FA5}">
                      <a16:colId xmlns:a16="http://schemas.microsoft.com/office/drawing/2014/main" val="182157625"/>
                    </a:ext>
                  </a:extLst>
                </a:gridCol>
              </a:tblGrid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Sep 24th 2026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IARC members 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Closed session for document editing and final reading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7705298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Thursday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6703604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819318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10:30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Coffee break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107238"/>
                  </a:ext>
                </a:extLst>
              </a:tr>
              <a:tr h="2229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771925"/>
                  </a:ext>
                </a:extLst>
              </a:tr>
              <a:tr h="2229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11:30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144117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12:00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25'+5'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0" i="0" u="none" strike="noStrike">
                          <a:solidFill>
                            <a:srgbClr val="00B05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B05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430801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12:30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90'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Lunch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032652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14:00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90'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IARC members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Closed session for document editing and final reading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3491101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15:30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30'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Coffee break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　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866474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16:00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60'</a:t>
                      </a: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All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Report presentation to CEPC Team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515274"/>
                  </a:ext>
                </a:extLst>
              </a:tr>
              <a:tr h="1814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17:00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1800" b="1" i="0" u="none" strike="noStrike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Adjourn</a:t>
                      </a: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sz="1800" b="1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zh-CN" sz="18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5185" marR="5185" marT="51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957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588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4B766-8346-5B7C-A7AC-E69887078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444936B-83AA-06E6-BDDD-2ECE3A748F6B}"/>
              </a:ext>
            </a:extLst>
          </p:cNvPr>
          <p:cNvSpPr txBox="1"/>
          <p:nvPr/>
        </p:nvSpPr>
        <p:spPr>
          <a:xfrm>
            <a:off x="3180007" y="0"/>
            <a:ext cx="539923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/>
              <a:t>Discussions and conclusions</a:t>
            </a:r>
          </a:p>
          <a:p>
            <a:pPr algn="ctr"/>
            <a:r>
              <a:rPr lang="en-US" altLang="zh-CN" b="1" dirty="0"/>
              <a:t>(Sept. 19, 2026)</a:t>
            </a:r>
            <a:endParaRPr lang="zh-CN" altLang="en-US" b="1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F1A3CD5-CB47-5C3D-D96B-60463792AE7C}"/>
              </a:ext>
            </a:extLst>
          </p:cNvPr>
          <p:cNvSpPr txBox="1"/>
          <p:nvPr/>
        </p:nvSpPr>
        <p:spPr>
          <a:xfrm>
            <a:off x="749940" y="972545"/>
            <a:ext cx="98084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zh-CN" altLang="zh-CN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  <a:r>
              <a:rPr lang="en-US" altLang="zh-CN" b="0" i="0" dirty="0">
                <a:solidFill>
                  <a:srgbClr val="FF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Akira: 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 </a:t>
            </a:r>
            <a:r>
              <a:rPr lang="zh-CN" altLang="zh-CN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would like to ask for your kind consideration on the agenda specially on the second day (23 Sept.).</a:t>
            </a:r>
          </a:p>
          <a:p>
            <a:pPr algn="l">
              <a:buNone/>
            </a:pPr>
            <a:r>
              <a:rPr lang="zh-CN" altLang="zh-CN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 am expecting myself, at least, to be asked in charge for superconducting magnets for both CEPC SC quadrupole and</a:t>
            </a:r>
          </a:p>
          <a:p>
            <a:pPr algn="l">
              <a:buNone/>
            </a:pPr>
            <a:r>
              <a:rPr lang="zh-CN" altLang="zh-CN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high field magnet currently placed at the end of the presentation at the 2nd day.</a:t>
            </a:r>
            <a:endParaRPr lang="zh-CN" altLang="zh-CN" dirty="0"/>
          </a:p>
          <a:p>
            <a:pPr algn="l">
              <a:buNone/>
            </a:pPr>
            <a:r>
              <a:rPr lang="zh-CN" altLang="zh-CN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It will be appreciated if you may consider those two presentation in earlier time on the second day,</a:t>
            </a:r>
          </a:p>
          <a:p>
            <a:pPr algn="l">
              <a:buNone/>
            </a:pPr>
            <a:r>
              <a:rPr lang="zh-CN" altLang="zh-CN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for example  to be in the morning.  </a:t>
            </a:r>
          </a:p>
        </p:txBody>
      </p:sp>
    </p:spTree>
    <p:extLst>
      <p:ext uri="{BB962C8B-B14F-4D97-AF65-F5344CB8AC3E}">
        <p14:creationId xmlns:p14="http://schemas.microsoft.com/office/powerpoint/2010/main" val="404479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1FB4E-00F3-788E-AF56-B6990FAC4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03353F25-4F4A-4114-E4CF-8B1046F8A42E}"/>
              </a:ext>
            </a:extLst>
          </p:cNvPr>
          <p:cNvSpPr txBox="1"/>
          <p:nvPr/>
        </p:nvSpPr>
        <p:spPr>
          <a:xfrm>
            <a:off x="467068" y="135791"/>
            <a:ext cx="11724931" cy="658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zh-CN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cs typeface="Times New Roman" panose="02020603050405020304" pitchFamily="18" charset="0"/>
              </a:rPr>
              <a:t>CEPC International Accelerator Review Committee</a:t>
            </a:r>
            <a:r>
              <a:rPr lang="en-US" altLang="zh-CN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cs typeface="Times New Roman" panose="02020603050405020304" pitchFamily="18" charset="0"/>
              </a:rPr>
              <a:t> 2026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 U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zh-CN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(totally 19 members)</a:t>
            </a:r>
            <a:endParaRPr lang="en-US" altLang="zh-CN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 UI" panose="020B0503020204020204" pitchFamily="34" charset="-122"/>
            </a:endParaRPr>
          </a:p>
          <a:p>
            <a:pPr algn="ctr"/>
            <a:r>
              <a:rPr lang="zh-CN" altLang="zh-CN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2000" b="1" i="0" dirty="0">
              <a:solidFill>
                <a:srgbClr val="00000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Name                                    </a:t>
            </a:r>
            <a:r>
              <a:rPr lang="en-US" altLang="zh-CN" sz="1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Institution          Country/Region     </a:t>
            </a:r>
            <a:r>
              <a:rPr lang="en-US" altLang="zh-CN" sz="1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   </a:t>
            </a:r>
            <a:r>
              <a:rPr lang="zh-CN" altLang="zh-CN" sz="1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Email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  A</a:t>
            </a:r>
            <a:r>
              <a:rPr lang="en-US" altLang="zh-CN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natoly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Sidorin                        JINR                    Russia                 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2"/>
              </a:rPr>
              <a:t>sidorin@jinr.ru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2  Makoto Tobiyama                    KEK                    Japan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    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3"/>
              </a:rPr>
              <a:t>makoto.tobiyama@kek.jp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3  Philip Bambade         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IJCLab                 France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    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4"/>
              </a:rPr>
              <a:t>philip.bambade@ijclab.in2p3.fr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4  Eugene Levichev (IAC)           BINP                    Russia                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5"/>
              </a:rPr>
              <a:t>e.b.levichev@inp.nsk.su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5  Steinar Stapnes (IAC)          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CERN  </a:t>
            </a:r>
            <a:r>
              <a:rPr lang="zh-CN" altLang="zh-CN" sz="1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(chair)  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 Norway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6"/>
              </a:rPr>
              <a:t>steinar.stapnes@cern.ch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6  Anton Bogomyagkov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BINP                    Russia </a:t>
            </a:r>
            <a:r>
              <a:rPr lang="zh-CN" altLang="zh-CN" sz="1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          </a:t>
            </a:r>
            <a:r>
              <a:rPr lang="en-US" altLang="zh-CN" sz="1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</a:t>
            </a:r>
            <a:r>
              <a:rPr lang="zh-CN" altLang="zh-CN" sz="1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7"/>
              </a:rPr>
              <a:t>A.V.Bogomyagkov@inp.nsk.su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7  Brian Foster (IAC chair)        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Oxford                 U.K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       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8"/>
              </a:rPr>
              <a:t>brian.foster@physics.ox.ac.uk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8  Zhentang Zhao                         SARI                    China  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9"/>
              </a:rPr>
              <a:t>zhaozt@sari.ac.cn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9  Carlo Pagani                            INFIN-Milano       Italy    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0"/>
              </a:rPr>
              <a:t>carlo.pagani@mi.infn.it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10 Paolo Pierini                            ESS                       Sweden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1"/>
              </a:rPr>
              <a:t>Paolo.Pierini@esss.se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11 Michael Koratzinos                 CERN/GSI            Swiss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2"/>
              </a:rPr>
              <a:t>michael.koratzinos@cern.ch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12 Roberto Kersevan                    CERN                   Swiss 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3"/>
              </a:rPr>
              <a:t>roberto.kersevan@cern.ch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13 Akira Yamamoto (IAC)           KEK                      Japan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4"/>
              </a:rPr>
              <a:t>akira.yamamoto@kek.jp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14 K</a:t>
            </a:r>
            <a:r>
              <a:rPr lang="en-US" altLang="zh-CN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azuro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Furukawa                    KEK       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Japan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5"/>
              </a:rPr>
              <a:t>kazuro.furukawa@kek.jp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15 Gero Kube                               DESY                    Germany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6"/>
              </a:rPr>
              <a:t>Gero.Kube@desy.de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16 Hiroyuki Nakayama                KEK                       Japan       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7"/>
              </a:rPr>
              <a:t>hiroyuki.nakayama@kek.jp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indent="-347345"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17 Mauro Migliorati                     Università di Roma Italy </a:t>
            </a:r>
            <a:r>
              <a:rPr lang="zh-CN" altLang="zh-CN" sz="1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             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8"/>
              </a:rPr>
              <a:t>mauro.migliorati@uniroma1.it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indent="-347345"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18 Helene Mainaud Durand         CERN                     Swiss </a:t>
            </a:r>
            <a:r>
              <a:rPr lang="zh-CN" altLang="zh-CN" sz="1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     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19"/>
              </a:rPr>
              <a:t>Helene.Mainaud.Durand@cern.ch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19 Mika Masuzawa                      KEK                       Japan        </a:t>
            </a:r>
            <a:r>
              <a:rPr lang="en-US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        </a:t>
            </a:r>
            <a:r>
              <a:rPr lang="zh-CN" altLang="zh-CN" sz="1400" b="0" i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  <a:hlinkClick r:id="rId20"/>
              </a:rPr>
              <a:t>mika.masuzawa@kek.jp</a:t>
            </a:r>
            <a:r>
              <a:rPr lang="zh-CN" altLang="zh-CN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 UI" panose="020B0503020204020204" pitchFamily="34" charset="-122"/>
              </a:rPr>
              <a:t>  </a:t>
            </a:r>
            <a:endParaRPr lang="zh-CN" altLang="zh-CN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YaHei UI" panose="020B0503020204020204" pitchFamily="34" charset="-122"/>
            </a:endParaRPr>
          </a:p>
          <a:p>
            <a:pPr algn="l">
              <a:buNone/>
            </a:pPr>
            <a:endParaRPr lang="zh-CN" altLang="zh-CN" b="0" i="0" dirty="0">
              <a:solidFill>
                <a:srgbClr val="00000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Compared with name list in 2025, there are three members have step</a:t>
            </a:r>
            <a:r>
              <a:rPr lang="en-US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ped </a:t>
            </a: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down from IARC in 2026:</a:t>
            </a:r>
          </a:p>
          <a:p>
            <a:pPr algn="l">
              <a:buNone/>
            </a:pPr>
            <a:endParaRPr lang="zh-CN" altLang="zh-CN" sz="1200" b="0" i="0" dirty="0">
              <a:solidFill>
                <a:srgbClr val="00000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1) Marica Biagini (but still in IAC), INFN, </a:t>
            </a:r>
            <a:r>
              <a:rPr lang="zh-CN" altLang="zh-CN" sz="1200" b="0" i="0" u="none" strike="noStrike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hlinkClick r:id="rId21"/>
              </a:rPr>
              <a:t>marica.biagini@lnf.infn.it</a:t>
            </a: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  <a:b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zh-CN" altLang="zh-CN" sz="1200" b="0" i="0" dirty="0">
              <a:solidFill>
                <a:srgbClr val="00000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2) Norihito Ohuchi,  KEK, </a:t>
            </a:r>
            <a:r>
              <a:rPr lang="zh-CN" altLang="zh-CN" sz="1200" b="0" i="0" u="none" strike="noStrike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hlinkClick r:id="rId22"/>
              </a:rPr>
              <a:t>ohuchi@post.kek.jp</a:t>
            </a: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pPr algn="l">
              <a:buNone/>
            </a:pPr>
            <a:endParaRPr lang="zh-CN" altLang="zh-CN" sz="1200" b="0" i="0" dirty="0">
              <a:solidFill>
                <a:srgbClr val="00000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buNone/>
            </a:pP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3) Xiaoye He, USTC. </a:t>
            </a:r>
            <a:r>
              <a:rPr lang="zh-CN" altLang="zh-CN" sz="1200" b="0" i="0" u="none" strike="noStrike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hlinkClick r:id="rId23"/>
              </a:rPr>
              <a:t>xyhe@ustc.edu.cn</a:t>
            </a:r>
            <a:r>
              <a:rPr lang="zh-CN" altLang="zh-CN" sz="1200" b="0" i="0" dirty="0">
                <a:solidFill>
                  <a:srgbClr val="0000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D0DE218-304B-F8D5-DD30-60FD51036B00}"/>
              </a:ext>
            </a:extLst>
          </p:cNvPr>
          <p:cNvSpPr txBox="1"/>
          <p:nvPr/>
        </p:nvSpPr>
        <p:spPr>
          <a:xfrm>
            <a:off x="5618074" y="5625390"/>
            <a:ext cx="6488581" cy="1077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rgbClr val="FF0000"/>
                </a:solidFill>
              </a:rPr>
              <a:t>Welcome IARC 2026 new members and new Chair: Steinar </a:t>
            </a:r>
            <a:r>
              <a:rPr lang="en-US" altLang="zh-CN" sz="1600" b="1" dirty="0" err="1">
                <a:solidFill>
                  <a:srgbClr val="FF0000"/>
                </a:solidFill>
              </a:rPr>
              <a:t>Stapnes</a:t>
            </a:r>
            <a:endParaRPr lang="en-US" altLang="zh-CN" sz="1600" b="1" dirty="0">
              <a:solidFill>
                <a:srgbClr val="FF0000"/>
              </a:solidFill>
            </a:endParaRPr>
          </a:p>
          <a:p>
            <a:r>
              <a:rPr lang="en-US" altLang="zh-CN" sz="1600" b="1" dirty="0">
                <a:solidFill>
                  <a:srgbClr val="FF0000"/>
                </a:solidFill>
              </a:rPr>
              <a:t>Sincere thanks for the three IARC members stepping </a:t>
            </a:r>
          </a:p>
          <a:p>
            <a:r>
              <a:rPr lang="en-US" altLang="zh-CN" sz="1600" b="1" dirty="0">
                <a:solidFill>
                  <a:srgbClr val="FF0000"/>
                </a:solidFill>
              </a:rPr>
              <a:t>down from IARC 2026, including former IARC chair: Marica</a:t>
            </a:r>
          </a:p>
          <a:p>
            <a:r>
              <a:rPr lang="en-US" altLang="zh-CN" sz="1600" b="1" dirty="0">
                <a:solidFill>
                  <a:srgbClr val="FF0000"/>
                </a:solidFill>
              </a:rPr>
              <a:t>Biagini, for your strong supports and dedicated helps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03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7E911-305B-B273-A716-A63AEC052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0FC1509E-BB2B-4D63-4604-78AEBD61C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609" y="485762"/>
            <a:ext cx="10260787" cy="557122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altLang="zh-CN" b="1" dirty="0">
                <a:solidFill>
                  <a:srgbClr val="FF0000"/>
                </a:solidFill>
              </a:rPr>
              <a:t>The IARC 2026 meeting will be held from Sept. 22-24, 2026, IHEP, Beijing</a:t>
            </a:r>
          </a:p>
          <a:p>
            <a:pPr algn="l"/>
            <a:endParaRPr lang="en-US" altLang="zh-CN" dirty="0"/>
          </a:p>
          <a:p>
            <a:pPr algn="l"/>
            <a:r>
              <a:rPr lang="en-US" altLang="zh-CN" dirty="0"/>
              <a:t>The meeting secretary: </a:t>
            </a:r>
            <a:r>
              <a:rPr lang="en-US" altLang="zh-CN" dirty="0" err="1"/>
              <a:t>Ms</a:t>
            </a:r>
            <a:r>
              <a:rPr lang="en-US" altLang="zh-CN" dirty="0"/>
              <a:t> Yaru WU, </a:t>
            </a:r>
            <a:r>
              <a:rPr lang="de-DE" altLang="zh-CN" dirty="0"/>
              <a:t>email: </a:t>
            </a:r>
            <a:r>
              <a:rPr lang="de-DE" altLang="zh-CN" dirty="0">
                <a:hlinkClick r:id="rId2"/>
              </a:rPr>
              <a:t>wuyaru@ihep.ac.cn</a:t>
            </a:r>
            <a:r>
              <a:rPr lang="de-DE" altLang="zh-CN" dirty="0"/>
              <a:t> for IARC members‘ travel and accomodation arrangement and meeting logistics issues. The IARC 2026 meeting indico and zoom link will be established in due time</a:t>
            </a:r>
          </a:p>
          <a:p>
            <a:pPr algn="l"/>
            <a:endParaRPr lang="de-DE" altLang="zh-CN" dirty="0"/>
          </a:p>
          <a:p>
            <a:pPr algn="l"/>
            <a:r>
              <a:rPr lang="de-DE" altLang="zh-CN" dirty="0"/>
              <a:t>The charge of the IARC 2026 meeting will be sent to IARC chair in due time</a:t>
            </a:r>
          </a:p>
          <a:p>
            <a:pPr algn="l"/>
            <a:endParaRPr lang="de-DE" altLang="zh-CN" dirty="0"/>
          </a:p>
          <a:p>
            <a:pPr algn="l"/>
            <a:r>
              <a:rPr lang="de-DE" altLang="zh-CN" dirty="0"/>
              <a:t>The IARC 2026 meeting will be prepared according to the recommendations of IARC and IAC 2025 reports, and also according to the discussion results of </a:t>
            </a:r>
          </a:p>
          <a:p>
            <a:pPr algn="l"/>
            <a:r>
              <a:rPr lang="de-DE" altLang="zh-CN" dirty="0"/>
              <a:t>this preparation meeting</a:t>
            </a:r>
          </a:p>
          <a:p>
            <a:pPr algn="l"/>
            <a:endParaRPr lang="de-DE" altLang="zh-CN" dirty="0"/>
          </a:p>
          <a:p>
            <a:pPr algn="l"/>
            <a:r>
              <a:rPr lang="de-DE" altLang="zh-CN" dirty="0"/>
              <a:t>As for references: the IARC 2025 meeting indico link: </a:t>
            </a:r>
            <a:r>
              <a:rPr lang="de-DE" altLang="zh-CN" dirty="0">
                <a:hlinkClick r:id="rId3"/>
              </a:rPr>
              <a:t>https://indico.ihep.ac.cn/event/26917/</a:t>
            </a:r>
            <a:r>
              <a:rPr lang="de-DE" altLang="zh-CN" dirty="0"/>
              <a:t> </a:t>
            </a:r>
          </a:p>
          <a:p>
            <a:pPr algn="l"/>
            <a:r>
              <a:rPr lang="en-US" altLang="zh-CN" dirty="0"/>
              <a:t>Password: CEPC IARC</a:t>
            </a:r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43190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663D1-CBE8-3652-D78D-16BD26C33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05688F30-038E-F734-08E0-2E8FF5DC66E0}"/>
              </a:ext>
            </a:extLst>
          </p:cNvPr>
          <p:cNvSpPr txBox="1"/>
          <p:nvPr/>
        </p:nvSpPr>
        <p:spPr>
          <a:xfrm>
            <a:off x="389772" y="482920"/>
            <a:ext cx="60949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75"/>
              </a:spcBef>
              <a:buNone/>
            </a:pP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→ </a:t>
            </a:r>
            <a:r>
              <a:rPr lang="en-US" altLang="zh-CN" b="0" i="0" dirty="0" err="1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Mroning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 (9:00-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9:15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IARC preparation meeting (closed)</a:t>
            </a:r>
            <a:r>
              <a:rPr lang="zh-CN" altLang="zh-CN" b="1" dirty="0">
                <a:solidFill>
                  <a:srgbClr val="BBBBBB"/>
                </a:solidFill>
                <a:latin typeface="Liberation Sans"/>
                <a:hlinkClick r:id="rId2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IARC Members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</a:t>
            </a: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上午9:15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Welcome</a:t>
            </a:r>
            <a:r>
              <a:rPr lang="zh-CN" altLang="zh-CN" b="1" dirty="0">
                <a:solidFill>
                  <a:srgbClr val="BBBBBB"/>
                </a:solidFill>
                <a:latin typeface="Liberation Sans"/>
                <a:hlinkClick r:id="rId3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5m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Yifang Wang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上午9:20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general status and news</a:t>
            </a:r>
            <a:r>
              <a:rPr lang="zh-CN" altLang="zh-CN" b="1" dirty="0">
                <a:solidFill>
                  <a:srgbClr val="BBBBBB"/>
                </a:solidFill>
                <a:latin typeface="Liberation Sans"/>
                <a:hlinkClick r:id="rId4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15m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Xinchou LOU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5" tooltip="CEPC-XCLOU.pdf"/>
              </a:rPr>
              <a:t>CEPC-XCLOU.pdf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上午9:35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Accelerator EDR Status and beyond</a:t>
            </a:r>
            <a:r>
              <a:rPr lang="zh-CN" altLang="zh-CN" b="1" dirty="0">
                <a:solidFill>
                  <a:srgbClr val="BBBBBB"/>
                </a:solidFill>
                <a:latin typeface="Liberation Sans"/>
                <a:hlinkClick r:id="rId6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35m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教授 Jie GAO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7" tooltip="CEPC Accelerator EDR status-IARC-V7-J. Gao.pdf"/>
              </a:rPr>
              <a:t>CEPC Accelerator EDR status-IARC-V7-J. Gao.pdf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8"/>
              </a:rPr>
              <a:t>Review of different colliders.pdf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上午10:10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30308F4-02E8-4D71-75C4-901C453D6473}"/>
              </a:ext>
            </a:extLst>
          </p:cNvPr>
          <p:cNvSpPr txBox="1"/>
          <p:nvPr/>
        </p:nvSpPr>
        <p:spPr>
          <a:xfrm>
            <a:off x="6096000" y="613783"/>
            <a:ext cx="609490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上午10:40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Morning 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1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1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上午10:40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Summary of cryogenic system, mini review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9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Rui 葛锐 (IHEP) , Mei Li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0"/>
              </a:rPr>
              <a:t>2025 IRAC - Cryogenics【20250916】.pptx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上午11:10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Summary of alignment mini review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1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Xiaolong Wang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2" tooltip="Summary of CEPC alignment EDR status mini review-V2.pptx"/>
              </a:rPr>
              <a:t>Summary of CEPC alignment EDR status mini review-V2.pptx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上午11:40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Summary of MDI mini review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3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Sha BAI (高能所) , Haoyu SHI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4" tooltip="Summary of MDI mini-review - revised (3).pptx"/>
              </a:rPr>
              <a:t>Summary of MDI mini-review - revised (3).pptx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下午12:10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Summary of booster dipoe magnet+sextupole mini review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5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Dou WANG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6" tooltip="Summary of combined magnets mini-review_v4.pptx"/>
              </a:rPr>
              <a:t>Summary of combined magnets mini-review_v4.pptx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下午12:40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9A0B3A0-9965-26C6-EBA0-AADB1B63BB63}"/>
              </a:ext>
            </a:extLst>
          </p:cNvPr>
          <p:cNvSpPr txBox="1"/>
          <p:nvPr/>
        </p:nvSpPr>
        <p:spPr>
          <a:xfrm>
            <a:off x="5178688" y="244451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16, 2025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41058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D2C00-4C17-0EF4-AF65-2AB5E6ED4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7671FA1D-5C54-587F-536E-3F2CB089EF0B}"/>
              </a:ext>
            </a:extLst>
          </p:cNvPr>
          <p:cNvSpPr txBox="1"/>
          <p:nvPr/>
        </p:nvSpPr>
        <p:spPr>
          <a:xfrm>
            <a:off x="5164057" y="17902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16, 2025</a:t>
            </a:r>
            <a:endParaRPr lang="zh-CN" altLang="en-US" b="1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FB16658-22AC-A2C9-D2EE-17ADAF009889}"/>
              </a:ext>
            </a:extLst>
          </p:cNvPr>
          <p:cNvSpPr txBox="1"/>
          <p:nvPr/>
        </p:nvSpPr>
        <p:spPr>
          <a:xfrm>
            <a:off x="120056" y="1047492"/>
            <a:ext cx="60949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 err="1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Afrernoon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 2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dirty="0">
                <a:solidFill>
                  <a:srgbClr val="1A63A0"/>
                </a:solidFill>
                <a:latin typeface="Roboto" panose="02000000000000000000" pitchFamily="2" charset="0"/>
              </a:rPr>
              <a:t>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Summary of vacuum chamber mini review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2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Guangyi Tang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3" tooltip="CEPC IARC 2025 RP v1.pptx"/>
              </a:rPr>
              <a:t>CEPC IARC 2025 RP v1.pptx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survey and hardward design status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4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海静 王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5"/>
              </a:rPr>
              <a:t>CEPC layout and mechanical system progress-0916.pptx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下午3:00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Installation procedures of the Booster magnets beam pipe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6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Xiaolong Wang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7"/>
              </a:rPr>
              <a:t>Installation procedures of the Booster magnets beam pipe MDI-V3.pptx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下午3:30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8C931A8-08CB-18D6-8C02-66D56ACE26C8}"/>
              </a:ext>
            </a:extLst>
          </p:cNvPr>
          <p:cNvSpPr txBox="1"/>
          <p:nvPr/>
        </p:nvSpPr>
        <p:spPr>
          <a:xfrm>
            <a:off x="6320213" y="671691"/>
            <a:ext cx="609490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Afternoon 4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下午4:00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Solenoid compensation scheme and alternative schemes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8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Yiwei WANG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9"/>
              </a:rPr>
              <a:t>IARC2025_solenoid_YiweiWANG_v4.pptx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下午4:30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Simulation of injection at commissioning and orbit correction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0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Daheng JI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1"/>
              </a:rPr>
              <a:t>Simulation of injection at commissioning and orbit correction_V1.pptx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下午5:00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Studies of the tolerance to machine errors at all energies, with evaluation of the final emittance and energy spread for injection in the collider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2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Yiwei WANG (IHEP) , Bin Wang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3"/>
              </a:rPr>
              <a:t>20250916_CEPC_IARC_2025_BinWang_v3.pdf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4"/>
              </a:rPr>
              <a:t>20250916_CEPC_IARC_2025_BinWang_v3.pptx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下午5:30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下午6:00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Closed session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5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IARC members</a:t>
            </a:r>
          </a:p>
        </p:txBody>
      </p:sp>
    </p:spTree>
    <p:extLst>
      <p:ext uri="{BB962C8B-B14F-4D97-AF65-F5344CB8AC3E}">
        <p14:creationId xmlns:p14="http://schemas.microsoft.com/office/powerpoint/2010/main" val="1475299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27D2B-698B-C256-575B-8BD78ACFA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5F31F434-FA74-1112-17F7-EFB24BD4185D}"/>
              </a:ext>
            </a:extLst>
          </p:cNvPr>
          <p:cNvSpPr txBox="1"/>
          <p:nvPr/>
        </p:nvSpPr>
        <p:spPr>
          <a:xfrm>
            <a:off x="5164057" y="17902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17, 2025</a:t>
            </a:r>
            <a:endParaRPr lang="zh-CN" altLang="en-US" b="1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DB62139-4FD0-C583-887E-8DBCF40E7652}"/>
              </a:ext>
            </a:extLst>
          </p:cNvPr>
          <p:cNvSpPr txBox="1"/>
          <p:nvPr/>
        </p:nvSpPr>
        <p:spPr>
          <a:xfrm>
            <a:off x="350301" y="632813"/>
            <a:ext cx="609490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75"/>
              </a:spcBef>
              <a:buNone/>
            </a:pPr>
            <a:r>
              <a:rPr lang="zh-CN" altLang="zh-CN" cap="small" dirty="0">
                <a:solidFill>
                  <a:srgbClr val="F9F9F9"/>
                </a:solidFill>
                <a:effectLst/>
              </a:rPr>
              <a:t>九月月17日星期三 </a:t>
            </a:r>
            <a:r>
              <a:rPr lang="zh-CN" altLang="zh-CN" u="none" strike="noStrike" cap="small" dirty="0">
                <a:solidFill>
                  <a:srgbClr val="BBBBBB"/>
                </a:solidFill>
                <a:effectLst/>
                <a:latin typeface="Liberation Sans"/>
                <a:hlinkClick r:id="rId2" tooltip="直接连接到此项"/>
              </a:rPr>
              <a:t>¶</a:t>
            </a:r>
            <a:endParaRPr lang="zh-CN" altLang="zh-CN" cap="small" dirty="0">
              <a:solidFill>
                <a:srgbClr val="F9F9F9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上午9:00</a:t>
            </a:r>
            <a:r>
              <a:rPr lang="zh-CN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dirty="0">
                <a:solidFill>
                  <a:srgbClr val="1A63A0"/>
                </a:solidFill>
                <a:latin typeface="Roboto" panose="02000000000000000000" pitchFamily="2" charset="0"/>
              </a:rPr>
              <a:t>Morning </a:t>
            </a:r>
            <a:r>
              <a:rPr lang="en-US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9</a:t>
            </a:r>
            <a:r>
              <a:rPr lang="zh-CN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dirty="0">
                <a:solidFill>
                  <a:srgbClr val="1A63A0"/>
                </a:solidFill>
                <a:latin typeface="Roboto" panose="02000000000000000000" pitchFamily="2" charset="0"/>
              </a:rPr>
              <a:t>0</a:t>
            </a:r>
            <a:r>
              <a:rPr lang="zh-CN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上午9:00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Conventional facility and control methods for the tunnel temperature</a:t>
            </a:r>
            <a:r>
              <a:rPr lang="zh-CN" altLang="zh-CN" b="1" u="none" strike="noStrike" dirty="0">
                <a:solidFill>
                  <a:srgbClr val="BBBBBB"/>
                </a:solidFill>
                <a:effectLst/>
                <a:latin typeface="Liberation Sans"/>
                <a:hlinkClick r:id="rId3" tooltip="直接连接到此项"/>
              </a:rPr>
              <a:t>¶</a:t>
            </a:r>
            <a:r>
              <a:rPr lang="zh-CN" altLang="zh-CN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博士 Luyang Zhao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4"/>
              </a:rPr>
              <a:t>Conventional+facility+and+control+methods+for+the+tunnel+temperature.pptx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上午9:30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booster magnet production line</a:t>
            </a:r>
            <a:r>
              <a:rPr lang="zh-CN" altLang="zh-CN" b="1" u="none" strike="noStrike" dirty="0">
                <a:solidFill>
                  <a:srgbClr val="BBBBBB"/>
                </a:solidFill>
                <a:effectLst/>
                <a:latin typeface="Liberation Sans"/>
                <a:hlinkClick r:id="rId5" tooltip="直接连接到此项"/>
              </a:rPr>
              <a:t>¶</a:t>
            </a:r>
            <a:r>
              <a:rPr lang="zh-CN" altLang="zh-CN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文 康 (Accelerator Centor, IHEP)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6"/>
              </a:rPr>
              <a:t>CEPC Booster dipole magnet production line.pptx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上午10:00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vacuum chamber production line</a:t>
            </a:r>
            <a:r>
              <a:rPr lang="zh-CN" altLang="zh-CN" b="1" u="none" strike="noStrike" dirty="0">
                <a:solidFill>
                  <a:srgbClr val="BBBBBB"/>
                </a:solidFill>
                <a:effectLst/>
                <a:latin typeface="Liberation Sans"/>
                <a:hlinkClick r:id="rId7"/>
              </a:rPr>
              <a:t>¶</a:t>
            </a:r>
            <a:r>
              <a:rPr lang="zh-CN" altLang="zh-CN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Yongsheng MA (高能所)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8"/>
              </a:rPr>
              <a:t>CEPC vacuum chamber production line development and other progresses20250916.pptx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上午10:30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上午11:00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>
              <a:buNone/>
            </a:pPr>
            <a:br>
              <a:rPr lang="zh-CN" altLang="zh-CN" b="0" i="0" dirty="0">
                <a:effectLst/>
                <a:latin typeface="Roboto" panose="02000000000000000000" pitchFamily="2" charset="0"/>
              </a:rPr>
            </a:b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043F601-B27C-EDE8-5DA7-CE18EBCBA2F4}"/>
              </a:ext>
            </a:extLst>
          </p:cNvPr>
          <p:cNvSpPr txBox="1"/>
          <p:nvPr/>
        </p:nvSpPr>
        <p:spPr>
          <a:xfrm>
            <a:off x="6691895" y="1028343"/>
            <a:ext cx="60949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10:30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1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00</a:t>
            </a:r>
            <a:r>
              <a:rPr lang="zh-CN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dirty="0">
                <a:solidFill>
                  <a:srgbClr val="1A63A0"/>
                </a:solidFill>
                <a:latin typeface="Roboto" panose="02000000000000000000" pitchFamily="2" charset="0"/>
              </a:rPr>
              <a:t>Morning </a:t>
            </a:r>
            <a:r>
              <a:rPr lang="en-US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11</a:t>
            </a:r>
            <a:r>
              <a:rPr lang="zh-CN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dirty="0">
                <a:solidFill>
                  <a:srgbClr val="1A63A0"/>
                </a:solidFill>
                <a:latin typeface="Roboto" panose="02000000000000000000" pitchFamily="2" charset="0"/>
              </a:rPr>
              <a:t>0</a:t>
            </a:r>
            <a:r>
              <a:rPr lang="zh-CN" altLang="zh-CN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Control system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9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Dapeng JIN (Institute of High Energy Physics, CAS, China)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0" tooltip="Control System20250910.pptx"/>
              </a:rPr>
              <a:t>Control System20250910.pptx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Collimators in the collider rings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1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小昊 崔 (Accelerator Center)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2"/>
              </a:rPr>
              <a:t>CEPC collimator-V2.pptx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DeepC electronic documentation system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3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Song Jin (IHEP，CAS) , Lei Ye (HDEC)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4"/>
              </a:rPr>
              <a:t>DeepC electronic documentation system-fnl.pptx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下午12:30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</a:t>
            </a:r>
            <a:endParaRPr lang="en-US" altLang="zh-CN" b="0" i="0" dirty="0">
              <a:solidFill>
                <a:srgbClr val="05B3B3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Lunch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1h 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10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B73BE-561A-440B-1FA6-DE57B2C72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1CA30423-CBF0-8302-82DB-F74D63988084}"/>
              </a:ext>
            </a:extLst>
          </p:cNvPr>
          <p:cNvSpPr txBox="1"/>
          <p:nvPr/>
        </p:nvSpPr>
        <p:spPr>
          <a:xfrm>
            <a:off x="5164057" y="17902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17, 2025</a:t>
            </a:r>
            <a:endParaRPr lang="zh-CN" altLang="en-US" b="1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F8E6A07-9BE5-E357-4CCC-5D25568776F9}"/>
              </a:ext>
            </a:extLst>
          </p:cNvPr>
          <p:cNvSpPr txBox="1"/>
          <p:nvPr/>
        </p:nvSpPr>
        <p:spPr>
          <a:xfrm>
            <a:off x="1979138" y="671691"/>
            <a:ext cx="835952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Afternoon 2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high efficiency klystron development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2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Zusheng Zhou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3" tooltip="CEPC High efficiency and high power klystron development.pptx"/>
              </a:rPr>
              <a:t>CEPC High efficiency and high power klystron development.pptx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下午2:30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collective effects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4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Na WANG (高能所) , UNKNOWN 刘瑜冬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5" tooltip="CEPC collective effects_NaWang_CEPC_IARC.pptx"/>
              </a:rPr>
              <a:t>CEPC collective effects_NaWang_CEPC_IARC.pptx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下午3:00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polarization studies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6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Zhe DUAN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7" tooltip="CEPC_polarization_status_v5.pptx"/>
              </a:rPr>
              <a:t>CEPC_polarization_status_v5.pptx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下午3:30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下午4:00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下午5:00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IARC discussion and Q/A with CEPC accelerator speakers (partly closed if needed)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8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下午5:00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下午6:00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Closed session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9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IARC Members</a:t>
            </a:r>
          </a:p>
        </p:txBody>
      </p:sp>
    </p:spTree>
    <p:extLst>
      <p:ext uri="{BB962C8B-B14F-4D97-AF65-F5344CB8AC3E}">
        <p14:creationId xmlns:p14="http://schemas.microsoft.com/office/powerpoint/2010/main" val="685921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EBA33-8D8E-D7D3-E75A-6FFF44296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5172712-0F2F-25E3-F27E-969A47CAD542}"/>
              </a:ext>
            </a:extLst>
          </p:cNvPr>
          <p:cNvSpPr txBox="1"/>
          <p:nvPr/>
        </p:nvSpPr>
        <p:spPr>
          <a:xfrm>
            <a:off x="337144" y="1148046"/>
            <a:ext cx="60949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75"/>
              </a:spcBef>
              <a:buNone/>
            </a:pPr>
            <a:r>
              <a:rPr lang="zh-CN" altLang="zh-CN" b="0" i="0" cap="small" dirty="0">
                <a:solidFill>
                  <a:srgbClr val="F9F9F9"/>
                </a:solidFill>
                <a:effectLst/>
                <a:latin typeface="Liberation Sans"/>
              </a:rPr>
              <a:t>九月月18日星期四 </a:t>
            </a:r>
            <a:r>
              <a:rPr lang="zh-CN" altLang="zh-CN" b="0" i="0" u="none" strike="noStrike" cap="small" dirty="0">
                <a:solidFill>
                  <a:srgbClr val="BBBBBB"/>
                </a:solidFill>
                <a:effectLst/>
                <a:latin typeface="Liberation Sans"/>
                <a:hlinkClick r:id="rId2" tooltip="直接连接到此项"/>
              </a:rPr>
              <a:t>¶</a:t>
            </a:r>
            <a:endParaRPr lang="zh-CN" altLang="zh-CN" b="0" i="0" cap="small" dirty="0">
              <a:solidFill>
                <a:srgbClr val="F9F9F9"/>
              </a:solidFill>
              <a:effectLst/>
              <a:latin typeface="Liberation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Morning 9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Injection/extraction system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3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Jinhui Chen (Institute of High Energy Physics)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4"/>
              </a:rPr>
              <a:t>CEPC injection and extraction system-cjh-IARC2025-20250918 -final.pptx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linac injector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5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敬如 张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6"/>
              </a:rPr>
              <a:t>Linac RF system_IARC 2025.pptx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plasma injector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7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Dazhang LI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8"/>
              </a:rPr>
              <a:t>202509-CEPC IARC-CPI.pdf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2E9365F-5334-E69C-C525-3ADA21418237}"/>
              </a:ext>
            </a:extLst>
          </p:cNvPr>
          <p:cNvSpPr txBox="1"/>
          <p:nvPr/>
        </p:nvSpPr>
        <p:spPr>
          <a:xfrm>
            <a:off x="5164057" y="17902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18, 2025</a:t>
            </a:r>
            <a:endParaRPr lang="zh-CN" altLang="en-US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1BD7AF7-BC98-7C1C-467D-B63CE812234C}"/>
              </a:ext>
            </a:extLst>
          </p:cNvPr>
          <p:cNvSpPr txBox="1"/>
          <p:nvPr/>
        </p:nvSpPr>
        <p:spPr>
          <a:xfrm>
            <a:off x="6277455" y="1185639"/>
            <a:ext cx="609490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Morning 11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HEPS and BEPCII-U commissioning experiences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9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Daheng JI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0"/>
              </a:rPr>
              <a:t>BEPCII-U and HEPS stauts2.pptx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Civil engineering design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1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Jianfeng Liu (HDEC)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2"/>
              </a:rPr>
              <a:t>CEPC CIVIL ENGINEERING OF XINMI SITE.pdf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SppC high field magnet dipole development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3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Qingjin XU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4"/>
              </a:rPr>
              <a:t>HF Magnet Program at IHEP-CAS-Sep 2025-simp.pptx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下午12:30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Lunch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1h 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148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91398-592C-E9D1-0A79-D1D4A3EA9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F980DC9-A276-3AC7-7AD4-CA75DC7C8D27}"/>
              </a:ext>
            </a:extLst>
          </p:cNvPr>
          <p:cNvSpPr txBox="1"/>
          <p:nvPr/>
        </p:nvSpPr>
        <p:spPr>
          <a:xfrm>
            <a:off x="337144" y="1148046"/>
            <a:ext cx="609490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75"/>
              </a:spcBef>
              <a:buNone/>
            </a:pPr>
            <a:r>
              <a:rPr lang="zh-CN" altLang="zh-CN" b="0" i="0" cap="small" dirty="0">
                <a:solidFill>
                  <a:srgbClr val="F9F9F9"/>
                </a:solidFill>
                <a:effectLst/>
                <a:latin typeface="Liberation Sans"/>
              </a:rPr>
              <a:t>九月月18日星期四 </a:t>
            </a:r>
            <a:r>
              <a:rPr lang="zh-CN" altLang="zh-CN" b="0" i="0" u="none" strike="noStrike" cap="small" dirty="0">
                <a:solidFill>
                  <a:srgbClr val="BBBBBB"/>
                </a:solidFill>
                <a:effectLst/>
                <a:latin typeface="Liberation Sans"/>
                <a:hlinkClick r:id="rId2" tooltip="直接连接到此项"/>
              </a:rPr>
              <a:t>¶</a:t>
            </a:r>
            <a:endParaRPr lang="zh-CN" altLang="zh-CN" b="0" i="0" cap="small" dirty="0">
              <a:solidFill>
                <a:srgbClr val="F9F9F9"/>
              </a:solidFill>
              <a:effectLst/>
              <a:latin typeface="Liberation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上午9:00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 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Morning 9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IARC talk session 6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3" tooltip="直接连接到此项"/>
              </a:rPr>
              <a:t>¶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Injection/extraction system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4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Jinhui Chen (Institute of High Energy Physics)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5"/>
              </a:rPr>
              <a:t>CEPC injection and extraction system-cjh-IARC2025-20250918 -final.pptx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上午9:30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linac injector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6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敬如 张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7"/>
              </a:rPr>
              <a:t>Linac RF system_IARC 2025.pptx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CEPC plasma injector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8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Dazhang LI (IHEP)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9"/>
              </a:rPr>
              <a:t>202509-CEPC IARC-CPI.pdf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Coffee Break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92ADDB7-636B-A538-FDA3-CC4464351E6F}"/>
              </a:ext>
            </a:extLst>
          </p:cNvPr>
          <p:cNvSpPr txBox="1"/>
          <p:nvPr/>
        </p:nvSpPr>
        <p:spPr>
          <a:xfrm>
            <a:off x="5164057" y="17902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Sept. 18, 2025</a:t>
            </a:r>
            <a:endParaRPr lang="zh-CN" altLang="en-US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D53F6B9-FF41-25BC-BCB2-73F11A468C10}"/>
              </a:ext>
            </a:extLst>
          </p:cNvPr>
          <p:cNvSpPr txBox="1"/>
          <p:nvPr/>
        </p:nvSpPr>
        <p:spPr>
          <a:xfrm>
            <a:off x="6310347" y="1615820"/>
            <a:ext cx="609490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上午10:30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→ 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Morning 11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en-US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r>
              <a:rPr lang="zh-CN" altLang="zh-CN" b="0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HEPS and BEPCII-U commissioning experiences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0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Daheng JI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1"/>
              </a:rPr>
              <a:t>BEPCII-U and HEPS stauts2.pptx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上午11:30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Civil engineering design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2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Jianfeng Liu (HDEC)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3"/>
              </a:rPr>
              <a:t>CEPC CIVIL ENGINEERING OF XINMI SITE.pdf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下午12:00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1A63A0"/>
                </a:solidFill>
                <a:effectLst/>
                <a:latin typeface="Roboto" panose="02000000000000000000" pitchFamily="2" charset="0"/>
              </a:rPr>
              <a:t>SppC high field magnet dipole development</a:t>
            </a:r>
            <a:r>
              <a:rPr lang="zh-CN" altLang="zh-CN" b="1" i="0" u="none" strike="noStrike" dirty="0">
                <a:solidFill>
                  <a:srgbClr val="BBBBBB"/>
                </a:solidFill>
                <a:effectLst/>
                <a:latin typeface="Liberation Sans"/>
                <a:hlinkClick r:id="rId14" tooltip="直接连接到此项"/>
              </a:rPr>
              <a:t>¶</a:t>
            </a:r>
            <a:r>
              <a:rPr lang="zh-CN" altLang="zh-CN" b="0" i="0" dirty="0">
                <a:solidFill>
                  <a:srgbClr val="999999"/>
                </a:solidFill>
                <a:effectLst/>
                <a:latin typeface="Roboto" panose="02000000000000000000" pitchFamily="2" charset="0"/>
              </a:rPr>
              <a:t>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报告人</a:t>
            </a:r>
            <a:r>
              <a:rPr lang="zh-CN" altLang="zh-CN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: Qingjin XU (高能所)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0" i="0" u="none" strike="noStrike" dirty="0">
                <a:solidFill>
                  <a:srgbClr val="777777"/>
                </a:solidFill>
                <a:effectLst/>
                <a:latin typeface="Roboto" panose="02000000000000000000" pitchFamily="2" charset="0"/>
                <a:hlinkClick r:id="rId15"/>
              </a:rPr>
              <a:t>HF Magnet Program at IHEP-CAS-Sep 2025-simp.pptx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F9F9F9"/>
                </a:solidFill>
                <a:effectLst/>
                <a:latin typeface="Roboto" panose="02000000000000000000" pitchFamily="2" charset="0"/>
              </a:rPr>
              <a:t>下午12:30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zh-CN" altLang="zh-CN" b="1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Lunch</a:t>
            </a:r>
            <a:r>
              <a:rPr lang="zh-CN" altLang="zh-CN" b="0" i="0" dirty="0">
                <a:solidFill>
                  <a:srgbClr val="05B3B3"/>
                </a:solidFill>
                <a:effectLst/>
                <a:latin typeface="Roboto" panose="02000000000000000000" pitchFamily="2" charset="0"/>
              </a:rPr>
              <a:t> 1h 30m</a:t>
            </a:r>
            <a:endParaRPr lang="zh-CN" altLang="zh-CN" b="0" i="0" dirty="0"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230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2866</Words>
  <Application>Microsoft Office PowerPoint</Application>
  <PresentationFormat>宽屏</PresentationFormat>
  <Paragraphs>497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Liberation Sans</vt:lpstr>
      <vt:lpstr>Microsoft YaHei UI</vt:lpstr>
      <vt:lpstr>等线</vt:lpstr>
      <vt:lpstr>等线 Light</vt:lpstr>
      <vt:lpstr>Arial</vt:lpstr>
      <vt:lpstr>Calibri</vt:lpstr>
      <vt:lpstr>Roboto</vt:lpstr>
      <vt:lpstr>Times New Roman</vt:lpstr>
      <vt:lpstr>Office 主题​​</vt:lpstr>
      <vt:lpstr>CEPC IARC 2026 Preparation Meeting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Jie Gao</dc:creator>
  <cp:lastModifiedBy>Jie Gao</cp:lastModifiedBy>
  <cp:revision>21</cp:revision>
  <dcterms:created xsi:type="dcterms:W3CDTF">2026-06-15T02:48:36Z</dcterms:created>
  <dcterms:modified xsi:type="dcterms:W3CDTF">2026-06-19T07:38:55Z</dcterms:modified>
</cp:coreProperties>
</file>