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39269" r:id="rId4"/>
    <p:sldId id="39265" r:id="rId5"/>
    <p:sldId id="39272" r:id="rId6"/>
    <p:sldId id="39273" r:id="rId7"/>
    <p:sldId id="39274" r:id="rId8"/>
    <p:sldId id="39239" r:id="rId9"/>
    <p:sldId id="39253" r:id="rId10"/>
    <p:sldId id="39256" r:id="rId11"/>
    <p:sldId id="39257" r:id="rId12"/>
    <p:sldId id="39266" r:id="rId13"/>
    <p:sldId id="257" r:id="rId14"/>
    <p:sldId id="39204" r:id="rId15"/>
    <p:sldId id="39276" r:id="rId16"/>
    <p:sldId id="39208" r:id="rId17"/>
    <p:sldId id="39264" r:id="rId18"/>
    <p:sldId id="39217" r:id="rId19"/>
    <p:sldId id="39242" r:id="rId20"/>
    <p:sldId id="39267" r:id="rId21"/>
    <p:sldId id="39240" r:id="rId22"/>
    <p:sldId id="39268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219E99-04D9-4527-804D-06546F03566C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5CE106-FB40-4871-A9DE-4A2F843C75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7533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for instance, CEPC experiment, the LGAD based OTK detector will be placed between TPC and </a:t>
            </a:r>
            <a:r>
              <a:rPr lang="en-US" altLang="zh-CN" dirty="0" err="1"/>
              <a:t>Ecal</a:t>
            </a:r>
            <a:r>
              <a:rPr lang="en-US" altLang="zh-CN" dirty="0"/>
              <a:t>, the timing information from the detector will improve the separation ability for in 0-4GeV K/pi and in 0-8 GeV K/p.</a:t>
            </a:r>
          </a:p>
          <a:p>
            <a:r>
              <a:rPr lang="en-US" altLang="zh-CN" dirty="0"/>
              <a:t>And the total area is Extremely large. Since for $D tracker system in the collider, spatial resolution along the bending direction is more crucial, AC-LGAD sensors with </a:t>
            </a:r>
            <a:r>
              <a:rPr lang="en-US" altLang="zh-CN" sz="1200" dirty="0"/>
              <a:t>strip-shaped readout electrodes is good, it can reduce the number of readout channels while maintaining the …</a:t>
            </a:r>
          </a:p>
          <a:p>
            <a:r>
              <a:rPr lang="en-US" altLang="zh-CN" sz="1200" dirty="0"/>
              <a:t>The requirement of CEPC for the timing layer is that spatial resolution less than 10um, along the bending </a:t>
            </a:r>
            <a:r>
              <a:rPr lang="en-US" altLang="zh-CN" sz="1200" dirty="0" err="1"/>
              <a:t>direction,,,Timing</a:t>
            </a:r>
            <a:r>
              <a:rPr lang="en-US" altLang="zh-CN" sz="1200" dirty="0"/>
              <a:t> resolution less than 50ps. The strip length is 2-4 cm, quite long.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/>
              <a:t>The development of this project will significantly contribute to the detector technology for such collider experiment.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6DB5-699B-416B-B33D-5BF70CAF1A8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613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006FD-B34A-4578-4197-B14ADDE7D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3F44C17-4A02-1152-D536-8CDAE04742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C72E8D1-8150-0A52-8268-79760D4F2B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8E6092E-864D-0FBE-55C9-993C89836C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4418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53ED1-46C1-1911-0C13-06E637D87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15F9449-713B-BC15-F878-9D9015B35D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95CB271-8DDC-AF0C-1304-769FA5C7A7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F17EB88-620B-F528-AC10-68B7DA4E11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5991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A9FB1-7B3A-1702-933F-AC26443D0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6402489-B87C-B93F-F0D1-ACFDF58A98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A13A269-4A3D-35AD-5187-0E9DA85398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CD215E-D853-B0E0-A539-734C0F0B5C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5477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C0460-472B-03F5-C32F-988113CA6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93FD89C-13AE-DFDC-9ADB-C1783F61F7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031AADA-7108-76FF-B534-7EE95E145E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B50C1A-C6F1-196F-5E75-94B7669C99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6938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73C84-4E1D-368B-C9FA-39859BB50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F474CD6-510D-FB1E-BA6B-DE6750F69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9D77EB4-2E7E-3F4B-9A2C-6025F7E8BC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0FB233-CB57-1A57-1CFF-17F6420B68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088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57519-715E-E529-6E77-EA2251302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6344088-A0A1-1871-9E20-31A358CE51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0F51265-A413-6AA1-B2CC-C147E2F8CE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3CE94F-CB5A-8823-D297-1F559B13CC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4242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31E1D-77C3-8CD5-FE42-5C2BFDEBC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55DA30F-11C8-71CB-40C6-2CAAEE723B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F217D18-B9D1-AB83-3997-CB7C8840AA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EE1BE09-7B2B-1C54-DF0D-3E791B6ED6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11462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AF86E-8D07-4911-C85A-30EC38442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BFA8A7-0B5B-6C38-2D66-52B3C50033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D8543B-E789-D764-73AD-43FC7A7792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4845EF-C8CA-A2DA-7896-973F45029C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43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BECB2F-12FB-41E7-AFC5-17D97DF25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0EA99F7-2572-4D99-B78C-CD6173FB10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D08253-D950-462C-BFB2-F3CF26565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8DAB-B76D-41E8-B447-FDCC6D8797EE}" type="datetime1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3DD579-5578-4D48-A68C-ACFF1E292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7F319A-D0BE-4C66-8724-2471BE620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0940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BCBC17-13AA-4FD6-86A4-B800E76E0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ACCB215-4E60-424E-A786-ABC9769A40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6B3CD73-3615-434E-9731-EE5E37DCB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8AEA-D0EE-4430-A8FA-89D3A854EBC5}" type="datetime1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A40E5C0-0F20-4535-A359-EB08ABA6F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C779D27-9C7E-452F-8AC6-93EE6EA52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9297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01C20E2-BCA0-458D-928C-E388D109E8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BCFB2B6-EE3E-443A-89A3-968F34A956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EEA968-AC47-43CF-B648-65106E803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4917C-BA57-46A9-9F5D-56AAABC1656A}" type="datetime1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BF67AF8-B48D-4017-8831-52164FA89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27ECAB2-71A5-43C1-BBDC-F06C1234C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0953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1CA2FE-8DCC-48A7-95FE-A3EF79D6E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530794-5503-4070-8CD3-9EF10B0EA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5567F93-C785-4856-9EF8-C6366EA57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6F600-A332-4C92-A17F-353488D13C28}" type="datetime1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7333B4-FDC4-4345-9BB9-A617DC161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62CB166-2D69-4D2B-B85E-FEB6C4372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746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BB7BB9-61F2-4ADB-B4DA-BFAEB4C40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744AEA8-E162-4573-B4DB-EFB618974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C3AF2C-B62D-4C2B-AFEE-0E229F3A3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CFAE1-2397-4414-80FB-66804940F1F1}" type="datetime1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C1066CE-F17C-4D83-B623-39197D0C0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9E8D3EE-D3F1-4BBB-8001-8398803AA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49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B3C68E-1895-43D4-AE19-DDCDEB4D8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FCE3F0E-90A4-4E68-9096-D51A8A542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E085B9-0B7C-443F-A7BC-9EE55F904B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3CAC81E-06E0-421D-9480-FCC6DA1C7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1BC9-360A-49D0-B695-DFB0B6F7CFBC}" type="datetime1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CC0C969-8E7C-49D8-A2B0-28CB51D30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62CDB5B-1A19-4947-8CE6-35410B348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474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AC69E8-33B0-4C68-A355-BD9666BE2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E7FD6D-DBE0-4224-BE83-C597DEB48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BB4D37A-66AA-4EDF-A1D1-75B1C804E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0D7148C-2930-4B9A-8E07-2C81495F6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1C00955-7987-4CBB-AC31-33C9B9D548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BC29698-2425-4E8D-BDC3-153378902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490F-5A3A-41AF-BB88-ED55D6C4F9CD}" type="datetime1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D391E63-5E2F-457B-8234-F3C47A154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0274F0F-7BBA-4861-A493-7ABABC7C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9550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6CF9E3-731D-4E47-95C5-449C48789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162D752-EAF2-4242-B892-46A223D3D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5D9C-65FC-4A60-B2B9-131E2AEF1270}" type="datetime1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979BBC5-5FCF-466F-BA03-3FA2D8066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254E455-8787-40E5-9C83-3672672E8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281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DC41636-9AC9-4F98-81FE-827358646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E750A-B68D-4921-A068-DBC4376B3BD5}" type="datetime1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BB87B2F-D4C5-4B68-BBFC-324911F36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3EC2FCF-24B8-43B7-9C88-DB7F85874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1813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4D03AE-8487-4048-8848-D45E0D042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B551770-C70C-4DE3-AF2C-1C2EE45A9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BE816E4-BCD6-4E25-B977-30F4F381E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C5A779-44E4-43C5-A1E1-07D2EFB28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E842-77E4-4C92-A6F8-9FCBA65B9644}" type="datetime1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86ADFCC-49FD-4C54-A4EA-41B99C47E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F186CE2-6A50-4710-B7E1-FA3BDE031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4790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82A72A-1A67-42DE-8303-A3C1FA726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E25F0A9-D135-4617-BE4B-D927935DE9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C9CF599-3A9B-4291-BBB6-E94BE53A9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0C0BF1-D4A9-4EBF-B413-EB95A3042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F2EDB-9082-4DEA-93C7-4E6B45FEEE73}" type="datetime1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B935F97-2027-4945-918F-5F1F4CFA7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D05376C-863E-46AD-9964-596610BEC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3563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1A8823D-33D8-4AEE-A65D-D061CE027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05904BB-E73D-43AA-9657-3238C0B0C4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DBC6D76-722E-4961-B0F6-4E7D68A10C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4EC15-7A78-4FB0-B11C-28673442CDFA}" type="datetime1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F84830-A640-4B8A-BF68-BB8826A5F0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24A2C82-30FA-4A55-BD60-77FA317E8C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11EE4-7C10-4F0E-B9DB-5B6BAB99E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377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2.jp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26D902-75F0-47EF-B37A-05D2CEFB2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1" y="674128"/>
            <a:ext cx="11178988" cy="2387600"/>
          </a:xfrm>
        </p:spPr>
        <p:txBody>
          <a:bodyPr>
            <a:normAutofit/>
          </a:bodyPr>
          <a:lstStyle/>
          <a:p>
            <a:r>
              <a:rPr lang="en-US" altLang="zh-C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Towards a Long Strip AC-LGAD Detector for the CEPC Outer Silicon Tracker</a:t>
            </a:r>
            <a:endParaRPr lang="zh-CN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7AF450-4D3F-4602-8385-E144E8A4A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24767"/>
            <a:ext cx="9144000" cy="1655762"/>
          </a:xfrm>
        </p:spPr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Mei Zhao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IHEP,CAS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be half of CEPC OTK group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2026-7-31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06C1AA3-6DC1-4664-8911-9A104026F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3124D4F-7C43-4E5A-BCB0-5B2B0EF85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ICHEP 2026,Natal, Brazil, 30th July to 5th August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859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E4A50-76B4-5FBC-1240-2FF7AA6DD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DBD31546-B368-8FC5-61DB-7754AB8D4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31" y="66997"/>
            <a:ext cx="11878096" cy="914400"/>
          </a:xfrm>
        </p:spPr>
        <p:txBody>
          <a:bodyPr>
            <a:noAutofit/>
          </a:bodyPr>
          <a:lstStyle/>
          <a:p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Strip</a:t>
            </a:r>
            <a:r>
              <a:rPr lang="zh-C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</a:t>
            </a:r>
            <a:r>
              <a:rPr lang="zh-C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zh-C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Resolution (Laser</a:t>
            </a:r>
            <a:r>
              <a:rPr lang="zh-C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Source)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98528D-A714-3C34-1BDE-121EC86FAB45}"/>
              </a:ext>
            </a:extLst>
          </p:cNvPr>
          <p:cNvSpPr txBox="1"/>
          <p:nvPr/>
        </p:nvSpPr>
        <p:spPr>
          <a:xfrm>
            <a:off x="11783505" y="6489938"/>
            <a:ext cx="0" cy="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t" anchorCtr="0">
            <a:noAutofit/>
          </a:bodyPr>
          <a:lstStyle/>
          <a:p>
            <a:pPr marL="279400" indent="-279400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  <a:buFont typeface="Wingdings" panose="05000000000000000000" charset="0"/>
              <a:buChar char="l"/>
            </a:pPr>
            <a:endParaRPr lang="en-US" sz="2000" b="1" spc="16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4" name="灯片编号占位符 3">
            <a:extLst>
              <a:ext uri="{FF2B5EF4-FFF2-40B4-BE49-F238E27FC236}">
                <a16:creationId xmlns:a16="http://schemas.microsoft.com/office/drawing/2014/main" id="{DE9855B3-C8BE-A00B-D51A-572BBEB10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9827" y="6349833"/>
            <a:ext cx="2700000" cy="316800"/>
          </a:xfrm>
        </p:spPr>
        <p:txBody>
          <a:bodyPr/>
          <a:lstStyle/>
          <a:p>
            <a:fld id="{1CE31295-EE37-487B-A3D5-9117ECE21C38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EB3032-96C6-B4DA-1064-C1601C7A9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680" y="2839472"/>
            <a:ext cx="4397897" cy="29209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01BB4A-34A0-1670-C3D1-0EA8FE88A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1662" y="2895173"/>
            <a:ext cx="4284949" cy="2774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EE7543-22CE-8B68-DD91-4348BEAC29EB}"/>
              </a:ext>
            </a:extLst>
          </p:cNvPr>
          <p:cNvSpPr txBox="1"/>
          <p:nvPr/>
        </p:nvSpPr>
        <p:spPr>
          <a:xfrm>
            <a:off x="2855640" y="332762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Noise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566881-8347-B666-05C6-21D87E62B21A}"/>
              </a:ext>
            </a:extLst>
          </p:cNvPr>
          <p:cNvSpPr txBox="1"/>
          <p:nvPr/>
        </p:nvSpPr>
        <p:spPr>
          <a:xfrm>
            <a:off x="6124182" y="330718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Pulse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Raise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E05CC8-E402-FCBC-287A-2697B833D70C}"/>
              </a:ext>
            </a:extLst>
          </p:cNvPr>
          <p:cNvSpPr txBox="1"/>
          <p:nvPr/>
        </p:nvSpPr>
        <p:spPr>
          <a:xfrm>
            <a:off x="695400" y="4665510"/>
            <a:ext cx="3429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Laer-Beta agreement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within 5%</a:t>
            </a: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63DDA5-CB92-2199-BA59-0ED16A2D001A}"/>
              </a:ext>
            </a:extLst>
          </p:cNvPr>
          <p:cNvSpPr txBox="1"/>
          <p:nvPr/>
        </p:nvSpPr>
        <p:spPr>
          <a:xfrm>
            <a:off x="4835635" y="4636781"/>
            <a:ext cx="3852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Laser-Beta agreement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within 7%</a:t>
            </a: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254A8B-E4E9-264E-CCA4-F8A6187BA22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395" r="3288"/>
          <a:stretch>
            <a:fillRect/>
          </a:stretch>
        </p:blipFill>
        <p:spPr>
          <a:xfrm>
            <a:off x="8176339" y="2895173"/>
            <a:ext cx="4015662" cy="27744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A288907-2457-27DD-AB89-52F75217D802}"/>
              </a:ext>
            </a:extLst>
          </p:cNvPr>
          <p:cNvSpPr txBox="1"/>
          <p:nvPr/>
        </p:nvSpPr>
        <p:spPr>
          <a:xfrm>
            <a:off x="8865854" y="4747285"/>
            <a:ext cx="2978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better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Beta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38FEBC-B04E-E081-6767-168CC5DA16EC}"/>
              </a:ext>
            </a:extLst>
          </p:cNvPr>
          <p:cNvSpPr txBox="1"/>
          <p:nvPr/>
        </p:nvSpPr>
        <p:spPr>
          <a:xfrm>
            <a:off x="9623945" y="3006660"/>
            <a:ext cx="1656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resolution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6104A4-CD25-FFDC-04B3-F15F539ECE4F}"/>
              </a:ext>
            </a:extLst>
          </p:cNvPr>
          <p:cNvSpPr txBox="1"/>
          <p:nvPr/>
        </p:nvSpPr>
        <p:spPr>
          <a:xfrm>
            <a:off x="2440804" y="1566691"/>
            <a:ext cx="814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DA1539-FBAC-578A-14B1-A991AFAF4C95}"/>
              </a:ext>
            </a:extLst>
          </p:cNvPr>
          <p:cNvSpPr txBox="1"/>
          <p:nvPr/>
        </p:nvSpPr>
        <p:spPr>
          <a:xfrm>
            <a:off x="2440205" y="1753023"/>
            <a:ext cx="814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F2F5B0C-7EE9-E08A-5B36-580EDEB71A21}"/>
              </a:ext>
            </a:extLst>
          </p:cNvPr>
          <p:cNvSpPr txBox="1"/>
          <p:nvPr/>
        </p:nvSpPr>
        <p:spPr>
          <a:xfrm>
            <a:off x="2437275" y="1943026"/>
            <a:ext cx="814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A425B8-C3DE-FEF1-58E2-9F55648D49C8}"/>
              </a:ext>
            </a:extLst>
          </p:cNvPr>
          <p:cNvSpPr txBox="1"/>
          <p:nvPr/>
        </p:nvSpPr>
        <p:spPr>
          <a:xfrm>
            <a:off x="2437275" y="2104429"/>
            <a:ext cx="814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图片 6">
            <a:extLst>
              <a:ext uri="{FF2B5EF4-FFF2-40B4-BE49-F238E27FC236}">
                <a16:creationId xmlns:a16="http://schemas.microsoft.com/office/drawing/2014/main" id="{609ED426-1C70-6300-2A44-026D26C8DB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2154" y="1502093"/>
            <a:ext cx="1260911" cy="1134819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7175BFEE-6241-1D5A-FEA1-EAEFFB45491D}"/>
              </a:ext>
            </a:extLst>
          </p:cNvPr>
          <p:cNvSpPr txBox="1"/>
          <p:nvPr/>
        </p:nvSpPr>
        <p:spPr>
          <a:xfrm>
            <a:off x="810401" y="1148137"/>
            <a:ext cx="3413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Strip sensor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W4-AC-D9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cm)</a:t>
            </a:r>
            <a:endParaRPr lang="en-CA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454FAA6-C6FF-6711-D2A4-1FCD9DCE6CE9}"/>
              </a:ext>
            </a:extLst>
          </p:cNvPr>
          <p:cNvSpPr/>
          <p:nvPr/>
        </p:nvSpPr>
        <p:spPr>
          <a:xfrm>
            <a:off x="9078001" y="3676516"/>
            <a:ext cx="576064" cy="554161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内容占位符 2">
            <a:extLst>
              <a:ext uri="{FF2B5EF4-FFF2-40B4-BE49-F238E27FC236}">
                <a16:creationId xmlns:a16="http://schemas.microsoft.com/office/drawing/2014/main" id="{7BE21987-2E10-523C-4D8F-553EF134F4BF}"/>
              </a:ext>
            </a:extLst>
          </p:cNvPr>
          <p:cNvSpPr txBox="1">
            <a:spLocks/>
          </p:cNvSpPr>
          <p:nvPr/>
        </p:nvSpPr>
        <p:spPr>
          <a:xfrm>
            <a:off x="4520991" y="1437549"/>
            <a:ext cx="7297357" cy="911331"/>
          </a:xfrm>
          <a:prstGeom prst="rect">
            <a:avLst/>
          </a:prstGeom>
        </p:spPr>
        <p:txBody>
          <a:bodyPr vert="horz" lIns="51435" tIns="25718" rIns="51435" bIns="2571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tuned laser emulates the MIP amplitude, noise, and rise time well.</a:t>
            </a:r>
          </a:p>
          <a:p>
            <a:pPr mar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内容占位符 2">
                <a:extLst>
                  <a:ext uri="{FF2B5EF4-FFF2-40B4-BE49-F238E27FC236}">
                    <a16:creationId xmlns:a16="http://schemas.microsoft.com/office/drawing/2014/main" id="{A1C93AA1-5616-6FC9-C40C-DEA8426D4B3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4152" y="5661248"/>
                <a:ext cx="11897848" cy="1148869"/>
              </a:xfrm>
              <a:prstGeom prst="rect">
                <a:avLst/>
              </a:prstGeom>
            </p:spPr>
            <p:txBody>
              <a:bodyPr vert="horz" lIns="51435" tIns="25718" rIns="51435" bIns="25718" rtlCol="0">
                <a:normAutofit fontScale="4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fontAlgn="base">
                  <a:lnSpc>
                    <a:spcPct val="14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en-US" sz="50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time resolution of the strip sensor (W4-AC-D9, 2 cm) obtained from the laser test is ~65 </a:t>
                </a:r>
                <a:r>
                  <a:rPr lang="en-US" sz="5000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ps</a:t>
                </a:r>
                <a:r>
                  <a:rPr lang="en-US" sz="50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which is 20% better than</a:t>
                </a:r>
                <a:r>
                  <a:rPr lang="zh-CN" altLang="en-US" sz="50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50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beta test (~80 </a:t>
                </a:r>
                <a:r>
                  <a:rPr lang="en-US" sz="5000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ps</a:t>
                </a:r>
                <a:r>
                  <a:rPr lang="en-US" sz="50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), as Landau fluctuations in </a:t>
                </a:r>
                <a14:m>
                  <m:oMath xmlns:m="http://schemas.openxmlformats.org/officeDocument/2006/math">
                    <m:r>
                      <a:rPr lang="en-US" sz="500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𝑑𝐸</m:t>
                    </m:r>
                    <m:r>
                      <a:rPr lang="en-US" sz="500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</m:t>
                    </m:r>
                    <m:r>
                      <a:rPr lang="en-US" sz="500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𝑑𝑥</m:t>
                    </m:r>
                  </m:oMath>
                </a14:m>
                <a:r>
                  <a:rPr lang="en-US" sz="50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are absent in the laser measurements.</a:t>
                </a:r>
              </a:p>
              <a:p>
                <a:pPr marL="0" indent="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en-US" sz="20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en-US" sz="20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en-US" altLang="en-US" sz="20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1" name="内容占位符 2">
                <a:extLst>
                  <a:ext uri="{FF2B5EF4-FFF2-40B4-BE49-F238E27FC236}">
                    <a16:creationId xmlns:a16="http://schemas.microsoft.com/office/drawing/2014/main" id="{A1C93AA1-5616-6FC9-C40C-DEA8426D4B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152" y="5661248"/>
                <a:ext cx="11897848" cy="1148869"/>
              </a:xfrm>
              <a:prstGeom prst="rect">
                <a:avLst/>
              </a:prstGeom>
              <a:blipFill>
                <a:blip r:embed="rId7"/>
                <a:stretch>
                  <a:fillRect l="-871" t="-21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>
            <a:extLst>
              <a:ext uri="{FF2B5EF4-FFF2-40B4-BE49-F238E27FC236}">
                <a16:creationId xmlns:a16="http://schemas.microsoft.com/office/drawing/2014/main" id="{55A460CC-D578-0DB5-5623-45097C77476C}"/>
              </a:ext>
            </a:extLst>
          </p:cNvPr>
          <p:cNvSpPr/>
          <p:nvPr/>
        </p:nvSpPr>
        <p:spPr>
          <a:xfrm>
            <a:off x="1264738" y="1920027"/>
            <a:ext cx="101540" cy="71370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C9685AE-B82D-4404-3212-D26139A2BE69}"/>
              </a:ext>
            </a:extLst>
          </p:cNvPr>
          <p:cNvGrpSpPr/>
          <p:nvPr/>
        </p:nvGrpSpPr>
        <p:grpSpPr>
          <a:xfrm>
            <a:off x="170102" y="1634389"/>
            <a:ext cx="2287267" cy="901720"/>
            <a:chOff x="5762059" y="2008654"/>
            <a:chExt cx="2287267" cy="90172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9E30FB0-00DF-4095-2552-4954722A9B06}"/>
                </a:ext>
              </a:extLst>
            </p:cNvPr>
            <p:cNvGrpSpPr/>
            <p:nvPr/>
          </p:nvGrpSpPr>
          <p:grpSpPr>
            <a:xfrm>
              <a:off x="5762059" y="2008654"/>
              <a:ext cx="2287267" cy="901720"/>
              <a:chOff x="4358447" y="3708636"/>
              <a:chExt cx="1375037" cy="577634"/>
            </a:xfrm>
          </p:grpSpPr>
          <p:sp>
            <p:nvSpPr>
              <p:cNvPr id="24" name="Rectangle: Rounded Corners 24">
                <a:extLst>
                  <a:ext uri="{FF2B5EF4-FFF2-40B4-BE49-F238E27FC236}">
                    <a16:creationId xmlns:a16="http://schemas.microsoft.com/office/drawing/2014/main" id="{66D1A12C-E128-7331-AA5F-57B10C8DAC11}"/>
                  </a:ext>
                </a:extLst>
              </p:cNvPr>
              <p:cNvSpPr/>
              <p:nvPr/>
            </p:nvSpPr>
            <p:spPr>
              <a:xfrm>
                <a:off x="4358447" y="3708636"/>
                <a:ext cx="1375037" cy="57763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E9C0C3F6-0F7E-00A8-BC7B-FD919A57F8C1}"/>
                  </a:ext>
                </a:extLst>
              </p:cNvPr>
              <p:cNvSpPr/>
              <p:nvPr/>
            </p:nvSpPr>
            <p:spPr>
              <a:xfrm>
                <a:off x="4480815" y="3784632"/>
                <a:ext cx="113030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7D74E3CA-DA59-14DC-23D1-5F29B6E2FD77}"/>
                  </a:ext>
                </a:extLst>
              </p:cNvPr>
              <p:cNvSpPr/>
              <p:nvPr/>
            </p:nvSpPr>
            <p:spPr>
              <a:xfrm>
                <a:off x="4480815" y="3883487"/>
                <a:ext cx="113030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84D2B75B-AE33-24F2-2D4A-CD8BFE86E47E}"/>
                  </a:ext>
                </a:extLst>
              </p:cNvPr>
              <p:cNvSpPr/>
              <p:nvPr/>
            </p:nvSpPr>
            <p:spPr>
              <a:xfrm>
                <a:off x="4480815" y="3982342"/>
                <a:ext cx="113030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42762222-DCAD-6898-A869-B2E0ADE370BD}"/>
                  </a:ext>
                </a:extLst>
              </p:cNvPr>
              <p:cNvSpPr/>
              <p:nvPr/>
            </p:nvSpPr>
            <p:spPr>
              <a:xfrm>
                <a:off x="4484844" y="4081197"/>
                <a:ext cx="113030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FC2BB3BA-7329-5993-7E12-8A47BB2AF9CC}"/>
                  </a:ext>
                </a:extLst>
              </p:cNvPr>
              <p:cNvSpPr/>
              <p:nvPr/>
            </p:nvSpPr>
            <p:spPr>
              <a:xfrm>
                <a:off x="4480815" y="4183733"/>
                <a:ext cx="113030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2EBF396-8CD7-1AAE-8F79-65A2A483B7AB}"/>
                </a:ext>
              </a:extLst>
            </p:cNvPr>
            <p:cNvSpPr/>
            <p:nvPr/>
          </p:nvSpPr>
          <p:spPr>
            <a:xfrm>
              <a:off x="6856695" y="2363743"/>
              <a:ext cx="101540" cy="71370"/>
            </a:xfrm>
            <a:prstGeom prst="ellipse">
              <a:avLst/>
            </a:prstGeom>
            <a:solidFill>
              <a:srgbClr val="FF00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页脚占位符 16">
            <a:extLst>
              <a:ext uri="{FF2B5EF4-FFF2-40B4-BE49-F238E27FC236}">
                <a16:creationId xmlns:a16="http://schemas.microsoft.com/office/drawing/2014/main" id="{2C73353C-3BC7-40F0-88F1-0910215B3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ICHEP 2026,Natal, Brazil, 30th July to 5th August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64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37"/>
    </mc:Choice>
    <mc:Fallback xmlns="">
      <p:transition spd="slow" advTm="155837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0CD85-7754-CE9E-F9D9-FE6B6F546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6239CCDA-6BE1-4E9A-19F8-CD1691A4C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1119" y="1321554"/>
            <a:ext cx="3783553" cy="26287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38D8FD-90DB-DCE8-9535-5288E23DA0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752"/>
          <a:stretch>
            <a:fillRect/>
          </a:stretch>
        </p:blipFill>
        <p:spPr>
          <a:xfrm>
            <a:off x="3967324" y="1410806"/>
            <a:ext cx="3940194" cy="2524381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2D720790-3991-3997-369F-D8A963970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44624"/>
            <a:ext cx="12025336" cy="871396"/>
          </a:xfrm>
        </p:spPr>
        <p:txBody>
          <a:bodyPr>
            <a:noAutofit/>
          </a:bodyPr>
          <a:lstStyle/>
          <a:p>
            <a:pPr algn="ctr"/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Strip Sensor Spatial Resolution </a:t>
            </a:r>
            <a:b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52F70-0106-AA7A-B759-05C5184FC43F}"/>
              </a:ext>
            </a:extLst>
          </p:cNvPr>
          <p:cNvSpPr txBox="1"/>
          <p:nvPr/>
        </p:nvSpPr>
        <p:spPr>
          <a:xfrm>
            <a:off x="11783505" y="6489938"/>
            <a:ext cx="0" cy="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t" anchorCtr="0">
            <a:noAutofit/>
          </a:bodyPr>
          <a:lstStyle/>
          <a:p>
            <a:pPr marL="279400" indent="-279400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  <a:buFont typeface="Wingdings" panose="05000000000000000000" charset="0"/>
              <a:buChar char="l"/>
            </a:pPr>
            <a:endParaRPr lang="en-US" sz="2000" b="1" spc="16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4" name="灯片编号占位符 3">
            <a:extLst>
              <a:ext uri="{FF2B5EF4-FFF2-40B4-BE49-F238E27FC236}">
                <a16:creationId xmlns:a16="http://schemas.microsoft.com/office/drawing/2014/main" id="{E03888E3-0D89-531B-0419-7893C9650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9827" y="6349833"/>
            <a:ext cx="2700000" cy="316800"/>
          </a:xfrm>
        </p:spPr>
        <p:txBody>
          <a:bodyPr/>
          <a:lstStyle/>
          <a:p>
            <a:fld id="{1CE31295-EE37-487B-A3D5-9117ECE21C38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内容占位符 2">
            <a:extLst>
              <a:ext uri="{FF2B5EF4-FFF2-40B4-BE49-F238E27FC236}">
                <a16:creationId xmlns:a16="http://schemas.microsoft.com/office/drawing/2014/main" id="{2DAF67AF-6551-F0D4-E975-5037F83903E7}"/>
              </a:ext>
            </a:extLst>
          </p:cNvPr>
          <p:cNvSpPr txBox="1">
            <a:spLocks/>
          </p:cNvSpPr>
          <p:nvPr/>
        </p:nvSpPr>
        <p:spPr>
          <a:xfrm>
            <a:off x="264621" y="1052736"/>
            <a:ext cx="11808043" cy="1174427"/>
          </a:xfrm>
          <a:prstGeom prst="rect">
            <a:avLst/>
          </a:prstGeom>
        </p:spPr>
        <p:txBody>
          <a:bodyPr vert="horz" lIns="51435" tIns="25718" rIns="51435" bIns="2571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A₂ and A₁ are the waveform amplitudes of the seed (maximum amplitude) strip and the second strip, respectively.</a:t>
            </a:r>
            <a:endParaRPr lang="en-US" altLang="en-US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0" name="直接箭头连接符 15">
            <a:extLst>
              <a:ext uri="{FF2B5EF4-FFF2-40B4-BE49-F238E27FC236}">
                <a16:creationId xmlns:a16="http://schemas.microsoft.com/office/drawing/2014/main" id="{6EBB7CEC-C8F1-1D7D-9B64-D93A6C6EBAD1}"/>
              </a:ext>
            </a:extLst>
          </p:cNvPr>
          <p:cNvCxnSpPr>
            <a:cxnSpLocks/>
          </p:cNvCxnSpPr>
          <p:nvPr/>
        </p:nvCxnSpPr>
        <p:spPr>
          <a:xfrm>
            <a:off x="7890468" y="2551565"/>
            <a:ext cx="495060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BB61833-902E-0D58-BC8D-19DD5FB8BF7C}"/>
              </a:ext>
            </a:extLst>
          </p:cNvPr>
          <p:cNvGrpSpPr/>
          <p:nvPr/>
        </p:nvGrpSpPr>
        <p:grpSpPr>
          <a:xfrm rot="16200000">
            <a:off x="485064" y="3309495"/>
            <a:ext cx="2287267" cy="1352128"/>
            <a:chOff x="5762059" y="2008654"/>
            <a:chExt cx="2287267" cy="1352128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33F0589E-4FA5-1723-354F-BAA8179D70CB}"/>
                </a:ext>
              </a:extLst>
            </p:cNvPr>
            <p:cNvGrpSpPr/>
            <p:nvPr/>
          </p:nvGrpSpPr>
          <p:grpSpPr>
            <a:xfrm>
              <a:off x="5762059" y="2008654"/>
              <a:ext cx="2287267" cy="901720"/>
              <a:chOff x="4358447" y="3708636"/>
              <a:chExt cx="1375037" cy="577634"/>
            </a:xfrm>
          </p:grpSpPr>
          <p:sp>
            <p:nvSpPr>
              <p:cNvPr id="109" name="Rectangle: Rounded Corners 24">
                <a:extLst>
                  <a:ext uri="{FF2B5EF4-FFF2-40B4-BE49-F238E27FC236}">
                    <a16:creationId xmlns:a16="http://schemas.microsoft.com/office/drawing/2014/main" id="{FDC2D13A-376B-459D-76AC-984F597EB861}"/>
                  </a:ext>
                </a:extLst>
              </p:cNvPr>
              <p:cNvSpPr/>
              <p:nvPr/>
            </p:nvSpPr>
            <p:spPr>
              <a:xfrm>
                <a:off x="4358447" y="3708636"/>
                <a:ext cx="1375037" cy="57763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871F05A2-D3D2-E6A6-C744-09C07303DF0E}"/>
                  </a:ext>
                </a:extLst>
              </p:cNvPr>
              <p:cNvSpPr/>
              <p:nvPr/>
            </p:nvSpPr>
            <p:spPr>
              <a:xfrm>
                <a:off x="4480815" y="3784632"/>
                <a:ext cx="113030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D4FAF7EF-C74B-2C29-4866-E44CF0BC3157}"/>
                  </a:ext>
                </a:extLst>
              </p:cNvPr>
              <p:cNvSpPr/>
              <p:nvPr/>
            </p:nvSpPr>
            <p:spPr>
              <a:xfrm>
                <a:off x="4480815" y="3883487"/>
                <a:ext cx="113030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47D1D957-B4A0-8D25-0221-48C10E2DF673}"/>
                  </a:ext>
                </a:extLst>
              </p:cNvPr>
              <p:cNvSpPr/>
              <p:nvPr/>
            </p:nvSpPr>
            <p:spPr>
              <a:xfrm>
                <a:off x="4480815" y="3982342"/>
                <a:ext cx="113030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D0456341-BE80-3C5E-9617-689D7D5C8DB8}"/>
                  </a:ext>
                </a:extLst>
              </p:cNvPr>
              <p:cNvSpPr/>
              <p:nvPr/>
            </p:nvSpPr>
            <p:spPr>
              <a:xfrm>
                <a:off x="4484844" y="4081197"/>
                <a:ext cx="113030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1A228FF4-5A0C-3B33-2609-03615B66AD2D}"/>
                  </a:ext>
                </a:extLst>
              </p:cNvPr>
              <p:cNvSpPr/>
              <p:nvPr/>
            </p:nvSpPr>
            <p:spPr>
              <a:xfrm>
                <a:off x="4480815" y="4183733"/>
                <a:ext cx="113030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93" name="Straight Arrow Connector 92">
              <a:extLst>
                <a:ext uri="{FF2B5EF4-FFF2-40B4-BE49-F238E27FC236}">
                  <a16:creationId xmlns:a16="http://schemas.microsoft.com/office/drawing/2014/main" id="{8662AFC0-5BE6-3CF5-5C75-F9F7F7B5DCF0}"/>
                </a:ext>
              </a:extLst>
            </p:cNvPr>
            <p:cNvCxnSpPr>
              <a:cxnSpLocks/>
            </p:cNvCxnSpPr>
            <p:nvPr/>
          </p:nvCxnSpPr>
          <p:spPr>
            <a:xfrm>
              <a:off x="7047462" y="2323160"/>
              <a:ext cx="0" cy="154318"/>
            </a:xfrm>
            <a:prstGeom prst="straightConnector1">
              <a:avLst/>
            </a:prstGeom>
            <a:ln w="12700">
              <a:solidFill>
                <a:srgbClr val="FFFF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83AE91D-A64E-6D96-3563-557591B9BE14}"/>
                </a:ext>
              </a:extLst>
            </p:cNvPr>
            <p:cNvSpPr/>
            <p:nvPr/>
          </p:nvSpPr>
          <p:spPr>
            <a:xfrm>
              <a:off x="6856695" y="2364280"/>
              <a:ext cx="101540" cy="71370"/>
            </a:xfrm>
            <a:prstGeom prst="ellipse">
              <a:avLst/>
            </a:prstGeom>
            <a:solidFill>
              <a:srgbClr val="FF00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9C5DA39-9522-289D-595B-02E11D875AC3}"/>
                </a:ext>
              </a:extLst>
            </p:cNvPr>
            <p:cNvSpPr txBox="1"/>
            <p:nvPr/>
          </p:nvSpPr>
          <p:spPr>
            <a:xfrm rot="5400000">
              <a:off x="6887584" y="2362749"/>
              <a:ext cx="13497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Laser scanning</a:t>
              </a:r>
              <a:endParaRPr lang="en-CA" sz="17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216AC856-88CB-454D-3F32-C7166312377E}"/>
              </a:ext>
            </a:extLst>
          </p:cNvPr>
          <p:cNvSpPr txBox="1"/>
          <p:nvPr/>
        </p:nvSpPr>
        <p:spPr>
          <a:xfrm>
            <a:off x="4557913" y="3033470"/>
            <a:ext cx="0" cy="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t" anchorCtr="0">
            <a:noAutofit/>
          </a:bodyPr>
          <a:lstStyle/>
          <a:p>
            <a:pPr marL="279400" indent="-279400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  <a:buFont typeface="Wingdings" panose="05000000000000000000" charset="0"/>
              <a:buChar char="l"/>
            </a:pPr>
            <a:endParaRPr lang="en-US" sz="2000" b="1" spc="16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E2BC22BD-C3B7-6A64-2C62-3C272818B1B0}"/>
              </a:ext>
            </a:extLst>
          </p:cNvPr>
          <p:cNvSpPr txBox="1"/>
          <p:nvPr/>
        </p:nvSpPr>
        <p:spPr>
          <a:xfrm>
            <a:off x="118871" y="2058878"/>
            <a:ext cx="4032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Strip sensor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W4-AC-D9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cm):</a:t>
            </a:r>
          </a:p>
          <a:p>
            <a:r>
              <a:rPr lang="en-CA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 window of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en-CA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between 2 stirps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D8146AE8-F285-5108-9195-8002CB614CF6}"/>
              </a:ext>
            </a:extLst>
          </p:cNvPr>
          <p:cNvSpPr txBox="1"/>
          <p:nvPr/>
        </p:nvSpPr>
        <p:spPr>
          <a:xfrm rot="16200000">
            <a:off x="637652" y="4879620"/>
            <a:ext cx="814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CH-1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79C27187-87B3-CB89-18A7-B8C98E01B60A}"/>
              </a:ext>
            </a:extLst>
          </p:cNvPr>
          <p:cNvSpPr txBox="1"/>
          <p:nvPr/>
        </p:nvSpPr>
        <p:spPr>
          <a:xfrm rot="16200000">
            <a:off x="836743" y="4883885"/>
            <a:ext cx="814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5AF430C5-3D4B-AF10-A88A-03CA0CD1D11D}"/>
              </a:ext>
            </a:extLst>
          </p:cNvPr>
          <p:cNvSpPr txBox="1"/>
          <p:nvPr/>
        </p:nvSpPr>
        <p:spPr>
          <a:xfrm rot="16200000">
            <a:off x="1017002" y="4878723"/>
            <a:ext cx="814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CH-3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06CB8D33-A476-575D-7879-F0987F864BE4}"/>
              </a:ext>
            </a:extLst>
          </p:cNvPr>
          <p:cNvSpPr txBox="1"/>
          <p:nvPr/>
        </p:nvSpPr>
        <p:spPr>
          <a:xfrm rot="16200000">
            <a:off x="1196525" y="4879676"/>
            <a:ext cx="814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内容占位符 2">
            <a:extLst>
              <a:ext uri="{FF2B5EF4-FFF2-40B4-BE49-F238E27FC236}">
                <a16:creationId xmlns:a16="http://schemas.microsoft.com/office/drawing/2014/main" id="{F22DD091-D2B7-27FA-41BD-535C29180251}"/>
              </a:ext>
            </a:extLst>
          </p:cNvPr>
          <p:cNvSpPr txBox="1">
            <a:spLocks/>
          </p:cNvSpPr>
          <p:nvPr/>
        </p:nvSpPr>
        <p:spPr>
          <a:xfrm>
            <a:off x="8328248" y="4365104"/>
            <a:ext cx="3798490" cy="1984729"/>
          </a:xfrm>
          <a:prstGeom prst="rect">
            <a:avLst/>
          </a:prstGeom>
        </p:spPr>
        <p:txBody>
          <a:bodyPr vert="horz" lIns="51435" tIns="25718" rIns="51435" bIns="25718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latest tape-out optimized n⁺ strip sensor (W4-AC-D9: 2</a:t>
            </a:r>
            <a:r>
              <a:rPr lang="zh-CN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cm, pitch 100 </a:t>
            </a:r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50 </a:t>
            </a:r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electrode width, and n⁺ dose = 0.1 p) achieved a spatial resolution of  9.4 </a:t>
            </a:r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zh-CN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6">
            <a:extLst>
              <a:ext uri="{FF2B5EF4-FFF2-40B4-BE49-F238E27FC236}">
                <a16:creationId xmlns:a16="http://schemas.microsoft.com/office/drawing/2014/main" id="{3887A421-D58D-E062-9FF3-20755C3D58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3501" y="3490342"/>
            <a:ext cx="1260911" cy="11348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7A680AB-1C68-AD24-4FBA-CA69BAC2C35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261" b="-1"/>
          <a:stretch>
            <a:fillRect/>
          </a:stretch>
        </p:blipFill>
        <p:spPr>
          <a:xfrm>
            <a:off x="3982752" y="3936173"/>
            <a:ext cx="4193858" cy="2722636"/>
          </a:xfrm>
          <a:prstGeom prst="rect">
            <a:avLst/>
          </a:prstGeom>
        </p:spPr>
      </p:pic>
      <p:cxnSp>
        <p:nvCxnSpPr>
          <p:cNvPr id="23" name="直接箭头连接符 15">
            <a:extLst>
              <a:ext uri="{FF2B5EF4-FFF2-40B4-BE49-F238E27FC236}">
                <a16:creationId xmlns:a16="http://schemas.microsoft.com/office/drawing/2014/main" id="{7CE7A4B3-0960-1F00-9E32-00F2261A35F5}"/>
              </a:ext>
            </a:extLst>
          </p:cNvPr>
          <p:cNvCxnSpPr>
            <a:cxnSpLocks/>
          </p:cNvCxnSpPr>
          <p:nvPr/>
        </p:nvCxnSpPr>
        <p:spPr>
          <a:xfrm flipH="1">
            <a:off x="8184232" y="3514346"/>
            <a:ext cx="391206" cy="388898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DEF9F4F6-B44E-5C0A-4685-2ED755C6D2C8}"/>
              </a:ext>
            </a:extLst>
          </p:cNvPr>
          <p:cNvSpPr txBox="1"/>
          <p:nvPr/>
        </p:nvSpPr>
        <p:spPr>
          <a:xfrm>
            <a:off x="4506186" y="1598102"/>
            <a:ext cx="3678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A1/(A2+A2) at 8 scanning  positions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E642F8-27FB-E2E3-5404-57FD97D337F8}"/>
              </a:ext>
            </a:extLst>
          </p:cNvPr>
          <p:cNvSpPr txBox="1"/>
          <p:nvPr/>
        </p:nvSpPr>
        <p:spPr>
          <a:xfrm>
            <a:off x="8904312" y="1794302"/>
            <a:ext cx="3678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A1/(A2+A2) as a function of position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D2BFC09-B108-EBFD-EEF2-FDB451317B6B}"/>
              </a:ext>
            </a:extLst>
          </p:cNvPr>
          <p:cNvSpPr txBox="1"/>
          <p:nvPr/>
        </p:nvSpPr>
        <p:spPr>
          <a:xfrm>
            <a:off x="4545643" y="4149080"/>
            <a:ext cx="17663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Spatial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Resolution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CC2C6E9-B025-3848-988E-F78D8F0FDB1F}"/>
              </a:ext>
            </a:extLst>
          </p:cNvPr>
          <p:cNvSpPr txBox="1"/>
          <p:nvPr/>
        </p:nvSpPr>
        <p:spPr>
          <a:xfrm>
            <a:off x="7693199" y="1393031"/>
            <a:ext cx="923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Events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E93400B-F4F9-4002-907F-582F58B17122}"/>
              </a:ext>
            </a:extLst>
          </p:cNvPr>
          <p:cNvSpPr/>
          <p:nvPr/>
        </p:nvSpPr>
        <p:spPr>
          <a:xfrm>
            <a:off x="141602" y="642600"/>
            <a:ext cx="3916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MIP-Equivalent Laser (0.02% Intensity)</a:t>
            </a:r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52B827C-8728-4712-B790-0BE8EEE32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481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37"/>
    </mc:Choice>
    <mc:Fallback xmlns="">
      <p:transition spd="slow" advTm="155837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C43D1F-6DA0-4679-A07F-D1B96A82A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Towards a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strip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AC-LGAD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detecteor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E61488-1623-4ED7-B122-DA4325DA9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AC-LGAD sensor R&amp;D</a:t>
            </a:r>
          </a:p>
          <a:p>
            <a:r>
              <a:rPr lang="en-US" altLang="zh-CN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 out ASIC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LGAD+ASIC test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LGAD Beam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Telescope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Design and Fabrication R&amp;D</a:t>
            </a: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4F14074-9683-4AB5-8D4E-CEADE98D8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586AB56-97D2-4F0B-8AA3-4FCAB9EDF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7618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0B9FF1-D730-44F4-946A-402F638CD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3957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 out ASIC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A9E91B9-510A-4223-9123-F5ABCF1ED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060" y="1183342"/>
            <a:ext cx="10515600" cy="4706751"/>
          </a:xfrm>
        </p:spPr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LGAD readout ASIC prototype, LATRIC-V0, submitted for tape-out in April, was delivered in August 2025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428DAC7-3FF1-40B0-A6F6-975F4B30FB8F}"/>
              </a:ext>
            </a:extLst>
          </p:cNvPr>
          <p:cNvSpPr/>
          <p:nvPr/>
        </p:nvSpPr>
        <p:spPr>
          <a:xfrm>
            <a:off x="689060" y="2089701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ASIC integrates a pre-amplifier, a discriminator, a TDC, and a serializer for data output. 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LSB is 29.8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meeting the 30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design goal.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TDC power consumption is 0.1 mA (1.2 V) @ 0.5 MTPS (Mega-Trigger Per Second), 0.3 mA @ 1 MTPS, and 0.5 mA @ 2 MTPS.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05E40E4-62A8-4EB7-B8E8-89C8CDAD8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104" y="2270395"/>
            <a:ext cx="1836542" cy="190532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B27BDB3-B41B-48FA-988E-C36E86B6E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5926" y="2345895"/>
            <a:ext cx="2337014" cy="175432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8713DF6-C871-4941-B73D-B332E18394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3"/>
          <a:stretch/>
        </p:blipFill>
        <p:spPr>
          <a:xfrm>
            <a:off x="277906" y="3844027"/>
            <a:ext cx="5370674" cy="274677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19D4402-42C0-48CC-BE1F-B31F52DD75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6542"/>
          <a:stretch/>
        </p:blipFill>
        <p:spPr>
          <a:xfrm>
            <a:off x="9126825" y="4458260"/>
            <a:ext cx="3027443" cy="204353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59133E9-F74C-4526-9A9F-FE060063B9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80" b="54363"/>
          <a:stretch/>
        </p:blipFill>
        <p:spPr>
          <a:xfrm>
            <a:off x="5831104" y="4449340"/>
            <a:ext cx="3417212" cy="1905327"/>
          </a:xfrm>
          <a:prstGeom prst="rect">
            <a:avLst/>
          </a:prstGeom>
        </p:spPr>
      </p:pic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94512982-37A2-4599-96CC-8153C070E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/>
              <a:t>13</a:t>
            </a:fld>
            <a:endParaRPr lang="zh-CN" altLang="en-US"/>
          </a:p>
        </p:txBody>
      </p:sp>
      <p:sp>
        <p:nvSpPr>
          <p:cNvPr id="12" name="页脚占位符 11">
            <a:extLst>
              <a:ext uri="{FF2B5EF4-FFF2-40B4-BE49-F238E27FC236}">
                <a16:creationId xmlns:a16="http://schemas.microsoft.com/office/drawing/2014/main" id="{68BCFFA5-9EA6-4293-878A-B064997E4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8155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7D60B-A9F8-2F93-4FC9-F8BC2CF8F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>
            <a:extLst>
              <a:ext uri="{FF2B5EF4-FFF2-40B4-BE49-F238E27FC236}">
                <a16:creationId xmlns:a16="http://schemas.microsoft.com/office/drawing/2014/main" id="{FDB75D7C-043F-0C40-5280-0DD54D5144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0914" y="962966"/>
            <a:ext cx="2351611" cy="2193795"/>
          </a:xfrm>
          <a:prstGeom prst="rect">
            <a:avLst/>
          </a:prstGeom>
        </p:spPr>
      </p:pic>
      <p:pic>
        <p:nvPicPr>
          <p:cNvPr id="3" name="图片 19">
            <a:extLst>
              <a:ext uri="{FF2B5EF4-FFF2-40B4-BE49-F238E27FC236}">
                <a16:creationId xmlns:a16="http://schemas.microsoft.com/office/drawing/2014/main" id="{BB5B7354-C6B7-F498-4B9B-2D9282F94B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39" y="2826929"/>
            <a:ext cx="3042118" cy="1970223"/>
          </a:xfrm>
          <a:prstGeom prst="rect">
            <a:avLst/>
          </a:prstGeom>
        </p:spPr>
      </p:pic>
      <p:pic>
        <p:nvPicPr>
          <p:cNvPr id="4" name="图片 26">
            <a:extLst>
              <a:ext uri="{FF2B5EF4-FFF2-40B4-BE49-F238E27FC236}">
                <a16:creationId xmlns:a16="http://schemas.microsoft.com/office/drawing/2014/main" id="{8EF65375-011E-76C4-3312-7854106F5C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903" y="2826929"/>
            <a:ext cx="3042118" cy="1970221"/>
          </a:xfrm>
          <a:prstGeom prst="rect">
            <a:avLst/>
          </a:prstGeom>
        </p:spPr>
      </p:pic>
      <p:pic>
        <p:nvPicPr>
          <p:cNvPr id="5" name="图片 28">
            <a:extLst>
              <a:ext uri="{FF2B5EF4-FFF2-40B4-BE49-F238E27FC236}">
                <a16:creationId xmlns:a16="http://schemas.microsoft.com/office/drawing/2014/main" id="{3368E798-5460-0FF2-7910-41BFBE7201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75" y="4743233"/>
            <a:ext cx="3042118" cy="1970223"/>
          </a:xfrm>
          <a:prstGeom prst="rect">
            <a:avLst/>
          </a:prstGeom>
        </p:spPr>
      </p:pic>
      <p:pic>
        <p:nvPicPr>
          <p:cNvPr id="6" name="图片 30">
            <a:extLst>
              <a:ext uri="{FF2B5EF4-FFF2-40B4-BE49-F238E27FC236}">
                <a16:creationId xmlns:a16="http://schemas.microsoft.com/office/drawing/2014/main" id="{B5A9FC9F-76E3-D644-F651-A5B33C050B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889" y="4743235"/>
            <a:ext cx="3042118" cy="1970222"/>
          </a:xfrm>
          <a:prstGeom prst="rect">
            <a:avLst/>
          </a:prstGeom>
        </p:spPr>
      </p:pic>
      <p:sp>
        <p:nvSpPr>
          <p:cNvPr id="8" name="文本框 2">
            <a:extLst>
              <a:ext uri="{FF2B5EF4-FFF2-40B4-BE49-F238E27FC236}">
                <a16:creationId xmlns:a16="http://schemas.microsoft.com/office/drawing/2014/main" id="{46007D2C-C625-CDC8-95BD-5435D3302B4C}"/>
              </a:ext>
            </a:extLst>
          </p:cNvPr>
          <p:cNvSpPr txBox="1"/>
          <p:nvPr/>
        </p:nvSpPr>
        <p:spPr>
          <a:xfrm>
            <a:off x="3817578" y="4058015"/>
            <a:ext cx="1946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CH1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LSB ≈ </a:t>
            </a:r>
            <a:r>
              <a:rPr lang="el-GR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29.4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altLang="zh-C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2">
            <a:extLst>
              <a:ext uri="{FF2B5EF4-FFF2-40B4-BE49-F238E27FC236}">
                <a16:creationId xmlns:a16="http://schemas.microsoft.com/office/drawing/2014/main" id="{92DCBAE5-FA5A-D282-18DD-CB77AD092847}"/>
              </a:ext>
            </a:extLst>
          </p:cNvPr>
          <p:cNvSpPr txBox="1"/>
          <p:nvPr/>
        </p:nvSpPr>
        <p:spPr>
          <a:xfrm>
            <a:off x="3864738" y="5960878"/>
            <a:ext cx="1946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CH3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LSB ≈ </a:t>
            </a:r>
            <a:r>
              <a:rPr lang="el-GR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27.58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文本框 2">
            <a:extLst>
              <a:ext uri="{FF2B5EF4-FFF2-40B4-BE49-F238E27FC236}">
                <a16:creationId xmlns:a16="http://schemas.microsoft.com/office/drawing/2014/main" id="{5BEF4B8A-250B-6F06-E057-880A2C1E0A87}"/>
              </a:ext>
            </a:extLst>
          </p:cNvPr>
          <p:cNvSpPr txBox="1"/>
          <p:nvPr/>
        </p:nvSpPr>
        <p:spPr>
          <a:xfrm>
            <a:off x="838983" y="5973284"/>
            <a:ext cx="1946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CH2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LSB ≈ </a:t>
            </a:r>
            <a:r>
              <a:rPr lang="el-GR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27.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09 </a:t>
            </a:r>
            <a:r>
              <a:rPr lang="en-US" altLang="zh-C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2">
            <a:extLst>
              <a:ext uri="{FF2B5EF4-FFF2-40B4-BE49-F238E27FC236}">
                <a16:creationId xmlns:a16="http://schemas.microsoft.com/office/drawing/2014/main" id="{4F8F0121-7AB3-7511-C661-C04303E23937}"/>
              </a:ext>
            </a:extLst>
          </p:cNvPr>
          <p:cNvSpPr txBox="1"/>
          <p:nvPr/>
        </p:nvSpPr>
        <p:spPr>
          <a:xfrm>
            <a:off x="837097" y="4059547"/>
            <a:ext cx="1946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CH0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LSB ≈ 29.80 </a:t>
            </a:r>
            <a:r>
              <a:rPr lang="en-US" altLang="zh-C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内容占位符 2">
            <a:extLst>
              <a:ext uri="{FF2B5EF4-FFF2-40B4-BE49-F238E27FC236}">
                <a16:creationId xmlns:a16="http://schemas.microsoft.com/office/drawing/2014/main" id="{485E6A22-F836-2C58-59CA-AEF7090EB646}"/>
              </a:ext>
            </a:extLst>
          </p:cNvPr>
          <p:cNvSpPr txBox="1">
            <a:spLocks/>
          </p:cNvSpPr>
          <p:nvPr/>
        </p:nvSpPr>
        <p:spPr>
          <a:xfrm>
            <a:off x="10215925" y="2791013"/>
            <a:ext cx="1523300" cy="291655"/>
          </a:xfrm>
          <a:prstGeom prst="rect">
            <a:avLst/>
          </a:prstGeom>
          <a:solidFill>
            <a:schemeClr val="bg1">
              <a:alpha val="52993"/>
            </a:schemeClr>
          </a:solidFill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LATRIC1 layout</a:t>
            </a:r>
          </a:p>
        </p:txBody>
      </p:sp>
      <p:sp>
        <p:nvSpPr>
          <p:cNvPr id="17" name="内容占位符 2">
            <a:extLst>
              <a:ext uri="{FF2B5EF4-FFF2-40B4-BE49-F238E27FC236}">
                <a16:creationId xmlns:a16="http://schemas.microsoft.com/office/drawing/2014/main" id="{E7E4D1A0-913C-99A0-8F83-F4D212B612BE}"/>
              </a:ext>
            </a:extLst>
          </p:cNvPr>
          <p:cNvSpPr txBox="1">
            <a:spLocks/>
          </p:cNvSpPr>
          <p:nvPr/>
        </p:nvSpPr>
        <p:spPr>
          <a:xfrm>
            <a:off x="160513" y="777722"/>
            <a:ext cx="9354816" cy="3597254"/>
          </a:xfrm>
          <a:prstGeom prst="rect">
            <a:avLst/>
          </a:prstGeom>
        </p:spPr>
        <p:txBody>
          <a:bodyPr vert="horz" lIns="51435" tIns="25718" rIns="51435" bIns="25718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lvl="1" indent="-257175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</a:pPr>
            <a:r>
              <a:rPr lang="en-US" altLang="en-US" sz="18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second</a:t>
            </a:r>
            <a:r>
              <a:rPr lang="zh-CN" altLang="en-US" sz="18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version</a:t>
            </a:r>
            <a:r>
              <a:rPr lang="zh-CN" altLang="en-US" sz="18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readout ASIC</a:t>
            </a:r>
            <a:r>
              <a:rPr lang="en-US" altLang="en-US" sz="18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LATRIC1, adopts an 8-channel was designed and submitted for tape-out in October 2025.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channel pitch is </a:t>
            </a:r>
            <a:r>
              <a:rPr lang="en-US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alt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en-US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alt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 channels integrate the analog front-end and TDC. The other four channels consist of TDCs connected to differential pulse receivers.</a:t>
            </a:r>
          </a:p>
          <a:p>
            <a:pPr marL="257175" lvl="1" indent="-257175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</a:pPr>
            <a:r>
              <a:rPr lang="en-US" altLang="en-US" sz="18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Performance optimizations include: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enhanced analog front-end with increased preamplifier gain to improve the signal-to-noise ratio.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Refined encoder logic. Addition of an event builder and timestamp functionality, etc.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30ECC5-0CD1-FACF-B5F7-23EBBD2E5643}"/>
              </a:ext>
            </a:extLst>
          </p:cNvPr>
          <p:cNvSpPr txBox="1"/>
          <p:nvPr/>
        </p:nvSpPr>
        <p:spPr>
          <a:xfrm>
            <a:off x="1689068" y="3185671"/>
            <a:ext cx="6279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LATRIC1 measured TDC LSB After ASIC  Return in March 2026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63ABA9-917E-B86D-B792-A639B4EDE12E}"/>
              </a:ext>
            </a:extLst>
          </p:cNvPr>
          <p:cNvSpPr txBox="1"/>
          <p:nvPr/>
        </p:nvSpPr>
        <p:spPr>
          <a:xfrm>
            <a:off x="6816081" y="6367135"/>
            <a:ext cx="576063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latest designed LATRIC1-Sensor Integration Test Board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8FEB504E-AED2-D131-0E77-F146B54FF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096" y="-5680"/>
            <a:ext cx="10601869" cy="914400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Readout ASIC</a:t>
            </a:r>
          </a:p>
        </p:txBody>
      </p:sp>
      <p:grpSp>
        <p:nvGrpSpPr>
          <p:cNvPr id="9" name="组合 12">
            <a:extLst>
              <a:ext uri="{FF2B5EF4-FFF2-40B4-BE49-F238E27FC236}">
                <a16:creationId xmlns:a16="http://schemas.microsoft.com/office/drawing/2014/main" id="{5F587B4D-2A45-D1B6-8960-876543A1E297}"/>
              </a:ext>
            </a:extLst>
          </p:cNvPr>
          <p:cNvGrpSpPr/>
          <p:nvPr/>
        </p:nvGrpSpPr>
        <p:grpSpPr>
          <a:xfrm>
            <a:off x="7647375" y="3429001"/>
            <a:ext cx="3705642" cy="2816588"/>
            <a:chOff x="220560" y="780161"/>
            <a:chExt cx="6433813" cy="4869102"/>
          </a:xfrm>
        </p:grpSpPr>
        <p:pic>
          <p:nvPicPr>
            <p:cNvPr id="15" name="图片 2">
              <a:extLst>
                <a:ext uri="{FF2B5EF4-FFF2-40B4-BE49-F238E27FC236}">
                  <a16:creationId xmlns:a16="http://schemas.microsoft.com/office/drawing/2014/main" id="{3D1066B8-064A-A15B-D9B3-C9F1FCF6F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02916" y="-2195"/>
              <a:ext cx="4869102" cy="6433813"/>
            </a:xfrm>
            <a:prstGeom prst="rect">
              <a:avLst/>
            </a:prstGeom>
          </p:spPr>
        </p:pic>
        <p:sp>
          <p:nvSpPr>
            <p:cNvPr id="16" name="矩形 5">
              <a:extLst>
                <a:ext uri="{FF2B5EF4-FFF2-40B4-BE49-F238E27FC236}">
                  <a16:creationId xmlns:a16="http://schemas.microsoft.com/office/drawing/2014/main" id="{F7E5CD36-C2E1-9E4D-2FFA-2EDBE3D5BCAE}"/>
                </a:ext>
              </a:extLst>
            </p:cNvPr>
            <p:cNvSpPr/>
            <p:nvPr/>
          </p:nvSpPr>
          <p:spPr>
            <a:xfrm>
              <a:off x="3437467" y="2662767"/>
              <a:ext cx="618066" cy="1103890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文本框 6">
              <a:extLst>
                <a:ext uri="{FF2B5EF4-FFF2-40B4-BE49-F238E27FC236}">
                  <a16:creationId xmlns:a16="http://schemas.microsoft.com/office/drawing/2014/main" id="{9371E2D2-4441-08D4-1889-0C1003B7EEE9}"/>
                </a:ext>
              </a:extLst>
            </p:cNvPr>
            <p:cNvSpPr txBox="1"/>
            <p:nvPr/>
          </p:nvSpPr>
          <p:spPr>
            <a:xfrm>
              <a:off x="2400193" y="3134302"/>
              <a:ext cx="1222367" cy="5320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LGAD</a:t>
              </a:r>
              <a:endParaRPr lang="zh-CN" altLang="en-US" sz="1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矩形 7">
              <a:extLst>
                <a:ext uri="{FF2B5EF4-FFF2-40B4-BE49-F238E27FC236}">
                  <a16:creationId xmlns:a16="http://schemas.microsoft.com/office/drawing/2014/main" id="{39702AA4-7D50-9932-72F3-2CDD40BF6168}"/>
                </a:ext>
              </a:extLst>
            </p:cNvPr>
            <p:cNvSpPr/>
            <p:nvPr/>
          </p:nvSpPr>
          <p:spPr>
            <a:xfrm>
              <a:off x="3352800" y="2218887"/>
              <a:ext cx="803945" cy="370697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矩形 8">
              <a:extLst>
                <a:ext uri="{FF2B5EF4-FFF2-40B4-BE49-F238E27FC236}">
                  <a16:creationId xmlns:a16="http://schemas.microsoft.com/office/drawing/2014/main" id="{19BF4EC6-3842-694C-D36D-906339A09FB0}"/>
                </a:ext>
              </a:extLst>
            </p:cNvPr>
            <p:cNvSpPr/>
            <p:nvPr/>
          </p:nvSpPr>
          <p:spPr>
            <a:xfrm>
              <a:off x="3352799" y="3830829"/>
              <a:ext cx="803945" cy="370697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文本框 9">
              <a:extLst>
                <a:ext uri="{FF2B5EF4-FFF2-40B4-BE49-F238E27FC236}">
                  <a16:creationId xmlns:a16="http://schemas.microsoft.com/office/drawing/2014/main" id="{0239C454-7C67-4940-21BB-76995877564D}"/>
                </a:ext>
              </a:extLst>
            </p:cNvPr>
            <p:cNvSpPr txBox="1"/>
            <p:nvPr/>
          </p:nvSpPr>
          <p:spPr>
            <a:xfrm>
              <a:off x="2039705" y="3708399"/>
              <a:ext cx="1591639" cy="5320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LATRIC</a:t>
              </a:r>
              <a:r>
                <a:rPr lang="zh-CN" altLang="en-US" sz="14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25" name="文本框 10">
              <a:extLst>
                <a:ext uri="{FF2B5EF4-FFF2-40B4-BE49-F238E27FC236}">
                  <a16:creationId xmlns:a16="http://schemas.microsoft.com/office/drawing/2014/main" id="{981BA42C-C995-E3D8-04A7-9567F1518B87}"/>
                </a:ext>
              </a:extLst>
            </p:cNvPr>
            <p:cNvSpPr txBox="1"/>
            <p:nvPr/>
          </p:nvSpPr>
          <p:spPr>
            <a:xfrm>
              <a:off x="2029504" y="2250345"/>
              <a:ext cx="1591639" cy="5320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LATRIC</a:t>
              </a:r>
              <a:r>
                <a:rPr lang="zh-CN" altLang="en-US" sz="14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sp>
        <p:nvSpPr>
          <p:cNvPr id="7" name="灯片编号占位符 14">
            <a:extLst>
              <a:ext uri="{FF2B5EF4-FFF2-40B4-BE49-F238E27FC236}">
                <a16:creationId xmlns:a16="http://schemas.microsoft.com/office/drawing/2014/main" id="{085A40C1-F08A-A7BE-ECE7-45C7C474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00878" y="6521278"/>
            <a:ext cx="461532" cy="336722"/>
          </a:xfrm>
        </p:spPr>
        <p:txBody>
          <a:bodyPr/>
          <a:lstStyle/>
          <a:p>
            <a:fld id="{565CE74E-AB26-4998-AD42-012C4C1AD076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页脚占位符 12">
            <a:extLst>
              <a:ext uri="{FF2B5EF4-FFF2-40B4-BE49-F238E27FC236}">
                <a16:creationId xmlns:a16="http://schemas.microsoft.com/office/drawing/2014/main" id="{D86C1F80-EC97-4FEE-B3AD-B1E3E2B66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436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37"/>
    </mc:Choice>
    <mc:Fallback xmlns="">
      <p:transition spd="slow" advTm="155837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C43D1F-6DA0-4679-A07F-D1B96A82A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Towards a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strip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AC-LGAD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detecteor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E61488-1623-4ED7-B122-DA4325DA9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AC-LGAD sensor R&amp;D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 out ASIC</a:t>
            </a:r>
          </a:p>
          <a:p>
            <a:r>
              <a:rPr lang="en-US" altLang="zh-CN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LGAD+ASIC test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LGAD Beam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Telescope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Design and Fabrication R&amp;D</a:t>
            </a: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8B64345-F81B-467C-ADB5-6DF02981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2F022C-FACB-41CD-9736-E2D42E8D2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5037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AB0ED-DA71-7F74-4D7E-D76C8B74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15BBF91A-BECD-1D13-8259-457A68077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8" y="30977"/>
            <a:ext cx="12817424" cy="914400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LATRIC0 (Single Channel) and Sensor Combined Test</a:t>
            </a:r>
          </a:p>
        </p:txBody>
      </p:sp>
      <p:pic>
        <p:nvPicPr>
          <p:cNvPr id="7" name="图片 13" descr="电子设备的屏幕&#10;&#10;AI 生成的内容可能不正确。">
            <a:extLst>
              <a:ext uri="{FF2B5EF4-FFF2-40B4-BE49-F238E27FC236}">
                <a16:creationId xmlns:a16="http://schemas.microsoft.com/office/drawing/2014/main" id="{AFB52969-72C1-FFB0-4948-2DCC61058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5624" y="3128841"/>
            <a:ext cx="2461454" cy="2989987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8D54BC3F-FC99-3352-ADA9-71415A8F707D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697397" y="3212976"/>
            <a:ext cx="4310704" cy="293596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D062107-EC22-9AA5-BE25-295EC9D54579}"/>
              </a:ext>
            </a:extLst>
          </p:cNvPr>
          <p:cNvSpPr txBox="1"/>
          <p:nvPr/>
        </p:nvSpPr>
        <p:spPr>
          <a:xfrm>
            <a:off x="12195534" y="5526157"/>
            <a:ext cx="0" cy="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t" anchorCtr="0">
            <a:noAutofit/>
          </a:bodyPr>
          <a:lstStyle/>
          <a:p>
            <a:pPr marL="279400" indent="-279400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  <a:buFont typeface="Wingdings" panose="05000000000000000000" charset="0"/>
              <a:buChar char="l"/>
            </a:pPr>
            <a:endParaRPr lang="en-US" sz="2000" b="1" spc="16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6" name="灯片编号占位符 14">
            <a:extLst>
              <a:ext uri="{FF2B5EF4-FFF2-40B4-BE49-F238E27FC236}">
                <a16:creationId xmlns:a16="http://schemas.microsoft.com/office/drawing/2014/main" id="{7F92E4F9-D32D-884F-183E-C714AD83A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内容占位符 12">
            <a:extLst>
              <a:ext uri="{FF2B5EF4-FFF2-40B4-BE49-F238E27FC236}">
                <a16:creationId xmlns:a16="http://schemas.microsoft.com/office/drawing/2014/main" id="{3384892A-2610-0614-1232-7A5550B27F23}"/>
              </a:ext>
            </a:extLst>
          </p:cNvPr>
          <p:cNvSpPr txBox="1">
            <a:spLocks/>
          </p:cNvSpPr>
          <p:nvPr/>
        </p:nvSpPr>
        <p:spPr>
          <a:xfrm>
            <a:off x="6627952" y="3177446"/>
            <a:ext cx="5110126" cy="36181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US" altLang="zh-C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24407F-0478-EE81-7B24-88E2DDDD6BE2}"/>
              </a:ext>
            </a:extLst>
          </p:cNvPr>
          <p:cNvSpPr txBox="1"/>
          <p:nvPr/>
        </p:nvSpPr>
        <p:spPr>
          <a:xfrm>
            <a:off x="6096000" y="5629835"/>
            <a:ext cx="0" cy="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t" anchorCtr="0">
            <a:noAutofit/>
          </a:bodyPr>
          <a:lstStyle/>
          <a:p>
            <a:pPr marL="279400" indent="-279400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  <a:buFont typeface="Wingdings" panose="05000000000000000000" charset="0"/>
              <a:buChar char="l"/>
            </a:pPr>
            <a:endParaRPr lang="en-US" sz="2000" b="1" spc="16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17B932-7D7D-E570-9BA4-0A4530FBC712}"/>
              </a:ext>
            </a:extLst>
          </p:cNvPr>
          <p:cNvSpPr txBox="1"/>
          <p:nvPr/>
        </p:nvSpPr>
        <p:spPr>
          <a:xfrm>
            <a:off x="4303917" y="5410200"/>
            <a:ext cx="0" cy="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t" anchorCtr="0">
            <a:noAutofit/>
          </a:bodyPr>
          <a:lstStyle/>
          <a:p>
            <a:pPr marL="279400" indent="-279400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  <a:buFont typeface="Wingdings" panose="05000000000000000000" charset="0"/>
              <a:buChar char="l"/>
            </a:pPr>
            <a:endParaRPr lang="en-US" sz="2000" b="1" spc="16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24" name="Content Placeholder 4">
            <a:extLst>
              <a:ext uri="{FF2B5EF4-FFF2-40B4-BE49-F238E27FC236}">
                <a16:creationId xmlns:a16="http://schemas.microsoft.com/office/drawing/2014/main" id="{4CCA0268-107B-4B1F-9B43-8B096FBB1E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2"/>
          <a:stretch>
            <a:fillRect/>
          </a:stretch>
        </p:blipFill>
        <p:spPr>
          <a:xfrm>
            <a:off x="679270" y="1052736"/>
            <a:ext cx="3631509" cy="2474906"/>
          </a:xfrm>
          <a:prstGeom prst="rect">
            <a:avLst/>
          </a:prstGeom>
        </p:spPr>
      </p:pic>
      <p:sp>
        <p:nvSpPr>
          <p:cNvPr id="26" name="TextBox 16">
            <a:extLst>
              <a:ext uri="{FF2B5EF4-FFF2-40B4-BE49-F238E27FC236}">
                <a16:creationId xmlns:a16="http://schemas.microsoft.com/office/drawing/2014/main" id="{64FF51C8-1EFC-C2DD-5BED-D18C0B35E3E3}"/>
              </a:ext>
            </a:extLst>
          </p:cNvPr>
          <p:cNvSpPr txBox="1"/>
          <p:nvPr/>
        </p:nvSpPr>
        <p:spPr>
          <a:xfrm>
            <a:off x="254922" y="3324875"/>
            <a:ext cx="472712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time resolution of 18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 measured for the combined</a:t>
            </a:r>
            <a:r>
              <a:rPr lang="zh-CN" alt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LGAD+LATRIC at 100% laser intensity.</a:t>
            </a:r>
          </a:p>
          <a:p>
            <a:endParaRPr lang="en-CA" sz="1700" b="1" dirty="0">
              <a:latin typeface="Times New Roman" panose="02020603050405020304" pitchFamily="18" charset="0"/>
              <a:ea typeface="HarmonyOS Sans SC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80F9AAF1-529D-5370-0D3B-4238AB32297D}"/>
              </a:ext>
            </a:extLst>
          </p:cNvPr>
          <p:cNvSpPr txBox="1"/>
          <p:nvPr/>
        </p:nvSpPr>
        <p:spPr>
          <a:xfrm>
            <a:off x="47328" y="6113115"/>
            <a:ext cx="546027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time resolution of 23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 measured for the</a:t>
            </a:r>
            <a:r>
              <a:rPr lang="zh-CN" alt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combined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LGAD+LATRIC at Beta source system</a:t>
            </a:r>
          </a:p>
        </p:txBody>
      </p:sp>
      <p:sp>
        <p:nvSpPr>
          <p:cNvPr id="28" name="TextBox 12">
            <a:extLst>
              <a:ext uri="{FF2B5EF4-FFF2-40B4-BE49-F238E27FC236}">
                <a16:creationId xmlns:a16="http://schemas.microsoft.com/office/drawing/2014/main" id="{54E04325-6979-12E6-B245-7BB4D76BF2AB}"/>
              </a:ext>
            </a:extLst>
          </p:cNvPr>
          <p:cNvSpPr txBox="1"/>
          <p:nvPr/>
        </p:nvSpPr>
        <p:spPr>
          <a:xfrm>
            <a:off x="5331550" y="5983188"/>
            <a:ext cx="47968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600" kern="100" dirty="0">
                <a:solidFill>
                  <a:srgbClr val="0000FF"/>
                </a:solidFill>
                <a:latin typeface="Times New Roman" panose="02020603050405020304" pitchFamily="18" charset="0"/>
                <a:ea typeface="HarmonyOS Sans SC" panose="00000500000000000000" pitchFamily="2" charset="-122"/>
                <a:cs typeface="Times New Roman" panose="02020603050405020304" pitchFamily="18" charset="0"/>
              </a:rPr>
              <a:t>At MIP-equivalent laser intensity, the time resolution improves with increasing threshold and stabilizes at about 36 </a:t>
            </a:r>
            <a:r>
              <a:rPr lang="en-US" altLang="en-US" sz="1600" kern="100" dirty="0" err="1">
                <a:solidFill>
                  <a:srgbClr val="0000FF"/>
                </a:solidFill>
                <a:latin typeface="Times New Roman" panose="02020603050405020304" pitchFamily="18" charset="0"/>
                <a:ea typeface="HarmonyOS Sans SC" panose="00000500000000000000" pitchFamily="2" charset="-122"/>
                <a:cs typeface="Times New Roman" panose="02020603050405020304" pitchFamily="18" charset="0"/>
              </a:rPr>
              <a:t>ps</a:t>
            </a:r>
            <a:r>
              <a:rPr lang="en-US" altLang="en-US" sz="1600" kern="100" dirty="0">
                <a:solidFill>
                  <a:srgbClr val="0000FF"/>
                </a:solidFill>
                <a:latin typeface="Times New Roman" panose="02020603050405020304" pitchFamily="18" charset="0"/>
                <a:ea typeface="HarmonyOS Sans SC" panose="00000500000000000000" pitchFamily="2" charset="-122"/>
                <a:cs typeface="Times New Roman" panose="02020603050405020304" pitchFamily="18" charset="0"/>
              </a:rPr>
              <a:t> in the 0.89–0.92 V range.</a:t>
            </a:r>
            <a:endParaRPr lang="en-US" sz="1500" kern="1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HarmonyOS Sans SC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9" name="Picture 28" descr="Figure 10: PicoCalc">
            <a:extLst>
              <a:ext uri="{FF2B5EF4-FFF2-40B4-BE49-F238E27FC236}">
                <a16:creationId xmlns:a16="http://schemas.microsoft.com/office/drawing/2014/main" id="{7118DF58-D9B8-A11C-81F3-9D90D958BC8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9560" y="1095741"/>
            <a:ext cx="3761831" cy="1957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 descr="Figure 11: RSM Module">
            <a:extLst>
              <a:ext uri="{FF2B5EF4-FFF2-40B4-BE49-F238E27FC236}">
                <a16:creationId xmlns:a16="http://schemas.microsoft.com/office/drawing/2014/main" id="{D85D0B29-7335-BC74-AFAC-F5CB3AD16649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56938" y="1087468"/>
            <a:ext cx="3190013" cy="1966146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0AF8436-5ACD-C679-6A9A-0ECD4506DF21}"/>
              </a:ext>
            </a:extLst>
          </p:cNvPr>
          <p:cNvSpPr txBox="1"/>
          <p:nvPr/>
        </p:nvSpPr>
        <p:spPr>
          <a:xfrm>
            <a:off x="5157260" y="1110260"/>
            <a:ext cx="4035083" cy="646331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altLang="en-US" kern="100" dirty="0">
                <a:solidFill>
                  <a:srgbClr val="FFFF00"/>
                </a:solidFill>
                <a:highlight>
                  <a:srgbClr val="000000"/>
                </a:highlight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Developed DAC Controller “</a:t>
            </a:r>
            <a:r>
              <a:rPr lang="en-US" altLang="en-US" kern="100" dirty="0" err="1">
                <a:solidFill>
                  <a:srgbClr val="FFFF00"/>
                </a:solidFill>
                <a:highlight>
                  <a:srgbClr val="000000"/>
                </a:highlight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PicoCalc</a:t>
            </a:r>
            <a:r>
              <a:rPr lang="en-US" altLang="en-US" dirty="0">
                <a:solidFill>
                  <a:srgbClr val="000000"/>
                </a:solidFill>
                <a:highlight>
                  <a:srgbClr val="000000"/>
                </a:highlight>
                <a:latin typeface="Times New Roman" panose="02020603050405020304" pitchFamily="18" charset="0"/>
                <a:ea typeface="-webkit-standard"/>
                <a:cs typeface="Times New Roman" panose="02020603050405020304" pitchFamily="18" charset="0"/>
              </a:rPr>
              <a:t>”</a:t>
            </a:r>
            <a:endParaRPr lang="en-US" altLang="en-US" dirty="0"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kern="100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8E6D012-4AD1-CB8A-469F-5F2925E91444}"/>
              </a:ext>
            </a:extLst>
          </p:cNvPr>
          <p:cNvSpPr txBox="1"/>
          <p:nvPr/>
        </p:nvSpPr>
        <p:spPr>
          <a:xfrm>
            <a:off x="8959081" y="1098694"/>
            <a:ext cx="3116544" cy="646331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kern="100" dirty="0">
                <a:solidFill>
                  <a:srgbClr val="FFFF00"/>
                </a:solidFill>
                <a:highlight>
                  <a:srgbClr val="000000"/>
                </a:highlight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Isolated Remote SPI Module (RSM) for DAC Control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86E4BF4-6341-8E76-9FCF-8D5264D07D49}"/>
              </a:ext>
            </a:extLst>
          </p:cNvPr>
          <p:cNvSpPr txBox="1"/>
          <p:nvPr/>
        </p:nvSpPr>
        <p:spPr>
          <a:xfrm>
            <a:off x="4655840" y="3006464"/>
            <a:ext cx="5956613" cy="36933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difference measured with two LATRIC0 chips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ea typeface="HarmonyOS Sans SC" panose="00000500000000000000" pitchFamily="2" charset="-122"/>
                <a:cs typeface="Times New Roman" panose="02020603050405020304" pitchFamily="18" charset="0"/>
              </a:rPr>
              <a:t> </a:t>
            </a:r>
            <a:endParaRPr lang="en-CA" altLang="zh-CN" dirty="0">
              <a:solidFill>
                <a:srgbClr val="0000FF"/>
              </a:solidFill>
              <a:latin typeface="Times New Roman" panose="02020603050405020304" pitchFamily="18" charset="0"/>
              <a:ea typeface="HarmonyOS Sans SC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F9F9357-4A65-A1D3-7374-7D69B9C75797}"/>
              </a:ext>
            </a:extLst>
          </p:cNvPr>
          <p:cNvSpPr txBox="1"/>
          <p:nvPr/>
        </p:nvSpPr>
        <p:spPr>
          <a:xfrm>
            <a:off x="9642254" y="5250786"/>
            <a:ext cx="2563347" cy="646331"/>
          </a:xfrm>
          <a:prstGeom prst="rect">
            <a:avLst/>
          </a:prstGeom>
          <a:noFill/>
          <a:ln>
            <a:solidFill>
              <a:srgbClr val="E2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en-US" dirty="0">
                <a:solidFill>
                  <a:srgbClr val="FFFF00"/>
                </a:solidFill>
                <a:highlight>
                  <a:srgbClr val="000000"/>
                </a:highlight>
                <a:latin typeface="Times New Roman" panose="02020603050405020304" pitchFamily="18" charset="0"/>
                <a:ea typeface="-webkit-standard"/>
                <a:cs typeface="Times New Roman" panose="02020603050405020304" pitchFamily="18" charset="0"/>
              </a:rPr>
              <a:t>Sensor–LATRIC0 Integrated Test Board</a:t>
            </a:r>
            <a:endParaRPr lang="en-US" altLang="en-US" dirty="0">
              <a:solidFill>
                <a:srgbClr val="FFFF00"/>
              </a:solidFill>
              <a:highlight>
                <a:srgbClr val="00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16">
            <a:extLst>
              <a:ext uri="{FF2B5EF4-FFF2-40B4-BE49-F238E27FC236}">
                <a16:creationId xmlns:a16="http://schemas.microsoft.com/office/drawing/2014/main" id="{C65ADC71-3F90-6279-613A-A362ACCDCC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82" t="35499" r="32290" b="33273"/>
          <a:stretch>
            <a:fillRect/>
          </a:stretch>
        </p:blipFill>
        <p:spPr>
          <a:xfrm>
            <a:off x="6716953" y="3573016"/>
            <a:ext cx="1683273" cy="1307742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11A4654-CE3E-9571-4EA5-DF9B98280E7C}"/>
              </a:ext>
            </a:extLst>
          </p:cNvPr>
          <p:cNvSpPr txBox="1"/>
          <p:nvPr/>
        </p:nvSpPr>
        <p:spPr>
          <a:xfrm>
            <a:off x="6744072" y="4869160"/>
            <a:ext cx="3123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AC-LGAD (Pixel</a:t>
            </a:r>
            <a:r>
              <a:rPr lang="zh-CN" alt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2.5mm</a:t>
            </a:r>
            <a:r>
              <a:rPr lang="zh-CN" alt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2.5mm</a:t>
            </a: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pSp>
        <p:nvGrpSpPr>
          <p:cNvPr id="37" name="Group 26">
            <a:extLst>
              <a:ext uri="{FF2B5EF4-FFF2-40B4-BE49-F238E27FC236}">
                <a16:creationId xmlns:a16="http://schemas.microsoft.com/office/drawing/2014/main" id="{9EB0590C-A360-41BD-94DF-73F4AF7C7936}"/>
              </a:ext>
            </a:extLst>
          </p:cNvPr>
          <p:cNvGrpSpPr/>
          <p:nvPr/>
        </p:nvGrpSpPr>
        <p:grpSpPr>
          <a:xfrm>
            <a:off x="464845" y="3846053"/>
            <a:ext cx="3845934" cy="2356891"/>
            <a:chOff x="4742481" y="3652953"/>
            <a:chExt cx="4114457" cy="2617634"/>
          </a:xfrm>
        </p:grpSpPr>
        <p:pic>
          <p:nvPicPr>
            <p:cNvPr id="38" name="Picture 8">
              <a:extLst>
                <a:ext uri="{FF2B5EF4-FFF2-40B4-BE49-F238E27FC236}">
                  <a16:creationId xmlns:a16="http://schemas.microsoft.com/office/drawing/2014/main" id="{2D10B52A-EE32-4E22-B2E8-E78CB1B6C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2048"/>
            <a:stretch>
              <a:fillRect/>
            </a:stretch>
          </p:blipFill>
          <p:spPr>
            <a:xfrm>
              <a:off x="5252935" y="3652953"/>
              <a:ext cx="3604003" cy="2617634"/>
            </a:xfrm>
            <a:prstGeom prst="rect">
              <a:avLst/>
            </a:prstGeom>
          </p:spPr>
        </p:pic>
        <p:sp>
          <p:nvSpPr>
            <p:cNvPr id="39" name="TextBox 25">
              <a:extLst>
                <a:ext uri="{FF2B5EF4-FFF2-40B4-BE49-F238E27FC236}">
                  <a16:creationId xmlns:a16="http://schemas.microsoft.com/office/drawing/2014/main" id="{419569AE-92A2-441A-A0E7-69879F7E6659}"/>
                </a:ext>
              </a:extLst>
            </p:cNvPr>
            <p:cNvSpPr txBox="1"/>
            <p:nvPr/>
          </p:nvSpPr>
          <p:spPr>
            <a:xfrm>
              <a:off x="4742481" y="4726983"/>
              <a:ext cx="666427" cy="523803"/>
            </a:xfrm>
            <a:prstGeom prst="rect">
              <a:avLst/>
            </a:prstGeom>
            <a:solidFill>
              <a:schemeClr val="bg1"/>
            </a:solidFill>
            <a:ln w="3175">
              <a:noFill/>
              <a:prstDash val="dash"/>
            </a:ln>
          </p:spPr>
          <p:txBody>
            <a:bodyPr wrap="square" lIns="63500" tIns="25400" rIns="63500" bIns="25400" rtlCol="0" anchor="t" anchorCtr="0">
              <a:noAutofit/>
            </a:bodyPr>
            <a:lstStyle/>
            <a:p>
              <a:pPr marL="279400" indent="-279400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C00000"/>
                </a:buClr>
                <a:buSzPct val="100000"/>
                <a:buFont typeface="Wingdings" panose="05000000000000000000" charset="0"/>
                <a:buChar char="l"/>
              </a:pPr>
              <a:endParaRPr lang="en-US" sz="2000" b="1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页脚占位符 1">
            <a:extLst>
              <a:ext uri="{FF2B5EF4-FFF2-40B4-BE49-F238E27FC236}">
                <a16:creationId xmlns:a16="http://schemas.microsoft.com/office/drawing/2014/main" id="{527E55E6-EF0D-4E2F-9F1F-55194A0D2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337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37"/>
    </mc:Choice>
    <mc:Fallback xmlns="">
      <p:transition spd="slow" advTm="155837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C43D1F-6DA0-4679-A07F-D1B96A82A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Towards a</a:t>
            </a:r>
            <a:r>
              <a:rPr lang="zh-CN" altLang="en-US" dirty="0"/>
              <a:t> </a:t>
            </a:r>
            <a:r>
              <a:rPr lang="en-US" altLang="zh-CN" dirty="0"/>
              <a:t>long</a:t>
            </a:r>
            <a:r>
              <a:rPr lang="zh-CN" altLang="en-US" dirty="0"/>
              <a:t> </a:t>
            </a:r>
            <a:r>
              <a:rPr lang="en-US" altLang="zh-CN" dirty="0"/>
              <a:t>strip</a:t>
            </a:r>
            <a:r>
              <a:rPr lang="zh-CN" altLang="en-US" dirty="0"/>
              <a:t> </a:t>
            </a:r>
            <a:r>
              <a:rPr lang="en-US" altLang="zh-CN" dirty="0"/>
              <a:t>AC-LGAD </a:t>
            </a:r>
            <a:r>
              <a:rPr lang="en-US" altLang="zh-CN" dirty="0" err="1"/>
              <a:t>detecteor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E61488-1623-4ED7-B122-DA4325DA9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AC-LGAD sensor</a:t>
            </a:r>
          </a:p>
          <a:p>
            <a:r>
              <a:rPr lang="en-US" altLang="zh-CN" dirty="0"/>
              <a:t>Read out ASIC</a:t>
            </a:r>
          </a:p>
          <a:p>
            <a:r>
              <a:rPr lang="en-US" altLang="zh-CN" dirty="0"/>
              <a:t>LGAD+ASIC test</a:t>
            </a:r>
          </a:p>
          <a:p>
            <a:r>
              <a:rPr lang="en-US" altLang="zh-CN" b="1" dirty="0">
                <a:solidFill>
                  <a:srgbClr val="7030A0"/>
                </a:solidFill>
              </a:rPr>
              <a:t>LGAD Beam</a:t>
            </a:r>
            <a:r>
              <a:rPr lang="zh-CN" altLang="en-US" b="1" dirty="0">
                <a:solidFill>
                  <a:srgbClr val="7030A0"/>
                </a:solidFill>
              </a:rPr>
              <a:t> </a:t>
            </a:r>
            <a:r>
              <a:rPr lang="en-US" altLang="zh-CN" b="1" dirty="0">
                <a:solidFill>
                  <a:srgbClr val="7030A0"/>
                </a:solidFill>
              </a:rPr>
              <a:t>Telescope</a:t>
            </a:r>
          </a:p>
          <a:p>
            <a:r>
              <a:rPr lang="en-US" altLang="zh-CN" dirty="0"/>
              <a:t>Mechanical Design and Fabrication R&amp;D</a:t>
            </a:r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D1F5E76-5DB1-4D4A-9B54-0F5E06569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/>
              <a:t>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112F26-B35C-442A-AF67-CF0945527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123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4E489-3C0B-71FD-E19C-282329AE5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AC8F4A7B-8994-1B35-8C68-1ABC695BA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768" y="31896"/>
            <a:ext cx="11552109" cy="914400"/>
          </a:xfrm>
        </p:spPr>
        <p:txBody>
          <a:bodyPr>
            <a:noAutofit/>
          </a:bodyPr>
          <a:lstStyle/>
          <a:p>
            <a:pPr algn="ctr"/>
            <a:r>
              <a:rPr lang="en-US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zh-CN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zh-CN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zh-CN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</a:t>
            </a:r>
            <a:r>
              <a:rPr lang="zh-CN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Telescope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FA163F-A1E3-99F9-4898-24846C179225}"/>
              </a:ext>
            </a:extLst>
          </p:cNvPr>
          <p:cNvSpPr txBox="1"/>
          <p:nvPr/>
        </p:nvSpPr>
        <p:spPr>
          <a:xfrm>
            <a:off x="5918823" y="4619087"/>
            <a:ext cx="255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476734-714A-6112-F155-0D182528F8F5}"/>
              </a:ext>
            </a:extLst>
          </p:cNvPr>
          <p:cNvSpPr txBox="1"/>
          <p:nvPr/>
        </p:nvSpPr>
        <p:spPr>
          <a:xfrm>
            <a:off x="11783505" y="6489938"/>
            <a:ext cx="0" cy="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t" anchorCtr="0">
            <a:noAutofit/>
          </a:bodyPr>
          <a:lstStyle/>
          <a:p>
            <a:pPr marL="279400" indent="-279400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  <a:buFont typeface="Wingdings" panose="05000000000000000000" charset="0"/>
              <a:buChar char="l"/>
            </a:pPr>
            <a:endParaRPr lang="en-US" sz="2000" b="1" spc="16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4" name="灯片编号占位符 3">
            <a:extLst>
              <a:ext uri="{FF2B5EF4-FFF2-40B4-BE49-F238E27FC236}">
                <a16:creationId xmlns:a16="http://schemas.microsoft.com/office/drawing/2014/main" id="{E2922BD0-ADF8-3E21-E395-595677E75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9827" y="6349833"/>
            <a:ext cx="2700000" cy="316800"/>
          </a:xfrm>
        </p:spPr>
        <p:txBody>
          <a:bodyPr/>
          <a:lstStyle/>
          <a:p>
            <a:fld id="{1CE31295-EE37-487B-A3D5-9117ECE21C38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C539F54-F6E1-7111-99A6-4ED3B458074B}"/>
              </a:ext>
            </a:extLst>
          </p:cNvPr>
          <p:cNvGrpSpPr>
            <a:grpSpLocks noChangeAspect="1"/>
          </p:cNvGrpSpPr>
          <p:nvPr/>
        </p:nvGrpSpPr>
        <p:grpSpPr>
          <a:xfrm>
            <a:off x="504056" y="836712"/>
            <a:ext cx="10879357" cy="6801041"/>
            <a:chOff x="0" y="-494551"/>
            <a:chExt cx="13677397" cy="855018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8235675-4C1A-AD51-4812-6FC33EEC5C2A}"/>
                </a:ext>
              </a:extLst>
            </p:cNvPr>
            <p:cNvGrpSpPr/>
            <p:nvPr/>
          </p:nvGrpSpPr>
          <p:grpSpPr>
            <a:xfrm>
              <a:off x="0" y="-494551"/>
              <a:ext cx="12088998" cy="8550187"/>
              <a:chOff x="103002" y="-1441319"/>
              <a:chExt cx="12088998" cy="8550187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16C7C85E-7E12-583F-4ED0-06AD30CF80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002" y="-1441319"/>
                <a:ext cx="12088998" cy="8550187"/>
              </a:xfrm>
              <a:prstGeom prst="rect">
                <a:avLst/>
              </a:prstGeom>
            </p:spPr>
          </p:pic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90E08518-E225-7790-9173-6556EE250030}"/>
                  </a:ext>
                </a:extLst>
              </p:cNvPr>
              <p:cNvCxnSpPr/>
              <p:nvPr/>
            </p:nvCxnSpPr>
            <p:spPr>
              <a:xfrm flipH="1">
                <a:off x="6068673" y="1824946"/>
                <a:ext cx="460353" cy="94593"/>
              </a:xfrm>
              <a:prstGeom prst="straightConnector1">
                <a:avLst/>
              </a:prstGeom>
              <a:ln w="381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9C9DA4D-540F-5B39-1D0D-F2C4F601953E}"/>
                  </a:ext>
                </a:extLst>
              </p:cNvPr>
              <p:cNvSpPr txBox="1"/>
              <p:nvPr/>
            </p:nvSpPr>
            <p:spPr>
              <a:xfrm>
                <a:off x="6529024" y="1627066"/>
                <a:ext cx="2873704" cy="580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2400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X,Y, y-rotation</a:t>
                </a: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332E5D48-F4D4-AD6C-85D5-D0D9819C36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8761" y="2474486"/>
                <a:ext cx="9106048" cy="393605"/>
              </a:xfrm>
              <a:prstGeom prst="line">
                <a:avLst/>
              </a:prstGeom>
              <a:ln w="38100">
                <a:prstDash val="dash"/>
                <a:headEnd type="none" w="med" len="med"/>
                <a:tailEnd type="triangle" w="lg" len="lg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F0A91218-1411-76B9-C993-BDB12481619C}"/>
                  </a:ext>
                </a:extLst>
              </p:cNvPr>
              <p:cNvGrpSpPr/>
              <p:nvPr/>
            </p:nvGrpSpPr>
            <p:grpSpPr>
              <a:xfrm>
                <a:off x="2177334" y="1640280"/>
                <a:ext cx="1500097" cy="1350760"/>
                <a:chOff x="2715349" y="1334712"/>
                <a:chExt cx="1500097" cy="1350760"/>
              </a:xfrm>
            </p:grpSpPr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8A7C044C-9F6C-50C9-2322-34AC2E209C5F}"/>
                    </a:ext>
                  </a:extLst>
                </p:cNvPr>
                <p:cNvGrpSpPr/>
                <p:nvPr/>
              </p:nvGrpSpPr>
              <p:grpSpPr>
                <a:xfrm>
                  <a:off x="2907161" y="1627001"/>
                  <a:ext cx="1017319" cy="804041"/>
                  <a:chOff x="2907161" y="1627001"/>
                  <a:chExt cx="1017319" cy="804041"/>
                </a:xfrm>
              </p:grpSpPr>
              <p:cxnSp>
                <p:nvCxnSpPr>
                  <p:cNvPr id="33" name="Straight Arrow Connector 32">
                    <a:extLst>
                      <a:ext uri="{FF2B5EF4-FFF2-40B4-BE49-F238E27FC236}">
                        <a16:creationId xmlns:a16="http://schemas.microsoft.com/office/drawing/2014/main" id="{4B475CEE-ED02-FA23-EF19-F0B91B1644F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361208" y="1627001"/>
                    <a:ext cx="0" cy="643233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Straight Arrow Connector 33">
                    <a:extLst>
                      <a:ext uri="{FF2B5EF4-FFF2-40B4-BE49-F238E27FC236}">
                        <a16:creationId xmlns:a16="http://schemas.microsoft.com/office/drawing/2014/main" id="{04DDFD3F-FC63-B1DD-8E3A-EC6A68320CC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355429" y="2268791"/>
                    <a:ext cx="569051" cy="20197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2"/>
                  </a:lnRef>
                  <a:fillRef idx="0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Arrow Connector 34">
                    <a:extLst>
                      <a:ext uri="{FF2B5EF4-FFF2-40B4-BE49-F238E27FC236}">
                        <a16:creationId xmlns:a16="http://schemas.microsoft.com/office/drawing/2014/main" id="{0F3C01E7-7380-9AEB-87B8-274C03CFB19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2907161" y="2276541"/>
                    <a:ext cx="448268" cy="154501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2"/>
                  </a:lnRef>
                  <a:fillRef idx="0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9F547DDA-52E4-E57C-8BD7-A92173609176}"/>
                    </a:ext>
                  </a:extLst>
                </p:cNvPr>
                <p:cNvSpPr txBox="1"/>
                <p:nvPr/>
              </p:nvSpPr>
              <p:spPr>
                <a:xfrm>
                  <a:off x="2715349" y="2221152"/>
                  <a:ext cx="372066" cy="46432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6902D11D-7E0F-2E21-D21F-57314C3C9FF0}"/>
                    </a:ext>
                  </a:extLst>
                </p:cNvPr>
                <p:cNvSpPr txBox="1"/>
                <p:nvPr/>
              </p:nvSpPr>
              <p:spPr>
                <a:xfrm>
                  <a:off x="3169396" y="1334712"/>
                  <a:ext cx="372066" cy="46432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y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6A461840-B745-4A3A-3481-07CCB3631923}"/>
                    </a:ext>
                  </a:extLst>
                </p:cNvPr>
                <p:cNvSpPr txBox="1"/>
                <p:nvPr/>
              </p:nvSpPr>
              <p:spPr>
                <a:xfrm>
                  <a:off x="3843380" y="1983777"/>
                  <a:ext cx="372066" cy="46432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</p:grp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6D803E8B-B77F-3003-344C-41882FB68A2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683425" y="3989650"/>
                <a:ext cx="825149" cy="343434"/>
              </a:xfrm>
              <a:prstGeom prst="straightConnector1">
                <a:avLst/>
              </a:prstGeom>
              <a:ln w="38100">
                <a:solidFill>
                  <a:srgbClr val="FFFF00"/>
                </a:solidFill>
                <a:prstDash val="dash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717F2D32-1D2C-EA1D-D7BC-BE8589E2E62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19222" y="1213866"/>
                <a:ext cx="815602" cy="330201"/>
              </a:xfrm>
              <a:prstGeom prst="straightConnector1">
                <a:avLst/>
              </a:prstGeom>
              <a:ln w="38100">
                <a:solidFill>
                  <a:srgbClr val="FFFF00"/>
                </a:solidFill>
                <a:prstDash val="dash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647D8D14-FA3E-DE91-28F4-3DC32850FA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7039" y="2210244"/>
                <a:ext cx="3864494" cy="190135"/>
              </a:xfrm>
              <a:prstGeom prst="line">
                <a:avLst/>
              </a:prstGeom>
              <a:ln w="38100">
                <a:solidFill>
                  <a:srgbClr val="FFC000"/>
                </a:solidFill>
                <a:prstDash val="dashDot"/>
                <a:headEnd type="none" w="med" len="med"/>
                <a:tailEnd type="triangle" w="lg" len="lg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4260120-FD27-9428-EB23-0DDF74056267}"/>
                  </a:ext>
                </a:extLst>
              </p:cNvPr>
              <p:cNvSpPr txBox="1"/>
              <p:nvPr/>
            </p:nvSpPr>
            <p:spPr>
              <a:xfrm>
                <a:off x="7813777" y="2120444"/>
                <a:ext cx="3044896" cy="464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Laser alignment</a:t>
                </a:r>
                <a:endParaRPr lang="en-CA" sz="2000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65C7465-0425-4B2D-ADEC-CC888CE90608}"/>
                </a:ext>
              </a:extLst>
            </p:cNvPr>
            <p:cNvSpPr txBox="1"/>
            <p:nvPr/>
          </p:nvSpPr>
          <p:spPr>
            <a:xfrm>
              <a:off x="2802053" y="1943592"/>
              <a:ext cx="1917283" cy="464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Vacuum box</a:t>
              </a:r>
              <a:endParaRPr lang="en-CA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F9AAA9E-37A0-666A-61D0-E7ED87D2E134}"/>
                </a:ext>
              </a:extLst>
            </p:cNvPr>
            <p:cNvSpPr txBox="1"/>
            <p:nvPr/>
          </p:nvSpPr>
          <p:spPr>
            <a:xfrm>
              <a:off x="2528381" y="5520325"/>
              <a:ext cx="5921285" cy="851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Remote adjustment of the position is required.</a:t>
              </a:r>
            </a:p>
            <a:p>
              <a:endParaRPr lang="en-CA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45AACCC7-4877-0E99-6C3A-F84959BD859F}"/>
                </a:ext>
              </a:extLst>
            </p:cNvPr>
            <p:cNvCxnSpPr/>
            <p:nvPr/>
          </p:nvCxnSpPr>
          <p:spPr>
            <a:xfrm>
              <a:off x="10947400" y="1435580"/>
              <a:ext cx="59267" cy="4346355"/>
            </a:xfrm>
            <a:prstGeom prst="straightConnector1">
              <a:avLst/>
            </a:prstGeom>
            <a:ln w="38100">
              <a:solidFill>
                <a:srgbClr val="92D050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0A27D48-3525-FE46-885A-A847455A2DA2}"/>
                </a:ext>
              </a:extLst>
            </p:cNvPr>
            <p:cNvSpPr txBox="1"/>
            <p:nvPr/>
          </p:nvSpPr>
          <p:spPr>
            <a:xfrm>
              <a:off x="2446399" y="6232325"/>
              <a:ext cx="2924193" cy="580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1m ~ 1.5m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BF83EDA-0F25-7D87-E93D-7B03F822E3F0}"/>
                </a:ext>
              </a:extLst>
            </p:cNvPr>
            <p:cNvSpPr txBox="1"/>
            <p:nvPr/>
          </p:nvSpPr>
          <p:spPr>
            <a:xfrm>
              <a:off x="9721923" y="6275433"/>
              <a:ext cx="2558802" cy="580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0.5m ~ 1</a:t>
              </a:r>
              <a:r>
                <a:rPr lang="en-US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endParaRPr lang="en-CA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3937068F-F2A7-D83F-6845-D458A1D52A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20043" y="5831907"/>
              <a:ext cx="1607224" cy="677691"/>
            </a:xfrm>
            <a:prstGeom prst="straightConnector1">
              <a:avLst/>
            </a:prstGeom>
            <a:ln w="38100">
              <a:solidFill>
                <a:srgbClr val="92D050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535BFFB-A282-1268-D7AF-20EA0E48E521}"/>
                </a:ext>
              </a:extLst>
            </p:cNvPr>
            <p:cNvSpPr txBox="1"/>
            <p:nvPr/>
          </p:nvSpPr>
          <p:spPr>
            <a:xfrm>
              <a:off x="10985325" y="2587048"/>
              <a:ext cx="2692072" cy="580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0.5m ~ 1</a:t>
              </a:r>
              <a:r>
                <a:rPr lang="en-US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endParaRPr lang="en-CA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9887D3A4-71F8-497B-47F4-8916DD62323E}"/>
                </a:ext>
              </a:extLst>
            </p:cNvPr>
            <p:cNvCxnSpPr>
              <a:cxnSpLocks/>
            </p:cNvCxnSpPr>
            <p:nvPr/>
          </p:nvCxnSpPr>
          <p:spPr>
            <a:xfrm>
              <a:off x="883054" y="6170753"/>
              <a:ext cx="8100079" cy="338845"/>
            </a:xfrm>
            <a:prstGeom prst="straightConnector1">
              <a:avLst/>
            </a:prstGeom>
            <a:ln w="38100">
              <a:solidFill>
                <a:srgbClr val="92D050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CD83C04-3790-4A27-6EFD-3EAB22BA9499}"/>
              </a:ext>
            </a:extLst>
          </p:cNvPr>
          <p:cNvGrpSpPr/>
          <p:nvPr/>
        </p:nvGrpSpPr>
        <p:grpSpPr>
          <a:xfrm>
            <a:off x="8869181" y="4607257"/>
            <a:ext cx="3261918" cy="1800737"/>
            <a:chOff x="0" y="56159"/>
            <a:chExt cx="12211996" cy="7041189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3A090C0-F5DB-DA07-2E1A-BF9122373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66438"/>
              <a:ext cx="12192000" cy="6325124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E9C72192-E376-69A9-31E4-53ACF6C0BD36}"/>
                </a:ext>
              </a:extLst>
            </p:cNvPr>
            <p:cNvCxnSpPr>
              <a:cxnSpLocks/>
            </p:cNvCxnSpPr>
            <p:nvPr/>
          </p:nvCxnSpPr>
          <p:spPr>
            <a:xfrm>
              <a:off x="5822950" y="3118828"/>
              <a:ext cx="569383" cy="0"/>
            </a:xfrm>
            <a:prstGeom prst="straightConnector1">
              <a:avLst/>
            </a:prstGeom>
            <a:ln w="57150">
              <a:solidFill>
                <a:srgbClr val="92D05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3F7BDB6-1DBB-6B39-9653-09187840CFDB}"/>
                </a:ext>
              </a:extLst>
            </p:cNvPr>
            <p:cNvSpPr txBox="1"/>
            <p:nvPr/>
          </p:nvSpPr>
          <p:spPr>
            <a:xfrm>
              <a:off x="6684841" y="56159"/>
              <a:ext cx="5527155" cy="70411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FA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Adjustable distance, kept as small as possible to minimize scattering.</a:t>
              </a:r>
            </a:p>
            <a:p>
              <a:endParaRPr lang="en-CA" sz="20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E90B3BE8-201A-A3CD-53A5-D276CF3AF739}"/>
                </a:ext>
              </a:extLst>
            </p:cNvPr>
            <p:cNvCxnSpPr>
              <a:cxnSpLocks/>
            </p:cNvCxnSpPr>
            <p:nvPr/>
          </p:nvCxnSpPr>
          <p:spPr>
            <a:xfrm>
              <a:off x="5016500" y="2760761"/>
              <a:ext cx="882650" cy="0"/>
            </a:xfrm>
            <a:prstGeom prst="straightConnector1">
              <a:avLst/>
            </a:prstGeom>
            <a:ln w="57150">
              <a:solidFill>
                <a:srgbClr val="92D050">
                  <a:alpha val="38000"/>
                </a:srgb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内容占位符 2">
            <a:extLst>
              <a:ext uri="{FF2B5EF4-FFF2-40B4-BE49-F238E27FC236}">
                <a16:creationId xmlns:a16="http://schemas.microsoft.com/office/drawing/2014/main" id="{E2E40A44-6DBF-78F9-515E-8AF8C80C796D}"/>
              </a:ext>
            </a:extLst>
          </p:cNvPr>
          <p:cNvSpPr txBox="1">
            <a:spLocks/>
          </p:cNvSpPr>
          <p:nvPr/>
        </p:nvSpPr>
        <p:spPr>
          <a:xfrm>
            <a:off x="170037" y="782865"/>
            <a:ext cx="11731342" cy="1144420"/>
          </a:xfrm>
          <a:prstGeom prst="rect">
            <a:avLst/>
          </a:prstGeom>
        </p:spPr>
        <p:txBody>
          <a:bodyPr vert="horz" lIns="51435" tIns="25718" rIns="51435" bIns="25718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test beam campaign for the next sensor/ASIC validation is planned. </a:t>
            </a:r>
          </a:p>
          <a:p>
            <a:pPr mar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beam telescope design is currently ongoing, with completion planned within 1–2 months. </a:t>
            </a:r>
          </a:p>
          <a:p>
            <a:pPr mar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vacuum valve box is also</a:t>
            </a:r>
            <a:r>
              <a:rPr lang="zh-CN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also under design, and the beam tests are planned to be carried out in China (could be at the PWFA facility at IHEP).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FDB74E8-0A55-69B1-CD92-B4384230DF4C}"/>
              </a:ext>
            </a:extLst>
          </p:cNvPr>
          <p:cNvSpPr txBox="1"/>
          <p:nvPr/>
        </p:nvSpPr>
        <p:spPr>
          <a:xfrm>
            <a:off x="14761029" y="15675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页脚占位符 1">
            <a:extLst>
              <a:ext uri="{FF2B5EF4-FFF2-40B4-BE49-F238E27FC236}">
                <a16:creationId xmlns:a16="http://schemas.microsoft.com/office/drawing/2014/main" id="{E870D66F-3FE3-4997-96CC-E87A5299D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ICHEP 2026,Natal, Brazil, 30th July to 5th August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554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37"/>
    </mc:Choice>
    <mc:Fallback xmlns="">
      <p:transition spd="slow" advTm="155837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A6FE6-531E-56FD-40AB-766C78DB1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3">
            <a:extLst>
              <a:ext uri="{FF2B5EF4-FFF2-40B4-BE49-F238E27FC236}">
                <a16:creationId xmlns:a16="http://schemas.microsoft.com/office/drawing/2014/main" id="{598CAC5F-9693-56ED-4F0A-BC23FBD9B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111" y="-2737"/>
            <a:ext cx="9692101" cy="6508417"/>
          </a:xfrm>
          <a:prstGeom prst="rect">
            <a:avLst/>
          </a:prstGeom>
        </p:spPr>
      </p:pic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23253F46-43FC-678A-878D-4139CB019052}"/>
              </a:ext>
            </a:extLst>
          </p:cNvPr>
          <p:cNvCxnSpPr/>
          <p:nvPr/>
        </p:nvCxnSpPr>
        <p:spPr>
          <a:xfrm>
            <a:off x="7276425" y="5269208"/>
            <a:ext cx="1733460" cy="119175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B67E967A-0817-FE03-1DF5-63364F921B7F}"/>
              </a:ext>
            </a:extLst>
          </p:cNvPr>
          <p:cNvSpPr txBox="1"/>
          <p:nvPr/>
        </p:nvSpPr>
        <p:spPr>
          <a:xfrm>
            <a:off x="8454273" y="6390350"/>
            <a:ext cx="2758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Horizontal translation stage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9A62E353-8AA1-6C36-3A1D-CAE4D7ED4B44}"/>
              </a:ext>
            </a:extLst>
          </p:cNvPr>
          <p:cNvCxnSpPr>
            <a:cxnSpLocks/>
          </p:cNvCxnSpPr>
          <p:nvPr/>
        </p:nvCxnSpPr>
        <p:spPr>
          <a:xfrm>
            <a:off x="4652711" y="5636454"/>
            <a:ext cx="188230" cy="60298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2B789AAD-943A-3A98-F8D2-C3A7DD1F270D}"/>
              </a:ext>
            </a:extLst>
          </p:cNvPr>
          <p:cNvSpPr txBox="1"/>
          <p:nvPr/>
        </p:nvSpPr>
        <p:spPr>
          <a:xfrm>
            <a:off x="3107814" y="6169425"/>
            <a:ext cx="3746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 plate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(liftable together with motion system)</a:t>
            </a: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03BD04D7-BCB7-DEF2-154F-CB35731239F0}"/>
              </a:ext>
            </a:extLst>
          </p:cNvPr>
          <p:cNvCxnSpPr>
            <a:cxnSpLocks/>
          </p:cNvCxnSpPr>
          <p:nvPr/>
        </p:nvCxnSpPr>
        <p:spPr>
          <a:xfrm flipV="1">
            <a:off x="8580130" y="884955"/>
            <a:ext cx="869270" cy="11221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6904BD4D-A7A3-8C03-E050-45557B0A7FFD}"/>
              </a:ext>
            </a:extLst>
          </p:cNvPr>
          <p:cNvSpPr txBox="1"/>
          <p:nvPr/>
        </p:nvSpPr>
        <p:spPr>
          <a:xfrm>
            <a:off x="9322669" y="563581"/>
            <a:ext cx="6126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Box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7A79CD9A-ACF4-1080-EE02-8AC6623D0412}"/>
              </a:ext>
            </a:extLst>
          </p:cNvPr>
          <p:cNvCxnSpPr>
            <a:cxnSpLocks/>
          </p:cNvCxnSpPr>
          <p:nvPr/>
        </p:nvCxnSpPr>
        <p:spPr>
          <a:xfrm flipH="1" flipV="1">
            <a:off x="5842398" y="2492896"/>
            <a:ext cx="280801" cy="80773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D54842C2-D3CD-ED1B-329A-C4128B7D5BF1}"/>
              </a:ext>
            </a:extLst>
          </p:cNvPr>
          <p:cNvSpPr txBox="1"/>
          <p:nvPr/>
        </p:nvSpPr>
        <p:spPr>
          <a:xfrm>
            <a:off x="4211351" y="2122532"/>
            <a:ext cx="29067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 DUT moving stage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EC53D2E7-126A-F689-652C-18557E533DA3}"/>
              </a:ext>
            </a:extLst>
          </p:cNvPr>
          <p:cNvCxnSpPr>
            <a:cxnSpLocks/>
          </p:cNvCxnSpPr>
          <p:nvPr/>
        </p:nvCxnSpPr>
        <p:spPr>
          <a:xfrm flipH="1">
            <a:off x="2148933" y="5417391"/>
            <a:ext cx="390776" cy="5344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ED07A7E0-C219-42DA-A356-B28EE5848B99}"/>
              </a:ext>
            </a:extLst>
          </p:cNvPr>
          <p:cNvSpPr txBox="1"/>
          <p:nvPr/>
        </p:nvSpPr>
        <p:spPr>
          <a:xfrm>
            <a:off x="1104270" y="5895201"/>
            <a:ext cx="1358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Locating pin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175F437C-5D07-A5C3-4864-B70F4461A120}"/>
              </a:ext>
            </a:extLst>
          </p:cNvPr>
          <p:cNvCxnSpPr>
            <a:cxnSpLocks/>
          </p:cNvCxnSpPr>
          <p:nvPr/>
        </p:nvCxnSpPr>
        <p:spPr>
          <a:xfrm>
            <a:off x="10508591" y="4883575"/>
            <a:ext cx="626208" cy="53381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id="{FDD24874-46DC-0054-672F-54D662ED3DF7}"/>
              </a:ext>
            </a:extLst>
          </p:cNvPr>
          <p:cNvSpPr txBox="1"/>
          <p:nvPr/>
        </p:nvSpPr>
        <p:spPr>
          <a:xfrm>
            <a:off x="10512891" y="5376942"/>
            <a:ext cx="1499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Vacuum valve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框 21">
            <a:extLst>
              <a:ext uri="{FF2B5EF4-FFF2-40B4-BE49-F238E27FC236}">
                <a16:creationId xmlns:a16="http://schemas.microsoft.com/office/drawing/2014/main" id="{6D6DABEC-0B8B-6481-CDBD-7F8167175BD1}"/>
              </a:ext>
            </a:extLst>
          </p:cNvPr>
          <p:cNvSpPr txBox="1"/>
          <p:nvPr/>
        </p:nvSpPr>
        <p:spPr>
          <a:xfrm>
            <a:off x="2514076" y="6003765"/>
            <a:ext cx="1935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Lifting mechanism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662FBF13-42F9-F40E-8015-DE5CD6BD5EA5}"/>
              </a:ext>
            </a:extLst>
          </p:cNvPr>
          <p:cNvCxnSpPr>
            <a:cxnSpLocks/>
          </p:cNvCxnSpPr>
          <p:nvPr/>
        </p:nvCxnSpPr>
        <p:spPr>
          <a:xfrm>
            <a:off x="3423922" y="5368361"/>
            <a:ext cx="148453" cy="70783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68A040C6-1889-5222-C3F8-D90ED380ADC8}"/>
              </a:ext>
            </a:extLst>
          </p:cNvPr>
          <p:cNvSpPr txBox="1">
            <a:spLocks/>
          </p:cNvSpPr>
          <p:nvPr/>
        </p:nvSpPr>
        <p:spPr>
          <a:xfrm>
            <a:off x="3612610" y="-78663"/>
            <a:ext cx="6408712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r>
              <a:rPr lang="en-US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LGAD</a:t>
            </a:r>
            <a:r>
              <a:rPr lang="zh-CN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Telescope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直接箭头连接符 22">
            <a:extLst>
              <a:ext uri="{FF2B5EF4-FFF2-40B4-BE49-F238E27FC236}">
                <a16:creationId xmlns:a16="http://schemas.microsoft.com/office/drawing/2014/main" id="{E16D165E-0155-ACA6-2076-99C8B0E673D8}"/>
              </a:ext>
            </a:extLst>
          </p:cNvPr>
          <p:cNvCxnSpPr>
            <a:cxnSpLocks/>
          </p:cNvCxnSpPr>
          <p:nvPr/>
        </p:nvCxnSpPr>
        <p:spPr>
          <a:xfrm flipH="1">
            <a:off x="1488140" y="3753182"/>
            <a:ext cx="1367208" cy="153599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21">
            <a:extLst>
              <a:ext uri="{FF2B5EF4-FFF2-40B4-BE49-F238E27FC236}">
                <a16:creationId xmlns:a16="http://schemas.microsoft.com/office/drawing/2014/main" id="{B067F8B6-7CBC-6B95-6572-46C555F9C4EB}"/>
              </a:ext>
            </a:extLst>
          </p:cNvPr>
          <p:cNvSpPr txBox="1"/>
          <p:nvPr/>
        </p:nvSpPr>
        <p:spPr>
          <a:xfrm>
            <a:off x="433346" y="5232725"/>
            <a:ext cx="1520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 window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48C7216-5960-E4C3-AAFC-67E3A542E3AB}"/>
              </a:ext>
            </a:extLst>
          </p:cNvPr>
          <p:cNvSpPr txBox="1"/>
          <p:nvPr/>
        </p:nvSpPr>
        <p:spPr>
          <a:xfrm>
            <a:off x="5842398" y="638928"/>
            <a:ext cx="1873928" cy="3847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 Direction</a:t>
            </a:r>
          </a:p>
        </p:txBody>
      </p:sp>
      <p:sp>
        <p:nvSpPr>
          <p:cNvPr id="2" name="灯片编号占位符 3">
            <a:extLst>
              <a:ext uri="{FF2B5EF4-FFF2-40B4-BE49-F238E27FC236}">
                <a16:creationId xmlns:a16="http://schemas.microsoft.com/office/drawing/2014/main" id="{4C471E16-6CFB-8B37-F761-216336C4C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9827" y="6349833"/>
            <a:ext cx="2700000" cy="316800"/>
          </a:xfrm>
        </p:spPr>
        <p:txBody>
          <a:bodyPr/>
          <a:lstStyle/>
          <a:p>
            <a:fld id="{1CE31295-EE37-487B-A3D5-9117ECE21C38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00602E1-3042-439C-9402-040FB8445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ICHEP 2026,Natal, Brazil, 30th July to 5th August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848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8269C2-0AF7-429A-A5EF-91C0A5717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670" y="296191"/>
            <a:ext cx="10058400" cy="467411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CEPC Outer Silicon Tracker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id="{A94EC584-E669-4C73-A504-A43BAE83C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532" y="990546"/>
            <a:ext cx="10988937" cy="5548174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>
              <a:buNone/>
            </a:pP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C307702-F061-4EBA-8F81-9BE62C9E1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531" y="1199653"/>
            <a:ext cx="10617539" cy="4878418"/>
          </a:xfrm>
          <a:prstGeom prst="rect">
            <a:avLst/>
          </a:prstGeom>
        </p:spPr>
      </p:pic>
      <p:sp>
        <p:nvSpPr>
          <p:cNvPr id="10" name="灯片编号占位符 9">
            <a:extLst>
              <a:ext uri="{FF2B5EF4-FFF2-40B4-BE49-F238E27FC236}">
                <a16:creationId xmlns:a16="http://schemas.microsoft.com/office/drawing/2014/main" id="{BA0C578D-7774-4182-9E16-570621B64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3E5255C0-2754-4EAC-9E75-06F34AE07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ICHEP 2026,Natal, Brazil, 30th July to 5th August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6422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C43D1F-6DA0-4679-A07F-D1B96A82A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Towards a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strip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AC-LGAD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detecteor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E61488-1623-4ED7-B122-DA4325DA9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AC-LGAD sensor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 out ASIC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LGAD+ASIC test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LGAD Beam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Telescope</a:t>
            </a:r>
          </a:p>
          <a:p>
            <a:r>
              <a:rPr lang="en-US" altLang="zh-CN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 Design and Fabrication R&amp;D</a:t>
            </a: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A6DEA0-6150-4CA2-9498-2F569FFC6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5E3C42-2140-4531-81A8-D66592647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ICHEP 2026,Natal, Brazil, 30th July to 5th August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900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0BFE5-69EE-D26A-9BF7-7364A27CF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9D1C15-EE8E-EEEE-EA69-0396482B5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6845" y="2816491"/>
            <a:ext cx="7001785" cy="3690263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84168306-CA7B-4065-B81C-8B924B273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595" y="174147"/>
            <a:ext cx="8588920" cy="655081"/>
          </a:xfrm>
        </p:spPr>
        <p:txBody>
          <a:bodyPr>
            <a:noAutofit/>
          </a:bodyPr>
          <a:lstStyle/>
          <a:p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Design and Fabrication R&amp;D</a:t>
            </a:r>
            <a:endParaRPr lang="zh-CN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9F1C916-26A6-44B6-922D-6E6B82344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87A04-95C7-4187-B9F1-741E2BC3EF7C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fld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08E3D1EE-A73E-44D0-0D72-C5300DD9A76F}"/>
              </a:ext>
            </a:extLst>
          </p:cNvPr>
          <p:cNvSpPr txBox="1">
            <a:spLocks/>
          </p:cNvSpPr>
          <p:nvPr/>
        </p:nvSpPr>
        <p:spPr>
          <a:xfrm>
            <a:off x="307681" y="968504"/>
            <a:ext cx="11668419" cy="2973861"/>
          </a:xfrm>
          <a:prstGeom prst="rect">
            <a:avLst/>
          </a:prstGeom>
        </p:spPr>
        <p:txBody>
          <a:bodyPr vert="horz" lIns="51435" tIns="25718" rIns="51435" bIns="2571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1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on lightweight carbon-fiber composite structural design, advanced manufacturing processes, thermal management, and cooling integration. 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1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Aims to promote the engineering application of lightweight composite materials and related technologies in semiconductor detectors, providing critical technical support for the development of particle tracking detectors.</a:t>
            </a:r>
          </a:p>
          <a:p>
            <a:pPr mar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1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2" indent="-342900">
              <a:lnSpc>
                <a:spcPct val="130000"/>
              </a:lnSpc>
              <a:spcBef>
                <a:spcPts val="600"/>
              </a:spcBef>
              <a:buClr>
                <a:schemeClr val="tx1"/>
              </a:buClr>
              <a:buSzPct val="100000"/>
              <a:buFont typeface="Cambria" panose="02040503050406030204" pitchFamily="18" charset="0"/>
              <a:buChar char="⇨"/>
            </a:pPr>
            <a:endParaRPr lang="en-US" altLang="en-US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457200" lvl="2" indent="-342900">
              <a:lnSpc>
                <a:spcPct val="130000"/>
              </a:lnSpc>
              <a:spcBef>
                <a:spcPts val="600"/>
              </a:spcBef>
              <a:buClr>
                <a:schemeClr val="tx1"/>
              </a:buClr>
              <a:buSzPct val="100000"/>
              <a:buFont typeface="Cambria" panose="02040503050406030204" pitchFamily="18" charset="0"/>
              <a:buChar char="⇨"/>
            </a:pPr>
            <a:endParaRPr lang="en-US" altLang="zh-CN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CB7110-43BA-BEE7-EAC1-5957EAB51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29" y="2856052"/>
            <a:ext cx="4645119" cy="37221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D718E5-9BCB-3BB0-9BBE-DA0D660BED1E}"/>
              </a:ext>
            </a:extLst>
          </p:cNvPr>
          <p:cNvSpPr txBox="1"/>
          <p:nvPr/>
        </p:nvSpPr>
        <p:spPr>
          <a:xfrm flipV="1">
            <a:off x="8024949" y="5520688"/>
            <a:ext cx="45719" cy="4571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t" anchorCtr="0">
            <a:noAutofit/>
          </a:bodyPr>
          <a:lstStyle/>
          <a:p>
            <a:pPr marL="279400" indent="-279400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  <a:buFont typeface="Wingdings" panose="05000000000000000000" charset="0"/>
              <a:buChar char="l"/>
            </a:pPr>
            <a:endParaRPr lang="en-US" sz="2000" b="1" spc="16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71F299-F8BA-AD06-A961-E8B6DD95A957}"/>
              </a:ext>
            </a:extLst>
          </p:cNvPr>
          <p:cNvSpPr txBox="1"/>
          <p:nvPr/>
        </p:nvSpPr>
        <p:spPr>
          <a:xfrm flipV="1">
            <a:off x="7110549" y="6469378"/>
            <a:ext cx="45719" cy="4571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t" anchorCtr="0">
            <a:noAutofit/>
          </a:bodyPr>
          <a:lstStyle/>
          <a:p>
            <a:pPr marL="279400" indent="-279400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  <a:buFont typeface="Wingdings" panose="05000000000000000000" charset="0"/>
              <a:buChar char="l"/>
            </a:pPr>
            <a:endParaRPr lang="en-US" sz="2000" b="1" spc="16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E25CB9-314F-1757-5D2A-ABA1FFCDF32F}"/>
              </a:ext>
            </a:extLst>
          </p:cNvPr>
          <p:cNvSpPr txBox="1"/>
          <p:nvPr/>
        </p:nvSpPr>
        <p:spPr>
          <a:xfrm>
            <a:off x="7604348" y="5590171"/>
            <a:ext cx="12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664500-F8FD-CCB1-0C14-702CCA719C51}"/>
              </a:ext>
            </a:extLst>
          </p:cNvPr>
          <p:cNvSpPr txBox="1"/>
          <p:nvPr/>
        </p:nvSpPr>
        <p:spPr>
          <a:xfrm>
            <a:off x="1434904" y="4359133"/>
            <a:ext cx="3448992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Silicon tracker require low material budget and minimal deformation (single layer &lt; 1% X₀, deformation at the micrometer level).</a:t>
            </a:r>
          </a:p>
          <a:p>
            <a:endParaRPr lang="en-US" sz="15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BBC636-B5E7-A42B-5D28-58050EF95C50}"/>
              </a:ext>
            </a:extLst>
          </p:cNvPr>
          <p:cNvSpPr txBox="1"/>
          <p:nvPr/>
        </p:nvSpPr>
        <p:spPr>
          <a:xfrm>
            <a:off x="3581401" y="6363494"/>
            <a:ext cx="6746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Latest engineering prototypes designed and fabricated by the team</a:t>
            </a:r>
            <a:endParaRPr lang="en-US" sz="17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9">
            <a:extLst>
              <a:ext uri="{FF2B5EF4-FFF2-40B4-BE49-F238E27FC236}">
                <a16:creationId xmlns:a16="http://schemas.microsoft.com/office/drawing/2014/main" id="{A03C4644-A083-C45B-D49A-6298E6A59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7936" y="2931412"/>
            <a:ext cx="2750694" cy="155491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33EA717-D7A3-56AF-3681-118123925D17}"/>
              </a:ext>
            </a:extLst>
          </p:cNvPr>
          <p:cNvSpPr txBox="1"/>
          <p:nvPr/>
        </p:nvSpPr>
        <p:spPr>
          <a:xfrm>
            <a:off x="4847684" y="4760180"/>
            <a:ext cx="1569979" cy="383068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63500" tIns="25400" rIns="63500" bIns="25400" rtlCol="0" anchor="t" anchorCtr="0">
            <a:noAutofit/>
          </a:bodyPr>
          <a:lstStyle/>
          <a:p>
            <a:pPr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</a:pPr>
            <a:r>
              <a:rPr lang="en-US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M55J预浸料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A46C86-5D27-33BA-9538-A9F3FBA6582D}"/>
              </a:ext>
            </a:extLst>
          </p:cNvPr>
          <p:cNvSpPr txBox="1"/>
          <p:nvPr/>
        </p:nvSpPr>
        <p:spPr>
          <a:xfrm>
            <a:off x="5778487" y="4760180"/>
            <a:ext cx="1569979" cy="383068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63500" tIns="25400" rIns="63500" bIns="25400" rtlCol="0" anchor="t" anchorCtr="0">
            <a:noAutofit/>
          </a:bodyPr>
          <a:lstStyle/>
          <a:p>
            <a:pPr fontAlgn="ctr">
              <a:lnSpc>
                <a:spcPct val="120000"/>
              </a:lnSpc>
              <a:spcAft>
                <a:spcPts val="800"/>
              </a:spcAft>
              <a:buClr>
                <a:srgbClr val="C00000"/>
              </a:buClr>
              <a:buSzPct val="100000"/>
            </a:pPr>
            <a:r>
              <a:rPr lang="en-US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M55J碳纤维丝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2EA94A-708F-80A1-9D25-E76AB09A9CF4}"/>
              </a:ext>
            </a:extLst>
          </p:cNvPr>
          <p:cNvSpPr txBox="1"/>
          <p:nvPr/>
        </p:nvSpPr>
        <p:spPr>
          <a:xfrm>
            <a:off x="6835367" y="4760180"/>
            <a:ext cx="1464922" cy="225697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0" tIns="25400" rIns="0" bIns="25400" rtlCol="0" anchor="t" anchorCtr="0">
            <a:noAutofit/>
          </a:bodyPr>
          <a:lstStyle/>
          <a:p>
            <a:pPr algn="ctr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</a:pPr>
            <a:r>
              <a:rPr lang="en-US" sz="1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碳纤维树脂和脱模</a:t>
            </a:r>
            <a:r>
              <a:rPr lang="en-US" sz="1200" spc="160" dirty="0" err="1">
                <a:ln w="3175">
                  <a:noFill/>
                  <a:prstDash val="dash"/>
                </a:ln>
                <a:solidFill>
                  <a:srgbClr val="0000FF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剂</a:t>
            </a:r>
            <a:endParaRPr lang="en-US" sz="1200" spc="160" dirty="0">
              <a:ln w="3175">
                <a:noFill/>
                <a:prstDash val="dash"/>
              </a:ln>
              <a:solidFill>
                <a:srgbClr val="0000FF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D49432D-BD97-9D1B-A189-96442D3BE99D}"/>
              </a:ext>
            </a:extLst>
          </p:cNvPr>
          <p:cNvSpPr txBox="1"/>
          <p:nvPr/>
        </p:nvSpPr>
        <p:spPr>
          <a:xfrm>
            <a:off x="8028825" y="4522613"/>
            <a:ext cx="668355" cy="225698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63500" tIns="25400" rIns="63500" bIns="25400" rtlCol="0" anchor="t" anchorCtr="0">
            <a:noAutofit/>
          </a:bodyPr>
          <a:lstStyle/>
          <a:p>
            <a:pPr algn="ctr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</a:pPr>
            <a:r>
              <a:rPr lang="en-US" sz="1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烘箱</a:t>
            </a:r>
            <a:endParaRPr lang="en-US" sz="1200" spc="160" dirty="0">
              <a:ln w="3175">
                <a:noFill/>
                <a:prstDash val="dash"/>
              </a:ln>
              <a:solidFill>
                <a:srgbClr val="0000FF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907B74-487B-FF32-094C-AAA59BE40BB2}"/>
              </a:ext>
            </a:extLst>
          </p:cNvPr>
          <p:cNvSpPr txBox="1"/>
          <p:nvPr/>
        </p:nvSpPr>
        <p:spPr>
          <a:xfrm>
            <a:off x="4865647" y="6042314"/>
            <a:ext cx="1656052" cy="225698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63500" tIns="25400" rIns="63500" bIns="25400" rtlCol="0" anchor="t" anchorCtr="0">
            <a:noAutofit/>
          </a:bodyPr>
          <a:lstStyle/>
          <a:p>
            <a:pPr algn="ctr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</a:pPr>
            <a:r>
              <a:rPr lang="en-US" sz="1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碳纤维预浸料裁剪带</a:t>
            </a:r>
            <a:endParaRPr lang="en-US" sz="1200" spc="160" dirty="0">
              <a:ln w="3175">
                <a:noFill/>
                <a:prstDash val="dash"/>
              </a:ln>
              <a:solidFill>
                <a:srgbClr val="0000FF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CD8872-272B-A802-650E-7CB1F291C0BD}"/>
              </a:ext>
            </a:extLst>
          </p:cNvPr>
          <p:cNvSpPr txBox="1"/>
          <p:nvPr/>
        </p:nvSpPr>
        <p:spPr>
          <a:xfrm>
            <a:off x="6417663" y="6042314"/>
            <a:ext cx="1442626" cy="225698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63500" tIns="25400" rIns="63500" bIns="25400" rtlCol="0" anchor="t" anchorCtr="0">
            <a:noAutofit/>
          </a:bodyPr>
          <a:lstStyle/>
          <a:p>
            <a:pPr algn="ctr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</a:pPr>
            <a:r>
              <a:rPr lang="en-US" sz="1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碳纤维预浸料铺层</a:t>
            </a:r>
            <a:endParaRPr lang="en-US" sz="1200" spc="160" dirty="0">
              <a:ln w="3175">
                <a:noFill/>
                <a:prstDash val="dash"/>
              </a:ln>
              <a:solidFill>
                <a:srgbClr val="0000FF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317259F-2BCD-C87F-C6A1-813DD0E0A9FD}"/>
              </a:ext>
            </a:extLst>
          </p:cNvPr>
          <p:cNvSpPr txBox="1"/>
          <p:nvPr/>
        </p:nvSpPr>
        <p:spPr>
          <a:xfrm>
            <a:off x="7860289" y="6041785"/>
            <a:ext cx="820379" cy="257462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63500" tIns="25400" rIns="63500" bIns="25400" rtlCol="0" anchor="t" anchorCtr="0">
            <a:noAutofit/>
          </a:bodyPr>
          <a:lstStyle/>
          <a:p>
            <a:pPr algn="ctr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</a:pPr>
            <a:r>
              <a:rPr lang="en-US" sz="115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涂脱模</a:t>
            </a:r>
            <a:r>
              <a:rPr lang="en-US" sz="1150" spc="160" dirty="0" err="1">
                <a:ln w="3175">
                  <a:noFill/>
                  <a:prstDash val="dash"/>
                </a:ln>
                <a:solidFill>
                  <a:srgbClr val="0000FF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剂</a:t>
            </a:r>
            <a:endParaRPr lang="en-US" sz="1150" spc="160" dirty="0">
              <a:ln w="3175">
                <a:noFill/>
                <a:prstDash val="dash"/>
              </a:ln>
              <a:solidFill>
                <a:srgbClr val="0000FF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1B40A92-9E53-078D-066D-066E8C6605EF}"/>
              </a:ext>
            </a:extLst>
          </p:cNvPr>
          <p:cNvSpPr txBox="1"/>
          <p:nvPr/>
        </p:nvSpPr>
        <p:spPr>
          <a:xfrm>
            <a:off x="9041515" y="4385901"/>
            <a:ext cx="2777115" cy="225698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63500" tIns="0" rIns="63500" bIns="25400" rtlCol="0" anchor="t" anchorCtr="0">
            <a:noAutofit/>
          </a:bodyPr>
          <a:lstStyle/>
          <a:p>
            <a:pPr algn="ctr" fontAlgn="ctr">
              <a:lnSpc>
                <a:spcPct val="120000"/>
              </a:lnSpc>
              <a:spcAft>
                <a:spcPts val="800"/>
              </a:spcAft>
              <a:buClr>
                <a:srgbClr val="C00000"/>
              </a:buClr>
              <a:buSzPct val="100000"/>
            </a:pPr>
            <a:r>
              <a:rPr lang="en-US" sz="1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设计加工的碳纤维热压磨具</a:t>
            </a:r>
            <a:endParaRPr lang="en-US" sz="1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7E1A24-FE0C-F7C0-6B80-51A0D9DBCB0E}"/>
              </a:ext>
            </a:extLst>
          </p:cNvPr>
          <p:cNvSpPr txBox="1"/>
          <p:nvPr/>
        </p:nvSpPr>
        <p:spPr>
          <a:xfrm>
            <a:off x="9969505" y="6327003"/>
            <a:ext cx="1026242" cy="225698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63500" tIns="0" rIns="63500" bIns="25400" rtlCol="0" anchor="t" anchorCtr="0">
            <a:noAutofit/>
          </a:bodyPr>
          <a:lstStyle/>
          <a:p>
            <a:pPr algn="ctr" fontAlgn="ctr">
              <a:lnSpc>
                <a:spcPct val="120000"/>
              </a:lnSpc>
              <a:spcAft>
                <a:spcPts val="800"/>
              </a:spcAft>
              <a:buClr>
                <a:srgbClr val="C00000"/>
              </a:buClr>
              <a:buSzPct val="100000"/>
            </a:pPr>
            <a:r>
              <a:rPr lang="en-US" sz="1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成型样样件</a:t>
            </a:r>
            <a:endParaRPr lang="en-US" sz="1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E53B187-368D-4BA8-982C-3367B2393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ICHEP 2026,Natal, Brazil, 30th July to 5th August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5682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F3D129-0B57-47B8-BF53-F1010725E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126"/>
            <a:ext cx="10515600" cy="683746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F8774F5-7658-4A34-81FB-FED9892EB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914400"/>
            <a:ext cx="11557000" cy="5300663"/>
          </a:xfrm>
        </p:spPr>
        <p:txBody>
          <a:bodyPr>
            <a:normAutofit lnSpcReduction="10000"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CEPC outer tracker system requires high timing and spatial resolution for PID </a:t>
            </a:r>
          </a:p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Towards CEPC Outer tracker, R&amp;D of AC-LGAD sensor, readout ASIC, combined test is ongoing; Meanwhile, beam test preparation and Mechanical Design and Fabrication R&amp;D also are ongoing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Results:</a:t>
            </a:r>
          </a:p>
          <a:p>
            <a:pPr marL="0" indent="0">
              <a:buNone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2cm strip AC-LGAD Sensor: spatial resolution~9.4um, time resolution~80ps</a:t>
            </a:r>
          </a:p>
          <a:p>
            <a:pPr marL="0" indent="0">
              <a:buNone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ASIC: LSB~30ps</a:t>
            </a:r>
          </a:p>
          <a:p>
            <a:pPr marL="0" indent="0">
              <a:buNone/>
            </a:pP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AC-LGAD with isolation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struction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will be taped out to improve its timing performance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8-channel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ASIC+sensor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test and multi-channel ASIC tape-out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 test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fabrication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EFF43E5-FFCE-4096-9DF5-B6DBD873D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fld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C4A8B6-4D97-4688-A1D2-42E495BEA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ICHEP 2026,Natal, Brazil, 30th July to 5th August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631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C8EB7A-5F14-41E9-899A-8FB7C874E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627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CEPC Outer silicon tracker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CA4E09-61BA-40A8-AA21-6819077000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E33880F-6969-41F1-87F2-9D6067669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924" y="1043926"/>
            <a:ext cx="9776832" cy="477014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1390D85C-DB3A-4B83-95F3-B42D6089AAC2}"/>
              </a:ext>
            </a:extLst>
          </p:cNvPr>
          <p:cNvSpPr/>
          <p:nvPr/>
        </p:nvSpPr>
        <p:spPr>
          <a:xfrm>
            <a:off x="852869" y="6078030"/>
            <a:ext cx="10174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4D tracker system in these colliders, AC-LGAD sensor with strip-shaped readout electrodes reduce the number of readout channels while maintaining spatial resolution along the bending direction.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2C70E2B-3ECF-4E9F-BAE6-15B3438C5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4104F76F-DA2C-4E82-8325-FE87C4672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ICHEP 2026,Natal, Brazil, 30th July to 5th August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055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C43D1F-6DA0-4679-A07F-D1B96A82A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Towards a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strip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AC-LGAD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detecteor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E61488-1623-4ED7-B122-DA4325DA9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AC-LGAD sensor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 out ASIC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LGAD+ASIC test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LGAD Beam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Telescope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Design and Fabrication R&amp;D</a:t>
            </a: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5339842-9914-491D-A706-D1C6856CE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9F263F1-F1F6-464C-A1C9-37D0612E8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ICHEP 2026,Natal, Brazil, 30th July to 5th August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366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9FA794-5528-4262-A8DE-FF591561A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892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AC-LGAD sensor R&amp;D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0C9360-5135-4A81-B728-00756055B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555" y="1345462"/>
            <a:ext cx="7073153" cy="2333999"/>
          </a:xfrm>
        </p:spPr>
        <p:txBody>
          <a:bodyPr>
            <a:noAutofit/>
          </a:bodyPr>
          <a:lstStyle/>
          <a:p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AC-LGAD with long strip been submitted for fabrication in April 2025</a:t>
            </a:r>
          </a:p>
          <a:p>
            <a:pPr marL="0" indent="0">
              <a:buNone/>
            </a:pP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➢ Strip lengths: 1 cm, 2 cm, and 4 cm </a:t>
            </a:r>
          </a:p>
          <a:p>
            <a:pPr marL="0" indent="0">
              <a:buNone/>
            </a:pP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➢ Strip pitch sizes: 100 µm, 200 µm, and 500 µm </a:t>
            </a:r>
          </a:p>
          <a:p>
            <a:pPr marL="0" indent="0">
              <a:buNone/>
            </a:pP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➢ Electrode widths: 25 µm, 50 µm, and 100 µm </a:t>
            </a:r>
          </a:p>
          <a:p>
            <a:pPr marL="0" indent="0">
              <a:buNone/>
            </a:pP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➢ Isolated structure design and EPI thickness (50 µm, 80 µm) to reduce sensor capacitance </a:t>
            </a:r>
          </a:p>
          <a:p>
            <a:pPr marL="0" indent="0">
              <a:buNone/>
            </a:pP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➢ Process design optimization: N+ doping concentration</a:t>
            </a:r>
            <a:endParaRPr lang="zh-C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F5C574B-87D9-4A31-97E8-6F4F2400D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831" y="1357270"/>
            <a:ext cx="4325618" cy="406637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150F7AB-5A88-4B1C-AF61-595EE2F3F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555" y="3895178"/>
            <a:ext cx="4328216" cy="260832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D757E07F-4747-42EB-B361-931B1F29ACA2}"/>
              </a:ext>
            </a:extLst>
          </p:cNvPr>
          <p:cNvSpPr/>
          <p:nvPr/>
        </p:nvSpPr>
        <p:spPr>
          <a:xfrm>
            <a:off x="7356708" y="5583653"/>
            <a:ext cx="4681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Testing has been done on wafer 1, wafer3, wafer 4. </a:t>
            </a: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I-V, C-V, spatial and timing performance using Beta and laser system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3">
            <a:extLst>
              <a:ext uri="{FF2B5EF4-FFF2-40B4-BE49-F238E27FC236}">
                <a16:creationId xmlns:a16="http://schemas.microsoft.com/office/drawing/2014/main" id="{2F6DBBEC-D3B8-4DC0-B218-2EE455EDBB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" t="27163" r="3455" b="14145"/>
          <a:stretch/>
        </p:blipFill>
        <p:spPr>
          <a:xfrm>
            <a:off x="4691170" y="4020875"/>
            <a:ext cx="2369796" cy="205552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09693F7-EB6C-4B47-B785-58D5F80E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页脚占位符 9">
            <a:extLst>
              <a:ext uri="{FF2B5EF4-FFF2-40B4-BE49-F238E27FC236}">
                <a16:creationId xmlns:a16="http://schemas.microsoft.com/office/drawing/2014/main" id="{154311F1-C80C-4D3B-876E-614810B49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ICHEP 2026,Natal, Brazil, 30th July to 5th August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383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C72A103-774E-4299-B9EF-DA5471F69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906" y="812801"/>
            <a:ext cx="10923817" cy="5664200"/>
          </a:xfrm>
          <a:prstGeom prst="rect">
            <a:avLst/>
          </a:prstGeom>
        </p:spPr>
      </p:pic>
      <p:sp>
        <p:nvSpPr>
          <p:cNvPr id="8" name="标题 1">
            <a:extLst>
              <a:ext uri="{FF2B5EF4-FFF2-40B4-BE49-F238E27FC236}">
                <a16:creationId xmlns:a16="http://schemas.microsoft.com/office/drawing/2014/main" id="{824B7121-44C6-4DBC-BAF7-B4D1FEBD20F1}"/>
              </a:ext>
            </a:extLst>
          </p:cNvPr>
          <p:cNvSpPr txBox="1">
            <a:spLocks/>
          </p:cNvSpPr>
          <p:nvPr/>
        </p:nvSpPr>
        <p:spPr>
          <a:xfrm>
            <a:off x="1107413" y="58270"/>
            <a:ext cx="10515600" cy="638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AC-LGAD sensor R&amp;D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36CB2A2-2D88-4A40-BB81-9CDD9C217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页脚占位符 9">
            <a:extLst>
              <a:ext uri="{FF2B5EF4-FFF2-40B4-BE49-F238E27FC236}">
                <a16:creationId xmlns:a16="http://schemas.microsoft.com/office/drawing/2014/main" id="{18BED383-34D5-48A1-BD38-3A1958EDD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ICHEP 2026,Natal, Brazil, 30th July to 5th August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466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4FF5427-2761-40F1-89CB-E69C9CECA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96101D6-153E-44AA-9D3E-2685E0FB4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599" y="1168348"/>
            <a:ext cx="3187395" cy="2445146"/>
          </a:xfrm>
          <a:prstGeom prst="rect">
            <a:avLst/>
          </a:prstGeom>
        </p:spPr>
      </p:pic>
      <p:grpSp>
        <p:nvGrpSpPr>
          <p:cNvPr id="11" name="组合 32">
            <a:extLst>
              <a:ext uri="{FF2B5EF4-FFF2-40B4-BE49-F238E27FC236}">
                <a16:creationId xmlns:a16="http://schemas.microsoft.com/office/drawing/2014/main" id="{0467F51A-AC1D-469D-93C4-DEF79D27867A}"/>
              </a:ext>
            </a:extLst>
          </p:cNvPr>
          <p:cNvGrpSpPr>
            <a:grpSpLocks noChangeAspect="1"/>
          </p:cNvGrpSpPr>
          <p:nvPr/>
        </p:nvGrpSpPr>
        <p:grpSpPr>
          <a:xfrm>
            <a:off x="738581" y="3865318"/>
            <a:ext cx="4158605" cy="2772587"/>
            <a:chOff x="4741410" y="2155463"/>
            <a:chExt cx="6125497" cy="4083936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AAD11E2F-FD7A-48C5-8018-2735DABAC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5756" r="94" b="37350"/>
            <a:stretch>
              <a:fillRect/>
            </a:stretch>
          </p:blipFill>
          <p:spPr>
            <a:xfrm>
              <a:off x="7766599" y="2155463"/>
              <a:ext cx="3100308" cy="1805936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EDD184C9-1979-404B-BB7C-37B31B7F2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7067" t="12060" r="5457" b="19966"/>
            <a:stretch>
              <a:fillRect/>
            </a:stretch>
          </p:blipFill>
          <p:spPr>
            <a:xfrm>
              <a:off x="4741410" y="2155463"/>
              <a:ext cx="3025189" cy="4083936"/>
            </a:xfrm>
            <a:prstGeom prst="rect">
              <a:avLst/>
            </a:prstGeom>
          </p:spPr>
        </p:pic>
        <p:pic>
          <p:nvPicPr>
            <p:cNvPr id="14" name="图片 19">
              <a:extLst>
                <a:ext uri="{FF2B5EF4-FFF2-40B4-BE49-F238E27FC236}">
                  <a16:creationId xmlns:a16="http://schemas.microsoft.com/office/drawing/2014/main" id="{6B9C944A-435E-4A98-B41B-FB699FB4D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45259" r="666"/>
            <a:stretch>
              <a:fillRect/>
            </a:stretch>
          </p:blipFill>
          <p:spPr>
            <a:xfrm>
              <a:off x="7766599" y="3961399"/>
              <a:ext cx="3100308" cy="2278000"/>
            </a:xfrm>
            <a:prstGeom prst="rect">
              <a:avLst/>
            </a:prstGeom>
          </p:spPr>
        </p:pic>
        <p:cxnSp>
          <p:nvCxnSpPr>
            <p:cNvPr id="15" name="直线箭头连接符 27">
              <a:extLst>
                <a:ext uri="{FF2B5EF4-FFF2-40B4-BE49-F238E27FC236}">
                  <a16:creationId xmlns:a16="http://schemas.microsoft.com/office/drawing/2014/main" id="{C14550D1-7492-4EAD-8033-48CBA9A2D9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10275" y="3294672"/>
              <a:ext cx="2369491" cy="400271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线箭头连接符 29">
              <a:extLst>
                <a:ext uri="{FF2B5EF4-FFF2-40B4-BE49-F238E27FC236}">
                  <a16:creationId xmlns:a16="http://schemas.microsoft.com/office/drawing/2014/main" id="{F2C50A95-6703-4F18-9E54-65A3E6C8D925}"/>
                </a:ext>
              </a:extLst>
            </p:cNvPr>
            <p:cNvCxnSpPr>
              <a:cxnSpLocks/>
            </p:cNvCxnSpPr>
            <p:nvPr/>
          </p:nvCxnSpPr>
          <p:spPr>
            <a:xfrm>
              <a:off x="6350133" y="4773781"/>
              <a:ext cx="2667258" cy="32661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21">
            <a:extLst>
              <a:ext uri="{FF2B5EF4-FFF2-40B4-BE49-F238E27FC236}">
                <a16:creationId xmlns:a16="http://schemas.microsoft.com/office/drawing/2014/main" id="{12A7591F-1D43-4E88-A354-960D82C88543}"/>
              </a:ext>
            </a:extLst>
          </p:cNvPr>
          <p:cNvSpPr txBox="1"/>
          <p:nvPr/>
        </p:nvSpPr>
        <p:spPr>
          <a:xfrm>
            <a:off x="1640150" y="4266064"/>
            <a:ext cx="2750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Readout board for sensors</a:t>
            </a:r>
          </a:p>
          <a:p>
            <a:endParaRPr lang="en-CA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标题 1">
            <a:extLst>
              <a:ext uri="{FF2B5EF4-FFF2-40B4-BE49-F238E27FC236}">
                <a16:creationId xmlns:a16="http://schemas.microsoft.com/office/drawing/2014/main" id="{54CBF41B-BCB3-4D6A-A255-01EA6CEEB9E7}"/>
              </a:ext>
            </a:extLst>
          </p:cNvPr>
          <p:cNvSpPr txBox="1">
            <a:spLocks/>
          </p:cNvSpPr>
          <p:nvPr/>
        </p:nvSpPr>
        <p:spPr>
          <a:xfrm>
            <a:off x="1071555" y="300653"/>
            <a:ext cx="10515600" cy="638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AC-LGAD sensor R&amp;D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84">
            <a:extLst>
              <a:ext uri="{FF2B5EF4-FFF2-40B4-BE49-F238E27FC236}">
                <a16:creationId xmlns:a16="http://schemas.microsoft.com/office/drawing/2014/main" id="{A533E260-EF2D-4D7D-849C-D416D06861C2}"/>
              </a:ext>
            </a:extLst>
          </p:cNvPr>
          <p:cNvGrpSpPr/>
          <p:nvPr/>
        </p:nvGrpSpPr>
        <p:grpSpPr>
          <a:xfrm>
            <a:off x="4870392" y="1579917"/>
            <a:ext cx="4925567" cy="2063621"/>
            <a:chOff x="47328" y="2196258"/>
            <a:chExt cx="4925567" cy="2063621"/>
          </a:xfrm>
        </p:grpSpPr>
        <p:pic>
          <p:nvPicPr>
            <p:cNvPr id="20" name="图片 1">
              <a:extLst>
                <a:ext uri="{FF2B5EF4-FFF2-40B4-BE49-F238E27FC236}">
                  <a16:creationId xmlns:a16="http://schemas.microsoft.com/office/drawing/2014/main" id="{5ECB9B1D-6965-4120-B581-D7D9215F01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6" r="3917" b="10625"/>
            <a:stretch>
              <a:fillRect/>
            </a:stretch>
          </p:blipFill>
          <p:spPr>
            <a:xfrm>
              <a:off x="47328" y="2196258"/>
              <a:ext cx="4925567" cy="2063621"/>
            </a:xfrm>
            <a:prstGeom prst="rect">
              <a:avLst/>
            </a:prstGeom>
          </p:spPr>
        </p:pic>
        <p:sp>
          <p:nvSpPr>
            <p:cNvPr id="21" name="TextBox 73">
              <a:extLst>
                <a:ext uri="{FF2B5EF4-FFF2-40B4-BE49-F238E27FC236}">
                  <a16:creationId xmlns:a16="http://schemas.microsoft.com/office/drawing/2014/main" id="{BCABF14C-CC41-458B-AA4F-DCBC49F24698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2119456" y="3436200"/>
              <a:ext cx="635368" cy="1785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45720" tIns="27432" rIns="45720" bIns="27432" rtlCol="0">
              <a:spAutoFit/>
            </a:bodyPr>
            <a:lstStyle/>
            <a:p>
              <a:r>
                <a:rPr lang="en-US" sz="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DC Sensor</a:t>
              </a:r>
            </a:p>
          </p:txBody>
        </p:sp>
        <p:sp>
          <p:nvSpPr>
            <p:cNvPr id="22" name="TextBox 74">
              <a:extLst>
                <a:ext uri="{FF2B5EF4-FFF2-40B4-BE49-F238E27FC236}">
                  <a16:creationId xmlns:a16="http://schemas.microsoft.com/office/drawing/2014/main" id="{7DC8C0F7-CB90-46CD-95A9-7C1960E117E8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2112255" y="2928326"/>
              <a:ext cx="695305" cy="18158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lIns="45720" tIns="36576" rIns="45720" bIns="36576" rtlCol="0">
              <a:spAutoFit/>
            </a:bodyPr>
            <a:lstStyle/>
            <a:p>
              <a:pPr algn="ctr"/>
              <a:r>
                <a:rPr lang="en-US" sz="7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Strip Sensor</a:t>
              </a:r>
            </a:p>
          </p:txBody>
        </p:sp>
      </p:grpSp>
      <p:pic>
        <p:nvPicPr>
          <p:cNvPr id="23" name="图片 6">
            <a:extLst>
              <a:ext uri="{FF2B5EF4-FFF2-40B4-BE49-F238E27FC236}">
                <a16:creationId xmlns:a16="http://schemas.microsoft.com/office/drawing/2014/main" id="{2A416516-C77F-4AD4-93FE-367349ECB9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5048" y="1015337"/>
            <a:ext cx="1260911" cy="1134819"/>
          </a:xfrm>
          <a:prstGeom prst="rect">
            <a:avLst/>
          </a:prstGeom>
        </p:spPr>
      </p:pic>
      <p:pic>
        <p:nvPicPr>
          <p:cNvPr id="24" name="图片 14">
            <a:extLst>
              <a:ext uri="{FF2B5EF4-FFF2-40B4-BE49-F238E27FC236}">
                <a16:creationId xmlns:a16="http://schemas.microsoft.com/office/drawing/2014/main" id="{8959B765-5DE7-4C2D-A86D-26663FF58A9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0004" t="25623" r="737"/>
          <a:stretch>
            <a:fillRect/>
          </a:stretch>
        </p:blipFill>
        <p:spPr>
          <a:xfrm>
            <a:off x="8755039" y="3191735"/>
            <a:ext cx="1063625" cy="903605"/>
          </a:xfrm>
          <a:prstGeom prst="rect">
            <a:avLst/>
          </a:prstGeom>
        </p:spPr>
      </p:pic>
      <p:cxnSp>
        <p:nvCxnSpPr>
          <p:cNvPr id="25" name="直接箭头连接符 15">
            <a:extLst>
              <a:ext uri="{FF2B5EF4-FFF2-40B4-BE49-F238E27FC236}">
                <a16:creationId xmlns:a16="http://schemas.microsoft.com/office/drawing/2014/main" id="{5A6A1648-DFC6-4564-B0EE-8F7D1C90E096}"/>
              </a:ext>
            </a:extLst>
          </p:cNvPr>
          <p:cNvCxnSpPr>
            <a:cxnSpLocks/>
          </p:cNvCxnSpPr>
          <p:nvPr/>
        </p:nvCxnSpPr>
        <p:spPr>
          <a:xfrm>
            <a:off x="7505363" y="3016777"/>
            <a:ext cx="1181560" cy="583224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15">
            <a:extLst>
              <a:ext uri="{FF2B5EF4-FFF2-40B4-BE49-F238E27FC236}">
                <a16:creationId xmlns:a16="http://schemas.microsoft.com/office/drawing/2014/main" id="{E5E0CFAE-0AC4-477F-92D1-0417D5591B30}"/>
              </a:ext>
            </a:extLst>
          </p:cNvPr>
          <p:cNvCxnSpPr>
            <a:cxnSpLocks/>
          </p:cNvCxnSpPr>
          <p:nvPr/>
        </p:nvCxnSpPr>
        <p:spPr>
          <a:xfrm flipV="1">
            <a:off x="7444497" y="1386919"/>
            <a:ext cx="1116420" cy="926110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1">
            <a:extLst>
              <a:ext uri="{FF2B5EF4-FFF2-40B4-BE49-F238E27FC236}">
                <a16:creationId xmlns:a16="http://schemas.microsoft.com/office/drawing/2014/main" id="{1F45BBE1-933F-42D6-A819-948A10A2F9E2}"/>
              </a:ext>
            </a:extLst>
          </p:cNvPr>
          <p:cNvSpPr txBox="1"/>
          <p:nvPr/>
        </p:nvSpPr>
        <p:spPr>
          <a:xfrm>
            <a:off x="9974640" y="1168348"/>
            <a:ext cx="2127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zh-CN" alt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trip sensor with strip length as 2 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en-CA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4">
            <a:extLst>
              <a:ext uri="{FF2B5EF4-FFF2-40B4-BE49-F238E27FC236}">
                <a16:creationId xmlns:a16="http://schemas.microsoft.com/office/drawing/2014/main" id="{F69C747C-7B6E-4BD4-AEA8-335F49184B22}"/>
              </a:ext>
            </a:extLst>
          </p:cNvPr>
          <p:cNvSpPr txBox="1"/>
          <p:nvPr/>
        </p:nvSpPr>
        <p:spPr>
          <a:xfrm>
            <a:off x="5292980" y="3662342"/>
            <a:ext cx="209578" cy="376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DFC19F42-E56B-4938-AFB8-73F3A0D025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4199" y="4228874"/>
            <a:ext cx="3765438" cy="2484413"/>
          </a:xfrm>
          <a:prstGeom prst="rect">
            <a:avLst/>
          </a:prstGeom>
        </p:spPr>
      </p:pic>
      <p:sp>
        <p:nvSpPr>
          <p:cNvPr id="43" name="TextBox 2">
            <a:extLst>
              <a:ext uri="{FF2B5EF4-FFF2-40B4-BE49-F238E27FC236}">
                <a16:creationId xmlns:a16="http://schemas.microsoft.com/office/drawing/2014/main" id="{0083F80D-7240-42D0-A11C-EE46BA4007DB}"/>
              </a:ext>
            </a:extLst>
          </p:cNvPr>
          <p:cNvSpPr txBox="1"/>
          <p:nvPr/>
        </p:nvSpPr>
        <p:spPr>
          <a:xfrm>
            <a:off x="9718021" y="3336739"/>
            <a:ext cx="2640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DC-pad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 (W4-DC-D6)</a:t>
            </a:r>
          </a:p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resolution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ECB55651-31AA-49FB-938B-FDEC61CAF7B6}"/>
              </a:ext>
            </a:extLst>
          </p:cNvPr>
          <p:cNvSpPr txBox="1"/>
          <p:nvPr/>
        </p:nvSpPr>
        <p:spPr>
          <a:xfrm>
            <a:off x="462767" y="597770"/>
            <a:ext cx="22733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Beta test setup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灯片编号占位符 44">
            <a:extLst>
              <a:ext uri="{FF2B5EF4-FFF2-40B4-BE49-F238E27FC236}">
                <a16:creationId xmlns:a16="http://schemas.microsoft.com/office/drawing/2014/main" id="{843AB73E-2B37-4211-8643-5C07D6D03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1EE4-7C10-4F0E-B9DB-5B6BAB99E543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页脚占位符 45">
            <a:extLst>
              <a:ext uri="{FF2B5EF4-FFF2-40B4-BE49-F238E27FC236}">
                <a16:creationId xmlns:a16="http://schemas.microsoft.com/office/drawing/2014/main" id="{B828B6A7-E0B7-4BED-B973-D02D4876F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ICHEP 2026,Natal, Brazil, 30th July to 5th August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317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7382E-76F4-20D1-041D-E827B47F5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F606EBD-CE48-92CF-38B1-0B876F12E2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542"/>
          <a:stretch>
            <a:fillRect/>
          </a:stretch>
        </p:blipFill>
        <p:spPr>
          <a:xfrm>
            <a:off x="0" y="3006679"/>
            <a:ext cx="3863752" cy="278542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96F956C-B254-258A-934A-E8675FFDCAB5}"/>
              </a:ext>
            </a:extLst>
          </p:cNvPr>
          <p:cNvSpPr txBox="1"/>
          <p:nvPr/>
        </p:nvSpPr>
        <p:spPr>
          <a:xfrm>
            <a:off x="2451388" y="3765230"/>
            <a:ext cx="111535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EE5436-0AD3-F52C-AA80-E595EC0619CE}"/>
              </a:ext>
            </a:extLst>
          </p:cNvPr>
          <p:cNvSpPr txBox="1"/>
          <p:nvPr/>
        </p:nvSpPr>
        <p:spPr>
          <a:xfrm>
            <a:off x="2300912" y="3802752"/>
            <a:ext cx="111535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8FFDB0F1-169A-E3A9-C790-25FF67610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29634"/>
            <a:ext cx="11173493" cy="914400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Strip</a:t>
            </a:r>
            <a:r>
              <a:rPr lang="zh-C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</a:t>
            </a:r>
            <a:r>
              <a:rPr lang="zh-C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zh-C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Resolution (Beta</a:t>
            </a:r>
            <a:r>
              <a:rPr lang="zh-C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Source)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灯片编号占位符 3">
            <a:extLst>
              <a:ext uri="{FF2B5EF4-FFF2-40B4-BE49-F238E27FC236}">
                <a16:creationId xmlns:a16="http://schemas.microsoft.com/office/drawing/2014/main" id="{9D3AC246-87BC-F769-F788-E7EF048F9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9827" y="6349833"/>
            <a:ext cx="2700000" cy="316800"/>
          </a:xfrm>
        </p:spPr>
        <p:txBody>
          <a:bodyPr/>
          <a:lstStyle/>
          <a:p>
            <a:fld id="{1CE31295-EE37-487B-A3D5-9117ECE21C38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350D3BB9-70CA-2EEC-2731-5754724A846C}"/>
              </a:ext>
            </a:extLst>
          </p:cNvPr>
          <p:cNvSpPr txBox="1">
            <a:spLocks/>
          </p:cNvSpPr>
          <p:nvPr/>
        </p:nvSpPr>
        <p:spPr>
          <a:xfrm>
            <a:off x="9269827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E31295-EE37-487B-A3D5-9117ECE21C38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67A26BEA-BF7F-E09F-D070-FCA854C78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856" y="1052736"/>
            <a:ext cx="7019510" cy="4802822"/>
          </a:xfrm>
          <a:prstGeom prst="rect">
            <a:avLst/>
          </a:prstGeom>
        </p:spPr>
      </p:pic>
      <p:sp>
        <p:nvSpPr>
          <p:cNvPr id="43" name="内容占位符 2">
            <a:extLst>
              <a:ext uri="{FF2B5EF4-FFF2-40B4-BE49-F238E27FC236}">
                <a16:creationId xmlns:a16="http://schemas.microsoft.com/office/drawing/2014/main" id="{88871098-79BA-DE39-6A64-FE33527D8DC6}"/>
              </a:ext>
            </a:extLst>
          </p:cNvPr>
          <p:cNvSpPr txBox="1">
            <a:spLocks/>
          </p:cNvSpPr>
          <p:nvPr/>
        </p:nvSpPr>
        <p:spPr>
          <a:xfrm>
            <a:off x="263352" y="5661248"/>
            <a:ext cx="11737554" cy="838691"/>
          </a:xfrm>
          <a:prstGeom prst="rect">
            <a:avLst/>
          </a:prstGeom>
        </p:spPr>
        <p:txBody>
          <a:bodyPr vert="horz" lIns="51435" tIns="25718" rIns="51435" bIns="25718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1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signal rise time of strip sensors is substantially longer than that of pad sensors.</a:t>
            </a:r>
          </a:p>
          <a:p>
            <a:pPr marL="0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1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1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strip sensor </a:t>
            </a:r>
            <a:r>
              <a:rPr lang="en-US" altLang="zh-CN" sz="21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W4-AC-D9: 2</a:t>
            </a:r>
            <a:r>
              <a:rPr lang="zh-CN" altLang="en-US" sz="1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cm, 100 </a:t>
            </a:r>
            <a:r>
              <a:rPr lang="en-US" sz="1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en-US" sz="1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pitch, 50 </a:t>
            </a:r>
            <a:r>
              <a:rPr lang="en-US" sz="19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en-US" sz="19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electrode width</a:t>
            </a:r>
            <a:r>
              <a:rPr lang="en-US" sz="21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achieved a time resolution of ~83 ps.</a:t>
            </a:r>
          </a:p>
          <a:p>
            <a:pPr marL="0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957F3D4-A9F5-F2B4-E586-796229C662B0}"/>
              </a:ext>
            </a:extLst>
          </p:cNvPr>
          <p:cNvSpPr txBox="1"/>
          <p:nvPr/>
        </p:nvSpPr>
        <p:spPr>
          <a:xfrm>
            <a:off x="6202406" y="4012683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Strip</a:t>
            </a:r>
            <a:r>
              <a:rPr lang="zh-CN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Sensor</a:t>
            </a:r>
            <a:r>
              <a:rPr lang="zh-CN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zh-CN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Resolution:</a:t>
            </a:r>
          </a:p>
          <a:p>
            <a:r>
              <a:rPr lang="zh-CN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 </a:t>
            </a:r>
            <a:r>
              <a:rPr lang="en-US" altLang="zh-CN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(90-</a:t>
            </a:r>
            <a:r>
              <a:rPr lang="zh-CN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zh-CN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90-36</a:t>
            </a:r>
            <a:r>
              <a:rPr lang="zh-CN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zh-CN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36)~83</a:t>
            </a:r>
            <a:r>
              <a:rPr lang="zh-CN" alt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endParaRPr lang="en-US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9A890DD-8832-ED7A-ECA0-080F5B1274AF}"/>
              </a:ext>
            </a:extLst>
          </p:cNvPr>
          <p:cNvSpPr txBox="1"/>
          <p:nvPr/>
        </p:nvSpPr>
        <p:spPr>
          <a:xfrm>
            <a:off x="2279576" y="4239749"/>
            <a:ext cx="1811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(DC,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W4-DC-D6)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4F297A-4C55-F85C-DCF0-8B0124ED227A}"/>
              </a:ext>
            </a:extLst>
          </p:cNvPr>
          <p:cNvSpPr txBox="1"/>
          <p:nvPr/>
        </p:nvSpPr>
        <p:spPr>
          <a:xfrm>
            <a:off x="6216349" y="1383085"/>
            <a:ext cx="11855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F1DD36-93B9-5E62-5D27-C95B37FB7242}"/>
              </a:ext>
            </a:extLst>
          </p:cNvPr>
          <p:cNvSpPr txBox="1"/>
          <p:nvPr/>
        </p:nvSpPr>
        <p:spPr>
          <a:xfrm>
            <a:off x="10072995" y="3299430"/>
            <a:ext cx="788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CH-1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C14C6A-CE41-3BDB-C807-A6620C77B4D9}"/>
              </a:ext>
            </a:extLst>
          </p:cNvPr>
          <p:cNvSpPr txBox="1"/>
          <p:nvPr/>
        </p:nvSpPr>
        <p:spPr>
          <a:xfrm>
            <a:off x="10072995" y="3715845"/>
            <a:ext cx="788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CH-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D6C3E9-B58F-8DC4-F2EA-80B17EE347FA}"/>
              </a:ext>
            </a:extLst>
          </p:cNvPr>
          <p:cNvSpPr txBox="1"/>
          <p:nvPr/>
        </p:nvSpPr>
        <p:spPr>
          <a:xfrm>
            <a:off x="10131963" y="2699335"/>
            <a:ext cx="788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A2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CH-</a:t>
            </a:r>
            <a:r>
              <a:rPr lang="en-US" altLang="zh-CN" dirty="0">
                <a:solidFill>
                  <a:srgbClr val="00A2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dirty="0">
              <a:solidFill>
                <a:srgbClr val="00A24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14">
            <a:extLst>
              <a:ext uri="{FF2B5EF4-FFF2-40B4-BE49-F238E27FC236}">
                <a16:creationId xmlns:a16="http://schemas.microsoft.com/office/drawing/2014/main" id="{0C0C8D78-1821-CE0E-60CA-CE141A8A672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004" t="25623" r="737"/>
          <a:stretch>
            <a:fillRect/>
          </a:stretch>
        </p:blipFill>
        <p:spPr>
          <a:xfrm>
            <a:off x="3791306" y="3821539"/>
            <a:ext cx="1063625" cy="9036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826F948-1DAE-71AD-3144-5F6061AC723B}"/>
              </a:ext>
            </a:extLst>
          </p:cNvPr>
          <p:cNvSpPr txBox="1"/>
          <p:nvPr/>
        </p:nvSpPr>
        <p:spPr>
          <a:xfrm>
            <a:off x="1199365" y="3609060"/>
            <a:ext cx="147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Raise Time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C04E8D8-8984-C432-39F9-E1AE91A27CB6}"/>
              </a:ext>
            </a:extLst>
          </p:cNvPr>
          <p:cNvGrpSpPr/>
          <p:nvPr/>
        </p:nvGrpSpPr>
        <p:grpSpPr>
          <a:xfrm>
            <a:off x="656893" y="1538482"/>
            <a:ext cx="2287267" cy="901720"/>
            <a:chOff x="4358447" y="3708636"/>
            <a:chExt cx="1375037" cy="577634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385DEBDB-6C19-B9AC-67A6-3FA31E3D96A1}"/>
                </a:ext>
              </a:extLst>
            </p:cNvPr>
            <p:cNvSpPr/>
            <p:nvPr/>
          </p:nvSpPr>
          <p:spPr>
            <a:xfrm>
              <a:off x="4358447" y="3708636"/>
              <a:ext cx="1375037" cy="57763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6DF19D1-6EB4-3FA7-7564-3E59DBE3D30D}"/>
                </a:ext>
              </a:extLst>
            </p:cNvPr>
            <p:cNvSpPr/>
            <p:nvPr/>
          </p:nvSpPr>
          <p:spPr>
            <a:xfrm>
              <a:off x="4480815" y="3784632"/>
              <a:ext cx="1130300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531FDA2-86F6-8AC0-9EA8-44B0D90EDD28}"/>
                </a:ext>
              </a:extLst>
            </p:cNvPr>
            <p:cNvSpPr/>
            <p:nvPr/>
          </p:nvSpPr>
          <p:spPr>
            <a:xfrm>
              <a:off x="4480815" y="3883487"/>
              <a:ext cx="1130300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7EE5EA3-2562-0C00-0018-74D41519A79A}"/>
                </a:ext>
              </a:extLst>
            </p:cNvPr>
            <p:cNvSpPr/>
            <p:nvPr/>
          </p:nvSpPr>
          <p:spPr>
            <a:xfrm>
              <a:off x="4480815" y="3982342"/>
              <a:ext cx="1130300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0CD75C7-A773-2982-8D3A-3C7699A17278}"/>
                </a:ext>
              </a:extLst>
            </p:cNvPr>
            <p:cNvSpPr/>
            <p:nvPr/>
          </p:nvSpPr>
          <p:spPr>
            <a:xfrm>
              <a:off x="4484844" y="4081197"/>
              <a:ext cx="1130300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9438728-7DEA-ECA7-8A32-CF3E5692F5B6}"/>
                </a:ext>
              </a:extLst>
            </p:cNvPr>
            <p:cNvSpPr/>
            <p:nvPr/>
          </p:nvSpPr>
          <p:spPr>
            <a:xfrm>
              <a:off x="4480815" y="4183733"/>
              <a:ext cx="1130300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15194D6-7147-6E5D-2A6B-DB0167CD7B4E}"/>
              </a:ext>
            </a:extLst>
          </p:cNvPr>
          <p:cNvSpPr txBox="1"/>
          <p:nvPr/>
        </p:nvSpPr>
        <p:spPr>
          <a:xfrm>
            <a:off x="1176643" y="1052736"/>
            <a:ext cx="3767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DUT strip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sensor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W4-AC-D9, 2 cm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CA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06AD982-6D31-46D7-8641-666BD65D9747}"/>
              </a:ext>
            </a:extLst>
          </p:cNvPr>
          <p:cNvSpPr txBox="1"/>
          <p:nvPr/>
        </p:nvSpPr>
        <p:spPr>
          <a:xfrm>
            <a:off x="2927595" y="1470784"/>
            <a:ext cx="814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F64F02A-1F1F-FC16-23ED-72AD8F96C42E}"/>
              </a:ext>
            </a:extLst>
          </p:cNvPr>
          <p:cNvSpPr txBox="1"/>
          <p:nvPr/>
        </p:nvSpPr>
        <p:spPr>
          <a:xfrm>
            <a:off x="2926996" y="1657116"/>
            <a:ext cx="814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B6F1CCB-A088-96BC-1864-7BA16A4AA8AC}"/>
              </a:ext>
            </a:extLst>
          </p:cNvPr>
          <p:cNvSpPr txBox="1"/>
          <p:nvPr/>
        </p:nvSpPr>
        <p:spPr>
          <a:xfrm>
            <a:off x="2924066" y="1847119"/>
            <a:ext cx="814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52B8CB8-68B9-CC81-8FCF-505E21BC77DB}"/>
              </a:ext>
            </a:extLst>
          </p:cNvPr>
          <p:cNvSpPr txBox="1"/>
          <p:nvPr/>
        </p:nvSpPr>
        <p:spPr>
          <a:xfrm>
            <a:off x="2924066" y="2008522"/>
            <a:ext cx="814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图片 6">
            <a:extLst>
              <a:ext uri="{FF2B5EF4-FFF2-40B4-BE49-F238E27FC236}">
                <a16:creationId xmlns:a16="http://schemas.microsoft.com/office/drawing/2014/main" id="{7CEF1F17-1A43-F333-A9FE-1B7E85C97E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8945" y="1430085"/>
            <a:ext cx="1260911" cy="113481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CD25F2E-0C80-40AE-C68C-AC645921D5E5}"/>
              </a:ext>
            </a:extLst>
          </p:cNvPr>
          <p:cNvSpPr/>
          <p:nvPr/>
        </p:nvSpPr>
        <p:spPr>
          <a:xfrm>
            <a:off x="1751529" y="1887342"/>
            <a:ext cx="101540" cy="71370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5CA83EC-8E12-4280-B7C4-374390982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ICHEP 2026,Natal, Brazil, 30th July to 5th August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97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37"/>
    </mc:Choice>
    <mc:Fallback xmlns="">
      <p:transition spd="slow" advTm="155837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B66DF-2533-6CC8-B5DD-D5098DE3E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F3F2DBD-BFC8-6928-5339-0BC4E9D4A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8953" y="1196752"/>
            <a:ext cx="6741683" cy="4532916"/>
          </a:xfrm>
          <a:prstGeom prst="rect">
            <a:avLst/>
          </a:prstGeom>
        </p:spPr>
      </p:pic>
      <p:grpSp>
        <p:nvGrpSpPr>
          <p:cNvPr id="107" name="Group 106">
            <a:extLst>
              <a:ext uri="{FF2B5EF4-FFF2-40B4-BE49-F238E27FC236}">
                <a16:creationId xmlns:a16="http://schemas.microsoft.com/office/drawing/2014/main" id="{E5EC217A-7C4B-5B5F-29E2-9AA5B12EC980}"/>
              </a:ext>
            </a:extLst>
          </p:cNvPr>
          <p:cNvGrpSpPr>
            <a:grpSpLocks noChangeAspect="1"/>
          </p:cNvGrpSpPr>
          <p:nvPr/>
        </p:nvGrpSpPr>
        <p:grpSpPr>
          <a:xfrm>
            <a:off x="5292982" y="2298822"/>
            <a:ext cx="4691452" cy="1864515"/>
            <a:chOff x="5918823" y="3486523"/>
            <a:chExt cx="4049067" cy="160921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E5F552F-8049-649F-3F36-BE5FF48813AE}"/>
                </a:ext>
              </a:extLst>
            </p:cNvPr>
            <p:cNvSpPr txBox="1"/>
            <p:nvPr/>
          </p:nvSpPr>
          <p:spPr>
            <a:xfrm>
              <a:off x="5918823" y="4380475"/>
              <a:ext cx="255964" cy="318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1BAD714-B194-5799-7BBE-A030952878B8}"/>
                </a:ext>
              </a:extLst>
            </p:cNvPr>
            <p:cNvSpPr txBox="1"/>
            <p:nvPr/>
          </p:nvSpPr>
          <p:spPr>
            <a:xfrm>
              <a:off x="7536160" y="4535177"/>
              <a:ext cx="720080" cy="318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PD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7997989-1DA9-0EE6-8AC2-36DED46CDF70}"/>
                </a:ext>
              </a:extLst>
            </p:cNvPr>
            <p:cNvSpPr txBox="1"/>
            <p:nvPr/>
          </p:nvSpPr>
          <p:spPr>
            <a:xfrm>
              <a:off x="9090840" y="3890360"/>
              <a:ext cx="814901" cy="305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CH-1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962E23D8-E838-596C-414C-59D76C90242D}"/>
                </a:ext>
              </a:extLst>
            </p:cNvPr>
            <p:cNvSpPr txBox="1"/>
            <p:nvPr/>
          </p:nvSpPr>
          <p:spPr>
            <a:xfrm>
              <a:off x="8623928" y="4790258"/>
              <a:ext cx="814901" cy="305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CH-2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9299D90-B2B0-7081-4E47-C8DB87171327}"/>
                </a:ext>
              </a:extLst>
            </p:cNvPr>
            <p:cNvSpPr txBox="1"/>
            <p:nvPr/>
          </p:nvSpPr>
          <p:spPr>
            <a:xfrm>
              <a:off x="9048098" y="4366799"/>
              <a:ext cx="814901" cy="305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solidFill>
                    <a:srgbClr val="FF4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CH-3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9D4FF40F-38AA-3592-9F8F-F409D6669E98}"/>
                </a:ext>
              </a:extLst>
            </p:cNvPr>
            <p:cNvSpPr txBox="1"/>
            <p:nvPr/>
          </p:nvSpPr>
          <p:spPr>
            <a:xfrm>
              <a:off x="9152989" y="3486523"/>
              <a:ext cx="814901" cy="305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solidFill>
                    <a:srgbClr val="00A24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CH-4</a:t>
              </a: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73122956-6E33-6520-435E-4A6381706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68696" y="44624"/>
            <a:ext cx="12817424" cy="914400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Laser TCT Sensor Characterization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F0FD87-8559-1A1D-9F0C-505A307D2CF2}"/>
              </a:ext>
            </a:extLst>
          </p:cNvPr>
          <p:cNvSpPr txBox="1"/>
          <p:nvPr/>
        </p:nvSpPr>
        <p:spPr>
          <a:xfrm>
            <a:off x="11783505" y="6489938"/>
            <a:ext cx="0" cy="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t" anchorCtr="0">
            <a:noAutofit/>
          </a:bodyPr>
          <a:lstStyle/>
          <a:p>
            <a:pPr marL="279400" indent="-279400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  <a:buFont typeface="Wingdings" panose="05000000000000000000" charset="0"/>
              <a:buChar char="l"/>
            </a:pPr>
            <a:endParaRPr lang="en-US" sz="2000" b="1" spc="16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4" name="灯片编号占位符 3">
            <a:extLst>
              <a:ext uri="{FF2B5EF4-FFF2-40B4-BE49-F238E27FC236}">
                <a16:creationId xmlns:a16="http://schemas.microsoft.com/office/drawing/2014/main" id="{63E4E5E9-B3C1-086D-61BB-5439E286C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9827" y="6349833"/>
            <a:ext cx="2700000" cy="316800"/>
          </a:xfrm>
        </p:spPr>
        <p:txBody>
          <a:bodyPr/>
          <a:lstStyle/>
          <a:p>
            <a:fld id="{1CE31295-EE37-487B-A3D5-9117ECE21C38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DE651B0-4B82-A24A-C9C2-511DF54CE7EB}"/>
              </a:ext>
            </a:extLst>
          </p:cNvPr>
          <p:cNvGrpSpPr/>
          <p:nvPr/>
        </p:nvGrpSpPr>
        <p:grpSpPr>
          <a:xfrm>
            <a:off x="96802" y="997128"/>
            <a:ext cx="4192712" cy="5477238"/>
            <a:chOff x="1362670" y="518731"/>
            <a:chExt cx="4192712" cy="547723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ABCEB72-61B9-11D0-1C17-6BA3FB39ACE5}"/>
                </a:ext>
              </a:extLst>
            </p:cNvPr>
            <p:cNvSpPr txBox="1"/>
            <p:nvPr/>
          </p:nvSpPr>
          <p:spPr>
            <a:xfrm>
              <a:off x="3272587" y="2698429"/>
              <a:ext cx="2073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br>
                <a:rPr lang="en-US" sz="1200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LGAD or</a:t>
              </a:r>
              <a:br>
                <a:rPr lang="en-US" sz="1200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LGAD+LATRIC</a:t>
              </a:r>
              <a:endParaRPr lang="en-CA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0992A4A-73AC-9C0E-F06B-2ACB4ABEA7D7}"/>
                </a:ext>
              </a:extLst>
            </p:cNvPr>
            <p:cNvGrpSpPr/>
            <p:nvPr/>
          </p:nvGrpSpPr>
          <p:grpSpPr>
            <a:xfrm>
              <a:off x="1362670" y="518731"/>
              <a:ext cx="4192712" cy="5477238"/>
              <a:chOff x="1362670" y="518731"/>
              <a:chExt cx="4192712" cy="547723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FDBFF18B-C663-117B-3832-CDC1B60FD015}"/>
                  </a:ext>
                </a:extLst>
              </p:cNvPr>
              <p:cNvGrpSpPr/>
              <p:nvPr/>
            </p:nvGrpSpPr>
            <p:grpSpPr>
              <a:xfrm>
                <a:off x="1362670" y="518731"/>
                <a:ext cx="4125033" cy="5477238"/>
                <a:chOff x="4646747" y="308312"/>
                <a:chExt cx="4125033" cy="5477238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DCCD11D-54D1-AAA2-7E27-4317EE92FC1D}"/>
                    </a:ext>
                  </a:extLst>
                </p:cNvPr>
                <p:cNvSpPr/>
                <p:nvPr/>
              </p:nvSpPr>
              <p:spPr>
                <a:xfrm>
                  <a:off x="6080838" y="308312"/>
                  <a:ext cx="1376527" cy="501490"/>
                </a:xfrm>
                <a:prstGeom prst="rect">
                  <a:avLst/>
                </a:prstGeom>
                <a:solidFill>
                  <a:srgbClr val="DA2EDE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CA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Laser</a:t>
                  </a:r>
                </a:p>
              </p:txBody>
            </p: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C339AC13-A990-2F8B-86AD-94C4B4653A2D}"/>
                    </a:ext>
                  </a:extLst>
                </p:cNvPr>
                <p:cNvGrpSpPr/>
                <p:nvPr/>
              </p:nvGrpSpPr>
              <p:grpSpPr>
                <a:xfrm>
                  <a:off x="8038178" y="1512950"/>
                  <a:ext cx="199175" cy="966356"/>
                  <a:chOff x="3792941" y="998830"/>
                  <a:chExt cx="241109" cy="1537414"/>
                </a:xfrm>
              </p:grpSpPr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46F850DC-06B1-EF4D-6345-C8793D8F5161}"/>
                      </a:ext>
                    </a:extLst>
                  </p:cNvPr>
                  <p:cNvSpPr/>
                  <p:nvPr/>
                </p:nvSpPr>
                <p:spPr>
                  <a:xfrm>
                    <a:off x="3792941" y="998830"/>
                    <a:ext cx="241103" cy="73957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" name="Trapezoid 37">
                    <a:extLst>
                      <a:ext uri="{FF2B5EF4-FFF2-40B4-BE49-F238E27FC236}">
                        <a16:creationId xmlns:a16="http://schemas.microsoft.com/office/drawing/2014/main" id="{E090E370-6BE5-3073-AD1A-84F43FE0018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792949" y="1750678"/>
                    <a:ext cx="241101" cy="785566"/>
                  </a:xfrm>
                  <a:prstGeom prst="trapezoid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D61571E2-A45F-DFE3-2846-9D8D7A7B2419}"/>
                    </a:ext>
                  </a:extLst>
                </p:cNvPr>
                <p:cNvSpPr/>
                <p:nvPr/>
              </p:nvSpPr>
              <p:spPr>
                <a:xfrm>
                  <a:off x="7519888" y="3325628"/>
                  <a:ext cx="1251892" cy="129540"/>
                </a:xfrm>
                <a:prstGeom prst="rect">
                  <a:avLst/>
                </a:prstGeom>
                <a:solidFill>
                  <a:srgbClr val="00B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PCB</a:t>
                  </a:r>
                  <a:endParaRPr lang="en-CA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B288C5BA-980F-CEA9-588F-3CDDD6E8BC3B}"/>
                    </a:ext>
                  </a:extLst>
                </p:cNvPr>
                <p:cNvSpPr/>
                <p:nvPr/>
              </p:nvSpPr>
              <p:spPr>
                <a:xfrm>
                  <a:off x="7811605" y="3196651"/>
                  <a:ext cx="668459" cy="129540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50C7063-0A53-18DD-181F-3A8BF9AD8BCB}"/>
                    </a:ext>
                  </a:extLst>
                </p:cNvPr>
                <p:cNvSpPr/>
                <p:nvPr/>
              </p:nvSpPr>
              <p:spPr>
                <a:xfrm>
                  <a:off x="5917250" y="5284060"/>
                  <a:ext cx="1429932" cy="50149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Data analysis</a:t>
                  </a:r>
                  <a:endParaRPr lang="en-CA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7F77805C-31FC-2473-9FC8-919432B98E03}"/>
                    </a:ext>
                  </a:extLst>
                </p:cNvPr>
                <p:cNvCxnSpPr>
                  <a:cxnSpLocks/>
                  <a:endCxn id="25" idx="0"/>
                </p:cNvCxnSpPr>
                <p:nvPr/>
              </p:nvCxnSpPr>
              <p:spPr>
                <a:xfrm flipH="1">
                  <a:off x="8145835" y="2473325"/>
                  <a:ext cx="1215" cy="723326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6F406672-4484-D36D-4CD2-540B638712FC}"/>
                    </a:ext>
                  </a:extLst>
                </p:cNvPr>
                <p:cNvCxnSpPr>
                  <a:cxnSpLocks/>
                  <a:endCxn id="25" idx="0"/>
                </p:cNvCxnSpPr>
                <p:nvPr/>
              </p:nvCxnSpPr>
              <p:spPr>
                <a:xfrm>
                  <a:off x="8112733" y="2473364"/>
                  <a:ext cx="33102" cy="723287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or: Elbow 139">
                  <a:extLst>
                    <a:ext uri="{FF2B5EF4-FFF2-40B4-BE49-F238E27FC236}">
                      <a16:creationId xmlns:a16="http://schemas.microsoft.com/office/drawing/2014/main" id="{20B4011A-CFAF-9610-61C1-F177E88E8F44}"/>
                    </a:ext>
                  </a:extLst>
                </p:cNvPr>
                <p:cNvCxnSpPr>
                  <a:cxnSpLocks/>
                  <a:stCxn id="24" idx="2"/>
                  <a:endCxn id="30" idx="3"/>
                </p:cNvCxnSpPr>
                <p:nvPr/>
              </p:nvCxnSpPr>
              <p:spPr>
                <a:xfrm rot="5400000">
                  <a:off x="7300024" y="3586012"/>
                  <a:ext cx="976654" cy="714966"/>
                </a:xfrm>
                <a:prstGeom prst="bentConnector2">
                  <a:avLst/>
                </a:prstGeom>
                <a:ln w="28575">
                  <a:solidFill>
                    <a:srgbClr val="00B0F0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82971F75-0528-34CB-867A-67CA2AD71A68}"/>
                    </a:ext>
                  </a:extLst>
                </p:cNvPr>
                <p:cNvSpPr/>
                <p:nvPr/>
              </p:nvSpPr>
              <p:spPr>
                <a:xfrm>
                  <a:off x="5833565" y="4181077"/>
                  <a:ext cx="1597303" cy="50149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Oscilloscope</a:t>
                  </a:r>
                  <a:endParaRPr lang="en-CA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1" name="Connector: Elbow 141">
                  <a:extLst>
                    <a:ext uri="{FF2B5EF4-FFF2-40B4-BE49-F238E27FC236}">
                      <a16:creationId xmlns:a16="http://schemas.microsoft.com/office/drawing/2014/main" id="{2E74606E-C87C-E710-2BF1-204B2A44ED42}"/>
                    </a:ext>
                  </a:extLst>
                </p:cNvPr>
                <p:cNvCxnSpPr>
                  <a:cxnSpLocks/>
                  <a:stCxn id="32" idx="2"/>
                  <a:endCxn id="30" idx="1"/>
                </p:cNvCxnSpPr>
                <p:nvPr/>
              </p:nvCxnSpPr>
              <p:spPr>
                <a:xfrm rot="16200000" flipH="1">
                  <a:off x="5030928" y="3629184"/>
                  <a:ext cx="1170921" cy="434354"/>
                </a:xfrm>
                <a:prstGeom prst="bentConnector2">
                  <a:avLst/>
                </a:prstGeom>
                <a:ln w="28575">
                  <a:solidFill>
                    <a:srgbClr val="00B0F0"/>
                  </a:solidFill>
                  <a:prstDash val="solid"/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Rectangle: Rounded Corners 142">
                  <a:extLst>
                    <a:ext uri="{FF2B5EF4-FFF2-40B4-BE49-F238E27FC236}">
                      <a16:creationId xmlns:a16="http://schemas.microsoft.com/office/drawing/2014/main" id="{3D311258-857D-B4D3-5289-5177CBE9E3F9}"/>
                    </a:ext>
                  </a:extLst>
                </p:cNvPr>
                <p:cNvSpPr/>
                <p:nvPr/>
              </p:nvSpPr>
              <p:spPr>
                <a:xfrm>
                  <a:off x="4646747" y="2696488"/>
                  <a:ext cx="1504927" cy="564413"/>
                </a:xfrm>
                <a:prstGeom prst="round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Photodiode (PD)</a:t>
                  </a:r>
                  <a:endParaRPr lang="en-CA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3" name="Connector: Elbow 143">
                  <a:extLst>
                    <a:ext uri="{FF2B5EF4-FFF2-40B4-BE49-F238E27FC236}">
                      <a16:creationId xmlns:a16="http://schemas.microsoft.com/office/drawing/2014/main" id="{A00760D4-2798-8C6D-6F0D-C2B02C5027D4}"/>
                    </a:ext>
                  </a:extLst>
                </p:cNvPr>
                <p:cNvCxnSpPr>
                  <a:cxnSpLocks/>
                  <a:stCxn id="13" idx="1"/>
                  <a:endCxn id="32" idx="0"/>
                </p:cNvCxnSpPr>
                <p:nvPr/>
              </p:nvCxnSpPr>
              <p:spPr>
                <a:xfrm rot="10800000" flipV="1">
                  <a:off x="5399211" y="1354620"/>
                  <a:ext cx="248618" cy="1341867"/>
                </a:xfrm>
                <a:prstGeom prst="bentConnector2">
                  <a:avLst/>
                </a:prstGeom>
                <a:ln w="28575">
                  <a:solidFill>
                    <a:srgbClr val="00B0F0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Connector: Elbow 144">
                  <a:extLst>
                    <a:ext uri="{FF2B5EF4-FFF2-40B4-BE49-F238E27FC236}">
                      <a16:creationId xmlns:a16="http://schemas.microsoft.com/office/drawing/2014/main" id="{E4DF92EA-70FB-7922-1587-3D91818EDBE6}"/>
                    </a:ext>
                  </a:extLst>
                </p:cNvPr>
                <p:cNvCxnSpPr>
                  <a:cxnSpLocks/>
                  <a:stCxn id="13" idx="3"/>
                  <a:endCxn id="37" idx="0"/>
                </p:cNvCxnSpPr>
                <p:nvPr/>
              </p:nvCxnSpPr>
              <p:spPr>
                <a:xfrm>
                  <a:off x="7884701" y="1354621"/>
                  <a:ext cx="253062" cy="158329"/>
                </a:xfrm>
                <a:prstGeom prst="bentConnector2">
                  <a:avLst/>
                </a:prstGeom>
                <a:ln w="28575">
                  <a:solidFill>
                    <a:srgbClr val="00B0F0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Arrow Connector 34">
                  <a:extLst>
                    <a:ext uri="{FF2B5EF4-FFF2-40B4-BE49-F238E27FC236}">
                      <a16:creationId xmlns:a16="http://schemas.microsoft.com/office/drawing/2014/main" id="{0F1011D2-9BFA-6322-9619-4B09C4CA8675}"/>
                    </a:ext>
                  </a:extLst>
                </p:cNvPr>
                <p:cNvCxnSpPr>
                  <a:cxnSpLocks/>
                  <a:stCxn id="30" idx="2"/>
                  <a:endCxn id="26" idx="0"/>
                </p:cNvCxnSpPr>
                <p:nvPr/>
              </p:nvCxnSpPr>
              <p:spPr>
                <a:xfrm flipH="1">
                  <a:off x="6632216" y="4682567"/>
                  <a:ext cx="1" cy="601493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BB391A44-637D-EBAF-F158-2FE75404E18D}"/>
                    </a:ext>
                  </a:extLst>
                </p:cNvPr>
                <p:cNvSpPr txBox="1"/>
                <p:nvPr/>
              </p:nvSpPr>
              <p:spPr>
                <a:xfrm>
                  <a:off x="6829521" y="1658616"/>
                  <a:ext cx="1407827" cy="11541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Attenuator and focusing system</a:t>
                  </a:r>
                </a:p>
                <a:p>
                  <a:endParaRPr lang="en-CA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C5880B63-3031-A111-EF69-3C6AD282AB46}"/>
                  </a:ext>
                </a:extLst>
              </p:cNvPr>
              <p:cNvCxnSpPr>
                <a:cxnSpLocks/>
                <a:stCxn id="22" idx="2"/>
                <a:endCxn id="13" idx="0"/>
              </p:cNvCxnSpPr>
              <p:nvPr/>
            </p:nvCxnSpPr>
            <p:spPr>
              <a:xfrm flipH="1">
                <a:off x="3482188" y="1020221"/>
                <a:ext cx="2837" cy="246025"/>
              </a:xfrm>
              <a:prstGeom prst="lin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F86AFC8-B408-1F7D-CAF5-799249C42501}"/>
                  </a:ext>
                </a:extLst>
              </p:cNvPr>
              <p:cNvSpPr/>
              <p:nvPr/>
            </p:nvSpPr>
            <p:spPr>
              <a:xfrm>
                <a:off x="2363752" y="1266246"/>
                <a:ext cx="2236872" cy="59758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Polarization-maintaining beam splitter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5DCE399-2173-AC9E-8F8A-8AAD6869D46E}"/>
                  </a:ext>
                </a:extLst>
              </p:cNvPr>
              <p:cNvSpPr txBox="1"/>
              <p:nvPr/>
            </p:nvSpPr>
            <p:spPr>
              <a:xfrm>
                <a:off x="1801011" y="1261658"/>
                <a:ext cx="8606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50%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AD75CB5-2198-11CE-A74B-A9854EA15CD5}"/>
                  </a:ext>
                </a:extLst>
              </p:cNvPr>
              <p:cNvSpPr txBox="1"/>
              <p:nvPr/>
            </p:nvSpPr>
            <p:spPr>
              <a:xfrm>
                <a:off x="4694758" y="1261658"/>
                <a:ext cx="8606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50%</a:t>
                </a:r>
              </a:p>
            </p:txBody>
          </p: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234644B0-131A-2CAC-C771-55172C7C63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00624" y="3285865"/>
                <a:ext cx="153477" cy="18545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725E91E-DE5E-6686-B8B0-28BD4792A8E1}"/>
              </a:ext>
            </a:extLst>
          </p:cNvPr>
          <p:cNvSpPr txBox="1"/>
          <p:nvPr/>
        </p:nvSpPr>
        <p:spPr>
          <a:xfrm>
            <a:off x="785065" y="4428112"/>
            <a:ext cx="111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Trigger</a:t>
            </a: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92A1A79-E2F7-CCC8-251C-7CB4B0FE605C}"/>
              </a:ext>
            </a:extLst>
          </p:cNvPr>
          <p:cNvGrpSpPr/>
          <p:nvPr/>
        </p:nvGrpSpPr>
        <p:grpSpPr>
          <a:xfrm>
            <a:off x="2893316" y="3841141"/>
            <a:ext cx="2914649" cy="2841284"/>
            <a:chOff x="5604117" y="152517"/>
            <a:chExt cx="2914649" cy="2841284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3DCDDA8-0D98-6E7D-8694-58BEEA4E35BE}"/>
                </a:ext>
              </a:extLst>
            </p:cNvPr>
            <p:cNvGrpSpPr/>
            <p:nvPr/>
          </p:nvGrpSpPr>
          <p:grpSpPr>
            <a:xfrm>
              <a:off x="5762059" y="2008654"/>
              <a:ext cx="2287267" cy="901720"/>
              <a:chOff x="4358447" y="3708636"/>
              <a:chExt cx="1375037" cy="577634"/>
            </a:xfrm>
          </p:grpSpPr>
          <p:sp>
            <p:nvSpPr>
              <p:cNvPr id="49" name="Rectangle: Rounded Corners 24">
                <a:extLst>
                  <a:ext uri="{FF2B5EF4-FFF2-40B4-BE49-F238E27FC236}">
                    <a16:creationId xmlns:a16="http://schemas.microsoft.com/office/drawing/2014/main" id="{CB740A2A-E922-C655-7200-7EE89B7E899C}"/>
                  </a:ext>
                </a:extLst>
              </p:cNvPr>
              <p:cNvSpPr/>
              <p:nvPr/>
            </p:nvSpPr>
            <p:spPr>
              <a:xfrm>
                <a:off x="4358447" y="3708636"/>
                <a:ext cx="1375037" cy="57763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D7984DB7-D541-C337-AB8C-2EE41F81FBA8}"/>
                  </a:ext>
                </a:extLst>
              </p:cNvPr>
              <p:cNvSpPr/>
              <p:nvPr/>
            </p:nvSpPr>
            <p:spPr>
              <a:xfrm>
                <a:off x="4480815" y="3784632"/>
                <a:ext cx="113030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B13CD2A3-C57C-AE47-8FFF-44108B585365}"/>
                  </a:ext>
                </a:extLst>
              </p:cNvPr>
              <p:cNvSpPr/>
              <p:nvPr/>
            </p:nvSpPr>
            <p:spPr>
              <a:xfrm>
                <a:off x="4480815" y="3883487"/>
                <a:ext cx="113030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EA288888-2EE4-5B25-326E-2A316F6BADF8}"/>
                  </a:ext>
                </a:extLst>
              </p:cNvPr>
              <p:cNvSpPr/>
              <p:nvPr/>
            </p:nvSpPr>
            <p:spPr>
              <a:xfrm>
                <a:off x="4480815" y="3982342"/>
                <a:ext cx="113030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57F0C8AB-1AE5-FCFA-7014-9B1CD100E36B}"/>
                  </a:ext>
                </a:extLst>
              </p:cNvPr>
              <p:cNvSpPr/>
              <p:nvPr/>
            </p:nvSpPr>
            <p:spPr>
              <a:xfrm>
                <a:off x="4484844" y="4081197"/>
                <a:ext cx="113030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79967FA4-A5AF-F321-6721-0768A28ED573}"/>
                  </a:ext>
                </a:extLst>
              </p:cNvPr>
              <p:cNvSpPr/>
              <p:nvPr/>
            </p:nvSpPr>
            <p:spPr>
              <a:xfrm>
                <a:off x="4480815" y="4183733"/>
                <a:ext cx="1130300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A449EF2B-3A41-EC89-7412-84E4F8F4F5AC}"/>
                </a:ext>
              </a:extLst>
            </p:cNvPr>
            <p:cNvCxnSpPr>
              <a:cxnSpLocks/>
              <a:endCxn id="49" idx="2"/>
            </p:cNvCxnSpPr>
            <p:nvPr/>
          </p:nvCxnSpPr>
          <p:spPr>
            <a:xfrm flipH="1">
              <a:off x="6905693" y="2032845"/>
              <a:ext cx="1772" cy="877529"/>
            </a:xfrm>
            <a:prstGeom prst="straightConnector1">
              <a:avLst/>
            </a:prstGeom>
            <a:ln w="12700">
              <a:solidFill>
                <a:srgbClr val="FFFF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89BC593-CC39-8ED6-5C4A-CB69328FFE0C}"/>
                </a:ext>
              </a:extLst>
            </p:cNvPr>
            <p:cNvSpPr/>
            <p:nvPr/>
          </p:nvSpPr>
          <p:spPr>
            <a:xfrm>
              <a:off x="6856695" y="2369454"/>
              <a:ext cx="101540" cy="71370"/>
            </a:xfrm>
            <a:prstGeom prst="ellipse">
              <a:avLst/>
            </a:prstGeom>
            <a:solidFill>
              <a:srgbClr val="FF00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F97BDB4-17CB-9987-58CC-B43E8EB3FB0A}"/>
                </a:ext>
              </a:extLst>
            </p:cNvPr>
            <p:cNvSpPr txBox="1"/>
            <p:nvPr/>
          </p:nvSpPr>
          <p:spPr>
            <a:xfrm>
              <a:off x="6932636" y="2052642"/>
              <a:ext cx="1299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Laser scanning</a:t>
              </a:r>
              <a:endParaRPr lang="en-CA" sz="17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00EDDD9-767E-D7B2-FC1F-49C0798ADD1D}"/>
                </a:ext>
              </a:extLst>
            </p:cNvPr>
            <p:cNvGrpSpPr/>
            <p:nvPr/>
          </p:nvGrpSpPr>
          <p:grpSpPr>
            <a:xfrm>
              <a:off x="5604117" y="152517"/>
              <a:ext cx="2914649" cy="2841284"/>
              <a:chOff x="3306722" y="1726688"/>
              <a:chExt cx="2914649" cy="2841284"/>
            </a:xfrm>
          </p:grpSpPr>
          <p:sp>
            <p:nvSpPr>
              <p:cNvPr id="46" name="Rectangle: Rounded Corners 46">
                <a:extLst>
                  <a:ext uri="{FF2B5EF4-FFF2-40B4-BE49-F238E27FC236}">
                    <a16:creationId xmlns:a16="http://schemas.microsoft.com/office/drawing/2014/main" id="{360AF3E8-C18D-5D09-71E9-0509294148CC}"/>
                  </a:ext>
                </a:extLst>
              </p:cNvPr>
              <p:cNvSpPr/>
              <p:nvPr/>
            </p:nvSpPr>
            <p:spPr>
              <a:xfrm>
                <a:off x="3306722" y="3359184"/>
                <a:ext cx="2914649" cy="1208788"/>
              </a:xfrm>
              <a:prstGeom prst="roundRect">
                <a:avLst>
                  <a:gd name="adj" fmla="val 6027"/>
                </a:avLst>
              </a:prstGeom>
              <a:noFill/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AD201215-C3E5-6A7C-7C8A-3AB6C3A48CA6}"/>
                  </a:ext>
                </a:extLst>
              </p:cNvPr>
              <p:cNvCxnSpPr>
                <a:cxnSpLocks/>
                <a:stCxn id="25" idx="0"/>
              </p:cNvCxnSpPr>
              <p:nvPr/>
            </p:nvCxnSpPr>
            <p:spPr>
              <a:xfrm>
                <a:off x="4009296" y="1786254"/>
                <a:ext cx="569098" cy="182864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B918F2C0-8607-DE1E-88FD-95AFF94028AE}"/>
                  </a:ext>
                </a:extLst>
              </p:cNvPr>
              <p:cNvCxnSpPr>
                <a:cxnSpLocks/>
                <a:stCxn id="55" idx="7"/>
              </p:cNvCxnSpPr>
              <p:nvPr/>
            </p:nvCxnSpPr>
            <p:spPr>
              <a:xfrm>
                <a:off x="4065324" y="1726688"/>
                <a:ext cx="765476" cy="162488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5" name="Oval 54">
            <a:extLst>
              <a:ext uri="{FF2B5EF4-FFF2-40B4-BE49-F238E27FC236}">
                <a16:creationId xmlns:a16="http://schemas.microsoft.com/office/drawing/2014/main" id="{75ED61C7-665D-5176-A1D7-8B077A123AD9}"/>
              </a:ext>
            </a:extLst>
          </p:cNvPr>
          <p:cNvSpPr/>
          <p:nvPr/>
        </p:nvSpPr>
        <p:spPr>
          <a:xfrm>
            <a:off x="3518635" y="3819012"/>
            <a:ext cx="156151" cy="151106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3D43B18-D237-2180-9155-7C34C3109430}"/>
              </a:ext>
            </a:extLst>
          </p:cNvPr>
          <p:cNvSpPr txBox="1"/>
          <p:nvPr/>
        </p:nvSpPr>
        <p:spPr>
          <a:xfrm>
            <a:off x="5190976" y="6471138"/>
            <a:ext cx="0" cy="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t" anchorCtr="0">
            <a:noAutofit/>
          </a:bodyPr>
          <a:lstStyle/>
          <a:p>
            <a:pPr marL="279400" indent="-279400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  <a:buFont typeface="Wingdings" panose="05000000000000000000" charset="0"/>
              <a:buChar char="l"/>
            </a:pPr>
            <a:endParaRPr lang="en-US" sz="2000" b="1" spc="16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A9B0299-5269-E04F-3CB0-9373E59D053B}"/>
              </a:ext>
            </a:extLst>
          </p:cNvPr>
          <p:cNvSpPr txBox="1"/>
          <p:nvPr/>
        </p:nvSpPr>
        <p:spPr>
          <a:xfrm>
            <a:off x="4003288" y="4873083"/>
            <a:ext cx="0" cy="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t" anchorCtr="0">
            <a:noAutofit/>
          </a:bodyPr>
          <a:lstStyle/>
          <a:p>
            <a:pPr marL="279400" indent="-279400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C00000"/>
              </a:buClr>
              <a:buSzPct val="100000"/>
              <a:buFont typeface="Wingdings" panose="05000000000000000000" charset="0"/>
              <a:buChar char="l"/>
            </a:pPr>
            <a:endParaRPr lang="en-US" sz="2000" b="1" spc="16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01FF6A5-CFD0-D8B4-3900-94B19427FEE9}"/>
              </a:ext>
            </a:extLst>
          </p:cNvPr>
          <p:cNvSpPr txBox="1"/>
          <p:nvPr/>
        </p:nvSpPr>
        <p:spPr>
          <a:xfrm>
            <a:off x="2942167" y="5407651"/>
            <a:ext cx="1281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DUT sensor</a:t>
            </a:r>
            <a:endParaRPr lang="en-C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B870AE6-94EA-0422-7187-50783DC2C864}"/>
              </a:ext>
            </a:extLst>
          </p:cNvPr>
          <p:cNvSpPr txBox="1"/>
          <p:nvPr/>
        </p:nvSpPr>
        <p:spPr>
          <a:xfrm>
            <a:off x="-31496" y="3951277"/>
            <a:ext cx="2744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Timing resolution 1.2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F39E5E29-3808-F17E-BCF6-AB9F7D8E12AA}"/>
              </a:ext>
            </a:extLst>
          </p:cNvPr>
          <p:cNvSpPr txBox="1"/>
          <p:nvPr/>
        </p:nvSpPr>
        <p:spPr>
          <a:xfrm>
            <a:off x="5295084" y="5629580"/>
            <a:ext cx="814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CH-1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8843510-FF3F-0A06-916A-7F51EC86D14C}"/>
              </a:ext>
            </a:extLst>
          </p:cNvPr>
          <p:cNvSpPr txBox="1"/>
          <p:nvPr/>
        </p:nvSpPr>
        <p:spPr>
          <a:xfrm>
            <a:off x="5294485" y="5815912"/>
            <a:ext cx="814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AF325B3-701B-4791-F9D8-F801C2E150FA}"/>
              </a:ext>
            </a:extLst>
          </p:cNvPr>
          <p:cNvSpPr txBox="1"/>
          <p:nvPr/>
        </p:nvSpPr>
        <p:spPr>
          <a:xfrm>
            <a:off x="5296545" y="6005915"/>
            <a:ext cx="814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CH-3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A217203-F531-5A8B-FF13-9F88BEEBA440}"/>
              </a:ext>
            </a:extLst>
          </p:cNvPr>
          <p:cNvSpPr txBox="1"/>
          <p:nvPr/>
        </p:nvSpPr>
        <p:spPr>
          <a:xfrm>
            <a:off x="5291555" y="6167318"/>
            <a:ext cx="814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50781F-99F9-1A13-AF38-AEF9BA88377A}"/>
              </a:ext>
            </a:extLst>
          </p:cNvPr>
          <p:cNvSpPr txBox="1"/>
          <p:nvPr/>
        </p:nvSpPr>
        <p:spPr>
          <a:xfrm>
            <a:off x="5710607" y="1495753"/>
            <a:ext cx="5425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Typical Event Waveform (0.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2% laser intensity)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CF9DA4-10A6-A6AF-49DA-5833E49D396B}"/>
              </a:ext>
            </a:extLst>
          </p:cNvPr>
          <p:cNvSpPr txBox="1"/>
          <p:nvPr/>
        </p:nvSpPr>
        <p:spPr>
          <a:xfrm>
            <a:off x="8356725" y="4192731"/>
            <a:ext cx="3255417" cy="342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Strip Sensor (W4-AC-D9)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C93D33-C22C-62EB-7914-BFE07FD41770}"/>
              </a:ext>
            </a:extLst>
          </p:cNvPr>
          <p:cNvSpPr txBox="1"/>
          <p:nvPr/>
        </p:nvSpPr>
        <p:spPr>
          <a:xfrm>
            <a:off x="7879858" y="4544101"/>
            <a:ext cx="94418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CH-5</a:t>
            </a:r>
          </a:p>
        </p:txBody>
      </p:sp>
      <p:sp>
        <p:nvSpPr>
          <p:cNvPr id="15" name="页脚占位符 14">
            <a:extLst>
              <a:ext uri="{FF2B5EF4-FFF2-40B4-BE49-F238E27FC236}">
                <a16:creationId xmlns:a16="http://schemas.microsoft.com/office/drawing/2014/main" id="{43B7773E-7559-4272-9513-04E1DCA19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ICHEP 2026,Natal, Brazil, 30th July to 5th August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37"/>
    </mc:Choice>
    <mc:Fallback xmlns="">
      <p:transition spd="slow" advTm="155837"/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1835</Words>
  <Application>Microsoft Office PowerPoint</Application>
  <PresentationFormat>宽屏</PresentationFormat>
  <Paragraphs>274</Paragraphs>
  <Slides>22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7" baseType="lpstr">
      <vt:lpstr>HarmonyOS Sans SC</vt:lpstr>
      <vt:lpstr>-webkit-standard</vt:lpstr>
      <vt:lpstr>等线</vt:lpstr>
      <vt:lpstr>等线 Light</vt:lpstr>
      <vt:lpstr>SimHei</vt:lpstr>
      <vt:lpstr>SimSun</vt:lpstr>
      <vt:lpstr>微软雅黑</vt:lpstr>
      <vt:lpstr>微软雅黑</vt:lpstr>
      <vt:lpstr>Arial</vt:lpstr>
      <vt:lpstr>Calibri</vt:lpstr>
      <vt:lpstr>Cambria</vt:lpstr>
      <vt:lpstr>Cambria Math</vt:lpstr>
      <vt:lpstr>Times New Roman</vt:lpstr>
      <vt:lpstr>Wingdings</vt:lpstr>
      <vt:lpstr>Office 主题​​</vt:lpstr>
      <vt:lpstr>Towards a Long Strip AC-LGAD Detector for the CEPC Outer Silicon Tracker</vt:lpstr>
      <vt:lpstr>CEPC Outer Silicon Tracker</vt:lpstr>
      <vt:lpstr>CEPC Outer silicon tracker</vt:lpstr>
      <vt:lpstr>Towards a long strip AC-LGAD detecteor</vt:lpstr>
      <vt:lpstr>AC-LGAD sensor R&amp;D</vt:lpstr>
      <vt:lpstr>PowerPoint 演示文稿</vt:lpstr>
      <vt:lpstr>PowerPoint 演示文稿</vt:lpstr>
      <vt:lpstr>Strip Sensor Time Resolution (Beta Source)</vt:lpstr>
      <vt:lpstr>Laser TCT Sensor Characterization </vt:lpstr>
      <vt:lpstr>                       Strip Sensor Time Resolution (Laser Source)</vt:lpstr>
      <vt:lpstr>Strip Sensor Spatial Resolution  </vt:lpstr>
      <vt:lpstr>Towards a long strip AC-LGAD detecteor</vt:lpstr>
      <vt:lpstr>Read out ASIC</vt:lpstr>
      <vt:lpstr>Readout ASIC</vt:lpstr>
      <vt:lpstr>Towards a long strip AC-LGAD detecteor</vt:lpstr>
      <vt:lpstr>LATRIC0 (Single Channel) and Sensor Combined Test</vt:lpstr>
      <vt:lpstr>Towards a long strip AC-LGAD detecteor</vt:lpstr>
      <vt:lpstr>Development of the Beam Telescope</vt:lpstr>
      <vt:lpstr>PowerPoint 演示文稿</vt:lpstr>
      <vt:lpstr>Towards a long strip AC-LGAD detecteor</vt:lpstr>
      <vt:lpstr>Mechanical Design and Fabrication R&amp;D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a Long Strip AC-LGAD Detector for the CEPC Outer Silicon Tracker</dc:title>
  <dc:creator>Dell</dc:creator>
  <cp:lastModifiedBy>Dell</cp:lastModifiedBy>
  <cp:revision>27</cp:revision>
  <dcterms:created xsi:type="dcterms:W3CDTF">2026-07-23T01:01:07Z</dcterms:created>
  <dcterms:modified xsi:type="dcterms:W3CDTF">2026-07-23T10:45:04Z</dcterms:modified>
</cp:coreProperties>
</file>