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  <p:sldMasterId id="2147483770" r:id="rId9"/>
    <p:sldMasterId id="2147483794" r:id="rId10"/>
    <p:sldMasterId id="2147483806" r:id="rId11"/>
  </p:sldMasterIdLst>
  <p:notesMasterIdLst>
    <p:notesMasterId r:id="rId60"/>
  </p:notesMasterIdLst>
  <p:sldIdLst>
    <p:sldId id="432" r:id="rId12"/>
    <p:sldId id="445" r:id="rId13"/>
    <p:sldId id="446" r:id="rId14"/>
    <p:sldId id="447" r:id="rId15"/>
    <p:sldId id="314" r:id="rId16"/>
    <p:sldId id="451" r:id="rId17"/>
    <p:sldId id="368" r:id="rId18"/>
    <p:sldId id="448" r:id="rId19"/>
    <p:sldId id="435" r:id="rId20"/>
    <p:sldId id="449" r:id="rId21"/>
    <p:sldId id="457" r:id="rId22"/>
    <p:sldId id="452" r:id="rId23"/>
    <p:sldId id="455" r:id="rId24"/>
    <p:sldId id="456" r:id="rId25"/>
    <p:sldId id="458" r:id="rId26"/>
    <p:sldId id="371" r:id="rId27"/>
    <p:sldId id="433" r:id="rId28"/>
    <p:sldId id="474" r:id="rId29"/>
    <p:sldId id="459" r:id="rId30"/>
    <p:sldId id="460" r:id="rId31"/>
    <p:sldId id="437" r:id="rId32"/>
    <p:sldId id="434" r:id="rId33"/>
    <p:sldId id="438" r:id="rId34"/>
    <p:sldId id="462" r:id="rId35"/>
    <p:sldId id="436" r:id="rId36"/>
    <p:sldId id="439" r:id="rId37"/>
    <p:sldId id="461" r:id="rId38"/>
    <p:sldId id="463" r:id="rId39"/>
    <p:sldId id="464" r:id="rId40"/>
    <p:sldId id="465" r:id="rId41"/>
    <p:sldId id="475" r:id="rId42"/>
    <p:sldId id="467" r:id="rId43"/>
    <p:sldId id="473" r:id="rId44"/>
    <p:sldId id="468" r:id="rId45"/>
    <p:sldId id="469" r:id="rId46"/>
    <p:sldId id="470" r:id="rId47"/>
    <p:sldId id="471" r:id="rId48"/>
    <p:sldId id="472" r:id="rId49"/>
    <p:sldId id="440" r:id="rId50"/>
    <p:sldId id="441" r:id="rId51"/>
    <p:sldId id="442" r:id="rId52"/>
    <p:sldId id="443" r:id="rId53"/>
    <p:sldId id="477" r:id="rId54"/>
    <p:sldId id="478" r:id="rId55"/>
    <p:sldId id="480" r:id="rId56"/>
    <p:sldId id="479" r:id="rId57"/>
    <p:sldId id="476" r:id="rId58"/>
    <p:sldId id="44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79" initials="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346"/>
    <a:srgbClr val="D95120"/>
    <a:srgbClr val="00FF00"/>
    <a:srgbClr val="FF8000"/>
    <a:srgbClr val="BFBFBF"/>
    <a:srgbClr val="006600"/>
    <a:srgbClr val="0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77370" autoAdjust="0"/>
  </p:normalViewPr>
  <p:slideViewPr>
    <p:cSldViewPr showGuides="1">
      <p:cViewPr varScale="1">
        <p:scale>
          <a:sx n="112" d="100"/>
          <a:sy n="112" d="100"/>
        </p:scale>
        <p:origin x="-2328" y="-96"/>
      </p:cViewPr>
      <p:guideLst>
        <p:guide orient="horz" pos="932"/>
        <p:guide pos="31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21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05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5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</a:t>
            </a:r>
            <a:r>
              <a:rPr lang="en-GB" baseline="0" dirty="0" err="1" smtClean="0"/>
              <a:t>factoru</a:t>
            </a:r>
            <a:endParaRPr lang="en-GB" baseline="0" dirty="0" smtClean="0"/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nuSTORM</a:t>
            </a:r>
            <a:endParaRPr lang="en-GB" baseline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</a:t>
            </a:r>
            <a:r>
              <a:rPr lang="en-GB" baseline="0" dirty="0" err="1" smtClean="0"/>
              <a:t>factoru</a:t>
            </a:r>
            <a:endParaRPr lang="en-GB" baseline="0" dirty="0" smtClean="0"/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nuSTORM</a:t>
            </a:r>
            <a:endParaRPr lang="en-GB" baseline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factory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nSTORM</a:t>
            </a:r>
            <a:endParaRPr lang="en-GB" baseline="0" dirty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 Ken,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update numbers of T2K in summer 2013 are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Flux/cross section (in situ): 3.0%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Neutrino-nucleus scattering: 7.5%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 state interactions: 2.3%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So, you can see. The in situ sys error is within 5% or smaller.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uncertainty of the Neutrino-nucleus scattering, the largest one is due to Spectra-Function while we use the relativistic Fermi Gas model. Once we update our neutrino interaction model, we expect to reduce this uncertainty.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Enjoy China!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Tsuyoshi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11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jpeg"/><Relationship Id="rId3" Type="http://schemas.openxmlformats.org/officeDocument/2006/relationships/image" Target="../media/image1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368" y="6131797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60232" y="6165304"/>
            <a:ext cx="24482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fld id="{B46D80FD-1E49-4E81-A679-73D7E036491C}" type="datetime3">
              <a:rPr lang="en-GB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 August 2013</a:t>
            </a:fld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5427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46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644">
            <a:off x="-1314876" y="-244475"/>
            <a:ext cx="11139452" cy="7426301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27462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6512" y="-57001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 August 2013</a:t>
            </a:fld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485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8968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917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4392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204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4431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6548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9889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9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1605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99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19 August 2013</a:t>
            </a:fld>
            <a:endParaRPr lang="en-GB" sz="2800" b="1" dirty="0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 August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19 August 2013</a:t>
            </a:fld>
            <a:endParaRPr lang="en-GB" sz="2800" b="1" dirty="0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4" name="Document" r:id="rId4" imgW="3683000" imgH="1104900" progId="Word.Document.8">
                  <p:embed/>
                </p:oleObj>
              </mc:Choice>
              <mc:Fallback>
                <p:oleObj name="Document" r:id="rId4" imgW="3683000" imgH="110490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3430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19 August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19 August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19 August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8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51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766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730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711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18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69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548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23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03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19 August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3990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942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50750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716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3567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161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579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267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209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61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19/08/2013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2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41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19/08/2013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12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4984"/>
            <a:ext cx="7772400" cy="1754327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Performance on </a:t>
            </a:r>
            <a:r>
              <a:rPr lang="en-US" sz="3600" dirty="0" err="1" smtClean="0"/>
              <a:t>CPiV</a:t>
            </a:r>
            <a:r>
              <a:rPr lang="en-US" sz="3600" dirty="0" smtClean="0"/>
              <a:t> and MH </a:t>
            </a:r>
            <a:br>
              <a:rPr lang="en-US" sz="3600" dirty="0" smtClean="0"/>
            </a:br>
            <a:r>
              <a:rPr lang="en-US" sz="3600" dirty="0" smtClean="0"/>
              <a:t>of long-term accelerator projects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Performance on </a:t>
            </a:r>
            <a:r>
              <a:rPr lang="en-US" sz="2000" dirty="0" err="1" smtClean="0"/>
              <a:t>CPiV</a:t>
            </a:r>
            <a:r>
              <a:rPr lang="en-US" sz="2000" dirty="0" smtClean="0"/>
              <a:t> </a:t>
            </a:r>
            <a:r>
              <a:rPr lang="en-US" sz="2000" dirty="0"/>
              <a:t>and MH </a:t>
            </a:r>
            <a:r>
              <a:rPr lang="en-US" sz="2000" dirty="0" smtClean="0"/>
              <a:t>of </a:t>
            </a:r>
            <a:r>
              <a:rPr lang="en-US" sz="2000" dirty="0"/>
              <a:t>long-term accelerator </a:t>
            </a:r>
            <a:r>
              <a:rPr lang="en-US" sz="2000" dirty="0" smtClean="0"/>
              <a:t>projects: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585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Reactor and decay at rest: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hierarchy: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2656"/>
            <a:ext cx="5508104" cy="63813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options:</a:t>
            </a:r>
          </a:p>
          <a:p>
            <a:pPr lvl="1"/>
            <a:r>
              <a:rPr lang="en-US" dirty="0" smtClean="0"/>
              <a:t>Exploit </a:t>
            </a:r>
            <a:r>
              <a:rPr lang="en-US" i="1" dirty="0" smtClean="0"/>
              <a:t>L</a:t>
            </a:r>
            <a:r>
              <a:rPr lang="en-US" dirty="0" smtClean="0"/>
              <a:t>/</a:t>
            </a:r>
            <a:r>
              <a:rPr lang="en-US" i="1" dirty="0" smtClean="0"/>
              <a:t>E</a:t>
            </a:r>
            <a:r>
              <a:rPr lang="en-US" dirty="0" smtClean="0"/>
              <a:t> spectrum:</a:t>
            </a:r>
          </a:p>
          <a:p>
            <a:pPr lvl="2"/>
            <a:r>
              <a:rPr lang="en-US" dirty="0" smtClean="0"/>
              <a:t>Juno (</a:t>
            </a:r>
            <a:r>
              <a:rPr lang="en-US" dirty="0" err="1" smtClean="0"/>
              <a:t>Daya</a:t>
            </a:r>
            <a:r>
              <a:rPr lang="en-US" dirty="0" smtClean="0"/>
              <a:t> Bay II), Reno 50:</a:t>
            </a:r>
          </a:p>
          <a:p>
            <a:pPr lvl="3"/>
            <a:r>
              <a:rPr lang="en-US" dirty="0" smtClean="0"/>
              <a:t>Liquid scintillator detector </a:t>
            </a:r>
            <a:br>
              <a:rPr lang="en-US" dirty="0" smtClean="0"/>
            </a:br>
            <a:r>
              <a:rPr lang="en-US" dirty="0" smtClean="0"/>
              <a:t>at ~50 km</a:t>
            </a:r>
          </a:p>
          <a:p>
            <a:pPr lvl="3"/>
            <a:r>
              <a:rPr lang="en-US" dirty="0" smtClean="0"/>
              <a:t>Requires exquisite energy resolution</a:t>
            </a:r>
          </a:p>
          <a:p>
            <a:pPr lvl="1"/>
            <a:r>
              <a:rPr lang="en-US" dirty="0" smtClean="0"/>
              <a:t>Exploit matter effect:</a:t>
            </a:r>
          </a:p>
          <a:p>
            <a:pPr lvl="2"/>
            <a:r>
              <a:rPr lang="en-US" dirty="0" smtClean="0"/>
              <a:t>Electron-neutrino charged current interactions in the earth receive additional “charge-exchange” contribution</a:t>
            </a:r>
          </a:p>
          <a:p>
            <a:pPr lvl="2"/>
            <a:r>
              <a:rPr lang="en-US" dirty="0" smtClean="0"/>
              <a:t>Leads to a modification of the oscillation probability for long (~1000 km) baselines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764703"/>
            <a:ext cx="3456384" cy="233189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825877"/>
            <a:ext cx="3456384" cy="248344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36296" y="1412776"/>
            <a:ext cx="1773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Phys.Rev.D78:111103,2008</a:t>
            </a:r>
            <a:endParaRPr lang="en-US" sz="11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2820" y="440749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CERN-SPSC-2012-</a:t>
            </a:r>
            <a:r>
              <a:rPr lang="en-US" sz="1200" b="1" dirty="0" smtClean="0"/>
              <a:t>021;</a:t>
            </a:r>
            <a:br>
              <a:rPr lang="en-US" sz="1200" b="1" dirty="0" smtClean="0"/>
            </a:br>
            <a:r>
              <a:rPr lang="en-US" sz="1200" b="1" dirty="0" smtClean="0"/>
              <a:t>SPSC</a:t>
            </a:r>
            <a:r>
              <a:rPr lang="en-US" sz="1200" b="1" dirty="0"/>
              <a:t>-EOI-007</a:t>
            </a:r>
            <a:endParaRPr lang="en-US" sz="12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2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CPiV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41364"/>
          </a:xfrm>
        </p:spPr>
        <p:txBody>
          <a:bodyPr>
            <a:normAutofit/>
          </a:bodyPr>
          <a:lstStyle/>
          <a:p>
            <a:r>
              <a:rPr lang="en-US" dirty="0" smtClean="0"/>
              <a:t>Two options:</a:t>
            </a:r>
          </a:p>
          <a:p>
            <a:pPr lvl="1"/>
            <a:r>
              <a:rPr lang="en-US" dirty="0" smtClean="0"/>
              <a:t>Exploit </a:t>
            </a:r>
            <a:r>
              <a:rPr lang="en-US" i="1" dirty="0" smtClean="0"/>
              <a:t>L</a:t>
            </a:r>
            <a:r>
              <a:rPr lang="en-US" dirty="0" smtClean="0"/>
              <a:t>/</a:t>
            </a:r>
            <a:r>
              <a:rPr lang="en-US" i="1" dirty="0" smtClean="0"/>
              <a:t>E</a:t>
            </a:r>
            <a:r>
              <a:rPr lang="en-US" dirty="0" smtClean="0"/>
              <a:t> spectrum:</a:t>
            </a:r>
          </a:p>
          <a:p>
            <a:pPr lvl="2"/>
            <a:r>
              <a:rPr lang="en-US" dirty="0" err="1" smtClean="0"/>
              <a:t>DAEδALUS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Pion/</a:t>
            </a:r>
            <a:r>
              <a:rPr lang="en-US" dirty="0" err="1" smtClean="0"/>
              <a:t>muon</a:t>
            </a:r>
            <a:r>
              <a:rPr lang="en-US" dirty="0" smtClean="0"/>
              <a:t> decay at rest</a:t>
            </a:r>
          </a:p>
          <a:p>
            <a:pPr lvl="3"/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  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 </a:t>
            </a:r>
          </a:p>
          <a:p>
            <a:pPr lvl="3"/>
            <a:r>
              <a:rPr lang="en-US" dirty="0" smtClean="0"/>
              <a:t>No “matter effect contamination”</a:t>
            </a:r>
          </a:p>
          <a:p>
            <a:pPr lvl="3"/>
            <a:r>
              <a:rPr lang="en-US" dirty="0" smtClean="0"/>
              <a:t>Measurement of </a:t>
            </a:r>
            <a:r>
              <a:rPr lang="en-US" dirty="0" err="1" smtClean="0"/>
              <a:t>δ</a:t>
            </a:r>
            <a:r>
              <a:rPr lang="en-US" dirty="0" smtClean="0"/>
              <a:t>—</a:t>
            </a:r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 err="1" smtClean="0"/>
              <a:t>SνM</a:t>
            </a:r>
            <a:endParaRPr lang="en-US" dirty="0" smtClean="0"/>
          </a:p>
          <a:p>
            <a:pPr lvl="1"/>
            <a:r>
              <a:rPr lang="en-US" dirty="0" smtClean="0"/>
              <a:t>Measure asymmetry: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/>
              <a:t>Large θ</a:t>
            </a:r>
            <a:r>
              <a:rPr lang="en-US" baseline="-25000" dirty="0"/>
              <a:t>13</a:t>
            </a:r>
            <a:r>
              <a:rPr lang="en-US" dirty="0"/>
              <a:t> makes discovery conceivable, </a:t>
            </a:r>
            <a:r>
              <a:rPr lang="en-US" i="1" dirty="0"/>
              <a:t>but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Places premium on the control of systematic uncertainties</a:t>
            </a:r>
          </a:p>
          <a:p>
            <a:pPr lvl="2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36296" y="1412776"/>
            <a:ext cx="1773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Phys.Rev.D78:111103,2008</a:t>
            </a:r>
            <a:endParaRPr lang="en-US" sz="11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2820" y="440749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CERN-SPSC-2012-</a:t>
            </a:r>
            <a:r>
              <a:rPr lang="en-US" sz="1200" b="1" dirty="0" smtClean="0"/>
              <a:t>021;</a:t>
            </a:r>
            <a:br>
              <a:rPr lang="en-US" sz="1200" b="1" dirty="0" smtClean="0"/>
            </a:br>
            <a:r>
              <a:rPr lang="en-US" sz="1200" b="1" dirty="0" smtClean="0"/>
              <a:t>SPSC</a:t>
            </a:r>
            <a:r>
              <a:rPr lang="en-US" sz="1200" b="1" dirty="0"/>
              <a:t>-EOI-007</a:t>
            </a:r>
            <a:endParaRPr lang="en-US" sz="1200" b="1" dirty="0" smtClean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406" y="692696"/>
            <a:ext cx="3185577" cy="227975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176" y="4496735"/>
            <a:ext cx="6804248" cy="10925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31431" y="2132856"/>
            <a:ext cx="71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err="1" smtClean="0">
                <a:solidFill>
                  <a:schemeClr val="bg1"/>
                </a:solidFill>
              </a:rPr>
              <a:t>Shaevitz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1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996952"/>
            <a:ext cx="9036496" cy="72008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+</a:t>
            </a:r>
            <a:r>
              <a:rPr lang="en-US" dirty="0" smtClean="0"/>
              <a:t> cyclotrons:</a:t>
            </a:r>
          </a:p>
          <a:p>
            <a:pPr lvl="1"/>
            <a:r>
              <a:rPr lang="en-US" dirty="0" smtClean="0"/>
              <a:t>1 MW (1.5 km); 2 MW (8 km); 5 MW (20 km)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92" y="85596"/>
            <a:ext cx="4896544" cy="161521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00523"/>
            <a:ext cx="8918453" cy="304084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772816"/>
            <a:ext cx="4946674" cy="147778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8" y="74103"/>
            <a:ext cx="3995296" cy="29456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59406" y="106174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1307.6465</a:t>
            </a:r>
          </a:p>
          <a:p>
            <a:r>
              <a:rPr lang="en-US" sz="1200" b="1" dirty="0" smtClean="0"/>
              <a:t>1307.2949</a:t>
            </a:r>
          </a:p>
          <a:p>
            <a:r>
              <a:rPr lang="en-US" sz="1200" b="1" dirty="0"/>
              <a:t>1006.0260v1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7253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Long-baseline, accelerator based: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6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thumbnails: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Conventional super-beams:</a:t>
            </a:r>
          </a:p>
          <a:p>
            <a:pPr lvl="1"/>
            <a:r>
              <a:rPr lang="en-US" dirty="0" smtClean="0"/>
              <a:t>Wide-band, long baseline: e.g. LBNE, LBNO, [</a:t>
            </a:r>
            <a:r>
              <a:rPr lang="en-US" dirty="0" err="1" smtClean="0"/>
              <a:t>Protvino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&lt;</a:t>
            </a:r>
            <a:r>
              <a:rPr lang="en-US" i="1" dirty="0" smtClean="0"/>
              <a:t>E</a:t>
            </a:r>
            <a:r>
              <a:rPr lang="en-US" i="1" baseline="-25000" dirty="0" smtClean="0"/>
              <a:t>μ</a:t>
            </a:r>
            <a:r>
              <a:rPr lang="en-US" i="1" dirty="0" smtClean="0"/>
              <a:t>&gt; ~ </a:t>
            </a:r>
            <a:r>
              <a:rPr lang="en-US" dirty="0" smtClean="0"/>
              <a:t>2—3 GeV; matched to LAr or Fe calorimeter;</a:t>
            </a:r>
          </a:p>
          <a:p>
            <a:pPr lvl="2"/>
            <a:r>
              <a:rPr lang="en-US" dirty="0" smtClean="0"/>
              <a:t>Long-baseline allows observation of first and second maximum</a:t>
            </a:r>
          </a:p>
          <a:p>
            <a:pPr lvl="2"/>
            <a:r>
              <a:rPr lang="en-US" dirty="0" smtClean="0"/>
              <a:t>Near detector exploited to reduce systematic errors</a:t>
            </a:r>
          </a:p>
          <a:p>
            <a:pPr lvl="1"/>
            <a:r>
              <a:rPr lang="en-US" dirty="0" smtClean="0"/>
              <a:t>Narrow-band, short baseline: e.g. T2HK, SPL, [ESS]</a:t>
            </a:r>
          </a:p>
          <a:p>
            <a:pPr lvl="2"/>
            <a:r>
              <a:rPr lang="en-US" dirty="0"/>
              <a:t>&lt;</a:t>
            </a:r>
            <a:r>
              <a:rPr lang="en-US" i="1" dirty="0"/>
              <a:t>E</a:t>
            </a:r>
            <a:r>
              <a:rPr lang="en-US" i="1" baseline="-25000" dirty="0"/>
              <a:t>μ</a:t>
            </a:r>
            <a:r>
              <a:rPr lang="en-US" i="1" dirty="0"/>
              <a:t>&gt; ~ </a:t>
            </a:r>
            <a:r>
              <a:rPr lang="en-US" dirty="0" smtClean="0"/>
              <a:t>0.5 </a:t>
            </a:r>
            <a:r>
              <a:rPr lang="en-US" dirty="0"/>
              <a:t>GeV; matched to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0 Cherenkov;</a:t>
            </a:r>
            <a:endParaRPr lang="en-US" dirty="0"/>
          </a:p>
          <a:p>
            <a:pPr lvl="2"/>
            <a:r>
              <a:rPr lang="en-US" dirty="0" smtClean="0"/>
              <a:t>Short-baseline </a:t>
            </a:r>
            <a:r>
              <a:rPr lang="en-US" dirty="0"/>
              <a:t>allows observation of first </a:t>
            </a:r>
            <a:r>
              <a:rPr lang="en-US" dirty="0" smtClean="0"/>
              <a:t>maximum</a:t>
            </a:r>
            <a:endParaRPr lang="en-US" dirty="0"/>
          </a:p>
          <a:p>
            <a:pPr lvl="2"/>
            <a:r>
              <a:rPr lang="en-US" dirty="0"/>
              <a:t>Near detector exploited to reduce systematic errors</a:t>
            </a:r>
          </a:p>
          <a:p>
            <a:r>
              <a:rPr lang="en-US" dirty="0" smtClean="0"/>
              <a:t>Beta-beam, short baseline: e.g. CERN γ=100;</a:t>
            </a:r>
          </a:p>
          <a:p>
            <a:pPr lvl="1"/>
            <a:r>
              <a:rPr lang="en-US" dirty="0"/>
              <a:t>&lt;</a:t>
            </a:r>
            <a:r>
              <a:rPr lang="en-US" i="1" dirty="0"/>
              <a:t>E</a:t>
            </a:r>
            <a:r>
              <a:rPr lang="en-US" i="1" baseline="-25000" dirty="0"/>
              <a:t>μ</a:t>
            </a:r>
            <a:r>
              <a:rPr lang="en-US" i="1" dirty="0"/>
              <a:t>&gt; ~ </a:t>
            </a:r>
            <a:r>
              <a:rPr lang="en-US" dirty="0"/>
              <a:t>0.5 GeV; matched to H</a:t>
            </a:r>
            <a:r>
              <a:rPr lang="en-US" baseline="-25000" dirty="0"/>
              <a:t>2</a:t>
            </a:r>
            <a:r>
              <a:rPr lang="en-US" dirty="0"/>
              <a:t>0 Cherenkov;</a:t>
            </a:r>
          </a:p>
          <a:p>
            <a:pPr lvl="1"/>
            <a:r>
              <a:rPr lang="en-US" dirty="0"/>
              <a:t>Short-baseline allows observation of first maximum</a:t>
            </a:r>
          </a:p>
          <a:p>
            <a:pPr lvl="1"/>
            <a:r>
              <a:rPr lang="en-US" dirty="0" smtClean="0"/>
              <a:t>Requires short-baseline super-beam to deliver competitive performance</a:t>
            </a:r>
          </a:p>
          <a:p>
            <a:r>
              <a:rPr lang="en-US" dirty="0" smtClean="0"/>
              <a:t>Neutrino Factory: e.g. IDS-NF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μ</a:t>
            </a:r>
            <a:r>
              <a:rPr lang="en-US" dirty="0" smtClean="0"/>
              <a:t>=10 GeV, </a:t>
            </a:r>
            <a:r>
              <a:rPr lang="en-US" dirty="0" err="1" smtClean="0"/>
              <a:t>NuMax</a:t>
            </a:r>
            <a:r>
              <a:rPr lang="en-US" dirty="0" smtClean="0"/>
              <a:t>(+)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μ</a:t>
            </a:r>
            <a:r>
              <a:rPr lang="en-US" dirty="0" smtClean="0"/>
              <a:t>=</a:t>
            </a: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/>
              <a:t>GeV;</a:t>
            </a:r>
            <a:endParaRPr lang="en-US" dirty="0" smtClean="0"/>
          </a:p>
          <a:p>
            <a:pPr lvl="1"/>
            <a:r>
              <a:rPr lang="en-US" dirty="0" smtClean="0"/>
              <a:t>Uniquely well known flux (</a:t>
            </a:r>
            <a:r>
              <a:rPr lang="en-US" dirty="0" err="1" smtClean="0"/>
              <a:t>flavour</a:t>
            </a:r>
            <a:r>
              <a:rPr lang="en-US" dirty="0" smtClean="0"/>
              <a:t> content and energy spectrum);</a:t>
            </a:r>
          </a:p>
          <a:p>
            <a:pPr lvl="1"/>
            <a:r>
              <a:rPr lang="en-US" dirty="0" smtClean="0"/>
              <a:t>Baseline 1300—2500 km</a:t>
            </a:r>
          </a:p>
          <a:p>
            <a:pPr lvl="1"/>
            <a:r>
              <a:rPr lang="en-US" dirty="0" smtClean="0"/>
              <a:t>Requires a </a:t>
            </a:r>
            <a:r>
              <a:rPr lang="en-US" dirty="0" err="1" smtClean="0"/>
              <a:t>magnetised</a:t>
            </a:r>
            <a:r>
              <a:rPr lang="en-US" dirty="0" smtClean="0"/>
              <a:t> detector</a:t>
            </a:r>
          </a:p>
          <a:p>
            <a:pPr lvl="1"/>
            <a:r>
              <a:rPr lang="en-US" dirty="0" smtClean="0"/>
              <a:t>Identified by </a:t>
            </a:r>
            <a:r>
              <a:rPr lang="en-US" dirty="0" err="1" smtClean="0"/>
              <a:t>EUROnu</a:t>
            </a:r>
            <a:r>
              <a:rPr lang="en-US" dirty="0" smtClean="0"/>
              <a:t> as the facility for the high-precision </a:t>
            </a:r>
            <a:r>
              <a:rPr lang="en-US" dirty="0" err="1" smtClean="0"/>
              <a:t>programme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396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Beta-beam: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335699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Advantage:</a:t>
            </a:r>
          </a:p>
          <a:p>
            <a:pPr lvl="1"/>
            <a:r>
              <a:rPr lang="en-US" dirty="0" smtClean="0"/>
              <a:t>Pure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/>
              <a:t> </a:t>
            </a:r>
            <a:r>
              <a:rPr lang="en-US" dirty="0" smtClean="0"/>
              <a:t>beam</a:t>
            </a:r>
            <a:endParaRPr lang="en-US" baseline="-25000" dirty="0" smtClean="0"/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Ion beams have high rigidity:</a:t>
            </a:r>
          </a:p>
          <a:p>
            <a:pPr lvl="2"/>
            <a:r>
              <a:rPr lang="en-US" dirty="0" smtClean="0"/>
              <a:t>Practically limited to low neutrino energy</a:t>
            </a:r>
          </a:p>
          <a:p>
            <a:pPr lvl="1"/>
            <a:r>
              <a:rPr lang="en-US" dirty="0" smtClean="0"/>
              <a:t>To obtain competitive sensitivity require high-power super-beam</a:t>
            </a:r>
          </a:p>
          <a:p>
            <a:r>
              <a:rPr lang="en-US" dirty="0" err="1" smtClean="0"/>
              <a:t>EUROnu</a:t>
            </a:r>
            <a:r>
              <a:rPr lang="en-US" dirty="0" smtClean="0"/>
              <a:t> conclusions:</a:t>
            </a:r>
          </a:p>
          <a:p>
            <a:pPr lvl="1"/>
            <a:r>
              <a:rPr lang="en-US" dirty="0" smtClean="0"/>
              <a:t>Given the superior performance of the Neutrino Factory and the cost of a combined beta-beam and super-beam complex and (if </a:t>
            </a:r>
            <a:r>
              <a:rPr lang="en-US" dirty="0" err="1" smtClean="0"/>
              <a:t>implemened</a:t>
            </a:r>
            <a:r>
              <a:rPr lang="en-US" dirty="0" smtClean="0"/>
              <a:t> at CERN) the disruption to the LHC </a:t>
            </a:r>
            <a:r>
              <a:rPr lang="en-US" dirty="0" err="1" smtClean="0"/>
              <a:t>programme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Staged implementation of the Neutrino Factory identified as the preferred option 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0" y="67741"/>
            <a:ext cx="4942307" cy="332115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92696"/>
            <a:ext cx="3780532" cy="37181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644" y="3068960"/>
            <a:ext cx="2330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10.1103/PhysRevSTAB.16.021002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86882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Super-beams: T2HK, LBNO, LBNE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3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 and </a:t>
            </a:r>
            <a:r>
              <a:rPr lang="en-US" dirty="0" err="1" smtClean="0"/>
              <a:t>CPiV</a:t>
            </a:r>
            <a:r>
              <a:rPr lang="en-US" dirty="0" smtClean="0"/>
              <a:t> at LBL experiments: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32313"/>
            <a:ext cx="9144000" cy="14256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Mass hierarchy and </a:t>
            </a:r>
            <a:r>
              <a:rPr lang="en-US" dirty="0" err="1" smtClean="0"/>
              <a:t>CPiV</a:t>
            </a:r>
            <a:r>
              <a:rPr lang="en-US" dirty="0" smtClean="0"/>
              <a:t> modulate oscillation probability:</a:t>
            </a:r>
          </a:p>
          <a:p>
            <a:pPr lvl="1"/>
            <a:r>
              <a:rPr lang="en-US" dirty="0" smtClean="0"/>
              <a:t>Need to measure as a function of </a:t>
            </a:r>
            <a:r>
              <a:rPr lang="en-US" i="1" dirty="0" smtClean="0"/>
              <a:t>L</a:t>
            </a:r>
            <a:r>
              <a:rPr lang="en-US" dirty="0" smtClean="0"/>
              <a:t>/</a:t>
            </a:r>
            <a:r>
              <a:rPr lang="en-US" i="1" dirty="0" smtClean="0"/>
              <a:t>E</a:t>
            </a:r>
            <a:r>
              <a:rPr lang="en-US" dirty="0" smtClean="0"/>
              <a:t> [measure </a:t>
            </a:r>
            <a:r>
              <a:rPr lang="en-US" i="1" dirty="0" smtClean="0"/>
              <a:t>E</a:t>
            </a:r>
            <a:r>
              <a:rPr lang="en-US" dirty="0"/>
              <a:t> </a:t>
            </a:r>
            <a:r>
              <a:rPr lang="en-US" dirty="0" smtClean="0"/>
              <a:t>spectrum]</a:t>
            </a:r>
          </a:p>
          <a:p>
            <a:r>
              <a:rPr lang="en-US" dirty="0" smtClean="0"/>
              <a:t>MH sensitivity grows with </a:t>
            </a:r>
            <a:r>
              <a:rPr lang="en-US" i="1" dirty="0" smtClean="0"/>
              <a:t>L</a:t>
            </a:r>
            <a:r>
              <a:rPr lang="en-US" dirty="0" smtClean="0"/>
              <a:t> [matter effect]</a:t>
            </a:r>
          </a:p>
          <a:p>
            <a:r>
              <a:rPr lang="en-US" dirty="0" err="1" smtClean="0"/>
              <a:t>CPiV</a:t>
            </a:r>
            <a:r>
              <a:rPr lang="en-US" dirty="0" smtClean="0"/>
              <a:t> modulation grows with </a:t>
            </a:r>
            <a:r>
              <a:rPr lang="en-US" i="1" dirty="0" smtClean="0"/>
              <a:t>L</a:t>
            </a:r>
            <a:r>
              <a:rPr lang="en-US" dirty="0" smtClean="0"/>
              <a:t>/</a:t>
            </a:r>
            <a:r>
              <a:rPr lang="en-US" i="1" dirty="0" smtClean="0"/>
              <a:t>E</a:t>
            </a:r>
            <a:r>
              <a:rPr lang="en-US" dirty="0" smtClean="0"/>
              <a:t> [but, measure </a:t>
            </a:r>
            <a:r>
              <a:rPr lang="en-US" i="1" dirty="0" smtClean="0"/>
              <a:t>E</a:t>
            </a:r>
            <a:r>
              <a:rPr lang="en-US" dirty="0" smtClean="0"/>
              <a:t> spectrum]</a:t>
            </a:r>
            <a:endParaRPr lang="en-US" dirty="0"/>
          </a:p>
        </p:txBody>
      </p:sp>
      <p:pic>
        <p:nvPicPr>
          <p:cNvPr id="4" name="Picture 3" descr="Combina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1" r="25344" b="1266"/>
          <a:stretch/>
        </p:blipFill>
        <p:spPr>
          <a:xfrm>
            <a:off x="2037032" y="764704"/>
            <a:ext cx="4787361" cy="45927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2771800" y="1628800"/>
            <a:ext cx="3240360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71800" y="4356472"/>
            <a:ext cx="3240360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27784" y="3013885"/>
            <a:ext cx="3240360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64646" y="1340768"/>
            <a:ext cx="11410" cy="71169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32040" y="115116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0.3 GeV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978648" y="2708920"/>
            <a:ext cx="25400" cy="85774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60032" y="2527012"/>
            <a:ext cx="6976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~1.2 GeV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101456" y="4149080"/>
            <a:ext cx="27720" cy="936104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82840" y="3967172"/>
            <a:ext cx="6976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~1.7 GeV</a:t>
            </a:r>
          </a:p>
        </p:txBody>
      </p:sp>
    </p:spTree>
    <p:extLst>
      <p:ext uri="{BB962C8B-B14F-4D97-AF65-F5344CB8AC3E}">
        <p14:creationId xmlns:p14="http://schemas.microsoft.com/office/powerpoint/2010/main" val="125519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R. Bayes, P. Coloma … and …</a:t>
            </a:r>
          </a:p>
          <a:p>
            <a:endParaRPr lang="en-US" dirty="0"/>
          </a:p>
          <a:p>
            <a:pPr lvl="1"/>
            <a:r>
              <a:rPr lang="en-US" dirty="0" smtClean="0"/>
              <a:t>All my colleagues in </a:t>
            </a:r>
            <a:r>
              <a:rPr lang="en-US" dirty="0" err="1" smtClean="0"/>
              <a:t>EUROnu</a:t>
            </a:r>
            <a:r>
              <a:rPr lang="en-US" dirty="0" smtClean="0"/>
              <a:t>, IDS-NF, MAP/MASS, T2HK</a:t>
            </a:r>
            <a:r>
              <a:rPr lang="en-US" dirty="0"/>
              <a:t>, LBNE, LBNO, </a:t>
            </a:r>
            <a:r>
              <a:rPr lang="en-US" dirty="0" err="1" smtClean="0"/>
              <a:t>nuSTORM</a:t>
            </a:r>
            <a:r>
              <a:rPr lang="en-US" dirty="0" smtClean="0"/>
              <a:t>, 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8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2" y="905410"/>
            <a:ext cx="8508314" cy="5849466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 and </a:t>
            </a:r>
            <a:r>
              <a:rPr lang="en-US" dirty="0" err="1" smtClean="0"/>
              <a:t>CPiV</a:t>
            </a:r>
            <a:r>
              <a:rPr lang="en-US" dirty="0" smtClean="0"/>
              <a:t> at LBL experiments: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620688"/>
            <a:ext cx="4499992" cy="3240360"/>
          </a:xfrm>
        </p:spPr>
        <p:txBody>
          <a:bodyPr>
            <a:normAutofit fontScale="47500" lnSpcReduction="20000"/>
          </a:bodyPr>
          <a:lstStyle/>
          <a:p>
            <a:pPr marL="182563" indent="-182563"/>
            <a:r>
              <a:rPr lang="en-US" dirty="0" smtClean="0"/>
              <a:t>290 km:</a:t>
            </a:r>
          </a:p>
          <a:p>
            <a:pPr marL="354013" lvl="1" indent="-171450"/>
            <a:r>
              <a:rPr lang="en-US" dirty="0" smtClean="0"/>
              <a:t>Relatively small matter effect:</a:t>
            </a:r>
          </a:p>
          <a:p>
            <a:pPr marL="446088" lvl="2" indent="-139700"/>
            <a:r>
              <a:rPr lang="en-US" dirty="0" smtClean="0"/>
              <a:t>Need MH to achieve </a:t>
            </a:r>
            <a:r>
              <a:rPr lang="en-US" dirty="0" err="1" smtClean="0"/>
              <a:t>CPiV</a:t>
            </a:r>
            <a:r>
              <a:rPr lang="en-US" dirty="0" smtClean="0"/>
              <a:t> sensitivity;</a:t>
            </a:r>
          </a:p>
          <a:p>
            <a:pPr marL="446088" lvl="2" indent="-139700"/>
            <a:r>
              <a:rPr lang="en-US" dirty="0" err="1" smtClean="0"/>
              <a:t>CPiV</a:t>
            </a:r>
            <a:r>
              <a:rPr lang="en-US" dirty="0" smtClean="0"/>
              <a:t> measurement relatively  unpolluted by matter effect</a:t>
            </a:r>
          </a:p>
          <a:p>
            <a:pPr marL="182563" indent="-182563"/>
            <a:r>
              <a:rPr lang="en-US" dirty="0" smtClean="0"/>
              <a:t>1300 km:</a:t>
            </a:r>
          </a:p>
          <a:p>
            <a:pPr marL="354013" lvl="1" indent="-171450"/>
            <a:r>
              <a:rPr lang="en-US" dirty="0"/>
              <a:t>O</a:t>
            </a:r>
            <a:r>
              <a:rPr lang="en-US" dirty="0" smtClean="0"/>
              <a:t>ptimum choice for combined MH and </a:t>
            </a:r>
            <a:r>
              <a:rPr lang="en-US" dirty="0" err="1" smtClean="0"/>
              <a:t>CPiV</a:t>
            </a:r>
            <a:r>
              <a:rPr lang="en-US" dirty="0" smtClean="0"/>
              <a:t> sensitivity if sensitivity relies on first oscillation maximum</a:t>
            </a:r>
          </a:p>
          <a:p>
            <a:pPr marL="182563" indent="-182563"/>
            <a:r>
              <a:rPr lang="en-US" dirty="0" smtClean="0"/>
              <a:t>2300 km:</a:t>
            </a:r>
          </a:p>
          <a:p>
            <a:pPr marL="354013" lvl="1" indent="-171450"/>
            <a:r>
              <a:rPr lang="en-US" dirty="0" smtClean="0"/>
              <a:t>Strong matter effect gives excellent MH sensitivity</a:t>
            </a:r>
          </a:p>
          <a:p>
            <a:pPr marL="354013" lvl="1" indent="-171450"/>
            <a:r>
              <a:rPr lang="en-US" dirty="0" err="1" smtClean="0"/>
              <a:t>CPiV</a:t>
            </a:r>
            <a:r>
              <a:rPr lang="en-US" dirty="0" smtClean="0"/>
              <a:t> sensitivity at first maximum smaller than 1300 km, but, strong </a:t>
            </a:r>
            <a:r>
              <a:rPr lang="en-US" dirty="0" err="1" smtClean="0"/>
              <a:t>CPiV</a:t>
            </a:r>
            <a:r>
              <a:rPr lang="en-US" dirty="0" smtClean="0"/>
              <a:t> sensitivity at 2</a:t>
            </a:r>
            <a:r>
              <a:rPr lang="en-US" baseline="30000" dirty="0" smtClean="0"/>
              <a:t>nd</a:t>
            </a:r>
            <a:r>
              <a:rPr lang="en-US" dirty="0" smtClean="0"/>
              <a:t> maximum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71600" y="2060848"/>
            <a:ext cx="0" cy="398719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58901" y="5287682"/>
            <a:ext cx="0" cy="398719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00701" y="5652735"/>
            <a:ext cx="0" cy="398719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3501008"/>
            <a:ext cx="15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1110.6249, 1307.7335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75433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T2 Hyper-</a:t>
            </a:r>
            <a:r>
              <a:rPr lang="en-US" dirty="0" err="1" smtClean="0"/>
              <a:t>Kamiokande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7"/>
            <a:ext cx="4430713" cy="29523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Source:</a:t>
            </a:r>
          </a:p>
          <a:p>
            <a:pPr lvl="1"/>
            <a:r>
              <a:rPr lang="en-US" dirty="0"/>
              <a:t>JPARC neutrino </a:t>
            </a:r>
            <a:r>
              <a:rPr lang="en-US" dirty="0" smtClean="0"/>
              <a:t>beam: </a:t>
            </a:r>
            <a:br>
              <a:rPr lang="en-US" dirty="0" smtClean="0"/>
            </a:br>
            <a:r>
              <a:rPr lang="en-US" dirty="0" smtClean="0"/>
              <a:t>upgrade path to 1.66 </a:t>
            </a:r>
            <a:r>
              <a:rPr lang="en-US" dirty="0"/>
              <a:t>MW</a:t>
            </a:r>
          </a:p>
          <a:p>
            <a:r>
              <a:rPr lang="en-US" dirty="0" smtClean="0"/>
              <a:t>Detector: water Cherenkov</a:t>
            </a:r>
          </a:p>
          <a:p>
            <a:pPr lvl="1"/>
            <a:r>
              <a:rPr lang="en-US" dirty="0" err="1" smtClean="0"/>
              <a:t>Fiducial</a:t>
            </a:r>
            <a:r>
              <a:rPr lang="en-US" dirty="0" smtClean="0"/>
              <a:t> mass: 560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1"/>
            <a:r>
              <a:rPr lang="en-US" dirty="0" smtClean="0"/>
              <a:t>Site: </a:t>
            </a:r>
          </a:p>
          <a:p>
            <a:pPr lvl="2"/>
            <a:r>
              <a:rPr lang="en-US" dirty="0" smtClean="0"/>
              <a:t>2.5° off axis; 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aseline ~290 km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78" t="3776" r="2158"/>
          <a:stretch/>
        </p:blipFill>
        <p:spPr>
          <a:xfrm>
            <a:off x="4427984" y="908720"/>
            <a:ext cx="4662679" cy="23595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55" t="1810" r="2956" b="5852"/>
          <a:stretch/>
        </p:blipFill>
        <p:spPr>
          <a:xfrm>
            <a:off x="482411" y="3429000"/>
            <a:ext cx="8338061" cy="325158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-144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arXiv:1109.3262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31111" y="4593167"/>
            <a:ext cx="21489" cy="1483154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1373" y="439152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0.3 GeV</a:t>
            </a:r>
          </a:p>
        </p:txBody>
      </p:sp>
    </p:spTree>
    <p:extLst>
      <p:ext uri="{BB962C8B-B14F-4D97-AF65-F5344CB8AC3E}">
        <p14:creationId xmlns:p14="http://schemas.microsoft.com/office/powerpoint/2010/main" val="242764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T2K: evidence for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sz="2800" baseline="30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; the state of the art: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01008"/>
            <a:ext cx="9144000" cy="33569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Statistics:</a:t>
            </a:r>
          </a:p>
          <a:p>
            <a:pPr lvl="1"/>
            <a:r>
              <a:rPr lang="en-US" dirty="0" smtClean="0"/>
              <a:t>Sample: 11 events</a:t>
            </a:r>
          </a:p>
          <a:p>
            <a:r>
              <a:rPr lang="en-US" dirty="0" smtClean="0"/>
              <a:t>Systematics:</a:t>
            </a:r>
          </a:p>
          <a:p>
            <a:pPr lvl="1"/>
            <a:r>
              <a:rPr lang="en-US" dirty="0" smtClean="0"/>
              <a:t>Flux/cross section: 5% </a:t>
            </a:r>
            <a:r>
              <a:rPr lang="en-US" sz="2600" dirty="0" smtClean="0"/>
              <a:t>[using CCQE and 1pi from ND280]</a:t>
            </a:r>
          </a:p>
          <a:p>
            <a:pPr lvl="1"/>
            <a:r>
              <a:rPr lang="en-US" dirty="0" smtClean="0"/>
              <a:t>Neutrino-nucleus scattering: 7.4%</a:t>
            </a:r>
          </a:p>
          <a:p>
            <a:pPr lvl="1"/>
            <a:r>
              <a:rPr lang="en-US" dirty="0" smtClean="0"/>
              <a:t>Final state interactions: 2.3%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836712"/>
            <a:ext cx="4176464" cy="417646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836712"/>
            <a:ext cx="4716016" cy="265944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364088" y="2322066"/>
            <a:ext cx="3096344" cy="170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364088" y="2677666"/>
            <a:ext cx="3096344" cy="1720726"/>
            <a:chOff x="5364088" y="2533650"/>
            <a:chExt cx="3096344" cy="1720726"/>
          </a:xfrm>
        </p:grpSpPr>
        <p:sp>
          <p:nvSpPr>
            <p:cNvPr id="7" name="Rectangle 6"/>
            <p:cNvSpPr/>
            <p:nvPr/>
          </p:nvSpPr>
          <p:spPr>
            <a:xfrm>
              <a:off x="5364088" y="2533650"/>
              <a:ext cx="3096344" cy="17207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08304" y="3212976"/>
              <a:ext cx="46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7.4%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64088" y="4396854"/>
            <a:ext cx="3096344" cy="170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60032" y="162880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arXiv</a:t>
            </a:r>
            <a:r>
              <a:rPr lang="en-US" sz="1600" b="1" dirty="0">
                <a:solidFill>
                  <a:srgbClr val="000000"/>
                </a:solidFill>
              </a:rPr>
              <a:t>:1304.0841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95736" y="3697868"/>
            <a:ext cx="1909690" cy="811252"/>
            <a:chOff x="2195736" y="3697868"/>
            <a:chExt cx="1909690" cy="81125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195736" y="4005064"/>
              <a:ext cx="360040" cy="50405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483768" y="3697868"/>
              <a:ext cx="16216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28 events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72400" y="2262504"/>
            <a:ext cx="761003" cy="276999"/>
            <a:chOff x="8172400" y="2262504"/>
            <a:chExt cx="761003" cy="276999"/>
          </a:xfrm>
        </p:grpSpPr>
        <p:sp>
          <p:nvSpPr>
            <p:cNvPr id="19" name="TextBox 18"/>
            <p:cNvSpPr txBox="1"/>
            <p:nvPr/>
          </p:nvSpPr>
          <p:spPr>
            <a:xfrm>
              <a:off x="8439458" y="2262504"/>
              <a:ext cx="493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3.0%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8172400" y="2395487"/>
              <a:ext cx="21602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308304" y="3501008"/>
            <a:ext cx="493945" cy="276999"/>
            <a:chOff x="7308304" y="3501008"/>
            <a:chExt cx="493945" cy="276999"/>
          </a:xfrm>
        </p:grpSpPr>
        <p:sp>
          <p:nvSpPr>
            <p:cNvPr id="20" name="TextBox 19"/>
            <p:cNvSpPr txBox="1"/>
            <p:nvPr/>
          </p:nvSpPr>
          <p:spPr>
            <a:xfrm>
              <a:off x="7308304" y="3501008"/>
              <a:ext cx="493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7.5%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380312" y="3501008"/>
              <a:ext cx="21602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851920" y="4775946"/>
            <a:ext cx="916454" cy="811252"/>
            <a:chOff x="2195736" y="3697868"/>
            <a:chExt cx="916454" cy="811252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195736" y="4005064"/>
              <a:ext cx="360040" cy="50405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483768" y="3697868"/>
              <a:ext cx="6284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3%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36096" y="5426060"/>
            <a:ext cx="1554390" cy="640814"/>
            <a:chOff x="5436096" y="5426060"/>
            <a:chExt cx="1554390" cy="640814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5436096" y="5661248"/>
              <a:ext cx="720080" cy="40562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084168" y="5426060"/>
              <a:ext cx="9063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7.5%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100392" y="162880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EPS 2013</a:t>
            </a:r>
          </a:p>
        </p:txBody>
      </p:sp>
    </p:spTree>
    <p:extLst>
      <p:ext uri="{BB962C8B-B14F-4D97-AF65-F5344CB8AC3E}">
        <p14:creationId xmlns:p14="http://schemas.microsoft.com/office/powerpoint/2010/main" val="125863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 Hyper-</a:t>
            </a:r>
            <a:r>
              <a:rPr lang="en-US" dirty="0" err="1"/>
              <a:t>Kamiokande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92255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Systematic uncertainties:</a:t>
            </a:r>
          </a:p>
          <a:p>
            <a:pPr lvl="1"/>
            <a:r>
              <a:rPr lang="en-US" dirty="0" smtClean="0"/>
              <a:t>Signal: 5%</a:t>
            </a:r>
          </a:p>
          <a:p>
            <a:pPr lvl="1"/>
            <a:r>
              <a:rPr lang="en-US" dirty="0" err="1" smtClean="0"/>
              <a:t>νμ</a:t>
            </a:r>
            <a:r>
              <a:rPr lang="en-US" dirty="0" smtClean="0"/>
              <a:t> induced background: 5%</a:t>
            </a:r>
          </a:p>
          <a:p>
            <a:pPr lvl="1"/>
            <a:r>
              <a:rPr lang="en-US" dirty="0" err="1" smtClean="0"/>
              <a:t>νe</a:t>
            </a:r>
            <a:r>
              <a:rPr lang="en-US" dirty="0" smtClean="0"/>
              <a:t> induced background: 5%</a:t>
            </a:r>
          </a:p>
          <a:p>
            <a:pPr lvl="1"/>
            <a:r>
              <a:rPr lang="en-US" dirty="0" smtClean="0"/>
              <a:t>Relative neutrino/anti-neutrino </a:t>
            </a:r>
            <a:r>
              <a:rPr lang="en-US" dirty="0" err="1" smtClean="0"/>
              <a:t>normalisation</a:t>
            </a:r>
            <a:r>
              <a:rPr lang="en-US" dirty="0" smtClean="0"/>
              <a:t>: 5%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2492896"/>
            <a:ext cx="5739661" cy="42379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780928"/>
            <a:ext cx="3312368" cy="3266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44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arXiv:1109.3262</a:t>
            </a:r>
            <a:endParaRPr lang="en-US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7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Long-Baseline Neutrino Experiment: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586" y="3903045"/>
            <a:ext cx="4273414" cy="11301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Near detector options:</a:t>
            </a:r>
          </a:p>
          <a:p>
            <a:pPr lvl="1"/>
            <a:r>
              <a:rPr lang="en-US" dirty="0" err="1" smtClean="0"/>
              <a:t>HiResMnu</a:t>
            </a:r>
            <a:endParaRPr lang="en-US" dirty="0" smtClean="0"/>
          </a:p>
          <a:p>
            <a:pPr lvl="1"/>
            <a:r>
              <a:rPr lang="en-US" dirty="0" err="1" smtClean="0"/>
              <a:t>Lar</a:t>
            </a:r>
            <a:r>
              <a:rPr lang="en-US" dirty="0" smtClean="0"/>
              <a:t> TPC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4" y="764704"/>
            <a:ext cx="4287209" cy="30986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776" b="9601"/>
          <a:stretch/>
        </p:blipFill>
        <p:spPr>
          <a:xfrm>
            <a:off x="4572000" y="764704"/>
            <a:ext cx="4344263" cy="309634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4" y="3975069"/>
            <a:ext cx="4775208" cy="27978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684" y="5054160"/>
            <a:ext cx="4259812" cy="17365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496" y="3584049"/>
            <a:ext cx="15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1110.6249, 1307.7335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62810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Long-Baseline Neutrino Experiment: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692697"/>
            <a:ext cx="4430713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66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</a:t>
            </a:r>
          </a:p>
          <a:p>
            <a:pPr lvl="1"/>
            <a:r>
              <a:rPr lang="en-US" dirty="0" smtClean="0"/>
              <a:t>FNAL MI: 700 kW</a:t>
            </a:r>
          </a:p>
          <a:p>
            <a:pPr lvl="1"/>
            <a:r>
              <a:rPr lang="en-US" dirty="0" smtClean="0"/>
              <a:t>Project X: 2.3 MW [upgrade]</a:t>
            </a:r>
          </a:p>
          <a:p>
            <a:r>
              <a:rPr lang="en-US" dirty="0" smtClean="0"/>
              <a:t>Detector: </a:t>
            </a:r>
            <a:r>
              <a:rPr lang="en-US" dirty="0" err="1" smtClean="0"/>
              <a:t>LAr</a:t>
            </a:r>
            <a:r>
              <a:rPr lang="en-US" dirty="0" smtClean="0"/>
              <a:t> TPC</a:t>
            </a:r>
          </a:p>
          <a:p>
            <a:pPr lvl="1"/>
            <a:r>
              <a:rPr lang="en-US" dirty="0" err="1" smtClean="0"/>
              <a:t>Fiducial</a:t>
            </a:r>
            <a:r>
              <a:rPr lang="en-US" dirty="0" smtClean="0"/>
              <a:t> mass: 10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2"/>
            <a:r>
              <a:rPr lang="en-US" dirty="0" smtClean="0"/>
              <a:t>Upgrade to 34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1"/>
            <a:r>
              <a:rPr lang="en-US" dirty="0" smtClean="0"/>
              <a:t>Site: SURF</a:t>
            </a:r>
          </a:p>
          <a:p>
            <a:pPr lvl="2"/>
            <a:r>
              <a:rPr lang="en-US" dirty="0" smtClean="0"/>
              <a:t>On axis; upgrade u/g 4850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Baseline 1300 km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77" y="692696"/>
            <a:ext cx="4096603" cy="295232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7" y="3789041"/>
            <a:ext cx="6277709" cy="30243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 rot="16200000">
            <a:off x="-648608" y="5934733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arXiv:1307.7335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34352" y="4133868"/>
            <a:ext cx="697627" cy="2313118"/>
            <a:chOff x="1934352" y="4133868"/>
            <a:chExt cx="697627" cy="231311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051720" y="4343305"/>
              <a:ext cx="754" cy="210368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34352" y="4133868"/>
              <a:ext cx="6976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~1.2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56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Long-Baseline </a:t>
            </a:r>
            <a:r>
              <a:rPr lang="en-US" dirty="0"/>
              <a:t>Neutrino Experiment: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56251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Systematic uncertainties:</a:t>
            </a:r>
          </a:p>
          <a:p>
            <a:pPr lvl="1"/>
            <a:r>
              <a:rPr lang="en-US" dirty="0" smtClean="0"/>
              <a:t>Signal: 1%</a:t>
            </a:r>
          </a:p>
          <a:p>
            <a:pPr lvl="1"/>
            <a:r>
              <a:rPr lang="en-US" dirty="0" smtClean="0"/>
              <a:t>Background: 5%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14391"/>
            <a:ext cx="7200800" cy="357890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207" y="4653136"/>
            <a:ext cx="2259297" cy="213285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5083" y="654683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arXiv:1307.7335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764704"/>
            <a:ext cx="4139952" cy="153664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004048" y="1137444"/>
            <a:ext cx="3888432" cy="216024"/>
          </a:xfrm>
          <a:prstGeom prst="rect">
            <a:avLst/>
          </a:prstGeom>
          <a:noFill/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04048" y="1516534"/>
            <a:ext cx="3888432" cy="216024"/>
          </a:xfrm>
          <a:prstGeom prst="rect">
            <a:avLst/>
          </a:prstGeom>
          <a:noFill/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7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systematics: near detector: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200" y="764704"/>
            <a:ext cx="2771800" cy="6093297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High-resolution near detector and detailed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of measurement essential to meet specified systematic uncertainties</a:t>
            </a:r>
          </a:p>
          <a:p>
            <a:r>
              <a:rPr lang="en-US" sz="2400" dirty="0" smtClean="0"/>
              <a:t>Effects such as nuclear/final-state interactions must also be controlled at the %-level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6" y="4776861"/>
            <a:ext cx="6313469" cy="193982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36712"/>
            <a:ext cx="6246162" cy="376112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555776" y="874700"/>
            <a:ext cx="1728192" cy="3672408"/>
          </a:xfrm>
          <a:prstGeom prst="rect">
            <a:avLst/>
          </a:prstGeom>
          <a:noFill/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1443" y="6535502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arXiv:1307.7335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4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Long-Baseline Neutrino Observatory: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224" y="3789040"/>
            <a:ext cx="2592288" cy="129614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Suite of detectors:</a:t>
            </a:r>
          </a:p>
          <a:p>
            <a:pPr lvl="1"/>
            <a:r>
              <a:rPr lang="en-US" dirty="0" smtClean="0"/>
              <a:t>High-pressure </a:t>
            </a:r>
            <a:r>
              <a:rPr lang="en-US" dirty="0" err="1" smtClean="0"/>
              <a:t>Ar</a:t>
            </a:r>
            <a:r>
              <a:rPr lang="en-US" dirty="0" smtClean="0"/>
              <a:t> + MIND</a:t>
            </a:r>
          </a:p>
          <a:p>
            <a:pPr lvl="1"/>
            <a:r>
              <a:rPr lang="en-US" dirty="0" smtClean="0"/>
              <a:t>L-scintillator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58" y="678935"/>
            <a:ext cx="1994090" cy="290049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" y="3717094"/>
            <a:ext cx="3416341" cy="30712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620688"/>
            <a:ext cx="6084168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66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</a:t>
            </a:r>
          </a:p>
          <a:p>
            <a:pPr lvl="1"/>
            <a:r>
              <a:rPr lang="en-US" dirty="0" smtClean="0"/>
              <a:t>CERN SPS: 700 kW</a:t>
            </a:r>
          </a:p>
          <a:p>
            <a:pPr lvl="1"/>
            <a:r>
              <a:rPr lang="en-US" dirty="0" smtClean="0"/>
              <a:t>PS 2: 2 MW [possible upgrade]</a:t>
            </a:r>
          </a:p>
          <a:p>
            <a:r>
              <a:rPr lang="en-US" dirty="0" smtClean="0"/>
              <a:t>Detector: </a:t>
            </a:r>
            <a:r>
              <a:rPr lang="en-US" dirty="0" err="1" smtClean="0"/>
              <a:t>LAr</a:t>
            </a:r>
            <a:r>
              <a:rPr lang="en-US" dirty="0" smtClean="0"/>
              <a:t> TPC + MIND</a:t>
            </a:r>
          </a:p>
          <a:p>
            <a:pPr lvl="1"/>
            <a:r>
              <a:rPr lang="en-US" dirty="0" err="1" smtClean="0"/>
              <a:t>LAr</a:t>
            </a:r>
            <a:r>
              <a:rPr lang="en-US" dirty="0" smtClean="0"/>
              <a:t> </a:t>
            </a:r>
            <a:r>
              <a:rPr lang="en-US" dirty="0" err="1" smtClean="0"/>
              <a:t>fiducial</a:t>
            </a:r>
            <a:r>
              <a:rPr lang="en-US" dirty="0" smtClean="0"/>
              <a:t> mass: 20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1"/>
            <a:r>
              <a:rPr lang="en-US" dirty="0" smtClean="0"/>
              <a:t>MIND </a:t>
            </a:r>
            <a:r>
              <a:rPr lang="en-US" dirty="0" err="1" smtClean="0"/>
              <a:t>fiducial</a:t>
            </a:r>
            <a:r>
              <a:rPr lang="en-US" dirty="0" smtClean="0"/>
              <a:t> mass: 25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1"/>
            <a:r>
              <a:rPr lang="en-US" dirty="0" smtClean="0"/>
              <a:t>Site: </a:t>
            </a:r>
            <a:r>
              <a:rPr lang="en-US" dirty="0" err="1" smtClean="0"/>
              <a:t>Phyasalmi</a:t>
            </a:r>
            <a:r>
              <a:rPr lang="en-US" dirty="0" smtClean="0"/>
              <a:t>, Finland</a:t>
            </a:r>
          </a:p>
          <a:p>
            <a:pPr lvl="2"/>
            <a:r>
              <a:rPr lang="en-US" dirty="0" smtClean="0"/>
              <a:t>On axis</a:t>
            </a:r>
          </a:p>
          <a:p>
            <a:pPr lvl="2"/>
            <a:r>
              <a:rPr lang="en-US" dirty="0" smtClean="0"/>
              <a:t>Baseline 2300 km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89" y="692983"/>
            <a:ext cx="1913067" cy="258462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5" r="13933" b="24792"/>
          <a:stretch/>
        </p:blipFill>
        <p:spPr>
          <a:xfrm>
            <a:off x="6647250" y="5013176"/>
            <a:ext cx="2369477" cy="171841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044" y="3357472"/>
            <a:ext cx="2959100" cy="34417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22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CERN-SPSC-2012-</a:t>
            </a:r>
            <a:r>
              <a:rPr lang="en-US" sz="900" b="1" dirty="0" smtClean="0">
                <a:solidFill>
                  <a:schemeClr val="bg1"/>
                </a:solidFill>
              </a:rPr>
              <a:t>021;</a:t>
            </a:r>
            <a:br>
              <a:rPr lang="en-US" sz="900" b="1" dirty="0" smtClean="0">
                <a:solidFill>
                  <a:schemeClr val="bg1"/>
                </a:solidFill>
              </a:rPr>
            </a:br>
            <a:r>
              <a:rPr lang="en-US" sz="900" b="1" dirty="0" smtClean="0">
                <a:solidFill>
                  <a:schemeClr val="bg1"/>
                </a:solidFill>
              </a:rPr>
              <a:t>SPSC</a:t>
            </a:r>
            <a:r>
              <a:rPr lang="en-US" sz="900" b="1" dirty="0">
                <a:solidFill>
                  <a:schemeClr val="bg1"/>
                </a:solidFill>
              </a:rPr>
              <a:t>-EOI-007</a:t>
            </a:r>
            <a:endParaRPr lang="en-US" sz="9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13" y="3933057"/>
            <a:ext cx="3417887" cy="14308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Limited sensitivity to second oscillation maximum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820472" cy="315348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1405558" y="1638300"/>
            <a:ext cx="10492" cy="1722388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66061" y="1431826"/>
            <a:ext cx="6976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~1.7 GeV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33056"/>
            <a:ext cx="5436096" cy="167864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5589240"/>
            <a:ext cx="9143895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66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Correlated and uncorrelated systematic uncertainties considered:</a:t>
            </a:r>
          </a:p>
          <a:p>
            <a:pPr lvl="1"/>
            <a:r>
              <a:rPr lang="en-US" sz="2000" dirty="0" smtClean="0"/>
              <a:t>Signal: 5%</a:t>
            </a:r>
          </a:p>
          <a:p>
            <a:pPr lvl="1"/>
            <a:r>
              <a:rPr lang="en-US" sz="2000" dirty="0" smtClean="0"/>
              <a:t>Background: 5% [but </a:t>
            </a:r>
            <a:r>
              <a:rPr lang="en-US" sz="2000" smtClean="0"/>
              <a:t>see table]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CERN-SPSC-2012-</a:t>
            </a:r>
            <a:r>
              <a:rPr lang="en-US" sz="1200" b="1" dirty="0" smtClean="0">
                <a:solidFill>
                  <a:srgbClr val="FFFFFF"/>
                </a:solidFill>
              </a:rPr>
              <a:t>021;</a:t>
            </a:r>
            <a:br>
              <a:rPr lang="en-US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SPSC</a:t>
            </a:r>
            <a:r>
              <a:rPr lang="en-US" sz="1200" b="1" dirty="0">
                <a:solidFill>
                  <a:srgbClr val="FFFFFF"/>
                </a:solidFill>
              </a:rPr>
              <a:t>-EOI-007</a:t>
            </a:r>
            <a:endParaRPr lang="en-US" sz="12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7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Motivation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Options for the future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ICFA Neutrino Panel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4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8" y="3861049"/>
            <a:ext cx="4924802" cy="299551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Benefit of long baseline clearly visible in excellent MH reach:</a:t>
            </a:r>
          </a:p>
          <a:p>
            <a:pPr lvl="1"/>
            <a:r>
              <a:rPr lang="en-US" dirty="0" smtClean="0"/>
              <a:t>Study of matter effect in neutrino propagation</a:t>
            </a:r>
          </a:p>
          <a:p>
            <a:r>
              <a:rPr lang="en-US" dirty="0" err="1" smtClean="0"/>
              <a:t>CPiV</a:t>
            </a:r>
            <a:r>
              <a:rPr lang="en-US" dirty="0" smtClean="0"/>
              <a:t> reach competitive with LBNE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" y="62681"/>
            <a:ext cx="5139216" cy="374405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27584" y="260729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CERN-SPSC-2012-</a:t>
            </a:r>
            <a:r>
              <a:rPr lang="en-US" sz="1200" b="1" dirty="0" smtClean="0"/>
              <a:t>021;</a:t>
            </a:r>
            <a:br>
              <a:rPr lang="en-US" sz="1200" b="1" dirty="0" smtClean="0"/>
            </a:br>
            <a:r>
              <a:rPr lang="en-US" sz="1200" b="1" dirty="0" smtClean="0"/>
              <a:t>SPSC</a:t>
            </a:r>
            <a:r>
              <a:rPr lang="en-US" sz="1200" b="1" dirty="0"/>
              <a:t>-EOI-007</a:t>
            </a:r>
            <a:endParaRPr lang="en-US" sz="1200" b="1" dirty="0" smtClean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908392"/>
            <a:ext cx="3994674" cy="283820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876" y="2227544"/>
            <a:ext cx="2513581" cy="159555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692" y="500049"/>
            <a:ext cx="2210636" cy="163280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 rot="16200000">
            <a:off x="8050451" y="1174686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FFFFFF"/>
                </a:solidFill>
              </a:rPr>
              <a:t>CERN-SPSC-2012-</a:t>
            </a:r>
            <a:r>
              <a:rPr lang="en-US" sz="1200" b="1" dirty="0" smtClean="0">
                <a:solidFill>
                  <a:srgbClr val="FFFFFF"/>
                </a:solidFill>
              </a:rPr>
              <a:t>021;</a:t>
            </a:r>
            <a:br>
              <a:rPr lang="en-US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SPSC</a:t>
            </a:r>
            <a:r>
              <a:rPr lang="en-US" sz="1200" b="1" dirty="0">
                <a:solidFill>
                  <a:srgbClr val="FFFFFF"/>
                </a:solidFill>
              </a:rPr>
              <a:t>-EOI-007</a:t>
            </a:r>
            <a:endParaRPr lang="en-US" sz="12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2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1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692696"/>
            <a:ext cx="84455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systematic uncertainties: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845468"/>
            <a:ext cx="956816" cy="583060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430040"/>
              </p:ext>
            </p:extLst>
          </p:nvPr>
        </p:nvGraphicFramePr>
        <p:xfrm>
          <a:off x="683568" y="3140968"/>
          <a:ext cx="1344149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5" imgW="533400" imgH="228600" progId="Equation.3">
                  <p:embed/>
                </p:oleObj>
              </mc:Choice>
              <mc:Fallback>
                <p:oleObj name="Equation" r:id="rId5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568" y="3140968"/>
                        <a:ext cx="1344149" cy="5760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584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Limiting systematics in the LBL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764705"/>
            <a:ext cx="6372200" cy="24482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NBB + H2O Cherenkov:</a:t>
            </a:r>
          </a:p>
          <a:p>
            <a:pPr lvl="1"/>
            <a:r>
              <a:rPr lang="en-US" dirty="0" smtClean="0"/>
              <a:t>Clearly limited by cross section uncertainties</a:t>
            </a:r>
          </a:p>
          <a:p>
            <a:endParaRPr lang="en-US" dirty="0" smtClean="0"/>
          </a:p>
          <a:p>
            <a:r>
              <a:rPr lang="en-US" dirty="0" smtClean="0"/>
              <a:t>WBB + </a:t>
            </a:r>
            <a:r>
              <a:rPr lang="en-US" dirty="0" err="1" smtClean="0"/>
              <a:t>LAr</a:t>
            </a:r>
            <a:r>
              <a:rPr lang="en-US" dirty="0" smtClean="0"/>
              <a:t> TPC:</a:t>
            </a:r>
          </a:p>
          <a:p>
            <a:pPr lvl="1"/>
            <a:r>
              <a:rPr lang="en-US" dirty="0" smtClean="0"/>
              <a:t>Critical point: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appearance in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 beam:</a:t>
            </a:r>
          </a:p>
          <a:p>
            <a:pPr lvl="2"/>
            <a:r>
              <a:rPr lang="en-US" dirty="0" smtClean="0"/>
              <a:t>Convolution of flux × cross section × </a:t>
            </a:r>
            <a:r>
              <a:rPr lang="en-US" dirty="0" err="1" smtClean="0"/>
              <a:t>nucl</a:t>
            </a:r>
            <a:r>
              <a:rPr lang="en-US" dirty="0" smtClean="0"/>
              <a:t>. effect</a:t>
            </a:r>
          </a:p>
          <a:p>
            <a:pPr lvl="2"/>
            <a:r>
              <a:rPr lang="en-US" dirty="0" smtClean="0"/>
              <a:t>Precision limited by </a:t>
            </a:r>
            <a:r>
              <a:rPr lang="en-US" dirty="0" err="1" smtClean="0"/>
              <a:t>deconvolution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3242335"/>
            <a:ext cx="8820472" cy="357104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5976906"/>
            <a:ext cx="3528393" cy="335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98790"/>
            <a:ext cx="2376264" cy="234217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39752" y="3933056"/>
            <a:ext cx="926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Nuclear</a:t>
            </a:r>
          </a:p>
          <a:p>
            <a:pPr algn="ctr"/>
            <a:r>
              <a:rPr lang="en-US" b="1" dirty="0" smtClean="0"/>
              <a:t>effects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35696" y="4762894"/>
            <a:ext cx="205439" cy="133040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27440" y="335699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1307.1243</a:t>
            </a:r>
          </a:p>
          <a:p>
            <a:pPr algn="r"/>
            <a:r>
              <a:rPr lang="en-US" sz="1200" b="1" dirty="0" smtClean="0"/>
              <a:t>Coloma, Huber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69089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and cross section measurement: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80927"/>
            <a:ext cx="9144000" cy="108012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event rate is large:</a:t>
            </a:r>
          </a:p>
          <a:p>
            <a:pPr lvl="1"/>
            <a:r>
              <a:rPr lang="en-US" dirty="0" smtClean="0"/>
              <a:t>Statistical precision high:</a:t>
            </a:r>
          </a:p>
          <a:p>
            <a:pPr lvl="2"/>
            <a:r>
              <a:rPr lang="en-US" dirty="0" smtClean="0"/>
              <a:t>Can measure double-differential cross sections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45325"/>
            <a:ext cx="7462416" cy="1891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5" y="4015501"/>
            <a:ext cx="8964488" cy="265385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32261" y="764704"/>
            <a:ext cx="403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LOI to FNAL PAC: 1206.0294;</a:t>
            </a:r>
          </a:p>
          <a:p>
            <a:pPr algn="r"/>
            <a:r>
              <a:rPr lang="en-US" sz="1200" b="1" dirty="0" err="1"/>
              <a:t>E</a:t>
            </a:r>
            <a:r>
              <a:rPr lang="en-US" sz="1200" b="1" dirty="0" err="1" smtClean="0"/>
              <a:t>oI</a:t>
            </a:r>
            <a:r>
              <a:rPr lang="en-US" sz="1200" b="1" dirty="0" smtClean="0"/>
              <a:t> to CERN: CERN-SPSC-2013-015, SPSC-EOI-009,1305.1419;</a:t>
            </a:r>
            <a:endParaRPr lang="en-US" sz="1200" b="1" dirty="0" smtClean="0"/>
          </a:p>
          <a:p>
            <a:pPr algn="r"/>
            <a:r>
              <a:rPr lang="en-US" sz="1200" b="1" dirty="0" smtClean="0"/>
              <a:t>Proposal to FNAL PAC, May 2013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53190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4005065"/>
            <a:ext cx="9108504" cy="28529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Staged approach possible:</a:t>
            </a:r>
          </a:p>
          <a:p>
            <a:pPr lvl="1"/>
            <a:r>
              <a:rPr lang="en-US" dirty="0" smtClean="0"/>
              <a:t>Initial measurements could exploit existing detector:</a:t>
            </a:r>
          </a:p>
          <a:p>
            <a:pPr lvl="2"/>
            <a:r>
              <a:rPr lang="en-US" dirty="0" smtClean="0"/>
              <a:t>If at FNAL Minerva, Mini/</a:t>
            </a:r>
            <a:r>
              <a:rPr lang="en-US" dirty="0" err="1" smtClean="0"/>
              <a:t>MicroBOONE</a:t>
            </a:r>
            <a:r>
              <a:rPr lang="en-US" dirty="0" smtClean="0"/>
              <a:t> are candidates</a:t>
            </a:r>
          </a:p>
          <a:p>
            <a:pPr lvl="1"/>
            <a:r>
              <a:rPr lang="en-US" dirty="0" smtClean="0"/>
              <a:t>Possible exploitation of </a:t>
            </a:r>
            <a:r>
              <a:rPr lang="en-US" dirty="0" err="1" smtClean="0"/>
              <a:t>LAr</a:t>
            </a:r>
            <a:r>
              <a:rPr lang="en-US" dirty="0" smtClean="0"/>
              <a:t> detector developed for LAGUNA or ICARUS/</a:t>
            </a:r>
            <a:r>
              <a:rPr lang="en-US" dirty="0" err="1" smtClean="0"/>
              <a:t>NESSiE</a:t>
            </a:r>
            <a:r>
              <a:rPr lang="en-US" dirty="0" smtClean="0"/>
              <a:t> etc.</a:t>
            </a:r>
          </a:p>
          <a:p>
            <a:pPr lvl="1"/>
            <a:r>
              <a:rPr lang="en-US" dirty="0" smtClean="0"/>
              <a:t>Implementation of one or more dedicated detectors to make definitive measurements</a:t>
            </a:r>
          </a:p>
          <a:p>
            <a:r>
              <a:rPr lang="en-US" dirty="0" smtClean="0"/>
              <a:t>Generic study of </a:t>
            </a:r>
            <a:r>
              <a:rPr lang="en-US" dirty="0" err="1" smtClean="0"/>
              <a:t>nuSTORM</a:t>
            </a:r>
            <a:r>
              <a:rPr lang="en-US" dirty="0" smtClean="0"/>
              <a:t> to evaluate performance 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options: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3" y="850301"/>
            <a:ext cx="4423489" cy="296055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127" y="836712"/>
            <a:ext cx="4264364" cy="295510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564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14905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Existing experiments:</a:t>
            </a:r>
          </a:p>
          <a:p>
            <a:pPr lvl="1"/>
            <a:r>
              <a:rPr lang="en-US" dirty="0" smtClean="0"/>
              <a:t>Sets the goal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4427984" y="764704"/>
            <a:ext cx="4572000" cy="609329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Performance of </a:t>
            </a:r>
            <a:r>
              <a:rPr lang="en-US" dirty="0" err="1" smtClean="0"/>
              <a:t>HiResMnu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Assumed performance of generic detector for evaluation of precision of cross section measurement: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Flux uncertainty varied:</a:t>
            </a:r>
          </a:p>
          <a:p>
            <a:pPr lvl="1"/>
            <a:r>
              <a:rPr lang="en-US" dirty="0" smtClean="0"/>
              <a:t>1% </a:t>
            </a:r>
            <a:r>
              <a:rPr lang="en-US" dirty="0" err="1" smtClean="0"/>
              <a:t>nuSTORM</a:t>
            </a:r>
            <a:r>
              <a:rPr lang="en-US" dirty="0" smtClean="0"/>
              <a:t> specification</a:t>
            </a:r>
          </a:p>
          <a:p>
            <a:pPr lvl="1"/>
            <a:r>
              <a:rPr lang="en-US" dirty="0" smtClean="0"/>
              <a:t>10% typical of conventional beams for comparison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measurement performance: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3" y="1950591"/>
            <a:ext cx="4060640" cy="435107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005064"/>
            <a:ext cx="3528392" cy="103131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96752"/>
            <a:ext cx="2880320" cy="1100404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5573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62429"/>
            <a:ext cx="3923928" cy="4154803"/>
          </a:xfrm>
        </p:spPr>
        <p:txBody>
          <a:bodyPr>
            <a:noAutofit/>
          </a:bodyPr>
          <a:lstStyle/>
          <a:p>
            <a:r>
              <a:rPr lang="en-US" sz="2400" dirty="0" smtClean="0"/>
              <a:t>Systematic uncertainties for CCQE measurement at </a:t>
            </a:r>
            <a:r>
              <a:rPr lang="en-US" sz="2400" dirty="0" err="1" smtClean="0"/>
              <a:t>nuSTORM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Six-fold improvement in systematic uncertainty compared with “state of the art”</a:t>
            </a:r>
          </a:p>
          <a:p>
            <a:pPr lvl="1"/>
            <a:r>
              <a:rPr lang="en-US" sz="2000" dirty="0" smtClean="0"/>
              <a:t>Electron-neutrino cross section measurement unique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CCQE cross section measurement: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692696"/>
            <a:ext cx="4997018" cy="60212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0913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CCQE cross section measurement: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157191"/>
            <a:ext cx="9144000" cy="170080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Simulation of “generic detector”: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-neutrino CCQE cross section measurement substantially improves “state of the art”</a:t>
            </a:r>
          </a:p>
          <a:p>
            <a:pPr lvl="1"/>
            <a:r>
              <a:rPr lang="en-US" dirty="0" smtClean="0"/>
              <a:t>Electron-neutrino CCQE measurement </a:t>
            </a:r>
            <a:r>
              <a:rPr lang="en-US" i="1" dirty="0" smtClean="0"/>
              <a:t>unique</a:t>
            </a:r>
            <a:endParaRPr lang="en-US" dirty="0" smtClean="0"/>
          </a:p>
          <a:p>
            <a:pPr lvl="1"/>
            <a:r>
              <a:rPr lang="en-US" dirty="0" smtClean="0"/>
              <a:t>Evaluation of other channels has begun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36" y="784952"/>
            <a:ext cx="7308304" cy="425353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2222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MH: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lvl="0"/>
            <a:r>
              <a:rPr lang="en-GB" dirty="0" smtClean="0">
                <a:solidFill>
                  <a:prstClr val="white"/>
                </a:solidFill>
              </a:rPr>
              <a:t>Unique:</a:t>
            </a:r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  <a:endParaRPr lang="en-GB" dirty="0" smtClean="0"/>
          </a:p>
          <a:p>
            <a:pPr marL="901700" lvl="3"/>
            <a:r>
              <a:rPr lang="en-GB" dirty="0" smtClean="0"/>
              <a:t>Optimise MH sensitivity</a:t>
            </a:r>
          </a:p>
          <a:p>
            <a:pPr marL="901700" lvl="3"/>
            <a:r>
              <a:rPr lang="en-GB" dirty="0" smtClean="0"/>
              <a:t>Optimise CP sensitivity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83521" y="465313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3653" y="1988840"/>
            <a:ext cx="156410" cy="0"/>
          </a:xfrm>
          <a:prstGeom prst="line">
            <a:avLst/>
          </a:prstGeom>
          <a:ln w="381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121025-IDS-N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611" y="1340768"/>
            <a:ext cx="3690757" cy="32403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663270"/>
            <a:ext cx="3060518" cy="2130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8" y="-846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arXiv:1112.2853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6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Performance on </a:t>
            </a:r>
            <a:r>
              <a:rPr lang="en-US" sz="2000" dirty="0" err="1" smtClean="0"/>
              <a:t>CPiV</a:t>
            </a:r>
            <a:r>
              <a:rPr lang="en-US" sz="2000" dirty="0" smtClean="0"/>
              <a:t> </a:t>
            </a:r>
            <a:r>
              <a:rPr lang="en-US" sz="2000" dirty="0"/>
              <a:t>and MH </a:t>
            </a:r>
            <a:r>
              <a:rPr lang="en-US" sz="2000" dirty="0" smtClean="0"/>
              <a:t>of </a:t>
            </a:r>
            <a:r>
              <a:rPr lang="en-US" sz="2000" dirty="0"/>
              <a:t>long-term accelerator </a:t>
            </a:r>
            <a:r>
              <a:rPr lang="en-US" sz="2000" dirty="0" smtClean="0"/>
              <a:t>projects: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040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Factory: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approaches:</a:t>
            </a:r>
          </a:p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en-US" i="1" dirty="0" smtClean="0"/>
              <a:t>E</a:t>
            </a:r>
            <a:r>
              <a:rPr lang="en-US" dirty="0" smtClean="0"/>
              <a:t> to match detector threshold</a:t>
            </a:r>
          </a:p>
          <a:p>
            <a:pPr lvl="2"/>
            <a:r>
              <a:rPr lang="en-US" dirty="0" smtClean="0"/>
              <a:t>IDS-NF approach:</a:t>
            </a:r>
          </a:p>
          <a:p>
            <a:pPr lvl="3"/>
            <a:r>
              <a:rPr lang="en-US" dirty="0" smtClean="0"/>
              <a:t>1.4% signal</a:t>
            </a:r>
          </a:p>
          <a:p>
            <a:pPr lvl="3"/>
            <a:r>
              <a:rPr lang="en-US" dirty="0" smtClean="0"/>
              <a:t>20% background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7" y="3340249"/>
            <a:ext cx="4490615" cy="336796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10" y="3311086"/>
            <a:ext cx="4394394" cy="3430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3364"/>
          <a:stretch/>
        </p:blipFill>
        <p:spPr>
          <a:xfrm>
            <a:off x="4067944" y="1988306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36512" y="-846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arXiv:1112.2853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2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Factory: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approaches:</a:t>
            </a:r>
          </a:p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en-US" i="1" dirty="0" smtClean="0"/>
              <a:t>E</a:t>
            </a:r>
            <a:r>
              <a:rPr lang="en-US" dirty="0" smtClean="0"/>
              <a:t> to match detector threshold</a:t>
            </a:r>
          </a:p>
          <a:p>
            <a:pPr lvl="2"/>
            <a:r>
              <a:rPr lang="en-US" dirty="0" smtClean="0"/>
              <a:t>IDS-NF approach: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Exploit </a:t>
            </a:r>
            <a:r>
              <a:rPr lang="en-US" dirty="0" err="1" smtClean="0"/>
              <a:t>LAr</a:t>
            </a:r>
            <a:r>
              <a:rPr lang="en-US" dirty="0" smtClean="0"/>
              <a:t> detector sited 1300 km from FNAL</a:t>
            </a:r>
          </a:p>
          <a:p>
            <a:pPr lvl="2"/>
            <a:r>
              <a:rPr lang="en-US" dirty="0" smtClean="0"/>
              <a:t>MAP/MASS approach: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3364"/>
          <a:stretch/>
        </p:blipFill>
        <p:spPr>
          <a:xfrm>
            <a:off x="4067944" y="1988306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696" y="3789040"/>
            <a:ext cx="4432800" cy="28418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90659"/>
            <a:ext cx="3400566" cy="24507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98" y="-8460"/>
            <a:ext cx="2753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</a:t>
            </a:r>
            <a:r>
              <a:rPr lang="en-US" sz="1600" b="1" dirty="0">
                <a:solidFill>
                  <a:schemeClr val="bg1"/>
                </a:solidFill>
              </a:rPr>
              <a:t>:1112.2853; 1308.0494v1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3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Factory: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" y="3573016"/>
            <a:ext cx="4546751" cy="3094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55" y="3501008"/>
            <a:ext cx="4304976" cy="3217637"/>
          </a:xfrm>
          <a:prstGeom prst="rect">
            <a:avLst/>
          </a:prstGeom>
        </p:spPr>
      </p:pic>
      <p:pic>
        <p:nvPicPr>
          <p:cNvPr id="10" name="Picture 9" descr="combiplot-N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392488" cy="2554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 descr="combiplot-NuMA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11" y="807798"/>
            <a:ext cx="4235885" cy="25350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4660780" y="642348"/>
            <a:ext cx="9876" cy="6243036"/>
          </a:xfrm>
          <a:prstGeom prst="line">
            <a:avLst/>
          </a:prstGeom>
          <a:ln w="5715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584" y="827420"/>
            <a:ext cx="7578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IDS-NF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836712"/>
            <a:ext cx="8515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NuMAX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664" y="0"/>
            <a:ext cx="1586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Bayes, Coloma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9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ICFA Neutrino Panel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Performance on </a:t>
            </a:r>
            <a:r>
              <a:rPr lang="en-US" sz="2000" dirty="0" err="1" smtClean="0"/>
              <a:t>CPiV</a:t>
            </a:r>
            <a:r>
              <a:rPr lang="en-US" sz="2000" dirty="0" smtClean="0"/>
              <a:t> </a:t>
            </a:r>
            <a:r>
              <a:rPr lang="en-US" sz="2000" dirty="0"/>
              <a:t>and MH </a:t>
            </a:r>
            <a:r>
              <a:rPr lang="en-US" sz="2000" dirty="0" smtClean="0"/>
              <a:t>of </a:t>
            </a:r>
            <a:r>
              <a:rPr lang="en-US" sz="2000" dirty="0"/>
              <a:t>long-term accelerator </a:t>
            </a:r>
            <a:r>
              <a:rPr lang="en-US" sz="2000" dirty="0" smtClean="0"/>
              <a:t>projects: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300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2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5733256"/>
            <a:ext cx="90680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http://</a:t>
            </a:r>
            <a:r>
              <a:rPr lang="en-US" sz="2800" b="1" dirty="0" err="1">
                <a:solidFill>
                  <a:schemeClr val="bg1"/>
                </a:solidFill>
              </a:rPr>
              <a:t>www.fnal.gov</a:t>
            </a:r>
            <a:r>
              <a:rPr lang="en-US" sz="2800" b="1" dirty="0">
                <a:solidFill>
                  <a:schemeClr val="bg1"/>
                </a:solidFill>
              </a:rPr>
              <a:t>/directorate/</a:t>
            </a:r>
            <a:r>
              <a:rPr lang="en-US" sz="2800" b="1" dirty="0" err="1">
                <a:solidFill>
                  <a:schemeClr val="bg1"/>
                </a:solidFill>
              </a:rPr>
              <a:t>icfa</a:t>
            </a:r>
            <a:r>
              <a:rPr lang="en-US" sz="2800" b="1" dirty="0">
                <a:solidFill>
                  <a:schemeClr val="bg1"/>
                </a:solidFill>
              </a:rPr>
              <a:t>/</a:t>
            </a:r>
            <a:r>
              <a:rPr lang="en-US" sz="2800" b="1" dirty="0" err="1" smtClean="0">
                <a:solidFill>
                  <a:schemeClr val="bg1"/>
                </a:solidFill>
              </a:rPr>
              <a:t>neutrino_panel.html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Top page only at the moment.  Site will go “live” Monday 26Aug13.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3068960"/>
            <a:ext cx="6192688" cy="115212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4" y="0"/>
            <a:ext cx="9144000" cy="386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171"/>
            <a:ext cx="9144000" cy="435099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73" y="2994435"/>
            <a:ext cx="9144000" cy="386356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67544" y="3910376"/>
            <a:ext cx="8173260" cy="75045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7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" y="71272"/>
            <a:ext cx="4221824" cy="377202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219432"/>
            <a:ext cx="7099300" cy="5562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8598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Performance on </a:t>
            </a:r>
            <a:r>
              <a:rPr lang="en-US" sz="2000" dirty="0" err="1" smtClean="0"/>
              <a:t>CPiV</a:t>
            </a:r>
            <a:r>
              <a:rPr lang="en-US" sz="2000" dirty="0" smtClean="0"/>
              <a:t> </a:t>
            </a:r>
            <a:r>
              <a:rPr lang="en-US" sz="2000" dirty="0"/>
              <a:t>and MH </a:t>
            </a:r>
            <a:r>
              <a:rPr lang="en-US" sz="2000" dirty="0" smtClean="0"/>
              <a:t>of </a:t>
            </a:r>
            <a:r>
              <a:rPr lang="en-US" sz="2000" dirty="0"/>
              <a:t>long-term accelerator </a:t>
            </a:r>
            <a:r>
              <a:rPr lang="en-US" sz="2000" dirty="0" smtClean="0"/>
              <a:t>projects: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300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combination of NB and WB super-beams have the potential to:</a:t>
            </a:r>
          </a:p>
          <a:p>
            <a:pPr lvl="1"/>
            <a:r>
              <a:rPr lang="en-US" dirty="0" smtClean="0"/>
              <a:t>Determine the mass hierarchy; and </a:t>
            </a:r>
          </a:p>
          <a:p>
            <a:pPr lvl="1"/>
            <a:r>
              <a:rPr lang="en-US" dirty="0" smtClean="0"/>
              <a:t>Make a first sweep of the CP parameter space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Substantial contribution to first scientific imperative:</a:t>
            </a:r>
          </a:p>
          <a:p>
            <a:pPr lvl="1"/>
            <a:r>
              <a:rPr lang="en-US" dirty="0" smtClean="0"/>
              <a:t>To complete the Standard Neutrino Model (</a:t>
            </a:r>
            <a:r>
              <a:rPr lang="en-US" dirty="0" err="1" smtClean="0"/>
              <a:t>SνM</a:t>
            </a:r>
            <a:r>
              <a:rPr lang="en-US" dirty="0" smtClean="0"/>
              <a:t>)</a:t>
            </a:r>
          </a:p>
          <a:p>
            <a:r>
              <a:rPr lang="en-US" dirty="0" smtClean="0"/>
              <a:t>To establish the </a:t>
            </a:r>
            <a:r>
              <a:rPr lang="en-US" dirty="0" err="1" smtClean="0"/>
              <a:t>SνM</a:t>
            </a:r>
            <a:r>
              <a:rPr lang="en-US" dirty="0" smtClean="0"/>
              <a:t> as the correct description of nature requires:</a:t>
            </a:r>
          </a:p>
          <a:p>
            <a:pPr lvl="1"/>
            <a:r>
              <a:rPr lang="en-US" dirty="0" smtClean="0"/>
              <a:t>Development of a capability to produce large, high-energy data sets; and</a:t>
            </a:r>
          </a:p>
          <a:p>
            <a:pPr lvl="1"/>
            <a:r>
              <a:rPr lang="en-US" dirty="0" smtClean="0"/>
              <a:t>To control systematic uncertainties</a:t>
            </a:r>
          </a:p>
          <a:p>
            <a:pPr lvl="2"/>
            <a:r>
              <a:rPr lang="en-US" dirty="0" smtClean="0"/>
              <a:t>This requires a dedicated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An incremental </a:t>
            </a:r>
            <a:r>
              <a:rPr lang="en-US" dirty="0" err="1" smtClean="0"/>
              <a:t>programme</a:t>
            </a:r>
            <a:r>
              <a:rPr lang="en-US" dirty="0" smtClean="0"/>
              <a:t> can be (has been) articulated:</a:t>
            </a:r>
          </a:p>
          <a:p>
            <a:pPr lvl="1"/>
            <a:r>
              <a:rPr lang="en-US" dirty="0" smtClean="0"/>
              <a:t>Scientific imperative: develop three-pronged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Deliver critical oscillation measurements through super-beam </a:t>
            </a:r>
            <a:r>
              <a:rPr lang="en-US" dirty="0" err="1" smtClean="0"/>
              <a:t>programme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Establish systematic-uncertainty control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3"/>
            <a:r>
              <a:rPr lang="en-US" dirty="0" smtClean="0"/>
              <a:t>Including measurement of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i="1" dirty="0" err="1" smtClean="0"/>
              <a:t>N</a:t>
            </a:r>
            <a:r>
              <a:rPr lang="en-US" dirty="0" smtClean="0"/>
              <a:t> cross sections at </a:t>
            </a:r>
            <a:r>
              <a:rPr lang="en-US" dirty="0" err="1" smtClean="0"/>
              <a:t>nuSTORM</a:t>
            </a:r>
            <a:endParaRPr lang="en-US" dirty="0" smtClean="0"/>
          </a:p>
          <a:p>
            <a:pPr lvl="2"/>
            <a:r>
              <a:rPr lang="en-US" dirty="0" smtClean="0"/>
              <a:t>Develop capability required to implement the Neutrino </a:t>
            </a:r>
            <a:r>
              <a:rPr lang="en-US" dirty="0" smtClean="0"/>
              <a:t>Factory</a:t>
            </a:r>
          </a:p>
          <a:p>
            <a:pPr lvl="3"/>
            <a:r>
              <a:rPr lang="en-US" dirty="0" smtClean="0"/>
              <a:t>Including MICE, the critical system demonstration for ionization cooling</a:t>
            </a:r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 err="1" smtClean="0"/>
              <a:t>realise</a:t>
            </a:r>
            <a:r>
              <a:rPr lang="en-US" dirty="0" smtClean="0"/>
              <a:t> this fantastic </a:t>
            </a:r>
            <a:r>
              <a:rPr lang="en-US" dirty="0" err="1" smtClean="0"/>
              <a:t>programme</a:t>
            </a:r>
            <a:r>
              <a:rPr lang="en-US" dirty="0" smtClean="0"/>
              <a:t> seems likely to require international 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3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692695"/>
            <a:ext cx="8712968" cy="147054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573017"/>
            <a:ext cx="9144000" cy="32849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Three mass states</a:t>
            </a:r>
            <a:br>
              <a:rPr lang="en-US" dirty="0" smtClean="0"/>
            </a:br>
            <a:r>
              <a:rPr lang="en-US" dirty="0" smtClean="0"/>
              <a:t>linked to three</a:t>
            </a:r>
            <a:br>
              <a:rPr lang="en-US" dirty="0" smtClean="0"/>
            </a:br>
            <a:r>
              <a:rPr lang="en-US" dirty="0" err="1" smtClean="0"/>
              <a:t>flavour</a:t>
            </a:r>
            <a:r>
              <a:rPr lang="en-US" dirty="0" smtClean="0"/>
              <a:t> states via</a:t>
            </a:r>
            <a:br>
              <a:rPr lang="en-US" dirty="0" smtClean="0"/>
            </a:br>
            <a:r>
              <a:rPr lang="en-US" i="1" dirty="0" smtClean="0"/>
              <a:t>unitary</a:t>
            </a:r>
            <a:r>
              <a:rPr lang="en-US" dirty="0" smtClean="0"/>
              <a:t> mixing </a:t>
            </a:r>
            <a:br>
              <a:rPr lang="en-US" dirty="0" smtClean="0"/>
            </a:br>
            <a:r>
              <a:rPr lang="en-US" dirty="0" smtClean="0"/>
              <a:t>matrix;</a:t>
            </a:r>
          </a:p>
          <a:p>
            <a:r>
              <a:rPr lang="en-US" dirty="0" smtClean="0"/>
              <a:t>Additional, </a:t>
            </a:r>
            <a:r>
              <a:rPr lang="en-US" i="1" dirty="0" smtClean="0"/>
              <a:t>sterile</a:t>
            </a:r>
            <a:r>
              <a:rPr lang="en-US" dirty="0" smtClean="0"/>
              <a:t>, states conceivable:</a:t>
            </a:r>
          </a:p>
          <a:p>
            <a:pPr lvl="1"/>
            <a:r>
              <a:rPr lang="en-US" dirty="0" smtClean="0"/>
              <a:t>Would imply:</a:t>
            </a:r>
          </a:p>
          <a:p>
            <a:pPr lvl="2"/>
            <a:r>
              <a:rPr lang="en-US" dirty="0" smtClean="0"/>
              <a:t>3-neutrino mixing matrix not unitary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554" y="2204863"/>
            <a:ext cx="4826665" cy="3384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204864"/>
            <a:ext cx="2456886" cy="1322127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16652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60032" y="1916832"/>
            <a:ext cx="4283968" cy="49411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Exciting new data!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iscovery of leptonic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CP-violation is possible</a:t>
            </a:r>
          </a:p>
          <a:p>
            <a:r>
              <a:rPr lang="en-US" dirty="0" smtClean="0"/>
              <a:t>Good knowledge of:</a:t>
            </a:r>
          </a:p>
          <a:p>
            <a:pPr lvl="1"/>
            <a:r>
              <a:rPr lang="en-US" dirty="0" smtClean="0"/>
              <a:t>θ</a:t>
            </a:r>
            <a:r>
              <a:rPr lang="en-US" baseline="-25000" dirty="0" smtClean="0"/>
              <a:t>12</a:t>
            </a:r>
            <a:r>
              <a:rPr lang="en-US" dirty="0"/>
              <a:t>, </a:t>
            </a:r>
            <a:r>
              <a:rPr lang="en-US" dirty="0" smtClean="0"/>
              <a:t>θ</a:t>
            </a:r>
            <a:r>
              <a:rPr lang="en-US" baseline="-25000" dirty="0" smtClean="0"/>
              <a:t>13</a:t>
            </a:r>
            <a:r>
              <a:rPr lang="en-US" dirty="0" smtClean="0"/>
              <a:t>, |θ</a:t>
            </a:r>
            <a:r>
              <a:rPr lang="en-US" baseline="-25000" dirty="0" smtClean="0"/>
              <a:t>23</a:t>
            </a:r>
            <a:r>
              <a:rPr lang="en-US" dirty="0" smtClean="0"/>
              <a:t>-45°|, Δ</a:t>
            </a:r>
            <a:r>
              <a:rPr lang="en-US" i="1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21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|Δ</a:t>
            </a:r>
            <a:r>
              <a:rPr lang="en-US" i="1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31</a:t>
            </a:r>
            <a:r>
              <a:rPr lang="en-US" dirty="0" smtClean="0"/>
              <a:t>|</a:t>
            </a:r>
          </a:p>
          <a:p>
            <a:r>
              <a:rPr lang="en-US" dirty="0" smtClean="0"/>
              <a:t>Need to determine:</a:t>
            </a:r>
          </a:p>
          <a:p>
            <a:pPr lvl="1"/>
            <a:r>
              <a:rPr lang="en-US" dirty="0" smtClean="0"/>
              <a:t>sign(Δ</a:t>
            </a:r>
            <a:r>
              <a:rPr lang="en-US" i="1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31</a:t>
            </a:r>
            <a:r>
              <a:rPr lang="en-US" dirty="0" smtClean="0"/>
              <a:t>), sign(θ</a:t>
            </a:r>
            <a:r>
              <a:rPr lang="en-US" baseline="-25000" dirty="0" smtClean="0"/>
              <a:t>23</a:t>
            </a:r>
            <a:r>
              <a:rPr lang="en-US" dirty="0"/>
              <a:t>-45</a:t>
            </a:r>
            <a:r>
              <a:rPr lang="en-US" dirty="0" smtClean="0"/>
              <a:t>°)</a:t>
            </a:r>
          </a:p>
          <a:p>
            <a:r>
              <a:rPr lang="en-US" dirty="0" smtClean="0"/>
              <a:t>Essentially no knowledge of:</a:t>
            </a:r>
          </a:p>
          <a:p>
            <a:pPr lvl="1"/>
            <a:r>
              <a:rPr lang="el-GR" dirty="0" smtClean="0"/>
              <a:t>δ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Increases motivation for precision determination of the parameters and search for “non-standard effects”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728192"/>
            <a:ext cx="3411200" cy="50131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781" y="5733256"/>
            <a:ext cx="963131" cy="4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8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SνM</a:t>
            </a:r>
            <a:r>
              <a:rPr lang="en-GB" dirty="0" smtClean="0"/>
              <a:t> measurement programme: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Looking beyond MINOS, T2K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NOνA</a:t>
            </a:r>
            <a:r>
              <a:rPr lang="en-GB" dirty="0" smtClean="0"/>
              <a:t>, </a:t>
            </a:r>
            <a:r>
              <a:rPr lang="en-GB" dirty="0" err="1" smtClean="0"/>
              <a:t>DChooz</a:t>
            </a:r>
            <a:r>
              <a:rPr lang="en-GB" dirty="0" smtClean="0"/>
              <a:t>, </a:t>
            </a:r>
            <a:r>
              <a:rPr lang="en-GB" dirty="0" err="1" smtClean="0"/>
              <a:t>Daya</a:t>
            </a:r>
            <a:r>
              <a:rPr lang="en-GB" dirty="0" smtClean="0"/>
              <a:t> Bay, Reno, …</a:t>
            </a:r>
          </a:p>
          <a:p>
            <a:pPr lvl="1"/>
            <a:r>
              <a:rPr lang="en-GB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will be very well known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Therefore future programme </a:t>
            </a:r>
            <a:br>
              <a:rPr lang="en-GB" dirty="0" smtClean="0"/>
            </a:br>
            <a:r>
              <a:rPr lang="en-GB" dirty="0" smtClean="0"/>
              <a:t>must:</a:t>
            </a:r>
          </a:p>
          <a:p>
            <a:pPr lvl="1"/>
            <a:r>
              <a:rPr lang="en-GB" dirty="0" smtClean="0"/>
              <a:t>Complete the “Standard </a:t>
            </a:r>
            <a:br>
              <a:rPr lang="en-GB" dirty="0" smtClean="0"/>
            </a:br>
            <a:r>
              <a:rPr lang="en-GB" dirty="0" smtClean="0"/>
              <a:t>Neutrino Model” (S</a:t>
            </a:r>
            <a:r>
              <a:rPr lang="el-GR" dirty="0" smtClean="0"/>
              <a:t>ν</a:t>
            </a:r>
            <a:r>
              <a:rPr lang="en-GB" dirty="0" smtClean="0"/>
              <a:t>M):</a:t>
            </a:r>
          </a:p>
          <a:p>
            <a:pPr lvl="2"/>
            <a:r>
              <a:rPr lang="en-GB" dirty="0" smtClean="0"/>
              <a:t>Determine the mass hierarchy</a:t>
            </a:r>
          </a:p>
          <a:p>
            <a:pPr lvl="2"/>
            <a:r>
              <a:rPr lang="en-GB" dirty="0" smtClean="0"/>
              <a:t>Search for (and discover?) leptonic </a:t>
            </a:r>
            <a:br>
              <a:rPr lang="en-GB" dirty="0" smtClean="0"/>
            </a:br>
            <a:r>
              <a:rPr lang="en-GB" dirty="0" smtClean="0"/>
              <a:t>CP-invariance violation</a:t>
            </a:r>
          </a:p>
          <a:p>
            <a:pPr lvl="1"/>
            <a:r>
              <a:rPr lang="en-GB" dirty="0" smtClean="0"/>
              <a:t>Establish the S</a:t>
            </a:r>
            <a:r>
              <a:rPr lang="el-GR" dirty="0" smtClean="0"/>
              <a:t>ν</a:t>
            </a:r>
            <a:r>
              <a:rPr lang="en-GB" dirty="0" smtClean="0"/>
              <a:t>M as the correct </a:t>
            </a:r>
            <a:br>
              <a:rPr lang="en-GB" dirty="0" smtClean="0"/>
            </a:br>
            <a:r>
              <a:rPr lang="en-GB" dirty="0" smtClean="0"/>
              <a:t>description of nature:</a:t>
            </a:r>
          </a:p>
          <a:p>
            <a:pPr lvl="2"/>
            <a:r>
              <a:rPr lang="en-GB" dirty="0" smtClean="0"/>
              <a:t>Determine precisely the degree to which θ</a:t>
            </a:r>
            <a:r>
              <a:rPr lang="en-GB" baseline="-25000" dirty="0" smtClean="0"/>
              <a:t>23</a:t>
            </a:r>
            <a:r>
              <a:rPr lang="en-GB" dirty="0" smtClean="0"/>
              <a:t> differs from </a:t>
            </a:r>
            <a:r>
              <a:rPr lang="el-GR" dirty="0" smtClean="0"/>
              <a:t>π</a:t>
            </a:r>
            <a:r>
              <a:rPr lang="en-GB" dirty="0" smtClean="0"/>
              <a:t>/4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13</a:t>
            </a:r>
            <a:r>
              <a:rPr lang="en-GB" dirty="0" smtClean="0"/>
              <a:t> precisely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12</a:t>
            </a:r>
            <a:r>
              <a:rPr lang="en-GB" dirty="0" smtClean="0"/>
              <a:t> precisely</a:t>
            </a:r>
          </a:p>
          <a:p>
            <a:pPr lvl="1"/>
            <a:r>
              <a:rPr lang="en-GB" dirty="0" smtClean="0"/>
              <a:t>Search for deviations from the S</a:t>
            </a:r>
            <a:r>
              <a:rPr lang="el-GR" dirty="0" smtClean="0"/>
              <a:t>ν</a:t>
            </a:r>
            <a:r>
              <a:rPr lang="en-GB" dirty="0" smtClean="0"/>
              <a:t>M:</a:t>
            </a:r>
          </a:p>
          <a:p>
            <a:pPr lvl="2"/>
            <a:r>
              <a:rPr lang="en-GB" dirty="0" smtClean="0"/>
              <a:t>Test the </a:t>
            </a:r>
            <a:r>
              <a:rPr lang="en-GB" dirty="0" err="1" smtClean="0"/>
              <a:t>unitarity</a:t>
            </a:r>
            <a:r>
              <a:rPr lang="en-GB" dirty="0" smtClean="0"/>
              <a:t> of the neutrino mixing matrix</a:t>
            </a:r>
          </a:p>
          <a:p>
            <a:pPr lvl="2"/>
            <a:r>
              <a:rPr lang="en-GB" dirty="0" smtClean="0"/>
              <a:t>Search for sterile neutrinos, non-standard interactions,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692696"/>
            <a:ext cx="3570507" cy="406488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364793" y="3913311"/>
            <a:ext cx="139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arXiv:1203.5651</a:t>
            </a:r>
            <a:endParaRPr lang="en-US" sz="14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SνM</a:t>
            </a:r>
            <a:r>
              <a:rPr lang="en-GB" dirty="0" smtClean="0"/>
              <a:t> measurement programme: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Looking beyond MINOS, T2K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NOνA</a:t>
            </a:r>
            <a:r>
              <a:rPr lang="en-GB" dirty="0" smtClean="0"/>
              <a:t>, </a:t>
            </a:r>
            <a:r>
              <a:rPr lang="en-GB" dirty="0" err="1" smtClean="0"/>
              <a:t>DChooz</a:t>
            </a:r>
            <a:r>
              <a:rPr lang="en-GB" dirty="0" smtClean="0"/>
              <a:t>, </a:t>
            </a:r>
            <a:r>
              <a:rPr lang="en-GB" dirty="0" err="1" smtClean="0"/>
              <a:t>Daya</a:t>
            </a:r>
            <a:r>
              <a:rPr lang="en-GB" dirty="0" smtClean="0"/>
              <a:t> Bay, Reno, …</a:t>
            </a:r>
          </a:p>
          <a:p>
            <a:pPr lvl="1"/>
            <a:r>
              <a:rPr lang="en-GB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will be very well known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Therefore future programme </a:t>
            </a:r>
            <a:br>
              <a:rPr lang="en-GB" dirty="0" smtClean="0"/>
            </a:br>
            <a:r>
              <a:rPr lang="en-GB" dirty="0" smtClean="0"/>
              <a:t>must:</a:t>
            </a:r>
          </a:p>
          <a:p>
            <a:pPr lvl="1"/>
            <a:r>
              <a:rPr lang="en-GB" dirty="0" smtClean="0"/>
              <a:t>Complete the “Standard </a:t>
            </a:r>
            <a:br>
              <a:rPr lang="en-GB" dirty="0" smtClean="0"/>
            </a:br>
            <a:r>
              <a:rPr lang="en-GB" dirty="0" smtClean="0"/>
              <a:t>Neutrino Model” (S</a:t>
            </a:r>
            <a:r>
              <a:rPr lang="el-GR" dirty="0" smtClean="0"/>
              <a:t>ν</a:t>
            </a:r>
            <a:r>
              <a:rPr lang="en-GB" dirty="0" smtClean="0"/>
              <a:t>M):</a:t>
            </a:r>
          </a:p>
          <a:p>
            <a:pPr lvl="2"/>
            <a:r>
              <a:rPr lang="en-GB" dirty="0" smtClean="0"/>
              <a:t>Determine the mass hierarchy</a:t>
            </a:r>
          </a:p>
          <a:p>
            <a:pPr lvl="2"/>
            <a:r>
              <a:rPr lang="en-GB" dirty="0" smtClean="0"/>
              <a:t>Search for (and discover?) leptonic </a:t>
            </a:r>
            <a:br>
              <a:rPr lang="en-GB" dirty="0" smtClean="0"/>
            </a:br>
            <a:r>
              <a:rPr lang="en-GB" dirty="0" smtClean="0"/>
              <a:t>CP-invariance violation</a:t>
            </a:r>
          </a:p>
          <a:p>
            <a:pPr lvl="1"/>
            <a:r>
              <a:rPr lang="en-GB" dirty="0" smtClean="0"/>
              <a:t>Establish the S</a:t>
            </a:r>
            <a:r>
              <a:rPr lang="el-GR" dirty="0" smtClean="0"/>
              <a:t>ν</a:t>
            </a:r>
            <a:r>
              <a:rPr lang="en-GB" dirty="0" smtClean="0"/>
              <a:t>M as the correct </a:t>
            </a:r>
            <a:br>
              <a:rPr lang="en-GB" dirty="0" smtClean="0"/>
            </a:br>
            <a:r>
              <a:rPr lang="en-GB" dirty="0" smtClean="0"/>
              <a:t>description of nature:</a:t>
            </a:r>
          </a:p>
          <a:p>
            <a:pPr lvl="2"/>
            <a:r>
              <a:rPr lang="en-GB" dirty="0" smtClean="0"/>
              <a:t>Determine precisely the degree to which θ</a:t>
            </a:r>
            <a:r>
              <a:rPr lang="en-GB" baseline="-25000" dirty="0" smtClean="0"/>
              <a:t>23</a:t>
            </a:r>
            <a:r>
              <a:rPr lang="en-GB" dirty="0" smtClean="0"/>
              <a:t> differs from </a:t>
            </a:r>
            <a:r>
              <a:rPr lang="el-GR" dirty="0" smtClean="0"/>
              <a:t>π</a:t>
            </a:r>
            <a:r>
              <a:rPr lang="en-GB" dirty="0" smtClean="0"/>
              <a:t>/4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13</a:t>
            </a:r>
            <a:r>
              <a:rPr lang="en-GB" dirty="0" smtClean="0"/>
              <a:t> precisely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12</a:t>
            </a:r>
            <a:r>
              <a:rPr lang="en-GB" dirty="0" smtClean="0"/>
              <a:t> precisely</a:t>
            </a:r>
          </a:p>
          <a:p>
            <a:pPr lvl="1"/>
            <a:r>
              <a:rPr lang="en-GB" dirty="0" smtClean="0"/>
              <a:t>Search for deviations from the S</a:t>
            </a:r>
            <a:r>
              <a:rPr lang="el-GR" dirty="0" smtClean="0"/>
              <a:t>ν</a:t>
            </a:r>
            <a:r>
              <a:rPr lang="en-GB" dirty="0" smtClean="0"/>
              <a:t>M:</a:t>
            </a:r>
          </a:p>
          <a:p>
            <a:pPr lvl="2"/>
            <a:r>
              <a:rPr lang="en-GB" dirty="0" smtClean="0"/>
              <a:t>Test the </a:t>
            </a:r>
            <a:r>
              <a:rPr lang="en-GB" dirty="0" err="1" smtClean="0"/>
              <a:t>unitarity</a:t>
            </a:r>
            <a:r>
              <a:rPr lang="en-GB" dirty="0" smtClean="0"/>
              <a:t> of the neutrino mixing matrix</a:t>
            </a:r>
          </a:p>
          <a:p>
            <a:pPr lvl="2"/>
            <a:r>
              <a:rPr lang="en-GB" dirty="0" smtClean="0"/>
              <a:t>Search for sterile neutrinos, non-standard interactions,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4793" y="3913311"/>
            <a:ext cx="139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arXiv:1203.5651</a:t>
            </a:r>
            <a:endParaRPr lang="en-US" sz="1400" b="1" dirty="0" smtClean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921272"/>
            <a:ext cx="3977190" cy="380387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2378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case for precision: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71464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What determines the goal for sensitivity and precision?</a:t>
            </a:r>
          </a:p>
          <a:p>
            <a:pPr lvl="1"/>
            <a:r>
              <a:rPr lang="en-GB" dirty="0" smtClean="0"/>
              <a:t>Sensitivity:</a:t>
            </a:r>
          </a:p>
          <a:p>
            <a:pPr lvl="2"/>
            <a:r>
              <a:rPr lang="en-GB" dirty="0" smtClean="0"/>
              <a:t>Definitive discovery!</a:t>
            </a:r>
          </a:p>
          <a:p>
            <a:pPr lvl="3"/>
            <a:r>
              <a:rPr lang="en-GB" dirty="0" smtClean="0"/>
              <a:t>Must have sensitivity of “~5</a:t>
            </a:r>
            <a:r>
              <a:rPr lang="el-GR" dirty="0" smtClean="0"/>
              <a:t>σ</a:t>
            </a:r>
            <a:r>
              <a:rPr lang="en-GB" dirty="0" smtClean="0"/>
              <a:t>”</a:t>
            </a:r>
          </a:p>
          <a:p>
            <a:pPr lvl="3"/>
            <a:r>
              <a:rPr lang="en-GB" dirty="0" smtClean="0"/>
              <a:t>To resolve the LSND/</a:t>
            </a:r>
            <a:r>
              <a:rPr lang="en-GB" dirty="0" err="1" smtClean="0"/>
              <a:t>miniBooNE</a:t>
            </a:r>
            <a:r>
              <a:rPr lang="en-GB" dirty="0" smtClean="0"/>
              <a:t> “suite of anomalies” may set the bar higher!</a:t>
            </a:r>
          </a:p>
          <a:p>
            <a:pPr lvl="1"/>
            <a:r>
              <a:rPr lang="en-GB" dirty="0" smtClean="0"/>
              <a:t>Precision:</a:t>
            </a:r>
          </a:p>
          <a:p>
            <a:pPr lvl="2"/>
            <a:r>
              <a:rPr lang="en-GB" dirty="0" smtClean="0"/>
              <a:t>Field presently led by experiment;</a:t>
            </a:r>
          </a:p>
          <a:p>
            <a:pPr lvl="3"/>
            <a:r>
              <a:rPr lang="en-GB" dirty="0" smtClean="0"/>
              <a:t>Too many, or too few, theories;</a:t>
            </a:r>
          </a:p>
          <a:p>
            <a:pPr lvl="2"/>
            <a:r>
              <a:rPr lang="en-GB" dirty="0" smtClean="0"/>
              <a:t>Goal to determine parameters with a precision comparable to that with which the quark-mixing parameters are known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88" y="3522043"/>
            <a:ext cx="6336704" cy="321932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71800" y="5517232"/>
            <a:ext cx="60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</a:t>
            </a:r>
          </a:p>
        </p:txBody>
      </p:sp>
    </p:spTree>
    <p:extLst>
      <p:ext uri="{BB962C8B-B14F-4D97-AF65-F5344CB8AC3E}">
        <p14:creationId xmlns:p14="http://schemas.microsoft.com/office/powerpoint/2010/main" val="275351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KL-pres</Template>
  <TotalTime>8232</TotalTime>
  <Words>1992</Words>
  <Application>Microsoft Macintosh PowerPoint</Application>
  <PresentationFormat>On-screen Show (4:3)</PresentationFormat>
  <Paragraphs>389</Paragraphs>
  <Slides>48</Slides>
  <Notes>6</Notes>
  <HiddenSlides>3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KL-pres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1_KL-pres</vt:lpstr>
      <vt:lpstr>2_KL-pres</vt:lpstr>
      <vt:lpstr>3_KL-pres</vt:lpstr>
      <vt:lpstr>Document</vt:lpstr>
      <vt:lpstr>Equation</vt:lpstr>
      <vt:lpstr> Performance on CPiV and MH  of long-term accelerator projects</vt:lpstr>
      <vt:lpstr>Acknowledgements:</vt:lpstr>
      <vt:lpstr>Contents:</vt:lpstr>
      <vt:lpstr>Motivation</vt:lpstr>
      <vt:lpstr>Standard Neutrino Model:</vt:lpstr>
      <vt:lpstr>Standard Neutrino Model:</vt:lpstr>
      <vt:lpstr>The SνM measurement programme:</vt:lpstr>
      <vt:lpstr>The SνM measurement programme:</vt:lpstr>
      <vt:lpstr>The case for precision:</vt:lpstr>
      <vt:lpstr>Options for the future</vt:lpstr>
      <vt:lpstr>PowerPoint Presentation</vt:lpstr>
      <vt:lpstr>Mass hierarchy:</vt:lpstr>
      <vt:lpstr>CPiV:</vt:lpstr>
      <vt:lpstr>PowerPoint Presentation</vt:lpstr>
      <vt:lpstr>PowerPoint Presentation</vt:lpstr>
      <vt:lpstr>Option thumbnails:</vt:lpstr>
      <vt:lpstr>Beta-beam:</vt:lpstr>
      <vt:lpstr>PowerPoint Presentation</vt:lpstr>
      <vt:lpstr>MH and CPiV at LBL experiments:</vt:lpstr>
      <vt:lpstr>MH and CPiV at LBL experiments:</vt:lpstr>
      <vt:lpstr>T2 Hyper-Kamiokande:</vt:lpstr>
      <vt:lpstr>T2K: evidence for νμνe; the state of the art:</vt:lpstr>
      <vt:lpstr>T2 Hyper-Kamiokande:</vt:lpstr>
      <vt:lpstr>Long-Baseline Neutrino Experiment:</vt:lpstr>
      <vt:lpstr>Long-Baseline Neutrino Experiment:</vt:lpstr>
      <vt:lpstr>Long-Baseline Neutrino Experiment:</vt:lpstr>
      <vt:lpstr>Controlling systematics: near detector:</vt:lpstr>
      <vt:lpstr>Long-Baseline Neutrino Observatory:</vt:lpstr>
      <vt:lpstr>LBNO:</vt:lpstr>
      <vt:lpstr>LBNO:</vt:lpstr>
      <vt:lpstr>PowerPoint Presentation</vt:lpstr>
      <vt:lpstr>Effect of systematic uncertainties:</vt:lpstr>
      <vt:lpstr>Limiting systematics in the LBL programme:</vt:lpstr>
      <vt:lpstr>nuSTORM and cross section measurement:</vt:lpstr>
      <vt:lpstr>Detector options:</vt:lpstr>
      <vt:lpstr>Cross section measurement performance:</vt:lpstr>
      <vt:lpstr>CCQE cross section measurement:</vt:lpstr>
      <vt:lpstr>CCQE cross section measurement:</vt:lpstr>
      <vt:lpstr>Neutrino Factory:</vt:lpstr>
      <vt:lpstr>Neutrino Factory:</vt:lpstr>
      <vt:lpstr>Neutrino Factory:</vt:lpstr>
      <vt:lpstr>Neutrino Factory:</vt:lpstr>
      <vt:lpstr>ICFA Neutrino Panel</vt:lpstr>
      <vt:lpstr>PowerPoint Presentation</vt:lpstr>
      <vt:lpstr>PowerPoint Presentation</vt:lpstr>
      <vt:lpstr>PowerPoint Presentation</vt:lpstr>
      <vt:lpstr>Conclusions</vt:lpstr>
      <vt:lpstr>Conclusions: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UKNF &amp; MICE:</dc:title>
  <dc:creator>Ken</dc:creator>
  <cp:lastModifiedBy>Kenneth Long</cp:lastModifiedBy>
  <cp:revision>401</cp:revision>
  <dcterms:created xsi:type="dcterms:W3CDTF">2012-05-06T10:05:37Z</dcterms:created>
  <dcterms:modified xsi:type="dcterms:W3CDTF">2013-08-19T01:09:17Z</dcterms:modified>
</cp:coreProperties>
</file>