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307" r:id="rId2"/>
    <p:sldId id="294" r:id="rId3"/>
    <p:sldId id="295" r:id="rId4"/>
    <p:sldId id="309" r:id="rId5"/>
    <p:sldId id="300" r:id="rId6"/>
    <p:sldId id="298" r:id="rId7"/>
    <p:sldId id="297" r:id="rId8"/>
    <p:sldId id="299" r:id="rId9"/>
    <p:sldId id="301" r:id="rId10"/>
    <p:sldId id="302" r:id="rId11"/>
    <p:sldId id="303" r:id="rId12"/>
    <p:sldId id="304" r:id="rId13"/>
    <p:sldId id="305" r:id="rId14"/>
    <p:sldId id="31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01" autoAdjust="0"/>
    <p:restoredTop sz="78984" autoAdjust="0"/>
  </p:normalViewPr>
  <p:slideViewPr>
    <p:cSldViewPr>
      <p:cViewPr>
        <p:scale>
          <a:sx n="60" d="100"/>
          <a:sy n="60" d="100"/>
        </p:scale>
        <p:origin x="-1050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0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CFCE2-3DB4-406F-B314-A3E3EE223517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791B8-9308-4311-B6A5-E56FAF6A90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3105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91B8-9308-4311-B6A5-E56FAF6A900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Mainly for matter structure</a:t>
            </a:r>
            <a:r>
              <a:rPr lang="en-US" altLang="zh-CN" baseline="0" dirty="0" smtClean="0"/>
              <a:t> studies </a:t>
            </a:r>
            <a:r>
              <a:rPr lang="en-US" altLang="zh-CN" baseline="0" smtClean="0"/>
              <a:t>using neutron </a:t>
            </a:r>
            <a:r>
              <a:rPr lang="en-US" altLang="zh-CN" baseline="0" dirty="0" smtClean="0"/>
              <a:t>scattering techniques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91B8-9308-4311-B6A5-E56FAF6A900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Frequency:2.5Hz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91B8-9308-4311-B6A5-E56FAF6A900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circumference of the booster in the SC0MR scheme is 1.2 times as long as the one in the RT-MR scheme. This is mainly due to that the AR is longer in order to accumulate more pulses and the Booster is sharing the tunnel with the AR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91B8-9308-4311-B6A5-E56FAF6A900C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91B8-9308-4311-B6A5-E56FAF6A900C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B40310-7567-4A76-A852-66DCDBA09377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364F25-38FD-4E96-9BFB-A116309C68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40310-7567-4A76-A852-66DCDBA09377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4F25-38FD-4E96-9BFB-A116309C68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40310-7567-4A76-A852-66DCDBA09377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4F25-38FD-4E96-9BFB-A116309C68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40310-7567-4A76-A852-66DCDBA09377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4F25-38FD-4E96-9BFB-A116309C685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40310-7567-4A76-A852-66DCDBA09377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4F25-38FD-4E96-9BFB-A116309C685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40310-7567-4A76-A852-66DCDBA09377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4F25-38FD-4E96-9BFB-A116309C685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40310-7567-4A76-A852-66DCDBA09377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4F25-38FD-4E96-9BFB-A116309C68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40310-7567-4A76-A852-66DCDBA09377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4F25-38FD-4E96-9BFB-A116309C685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40310-7567-4A76-A852-66DCDBA09377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4F25-38FD-4E96-9BFB-A116309C68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B40310-7567-4A76-A852-66DCDBA09377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64F25-38FD-4E96-9BFB-A116309C68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B40310-7567-4A76-A852-66DCDBA09377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364F25-38FD-4E96-9BFB-A116309C685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B40310-7567-4A76-A852-66DCDBA09377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364F25-38FD-4E96-9BFB-A116309C68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Post-Acceleration Study for Neutrino Super-beam at CSNS</a:t>
            </a:r>
            <a:endParaRPr lang="zh-CN" altLang="en-US" b="1" dirty="0">
              <a:solidFill>
                <a:srgbClr val="C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624736" cy="114300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altLang="zh-CN" sz="2800" dirty="0" smtClean="0">
                <a:solidFill>
                  <a:schemeClr val="tx1"/>
                </a:solidFill>
                <a:latin typeface="+mj-lt"/>
                <a:ea typeface="楷体" pitchFamily="49" charset="-122"/>
              </a:rPr>
              <a:t>             Presenter</a:t>
            </a:r>
            <a:r>
              <a:rPr lang="zh-CN" altLang="en-US" sz="2800" dirty="0" smtClean="0">
                <a:solidFill>
                  <a:schemeClr val="tx1"/>
                </a:solidFill>
                <a:latin typeface="+mj-lt"/>
                <a:ea typeface="楷体" pitchFamily="49" charset="-122"/>
              </a:rPr>
              <a:t>：</a:t>
            </a:r>
            <a:r>
              <a:rPr lang="en-US" altLang="zh-CN" sz="2800" dirty="0" smtClean="0">
                <a:solidFill>
                  <a:schemeClr val="tx1"/>
                </a:solidFill>
                <a:latin typeface="+mj-lt"/>
                <a:ea typeface="楷体" pitchFamily="49" charset="-122"/>
              </a:rPr>
              <a:t>Yang Wu</a:t>
            </a:r>
          </a:p>
          <a:p>
            <a:pPr algn="l"/>
            <a:r>
              <a:rPr lang="en-US" altLang="zh-CN" sz="2800" dirty="0" smtClean="0">
                <a:solidFill>
                  <a:schemeClr val="tx1"/>
                </a:solidFill>
                <a:latin typeface="+mj-lt"/>
                <a:ea typeface="楷体" pitchFamily="49" charset="-122"/>
              </a:rPr>
              <a:t>                              </a:t>
            </a:r>
            <a:r>
              <a:rPr lang="en-US" altLang="zh-CN" sz="1900" dirty="0" smtClean="0">
                <a:solidFill>
                  <a:schemeClr val="tx1"/>
                </a:solidFill>
                <a:latin typeface="+mj-lt"/>
                <a:ea typeface="楷体" pitchFamily="49" charset="-122"/>
              </a:rPr>
              <a:t>McMaster University</a:t>
            </a:r>
          </a:p>
          <a:p>
            <a:pPr algn="l"/>
            <a:r>
              <a:rPr lang="en-US" altLang="zh-CN" sz="1900" dirty="0" smtClean="0">
                <a:solidFill>
                  <a:schemeClr val="tx1"/>
                </a:solidFill>
                <a:latin typeface="+mj-lt"/>
                <a:ea typeface="楷体" pitchFamily="49" charset="-122"/>
              </a:rPr>
              <a:t>                                            Work conducted at IHEP   </a:t>
            </a:r>
          </a:p>
          <a:p>
            <a:endParaRPr lang="en-US" altLang="zh-CN" sz="28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0961" name="Picture 1" descr="C:\Users\yangcheng\AppData\Roaming\Tencent\Users\2604217332\QQ\WinTemp\RichOle\ZX`NVJY12I)6TU5AZ4Q9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5292080" cy="836712"/>
          </a:xfrm>
          <a:prstGeom prst="rect">
            <a:avLst/>
          </a:prstGeom>
          <a:noFill/>
        </p:spPr>
      </p:pic>
    </p:spTree>
  </p:cSld>
  <p:clrMapOvr>
    <a:masterClrMapping/>
  </p:clrMapOvr>
  <p:transition advTm="1117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400" dirty="0" smtClean="0"/>
              <a:t>Scheme II: </a:t>
            </a:r>
            <a:r>
              <a:rPr lang="en-US" altLang="zh-CN" sz="3600" dirty="0" smtClean="0"/>
              <a:t>Post-acceleration scheme with SC-magnets in the Main Ring</a:t>
            </a:r>
            <a:endParaRPr lang="zh-CN" altLang="en-US" dirty="0"/>
          </a:p>
        </p:txBody>
      </p:sp>
      <p:pic>
        <p:nvPicPr>
          <p:cNvPr id="4" name="内容占位符 3" descr="Sc_3_1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780928"/>
            <a:ext cx="8229600" cy="3218720"/>
          </a:xfrm>
          <a:prstGeom prst="rect">
            <a:avLst/>
          </a:prstGeom>
        </p:spPr>
      </p:pic>
      <p:pic>
        <p:nvPicPr>
          <p:cNvPr id="6" name="图片 5" descr="pic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340768"/>
            <a:ext cx="7200800" cy="1008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9592" y="242088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25Hz                   2.5Hz                 0.4167Hz             0.4167Hz     </a:t>
            </a:r>
            <a:endParaRPr lang="zh-CN" altLang="en-US" dirty="0"/>
          </a:p>
        </p:txBody>
      </p:sp>
    </p:spTree>
  </p:cSld>
  <p:clrMapOvr>
    <a:masterClrMapping/>
  </p:clrMapOvr>
  <p:transition advTm="9647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138131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No scheme shows evident advantages</a:t>
            </a:r>
          </a:p>
          <a:p>
            <a:r>
              <a:rPr lang="en-US" altLang="zh-CN" dirty="0" smtClean="0"/>
              <a:t>Circumference: Accumulator Ring</a:t>
            </a:r>
          </a:p>
          <a:p>
            <a:r>
              <a:rPr lang="en-US" altLang="zh-CN" dirty="0" smtClean="0"/>
              <a:t>Four more RF cavities: Circumference</a:t>
            </a:r>
            <a:r>
              <a:rPr lang="zh-CN" altLang="en-US" sz="2800" b="1" dirty="0" smtClean="0"/>
              <a:t> → </a:t>
            </a:r>
            <a:r>
              <a:rPr lang="en-US" altLang="zh-CN" dirty="0" smtClean="0"/>
              <a:t>RF voltage          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Comparison: Booster Ring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/>
        </p:nvGraphicFramePr>
        <p:xfrm>
          <a:off x="467544" y="1196752"/>
          <a:ext cx="8229600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2664296"/>
                <a:gridCol w="24689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BOOSTER </a:t>
                      </a:r>
                      <a:r>
                        <a:rPr lang="en-US" altLang="zh-CN" baseline="0" dirty="0" smtClean="0"/>
                        <a:t> parameters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Scheme I (RT-MR)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Scheme II (SC-MR)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Circumference</a:t>
                      </a:r>
                      <a:r>
                        <a:rPr lang="en-US" altLang="zh-CN" b="1" baseline="0" dirty="0" smtClean="0"/>
                        <a:t> (</a:t>
                      </a:r>
                      <a:r>
                        <a:rPr lang="en-US" altLang="zh-CN" b="1" dirty="0" smtClean="0"/>
                        <a:t>m</a:t>
                      </a:r>
                      <a:r>
                        <a:rPr lang="zh-CN" altLang="en-US" b="1" dirty="0" smtClean="0"/>
                        <a:t>）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1025.64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1253.56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Dipole</a:t>
                      </a:r>
                      <a:r>
                        <a:rPr lang="en-US" altLang="zh-CN" b="1" baseline="0" dirty="0" smtClean="0"/>
                        <a:t> field</a:t>
                      </a:r>
                      <a:r>
                        <a:rPr lang="zh-CN" altLang="en-US" b="1" dirty="0" smtClean="0"/>
                        <a:t>（</a:t>
                      </a:r>
                      <a:r>
                        <a:rPr lang="en-US" altLang="zh-CN" b="1" dirty="0" smtClean="0"/>
                        <a:t>T</a:t>
                      </a:r>
                      <a:r>
                        <a:rPr lang="zh-CN" altLang="en-US" b="1" dirty="0" smtClean="0"/>
                        <a:t>）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0.1446-1.3437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0.1183-1.0994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Dipole ramping</a:t>
                      </a:r>
                      <a:r>
                        <a:rPr lang="en-US" altLang="zh-CN" b="1" baseline="0" dirty="0" smtClean="0"/>
                        <a:t> rate during rising period (T/s)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3.0746- 4.9194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2.5156-4.0250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Curvature radius (m)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54.41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66.50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RF</a:t>
                      </a:r>
                      <a:r>
                        <a:rPr lang="en-US" altLang="zh-CN" b="1" baseline="0" dirty="0" smtClean="0"/>
                        <a:t> Voltage</a:t>
                      </a:r>
                      <a:r>
                        <a:rPr lang="zh-CN" altLang="en-US" b="1" baseline="0" dirty="0" smtClean="0"/>
                        <a:t> </a:t>
                      </a:r>
                      <a:r>
                        <a:rPr lang="en-US" altLang="zh-CN" b="1" baseline="0" dirty="0" smtClean="0"/>
                        <a:t>(</a:t>
                      </a:r>
                      <a:r>
                        <a:rPr lang="en-US" altLang="zh-CN" b="1" dirty="0" smtClean="0"/>
                        <a:t>kV</a:t>
                      </a:r>
                      <a:r>
                        <a:rPr lang="zh-CN" altLang="en-US" b="1" dirty="0" smtClean="0"/>
                        <a:t>）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343.16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419.38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Number of</a:t>
                      </a:r>
                      <a:r>
                        <a:rPr lang="en-US" altLang="zh-CN" b="1" baseline="0" dirty="0" smtClean="0"/>
                        <a:t> ferrite cavities (or  MA cavities)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16 (8)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20 (10)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RF harmonics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9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11</a:t>
                      </a:r>
                      <a:endParaRPr lang="zh-CN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advTm="6823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67544" y="5157192"/>
            <a:ext cx="8064896" cy="792088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SC-MR  scheme has obvious advantages</a:t>
            </a:r>
          </a:p>
          <a:p>
            <a:r>
              <a:rPr lang="en-US" altLang="zh-CN" dirty="0" smtClean="0"/>
              <a:t>Circumference, dipole ramping rate and RF voltage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Comparison: Main Ring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536" y="1196752"/>
          <a:ext cx="8280919" cy="3870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6356"/>
                <a:gridCol w="2710989"/>
                <a:gridCol w="2573574"/>
              </a:tblGrid>
              <a:tr h="22682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MAIN RING  parameters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Scheme I (RT-MR)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Scheme II (SC-MR)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Circumference</a:t>
                      </a:r>
                      <a:r>
                        <a:rPr lang="en-US" altLang="zh-CN" b="1" baseline="0" dirty="0" smtClean="0"/>
                        <a:t> (</a:t>
                      </a:r>
                      <a:r>
                        <a:rPr lang="en-US" altLang="zh-CN" b="1" dirty="0" smtClean="0"/>
                        <a:t>m</a:t>
                      </a:r>
                      <a:r>
                        <a:rPr lang="zh-CN" altLang="en-US" b="1" dirty="0" smtClean="0"/>
                        <a:t>）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4558.40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3418.8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Repetition rate</a:t>
                      </a:r>
                      <a:r>
                        <a:rPr lang="zh-CN" altLang="en-US" b="1" baseline="0" dirty="0" smtClean="0"/>
                        <a:t> </a:t>
                      </a:r>
                      <a:r>
                        <a:rPr lang="en-US" altLang="zh-CN" b="1" baseline="0" dirty="0" smtClean="0"/>
                        <a:t>(</a:t>
                      </a:r>
                      <a:r>
                        <a:rPr lang="en-US" altLang="zh-CN" b="1" dirty="0" smtClean="0"/>
                        <a:t>Hz)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1.25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0.4166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RF</a:t>
                      </a:r>
                      <a:r>
                        <a:rPr lang="en-US" altLang="zh-CN" b="1" baseline="0" dirty="0" smtClean="0"/>
                        <a:t> Voltage</a:t>
                      </a:r>
                      <a:r>
                        <a:rPr lang="zh-CN" altLang="en-US" b="1" baseline="0" dirty="0" smtClean="0"/>
                        <a:t> </a:t>
                      </a:r>
                      <a:r>
                        <a:rPr lang="en-US" altLang="zh-CN" b="1" baseline="0" dirty="0" smtClean="0"/>
                        <a:t>(</a:t>
                      </a:r>
                      <a:r>
                        <a:rPr lang="en-US" altLang="zh-CN" b="1" dirty="0" smtClean="0"/>
                        <a:t>kV</a:t>
                      </a:r>
                      <a:r>
                        <a:rPr lang="zh-CN" altLang="en-US" b="1" dirty="0" smtClean="0"/>
                        <a:t>）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3131.4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1174.3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Dipole field</a:t>
                      </a:r>
                      <a:r>
                        <a:rPr lang="en-US" altLang="zh-CN" b="1" baseline="0" dirty="0" smtClean="0"/>
                        <a:t> (T)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0.2519-1.4820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0.3400-2.0000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Dipole ramping</a:t>
                      </a:r>
                      <a:r>
                        <a:rPr lang="en-US" altLang="zh-CN" b="1" baseline="0" dirty="0" smtClean="0"/>
                        <a:t> rate during rising period (T/s)</a:t>
                      </a:r>
                      <a:endParaRPr lang="zh-CN" alt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3.0753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1.3833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Curvature radius (m)</a:t>
                      </a:r>
                      <a:endParaRPr lang="zh-CN" alt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290.20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215.04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Number of</a:t>
                      </a:r>
                      <a:r>
                        <a:rPr lang="en-US" altLang="zh-CN" b="1" baseline="0" dirty="0" smtClean="0"/>
                        <a:t> ferrite cavities (or  MA cavities)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143</a:t>
                      </a:r>
                      <a:r>
                        <a:rPr lang="en-US" altLang="zh-CN" b="1" baseline="0" dirty="0" smtClean="0"/>
                        <a:t> (71)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54 (27)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RF harmonics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40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30</a:t>
                      </a:r>
                      <a:endParaRPr lang="zh-CN" alt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图片 4" descr="pic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5949280"/>
            <a:ext cx="2160240" cy="544451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3976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A post-acceleration system for CSNS Neutrino </a:t>
            </a:r>
            <a:r>
              <a:rPr lang="en-US" altLang="zh-CN" dirty="0"/>
              <a:t>S</a:t>
            </a:r>
            <a:r>
              <a:rPr lang="en-US" altLang="zh-CN" dirty="0" smtClean="0"/>
              <a:t>uperbeam has been studied, with two slightly different schemes.</a:t>
            </a:r>
          </a:p>
          <a:p>
            <a:r>
              <a:rPr lang="en-US" altLang="zh-CN" dirty="0" smtClean="0"/>
              <a:t>Both schemes exploit only 10% of CSNS/RCS beam.</a:t>
            </a:r>
          </a:p>
          <a:p>
            <a:r>
              <a:rPr lang="en-US" altLang="zh-CN" dirty="0" smtClean="0"/>
              <a:t>The scheme with SC magnets in the MR is favored due to lower construction and operational cost.</a:t>
            </a:r>
            <a:endParaRPr lang="en-US" altLang="zh-CN" sz="2700" dirty="0" smtClean="0"/>
          </a:p>
          <a:p>
            <a:r>
              <a:rPr lang="en-US" altLang="zh-CN" sz="2700" dirty="0" smtClean="0"/>
              <a:t>With the beam energy of 128 GeV and beam power of 4 MW, CSNS superbeam </a:t>
            </a:r>
            <a:r>
              <a:rPr lang="en-US" altLang="zh-CN" dirty="0" smtClean="0"/>
              <a:t>will be very competitive in long-baseline neutrino physics.</a:t>
            </a:r>
            <a:endParaRPr lang="en-US" altLang="zh-CN" sz="27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/>
          <a:lstStyle/>
          <a:p>
            <a:pPr algn="ctr"/>
            <a:r>
              <a:rPr lang="en-US" altLang="zh-CN" sz="4800" dirty="0" smtClean="0"/>
              <a:t>Thank you for attention!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 smtClean="0"/>
              <a:t>Introduction</a:t>
            </a:r>
          </a:p>
          <a:p>
            <a:r>
              <a:rPr lang="en-US" altLang="zh-CN" sz="3200" dirty="0" smtClean="0"/>
              <a:t>Design goals</a:t>
            </a:r>
          </a:p>
          <a:p>
            <a:r>
              <a:rPr lang="en-US" altLang="zh-CN" sz="3200" dirty="0" smtClean="0"/>
              <a:t>Overall design considerations</a:t>
            </a:r>
          </a:p>
          <a:p>
            <a:r>
              <a:rPr lang="en-US" altLang="zh-CN" sz="3200" dirty="0" smtClean="0"/>
              <a:t>Scheme I</a:t>
            </a:r>
          </a:p>
          <a:p>
            <a:r>
              <a:rPr lang="en-US" altLang="zh-CN" sz="3200" dirty="0" smtClean="0"/>
              <a:t>Scheme II</a:t>
            </a:r>
          </a:p>
          <a:p>
            <a:r>
              <a:rPr lang="en-US" altLang="zh-CN" sz="3200" dirty="0" smtClean="0"/>
              <a:t>Comparison</a:t>
            </a:r>
          </a:p>
          <a:p>
            <a:r>
              <a:rPr lang="en-US" altLang="zh-CN" sz="3200" dirty="0" smtClean="0"/>
              <a:t>Summary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</p:spTree>
  </p:cSld>
  <p:clrMapOvr>
    <a:masterClrMapping/>
  </p:clrMapOvr>
  <p:transition advTm="2960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yangcheng\AppData\Roaming\Tencent\Users\1213179575\QQ\WinTemp\RichOle\J[DNCJ2R@W5IMNHJ]U_B}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4723725" cy="3168352"/>
          </a:xfrm>
          <a:prstGeom prst="rect">
            <a:avLst/>
          </a:prstGeom>
          <a:noFill/>
        </p:spPr>
      </p:pic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381128" y="1484784"/>
            <a:ext cx="4762872" cy="4179919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CSNS (China Spallation Neutron Source) is  a multi-disciplinary research facility</a:t>
            </a:r>
          </a:p>
          <a:p>
            <a:r>
              <a:rPr lang="en-US" altLang="zh-CN" dirty="0" smtClean="0"/>
              <a:t>CSNS accelerator complex consists of:</a:t>
            </a:r>
          </a:p>
          <a:p>
            <a:pPr lvl="1"/>
            <a:r>
              <a:rPr lang="en-US" altLang="zh-CN" dirty="0" smtClean="0"/>
              <a:t>80MeV H</a:t>
            </a:r>
            <a:r>
              <a:rPr lang="en-US" altLang="zh-CN" baseline="30000" dirty="0" smtClean="0"/>
              <a:t>- </a:t>
            </a:r>
            <a:r>
              <a:rPr lang="en-US" altLang="zh-CN" dirty="0" smtClean="0"/>
              <a:t>Linac</a:t>
            </a:r>
          </a:p>
          <a:p>
            <a:pPr lvl="1"/>
            <a:r>
              <a:rPr lang="en-US" altLang="zh-CN" dirty="0" smtClean="0"/>
              <a:t>1.6Gev proton rapid cycling synchrotron(RCS)</a:t>
            </a:r>
          </a:p>
          <a:p>
            <a:pPr lvl="1"/>
            <a:r>
              <a:rPr lang="en-US" altLang="zh-CN" dirty="0" smtClean="0"/>
              <a:t>Beam transport lines</a:t>
            </a:r>
          </a:p>
          <a:p>
            <a:pPr lvl="1"/>
            <a:endParaRPr lang="zh-CN" altLang="en-US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</p:spTree>
  </p:cSld>
  <p:clrMapOvr>
    <a:masterClrMapping/>
  </p:clrMapOvr>
  <p:transition advTm="2659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23528" y="5229200"/>
            <a:ext cx="8363272" cy="86409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800" dirty="0" smtClean="0">
                <a:solidFill>
                  <a:schemeClr val="dk1"/>
                </a:solidFill>
              </a:rPr>
              <a:t>The post-acceleration scheme studies are based on the CSNS II accelerator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cont’d</a:t>
            </a:r>
            <a:endParaRPr lang="zh-CN" altLang="en-US" dirty="0"/>
          </a:p>
        </p:txBody>
      </p:sp>
      <p:graphicFrame>
        <p:nvGraphicFramePr>
          <p:cNvPr id="5" name="内容占位符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77365105"/>
              </p:ext>
            </p:extLst>
          </p:nvPr>
        </p:nvGraphicFramePr>
        <p:xfrm>
          <a:off x="745232" y="1268760"/>
          <a:ext cx="6923112" cy="3870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6497"/>
                <a:gridCol w="2019223"/>
                <a:gridCol w="1797392"/>
              </a:tblGrid>
              <a:tr h="370840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CSNS I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CSNS</a:t>
                      </a:r>
                      <a:r>
                        <a:rPr lang="en-US" altLang="zh-CN" sz="2000" baseline="0" dirty="0" smtClean="0"/>
                        <a:t> II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Beam</a:t>
                      </a:r>
                      <a:r>
                        <a:rPr lang="en-US" altLang="zh-CN" sz="2000" baseline="0" dirty="0" smtClean="0"/>
                        <a:t> Power (kW)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100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500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Proton energy (GeV)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1.6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1.6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Repetition</a:t>
                      </a:r>
                      <a:r>
                        <a:rPr lang="en-US" altLang="zh-CN" sz="2000" baseline="0" dirty="0" smtClean="0"/>
                        <a:t> rate (Hz)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25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25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Protons per pulse (10</a:t>
                      </a:r>
                      <a:r>
                        <a:rPr lang="en-US" altLang="zh-CN" sz="2000" baseline="30000" dirty="0" smtClean="0"/>
                        <a:t>13</a:t>
                      </a:r>
                      <a:r>
                        <a:rPr lang="en-US" altLang="zh-CN" sz="2000" dirty="0" smtClean="0"/>
                        <a:t>)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1.56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7.8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RCS</a:t>
                      </a:r>
                      <a:r>
                        <a:rPr lang="en-US" altLang="zh-CN" sz="2000" baseline="0" dirty="0" smtClean="0"/>
                        <a:t> circumference (m)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227.92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227.92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Linac energy (MeV)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80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250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Linac peak</a:t>
                      </a:r>
                      <a:r>
                        <a:rPr lang="en-US" altLang="zh-CN" sz="2000" baseline="0" dirty="0" smtClean="0"/>
                        <a:t> current (</a:t>
                      </a:r>
                      <a:r>
                        <a:rPr lang="en-US" altLang="zh-CN" sz="2000" baseline="0" dirty="0" err="1" smtClean="0"/>
                        <a:t>mA</a:t>
                      </a:r>
                      <a:r>
                        <a:rPr lang="en-US" altLang="zh-CN" sz="2000" baseline="0" dirty="0" smtClean="0"/>
                        <a:t>)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20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40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Linac RF frequency (MHz)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324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324</a:t>
                      </a:r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3233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To extend CSNS to a super-beam facility  which could be used for neutrino oscillation studies by adding a post-acceleration complex</a:t>
            </a:r>
          </a:p>
          <a:p>
            <a:r>
              <a:rPr lang="en-US" altLang="zh-CN" sz="2800" dirty="0" smtClean="0"/>
              <a:t>To minimized the influence to CSNS applications, 10% of the RCS beam is used for post-acceleration.</a:t>
            </a:r>
          </a:p>
          <a:p>
            <a:r>
              <a:rPr lang="en-US" altLang="zh-CN" sz="2800" dirty="0" smtClean="0"/>
              <a:t>To be competitive,  the proton driver is to have an energy of 128GeV and beam power of 4MW.</a:t>
            </a:r>
            <a:endParaRPr lang="zh-CN" altLang="en-US" sz="28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Design goals</a:t>
            </a:r>
            <a:endParaRPr lang="zh-CN" altLang="en-US" dirty="0"/>
          </a:p>
        </p:txBody>
      </p:sp>
    </p:spTree>
  </p:cSld>
  <p:clrMapOvr>
    <a:masterClrMapping/>
  </p:clrMapOvr>
  <p:transition advTm="2372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7" descr="设计图_1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16832"/>
            <a:ext cx="5508104" cy="3301538"/>
          </a:xfrm>
          <a:prstGeom prst="rect">
            <a:avLst/>
          </a:prstGeom>
        </p:spPr>
      </p:pic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39544" y="1556792"/>
            <a:ext cx="4104456" cy="5301208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altLang="zh-CN" dirty="0" smtClean="0"/>
              <a:t>Two-step acceleration:</a:t>
            </a:r>
          </a:p>
          <a:p>
            <a:r>
              <a:rPr lang="en-US" altLang="zh-CN" dirty="0" smtClean="0"/>
              <a:t>Using accumulator ring</a:t>
            </a:r>
          </a:p>
          <a:p>
            <a:pPr lvl="1"/>
            <a:r>
              <a:rPr lang="en-US" altLang="zh-CN" dirty="0" smtClean="0"/>
              <a:t>Reducing the repetition rate of the MR</a:t>
            </a:r>
          </a:p>
          <a:p>
            <a:pPr lvl="1"/>
            <a:r>
              <a:rPr lang="en-US" altLang="zh-CN" dirty="0" smtClean="0"/>
              <a:t>Satisfying the limitation of the ramping rate of SC-magnets.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Overall design considerations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537321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1787A1"/>
              </a:buClr>
              <a:buSzPct val="150000"/>
              <a:buFont typeface="Lucida Sans Unicode" pitchFamily="34" charset="0"/>
              <a:buChar char="‣"/>
            </a:pPr>
            <a:r>
              <a:rPr lang="en-US" altLang="zh-CN" dirty="0" smtClean="0"/>
              <a:t> </a:t>
            </a:r>
            <a:r>
              <a:rPr lang="en-US" altLang="zh-CN" sz="2000" dirty="0" smtClean="0"/>
              <a:t>Booster and Accumulator are sharing the same tunnel</a:t>
            </a:r>
            <a:endParaRPr lang="en-US" altLang="zh-CN" dirty="0" smtClean="0"/>
          </a:p>
        </p:txBody>
      </p:sp>
      <p:sp>
        <p:nvSpPr>
          <p:cNvPr id="11" name="圆角矩形标注 10"/>
          <p:cNvSpPr/>
          <p:nvPr/>
        </p:nvSpPr>
        <p:spPr>
          <a:xfrm>
            <a:off x="2627784" y="2564904"/>
            <a:ext cx="1656184" cy="504056"/>
          </a:xfrm>
          <a:prstGeom prst="wedgeRoundRectCallout">
            <a:avLst/>
          </a:prstGeom>
          <a:solidFill>
            <a:srgbClr val="FFFF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627784" y="2492896"/>
            <a:ext cx="21602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Booster </a:t>
            </a:r>
          </a:p>
          <a:p>
            <a:r>
              <a:rPr lang="en-US" altLang="zh-CN" sz="1600" dirty="0" smtClean="0"/>
              <a:t>1.6GeV-20GeV</a:t>
            </a:r>
            <a:endParaRPr lang="zh-CN" altLang="en-US" sz="1600" dirty="0"/>
          </a:p>
        </p:txBody>
      </p:sp>
      <p:sp>
        <p:nvSpPr>
          <p:cNvPr id="13" name="圆角矩形标注 12"/>
          <p:cNvSpPr/>
          <p:nvPr/>
        </p:nvSpPr>
        <p:spPr>
          <a:xfrm rot="10800000">
            <a:off x="1475656" y="4293096"/>
            <a:ext cx="1656184" cy="504056"/>
          </a:xfrm>
          <a:prstGeom prst="wedgeRoundRectCallout">
            <a:avLst/>
          </a:prstGeom>
          <a:solidFill>
            <a:srgbClr val="FFFF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475656" y="4293096"/>
            <a:ext cx="19442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Accumulator</a:t>
            </a:r>
          </a:p>
          <a:p>
            <a:r>
              <a:rPr lang="en-US" altLang="zh-CN" sz="1600" dirty="0" smtClean="0"/>
              <a:t>20GeV</a:t>
            </a:r>
            <a:endParaRPr lang="zh-CN" altLang="en-US" sz="1600" dirty="0"/>
          </a:p>
        </p:txBody>
      </p:sp>
      <p:sp>
        <p:nvSpPr>
          <p:cNvPr id="15" name="圆角矩形标注 14"/>
          <p:cNvSpPr/>
          <p:nvPr/>
        </p:nvSpPr>
        <p:spPr>
          <a:xfrm>
            <a:off x="3779912" y="3212976"/>
            <a:ext cx="1656184" cy="504056"/>
          </a:xfrm>
          <a:prstGeom prst="wedgeRoundRectCallout">
            <a:avLst/>
          </a:prstGeom>
          <a:solidFill>
            <a:srgbClr val="FFFF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779912" y="3212976"/>
            <a:ext cx="20882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Main Ring</a:t>
            </a:r>
          </a:p>
          <a:p>
            <a:r>
              <a:rPr lang="en-US" altLang="zh-CN" sz="1600" dirty="0" smtClean="0"/>
              <a:t>20GeV-128GeV</a:t>
            </a:r>
            <a:endParaRPr lang="zh-CN" altLang="en-US" sz="1600" dirty="0"/>
          </a:p>
        </p:txBody>
      </p:sp>
    </p:spTree>
  </p:cSld>
  <p:clrMapOvr>
    <a:masterClrMapping/>
  </p:clrMapOvr>
  <p:transition advTm="21888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Scheme I: </a:t>
            </a:r>
            <a:r>
              <a:rPr lang="en-US" altLang="zh-CN" sz="3600" dirty="0" smtClean="0"/>
              <a:t>Post-acceleration scheme with RT-magnets in the Main Ring</a:t>
            </a:r>
            <a:endParaRPr lang="zh-CN" altLang="en-US" dirty="0"/>
          </a:p>
        </p:txBody>
      </p:sp>
      <p:pic>
        <p:nvPicPr>
          <p:cNvPr id="4" name="内容占位符 7" descr="设计图_1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8363272" cy="3836443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1835696" y="1844824"/>
            <a:ext cx="1872208" cy="576064"/>
          </a:xfrm>
          <a:prstGeom prst="wedgeRoundRectCallou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835696" y="1844824"/>
            <a:ext cx="20882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RCS </a:t>
            </a:r>
          </a:p>
          <a:p>
            <a:r>
              <a:rPr lang="en-US" altLang="zh-CN" sz="1600" dirty="0" smtClean="0"/>
              <a:t>1pulse 2bunches</a:t>
            </a:r>
            <a:endParaRPr lang="zh-CN" altLang="en-US" sz="1600" dirty="0"/>
          </a:p>
        </p:txBody>
      </p:sp>
      <p:sp>
        <p:nvSpPr>
          <p:cNvPr id="8" name="圆角矩形 7"/>
          <p:cNvSpPr/>
          <p:nvPr/>
        </p:nvSpPr>
        <p:spPr>
          <a:xfrm>
            <a:off x="2339752" y="2564904"/>
            <a:ext cx="720080" cy="28803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标注 8"/>
          <p:cNvSpPr/>
          <p:nvPr/>
        </p:nvSpPr>
        <p:spPr>
          <a:xfrm>
            <a:off x="4860032" y="2780928"/>
            <a:ext cx="2016224" cy="576064"/>
          </a:xfrm>
          <a:prstGeom prst="wedgeRoundRectCallou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860032" y="2708920"/>
            <a:ext cx="28083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Booster </a:t>
            </a:r>
          </a:p>
          <a:p>
            <a:r>
              <a:rPr lang="en-US" altLang="zh-CN" sz="1600" dirty="0" smtClean="0"/>
              <a:t>1 pulse 2 bunches</a:t>
            </a:r>
          </a:p>
        </p:txBody>
      </p:sp>
      <p:sp>
        <p:nvSpPr>
          <p:cNvPr id="11" name="圆角矩形标注 10"/>
          <p:cNvSpPr/>
          <p:nvPr/>
        </p:nvSpPr>
        <p:spPr>
          <a:xfrm rot="10800000">
            <a:off x="3563888" y="4725144"/>
            <a:ext cx="2016224" cy="576064"/>
          </a:xfrm>
          <a:prstGeom prst="wedgeRoundRectCallou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491880" y="4725144"/>
            <a:ext cx="28803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Accumulator</a:t>
            </a:r>
          </a:p>
          <a:p>
            <a:r>
              <a:rPr lang="en-US" altLang="zh-CN" sz="1600" dirty="0" smtClean="0"/>
              <a:t>1 pulse 2 bunches</a:t>
            </a:r>
            <a:endParaRPr lang="zh-CN" altLang="en-US" sz="1600" dirty="0"/>
          </a:p>
        </p:txBody>
      </p:sp>
      <p:sp>
        <p:nvSpPr>
          <p:cNvPr id="13" name="圆角矩形标注 12"/>
          <p:cNvSpPr/>
          <p:nvPr/>
        </p:nvSpPr>
        <p:spPr>
          <a:xfrm>
            <a:off x="6084168" y="3573016"/>
            <a:ext cx="2304256" cy="648072"/>
          </a:xfrm>
          <a:prstGeom prst="wedgeRoundRectCallou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084168" y="357301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Main Ring</a:t>
            </a:r>
          </a:p>
          <a:p>
            <a:r>
              <a:rPr lang="en-US" altLang="zh-CN" dirty="0" smtClean="0"/>
              <a:t>2 pulses 4 bunches</a:t>
            </a:r>
            <a:endParaRPr lang="zh-CN" altLang="en-US" dirty="0"/>
          </a:p>
        </p:txBody>
      </p:sp>
    </p:spTree>
  </p:cSld>
  <p:clrMapOvr>
    <a:masterClrMapping/>
  </p:clrMapOvr>
  <p:transition advTm="4489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6" descr="None-Sc_3_1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348880"/>
            <a:ext cx="8363272" cy="3888431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Scheme I: Post-acceleration scheme with RT-magnets in the Main Ring</a:t>
            </a:r>
            <a:endParaRPr lang="zh-CN" altLang="en-US" sz="27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3" name="图片 32" descr="pic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340768"/>
            <a:ext cx="7200800" cy="100811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27584" y="134076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25Hz                   2.5Hz                 1.25Hz                1.25Hz</a:t>
            </a:r>
            <a:endParaRPr lang="zh-CN" altLang="en-US" dirty="0"/>
          </a:p>
        </p:txBody>
      </p:sp>
    </p:spTree>
  </p:cSld>
  <p:clrMapOvr>
    <a:masterClrMapping/>
  </p:clrMapOvr>
  <p:transition advTm="8664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Scheme II: </a:t>
            </a:r>
            <a:r>
              <a:rPr lang="en-US" altLang="zh-CN" sz="3600" dirty="0" smtClean="0"/>
              <a:t>Post-acceleration scheme with SC-magnets in the Main Ring</a:t>
            </a:r>
            <a:endParaRPr lang="zh-CN" altLang="en-US" dirty="0"/>
          </a:p>
        </p:txBody>
      </p:sp>
      <p:pic>
        <p:nvPicPr>
          <p:cNvPr id="4" name="内容占位符 5" descr="设计图_2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8748464" cy="4392488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5940152" y="2420888"/>
            <a:ext cx="2016224" cy="576064"/>
          </a:xfrm>
          <a:prstGeom prst="wedgeRoundRectCallou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6444208" y="3140968"/>
            <a:ext cx="432048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940152" y="2420888"/>
            <a:ext cx="20882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Booster</a:t>
            </a:r>
          </a:p>
          <a:p>
            <a:r>
              <a:rPr lang="en-US" altLang="zh-CN" sz="1600" dirty="0" smtClean="0"/>
              <a:t>1 pulse 2 bunches</a:t>
            </a:r>
            <a:endParaRPr lang="zh-CN" altLang="en-US" sz="1600" dirty="0"/>
          </a:p>
        </p:txBody>
      </p:sp>
      <p:sp>
        <p:nvSpPr>
          <p:cNvPr id="8" name="圆角矩形标注 7"/>
          <p:cNvSpPr/>
          <p:nvPr/>
        </p:nvSpPr>
        <p:spPr>
          <a:xfrm rot="10800000">
            <a:off x="4355976" y="4653136"/>
            <a:ext cx="2088232" cy="720080"/>
          </a:xfrm>
          <a:prstGeom prst="wedgeRoundRectCallou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283968" y="4725144"/>
            <a:ext cx="22322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Accumulator </a:t>
            </a:r>
          </a:p>
          <a:p>
            <a:r>
              <a:rPr lang="en-US" altLang="zh-CN" sz="1600" dirty="0" smtClean="0"/>
              <a:t>5 pulses 10 bunches</a:t>
            </a:r>
            <a:endParaRPr lang="zh-CN" altLang="en-US" sz="1600" dirty="0"/>
          </a:p>
        </p:txBody>
      </p:sp>
      <p:sp>
        <p:nvSpPr>
          <p:cNvPr id="10" name="圆角矩形标注 9"/>
          <p:cNvSpPr/>
          <p:nvPr/>
        </p:nvSpPr>
        <p:spPr>
          <a:xfrm>
            <a:off x="6660232" y="3789040"/>
            <a:ext cx="1872208" cy="720080"/>
          </a:xfrm>
          <a:prstGeom prst="wedgeRoundRectCallou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588224" y="386104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Main Ring</a:t>
            </a:r>
          </a:p>
          <a:p>
            <a:r>
              <a:rPr lang="en-US" altLang="zh-CN" sz="1400" dirty="0" smtClean="0"/>
              <a:t>6 pulses 12 bunches</a:t>
            </a:r>
            <a:endParaRPr lang="zh-CN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19672" y="5733256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Superconducting magnet          Smaller Main Ring</a:t>
            </a:r>
            <a:endParaRPr lang="zh-CN" altLang="en-US" sz="2000" dirty="0"/>
          </a:p>
        </p:txBody>
      </p:sp>
      <p:sp>
        <p:nvSpPr>
          <p:cNvPr id="15" name="右箭头 14"/>
          <p:cNvSpPr/>
          <p:nvPr/>
        </p:nvSpPr>
        <p:spPr>
          <a:xfrm>
            <a:off x="4932040" y="5805264"/>
            <a:ext cx="576064" cy="144016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Tm="43727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7956</TotalTime>
  <Words>664</Words>
  <Application>Microsoft Office PowerPoint</Application>
  <PresentationFormat>全屏显示(4:3)</PresentationFormat>
  <Paragraphs>156</Paragraphs>
  <Slides>14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聚合</vt:lpstr>
      <vt:lpstr>Post-Acceleration Study for Neutrino Super-beam at CSNS</vt:lpstr>
      <vt:lpstr>Contents</vt:lpstr>
      <vt:lpstr>Introduction</vt:lpstr>
      <vt:lpstr>Introduction cont’d</vt:lpstr>
      <vt:lpstr>Design goals</vt:lpstr>
      <vt:lpstr>Overall design considerations</vt:lpstr>
      <vt:lpstr>Scheme I: Post-acceleration scheme with RT-magnets in the Main Ring</vt:lpstr>
      <vt:lpstr>Scheme I: Post-acceleration scheme with RT-magnets in the Main Ring</vt:lpstr>
      <vt:lpstr>Scheme II: Post-acceleration scheme with SC-magnets in the Main Ring</vt:lpstr>
      <vt:lpstr>Scheme II: Post-acceleration scheme with SC-magnets in the Main Ring</vt:lpstr>
      <vt:lpstr>Comparison: Booster Ring</vt:lpstr>
      <vt:lpstr>Comparison: Main Ring</vt:lpstr>
      <vt:lpstr>Summary</vt:lpstr>
      <vt:lpstr>Thank you for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高能高功率质子加速器调研</dc:title>
  <dc:creator>yyyang</dc:creator>
  <cp:lastModifiedBy>yangcheng</cp:lastModifiedBy>
  <cp:revision>125</cp:revision>
  <dcterms:created xsi:type="dcterms:W3CDTF">2011-09-25T14:11:25Z</dcterms:created>
  <dcterms:modified xsi:type="dcterms:W3CDTF">2013-08-21T05:07:08Z</dcterms:modified>
</cp:coreProperties>
</file>