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321" r:id="rId2"/>
    <p:sldId id="257" r:id="rId3"/>
    <p:sldId id="282" r:id="rId4"/>
    <p:sldId id="289" r:id="rId5"/>
    <p:sldId id="290" r:id="rId6"/>
    <p:sldId id="292" r:id="rId7"/>
    <p:sldId id="293" r:id="rId8"/>
    <p:sldId id="339" r:id="rId9"/>
    <p:sldId id="294" r:id="rId10"/>
    <p:sldId id="295" r:id="rId11"/>
    <p:sldId id="313" r:id="rId12"/>
    <p:sldId id="319" r:id="rId13"/>
    <p:sldId id="299" r:id="rId14"/>
    <p:sldId id="314" r:id="rId15"/>
    <p:sldId id="300" r:id="rId16"/>
    <p:sldId id="301" r:id="rId17"/>
    <p:sldId id="302" r:id="rId18"/>
    <p:sldId id="306" r:id="rId19"/>
    <p:sldId id="315" r:id="rId20"/>
    <p:sldId id="303" r:id="rId21"/>
    <p:sldId id="316" r:id="rId22"/>
    <p:sldId id="333" r:id="rId23"/>
    <p:sldId id="326" r:id="rId24"/>
    <p:sldId id="317" r:id="rId25"/>
    <p:sldId id="297" r:id="rId26"/>
    <p:sldId id="331" r:id="rId27"/>
    <p:sldId id="327" r:id="rId28"/>
    <p:sldId id="330" r:id="rId29"/>
    <p:sldId id="283" r:id="rId30"/>
    <p:sldId id="324" r:id="rId31"/>
    <p:sldId id="284" r:id="rId32"/>
    <p:sldId id="285" r:id="rId33"/>
    <p:sldId id="291" r:id="rId34"/>
    <p:sldId id="273" r:id="rId35"/>
    <p:sldId id="337" r:id="rId36"/>
    <p:sldId id="310" r:id="rId37"/>
    <p:sldId id="332" r:id="rId38"/>
    <p:sldId id="338" r:id="rId39"/>
    <p:sldId id="334" r:id="rId40"/>
    <p:sldId id="311" r:id="rId41"/>
    <p:sldId id="318" r:id="rId42"/>
    <p:sldId id="336" r:id="rId4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F007E"/>
    <a:srgbClr val="3600A3"/>
    <a:srgbClr val="32E40F"/>
    <a:srgbClr val="3D5710"/>
    <a:srgbClr val="259F13"/>
    <a:srgbClr val="29D5C1"/>
    <a:srgbClr val="AF7912"/>
    <a:srgbClr val="AF6611"/>
    <a:srgbClr val="38F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60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3CB71-1601-0F42-9CF6-312AB4F6280C}" type="datetimeFigureOut">
              <a:rPr lang="fr-FR" smtClean="0"/>
              <a:t>8/21/13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7AF09-E676-DB44-A88B-38D276840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24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996C8-4037-0C46-B269-FB91CC8BA2DC}" type="datetimeFigureOut">
              <a:rPr lang="fr-FR" smtClean="0"/>
              <a:t>8/21/13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B9FAD-70D2-934C-A910-4CF559D58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3382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58522-8947-4B47-832F-DB99C4C6F78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21293-78B1-4311-AA39-ED64FADB9C4B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552AC-4F68-4615-80F7-1F2CBDBF7E05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87FC9-AB55-46BC-BE71-27869A79505E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58522-8947-4B47-832F-DB99C4C6F78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72846-45B4-4A5B-8986-9366EFC48A09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72846-45B4-4A5B-8986-9366EFC48A09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72846-45B4-4A5B-8986-9366EFC48A09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72846-45B4-4A5B-8986-9366EFC48A09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72846-45B4-4A5B-8986-9366EFC48A09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58522-8947-4B47-832F-DB99C4C6F783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9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6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7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7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6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5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48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52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5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2C032-9A84-454D-A7B4-C9367E883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6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2.jpe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129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Target station and optimization studies for ESS Super Beam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98500" y="3403600"/>
            <a:ext cx="7899400" cy="1752600"/>
          </a:xfrm>
        </p:spPr>
        <p:txBody>
          <a:bodyPr/>
          <a:lstStyle/>
          <a:p>
            <a:r>
              <a:rPr lang="en-GB" dirty="0" smtClean="0"/>
              <a:t>E. Baussan, M. Dracos, </a:t>
            </a:r>
            <a:r>
              <a:rPr lang="en-GB" u="sng" dirty="0" smtClean="0"/>
              <a:t>N. Vassilopoulos </a:t>
            </a:r>
            <a:r>
              <a:rPr lang="en-GB" dirty="0" smtClean="0"/>
              <a:t>IPHC/CNRS</a:t>
            </a:r>
            <a:endParaRPr lang="en-GB" dirty="0"/>
          </a:p>
        </p:txBody>
      </p:sp>
      <p:pic>
        <p:nvPicPr>
          <p:cNvPr id="4" name="Picture 12" descr="iph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9226" y="407538"/>
            <a:ext cx="1340374" cy="100012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112"/>
          <a:stretch/>
        </p:blipFill>
        <p:spPr>
          <a:xfrm>
            <a:off x="4490269" y="382138"/>
            <a:ext cx="1170129" cy="110625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benjamin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0" y="4703927"/>
            <a:ext cx="2642447" cy="1869746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I:\1 - In corso\7535.0-Laguna\5 - Grafica\Figure\Figure 3D\mezza sezione completa bianco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8245" y="4418634"/>
            <a:ext cx="2028310" cy="2257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Screen Shot 2013-05-17 at 3.09.03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t="11396" r="2996"/>
          <a:stretch/>
        </p:blipFill>
        <p:spPr>
          <a:xfrm>
            <a:off x="3371859" y="4520234"/>
            <a:ext cx="3138575" cy="2337766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 descr="Screen Shot 2013-08-19 at 9.03.0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3" y="514244"/>
            <a:ext cx="3242196" cy="897952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84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enjami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838200"/>
            <a:ext cx="5343525" cy="547687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143000"/>
            <a:ext cx="4191000" cy="2369880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displacements and stress plots just</a:t>
            </a:r>
          </a:p>
          <a:p>
            <a:r>
              <a:rPr lang="en-GB" dirty="0" smtClean="0"/>
              <a:t>before and on the peak </a:t>
            </a:r>
          </a:p>
          <a:p>
            <a:pPr marL="468630" lvl="1" indent="-285750">
              <a:buFont typeface="Arial"/>
              <a:buChar char="•"/>
            </a:pPr>
            <a:r>
              <a:rPr lang="en-GB" sz="1600" dirty="0" smtClean="0"/>
              <a:t>stress on  the </a:t>
            </a:r>
            <a:r>
              <a:rPr lang="en-GB" sz="1600" dirty="0" smtClean="0">
                <a:solidFill>
                  <a:srgbClr val="FF0000"/>
                </a:solidFill>
              </a:rPr>
              <a:t>corner </a:t>
            </a:r>
            <a:r>
              <a:rPr lang="en-GB" sz="1600" dirty="0" smtClean="0"/>
              <a:t>and </a:t>
            </a:r>
            <a:r>
              <a:rPr lang="en-GB" sz="1600" dirty="0" smtClean="0">
                <a:solidFill>
                  <a:schemeClr val="accent1"/>
                </a:solidFill>
              </a:rPr>
              <a:t>convex</a:t>
            </a:r>
            <a:r>
              <a:rPr lang="en-GB" sz="1600" dirty="0" smtClean="0"/>
              <a:t> region</a:t>
            </a:r>
          </a:p>
          <a:p>
            <a:pPr marL="468630" lvl="1" indent="-285750">
              <a:buFont typeface="Arial"/>
              <a:buChar char="•"/>
            </a:pPr>
            <a:r>
              <a:rPr lang="en-GB" sz="1600" dirty="0" smtClean="0"/>
              <a:t>stress on </a:t>
            </a:r>
            <a:r>
              <a:rPr lang="en-GB" sz="1600" dirty="0" smtClean="0">
                <a:solidFill>
                  <a:srgbClr val="00B0F0"/>
                </a:solidFill>
              </a:rPr>
              <a:t>the upstream inner</a:t>
            </a:r>
            <a:r>
              <a:rPr lang="en-GB" sz="1600" dirty="0" smtClean="0">
                <a:solidFill>
                  <a:schemeClr val="accent3"/>
                </a:solidFill>
              </a:rPr>
              <a:t> </a:t>
            </a:r>
            <a:r>
              <a:rPr lang="en-GB" sz="1600" dirty="0" smtClean="0"/>
              <a:t>due to pulse</a:t>
            </a:r>
          </a:p>
          <a:p>
            <a:pPr marL="468630" lvl="1" indent="-285750">
              <a:buFont typeface="Arial"/>
              <a:buChar char="•"/>
            </a:pPr>
            <a:r>
              <a:rPr lang="en-GB" sz="1600" dirty="0" smtClean="0"/>
              <a:t>uniform temperature minimizes stress, max = 30 MPa </a:t>
            </a:r>
            <a:endParaRPr lang="en-GB" dirty="0" smtClean="0"/>
          </a:p>
          <a:p>
            <a:pPr marL="742950" lvl="1" indent="-285750">
              <a:buClr>
                <a:schemeClr val="accent2"/>
              </a:buClr>
              <a:buFont typeface="Arial"/>
              <a:buChar char="•"/>
            </a:pPr>
            <a:endParaRPr lang="en-GB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24400" y="62484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peak magnetic field each T=80ms (4-horns operation) 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0734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j-lt"/>
              </a:rPr>
              <a:t>Stress due to thermal dilatation and magnetic pressure for 350 kA @ 12.5 Hz </a:t>
            </a:r>
            <a:endParaRPr lang="en-GB" sz="280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48400" y="481258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1400" dirty="0" smtClean="0">
                <a:solidFill>
                  <a:srgbClr val="FF0000"/>
                </a:solidFill>
              </a:rPr>
              <a:t>S</a:t>
            </a:r>
            <a:r>
              <a:rPr lang="en-GB" sz="1400" baseline="-25000" dirty="0" smtClean="0">
                <a:solidFill>
                  <a:srgbClr val="FF0000"/>
                </a:solidFill>
              </a:rPr>
              <a:t>max</a:t>
            </a:r>
            <a:r>
              <a:rPr lang="en-GB" sz="1400" dirty="0" smtClean="0">
                <a:solidFill>
                  <a:srgbClr val="FF0000"/>
                </a:solidFill>
              </a:rPr>
              <a:t> = 30 MPa</a:t>
            </a:r>
          </a:p>
          <a:p>
            <a:pPr lvl="1"/>
            <a:r>
              <a:rPr lang="en-GB" sz="1400" dirty="0" smtClean="0"/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3164237"/>
            <a:ext cx="4724400" cy="113877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modal analysis, eigenfrequencies</a:t>
            </a:r>
          </a:p>
          <a:p>
            <a:r>
              <a:rPr lang="en-GB" sz="1600" dirty="0" smtClean="0"/>
              <a:t>f = {63.3, 63.7, 88.3, 138.1, 138.2, 144.2} Hz</a:t>
            </a:r>
          </a:p>
          <a:p>
            <a:pPr>
              <a:buClr>
                <a:schemeClr val="accent2"/>
              </a:buClr>
            </a:pPr>
            <a:endParaRPr lang="en-GB" dirty="0" smtClean="0"/>
          </a:p>
          <a:p>
            <a:pPr marL="742950" lvl="1" indent="-285750">
              <a:buClr>
                <a:schemeClr val="accent2"/>
              </a:buClr>
              <a:buFont typeface="Arial"/>
              <a:buChar char="•"/>
            </a:pPr>
            <a:endParaRPr lang="en-GB" sz="1600" dirty="0" smtClean="0"/>
          </a:p>
        </p:txBody>
      </p:sp>
      <p:pic>
        <p:nvPicPr>
          <p:cNvPr id="51" name="Picture 50" descr="benjami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920" y="4124898"/>
            <a:ext cx="2552700" cy="2489781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5827140" y="54864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</a:t>
            </a:r>
            <a:r>
              <a:rPr lang="en-GB" sz="1600" baseline="-25000" dirty="0" smtClean="0"/>
              <a:t>Al-uniform</a:t>
            </a:r>
            <a:r>
              <a:rPr lang="en-GB" sz="1600" dirty="0" smtClean="0"/>
              <a:t>= 60 </a:t>
            </a:r>
            <a:r>
              <a:rPr lang="en-GB" sz="1600" baseline="30000" dirty="0" smtClean="0"/>
              <a:t>0</a:t>
            </a:r>
            <a:r>
              <a:rPr lang="en-GB" sz="1600" dirty="0" smtClean="0"/>
              <a:t>C </a:t>
            </a:r>
            <a:endParaRPr lang="en-GB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4343400" y="5101092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u</a:t>
            </a:r>
            <a:r>
              <a:rPr lang="en-GB" sz="1400" baseline="-25000" dirty="0" smtClean="0">
                <a:solidFill>
                  <a:srgbClr val="FF0000"/>
                </a:solidFill>
              </a:rPr>
              <a:t>max</a:t>
            </a:r>
            <a:r>
              <a:rPr lang="en-GB" sz="1400" dirty="0" smtClean="0">
                <a:solidFill>
                  <a:srgbClr val="FF0000"/>
                </a:solidFill>
              </a:rPr>
              <a:t> = 2.4 mm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48400" y="2995764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1400" dirty="0" smtClean="0">
                <a:solidFill>
                  <a:srgbClr val="FF0000"/>
                </a:solidFill>
              </a:rPr>
              <a:t>S</a:t>
            </a:r>
            <a:r>
              <a:rPr lang="en-GB" sz="1400" baseline="-25000" dirty="0" smtClean="0">
                <a:solidFill>
                  <a:srgbClr val="FF0000"/>
                </a:solidFill>
              </a:rPr>
              <a:t>max</a:t>
            </a:r>
            <a:r>
              <a:rPr lang="en-GB" sz="1400" dirty="0" smtClean="0">
                <a:solidFill>
                  <a:srgbClr val="FF0000"/>
                </a:solidFill>
              </a:rPr>
              <a:t> = 60 MPa</a:t>
            </a:r>
          </a:p>
          <a:p>
            <a:pPr lvl="1"/>
            <a:r>
              <a:rPr lang="en-GB" sz="1600" dirty="0" smtClean="0"/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75060" y="3810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</a:t>
            </a:r>
            <a:r>
              <a:rPr lang="en-GB" sz="1600" baseline="-25000" dirty="0" smtClean="0"/>
              <a:t>Al-max</a:t>
            </a:r>
            <a:r>
              <a:rPr lang="en-GB" sz="1600" dirty="0" smtClean="0"/>
              <a:t>= 60 </a:t>
            </a:r>
            <a:r>
              <a:rPr lang="en-GB" sz="1600" baseline="30000" dirty="0" smtClean="0"/>
              <a:t>0</a:t>
            </a:r>
            <a:r>
              <a:rPr lang="en-GB" sz="1600" dirty="0" smtClean="0"/>
              <a:t>C,  </a:t>
            </a:r>
            <a:endParaRPr lang="en-GB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4343400" y="340409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u</a:t>
            </a:r>
            <a:r>
              <a:rPr lang="en-GB" sz="1400" baseline="-25000" dirty="0" smtClean="0">
                <a:solidFill>
                  <a:srgbClr val="FF0000"/>
                </a:solidFill>
              </a:rPr>
              <a:t>max</a:t>
            </a:r>
            <a:r>
              <a:rPr lang="en-GB" sz="1400" dirty="0" smtClean="0">
                <a:solidFill>
                  <a:srgbClr val="FF0000"/>
                </a:solidFill>
              </a:rPr>
              <a:t> = 1.12 mm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49000" y="473019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inner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2021460" y="557269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outer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991520" y="18288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t= 79.6 ms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907660" y="5169618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t= 80 ms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955580" y="35052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t= 80 ms</a:t>
            </a:r>
            <a:endParaRPr lang="en-GB" sz="1600" dirty="0"/>
          </a:p>
        </p:txBody>
      </p:sp>
      <p:sp>
        <p:nvSpPr>
          <p:cNvPr id="24" name="Flèche vers le bas 23"/>
          <p:cNvSpPr/>
          <p:nvPr/>
        </p:nvSpPr>
        <p:spPr>
          <a:xfrm>
            <a:off x="6400800" y="4191000"/>
            <a:ext cx="179832" cy="1066800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3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Are the adopted SPL Super Beam parameters fit well the ESS case ?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32550"/>
            <a:ext cx="2133600" cy="365125"/>
          </a:xfrm>
        </p:spPr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432550"/>
            <a:ext cx="2895600" cy="365125"/>
          </a:xfrm>
        </p:spPr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4325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654533"/>
              </p:ext>
            </p:extLst>
          </p:nvPr>
        </p:nvGraphicFramePr>
        <p:xfrm>
          <a:off x="1079500" y="1295400"/>
          <a:ext cx="6591300" cy="5118100"/>
        </p:xfrm>
        <a:graphic>
          <a:graphicData uri="http://schemas.openxmlformats.org/drawingml/2006/table">
            <a:tbl>
              <a:tblPr firstRow="1" bandRow="1">
                <a:effectLst>
                  <a:outerShdw blurRad="12700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2489200"/>
                <a:gridCol w="2159000"/>
                <a:gridCol w="1943100"/>
              </a:tblGrid>
              <a:tr h="668020">
                <a:tc>
                  <a:txBody>
                    <a:bodyPr/>
                    <a:lstStyle/>
                    <a:p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SPL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ESS</a:t>
                      </a:r>
                      <a:endParaRPr lang="en-GB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Power (</a:t>
                      </a:r>
                      <a:r>
                        <a:rPr lang="en-GB" baseline="0" dirty="0" smtClean="0"/>
                        <a:t>MW)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r>
                        <a:rPr lang="en-GB" baseline="-25000" dirty="0" smtClean="0"/>
                        <a:t>p+</a:t>
                      </a:r>
                      <a:r>
                        <a:rPr lang="en-GB" dirty="0" smtClean="0"/>
                        <a:t> (GeV)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4.5 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2,</a:t>
                      </a:r>
                      <a:r>
                        <a:rPr lang="en-GB" baseline="0" dirty="0" smtClean="0"/>
                        <a:t> 2.5</a:t>
                      </a:r>
                      <a:endParaRPr lang="en-GB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Baseline (km)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130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365, 540</a:t>
                      </a:r>
                      <a:endParaRPr lang="en-GB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Target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Packed-bed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Packed-bed</a:t>
                      </a:r>
                      <a:endParaRPr lang="en-GB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Target length (cm)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78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53-78</a:t>
                      </a:r>
                      <a:endParaRPr lang="en-GB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Target</a:t>
                      </a:r>
                      <a:r>
                        <a:rPr lang="en-GB" baseline="0" dirty="0" smtClean="0"/>
                        <a:t> radii (cm)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1.5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1.5</a:t>
                      </a:r>
                      <a:endParaRPr lang="en-GB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Horn 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Forward</a:t>
                      </a:r>
                      <a:r>
                        <a:rPr lang="en-GB" baseline="0" dirty="0" smtClean="0"/>
                        <a:t> closed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Forward closed</a:t>
                      </a: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Horn current</a:t>
                      </a:r>
                      <a:r>
                        <a:rPr lang="en-GB" baseline="0" dirty="0" smtClean="0"/>
                        <a:t> (kA)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350 @ 12.5 Hz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350 </a:t>
                      </a:r>
                      <a:r>
                        <a:rPr lang="en-GB" baseline="0" smtClean="0"/>
                        <a:t>@ 14 </a:t>
                      </a:r>
                      <a:r>
                        <a:rPr lang="en-GB" baseline="0" dirty="0" smtClean="0"/>
                        <a:t>Hz </a:t>
                      </a: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# of horns/targets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4</a:t>
                      </a: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Tunnel</a:t>
                      </a:r>
                      <a:r>
                        <a:rPr lang="en-GB" baseline="0" dirty="0" smtClean="0"/>
                        <a:t> length (m)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25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15-25</a:t>
                      </a: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Tunnel radii (m)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 2 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2</a:t>
                      </a: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Exposure </a:t>
                      </a:r>
                      <a:r>
                        <a:rPr lang="el-GR" dirty="0" smtClean="0"/>
                        <a:t>(</a:t>
                      </a:r>
                      <a:r>
                        <a:rPr lang="en-US" dirty="0" smtClean="0"/>
                        <a:t>years)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2 </a:t>
                      </a:r>
                      <a:r>
                        <a:rPr lang="el-GR" baseline="0" dirty="0" smtClean="0"/>
                        <a:t>ν</a:t>
                      </a:r>
                      <a:r>
                        <a:rPr lang="en-US" baseline="0" dirty="0" smtClean="0"/>
                        <a:t> + 8 anti</a:t>
                      </a:r>
                      <a:r>
                        <a:rPr lang="en-US" spc="-300" baseline="0" dirty="0" smtClean="0"/>
                        <a:t>-</a:t>
                      </a:r>
                      <a:r>
                        <a:rPr lang="el-GR" spc="-300" baseline="0" dirty="0" smtClean="0"/>
                        <a:t>ν</a:t>
                      </a:r>
                      <a:endParaRPr lang="en-GB" spc="-300" baseline="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2 </a:t>
                      </a:r>
                      <a:r>
                        <a:rPr lang="el-GR" baseline="0" dirty="0" smtClean="0"/>
                        <a:t>ν</a:t>
                      </a:r>
                      <a:r>
                        <a:rPr lang="en-US" baseline="0" dirty="0" smtClean="0"/>
                        <a:t> + 8 anti</a:t>
                      </a:r>
                      <a:r>
                        <a:rPr lang="en-US" spc="-300" baseline="0" dirty="0" smtClean="0"/>
                        <a:t>-</a:t>
                      </a:r>
                      <a:r>
                        <a:rPr lang="el-GR" spc="-300" baseline="0" dirty="0" smtClean="0"/>
                        <a:t>ν</a:t>
                      </a:r>
                      <a:endParaRPr lang="en-GB" spc="-300" baseline="0" dirty="0" smtClean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04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064" y="3783461"/>
            <a:ext cx="3992646" cy="2489486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542925" y="0"/>
            <a:ext cx="8229600" cy="998538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Reminder: collection of possible </a:t>
            </a:r>
            <a:r>
              <a:rPr lang="en-GB" sz="36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</a:t>
            </a:r>
            <a:r>
              <a:rPr lang="en-GB" sz="3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etector locations  in Sweden</a:t>
            </a:r>
            <a:endParaRPr lang="en-GB" dirty="0">
              <a:solidFill>
                <a:srgbClr val="000000"/>
              </a:solidFill>
              <a:latin typeface="+mn-lt"/>
              <a:ea typeface="ＭＳ Ｐゴシック" charset="0"/>
              <a:cs typeface="Times New Roman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6" y="932357"/>
            <a:ext cx="4800673" cy="5317763"/>
          </a:xfrm>
          <a:prstGeom prst="rect">
            <a:avLst/>
          </a:prstGeom>
          <a:noFill/>
          <a:ln>
            <a:noFill/>
          </a:ln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4823979" y="1398967"/>
            <a:ext cx="48915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GB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Many mines (active or not) are </a:t>
            </a:r>
            <a:r>
              <a:rPr lang="en-GB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available</a:t>
            </a:r>
            <a:endParaRPr lang="en-GB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GB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What is the optimal position for </a:t>
            </a:r>
            <a:r>
              <a:rPr lang="en-GB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CPV?</a:t>
            </a: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MH might be discovered at 5</a:t>
            </a:r>
            <a:r>
              <a:rPr lang="el-GR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σ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with including atmospheric </a:t>
            </a:r>
            <a:r>
              <a:rPr lang="el-GR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ν</a:t>
            </a:r>
            <a:endParaRPr lang="en-GB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 rot="16200000">
            <a:off x="4342136" y="4095828"/>
            <a:ext cx="1240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P(</a:t>
            </a:r>
            <a:r>
              <a:rPr lang="el-GR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ν</a:t>
            </a:r>
            <a:r>
              <a:rPr lang="el-GR" baseline="-25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μ</a:t>
            </a:r>
            <a:r>
              <a:rPr lang="el-GR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− ν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</a:t>
            </a:r>
            <a:endParaRPr lang="en-US" sz="1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ZoneTexte 125"/>
          <p:cNvSpPr txBox="1">
            <a:spLocks noChangeArrowheads="1"/>
          </p:cNvSpPr>
          <p:nvPr/>
        </p:nvSpPr>
        <p:spPr bwMode="auto">
          <a:xfrm>
            <a:off x="7773649" y="6185613"/>
            <a:ext cx="1528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L/E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km/GeV)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Text Box 109"/>
          <p:cNvSpPr txBox="1">
            <a:spLocks noChangeArrowheads="1"/>
          </p:cNvSpPr>
          <p:nvPr/>
        </p:nvSpPr>
        <p:spPr bwMode="auto">
          <a:xfrm>
            <a:off x="5387753" y="3802985"/>
            <a:ext cx="189511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FF"/>
                </a:solidFill>
                <a:latin typeface="+mn-lt"/>
              </a:rPr>
              <a:t>Dm</a:t>
            </a:r>
            <a:r>
              <a:rPr lang="en-US" sz="1400" baseline="30000" dirty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400" baseline="-25000" dirty="0">
                <a:solidFill>
                  <a:srgbClr val="0000FF"/>
                </a:solidFill>
                <a:latin typeface="+mn-lt"/>
              </a:rPr>
              <a:t>sun</a:t>
            </a:r>
            <a:r>
              <a:rPr lang="en-US" sz="14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7.6x10</a:t>
            </a:r>
            <a:r>
              <a:rPr lang="en-US" sz="1400" baseline="30000" dirty="0">
                <a:solidFill>
                  <a:srgbClr val="0000FF"/>
                </a:solidFill>
                <a:latin typeface="+mn-lt"/>
              </a:rPr>
              <a:t>-5</a:t>
            </a:r>
            <a:r>
              <a:rPr lang="en-US" sz="1400" dirty="0">
                <a:solidFill>
                  <a:srgbClr val="0000FF"/>
                </a:solidFill>
                <a:latin typeface="+mn-lt"/>
              </a:rPr>
              <a:t> eV</a:t>
            </a:r>
            <a:r>
              <a:rPr lang="en-US" sz="1400" baseline="30000" dirty="0">
                <a:solidFill>
                  <a:srgbClr val="0000FF"/>
                </a:solidFill>
                <a:latin typeface="+mn-lt"/>
              </a:rPr>
              <a:t>2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FF"/>
                </a:solidFill>
                <a:latin typeface="+mn-lt"/>
              </a:rPr>
              <a:t>Dm</a:t>
            </a:r>
            <a:r>
              <a:rPr lang="en-US" sz="1400" baseline="30000" dirty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400" baseline="-25000" dirty="0">
                <a:solidFill>
                  <a:srgbClr val="0000FF"/>
                </a:solidFill>
                <a:latin typeface="+mn-lt"/>
              </a:rPr>
              <a:t>atm</a:t>
            </a:r>
            <a:r>
              <a:rPr lang="en-US" sz="14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2.4x10</a:t>
            </a:r>
            <a:r>
              <a:rPr lang="en-US" sz="1400" baseline="30000" dirty="0">
                <a:solidFill>
                  <a:srgbClr val="0000FF"/>
                </a:solidFill>
                <a:latin typeface="+mn-lt"/>
              </a:rPr>
              <a:t>-3</a:t>
            </a:r>
            <a:r>
              <a:rPr lang="en-US" sz="1400" dirty="0">
                <a:solidFill>
                  <a:srgbClr val="0000FF"/>
                </a:solidFill>
                <a:latin typeface="+mn-lt"/>
              </a:rPr>
              <a:t> eV</a:t>
            </a:r>
            <a:r>
              <a:rPr lang="en-US" sz="1400" baseline="30000" dirty="0">
                <a:solidFill>
                  <a:srgbClr val="0000FF"/>
                </a:solidFill>
                <a:latin typeface="+mn-lt"/>
              </a:rPr>
              <a:t>2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US" sz="1400" baseline="-25000" dirty="0">
                <a:solidFill>
                  <a:srgbClr val="0000FF"/>
                </a:solidFill>
                <a:latin typeface="+mn-lt"/>
              </a:rPr>
              <a:t>23</a:t>
            </a:r>
            <a:r>
              <a:rPr lang="en-US" sz="14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44.4°</a:t>
            </a:r>
            <a:endParaRPr lang="en-US" sz="1400" dirty="0">
              <a:solidFill>
                <a:srgbClr val="0000FF"/>
              </a:solidFill>
              <a:latin typeface="+mn-lt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q</a:t>
            </a:r>
            <a:r>
              <a:rPr lang="en-US" sz="1400" baseline="-25000" dirty="0" smtClean="0">
                <a:solidFill>
                  <a:srgbClr val="0000FF"/>
                </a:solidFill>
                <a:latin typeface="+mn-lt"/>
              </a:rPr>
              <a:t>12</a:t>
            </a: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=34.4°</a:t>
            </a:r>
            <a:endParaRPr lang="en-US" sz="1400" baseline="30000" dirty="0">
              <a:solidFill>
                <a:srgbClr val="0000FF"/>
              </a:solidFill>
              <a:latin typeface="+mn-lt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US" sz="1400" baseline="-25000" dirty="0">
                <a:solidFill>
                  <a:srgbClr val="0000FF"/>
                </a:solidFill>
                <a:latin typeface="+mn-lt"/>
              </a:rPr>
              <a:t>13</a:t>
            </a:r>
            <a:r>
              <a:rPr lang="en-US" sz="1400" dirty="0">
                <a:solidFill>
                  <a:srgbClr val="0000FF"/>
                </a:solidFill>
                <a:latin typeface="+mn-lt"/>
              </a:rPr>
              <a:t>=9.3°</a:t>
            </a:r>
            <a:endParaRPr lang="en-US" sz="1400" baseline="30000" dirty="0">
              <a:solidFill>
                <a:srgbClr val="0000FF"/>
              </a:solidFill>
              <a:latin typeface="+mn-lt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d</a:t>
            </a:r>
            <a:r>
              <a:rPr lang="en-US" sz="1400" baseline="-25000" dirty="0" smtClean="0">
                <a:solidFill>
                  <a:srgbClr val="0000FF"/>
                </a:solidFill>
                <a:latin typeface="+mn-lt"/>
              </a:rPr>
              <a:t>CP</a:t>
            </a:r>
            <a:r>
              <a:rPr lang="en-US" sz="14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0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E~290 MeV</a:t>
            </a:r>
            <a:endParaRPr lang="en-US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43913" y="4443540"/>
            <a:ext cx="1181652" cy="1686858"/>
          </a:xfrm>
          <a:prstGeom prst="rect">
            <a:avLst/>
          </a:prstGeom>
          <a:solidFill>
            <a:srgbClr val="CCFFCC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1355571" y="3728245"/>
            <a:ext cx="2476519" cy="1126425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111988" y="4334903"/>
            <a:ext cx="4374322" cy="648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54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creen Shot 2013-08-20 at 1.4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445660"/>
            <a:ext cx="5003800" cy="486457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>
                <a:solidFill>
                  <a:srgbClr val="F79646"/>
                </a:solidFill>
              </a:rPr>
              <a:t>are our candidate baselines good enough?</a:t>
            </a:r>
            <a:endParaRPr lang="en-GB" sz="4000" dirty="0">
              <a:solidFill>
                <a:srgbClr val="F7964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24200" y="1752600"/>
            <a:ext cx="1765300" cy="369332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7607300" y="3365212"/>
            <a:ext cx="8306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accent6"/>
                </a:solidFill>
              </a:rPr>
              <a:t>Yes </a:t>
            </a:r>
            <a:endParaRPr lang="en-GB" sz="3200" dirty="0">
              <a:solidFill>
                <a:schemeClr val="accent6"/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13</a:t>
            </a:fld>
            <a:endParaRPr lang="en-GB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3877733" y="2121932"/>
            <a:ext cx="0" cy="35994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737100" y="2121932"/>
            <a:ext cx="0" cy="35994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lèche vers la droite 3"/>
          <p:cNvSpPr/>
          <p:nvPr/>
        </p:nvSpPr>
        <p:spPr>
          <a:xfrm>
            <a:off x="7848600" y="53213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04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creen Shot 2013-08-20 at 1.47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114550"/>
            <a:ext cx="8534400" cy="4330700"/>
          </a:xfrm>
          <a:prstGeom prst="rect">
            <a:avLst/>
          </a:prstGeom>
          <a:effectLst>
            <a:outerShdw blurRad="120015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14</a:t>
            </a:fld>
            <a:endParaRPr lang="en-GB"/>
          </a:p>
        </p:txBody>
      </p:sp>
      <p:sp>
        <p:nvSpPr>
          <p:cNvPr id="6" name="ZoneTexte 5"/>
          <p:cNvSpPr txBox="1"/>
          <p:nvPr/>
        </p:nvSpPr>
        <p:spPr>
          <a:xfrm>
            <a:off x="990600" y="420132"/>
            <a:ext cx="709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</a:rPr>
              <a:t>Very good baselines for the following mines : </a:t>
            </a:r>
            <a:endParaRPr lang="en-GB" sz="2400" dirty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solidFill>
                  <a:schemeClr val="accent6"/>
                </a:solidFill>
              </a:rPr>
              <a:t>Zinkgruvan at 365 km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solidFill>
                  <a:schemeClr val="accent6"/>
                </a:solidFill>
              </a:rPr>
              <a:t>Garpenberg at 540 km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>
                <a:solidFill>
                  <a:schemeClr val="accent6"/>
                </a:solidFill>
              </a:rPr>
              <a:t>Site studies under way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49450" y="2363232"/>
            <a:ext cx="679450" cy="369332"/>
          </a:xfrm>
          <a:prstGeom prst="rect">
            <a:avLst/>
          </a:prstGeom>
          <a:noFill/>
          <a:ln w="1270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6242050" y="2351564"/>
            <a:ext cx="679450" cy="369332"/>
          </a:xfrm>
          <a:prstGeom prst="rect">
            <a:avLst/>
          </a:prstGeom>
          <a:noFill/>
          <a:ln w="1270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6972300" y="2351564"/>
            <a:ext cx="577850" cy="369332"/>
          </a:xfrm>
          <a:prstGeom prst="rect">
            <a:avLst/>
          </a:prstGeom>
          <a:noFill/>
          <a:ln w="12700" cmpd="sng">
            <a:solidFill>
              <a:srgbClr val="259F1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2657475" y="2365296"/>
            <a:ext cx="577850" cy="369332"/>
          </a:xfrm>
          <a:prstGeom prst="rect">
            <a:avLst/>
          </a:prstGeom>
          <a:noFill/>
          <a:ln w="12700" cmpd="sng">
            <a:solidFill>
              <a:srgbClr val="259F1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5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 Shot 2013-08-20 at 1.50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6" y="1131334"/>
            <a:ext cx="4251233" cy="3954203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37306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Horn Current ?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38963" y="5066888"/>
            <a:ext cx="330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l</a:t>
            </a:r>
            <a:r>
              <a:rPr lang="en-GB" sz="1400" i="1" dirty="0" smtClean="0"/>
              <a:t>ower p.o.t. per year for this study </a:t>
            </a:r>
          </a:p>
          <a:p>
            <a:r>
              <a:rPr lang="en-GB" sz="1400" i="1" dirty="0" smtClean="0"/>
              <a:t> – not to compare with main results</a:t>
            </a:r>
            <a:endParaRPr lang="en-GB" sz="14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4440323" y="3000394"/>
            <a:ext cx="4856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79646"/>
                </a:solidFill>
              </a:rPr>
              <a:t>The larger the better (B~I/r)</a:t>
            </a:r>
          </a:p>
          <a:p>
            <a:pPr marL="457200" indent="-457200">
              <a:buFont typeface="Arial"/>
              <a:buChar char="•"/>
            </a:pPr>
            <a:endParaRPr lang="en-GB" sz="2000" dirty="0" smtClean="0">
              <a:solidFill>
                <a:srgbClr val="38FF04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en-GB" sz="2000" dirty="0" smtClean="0">
                <a:solidFill>
                  <a:srgbClr val="38FF04"/>
                </a:solidFill>
              </a:rPr>
              <a:t>350 kA baseline 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000" dirty="0" smtClean="0">
                <a:solidFill>
                  <a:srgbClr val="38FF04"/>
                </a:solidFill>
              </a:rPr>
              <a:t>PSU study:</a:t>
            </a:r>
            <a:r>
              <a:rPr lang="en-GB" sz="2000" dirty="0" smtClean="0">
                <a:solidFill>
                  <a:srgbClr val="38FF04"/>
                </a:solidFill>
              </a:rPr>
              <a:t> </a:t>
            </a:r>
            <a:r>
              <a:rPr lang="en-GB" sz="2000" dirty="0">
                <a:solidFill>
                  <a:srgbClr val="38FF04"/>
                </a:solidFill>
              </a:rPr>
              <a:t>A</a:t>
            </a:r>
            <a:r>
              <a:rPr lang="en-GB" sz="2000" dirty="0" smtClean="0">
                <a:solidFill>
                  <a:srgbClr val="38FF04"/>
                </a:solidFill>
              </a:rPr>
              <a:t>rxiv:1304.7111</a:t>
            </a:r>
          </a:p>
          <a:p>
            <a:pPr marL="457200" indent="-457200">
              <a:buFont typeface="Wingdings" charset="2"/>
              <a:buChar char="Ø"/>
            </a:pPr>
            <a:r>
              <a:rPr lang="en-GB" sz="2000" dirty="0" smtClean="0">
                <a:solidFill>
                  <a:srgbClr val="38FF04"/>
                </a:solidFill>
              </a:rPr>
              <a:t>Very good fit to 365 and 540 km baselines</a:t>
            </a:r>
          </a:p>
          <a:p>
            <a:endParaRPr lang="en-GB" sz="3200" dirty="0">
              <a:solidFill>
                <a:srgbClr val="F79646"/>
              </a:solidFill>
            </a:endParaRPr>
          </a:p>
          <a:p>
            <a:endParaRPr lang="en-GB" sz="3200" dirty="0">
              <a:solidFill>
                <a:srgbClr val="F79646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ESS Studies - NV </a:t>
            </a:r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15</a:t>
            </a:fld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832350" y="1391167"/>
            <a:ext cx="952500" cy="12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832350" y="1780065"/>
            <a:ext cx="952500" cy="12700"/>
          </a:xfrm>
          <a:prstGeom prst="line">
            <a:avLst/>
          </a:prstGeom>
          <a:ln>
            <a:solidFill>
              <a:srgbClr val="38FF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832350" y="2203967"/>
            <a:ext cx="952500" cy="127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814723" y="2070101"/>
            <a:ext cx="104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r>
              <a:rPr lang="el-GR" dirty="0" smtClean="0"/>
              <a:t>σ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2800350" y="2325997"/>
            <a:ext cx="647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5σ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5988050" y="12075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450 </a:t>
            </a:r>
            <a:r>
              <a:rPr lang="en-US" dirty="0" smtClean="0"/>
              <a:t>kA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5988050" y="1608099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2E40F"/>
                </a:solidFill>
              </a:rPr>
              <a:t>350 kA</a:t>
            </a:r>
            <a:endParaRPr lang="en-GB" dirty="0">
              <a:solidFill>
                <a:srgbClr val="32E40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88050" y="2032517"/>
            <a:ext cx="1181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300 kA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336925" y="2529197"/>
            <a:ext cx="73025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590800" y="1112799"/>
            <a:ext cx="0" cy="328140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955800" y="1112799"/>
            <a:ext cx="0" cy="3281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539942" y="2239498"/>
            <a:ext cx="791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365 km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171700" y="1962500"/>
            <a:ext cx="9017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3"/>
                </a:solidFill>
              </a:rPr>
              <a:t>540 km</a:t>
            </a:r>
            <a:endParaRPr lang="en-GB" sz="1400" dirty="0">
              <a:solidFill>
                <a:schemeClr val="accent3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336925" y="2267467"/>
            <a:ext cx="7302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02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nuetonum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99" y="557431"/>
            <a:ext cx="6084601" cy="5084586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511801"/>
            <a:ext cx="9575800" cy="170179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sz="2400" spc="-300" dirty="0" smtClean="0"/>
              <a:t>ν</a:t>
            </a:r>
            <a:r>
              <a:rPr lang="el-GR" sz="2400" spc="-300" baseline="-25000" dirty="0" smtClean="0"/>
              <a:t>e</a:t>
            </a:r>
            <a:r>
              <a:rPr lang="en-US" sz="2400" dirty="0" smtClean="0"/>
              <a:t> contamination increases with respect to DT length, radii</a:t>
            </a: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Lower than 1 %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@ L = 25 m, 50 % of </a:t>
            </a:r>
            <a:r>
              <a:rPr lang="el-GR" sz="2400" dirty="0" smtClean="0">
                <a:solidFill>
                  <a:srgbClr val="FF0000"/>
                </a:solidFill>
              </a:rPr>
              <a:t>π</a:t>
            </a:r>
            <a:r>
              <a:rPr lang="el-GR" sz="2400" baseline="30000" dirty="0" smtClean="0">
                <a:solidFill>
                  <a:srgbClr val="FF0000"/>
                </a:solidFill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s decay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5300" y="-38100"/>
            <a:ext cx="8928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spc="-300" dirty="0">
                <a:solidFill>
                  <a:schemeClr val="accent6"/>
                </a:solidFill>
              </a:rPr>
              <a:t>ν</a:t>
            </a:r>
            <a:r>
              <a:rPr lang="el-GR" sz="3200" spc="-300" baseline="-25000" dirty="0">
                <a:solidFill>
                  <a:schemeClr val="accent6"/>
                </a:solidFill>
              </a:rPr>
              <a:t>e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chemeClr val="accent6"/>
                </a:solidFill>
              </a:rPr>
              <a:t>contamination, for detected neutrinos</a:t>
            </a:r>
            <a:endParaRPr lang="en-GB" sz="3200" dirty="0">
              <a:solidFill>
                <a:schemeClr val="accent6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527300" y="4830465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3162300" y="4639965"/>
            <a:ext cx="271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urrent situation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16</a:t>
            </a:fld>
            <a:endParaRPr lang="en-GB"/>
          </a:p>
        </p:txBody>
      </p:sp>
      <p:sp>
        <p:nvSpPr>
          <p:cNvPr id="12" name="Flèche vers la droite 11"/>
          <p:cNvSpPr/>
          <p:nvPr/>
        </p:nvSpPr>
        <p:spPr>
          <a:xfrm>
            <a:off x="6743192" y="611403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576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numutonum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6" y="774704"/>
            <a:ext cx="6007100" cy="489648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803901"/>
            <a:ext cx="9144000" cy="13081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spc="-300" dirty="0"/>
              <a:t>a</a:t>
            </a:r>
            <a:r>
              <a:rPr lang="en-US" sz="2400" spc="-300" dirty="0" smtClean="0"/>
              <a:t>nti-</a:t>
            </a:r>
            <a:r>
              <a:rPr lang="el-GR" sz="2400" spc="-300" dirty="0" smtClean="0"/>
              <a:t>ν</a:t>
            </a:r>
            <a:r>
              <a:rPr lang="el-GR" sz="2400" spc="-300" baseline="-25000" dirty="0" smtClean="0"/>
              <a:t>μ</a:t>
            </a:r>
            <a:r>
              <a:rPr lang="en-US" sz="2400" spc="-300" dirty="0" smtClean="0"/>
              <a:t> </a:t>
            </a:r>
            <a:r>
              <a:rPr lang="en-US" sz="2400" dirty="0" smtClean="0"/>
              <a:t>contamination decreases with respect to DT length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8600" y="139700"/>
            <a:ext cx="90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79646"/>
                </a:solidFill>
              </a:rPr>
              <a:t>a</a:t>
            </a:r>
            <a:r>
              <a:rPr lang="en-US" sz="3000" dirty="0" smtClean="0">
                <a:solidFill>
                  <a:srgbClr val="F79646"/>
                </a:solidFill>
              </a:rPr>
              <a:t>nti-</a:t>
            </a:r>
            <a:r>
              <a:rPr lang="el-GR" sz="3000" spc="-300" dirty="0" smtClean="0">
                <a:solidFill>
                  <a:srgbClr val="F79646"/>
                </a:solidFill>
              </a:rPr>
              <a:t>ν</a:t>
            </a:r>
            <a:r>
              <a:rPr lang="el-GR" sz="3000" spc="-300" baseline="-25000" dirty="0" smtClean="0">
                <a:solidFill>
                  <a:srgbClr val="F79646"/>
                </a:solidFill>
              </a:rPr>
              <a:t>μ</a:t>
            </a:r>
            <a:r>
              <a:rPr lang="en-US" sz="3000" dirty="0" smtClean="0">
                <a:solidFill>
                  <a:srgbClr val="F79646"/>
                </a:solidFill>
              </a:rPr>
              <a:t> contamination for detected neutrinos</a:t>
            </a:r>
            <a:endParaRPr lang="en-GB" sz="3000" dirty="0">
              <a:solidFill>
                <a:srgbClr val="F79646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260600" y="4805065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/>
          <p:cNvSpPr txBox="1"/>
          <p:nvPr/>
        </p:nvSpPr>
        <p:spPr>
          <a:xfrm>
            <a:off x="2895600" y="4614565"/>
            <a:ext cx="271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urrent situation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365125"/>
          </a:xfrm>
        </p:spPr>
        <p:txBody>
          <a:bodyPr/>
          <a:lstStyle/>
          <a:p>
            <a:r>
              <a:rPr lang="en-US" dirty="0" smtClean="0"/>
              <a:t>Nufact13</a:t>
            </a:r>
            <a:endParaRPr lang="en-GB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124200" y="6521450"/>
            <a:ext cx="2895600" cy="365125"/>
          </a:xfrm>
        </p:spPr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/>
              <a:t>17</a:t>
            </a:fld>
            <a:endParaRPr lang="en-GB"/>
          </a:p>
        </p:txBody>
      </p:sp>
      <p:sp>
        <p:nvSpPr>
          <p:cNvPr id="7" name="Flèche vers la droite 6"/>
          <p:cNvSpPr/>
          <p:nvPr/>
        </p:nvSpPr>
        <p:spPr>
          <a:xfrm>
            <a:off x="7912100" y="483046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5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01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is the increased </a:t>
            </a:r>
            <a:r>
              <a:rPr lang="el-GR" sz="3600" spc="-300" dirty="0" smtClean="0">
                <a:solidFill>
                  <a:schemeClr val="accent6"/>
                </a:solidFill>
              </a:rPr>
              <a:t>ν</a:t>
            </a:r>
            <a:r>
              <a:rPr lang="en-US" sz="3600" spc="-300" baseline="-25000" dirty="0" smtClean="0">
                <a:solidFill>
                  <a:schemeClr val="accent6"/>
                </a:solidFill>
              </a:rPr>
              <a:t>e</a:t>
            </a:r>
            <a:r>
              <a:rPr lang="en-GB" sz="3600" spc="-300" dirty="0" smtClean="0">
                <a:solidFill>
                  <a:schemeClr val="accent6"/>
                </a:solidFill>
              </a:rPr>
              <a:t> </a:t>
            </a:r>
            <a:r>
              <a:rPr lang="en-GB" sz="3600" dirty="0" smtClean="0">
                <a:solidFill>
                  <a:schemeClr val="accent6"/>
                </a:solidFill>
              </a:rPr>
              <a:t>contamination more significant than the increased flux ?</a:t>
            </a:r>
            <a:endParaRPr lang="en-GB" sz="3600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" y="2057401"/>
            <a:ext cx="8686800" cy="977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try the following tunnel </a:t>
            </a:r>
            <a:r>
              <a:rPr lang="en-GB" sz="2800" dirty="0" smtClean="0">
                <a:solidFill>
                  <a:schemeClr val="accent6"/>
                </a:solidFill>
              </a:rPr>
              <a:t>parameters:</a:t>
            </a:r>
            <a:endParaRPr lang="en-GB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7701"/>
              </p:ext>
            </p:extLst>
          </p:nvPr>
        </p:nvGraphicFramePr>
        <p:xfrm>
          <a:off x="1638300" y="3190242"/>
          <a:ext cx="7073900" cy="2054858"/>
        </p:xfrm>
        <a:graphic>
          <a:graphicData uri="http://schemas.openxmlformats.org/drawingml/2006/table">
            <a:tbl>
              <a:tblPr firstRow="1" bandRow="1">
                <a:effectLst>
                  <a:outerShdw blurRad="1270000" dist="20000" dir="5400000" rotWithShape="0">
                    <a:srgbClr val="000000">
                      <a:alpha val="38000"/>
                    </a:srgbClr>
                  </a:outerShdw>
                </a:effectLst>
                <a:tableStyleId>{3C2FFA5D-87B4-456A-9821-1D502468CF0F}</a:tableStyleId>
              </a:tblPr>
              <a:tblGrid>
                <a:gridCol w="1612851"/>
                <a:gridCol w="3027628"/>
                <a:gridCol w="2433421"/>
              </a:tblGrid>
              <a:tr h="650533">
                <a:tc>
                  <a:txBody>
                    <a:bodyPr/>
                    <a:lstStyle/>
                    <a:p>
                      <a:r>
                        <a:rPr lang="en-GB" dirty="0" smtClean="0"/>
                        <a:t>Length (m)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Radius (m)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of decayed</a:t>
                      </a:r>
                      <a:r>
                        <a:rPr lang="en-GB" baseline="0" dirty="0" smtClean="0"/>
                        <a:t> </a:t>
                      </a:r>
                      <a:r>
                        <a:rPr lang="el-GR" dirty="0" smtClean="0"/>
                        <a:t>π</a:t>
                      </a:r>
                      <a:r>
                        <a:rPr lang="el-GR" baseline="30000" dirty="0" smtClean="0"/>
                        <a:t>+</a:t>
                      </a:r>
                      <a:r>
                        <a:rPr lang="en-US" dirty="0" smtClean="0"/>
                        <a:t> </a:t>
                      </a:r>
                      <a:endParaRPr lang="en-GB" dirty="0"/>
                    </a:p>
                  </a:txBody>
                  <a:tcPr anchor="ctr" anchorCtr="1"/>
                </a:tc>
              </a:tr>
              <a:tr h="650533">
                <a:tc>
                  <a:txBody>
                    <a:bodyPr/>
                    <a:lstStyle/>
                    <a:p>
                      <a:r>
                        <a:rPr lang="en-GB" dirty="0" smtClean="0"/>
                        <a:t>25 (baseline)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(low-</a:t>
                      </a:r>
                      <a:r>
                        <a:rPr lang="en-GB" baseline="0" dirty="0" smtClean="0"/>
                        <a:t>limit for 4-horns)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 anchor="ctr" anchorCtr="1"/>
                </a:tc>
              </a:tr>
              <a:tr h="376896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79646"/>
                          </a:solidFill>
                        </a:rPr>
                        <a:t>50</a:t>
                      </a:r>
                      <a:endParaRPr lang="en-GB" dirty="0">
                        <a:solidFill>
                          <a:srgbClr val="F7964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79646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F7964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79646"/>
                          </a:solidFill>
                        </a:rPr>
                        <a:t>72</a:t>
                      </a:r>
                      <a:endParaRPr lang="en-GB" dirty="0">
                        <a:solidFill>
                          <a:srgbClr val="F79646"/>
                        </a:solidFill>
                      </a:endParaRPr>
                    </a:p>
                  </a:txBody>
                  <a:tcPr anchor="ctr" anchorCtr="1"/>
                </a:tc>
              </a:tr>
              <a:tr h="376896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79646"/>
                          </a:solidFill>
                        </a:rPr>
                        <a:t>100</a:t>
                      </a:r>
                      <a:endParaRPr lang="en-GB" dirty="0">
                        <a:solidFill>
                          <a:srgbClr val="F7964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79646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F7964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79646"/>
                          </a:solidFill>
                        </a:rPr>
                        <a:t>92</a:t>
                      </a:r>
                      <a:endParaRPr lang="en-GB" dirty="0">
                        <a:solidFill>
                          <a:srgbClr val="F79646"/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8" name="Flèche vers la droite 7"/>
          <p:cNvSpPr/>
          <p:nvPr/>
        </p:nvSpPr>
        <p:spPr>
          <a:xfrm>
            <a:off x="6756400" y="55499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35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559550"/>
            <a:ext cx="2133600" cy="365125"/>
          </a:xfrm>
        </p:spPr>
        <p:txBody>
          <a:bodyPr/>
          <a:lstStyle/>
          <a:p>
            <a:r>
              <a:rPr lang="en-US" dirty="0" smtClean="0"/>
              <a:t>Nufact13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559550"/>
            <a:ext cx="2895600" cy="365125"/>
          </a:xfrm>
        </p:spPr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6553200" y="65595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/>
              <a:t>19</a:t>
            </a:fld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1111250" y="5727005"/>
            <a:ext cx="732155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79646"/>
                </a:solidFill>
              </a:rPr>
              <a:t>No significant increase in physics performance by using lengthier decay tunnel </a:t>
            </a:r>
            <a:endParaRPr lang="en-GB" sz="2400" dirty="0">
              <a:solidFill>
                <a:srgbClr val="F79646"/>
              </a:solidFill>
            </a:endParaRPr>
          </a:p>
        </p:txBody>
      </p:sp>
      <p:pic>
        <p:nvPicPr>
          <p:cNvPr id="5" name="Image 4" descr="Screen Shot 2013-08-20 at 1.5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95" y="380305"/>
            <a:ext cx="5370605" cy="53467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2298700" y="481905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t</a:t>
            </a:r>
            <a:r>
              <a:rPr lang="en-GB" sz="1200" b="1" dirty="0" smtClean="0">
                <a:solidFill>
                  <a:srgbClr val="FF0000"/>
                </a:solidFill>
              </a:rPr>
              <a:t>unnel length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505200" y="620405"/>
            <a:ext cx="228600" cy="189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47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energyes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20001" r="-1268" b="20000"/>
          <a:stretch/>
        </p:blipFill>
        <p:spPr>
          <a:xfrm>
            <a:off x="5562600" y="97283"/>
            <a:ext cx="3124200" cy="164058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layout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5300"/>
            <a:ext cx="8432800" cy="4756150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Target station description</a:t>
            </a:r>
          </a:p>
          <a:p>
            <a:r>
              <a:rPr lang="en-GB" dirty="0" smtClean="0"/>
              <a:t>Target</a:t>
            </a:r>
          </a:p>
          <a:p>
            <a:r>
              <a:rPr lang="en-GB" dirty="0" smtClean="0"/>
              <a:t>Horn</a:t>
            </a:r>
          </a:p>
          <a:p>
            <a:pPr marL="0" indent="0">
              <a:buNone/>
            </a:pPr>
            <a:r>
              <a:rPr lang="en-GB" dirty="0" smtClean="0"/>
              <a:t>Studies on physics potential (sys. errors 5 % signal, 10% background, mass hierarchy assumed not known )</a:t>
            </a:r>
          </a:p>
          <a:p>
            <a:r>
              <a:rPr lang="en-GB" dirty="0" smtClean="0"/>
              <a:t>Proton beam energy </a:t>
            </a:r>
          </a:p>
          <a:p>
            <a:r>
              <a:rPr lang="en-GB" dirty="0" smtClean="0"/>
              <a:t>Horn’s current </a:t>
            </a:r>
          </a:p>
          <a:p>
            <a:r>
              <a:rPr lang="en-GB" dirty="0" smtClean="0"/>
              <a:t>Target and decay tunnel length</a:t>
            </a:r>
          </a:p>
          <a:p>
            <a:pPr marL="0" indent="0">
              <a:buNone/>
            </a:pPr>
            <a:r>
              <a:rPr lang="en-GB" dirty="0" smtClean="0"/>
              <a:t>also</a:t>
            </a:r>
          </a:p>
          <a:p>
            <a:r>
              <a:rPr lang="en-GB" dirty="0" smtClean="0"/>
              <a:t>Particle yield</a:t>
            </a:r>
          </a:p>
          <a:p>
            <a:r>
              <a:rPr lang="en-GB" dirty="0" smtClean="0"/>
              <a:t>Perfect focusing vs horn’s focusing vs no focusing</a:t>
            </a:r>
          </a:p>
          <a:p>
            <a:r>
              <a:rPr lang="en-GB" dirty="0" smtClean="0"/>
              <a:t>Energy </a:t>
            </a:r>
            <a:r>
              <a:rPr lang="en-GB" dirty="0"/>
              <a:t>deposition, </a:t>
            </a:r>
            <a:r>
              <a:rPr lang="en-GB" dirty="0" smtClean="0"/>
              <a:t>radiation (neutrons), </a:t>
            </a:r>
            <a:r>
              <a:rPr lang="en-GB" dirty="0" err="1" smtClean="0"/>
              <a:t>muons</a:t>
            </a:r>
            <a:r>
              <a:rPr lang="en-GB" dirty="0" smtClean="0"/>
              <a:t> (near detector location)</a:t>
            </a:r>
          </a:p>
          <a:p>
            <a:pPr marL="0" indent="0">
              <a:buNone/>
            </a:pPr>
            <a:endParaRPr lang="en-GB" sz="2900" i="1" dirty="0" smtClean="0"/>
          </a:p>
          <a:p>
            <a:pPr marL="0" indent="0">
              <a:buNone/>
            </a:pPr>
            <a:r>
              <a:rPr lang="en-GB" sz="2900" i="1" dirty="0" smtClean="0"/>
              <a:t>Thanks to </a:t>
            </a:r>
          </a:p>
          <a:p>
            <a:pPr marL="0" indent="0">
              <a:buNone/>
            </a:pPr>
            <a:r>
              <a:rPr lang="en-GB" sz="2900" i="1" dirty="0" smtClean="0"/>
              <a:t>Chris Densham and his team for the target studies et          </a:t>
            </a:r>
          </a:p>
          <a:p>
            <a:pPr marL="0" indent="0">
              <a:buNone/>
            </a:pPr>
            <a:r>
              <a:rPr lang="en-GB" sz="2900" i="1" dirty="0" smtClean="0"/>
              <a:t>Enrique Fernandez for the globes calculations and his input on results</a:t>
            </a:r>
            <a:endParaRPr lang="en-GB" sz="2900" i="1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ESS Studies - NV 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2</a:t>
            </a:fld>
            <a:endParaRPr lang="en-GB" dirty="0"/>
          </a:p>
        </p:txBody>
      </p:sp>
      <p:pic>
        <p:nvPicPr>
          <p:cNvPr id="13" name="Image 12" descr="Screen Shot 2013-07-10 at 12.28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1651"/>
            <a:ext cx="3390900" cy="136854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20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6731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79646"/>
                </a:solidFill>
              </a:rPr>
              <a:t>Systematics, </a:t>
            </a:r>
            <a:r>
              <a:rPr lang="en-GB" sz="3200" dirty="0" smtClean="0">
                <a:solidFill>
                  <a:srgbClr val="F79646"/>
                </a:solidFill>
              </a:rPr>
              <a:t>time </a:t>
            </a:r>
            <a:r>
              <a:rPr lang="en-GB" sz="3200" dirty="0" err="1" smtClean="0">
                <a:solidFill>
                  <a:srgbClr val="F79646"/>
                </a:solidFill>
              </a:rPr>
              <a:t>vs</a:t>
            </a:r>
            <a:r>
              <a:rPr lang="en-GB" sz="3200" dirty="0" smtClean="0">
                <a:solidFill>
                  <a:srgbClr val="F79646"/>
                </a:solidFill>
              </a:rPr>
              <a:t>  </a:t>
            </a:r>
            <a:r>
              <a:rPr lang="en-GB" sz="3200" dirty="0" smtClean="0">
                <a:solidFill>
                  <a:srgbClr val="F79646"/>
                </a:solidFill>
              </a:rPr>
              <a:t>physics</a:t>
            </a:r>
            <a:endParaRPr lang="en-GB" sz="3200" dirty="0">
              <a:solidFill>
                <a:srgbClr val="F79646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546850"/>
            <a:ext cx="2133600" cy="365125"/>
          </a:xfrm>
        </p:spPr>
        <p:txBody>
          <a:bodyPr/>
          <a:lstStyle/>
          <a:p>
            <a:r>
              <a:rPr lang="en-US" dirty="0" smtClean="0"/>
              <a:t>Nufact13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546850"/>
            <a:ext cx="2895600" cy="365125"/>
          </a:xfrm>
        </p:spPr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5468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/>
              <a:t>20</a:t>
            </a:fld>
            <a:endParaRPr lang="en-GB"/>
          </a:p>
        </p:txBody>
      </p:sp>
      <p:pic>
        <p:nvPicPr>
          <p:cNvPr id="5" name="Image 4" descr="Screen Shot 2013-08-20 at 1.5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4" y="768350"/>
            <a:ext cx="8702146" cy="57785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225800" y="768350"/>
            <a:ext cx="3009900" cy="560705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/>
          <p:cNvSpPr txBox="1"/>
          <p:nvPr/>
        </p:nvSpPr>
        <p:spPr>
          <a:xfrm>
            <a:off x="3886200" y="457200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Baseline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1193800" y="48260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ime x 2 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7099300" y="469900"/>
            <a:ext cx="134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ime x </a:t>
            </a:r>
            <a:r>
              <a:rPr lang="en-GB" dirty="0" smtClean="0"/>
              <a:t>0.5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04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creen Shot 2013-08-17 at 10.3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58990"/>
            <a:ext cx="4366300" cy="307360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Screen Shot 2013-08-17 at 10.30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1"/>
            <a:ext cx="4597399" cy="3148522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Screen Shot 2013-08-17 at 10.30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685801"/>
            <a:ext cx="4546600" cy="3200944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Screen Shot 2013-08-17 at 10.30.4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54" y="3834324"/>
            <a:ext cx="4549034" cy="3021662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203201" y="38101"/>
            <a:ext cx="858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79646"/>
                </a:solidFill>
              </a:rPr>
              <a:t>Can we use a smaller target and decay tunnel ?</a:t>
            </a:r>
            <a:endParaRPr lang="en-GB" sz="2800" dirty="0">
              <a:solidFill>
                <a:srgbClr val="F79646"/>
              </a:solidFill>
            </a:endParaRPr>
          </a:p>
        </p:txBody>
      </p:sp>
      <p:sp>
        <p:nvSpPr>
          <p:cNvPr id="3" name="Flèche vers la droite 2"/>
          <p:cNvSpPr/>
          <p:nvPr/>
        </p:nvSpPr>
        <p:spPr>
          <a:xfrm>
            <a:off x="8089900" y="60452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7213600" y="1491565"/>
            <a:ext cx="22992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not-defocused wrong sign</a:t>
            </a:r>
            <a:r>
              <a:rPr lang="el-GR" sz="1600" dirty="0" smtClean="0">
                <a:solidFill>
                  <a:srgbClr val="FF0000"/>
                </a:solidFill>
              </a:rPr>
              <a:t>π</a:t>
            </a:r>
            <a:r>
              <a:rPr lang="en-US" sz="1600" dirty="0" smtClean="0">
                <a:solidFill>
                  <a:srgbClr val="FF0000"/>
                </a:solidFill>
              </a:rPr>
              <a:t>s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 flipV="1">
            <a:off x="7099300" y="1415365"/>
            <a:ext cx="749300" cy="95935"/>
          </a:xfrm>
          <a:prstGeom prst="line">
            <a:avLst/>
          </a:prstGeom>
          <a:ln w="63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uble flèche horizontale 4"/>
          <p:cNvSpPr/>
          <p:nvPr/>
        </p:nvSpPr>
        <p:spPr>
          <a:xfrm>
            <a:off x="3930478" y="2324099"/>
            <a:ext cx="1060622" cy="23687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uble flèche horizontale 10"/>
          <p:cNvSpPr/>
          <p:nvPr/>
        </p:nvSpPr>
        <p:spPr>
          <a:xfrm>
            <a:off x="3897032" y="5333999"/>
            <a:ext cx="1060622" cy="23687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8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creen Shot 2013-08-19 at 9.38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26808"/>
            <a:ext cx="8204200" cy="5804472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22</a:t>
            </a:fld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203201" y="38101"/>
            <a:ext cx="858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79646"/>
                </a:solidFill>
              </a:rPr>
              <a:t>Can we use a smaller target and decay tunnel ?</a:t>
            </a:r>
            <a:endParaRPr lang="en-GB" sz="2800" dirty="0">
              <a:solidFill>
                <a:srgbClr val="F7964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178300" y="2514600"/>
            <a:ext cx="252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or neutrino beam</a:t>
            </a:r>
            <a:endParaRPr lang="en-GB" dirty="0"/>
          </a:p>
        </p:txBody>
      </p:sp>
      <p:sp>
        <p:nvSpPr>
          <p:cNvPr id="2" name="Flèche vers la droite 1"/>
          <p:cNvSpPr/>
          <p:nvPr/>
        </p:nvSpPr>
        <p:spPr>
          <a:xfrm>
            <a:off x="7924292" y="53213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3606800" y="1333500"/>
            <a:ext cx="153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detected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853110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4450"/>
            <a:ext cx="8229600" cy="17974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Particle production at target</a:t>
            </a:r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21015"/>
              </p:ext>
            </p:extLst>
          </p:nvPr>
        </p:nvGraphicFramePr>
        <p:xfrm>
          <a:off x="1431267" y="2334201"/>
          <a:ext cx="6625568" cy="2966720"/>
        </p:xfrm>
        <a:graphic>
          <a:graphicData uri="http://schemas.openxmlformats.org/drawingml/2006/table">
            <a:tbl>
              <a:tblPr firstRow="1" bandRow="1">
                <a:effectLst>
                  <a:outerShdw blurRad="1270000" dist="20000" dir="5400000" rotWithShape="0">
                    <a:srgbClr val="000000">
                      <a:alpha val="38000"/>
                    </a:srgbClr>
                  </a:outerShdw>
                </a:effectLst>
                <a:tableStyleId>{3C2FFA5D-87B4-456A-9821-1D502468CF0F}</a:tableStyleId>
              </a:tblPr>
              <a:tblGrid>
                <a:gridCol w="2171701"/>
                <a:gridCol w="1141083"/>
                <a:gridCol w="1656392"/>
                <a:gridCol w="1656392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ESS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Ti packed-bed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particles/</a:t>
                      </a:r>
                      <a:r>
                        <a:rPr lang="en-GB" baseline="0" dirty="0" smtClean="0"/>
                        <a:t>p</a:t>
                      </a:r>
                      <a:r>
                        <a:rPr lang="en-GB" baseline="30000" dirty="0" smtClean="0"/>
                        <a:t>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pc="-300" baseline="0" dirty="0" smtClean="0"/>
                        <a:t>π</a:t>
                      </a:r>
                      <a:r>
                        <a:rPr lang="el-GR" spc="-300" baseline="30000" dirty="0" smtClean="0"/>
                        <a:t>+</a:t>
                      </a:r>
                      <a:endParaRPr lang="en-GB" spc="-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pc="-300" baseline="0" dirty="0" smtClean="0"/>
                        <a:t>π</a:t>
                      </a:r>
                      <a:r>
                        <a:rPr lang="el-GR" spc="-300" baseline="30000" dirty="0" smtClean="0"/>
                        <a:t>-</a:t>
                      </a:r>
                      <a:endParaRPr lang="en-GB" spc="-3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n</a:t>
                      </a:r>
                      <a:endParaRPr lang="en-GB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r</a:t>
                      </a:r>
                      <a:r>
                        <a:rPr lang="en-GB" baseline="-25000" dirty="0" smtClean="0"/>
                        <a:t>1.25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0.27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0.17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4.4</a:t>
                      </a:r>
                      <a:endParaRPr lang="en-GB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accent6"/>
                          </a:solidFill>
                        </a:rPr>
                        <a:t>r</a:t>
                      </a:r>
                      <a:r>
                        <a:rPr lang="en-GB" baseline="-25000" dirty="0" smtClean="0">
                          <a:solidFill>
                            <a:schemeClr val="accent6"/>
                          </a:solidFill>
                        </a:rPr>
                        <a:t>1.50</a:t>
                      </a:r>
                      <a:r>
                        <a:rPr lang="en-GB" baseline="0" dirty="0" smtClean="0">
                          <a:solidFill>
                            <a:schemeClr val="accent6"/>
                          </a:solidFill>
                        </a:rPr>
                        <a:t>, L</a:t>
                      </a:r>
                      <a:r>
                        <a:rPr lang="en-GB" baseline="-25000" dirty="0" smtClean="0">
                          <a:solidFill>
                            <a:schemeClr val="accent6"/>
                          </a:solidFill>
                        </a:rPr>
                        <a:t>78</a:t>
                      </a:r>
                      <a:r>
                        <a:rPr lang="en-GB" baseline="0" dirty="0" smtClean="0">
                          <a:solidFill>
                            <a:schemeClr val="accent6"/>
                          </a:solidFill>
                        </a:rPr>
                        <a:t> (baseline)</a:t>
                      </a:r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/>
                          </a:solidFill>
                        </a:rPr>
                        <a:t>0.29</a:t>
                      </a:r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/>
                          </a:solidFill>
                        </a:rPr>
                        <a:t>0.17</a:t>
                      </a:r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/>
                          </a:solidFill>
                        </a:rPr>
                        <a:t>4.8</a:t>
                      </a:r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r</a:t>
                      </a:r>
                      <a:r>
                        <a:rPr lang="en-GB" baseline="-25000" dirty="0" smtClean="0"/>
                        <a:t>1.50</a:t>
                      </a:r>
                      <a:r>
                        <a:rPr lang="en-GB" baseline="0" dirty="0" smtClean="0"/>
                        <a:t>, L</a:t>
                      </a:r>
                      <a:r>
                        <a:rPr lang="en-GB" baseline="-25000" dirty="0" smtClean="0"/>
                        <a:t>63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0.28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0.17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4.5</a:t>
                      </a:r>
                      <a:endParaRPr lang="en-GB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r</a:t>
                      </a:r>
                      <a:r>
                        <a:rPr lang="en-GB" baseline="-25000" dirty="0" smtClean="0"/>
                        <a:t>1.50</a:t>
                      </a:r>
                      <a:r>
                        <a:rPr lang="en-GB" baseline="0" dirty="0" smtClean="0"/>
                        <a:t>, L</a:t>
                      </a:r>
                      <a:r>
                        <a:rPr lang="en-GB" baseline="-25000" dirty="0" smtClean="0"/>
                        <a:t>53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0.26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0.16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4.3</a:t>
                      </a:r>
                      <a:endParaRPr lang="en-GB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r</a:t>
                      </a:r>
                      <a:r>
                        <a:rPr lang="en-GB" baseline="-25000" dirty="0" smtClean="0"/>
                        <a:t>2.00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0.30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0.18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5.3</a:t>
                      </a:r>
                      <a:endParaRPr lang="en-GB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0.67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0.52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6.6</a:t>
                      </a: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53467" y="5514089"/>
            <a:ext cx="6887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For a year there are 2.8 </a:t>
            </a:r>
            <a:r>
              <a:rPr lang="en-GB" dirty="0"/>
              <a:t>more protons </a:t>
            </a:r>
            <a:r>
              <a:rPr lang="en-GB" dirty="0" smtClean="0"/>
              <a:t>in ESS than </a:t>
            </a:r>
            <a:r>
              <a:rPr lang="en-GB" dirty="0"/>
              <a:t>SPL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93267" y="1143000"/>
            <a:ext cx="560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Particles per p</a:t>
            </a:r>
            <a:r>
              <a:rPr lang="en-GB" baseline="30000" dirty="0" smtClean="0"/>
              <a:t>+</a:t>
            </a:r>
            <a:r>
              <a:rPr lang="en-GB" dirty="0" smtClean="0"/>
              <a:t> for baseline ESS target parameters and also for different radii, lengths</a:t>
            </a:r>
          </a:p>
          <a:p>
            <a:r>
              <a:rPr lang="en-GB" dirty="0" smtClean="0"/>
              <a:t>SPL is shown for comparison  (fluka 2013) </a:t>
            </a:r>
            <a:endParaRPr lang="en-GB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23</a:t>
            </a:fld>
            <a:endParaRPr lang="en-GB"/>
          </a:p>
        </p:txBody>
      </p:sp>
      <p:sp>
        <p:nvSpPr>
          <p:cNvPr id="4" name="Flèche vers la droite 3"/>
          <p:cNvSpPr/>
          <p:nvPr/>
        </p:nvSpPr>
        <p:spPr>
          <a:xfrm>
            <a:off x="7567631" y="588342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14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52500" y="4408547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79646"/>
                </a:solidFill>
              </a:rPr>
              <a:t>the target size and decay tunnel length could be reduced at no-cost</a:t>
            </a:r>
          </a:p>
          <a:p>
            <a:pPr marL="457200" indent="-457200">
              <a:buFont typeface="Wingdings" charset="2"/>
              <a:buChar char="Ø"/>
            </a:pPr>
            <a:r>
              <a:rPr lang="en-GB" sz="2800" dirty="0" smtClean="0">
                <a:solidFill>
                  <a:srgbClr val="F79646"/>
                </a:solidFill>
              </a:rPr>
              <a:t>Less irradiation</a:t>
            </a:r>
          </a:p>
          <a:p>
            <a:pPr marL="457200" indent="-457200">
              <a:buFont typeface="Wingdings" charset="2"/>
              <a:buChar char="Ø"/>
            </a:pPr>
            <a:r>
              <a:rPr lang="en-GB" sz="2800" dirty="0" smtClean="0">
                <a:solidFill>
                  <a:srgbClr val="F79646"/>
                </a:solidFill>
              </a:rPr>
              <a:t>Smaller civil-engineering cost</a:t>
            </a:r>
            <a:endParaRPr lang="en-GB" sz="2800" dirty="0">
              <a:solidFill>
                <a:srgbClr val="F79646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24</a:t>
            </a:fld>
            <a:endParaRPr lang="en-GB"/>
          </a:p>
        </p:txBody>
      </p:sp>
      <p:pic>
        <p:nvPicPr>
          <p:cNvPr id="4" name="Image 3" descr="Screen Shot 2013-08-20 at 1.5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25974"/>
            <a:ext cx="8686800" cy="4323923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193800" y="3302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t</a:t>
            </a:r>
            <a:r>
              <a:rPr lang="en-GB" sz="1400" b="1" dirty="0" smtClean="0">
                <a:solidFill>
                  <a:srgbClr val="FF0000"/>
                </a:solidFill>
              </a:rPr>
              <a:t>arget length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540000" y="495300"/>
            <a:ext cx="533400" cy="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621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Perfect focusing studies</a:t>
            </a:r>
            <a:br>
              <a:rPr lang="en-GB" dirty="0" smtClean="0"/>
            </a:br>
            <a:r>
              <a:rPr lang="en-GB" dirty="0" smtClean="0">
                <a:solidFill>
                  <a:srgbClr val="F79646"/>
                </a:solidFill>
              </a:rPr>
              <a:t>is the horn focusing well ?</a:t>
            </a:r>
            <a:endParaRPr lang="en-GB" dirty="0">
              <a:solidFill>
                <a:srgbClr val="F7964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E</a:t>
            </a:r>
            <a:r>
              <a:rPr lang="en-GB" dirty="0" smtClean="0"/>
              <a:t>xamine the quality of focusing </a:t>
            </a:r>
          </a:p>
          <a:p>
            <a:r>
              <a:rPr lang="en-GB" dirty="0" smtClean="0"/>
              <a:t>Compare neutrino fluxes or events of perfect focus and no focus with the  specified optics</a:t>
            </a:r>
          </a:p>
          <a:p>
            <a:r>
              <a:rPr lang="en-GB" dirty="0" smtClean="0"/>
              <a:t>Application depends on the focusing optics and particle production for low, medium and high energy beams</a:t>
            </a:r>
          </a:p>
          <a:p>
            <a:r>
              <a:rPr lang="en-GB" dirty="0" smtClean="0">
                <a:sym typeface="Wingdings"/>
              </a:rPr>
              <a:t>Method: focus parallel (P</a:t>
            </a:r>
            <a:r>
              <a:rPr lang="en-GB" baseline="-25000" dirty="0" smtClean="0">
                <a:sym typeface="Wingdings"/>
              </a:rPr>
              <a:t>T</a:t>
            </a:r>
            <a:r>
              <a:rPr lang="en-GB" dirty="0" smtClean="0">
                <a:sym typeface="Wingdings"/>
              </a:rPr>
              <a:t>=0, P</a:t>
            </a:r>
            <a:r>
              <a:rPr lang="en-GB" baseline="-25000" dirty="0" smtClean="0">
                <a:sym typeface="Wingdings"/>
              </a:rPr>
              <a:t>Z</a:t>
            </a:r>
            <a:r>
              <a:rPr lang="en-GB" dirty="0" smtClean="0">
                <a:sym typeface="Wingdings"/>
              </a:rPr>
              <a:t>=P) in respect to the beam axis all charged particles at the exit of target with a given acceptance limit</a:t>
            </a:r>
          </a:p>
          <a:p>
            <a:pPr marL="0" indent="0">
              <a:buNone/>
            </a:pPr>
            <a:r>
              <a:rPr lang="en-GB" dirty="0" smtClean="0">
                <a:sym typeface="Wingdings"/>
              </a:rPr>
              <a:t>Comparison between ESS and CNGS beams</a:t>
            </a:r>
          </a:p>
          <a:p>
            <a:pPr marL="0" indent="0">
              <a:buNone/>
            </a:pPr>
            <a:endParaRPr lang="en-GB" dirty="0" smtClean="0">
              <a:sym typeface="Wingdings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3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/>
          <a:srcRect t="8556"/>
          <a:stretch/>
        </p:blipFill>
        <p:spPr>
          <a:xfrm>
            <a:off x="18987" y="1382813"/>
            <a:ext cx="6210425" cy="53721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4492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pf vs nf vs focus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70650"/>
            <a:ext cx="2133600" cy="365125"/>
          </a:xfrm>
        </p:spPr>
        <p:txBody>
          <a:bodyPr/>
          <a:lstStyle/>
          <a:p>
            <a:r>
              <a:rPr lang="en-US" dirty="0" smtClean="0"/>
              <a:t>Nufact13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70650"/>
            <a:ext cx="2895600" cy="365125"/>
          </a:xfrm>
        </p:spPr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706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/>
              <a:t>26</a:t>
            </a:fld>
            <a:endParaRPr lang="en-GB"/>
          </a:p>
        </p:txBody>
      </p:sp>
      <p:grpSp>
        <p:nvGrpSpPr>
          <p:cNvPr id="7" name="Grouper 6"/>
          <p:cNvGrpSpPr/>
          <p:nvPr/>
        </p:nvGrpSpPr>
        <p:grpSpPr>
          <a:xfrm>
            <a:off x="4294604" y="1114930"/>
            <a:ext cx="4849396" cy="4356100"/>
            <a:chOff x="492114" y="1060450"/>
            <a:chExt cx="5649913" cy="5454650"/>
          </a:xfr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8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14" y="1060450"/>
              <a:ext cx="5649913" cy="545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4"/>
            <p:cNvSpPr txBox="1">
              <a:spLocks noChangeArrowheads="1"/>
            </p:cNvSpPr>
            <p:nvPr/>
          </p:nvSpPr>
          <p:spPr bwMode="auto">
            <a:xfrm>
              <a:off x="2938035" y="1381125"/>
              <a:ext cx="2278062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/>
                <a:t>perfect focusing</a:t>
              </a:r>
            </a:p>
          </p:txBody>
        </p:sp>
        <p:cxnSp>
          <p:nvCxnSpPr>
            <p:cNvPr id="10" name="Connecteur droit avec flèche 7"/>
            <p:cNvCxnSpPr>
              <a:cxnSpLocks noChangeShapeType="1"/>
            </p:cNvCxnSpPr>
            <p:nvPr/>
          </p:nvCxnSpPr>
          <p:spPr bwMode="auto">
            <a:xfrm flipH="1">
              <a:off x="2198260" y="1855788"/>
              <a:ext cx="1312862" cy="5953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ZoneTexte 13"/>
            <p:cNvSpPr txBox="1">
              <a:spLocks noChangeArrowheads="1"/>
            </p:cNvSpPr>
            <p:nvPr/>
          </p:nvSpPr>
          <p:spPr bwMode="auto">
            <a:xfrm>
              <a:off x="3014235" y="3687763"/>
              <a:ext cx="23272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present focusing</a:t>
              </a:r>
            </a:p>
          </p:txBody>
        </p:sp>
        <p:cxnSp>
          <p:nvCxnSpPr>
            <p:cNvPr id="12" name="Connecteur droit avec flèche 14"/>
            <p:cNvCxnSpPr>
              <a:cxnSpLocks noChangeShapeType="1"/>
            </p:cNvCxnSpPr>
            <p:nvPr/>
          </p:nvCxnSpPr>
          <p:spPr bwMode="auto">
            <a:xfrm flipH="1">
              <a:off x="2274460" y="4164013"/>
              <a:ext cx="1314450" cy="59531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ZoneTexte 15"/>
            <p:cNvSpPr txBox="1">
              <a:spLocks noChangeArrowheads="1"/>
            </p:cNvSpPr>
            <p:nvPr/>
          </p:nvSpPr>
          <p:spPr bwMode="auto">
            <a:xfrm>
              <a:off x="3225372" y="4748213"/>
              <a:ext cx="21923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no focusing</a:t>
              </a:r>
            </a:p>
          </p:txBody>
        </p:sp>
        <p:cxnSp>
          <p:nvCxnSpPr>
            <p:cNvPr id="14" name="Connecteur droit avec flèche 17"/>
            <p:cNvCxnSpPr>
              <a:cxnSpLocks noChangeShapeType="1"/>
            </p:cNvCxnSpPr>
            <p:nvPr/>
          </p:nvCxnSpPr>
          <p:spPr bwMode="auto">
            <a:xfrm flipH="1">
              <a:off x="2064910" y="5180013"/>
              <a:ext cx="1314450" cy="59531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ZoneTexte 15"/>
          <p:cNvSpPr txBox="1"/>
          <p:nvPr/>
        </p:nvSpPr>
        <p:spPr>
          <a:xfrm>
            <a:off x="5723182" y="787400"/>
            <a:ext cx="2443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6"/>
                </a:solidFill>
              </a:rPr>
              <a:t>ESS, no reflector</a:t>
            </a:r>
            <a:endParaRPr lang="en-GB" sz="2000" b="1" dirty="0">
              <a:solidFill>
                <a:schemeClr val="accent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8592" y="1114930"/>
            <a:ext cx="3924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79646"/>
                </a:solidFill>
              </a:rPr>
              <a:t>CNGS, 1 horn + 1 reflector</a:t>
            </a:r>
            <a:endParaRPr lang="en-GB" sz="2000" b="1" dirty="0">
              <a:solidFill>
                <a:srgbClr val="F79646"/>
              </a:solidFill>
            </a:endParaRPr>
          </a:p>
        </p:txBody>
      </p:sp>
      <p:sp>
        <p:nvSpPr>
          <p:cNvPr id="18" name="Flèche vers la droite 17"/>
          <p:cNvSpPr/>
          <p:nvPr/>
        </p:nvSpPr>
        <p:spPr>
          <a:xfrm>
            <a:off x="7061200" y="60325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/>
          <p:cNvSpPr txBox="1"/>
          <p:nvPr/>
        </p:nvSpPr>
        <p:spPr>
          <a:xfrm>
            <a:off x="1555750" y="1737390"/>
            <a:ext cx="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2E40F"/>
                </a:solidFill>
              </a:rPr>
              <a:t>pf with 22 mrad</a:t>
            </a:r>
          </a:p>
          <a:p>
            <a:r>
              <a:rPr lang="en-GB" b="1" dirty="0" smtClean="0">
                <a:solidFill>
                  <a:srgbClr val="32E40F"/>
                </a:solidFill>
              </a:rPr>
              <a:t> acceptance</a:t>
            </a:r>
            <a:endParaRPr lang="en-GB" b="1" dirty="0">
              <a:solidFill>
                <a:srgbClr val="32E40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421684" y="1741744"/>
            <a:ext cx="275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</a:t>
            </a:r>
            <a:r>
              <a:rPr lang="en-GB" b="1" dirty="0" smtClean="0"/>
              <a:t>ith 1500 mrad acceptance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76310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ss_focus_defocus_08GeV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57" y="2692400"/>
            <a:ext cx="4989286" cy="3492500"/>
          </a:xfrm>
          <a:prstGeom prst="rect">
            <a:avLst/>
          </a:prstGeom>
          <a:solidFill>
            <a:schemeClr val="bg1"/>
          </a:solidFill>
          <a:effectLst>
            <a:outerShdw blurRad="12573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657" y="-44797"/>
            <a:ext cx="7253757" cy="62296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F79646"/>
                </a:solidFill>
                <a:sym typeface="Wingdings"/>
              </a:rPr>
              <a:t>focusing</a:t>
            </a:r>
            <a:r>
              <a:rPr lang="en-GB" sz="2800" dirty="0">
                <a:solidFill>
                  <a:srgbClr val="F79646"/>
                </a:solidFill>
                <a:sym typeface="Wingdings"/>
              </a:rPr>
              <a:t>-defocusing effect </a:t>
            </a:r>
            <a:r>
              <a:rPr lang="en-US" sz="2800" dirty="0" smtClean="0">
                <a:solidFill>
                  <a:srgbClr val="F79646"/>
                </a:solidFill>
                <a:sym typeface="Wingdings"/>
              </a:rPr>
              <a:t>of </a:t>
            </a:r>
            <a:r>
              <a:rPr lang="en-US" sz="2800" dirty="0">
                <a:solidFill>
                  <a:srgbClr val="F79646"/>
                </a:solidFill>
                <a:sym typeface="Wingdings"/>
              </a:rPr>
              <a:t>the </a:t>
            </a:r>
            <a:r>
              <a:rPr lang="en-US" sz="2800" dirty="0" smtClean="0">
                <a:solidFill>
                  <a:srgbClr val="F79646"/>
                </a:solidFill>
                <a:sym typeface="Wingdings"/>
              </a:rPr>
              <a:t>optics</a:t>
            </a:r>
            <a:br>
              <a:rPr lang="en-US" sz="2800" dirty="0" smtClean="0">
                <a:solidFill>
                  <a:srgbClr val="F79646"/>
                </a:solidFill>
                <a:sym typeface="Wingdings"/>
              </a:rPr>
            </a:br>
            <a:r>
              <a:rPr lang="en-GB" sz="2800" dirty="0" smtClean="0">
                <a:solidFill>
                  <a:srgbClr val="F79646"/>
                </a:solidFill>
                <a:sym typeface="Wingdings"/>
              </a:rPr>
              <a:t> </a:t>
            </a:r>
            <a:r>
              <a:rPr lang="el-GR" sz="2800" dirty="0">
                <a:solidFill>
                  <a:srgbClr val="F79646"/>
                </a:solidFill>
                <a:sym typeface="Wingdings"/>
              </a:rPr>
              <a:t>π</a:t>
            </a:r>
            <a:r>
              <a:rPr lang="el-GR" sz="2800" baseline="30000" dirty="0">
                <a:solidFill>
                  <a:srgbClr val="F79646"/>
                </a:solidFill>
                <a:sym typeface="Wingdings"/>
              </a:rPr>
              <a:t>+</a:t>
            </a:r>
            <a:r>
              <a:rPr lang="el-GR" sz="2800" dirty="0">
                <a:solidFill>
                  <a:srgbClr val="F79646"/>
                </a:solidFill>
                <a:sym typeface="Wingdings"/>
              </a:rPr>
              <a:t>, π</a:t>
            </a:r>
            <a:r>
              <a:rPr lang="el-GR" sz="2800" baseline="30000" dirty="0" smtClean="0">
                <a:solidFill>
                  <a:srgbClr val="F79646"/>
                </a:solidFill>
                <a:sym typeface="Wingdings"/>
              </a:rPr>
              <a:t>-</a:t>
            </a:r>
            <a:r>
              <a:rPr lang="en-US" sz="2800" dirty="0" smtClean="0">
                <a:solidFill>
                  <a:srgbClr val="F79646"/>
                </a:solidFill>
                <a:sym typeface="Wingdings"/>
              </a:rPr>
              <a:t> at the entrance of decay tunnel</a:t>
            </a:r>
            <a:r>
              <a:rPr lang="en-GB" sz="2800" dirty="0">
                <a:solidFill>
                  <a:srgbClr val="F79646"/>
                </a:solidFill>
              </a:rPr>
              <a:t/>
            </a:r>
            <a:br>
              <a:rPr lang="en-GB" sz="2800" dirty="0">
                <a:solidFill>
                  <a:srgbClr val="F79646"/>
                </a:solidFill>
              </a:rPr>
            </a:br>
            <a:endParaRPr lang="en-GB" sz="2800" dirty="0">
              <a:solidFill>
                <a:srgbClr val="F79646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47900" y="2019300"/>
            <a:ext cx="85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CNGS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10400" y="3633232"/>
            <a:ext cx="53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ESS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5134996"/>
            <a:ext cx="436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CNGS: Stronger focusing effect due to higher beam energy, lower </a:t>
            </a:r>
            <a:r>
              <a:rPr lang="el-GR" spc="-300" dirty="0" smtClean="0"/>
              <a:t>θ</a:t>
            </a:r>
            <a:r>
              <a:rPr lang="en-US" spc="-300" dirty="0" smtClean="0"/>
              <a:t>s </a:t>
            </a:r>
          </a:p>
          <a:p>
            <a:r>
              <a:rPr lang="en-US" spc="-300" dirty="0" smtClean="0"/>
              <a:t> </a:t>
            </a:r>
            <a:r>
              <a:rPr lang="en-US" dirty="0" smtClean="0"/>
              <a:t>and</a:t>
            </a:r>
            <a:r>
              <a:rPr lang="el-GR" dirty="0" smtClean="0"/>
              <a:t> </a:t>
            </a:r>
            <a:r>
              <a:rPr lang="en-US" dirty="0" smtClean="0"/>
              <a:t>acceptance @ production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pPr marL="285750" indent="-285750">
              <a:buFont typeface="Arial"/>
              <a:buChar char="•"/>
            </a:pP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5135684" y="1507135"/>
            <a:ext cx="4117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ESS: good focusing effect, </a:t>
            </a:r>
            <a:r>
              <a:rPr lang="en-GB" dirty="0" smtClean="0">
                <a:sym typeface="Wingdings"/>
              </a:rPr>
              <a:t>large </a:t>
            </a:r>
            <a:r>
              <a:rPr lang="el-GR" spc="-300" dirty="0" smtClean="0">
                <a:sym typeface="Wingdings"/>
              </a:rPr>
              <a:t>θ</a:t>
            </a:r>
            <a:r>
              <a:rPr lang="en-US" spc="-300" dirty="0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and wider </a:t>
            </a:r>
            <a:r>
              <a:rPr lang="en-GB" dirty="0" smtClean="0">
                <a:sym typeface="Wingdings"/>
              </a:rPr>
              <a:t>acceptance</a:t>
            </a:r>
            <a:r>
              <a:rPr lang="en-US" dirty="0" smtClean="0">
                <a:sym typeface="Wingdings"/>
              </a:rPr>
              <a:t> range </a:t>
            </a:r>
            <a:r>
              <a:rPr lang="en-US" dirty="0" smtClean="0"/>
              <a:t>@ </a:t>
            </a:r>
            <a:r>
              <a:rPr lang="en-GB" dirty="0" smtClean="0"/>
              <a:t>production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27</a:t>
            </a:fld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4940300" y="5957500"/>
            <a:ext cx="125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100 (mrad)</a:t>
            </a:r>
            <a:endParaRPr lang="en-GB" sz="1200" dirty="0"/>
          </a:p>
        </p:txBody>
      </p:sp>
      <p:sp>
        <p:nvSpPr>
          <p:cNvPr id="6" name="Flèche vers la droite 5"/>
          <p:cNvSpPr/>
          <p:nvPr/>
        </p:nvSpPr>
        <p:spPr>
          <a:xfrm>
            <a:off x="7155054" y="635635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07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ptousm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938"/>
            <a:ext cx="9144000" cy="44938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766762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F79646"/>
                </a:solidFill>
              </a:rPr>
              <a:t>ESS with adopted parameters offers              the best physics after LENF </a:t>
            </a:r>
            <a:endParaRPr lang="en-GB" sz="2800" dirty="0">
              <a:solidFill>
                <a:srgbClr val="F7964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96364" y="5225736"/>
            <a:ext cx="68403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 smtClean="0"/>
              <a:t>LENF, Low Energy Neutrino factory (2000 m, 100 </a:t>
            </a:r>
            <a:r>
              <a:rPr lang="en-GB" sz="1600" dirty="0" err="1" smtClean="0"/>
              <a:t>kt</a:t>
            </a:r>
            <a:r>
              <a:rPr lang="en-GB" sz="1600" dirty="0" smtClean="0"/>
              <a:t> MIND, 4 MW)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SPL Super Beam, CERN to Frejus (120 km, 500 </a:t>
            </a:r>
            <a:r>
              <a:rPr lang="en-GB" sz="1600" dirty="0" err="1" smtClean="0"/>
              <a:t>kt</a:t>
            </a:r>
            <a:r>
              <a:rPr lang="en-GB" sz="1600" dirty="0" smtClean="0"/>
              <a:t> WC, 4 MW)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ESS Super Beam (540 km, 365 km 500 </a:t>
            </a:r>
            <a:r>
              <a:rPr lang="en-GB" sz="1600" dirty="0" err="1" smtClean="0"/>
              <a:t>kt</a:t>
            </a:r>
            <a:r>
              <a:rPr lang="en-GB" sz="1600" dirty="0" smtClean="0"/>
              <a:t> WC, 5 MW)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LBNO, CERN to Pyhasalmi (SPS, 2300km, 20 </a:t>
            </a:r>
            <a:r>
              <a:rPr lang="en-GB" sz="1600" dirty="0" err="1" smtClean="0"/>
              <a:t>kt</a:t>
            </a:r>
            <a:r>
              <a:rPr lang="en-GB" sz="1600" dirty="0" smtClean="0"/>
              <a:t>, 100 </a:t>
            </a:r>
            <a:r>
              <a:rPr lang="en-GB" sz="1600" dirty="0" err="1" smtClean="0"/>
              <a:t>kt</a:t>
            </a:r>
            <a:r>
              <a:rPr lang="en-GB" sz="1600" dirty="0" smtClean="0"/>
              <a:t>  </a:t>
            </a:r>
            <a:r>
              <a:rPr lang="en-GB" sz="1600" dirty="0" err="1" smtClean="0"/>
              <a:t>LAr</a:t>
            </a:r>
            <a:r>
              <a:rPr lang="en-GB" sz="1600" dirty="0" smtClean="0"/>
              <a:t>, 0.8 MW )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T2HK Japan Super Beam Project(300 km, 560 </a:t>
            </a:r>
            <a:r>
              <a:rPr lang="en-GB" sz="1600" dirty="0" err="1" smtClean="0"/>
              <a:t>kt</a:t>
            </a:r>
            <a:r>
              <a:rPr lang="en-GB" sz="1600" dirty="0" smtClean="0"/>
              <a:t> WC, 1.6 MW)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LBNE USA long Baseline (1300 km, 10 </a:t>
            </a:r>
            <a:r>
              <a:rPr lang="en-GB" sz="1600" dirty="0" err="1" smtClean="0"/>
              <a:t>kt</a:t>
            </a:r>
            <a:r>
              <a:rPr lang="en-GB" sz="1600" dirty="0" smtClean="0"/>
              <a:t>, 33 </a:t>
            </a:r>
            <a:r>
              <a:rPr lang="en-GB" sz="1600" dirty="0" err="1" smtClean="0"/>
              <a:t>kt</a:t>
            </a:r>
            <a:r>
              <a:rPr lang="en-GB" sz="1600" dirty="0"/>
              <a:t> </a:t>
            </a:r>
            <a:r>
              <a:rPr lang="en-GB" sz="1600" dirty="0" err="1" smtClean="0"/>
              <a:t>LAr</a:t>
            </a:r>
            <a:r>
              <a:rPr lang="en-GB" sz="1600" dirty="0" smtClean="0"/>
              <a:t>, 0.8 MW, 2.3 MW)</a:t>
            </a:r>
            <a:endParaRPr lang="en-GB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812800" y="3898900"/>
            <a:ext cx="241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Unknown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Mass Hierarchy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83200" y="37465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Normal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Mass Hierarchy discovered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5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ay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879" y="1524000"/>
            <a:ext cx="6902577" cy="461372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accent6"/>
                </a:solidFill>
              </a:rPr>
              <a:t>simulation layout for radiation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>
                <a:solidFill>
                  <a:srgbClr val="FF0000"/>
                </a:solidFill>
              </a:rPr>
              <a:t>fluka, flair </a:t>
            </a:r>
            <a:r>
              <a:rPr lang="en-GB" sz="3200" dirty="0" smtClean="0"/>
              <a:t>gui/analysis</a:t>
            </a:r>
            <a:br>
              <a:rPr lang="en-GB" sz="3200" dirty="0" smtClean="0"/>
            </a:br>
            <a:r>
              <a:rPr lang="en-GB" sz="3200" dirty="0" smtClean="0">
                <a:solidFill>
                  <a:srgbClr val="00B050"/>
                </a:solidFill>
              </a:rPr>
              <a:t>iron-shields</a:t>
            </a:r>
            <a:r>
              <a:rPr lang="en-GB" sz="3200" dirty="0" smtClean="0"/>
              <a:t>, 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concrete, </a:t>
            </a:r>
            <a:r>
              <a:rPr lang="en-GB" sz="3200" dirty="0" smtClean="0">
                <a:solidFill>
                  <a:srgbClr val="AF7912"/>
                </a:solidFill>
              </a:rPr>
              <a:t>molasse</a:t>
            </a: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3200" dirty="0" smtClean="0">
                <a:solidFill>
                  <a:srgbClr val="29D5C1"/>
                </a:solidFill>
              </a:rPr>
              <a:t>He</a:t>
            </a:r>
            <a:endParaRPr lang="en-GB" sz="3200" dirty="0">
              <a:solidFill>
                <a:srgbClr val="29D5C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3795" y="1902636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decay tube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4114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dump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624028" y="5638800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horn/target gallery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3048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superbeam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86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reen Shot 2013-07-09 at 9.22.0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5"/>
          <a:stretch/>
        </p:blipFill>
        <p:spPr>
          <a:xfrm>
            <a:off x="0" y="879175"/>
            <a:ext cx="9144000" cy="5836546"/>
          </a:xfrm>
          <a:prstGeom prst="rect">
            <a:avLst/>
          </a:prstGeom>
          <a:effectLst>
            <a:outerShdw blurRad="1270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0" y="224702"/>
            <a:ext cx="6940383" cy="514773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accent6"/>
                </a:solidFill>
              </a:rPr>
              <a:t>ESS Super beam layout </a:t>
            </a:r>
            <a:br>
              <a:rPr lang="en-GB" sz="3200" dirty="0" smtClean="0">
                <a:solidFill>
                  <a:schemeClr val="accent6"/>
                </a:solidFill>
              </a:rPr>
            </a:br>
            <a:r>
              <a:rPr lang="en-GB" sz="1800" dirty="0" smtClean="0">
                <a:solidFill>
                  <a:schemeClr val="accent6"/>
                </a:solidFill>
              </a:rPr>
              <a:t>(adopted from SPL Super Beam - EUROnu)</a:t>
            </a:r>
            <a:endParaRPr lang="en-GB" sz="1800" dirty="0">
              <a:solidFill>
                <a:schemeClr val="accent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44800" y="5244467"/>
            <a:ext cx="2748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D5710"/>
                </a:solidFill>
              </a:rPr>
              <a:t>Switching yard to four proton beams or  accumulator rings</a:t>
            </a:r>
            <a:endParaRPr lang="en-GB" b="1" dirty="0">
              <a:solidFill>
                <a:srgbClr val="3D571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94971" y="2563193"/>
            <a:ext cx="2078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D5710"/>
                </a:solidFill>
              </a:rPr>
              <a:t>Iron (2.2 m) and concrete (3.7 m) shielding</a:t>
            </a:r>
            <a:endParaRPr lang="en-GB" b="1" dirty="0">
              <a:solidFill>
                <a:srgbClr val="3D571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20639207">
            <a:off x="5570766" y="3490993"/>
            <a:ext cx="212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D5710"/>
                </a:solidFill>
              </a:rPr>
              <a:t>Decay tunnel </a:t>
            </a:r>
          </a:p>
          <a:p>
            <a:r>
              <a:rPr lang="en-GB" b="1" dirty="0" smtClean="0">
                <a:solidFill>
                  <a:srgbClr val="3D5710"/>
                </a:solidFill>
              </a:rPr>
              <a:t>He vessel (25 m)</a:t>
            </a:r>
            <a:endParaRPr lang="en-GB" b="1" dirty="0">
              <a:solidFill>
                <a:srgbClr val="3D571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83279" y="953976"/>
            <a:ext cx="107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D5710"/>
                </a:solidFill>
              </a:rPr>
              <a:t>PSU </a:t>
            </a:r>
            <a:endParaRPr lang="en-GB" b="1" dirty="0">
              <a:solidFill>
                <a:srgbClr val="3D571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00695" y="3145738"/>
            <a:ext cx="108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D5710"/>
                </a:solidFill>
              </a:rPr>
              <a:t>Beam dump</a:t>
            </a:r>
            <a:endParaRPr lang="en-GB" b="1" dirty="0">
              <a:solidFill>
                <a:srgbClr val="3D571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20488904">
            <a:off x="6668783" y="4142089"/>
            <a:ext cx="2053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D5710"/>
                </a:solidFill>
              </a:rPr>
              <a:t>Concrete surrounding shielding) (8 m)</a:t>
            </a:r>
            <a:endParaRPr lang="en-GB" b="1" dirty="0">
              <a:solidFill>
                <a:srgbClr val="3D571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20597254">
            <a:off x="6713892" y="2160322"/>
            <a:ext cx="215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D5710"/>
                </a:solidFill>
              </a:rPr>
              <a:t>Concrete surrounding</a:t>
            </a:r>
            <a:r>
              <a:rPr lang="en-GB" b="1" dirty="0">
                <a:solidFill>
                  <a:srgbClr val="3D5710"/>
                </a:solidFill>
              </a:rPr>
              <a:t> </a:t>
            </a:r>
            <a:r>
              <a:rPr lang="en-GB" b="1" dirty="0" smtClean="0">
                <a:solidFill>
                  <a:srgbClr val="3D5710"/>
                </a:solidFill>
              </a:rPr>
              <a:t>shielding (8 m)</a:t>
            </a:r>
            <a:endParaRPr lang="en-GB" b="1" dirty="0">
              <a:solidFill>
                <a:srgbClr val="3D571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798591" y="2903309"/>
            <a:ext cx="734083" cy="1"/>
          </a:xfrm>
          <a:prstGeom prst="straightConnector1">
            <a:avLst/>
          </a:prstGeom>
          <a:ln w="38100" cmpd="sng">
            <a:solidFill>
              <a:srgbClr val="3D57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8" idx="0"/>
          </p:cNvCxnSpPr>
          <p:nvPr/>
        </p:nvCxnSpPr>
        <p:spPr>
          <a:xfrm flipH="1" flipV="1">
            <a:off x="3747808" y="4489111"/>
            <a:ext cx="471101" cy="755356"/>
          </a:xfrm>
          <a:prstGeom prst="straightConnector1">
            <a:avLst/>
          </a:prstGeom>
          <a:ln w="38100" cmpd="sng">
            <a:solidFill>
              <a:srgbClr val="3D57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009351" y="4677185"/>
            <a:ext cx="1896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3D5710"/>
                </a:solidFill>
              </a:rPr>
              <a:t>4-targets/horns</a:t>
            </a:r>
          </a:p>
          <a:p>
            <a:r>
              <a:rPr lang="en-GB" b="1" dirty="0" smtClean="0">
                <a:solidFill>
                  <a:srgbClr val="3D5710"/>
                </a:solidFill>
              </a:rPr>
              <a:t>Vessel (He)</a:t>
            </a:r>
            <a:endParaRPr lang="en-GB" b="1" dirty="0">
              <a:solidFill>
                <a:srgbClr val="3D5710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5490600" y="4155667"/>
            <a:ext cx="466944" cy="597893"/>
          </a:xfrm>
          <a:prstGeom prst="straightConnector1">
            <a:avLst/>
          </a:prstGeom>
          <a:ln w="38100" cmpd="sng">
            <a:solidFill>
              <a:srgbClr val="3D57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3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horn/target gallery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066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geometry for horn/target gallery – including holes:</a:t>
            </a:r>
          </a:p>
        </p:txBody>
      </p:sp>
      <p:pic>
        <p:nvPicPr>
          <p:cNvPr id="7" name="Picture 6" descr="d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7486936" cy="4538853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248400" y="3200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 cm longitudinal holes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819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transversal 3 cm see-through holes – </a:t>
            </a:r>
          </a:p>
          <a:p>
            <a:r>
              <a:rPr lang="en-GB" dirty="0" smtClean="0"/>
              <a:t>to see the effect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010400" y="2133600"/>
            <a:ext cx="5334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10400" y="32766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3276600"/>
            <a:ext cx="762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943600" y="37338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675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energyes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20001" r="-1268" b="20000"/>
          <a:stretch/>
        </p:blipFill>
        <p:spPr>
          <a:xfrm>
            <a:off x="901700" y="1968500"/>
            <a:ext cx="7835900" cy="41148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geolayout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3200400" cy="1940213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58800"/>
            <a:ext cx="5943600" cy="381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ESS/SPL</a:t>
            </a:r>
            <a:r>
              <a:rPr lang="en-GB" sz="3200" dirty="0" smtClean="0"/>
              <a:t> power distribution</a:t>
            </a:r>
            <a:br>
              <a:rPr lang="en-GB" sz="3200" dirty="0" smtClean="0"/>
            </a:br>
            <a:r>
              <a:rPr lang="en-GB" sz="3200" dirty="0" smtClean="0">
                <a:solidFill>
                  <a:srgbClr val="00B050"/>
                </a:solidFill>
              </a:rPr>
              <a:t> iron</a:t>
            </a:r>
            <a:r>
              <a:rPr lang="en-GB" sz="3200" dirty="0" smtClean="0"/>
              <a:t>, 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concrete, </a:t>
            </a:r>
            <a:r>
              <a:rPr lang="en-GB" sz="3200" dirty="0" smtClean="0">
                <a:solidFill>
                  <a:srgbClr val="AF6611"/>
                </a:solidFill>
              </a:rPr>
              <a:t>molasse</a:t>
            </a: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3200" dirty="0" smtClean="0">
                <a:solidFill>
                  <a:srgbClr val="29D5C1"/>
                </a:solidFill>
              </a:rPr>
              <a:t>He</a:t>
            </a:r>
            <a:endParaRPr lang="en-GB" sz="3200" dirty="0">
              <a:solidFill>
                <a:srgbClr val="29D5C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799" y="3810000"/>
            <a:ext cx="272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 tot = 4.2 / 3.4 MW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876799" y="1371600"/>
            <a:ext cx="322792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u="sng" dirty="0" smtClean="0"/>
              <a:t>beam dump</a:t>
            </a:r>
          </a:p>
          <a:p>
            <a:r>
              <a:rPr lang="en-GB" dirty="0" smtClean="0"/>
              <a:t>graphite        = 950/778 kW</a:t>
            </a:r>
          </a:p>
          <a:p>
            <a:r>
              <a:rPr lang="en-GB" dirty="0" smtClean="0"/>
              <a:t>iron                 = 195/229 kW</a:t>
            </a:r>
          </a:p>
          <a:p>
            <a:r>
              <a:rPr lang="en-GB" dirty="0" smtClean="0"/>
              <a:t>surr. concrete=    4/4 kW 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876799" y="5029200"/>
            <a:ext cx="3542161" cy="147732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GB" u="sng" dirty="0" smtClean="0"/>
              <a:t>decay tunnel</a:t>
            </a:r>
          </a:p>
          <a:p>
            <a:r>
              <a:rPr lang="en-GB" dirty="0" smtClean="0"/>
              <a:t>iron vessel       = 424/390 kW</a:t>
            </a:r>
          </a:p>
          <a:p>
            <a:r>
              <a:rPr lang="en-GB" dirty="0" smtClean="0"/>
              <a:t>upstream iron = 670/610 kW</a:t>
            </a:r>
          </a:p>
          <a:p>
            <a:r>
              <a:rPr lang="en-GB" dirty="0" smtClean="0"/>
              <a:t>surr. concrete = 467/485 kW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5029200"/>
            <a:ext cx="276350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u="sng" dirty="0" smtClean="0"/>
              <a:t>horns/target gallery</a:t>
            </a:r>
            <a:endParaRPr lang="en-GB" dirty="0" smtClean="0"/>
          </a:p>
          <a:p>
            <a:r>
              <a:rPr lang="en-GB" dirty="0" smtClean="0"/>
              <a:t>iron     =  613/437 kW</a:t>
            </a:r>
          </a:p>
          <a:p>
            <a:r>
              <a:rPr lang="en-GB" dirty="0" smtClean="0"/>
              <a:t>horn  </a:t>
            </a:r>
            <a:r>
              <a:rPr lang="en-GB" dirty="0"/>
              <a:t> </a:t>
            </a:r>
            <a:r>
              <a:rPr lang="en-GB" dirty="0" smtClean="0"/>
              <a:t>=    50/  32 kW</a:t>
            </a:r>
          </a:p>
          <a:p>
            <a:r>
              <a:rPr lang="en-GB" dirty="0" smtClean="0"/>
              <a:t>target = 168/  85 kW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91687" y="1616764"/>
            <a:ext cx="1125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kW/cm</a:t>
            </a:r>
            <a:r>
              <a:rPr lang="en-GB" sz="1400" baseline="300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90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neutrones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19445" b="26851"/>
          <a:stretch/>
        </p:blipFill>
        <p:spPr>
          <a:xfrm>
            <a:off x="622300" y="2565400"/>
            <a:ext cx="7511935" cy="36830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geolayout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3200400" cy="1940213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4935" y="363086"/>
            <a:ext cx="5943600" cy="381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ESS neutron flux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>
                <a:solidFill>
                  <a:srgbClr val="00B050"/>
                </a:solidFill>
              </a:rPr>
              <a:t> iron</a:t>
            </a:r>
            <a:r>
              <a:rPr lang="en-GB" sz="3200" dirty="0" smtClean="0"/>
              <a:t>, 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concrete, </a:t>
            </a:r>
            <a:r>
              <a:rPr lang="en-GB" sz="3200" dirty="0" smtClean="0">
                <a:solidFill>
                  <a:srgbClr val="AF6611"/>
                </a:solidFill>
              </a:rPr>
              <a:t>molasse</a:t>
            </a: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3200" dirty="0" smtClean="0">
                <a:solidFill>
                  <a:srgbClr val="29D5C1"/>
                </a:solidFill>
              </a:rPr>
              <a:t>He</a:t>
            </a:r>
            <a:endParaRPr lang="en-GB" sz="3200" dirty="0">
              <a:solidFill>
                <a:srgbClr val="29D5C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84769" y="2210941"/>
            <a:ext cx="1654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neutron/cm</a:t>
            </a:r>
            <a:r>
              <a:rPr lang="en-GB" sz="1400" baseline="30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/p</a:t>
            </a:r>
            <a:r>
              <a:rPr lang="en-GB" sz="1400" baseline="30000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43113" y="1025077"/>
            <a:ext cx="4953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SPL shielding achieves 10 </a:t>
            </a:r>
            <a:r>
              <a:rPr lang="el-GR" dirty="0" smtClean="0"/>
              <a:t>μ</a:t>
            </a:r>
            <a:r>
              <a:rPr lang="en-US" dirty="0" err="1" smtClean="0"/>
              <a:t>Sv</a:t>
            </a:r>
            <a:r>
              <a:rPr lang="en-US" dirty="0" smtClean="0"/>
              <a:t>/h above  target and horn</a:t>
            </a:r>
            <a:r>
              <a:rPr lang="en-GB" dirty="0" smtClean="0"/>
              <a:t>, for ESS might be sufficient</a:t>
            </a:r>
          </a:p>
          <a:p>
            <a:pPr marL="285750" indent="-285750">
              <a:buFont typeface="Wingdings" charset="2"/>
              <a:buChar char="Ø"/>
            </a:pPr>
            <a:r>
              <a:rPr lang="en-GB" dirty="0"/>
              <a:t>O</a:t>
            </a:r>
            <a:r>
              <a:rPr lang="en-GB" dirty="0" smtClean="0"/>
              <a:t>n-going studies </a:t>
            </a:r>
            <a:endParaRPr lang="en-GB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7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uones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22407" b="25555"/>
          <a:stretch/>
        </p:blipFill>
        <p:spPr>
          <a:xfrm>
            <a:off x="863600" y="2374900"/>
            <a:ext cx="7473835" cy="35687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geolayout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3200400" cy="1940213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3086"/>
            <a:ext cx="5943600" cy="381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ESS muon flux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>
                <a:solidFill>
                  <a:srgbClr val="00B050"/>
                </a:solidFill>
              </a:rPr>
              <a:t> iron</a:t>
            </a:r>
            <a:r>
              <a:rPr lang="en-GB" sz="3200" dirty="0" smtClean="0"/>
              <a:t>, 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concrete, </a:t>
            </a:r>
            <a:r>
              <a:rPr lang="en-GB" sz="3200" dirty="0" smtClean="0">
                <a:solidFill>
                  <a:srgbClr val="AF6611"/>
                </a:solidFill>
              </a:rPr>
              <a:t>molasse</a:t>
            </a: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3200" dirty="0" smtClean="0">
                <a:solidFill>
                  <a:srgbClr val="29D5C1"/>
                </a:solidFill>
              </a:rPr>
              <a:t>He</a:t>
            </a:r>
            <a:endParaRPr lang="en-GB" sz="3200" dirty="0">
              <a:solidFill>
                <a:srgbClr val="29D5C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97295" y="2039956"/>
            <a:ext cx="1200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spc="-300" dirty="0">
                <a:solidFill>
                  <a:schemeClr val="bg2">
                    <a:lumMod val="50000"/>
                  </a:schemeClr>
                </a:solidFill>
              </a:rPr>
              <a:t>μ</a:t>
            </a:r>
            <a:r>
              <a:rPr lang="en-US" sz="1400" spc="-300" baseline="30000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/cm</a:t>
            </a:r>
            <a:r>
              <a:rPr lang="en-GB" sz="1400" baseline="30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/p</a:t>
            </a:r>
            <a:r>
              <a:rPr lang="en-GB" sz="1400" baseline="30000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29000" y="1029215"/>
            <a:ext cx="607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sz="2000" dirty="0" smtClean="0"/>
              <a:t>Preliminary, needs more stats</a:t>
            </a:r>
          </a:p>
          <a:p>
            <a:pPr marL="285750" indent="-285750">
              <a:buFont typeface="Wingdings" charset="2"/>
              <a:buChar char="Ø"/>
            </a:pPr>
            <a:r>
              <a:rPr lang="en-GB" sz="2000" dirty="0" smtClean="0"/>
              <a:t>Near detector could be placed few 10ths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of meters  after the bump dump gallery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8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34</a:t>
            </a:fld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ESS has the best </a:t>
            </a:r>
            <a:r>
              <a:rPr lang="en-GB" dirty="0"/>
              <a:t>p</a:t>
            </a:r>
            <a:r>
              <a:rPr lang="en-GB" dirty="0" smtClean="0"/>
              <a:t>hysics </a:t>
            </a:r>
            <a:r>
              <a:rPr lang="en-GB" dirty="0"/>
              <a:t>p</a:t>
            </a:r>
            <a:r>
              <a:rPr lang="en-GB" dirty="0" smtClean="0"/>
              <a:t>erformance  after LENF with adopted SPL’s secondary beam parameters</a:t>
            </a:r>
          </a:p>
          <a:p>
            <a:r>
              <a:rPr lang="en-GB" dirty="0" smtClean="0"/>
              <a:t>Additional irradiation due to higher power and less proton energy for ESS looks manageable</a:t>
            </a:r>
          </a:p>
          <a:p>
            <a:pPr marL="0" indent="0">
              <a:buNone/>
            </a:pPr>
            <a:r>
              <a:rPr lang="en-GB" dirty="0" smtClean="0"/>
              <a:t>Studies on going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		        Thanks</a:t>
            </a:r>
          </a:p>
        </p:txBody>
      </p:sp>
    </p:spTree>
    <p:extLst>
      <p:ext uri="{BB962C8B-B14F-4D97-AF65-F5344CB8AC3E}">
        <p14:creationId xmlns:p14="http://schemas.microsoft.com/office/powerpoint/2010/main" val="1983622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n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914400"/>
            <a:ext cx="6391275" cy="5286375"/>
          </a:xfrm>
          <a:prstGeom prst="rect">
            <a:avLst/>
          </a:prstGeom>
          <a:effectLst>
            <a:outerShdw blurRad="6985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715962"/>
          </a:xfrm>
        </p:spPr>
        <p:txBody>
          <a:bodyPr>
            <a:noAutofit/>
          </a:bodyPr>
          <a:lstStyle/>
          <a:p>
            <a:r>
              <a:rPr lang="en-GB" sz="2400" i="1" u="sng" dirty="0" smtClean="0"/>
              <a:t>Energy Deposition from secondary particles </a:t>
            </a:r>
            <a:br>
              <a:rPr lang="en-GB" sz="2400" i="1" u="sng" dirty="0" smtClean="0"/>
            </a:br>
            <a:r>
              <a:rPr lang="en-GB" sz="2400" i="1" u="sng" dirty="0" smtClean="0"/>
              <a:t> @1.3 MW @SPL</a:t>
            </a:r>
            <a:endParaRPr lang="en-GB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4876800"/>
            <a:ext cx="198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r>
              <a:rPr lang="en-GB" baseline="-25000" dirty="0" smtClean="0"/>
              <a:t>tg </a:t>
            </a:r>
            <a:r>
              <a:rPr lang="en-GB" dirty="0" smtClean="0"/>
              <a:t> = 105kW</a:t>
            </a:r>
          </a:p>
          <a:p>
            <a:r>
              <a:rPr lang="en-GB" dirty="0" smtClean="0"/>
              <a:t>P</a:t>
            </a:r>
            <a:r>
              <a:rPr lang="en-GB" baseline="-25000" dirty="0" smtClean="0"/>
              <a:t>h</a:t>
            </a:r>
            <a:r>
              <a:rPr lang="en-GB" dirty="0" smtClean="0"/>
              <a:t>   =  62kW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281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9.5kW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20230171">
            <a:off x="3537328" y="2554238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2.4kW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2362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1.7kW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468928">
            <a:off x="5895970" y="256664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1.3kW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152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36kW, t=30mm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2.5kW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0" y="990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target Ti=65%d</a:t>
            </a:r>
            <a:r>
              <a:rPr lang="en-GB" baseline="-25000" dirty="0" smtClean="0"/>
              <a:t>Ti</a:t>
            </a:r>
            <a:r>
              <a:rPr lang="en-GB" dirty="0" smtClean="0"/>
              <a:t> , R</a:t>
            </a:r>
            <a:r>
              <a:rPr lang="en-GB" baseline="-25000" dirty="0" smtClean="0"/>
              <a:t>Ti</a:t>
            </a:r>
            <a:r>
              <a:rPr lang="en-GB" dirty="0" smtClean="0"/>
              <a:t>=1.5cm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2286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8.6kW, t=35mm</a:t>
            </a:r>
            <a:endParaRPr lang="en-GB" dirty="0"/>
          </a:p>
        </p:txBody>
      </p:sp>
      <p:pic>
        <p:nvPicPr>
          <p:cNvPr id="21" name="Picture 20" descr="E_horn_t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09600" y="2819400"/>
            <a:ext cx="5588000" cy="4191000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38200" y="47244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radial profile of power density kW/cm</a:t>
            </a:r>
            <a:r>
              <a:rPr lang="en-GB" sz="1200" baseline="30000" dirty="0" smtClean="0"/>
              <a:t>3</a:t>
            </a:r>
            <a:endParaRPr lang="en-GB" sz="12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SPL Horn Studies @ NBI2012, CERN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990600" y="54864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92D050"/>
                </a:solidFill>
              </a:rPr>
              <a:t>max</a:t>
            </a:r>
            <a:endParaRPr lang="en-GB" sz="1200" dirty="0">
              <a:solidFill>
                <a:srgbClr val="92D050"/>
              </a:solidFill>
            </a:endParaRPr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 flipH="1">
            <a:off x="1143000" y="5763399"/>
            <a:ext cx="266700" cy="360402"/>
          </a:xfrm>
          <a:prstGeom prst="straightConnector1">
            <a:avLst/>
          </a:prstGeom>
          <a:ln>
            <a:solidFill>
              <a:srgbClr val="D6F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2"/>
          </p:cNvCxnSpPr>
          <p:nvPr/>
        </p:nvCxnSpPr>
        <p:spPr>
          <a:xfrm flipH="1">
            <a:off x="914400" y="5763399"/>
            <a:ext cx="495300" cy="332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3" idx="2"/>
          </p:cNvCxnSpPr>
          <p:nvPr/>
        </p:nvCxnSpPr>
        <p:spPr>
          <a:xfrm>
            <a:off x="1409700" y="5763399"/>
            <a:ext cx="1905000" cy="360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2"/>
          </p:cNvCxnSpPr>
          <p:nvPr/>
        </p:nvCxnSpPr>
        <p:spPr>
          <a:xfrm>
            <a:off x="1409700" y="5763399"/>
            <a:ext cx="190500" cy="332601"/>
          </a:xfrm>
          <a:prstGeom prst="straightConnector1">
            <a:avLst/>
          </a:prstGeom>
          <a:ln>
            <a:solidFill>
              <a:srgbClr val="AFFC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0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sz="4000" i="1" u="sng" dirty="0" smtClean="0"/>
              <a:t>horn lifetime</a:t>
            </a:r>
            <a:endParaRPr lang="en-GB" sz="4000" i="1" u="sng" dirty="0"/>
          </a:p>
        </p:txBody>
      </p:sp>
      <p:pic>
        <p:nvPicPr>
          <p:cNvPr id="6" name="Content Placeholder 5" descr="hornlifetim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143000"/>
            <a:ext cx="6762682" cy="5059363"/>
          </a:xfrm>
          <a:ln w="9525">
            <a:solidFill>
              <a:schemeClr val="tx1"/>
            </a:solidFill>
          </a:ln>
          <a:effectLst>
            <a:outerShdw blurRad="6985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4876800" y="1752600"/>
            <a:ext cx="1828800" cy="533400"/>
          </a:xfrm>
          <a:prstGeom prst="ellipse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5791200" y="521732"/>
            <a:ext cx="1600200" cy="12308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8800" y="152400"/>
            <a:ext cx="3505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ower than 60 MPa expected </a:t>
            </a:r>
          </a:p>
        </p:txBody>
      </p:sp>
      <p:sp>
        <p:nvSpPr>
          <p:cNvPr id="28" name="Oval 27"/>
          <p:cNvSpPr/>
          <p:nvPr/>
        </p:nvSpPr>
        <p:spPr>
          <a:xfrm>
            <a:off x="6172200" y="4572000"/>
            <a:ext cx="2209800" cy="1066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>
            <a:stCxn id="28" idx="0"/>
            <a:endCxn id="33" idx="2"/>
          </p:cNvCxnSpPr>
          <p:nvPr/>
        </p:nvCxnSpPr>
        <p:spPr>
          <a:xfrm flipV="1">
            <a:off x="7277100" y="3874532"/>
            <a:ext cx="429086" cy="6974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96972" y="3505200"/>
            <a:ext cx="24184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highly conservative </a:t>
            </a:r>
            <a:endParaRPr lang="en-GB" dirty="0"/>
          </a:p>
        </p:txBody>
      </p:sp>
      <p:cxnSp>
        <p:nvCxnSpPr>
          <p:cNvPr id="38" name="Straight Arrow Connector 37"/>
          <p:cNvCxnSpPr>
            <a:stCxn id="8" idx="4"/>
            <a:endCxn id="33" idx="0"/>
          </p:cNvCxnSpPr>
          <p:nvPr/>
        </p:nvCxnSpPr>
        <p:spPr>
          <a:xfrm>
            <a:off x="5791200" y="2286000"/>
            <a:ext cx="1914986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66800" y="571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1.25 10</a:t>
            </a:r>
            <a:r>
              <a:rPr lang="en-GB" baseline="30000" dirty="0" smtClean="0"/>
              <a:t>8  </a:t>
            </a:r>
            <a:r>
              <a:rPr lang="en-GB" dirty="0" smtClean="0"/>
              <a:t>pulses = 200 days = 1 year</a:t>
            </a:r>
            <a:endParaRPr lang="en-GB" baseline="300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00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37</a:t>
            </a:fld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787400" y="266700"/>
            <a:ext cx="789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/>
                </a:solidFill>
              </a:rPr>
              <a:t>Cumulative pion production at target</a:t>
            </a:r>
            <a:endParaRPr lang="en-GB" sz="3200" dirty="0">
              <a:solidFill>
                <a:schemeClr val="accent6"/>
              </a:solidFill>
            </a:endParaRPr>
          </a:p>
        </p:txBody>
      </p:sp>
      <p:pic>
        <p:nvPicPr>
          <p:cNvPr id="3" name="Espace réservé du contenu 2" descr="Sans titr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" b="1265"/>
          <a:stretch/>
        </p:blipFill>
        <p:spPr>
          <a:xfrm>
            <a:off x="457200" y="1104900"/>
            <a:ext cx="8229600" cy="5321300"/>
          </a:xfrm>
          <a:effectLst>
            <a:outerShdw blurRad="1133475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997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38</a:t>
            </a:fld>
            <a:endParaRPr lang="en-GB"/>
          </a:p>
        </p:txBody>
      </p:sp>
      <p:pic>
        <p:nvPicPr>
          <p:cNvPr id="7" name="Image 6" descr="Screen Shot 2013-08-19 at 7.5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43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2" y="287338"/>
            <a:ext cx="9179308" cy="50686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Reminder: ESS </a:t>
            </a:r>
            <a:r>
              <a:rPr lang="en-GB" dirty="0" smtClean="0">
                <a:solidFill>
                  <a:schemeClr val="accent6"/>
                </a:solidFill>
              </a:rPr>
              <a:t>neutrino </a:t>
            </a:r>
            <a:r>
              <a:rPr lang="en-GB" dirty="0">
                <a:solidFill>
                  <a:schemeClr val="accent6"/>
                </a:solidFill>
              </a:rPr>
              <a:t>s</a:t>
            </a:r>
            <a:r>
              <a:rPr lang="en-GB" dirty="0" smtClean="0">
                <a:solidFill>
                  <a:schemeClr val="accent6"/>
                </a:solidFill>
              </a:rPr>
              <a:t>uper </a:t>
            </a:r>
            <a:r>
              <a:rPr lang="en-GB" dirty="0">
                <a:solidFill>
                  <a:schemeClr val="accent6"/>
                </a:solidFill>
              </a:rPr>
              <a:t>b</a:t>
            </a:r>
            <a:r>
              <a:rPr lang="en-GB" dirty="0" smtClean="0">
                <a:solidFill>
                  <a:schemeClr val="accent6"/>
                </a:solidFill>
              </a:rPr>
              <a:t>eam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59403"/>
            <a:ext cx="8495862" cy="809254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 smtClean="0"/>
              <a:t>Based on ESS arXiv:1212.5058</a:t>
            </a:r>
            <a:r>
              <a:rPr lang="en-GB" sz="2000" b="1" u="sng" dirty="0" smtClean="0"/>
              <a:t>,</a:t>
            </a:r>
            <a:r>
              <a:rPr lang="en-GB" sz="2400" dirty="0" smtClean="0"/>
              <a:t> EUROnu WP2 for SPL super beam, WP5 for MEMPHYS studies, Phys. Rev. ST Accel. Beams 16, 061001 (2013)</a:t>
            </a:r>
            <a:endParaRPr lang="en-GB" sz="2400" dirty="0"/>
          </a:p>
        </p:txBody>
      </p: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1401520" y="1767358"/>
            <a:ext cx="7554737" cy="3866837"/>
            <a:chOff x="471" y="583"/>
            <a:chExt cx="2365" cy="1490"/>
          </a:xfrm>
        </p:grpSpPr>
        <p:sp>
          <p:nvSpPr>
            <p:cNvPr id="5" name="Line 33"/>
            <p:cNvSpPr>
              <a:spLocks noChangeShapeType="1"/>
            </p:cNvSpPr>
            <p:nvPr/>
          </p:nvSpPr>
          <p:spPr bwMode="auto">
            <a:xfrm flipV="1">
              <a:off x="2260" y="1094"/>
              <a:ext cx="484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Line 34"/>
            <p:cNvSpPr>
              <a:spLocks noChangeShapeType="1"/>
            </p:cNvSpPr>
            <p:nvPr/>
          </p:nvSpPr>
          <p:spPr bwMode="auto">
            <a:xfrm flipV="1">
              <a:off x="471" y="1322"/>
              <a:ext cx="1789" cy="6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2118" y="1230"/>
              <a:ext cx="174" cy="220"/>
            </a:xfrm>
            <a:custGeom>
              <a:avLst/>
              <a:gdLst>
                <a:gd name="T0" fmla="*/ 64 w 174"/>
                <a:gd name="T1" fmla="*/ 220 h 220"/>
                <a:gd name="T2" fmla="*/ 64 w 174"/>
                <a:gd name="T3" fmla="*/ 220 h 220"/>
                <a:gd name="T4" fmla="*/ 78 w 174"/>
                <a:gd name="T5" fmla="*/ 214 h 220"/>
                <a:gd name="T6" fmla="*/ 90 w 174"/>
                <a:gd name="T7" fmla="*/ 206 h 220"/>
                <a:gd name="T8" fmla="*/ 100 w 174"/>
                <a:gd name="T9" fmla="*/ 198 h 220"/>
                <a:gd name="T10" fmla="*/ 110 w 174"/>
                <a:gd name="T11" fmla="*/ 190 h 220"/>
                <a:gd name="T12" fmla="*/ 116 w 174"/>
                <a:gd name="T13" fmla="*/ 180 h 220"/>
                <a:gd name="T14" fmla="*/ 120 w 174"/>
                <a:gd name="T15" fmla="*/ 170 h 220"/>
                <a:gd name="T16" fmla="*/ 128 w 174"/>
                <a:gd name="T17" fmla="*/ 150 h 220"/>
                <a:gd name="T18" fmla="*/ 130 w 174"/>
                <a:gd name="T19" fmla="*/ 132 h 220"/>
                <a:gd name="T20" fmla="*/ 130 w 174"/>
                <a:gd name="T21" fmla="*/ 118 h 220"/>
                <a:gd name="T22" fmla="*/ 128 w 174"/>
                <a:gd name="T23" fmla="*/ 102 h 220"/>
                <a:gd name="T24" fmla="*/ 128 w 174"/>
                <a:gd name="T25" fmla="*/ 102 h 220"/>
                <a:gd name="T26" fmla="*/ 132 w 174"/>
                <a:gd name="T27" fmla="*/ 112 h 220"/>
                <a:gd name="T28" fmla="*/ 140 w 174"/>
                <a:gd name="T29" fmla="*/ 134 h 220"/>
                <a:gd name="T30" fmla="*/ 146 w 174"/>
                <a:gd name="T31" fmla="*/ 146 h 220"/>
                <a:gd name="T32" fmla="*/ 154 w 174"/>
                <a:gd name="T33" fmla="*/ 160 h 220"/>
                <a:gd name="T34" fmla="*/ 162 w 174"/>
                <a:gd name="T35" fmla="*/ 172 h 220"/>
                <a:gd name="T36" fmla="*/ 174 w 174"/>
                <a:gd name="T37" fmla="*/ 182 h 220"/>
                <a:gd name="T38" fmla="*/ 110 w 174"/>
                <a:gd name="T39" fmla="*/ 0 h 220"/>
                <a:gd name="T40" fmla="*/ 110 w 174"/>
                <a:gd name="T41" fmla="*/ 0 h 220"/>
                <a:gd name="T42" fmla="*/ 108 w 174"/>
                <a:gd name="T43" fmla="*/ 16 h 220"/>
                <a:gd name="T44" fmla="*/ 108 w 174"/>
                <a:gd name="T45" fmla="*/ 30 h 220"/>
                <a:gd name="T46" fmla="*/ 110 w 174"/>
                <a:gd name="T47" fmla="*/ 46 h 220"/>
                <a:gd name="T48" fmla="*/ 114 w 174"/>
                <a:gd name="T49" fmla="*/ 60 h 220"/>
                <a:gd name="T50" fmla="*/ 120 w 174"/>
                <a:gd name="T51" fmla="*/ 82 h 220"/>
                <a:gd name="T52" fmla="*/ 124 w 174"/>
                <a:gd name="T53" fmla="*/ 90 h 220"/>
                <a:gd name="T54" fmla="*/ 124 w 174"/>
                <a:gd name="T55" fmla="*/ 90 h 220"/>
                <a:gd name="T56" fmla="*/ 116 w 174"/>
                <a:gd name="T57" fmla="*/ 78 h 220"/>
                <a:gd name="T58" fmla="*/ 108 w 174"/>
                <a:gd name="T59" fmla="*/ 66 h 220"/>
                <a:gd name="T60" fmla="*/ 94 w 174"/>
                <a:gd name="T61" fmla="*/ 54 h 220"/>
                <a:gd name="T62" fmla="*/ 76 w 174"/>
                <a:gd name="T63" fmla="*/ 42 h 220"/>
                <a:gd name="T64" fmla="*/ 66 w 174"/>
                <a:gd name="T65" fmla="*/ 38 h 220"/>
                <a:gd name="T66" fmla="*/ 56 w 174"/>
                <a:gd name="T67" fmla="*/ 34 h 220"/>
                <a:gd name="T68" fmla="*/ 44 w 174"/>
                <a:gd name="T69" fmla="*/ 32 h 220"/>
                <a:gd name="T70" fmla="*/ 30 w 174"/>
                <a:gd name="T71" fmla="*/ 32 h 220"/>
                <a:gd name="T72" fmla="*/ 16 w 174"/>
                <a:gd name="T73" fmla="*/ 34 h 220"/>
                <a:gd name="T74" fmla="*/ 0 w 174"/>
                <a:gd name="T75" fmla="*/ 38 h 220"/>
                <a:gd name="T76" fmla="*/ 64 w 174"/>
                <a:gd name="T77" fmla="*/ 220 h 2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4"/>
                <a:gd name="T118" fmla="*/ 0 h 220"/>
                <a:gd name="T119" fmla="*/ 174 w 174"/>
                <a:gd name="T120" fmla="*/ 220 h 2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4" h="220">
                  <a:moveTo>
                    <a:pt x="64" y="220"/>
                  </a:moveTo>
                  <a:lnTo>
                    <a:pt x="64" y="220"/>
                  </a:lnTo>
                  <a:lnTo>
                    <a:pt x="78" y="214"/>
                  </a:lnTo>
                  <a:lnTo>
                    <a:pt x="90" y="206"/>
                  </a:lnTo>
                  <a:lnTo>
                    <a:pt x="100" y="198"/>
                  </a:lnTo>
                  <a:lnTo>
                    <a:pt x="110" y="190"/>
                  </a:lnTo>
                  <a:lnTo>
                    <a:pt x="116" y="180"/>
                  </a:lnTo>
                  <a:lnTo>
                    <a:pt x="120" y="170"/>
                  </a:lnTo>
                  <a:lnTo>
                    <a:pt x="128" y="150"/>
                  </a:lnTo>
                  <a:lnTo>
                    <a:pt x="130" y="132"/>
                  </a:lnTo>
                  <a:lnTo>
                    <a:pt x="130" y="118"/>
                  </a:lnTo>
                  <a:lnTo>
                    <a:pt x="128" y="102"/>
                  </a:lnTo>
                  <a:lnTo>
                    <a:pt x="132" y="112"/>
                  </a:lnTo>
                  <a:lnTo>
                    <a:pt x="140" y="134"/>
                  </a:lnTo>
                  <a:lnTo>
                    <a:pt x="146" y="146"/>
                  </a:lnTo>
                  <a:lnTo>
                    <a:pt x="154" y="160"/>
                  </a:lnTo>
                  <a:lnTo>
                    <a:pt x="162" y="172"/>
                  </a:lnTo>
                  <a:lnTo>
                    <a:pt x="174" y="182"/>
                  </a:lnTo>
                  <a:lnTo>
                    <a:pt x="110" y="0"/>
                  </a:lnTo>
                  <a:lnTo>
                    <a:pt x="108" y="16"/>
                  </a:lnTo>
                  <a:lnTo>
                    <a:pt x="108" y="30"/>
                  </a:lnTo>
                  <a:lnTo>
                    <a:pt x="110" y="46"/>
                  </a:lnTo>
                  <a:lnTo>
                    <a:pt x="114" y="60"/>
                  </a:lnTo>
                  <a:lnTo>
                    <a:pt x="120" y="82"/>
                  </a:lnTo>
                  <a:lnTo>
                    <a:pt x="124" y="90"/>
                  </a:lnTo>
                  <a:lnTo>
                    <a:pt x="116" y="78"/>
                  </a:lnTo>
                  <a:lnTo>
                    <a:pt x="108" y="66"/>
                  </a:lnTo>
                  <a:lnTo>
                    <a:pt x="94" y="54"/>
                  </a:lnTo>
                  <a:lnTo>
                    <a:pt x="76" y="42"/>
                  </a:lnTo>
                  <a:lnTo>
                    <a:pt x="66" y="38"/>
                  </a:lnTo>
                  <a:lnTo>
                    <a:pt x="56" y="34"/>
                  </a:lnTo>
                  <a:lnTo>
                    <a:pt x="44" y="32"/>
                  </a:lnTo>
                  <a:lnTo>
                    <a:pt x="30" y="32"/>
                  </a:lnTo>
                  <a:lnTo>
                    <a:pt x="16" y="34"/>
                  </a:lnTo>
                  <a:lnTo>
                    <a:pt x="0" y="38"/>
                  </a:lnTo>
                  <a:lnTo>
                    <a:pt x="64" y="220"/>
                  </a:lnTo>
                  <a:close/>
                </a:path>
              </a:pathLst>
            </a:custGeom>
            <a:solidFill>
              <a:srgbClr val="33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2118" y="1230"/>
              <a:ext cx="174" cy="220"/>
            </a:xfrm>
            <a:custGeom>
              <a:avLst/>
              <a:gdLst>
                <a:gd name="T0" fmla="*/ 64 w 174"/>
                <a:gd name="T1" fmla="*/ 220 h 220"/>
                <a:gd name="T2" fmla="*/ 64 w 174"/>
                <a:gd name="T3" fmla="*/ 220 h 220"/>
                <a:gd name="T4" fmla="*/ 78 w 174"/>
                <a:gd name="T5" fmla="*/ 214 h 220"/>
                <a:gd name="T6" fmla="*/ 90 w 174"/>
                <a:gd name="T7" fmla="*/ 206 h 220"/>
                <a:gd name="T8" fmla="*/ 100 w 174"/>
                <a:gd name="T9" fmla="*/ 198 h 220"/>
                <a:gd name="T10" fmla="*/ 110 w 174"/>
                <a:gd name="T11" fmla="*/ 190 h 220"/>
                <a:gd name="T12" fmla="*/ 116 w 174"/>
                <a:gd name="T13" fmla="*/ 180 h 220"/>
                <a:gd name="T14" fmla="*/ 120 w 174"/>
                <a:gd name="T15" fmla="*/ 170 h 220"/>
                <a:gd name="T16" fmla="*/ 128 w 174"/>
                <a:gd name="T17" fmla="*/ 150 h 220"/>
                <a:gd name="T18" fmla="*/ 130 w 174"/>
                <a:gd name="T19" fmla="*/ 132 h 220"/>
                <a:gd name="T20" fmla="*/ 130 w 174"/>
                <a:gd name="T21" fmla="*/ 118 h 220"/>
                <a:gd name="T22" fmla="*/ 128 w 174"/>
                <a:gd name="T23" fmla="*/ 102 h 220"/>
                <a:gd name="T24" fmla="*/ 128 w 174"/>
                <a:gd name="T25" fmla="*/ 102 h 220"/>
                <a:gd name="T26" fmla="*/ 132 w 174"/>
                <a:gd name="T27" fmla="*/ 112 h 220"/>
                <a:gd name="T28" fmla="*/ 140 w 174"/>
                <a:gd name="T29" fmla="*/ 134 h 220"/>
                <a:gd name="T30" fmla="*/ 146 w 174"/>
                <a:gd name="T31" fmla="*/ 146 h 220"/>
                <a:gd name="T32" fmla="*/ 154 w 174"/>
                <a:gd name="T33" fmla="*/ 160 h 220"/>
                <a:gd name="T34" fmla="*/ 162 w 174"/>
                <a:gd name="T35" fmla="*/ 172 h 220"/>
                <a:gd name="T36" fmla="*/ 174 w 174"/>
                <a:gd name="T37" fmla="*/ 182 h 220"/>
                <a:gd name="T38" fmla="*/ 110 w 174"/>
                <a:gd name="T39" fmla="*/ 0 h 220"/>
                <a:gd name="T40" fmla="*/ 110 w 174"/>
                <a:gd name="T41" fmla="*/ 0 h 220"/>
                <a:gd name="T42" fmla="*/ 108 w 174"/>
                <a:gd name="T43" fmla="*/ 16 h 220"/>
                <a:gd name="T44" fmla="*/ 108 w 174"/>
                <a:gd name="T45" fmla="*/ 30 h 220"/>
                <a:gd name="T46" fmla="*/ 110 w 174"/>
                <a:gd name="T47" fmla="*/ 46 h 220"/>
                <a:gd name="T48" fmla="*/ 114 w 174"/>
                <a:gd name="T49" fmla="*/ 60 h 220"/>
                <a:gd name="T50" fmla="*/ 120 w 174"/>
                <a:gd name="T51" fmla="*/ 82 h 220"/>
                <a:gd name="T52" fmla="*/ 124 w 174"/>
                <a:gd name="T53" fmla="*/ 90 h 220"/>
                <a:gd name="T54" fmla="*/ 124 w 174"/>
                <a:gd name="T55" fmla="*/ 90 h 220"/>
                <a:gd name="T56" fmla="*/ 116 w 174"/>
                <a:gd name="T57" fmla="*/ 78 h 220"/>
                <a:gd name="T58" fmla="*/ 108 w 174"/>
                <a:gd name="T59" fmla="*/ 66 h 220"/>
                <a:gd name="T60" fmla="*/ 94 w 174"/>
                <a:gd name="T61" fmla="*/ 54 h 220"/>
                <a:gd name="T62" fmla="*/ 76 w 174"/>
                <a:gd name="T63" fmla="*/ 42 h 220"/>
                <a:gd name="T64" fmla="*/ 66 w 174"/>
                <a:gd name="T65" fmla="*/ 38 h 220"/>
                <a:gd name="T66" fmla="*/ 56 w 174"/>
                <a:gd name="T67" fmla="*/ 34 h 220"/>
                <a:gd name="T68" fmla="*/ 44 w 174"/>
                <a:gd name="T69" fmla="*/ 32 h 220"/>
                <a:gd name="T70" fmla="*/ 30 w 174"/>
                <a:gd name="T71" fmla="*/ 32 h 220"/>
                <a:gd name="T72" fmla="*/ 16 w 174"/>
                <a:gd name="T73" fmla="*/ 34 h 220"/>
                <a:gd name="T74" fmla="*/ 0 w 174"/>
                <a:gd name="T75" fmla="*/ 38 h 220"/>
                <a:gd name="T76" fmla="*/ 64 w 174"/>
                <a:gd name="T77" fmla="*/ 220 h 2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4"/>
                <a:gd name="T118" fmla="*/ 0 h 220"/>
                <a:gd name="T119" fmla="*/ 174 w 174"/>
                <a:gd name="T120" fmla="*/ 220 h 2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4" h="220">
                  <a:moveTo>
                    <a:pt x="64" y="220"/>
                  </a:moveTo>
                  <a:lnTo>
                    <a:pt x="64" y="220"/>
                  </a:lnTo>
                  <a:lnTo>
                    <a:pt x="78" y="214"/>
                  </a:lnTo>
                  <a:lnTo>
                    <a:pt x="90" y="206"/>
                  </a:lnTo>
                  <a:lnTo>
                    <a:pt x="100" y="198"/>
                  </a:lnTo>
                  <a:lnTo>
                    <a:pt x="110" y="190"/>
                  </a:lnTo>
                  <a:lnTo>
                    <a:pt x="116" y="180"/>
                  </a:lnTo>
                  <a:lnTo>
                    <a:pt x="120" y="170"/>
                  </a:lnTo>
                  <a:lnTo>
                    <a:pt x="128" y="150"/>
                  </a:lnTo>
                  <a:lnTo>
                    <a:pt x="130" y="132"/>
                  </a:lnTo>
                  <a:lnTo>
                    <a:pt x="130" y="118"/>
                  </a:lnTo>
                  <a:lnTo>
                    <a:pt x="128" y="102"/>
                  </a:lnTo>
                  <a:lnTo>
                    <a:pt x="132" y="112"/>
                  </a:lnTo>
                  <a:lnTo>
                    <a:pt x="140" y="134"/>
                  </a:lnTo>
                  <a:lnTo>
                    <a:pt x="146" y="146"/>
                  </a:lnTo>
                  <a:lnTo>
                    <a:pt x="154" y="160"/>
                  </a:lnTo>
                  <a:lnTo>
                    <a:pt x="162" y="172"/>
                  </a:lnTo>
                  <a:lnTo>
                    <a:pt x="174" y="182"/>
                  </a:lnTo>
                  <a:lnTo>
                    <a:pt x="110" y="0"/>
                  </a:lnTo>
                  <a:lnTo>
                    <a:pt x="108" y="16"/>
                  </a:lnTo>
                  <a:lnTo>
                    <a:pt x="108" y="30"/>
                  </a:lnTo>
                  <a:lnTo>
                    <a:pt x="110" y="46"/>
                  </a:lnTo>
                  <a:lnTo>
                    <a:pt x="114" y="60"/>
                  </a:lnTo>
                  <a:lnTo>
                    <a:pt x="120" y="82"/>
                  </a:lnTo>
                  <a:lnTo>
                    <a:pt x="124" y="90"/>
                  </a:lnTo>
                  <a:lnTo>
                    <a:pt x="116" y="78"/>
                  </a:lnTo>
                  <a:lnTo>
                    <a:pt x="108" y="66"/>
                  </a:lnTo>
                  <a:lnTo>
                    <a:pt x="94" y="54"/>
                  </a:lnTo>
                  <a:lnTo>
                    <a:pt x="76" y="42"/>
                  </a:lnTo>
                  <a:lnTo>
                    <a:pt x="66" y="38"/>
                  </a:lnTo>
                  <a:lnTo>
                    <a:pt x="56" y="34"/>
                  </a:lnTo>
                  <a:lnTo>
                    <a:pt x="44" y="32"/>
                  </a:lnTo>
                  <a:lnTo>
                    <a:pt x="30" y="32"/>
                  </a:lnTo>
                  <a:lnTo>
                    <a:pt x="16" y="34"/>
                  </a:lnTo>
                  <a:lnTo>
                    <a:pt x="0" y="38"/>
                  </a:lnTo>
                  <a:lnTo>
                    <a:pt x="64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2118" y="1230"/>
              <a:ext cx="174" cy="220"/>
            </a:xfrm>
            <a:custGeom>
              <a:avLst/>
              <a:gdLst>
                <a:gd name="T0" fmla="*/ 64 w 174"/>
                <a:gd name="T1" fmla="*/ 220 h 220"/>
                <a:gd name="T2" fmla="*/ 64 w 174"/>
                <a:gd name="T3" fmla="*/ 220 h 220"/>
                <a:gd name="T4" fmla="*/ 78 w 174"/>
                <a:gd name="T5" fmla="*/ 214 h 220"/>
                <a:gd name="T6" fmla="*/ 90 w 174"/>
                <a:gd name="T7" fmla="*/ 206 h 220"/>
                <a:gd name="T8" fmla="*/ 100 w 174"/>
                <a:gd name="T9" fmla="*/ 198 h 220"/>
                <a:gd name="T10" fmla="*/ 110 w 174"/>
                <a:gd name="T11" fmla="*/ 190 h 220"/>
                <a:gd name="T12" fmla="*/ 116 w 174"/>
                <a:gd name="T13" fmla="*/ 180 h 220"/>
                <a:gd name="T14" fmla="*/ 120 w 174"/>
                <a:gd name="T15" fmla="*/ 170 h 220"/>
                <a:gd name="T16" fmla="*/ 128 w 174"/>
                <a:gd name="T17" fmla="*/ 150 h 220"/>
                <a:gd name="T18" fmla="*/ 130 w 174"/>
                <a:gd name="T19" fmla="*/ 132 h 220"/>
                <a:gd name="T20" fmla="*/ 130 w 174"/>
                <a:gd name="T21" fmla="*/ 118 h 220"/>
                <a:gd name="T22" fmla="*/ 128 w 174"/>
                <a:gd name="T23" fmla="*/ 102 h 220"/>
                <a:gd name="T24" fmla="*/ 128 w 174"/>
                <a:gd name="T25" fmla="*/ 102 h 220"/>
                <a:gd name="T26" fmla="*/ 132 w 174"/>
                <a:gd name="T27" fmla="*/ 112 h 220"/>
                <a:gd name="T28" fmla="*/ 140 w 174"/>
                <a:gd name="T29" fmla="*/ 134 h 220"/>
                <a:gd name="T30" fmla="*/ 146 w 174"/>
                <a:gd name="T31" fmla="*/ 146 h 220"/>
                <a:gd name="T32" fmla="*/ 154 w 174"/>
                <a:gd name="T33" fmla="*/ 160 h 220"/>
                <a:gd name="T34" fmla="*/ 162 w 174"/>
                <a:gd name="T35" fmla="*/ 172 h 220"/>
                <a:gd name="T36" fmla="*/ 174 w 174"/>
                <a:gd name="T37" fmla="*/ 182 h 220"/>
                <a:gd name="T38" fmla="*/ 110 w 174"/>
                <a:gd name="T39" fmla="*/ 0 h 220"/>
                <a:gd name="T40" fmla="*/ 110 w 174"/>
                <a:gd name="T41" fmla="*/ 0 h 220"/>
                <a:gd name="T42" fmla="*/ 108 w 174"/>
                <a:gd name="T43" fmla="*/ 16 h 220"/>
                <a:gd name="T44" fmla="*/ 108 w 174"/>
                <a:gd name="T45" fmla="*/ 30 h 220"/>
                <a:gd name="T46" fmla="*/ 110 w 174"/>
                <a:gd name="T47" fmla="*/ 46 h 220"/>
                <a:gd name="T48" fmla="*/ 114 w 174"/>
                <a:gd name="T49" fmla="*/ 60 h 220"/>
                <a:gd name="T50" fmla="*/ 120 w 174"/>
                <a:gd name="T51" fmla="*/ 82 h 220"/>
                <a:gd name="T52" fmla="*/ 124 w 174"/>
                <a:gd name="T53" fmla="*/ 90 h 220"/>
                <a:gd name="T54" fmla="*/ 124 w 174"/>
                <a:gd name="T55" fmla="*/ 90 h 220"/>
                <a:gd name="T56" fmla="*/ 116 w 174"/>
                <a:gd name="T57" fmla="*/ 78 h 220"/>
                <a:gd name="T58" fmla="*/ 108 w 174"/>
                <a:gd name="T59" fmla="*/ 66 h 220"/>
                <a:gd name="T60" fmla="*/ 94 w 174"/>
                <a:gd name="T61" fmla="*/ 54 h 220"/>
                <a:gd name="T62" fmla="*/ 76 w 174"/>
                <a:gd name="T63" fmla="*/ 42 h 220"/>
                <a:gd name="T64" fmla="*/ 66 w 174"/>
                <a:gd name="T65" fmla="*/ 38 h 220"/>
                <a:gd name="T66" fmla="*/ 56 w 174"/>
                <a:gd name="T67" fmla="*/ 34 h 220"/>
                <a:gd name="T68" fmla="*/ 44 w 174"/>
                <a:gd name="T69" fmla="*/ 32 h 220"/>
                <a:gd name="T70" fmla="*/ 30 w 174"/>
                <a:gd name="T71" fmla="*/ 32 h 220"/>
                <a:gd name="T72" fmla="*/ 16 w 174"/>
                <a:gd name="T73" fmla="*/ 34 h 220"/>
                <a:gd name="T74" fmla="*/ 0 w 174"/>
                <a:gd name="T75" fmla="*/ 38 h 220"/>
                <a:gd name="T76" fmla="*/ 64 w 174"/>
                <a:gd name="T77" fmla="*/ 220 h 2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4"/>
                <a:gd name="T118" fmla="*/ 0 h 220"/>
                <a:gd name="T119" fmla="*/ 174 w 174"/>
                <a:gd name="T120" fmla="*/ 220 h 2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4" h="220">
                  <a:moveTo>
                    <a:pt x="64" y="220"/>
                  </a:moveTo>
                  <a:lnTo>
                    <a:pt x="64" y="220"/>
                  </a:lnTo>
                  <a:lnTo>
                    <a:pt x="78" y="214"/>
                  </a:lnTo>
                  <a:lnTo>
                    <a:pt x="90" y="206"/>
                  </a:lnTo>
                  <a:lnTo>
                    <a:pt x="100" y="198"/>
                  </a:lnTo>
                  <a:lnTo>
                    <a:pt x="110" y="190"/>
                  </a:lnTo>
                  <a:lnTo>
                    <a:pt x="116" y="180"/>
                  </a:lnTo>
                  <a:lnTo>
                    <a:pt x="120" y="170"/>
                  </a:lnTo>
                  <a:lnTo>
                    <a:pt x="128" y="150"/>
                  </a:lnTo>
                  <a:lnTo>
                    <a:pt x="130" y="132"/>
                  </a:lnTo>
                  <a:lnTo>
                    <a:pt x="130" y="118"/>
                  </a:lnTo>
                  <a:lnTo>
                    <a:pt x="128" y="102"/>
                  </a:lnTo>
                  <a:lnTo>
                    <a:pt x="132" y="112"/>
                  </a:lnTo>
                  <a:lnTo>
                    <a:pt x="140" y="134"/>
                  </a:lnTo>
                  <a:lnTo>
                    <a:pt x="146" y="146"/>
                  </a:lnTo>
                  <a:lnTo>
                    <a:pt x="154" y="160"/>
                  </a:lnTo>
                  <a:lnTo>
                    <a:pt x="162" y="172"/>
                  </a:lnTo>
                  <a:lnTo>
                    <a:pt x="174" y="182"/>
                  </a:lnTo>
                  <a:lnTo>
                    <a:pt x="110" y="0"/>
                  </a:lnTo>
                  <a:lnTo>
                    <a:pt x="108" y="16"/>
                  </a:lnTo>
                  <a:lnTo>
                    <a:pt x="108" y="30"/>
                  </a:lnTo>
                  <a:lnTo>
                    <a:pt x="110" y="46"/>
                  </a:lnTo>
                  <a:lnTo>
                    <a:pt x="114" y="60"/>
                  </a:lnTo>
                  <a:lnTo>
                    <a:pt x="120" y="82"/>
                  </a:lnTo>
                  <a:lnTo>
                    <a:pt x="124" y="90"/>
                  </a:lnTo>
                  <a:lnTo>
                    <a:pt x="116" y="78"/>
                  </a:lnTo>
                  <a:lnTo>
                    <a:pt x="108" y="66"/>
                  </a:lnTo>
                  <a:lnTo>
                    <a:pt x="94" y="54"/>
                  </a:lnTo>
                  <a:lnTo>
                    <a:pt x="76" y="42"/>
                  </a:lnTo>
                  <a:lnTo>
                    <a:pt x="66" y="38"/>
                  </a:lnTo>
                  <a:lnTo>
                    <a:pt x="56" y="34"/>
                  </a:lnTo>
                  <a:lnTo>
                    <a:pt x="44" y="32"/>
                  </a:lnTo>
                  <a:lnTo>
                    <a:pt x="30" y="32"/>
                  </a:lnTo>
                  <a:lnTo>
                    <a:pt x="16" y="34"/>
                  </a:lnTo>
                  <a:lnTo>
                    <a:pt x="0" y="38"/>
                  </a:lnTo>
                  <a:lnTo>
                    <a:pt x="64" y="22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2238" y="1306"/>
              <a:ext cx="44" cy="30"/>
            </a:xfrm>
            <a:custGeom>
              <a:avLst/>
              <a:gdLst>
                <a:gd name="T0" fmla="*/ 44 w 44"/>
                <a:gd name="T1" fmla="*/ 18 h 30"/>
                <a:gd name="T2" fmla="*/ 8 w 44"/>
                <a:gd name="T3" fmla="*/ 30 h 30"/>
                <a:gd name="T4" fmla="*/ 0 w 44"/>
                <a:gd name="T5" fmla="*/ 12 h 30"/>
                <a:gd name="T6" fmla="*/ 38 w 44"/>
                <a:gd name="T7" fmla="*/ 0 h 30"/>
                <a:gd name="T8" fmla="*/ 44 w 44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0"/>
                <a:gd name="T17" fmla="*/ 44 w 4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0">
                  <a:moveTo>
                    <a:pt x="44" y="18"/>
                  </a:moveTo>
                  <a:lnTo>
                    <a:pt x="8" y="30"/>
                  </a:lnTo>
                  <a:lnTo>
                    <a:pt x="0" y="12"/>
                  </a:lnTo>
                  <a:lnTo>
                    <a:pt x="38" y="0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2238" y="1306"/>
              <a:ext cx="44" cy="30"/>
            </a:xfrm>
            <a:custGeom>
              <a:avLst/>
              <a:gdLst>
                <a:gd name="T0" fmla="*/ 44 w 44"/>
                <a:gd name="T1" fmla="*/ 18 h 30"/>
                <a:gd name="T2" fmla="*/ 8 w 44"/>
                <a:gd name="T3" fmla="*/ 30 h 30"/>
                <a:gd name="T4" fmla="*/ 0 w 44"/>
                <a:gd name="T5" fmla="*/ 12 h 30"/>
                <a:gd name="T6" fmla="*/ 38 w 44"/>
                <a:gd name="T7" fmla="*/ 0 h 30"/>
                <a:gd name="T8" fmla="*/ 44 w 44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0"/>
                <a:gd name="T17" fmla="*/ 44 w 4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0">
                  <a:moveTo>
                    <a:pt x="44" y="18"/>
                  </a:moveTo>
                  <a:lnTo>
                    <a:pt x="8" y="30"/>
                  </a:lnTo>
                  <a:lnTo>
                    <a:pt x="0" y="12"/>
                  </a:lnTo>
                  <a:lnTo>
                    <a:pt x="38" y="0"/>
                  </a:lnTo>
                  <a:lnTo>
                    <a:pt x="4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2238" y="1306"/>
              <a:ext cx="44" cy="30"/>
            </a:xfrm>
            <a:custGeom>
              <a:avLst/>
              <a:gdLst>
                <a:gd name="T0" fmla="*/ 44 w 44"/>
                <a:gd name="T1" fmla="*/ 18 h 30"/>
                <a:gd name="T2" fmla="*/ 8 w 44"/>
                <a:gd name="T3" fmla="*/ 30 h 30"/>
                <a:gd name="T4" fmla="*/ 0 w 44"/>
                <a:gd name="T5" fmla="*/ 12 h 30"/>
                <a:gd name="T6" fmla="*/ 38 w 44"/>
                <a:gd name="T7" fmla="*/ 0 h 30"/>
                <a:gd name="T8" fmla="*/ 44 w 44"/>
                <a:gd name="T9" fmla="*/ 1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0"/>
                <a:gd name="T17" fmla="*/ 44 w 4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0">
                  <a:moveTo>
                    <a:pt x="44" y="18"/>
                  </a:moveTo>
                  <a:lnTo>
                    <a:pt x="8" y="30"/>
                  </a:lnTo>
                  <a:lnTo>
                    <a:pt x="0" y="12"/>
                  </a:lnTo>
                  <a:lnTo>
                    <a:pt x="38" y="0"/>
                  </a:lnTo>
                  <a:lnTo>
                    <a:pt x="44" y="1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41"/>
            <p:cNvSpPr>
              <a:spLocks/>
            </p:cNvSpPr>
            <p:nvPr/>
          </p:nvSpPr>
          <p:spPr bwMode="auto">
            <a:xfrm>
              <a:off x="2466" y="748"/>
              <a:ext cx="370" cy="370"/>
            </a:xfrm>
            <a:custGeom>
              <a:avLst/>
              <a:gdLst>
                <a:gd name="T0" fmla="*/ 370 w 370"/>
                <a:gd name="T1" fmla="*/ 184 h 370"/>
                <a:gd name="T2" fmla="*/ 366 w 370"/>
                <a:gd name="T3" fmla="*/ 222 h 370"/>
                <a:gd name="T4" fmla="*/ 356 w 370"/>
                <a:gd name="T5" fmla="*/ 256 h 370"/>
                <a:gd name="T6" fmla="*/ 338 w 370"/>
                <a:gd name="T7" fmla="*/ 288 h 370"/>
                <a:gd name="T8" fmla="*/ 316 w 370"/>
                <a:gd name="T9" fmla="*/ 316 h 370"/>
                <a:gd name="T10" fmla="*/ 288 w 370"/>
                <a:gd name="T11" fmla="*/ 338 h 370"/>
                <a:gd name="T12" fmla="*/ 256 w 370"/>
                <a:gd name="T13" fmla="*/ 356 h 370"/>
                <a:gd name="T14" fmla="*/ 222 w 370"/>
                <a:gd name="T15" fmla="*/ 366 h 370"/>
                <a:gd name="T16" fmla="*/ 184 w 370"/>
                <a:gd name="T17" fmla="*/ 370 h 370"/>
                <a:gd name="T18" fmla="*/ 166 w 370"/>
                <a:gd name="T19" fmla="*/ 368 h 370"/>
                <a:gd name="T20" fmla="*/ 130 w 370"/>
                <a:gd name="T21" fmla="*/ 362 h 370"/>
                <a:gd name="T22" fmla="*/ 96 w 370"/>
                <a:gd name="T23" fmla="*/ 348 h 370"/>
                <a:gd name="T24" fmla="*/ 68 w 370"/>
                <a:gd name="T25" fmla="*/ 328 h 370"/>
                <a:gd name="T26" fmla="*/ 42 w 370"/>
                <a:gd name="T27" fmla="*/ 302 h 370"/>
                <a:gd name="T28" fmla="*/ 22 w 370"/>
                <a:gd name="T29" fmla="*/ 274 h 370"/>
                <a:gd name="T30" fmla="*/ 8 w 370"/>
                <a:gd name="T31" fmla="*/ 240 h 370"/>
                <a:gd name="T32" fmla="*/ 0 w 370"/>
                <a:gd name="T33" fmla="*/ 204 h 370"/>
                <a:gd name="T34" fmla="*/ 0 w 370"/>
                <a:gd name="T35" fmla="*/ 184 h 370"/>
                <a:gd name="T36" fmla="*/ 4 w 370"/>
                <a:gd name="T37" fmla="*/ 148 h 370"/>
                <a:gd name="T38" fmla="*/ 14 w 370"/>
                <a:gd name="T39" fmla="*/ 112 h 370"/>
                <a:gd name="T40" fmla="*/ 32 w 370"/>
                <a:gd name="T41" fmla="*/ 82 h 370"/>
                <a:gd name="T42" fmla="*/ 54 w 370"/>
                <a:gd name="T43" fmla="*/ 54 h 370"/>
                <a:gd name="T44" fmla="*/ 82 w 370"/>
                <a:gd name="T45" fmla="*/ 32 h 370"/>
                <a:gd name="T46" fmla="*/ 112 w 370"/>
                <a:gd name="T47" fmla="*/ 14 h 370"/>
                <a:gd name="T48" fmla="*/ 148 w 370"/>
                <a:gd name="T49" fmla="*/ 4 h 370"/>
                <a:gd name="T50" fmla="*/ 184 w 370"/>
                <a:gd name="T51" fmla="*/ 0 h 370"/>
                <a:gd name="T52" fmla="*/ 204 w 370"/>
                <a:gd name="T53" fmla="*/ 0 h 370"/>
                <a:gd name="T54" fmla="*/ 240 w 370"/>
                <a:gd name="T55" fmla="*/ 8 h 370"/>
                <a:gd name="T56" fmla="*/ 274 w 370"/>
                <a:gd name="T57" fmla="*/ 22 h 370"/>
                <a:gd name="T58" fmla="*/ 302 w 370"/>
                <a:gd name="T59" fmla="*/ 42 h 370"/>
                <a:gd name="T60" fmla="*/ 328 w 370"/>
                <a:gd name="T61" fmla="*/ 68 h 370"/>
                <a:gd name="T62" fmla="*/ 348 w 370"/>
                <a:gd name="T63" fmla="*/ 96 h 370"/>
                <a:gd name="T64" fmla="*/ 362 w 370"/>
                <a:gd name="T65" fmla="*/ 130 h 370"/>
                <a:gd name="T66" fmla="*/ 368 w 370"/>
                <a:gd name="T67" fmla="*/ 166 h 370"/>
                <a:gd name="T68" fmla="*/ 370 w 370"/>
                <a:gd name="T69" fmla="*/ 184 h 3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0"/>
                <a:gd name="T106" fmla="*/ 0 h 370"/>
                <a:gd name="T107" fmla="*/ 370 w 370"/>
                <a:gd name="T108" fmla="*/ 370 h 3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0" h="370">
                  <a:moveTo>
                    <a:pt x="370" y="184"/>
                  </a:moveTo>
                  <a:lnTo>
                    <a:pt x="370" y="184"/>
                  </a:lnTo>
                  <a:lnTo>
                    <a:pt x="368" y="204"/>
                  </a:lnTo>
                  <a:lnTo>
                    <a:pt x="366" y="222"/>
                  </a:lnTo>
                  <a:lnTo>
                    <a:pt x="362" y="240"/>
                  </a:lnTo>
                  <a:lnTo>
                    <a:pt x="356" y="256"/>
                  </a:lnTo>
                  <a:lnTo>
                    <a:pt x="348" y="274"/>
                  </a:lnTo>
                  <a:lnTo>
                    <a:pt x="338" y="288"/>
                  </a:lnTo>
                  <a:lnTo>
                    <a:pt x="328" y="302"/>
                  </a:lnTo>
                  <a:lnTo>
                    <a:pt x="316" y="316"/>
                  </a:lnTo>
                  <a:lnTo>
                    <a:pt x="302" y="328"/>
                  </a:lnTo>
                  <a:lnTo>
                    <a:pt x="288" y="338"/>
                  </a:lnTo>
                  <a:lnTo>
                    <a:pt x="274" y="348"/>
                  </a:lnTo>
                  <a:lnTo>
                    <a:pt x="256" y="356"/>
                  </a:lnTo>
                  <a:lnTo>
                    <a:pt x="240" y="362"/>
                  </a:lnTo>
                  <a:lnTo>
                    <a:pt x="222" y="366"/>
                  </a:lnTo>
                  <a:lnTo>
                    <a:pt x="204" y="368"/>
                  </a:lnTo>
                  <a:lnTo>
                    <a:pt x="184" y="370"/>
                  </a:lnTo>
                  <a:lnTo>
                    <a:pt x="166" y="368"/>
                  </a:lnTo>
                  <a:lnTo>
                    <a:pt x="148" y="366"/>
                  </a:lnTo>
                  <a:lnTo>
                    <a:pt x="130" y="362"/>
                  </a:lnTo>
                  <a:lnTo>
                    <a:pt x="112" y="356"/>
                  </a:lnTo>
                  <a:lnTo>
                    <a:pt x="96" y="348"/>
                  </a:lnTo>
                  <a:lnTo>
                    <a:pt x="82" y="338"/>
                  </a:lnTo>
                  <a:lnTo>
                    <a:pt x="68" y="328"/>
                  </a:lnTo>
                  <a:lnTo>
                    <a:pt x="54" y="316"/>
                  </a:lnTo>
                  <a:lnTo>
                    <a:pt x="42" y="302"/>
                  </a:lnTo>
                  <a:lnTo>
                    <a:pt x="32" y="288"/>
                  </a:lnTo>
                  <a:lnTo>
                    <a:pt x="22" y="274"/>
                  </a:lnTo>
                  <a:lnTo>
                    <a:pt x="14" y="256"/>
                  </a:lnTo>
                  <a:lnTo>
                    <a:pt x="8" y="240"/>
                  </a:lnTo>
                  <a:lnTo>
                    <a:pt x="4" y="222"/>
                  </a:lnTo>
                  <a:lnTo>
                    <a:pt x="0" y="204"/>
                  </a:lnTo>
                  <a:lnTo>
                    <a:pt x="0" y="184"/>
                  </a:lnTo>
                  <a:lnTo>
                    <a:pt x="0" y="166"/>
                  </a:lnTo>
                  <a:lnTo>
                    <a:pt x="4" y="148"/>
                  </a:lnTo>
                  <a:lnTo>
                    <a:pt x="8" y="13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82"/>
                  </a:lnTo>
                  <a:lnTo>
                    <a:pt x="42" y="68"/>
                  </a:lnTo>
                  <a:lnTo>
                    <a:pt x="54" y="54"/>
                  </a:lnTo>
                  <a:lnTo>
                    <a:pt x="68" y="42"/>
                  </a:lnTo>
                  <a:lnTo>
                    <a:pt x="82" y="32"/>
                  </a:lnTo>
                  <a:lnTo>
                    <a:pt x="96" y="22"/>
                  </a:lnTo>
                  <a:lnTo>
                    <a:pt x="112" y="14"/>
                  </a:lnTo>
                  <a:lnTo>
                    <a:pt x="130" y="8"/>
                  </a:lnTo>
                  <a:lnTo>
                    <a:pt x="148" y="4"/>
                  </a:lnTo>
                  <a:lnTo>
                    <a:pt x="166" y="0"/>
                  </a:lnTo>
                  <a:lnTo>
                    <a:pt x="184" y="0"/>
                  </a:lnTo>
                  <a:lnTo>
                    <a:pt x="204" y="0"/>
                  </a:lnTo>
                  <a:lnTo>
                    <a:pt x="222" y="4"/>
                  </a:lnTo>
                  <a:lnTo>
                    <a:pt x="240" y="8"/>
                  </a:lnTo>
                  <a:lnTo>
                    <a:pt x="256" y="14"/>
                  </a:lnTo>
                  <a:lnTo>
                    <a:pt x="274" y="22"/>
                  </a:lnTo>
                  <a:lnTo>
                    <a:pt x="288" y="32"/>
                  </a:lnTo>
                  <a:lnTo>
                    <a:pt x="302" y="42"/>
                  </a:lnTo>
                  <a:lnTo>
                    <a:pt x="316" y="54"/>
                  </a:lnTo>
                  <a:lnTo>
                    <a:pt x="328" y="68"/>
                  </a:lnTo>
                  <a:lnTo>
                    <a:pt x="338" y="82"/>
                  </a:lnTo>
                  <a:lnTo>
                    <a:pt x="348" y="96"/>
                  </a:lnTo>
                  <a:lnTo>
                    <a:pt x="356" y="112"/>
                  </a:lnTo>
                  <a:lnTo>
                    <a:pt x="362" y="130"/>
                  </a:lnTo>
                  <a:lnTo>
                    <a:pt x="366" y="148"/>
                  </a:lnTo>
                  <a:lnTo>
                    <a:pt x="368" y="166"/>
                  </a:lnTo>
                  <a:lnTo>
                    <a:pt x="370" y="18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Line 42"/>
            <p:cNvSpPr>
              <a:spLocks noChangeShapeType="1"/>
            </p:cNvSpPr>
            <p:nvPr/>
          </p:nvSpPr>
          <p:spPr bwMode="auto">
            <a:xfrm flipH="1">
              <a:off x="1692" y="746"/>
              <a:ext cx="9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1058" y="714"/>
              <a:ext cx="746" cy="64"/>
            </a:xfrm>
            <a:prstGeom prst="rect">
              <a:avLst/>
            </a:pr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Rectangle 44"/>
            <p:cNvSpPr>
              <a:spLocks noChangeArrowheads="1"/>
            </p:cNvSpPr>
            <p:nvPr/>
          </p:nvSpPr>
          <p:spPr bwMode="auto">
            <a:xfrm>
              <a:off x="1058" y="714"/>
              <a:ext cx="746" cy="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832" y="583"/>
              <a:ext cx="172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FF"/>
                  </a:solidFill>
                  <a:ea typeface="ＭＳ Ｐゴシック" charset="0"/>
                  <a:cs typeface="ＭＳ Ｐゴシック" charset="0"/>
                </a:rPr>
                <a:t>ESS Linac, (2.5 (2) </a:t>
              </a:r>
              <a:r>
                <a:rPr lang="en-US" sz="1400" b="1" dirty="0">
                  <a:solidFill>
                    <a:srgbClr val="0000FF"/>
                  </a:solidFill>
                  <a:ea typeface="ＭＳ Ｐゴシック" charset="0"/>
                  <a:cs typeface="ＭＳ Ｐゴシック" charset="0"/>
                </a:rPr>
                <a:t>GeV, </a:t>
              </a:r>
              <a:r>
                <a:rPr lang="en-US" sz="1400" b="1" dirty="0" smtClean="0">
                  <a:solidFill>
                    <a:srgbClr val="0000FF"/>
                  </a:solidFill>
                  <a:ea typeface="ＭＳ Ｐゴシック" charset="0"/>
                  <a:cs typeface="ＭＳ Ｐゴシック" charset="0"/>
                </a:rPr>
                <a:t>5 </a:t>
              </a:r>
              <a:r>
                <a:rPr lang="en-US" sz="1400" b="1" dirty="0">
                  <a:solidFill>
                    <a:srgbClr val="0000FF"/>
                  </a:solidFill>
                  <a:ea typeface="ＭＳ Ｐゴシック" charset="0"/>
                  <a:cs typeface="ＭＳ Ｐゴシック" charset="0"/>
                </a:rPr>
                <a:t>MW, </a:t>
              </a:r>
              <a:r>
                <a:rPr lang="en-US" sz="1400" b="1" dirty="0" smtClean="0">
                  <a:solidFill>
                    <a:srgbClr val="0000FF"/>
                  </a:solidFill>
                  <a:ea typeface="ＭＳ Ｐゴシック" charset="0"/>
                  <a:cs typeface="ＭＳ Ｐゴシック" charset="0"/>
                </a:rPr>
                <a:t>modified for 50 Hz super beam)</a:t>
              </a:r>
              <a:endParaRPr lang="en-US" sz="2400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2340" y="1292"/>
              <a:ext cx="215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Target</a:t>
              </a:r>
              <a:endPara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563" y="1907"/>
              <a:ext cx="99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~ 290 </a:t>
              </a:r>
              <a:r>
                <a:rPr lang="en-US" sz="14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MeV </a:t>
              </a:r>
              <a:r>
                <a:rPr lang="el-GR" sz="1400" spc="-300" dirty="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ν</a:t>
              </a:r>
              <a:r>
                <a:rPr lang="el-GR" sz="1400" spc="-300" baseline="-25000" dirty="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μ     </a:t>
              </a:r>
              <a:r>
                <a:rPr lang="el-GR" sz="1400" baseline="-25000" dirty="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beam </a:t>
              </a:r>
              <a:r>
                <a:rPr lang="en-US" sz="14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to far </a:t>
              </a:r>
              <a:r>
                <a:rPr lang="en-US" sz="1400" dirty="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MEMPHYS 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water Cherenkov detector</a:t>
              </a:r>
              <a:endPara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1441" y="1672"/>
              <a:ext cx="424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decay tunnel</a:t>
              </a:r>
              <a:endPara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2482" y="876"/>
              <a:ext cx="353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Accumulator</a:t>
              </a:r>
            </a:p>
            <a:p>
              <a:pPr algn="ct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ring</a:t>
              </a:r>
              <a:endPara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1790" y="990"/>
              <a:ext cx="4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Magnetic</a:t>
              </a:r>
            </a:p>
            <a:p>
              <a:pPr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horn capture</a:t>
              </a:r>
            </a:p>
            <a:p>
              <a:pPr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(collector)</a:t>
              </a:r>
              <a:endPara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1179" y="804"/>
              <a:ext cx="453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0000"/>
                  </a:solidFill>
                  <a:ea typeface="ＭＳ Ｐゴシック" charset="0"/>
                  <a:cs typeface="ＭＳ Ｐゴシック" charset="0"/>
                </a:rPr>
                <a:t>Proton driver</a:t>
              </a:r>
              <a:endParaRPr lang="en-US" sz="24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 rot="-1211666">
              <a:off x="1332" y="1525"/>
              <a:ext cx="442" cy="8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Text Box 54"/>
            <p:cNvSpPr txBox="1">
              <a:spLocks noChangeArrowheads="1"/>
            </p:cNvSpPr>
            <p:nvPr/>
          </p:nvSpPr>
          <p:spPr bwMode="auto">
            <a:xfrm>
              <a:off x="1842" y="1463"/>
              <a:ext cx="4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8000"/>
                  </a:solidFill>
                  <a:latin typeface="+mn-lt"/>
                </a:rPr>
                <a:t>hadrons</a:t>
              </a:r>
            </a:p>
          </p:txBody>
        </p:sp>
        <p:sp>
          <p:nvSpPr>
            <p:cNvPr id="26" name="Text Box 55"/>
            <p:cNvSpPr txBox="1">
              <a:spLocks noChangeArrowheads="1"/>
            </p:cNvSpPr>
            <p:nvPr/>
          </p:nvSpPr>
          <p:spPr bwMode="auto">
            <a:xfrm>
              <a:off x="778" y="1559"/>
              <a:ext cx="2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l-GR" sz="2800" spc="-300" dirty="0">
                  <a:solidFill>
                    <a:srgbClr val="008000"/>
                  </a:solidFill>
                  <a:latin typeface="+mn-lt"/>
                </a:rPr>
                <a:t>ν</a:t>
              </a:r>
              <a:r>
                <a:rPr lang="el-GR" sz="2800" spc="-300" baseline="-25000" dirty="0" smtClean="0">
                  <a:solidFill>
                    <a:srgbClr val="008000"/>
                  </a:solidFill>
                  <a:latin typeface="+mn-lt"/>
                </a:rPr>
                <a:t>μ</a:t>
              </a:r>
              <a:endParaRPr lang="en-US" sz="2800" spc="-300" dirty="0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27" name="Text Box 57"/>
            <p:cNvSpPr txBox="1">
              <a:spLocks noChangeArrowheads="1"/>
            </p:cNvSpPr>
            <p:nvPr/>
          </p:nvSpPr>
          <p:spPr bwMode="auto">
            <a:xfrm>
              <a:off x="2525" y="1127"/>
              <a:ext cx="1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8000"/>
                  </a:solidFill>
                  <a:latin typeface="+mn-lt"/>
                </a:rPr>
                <a:t>p</a:t>
              </a:r>
            </a:p>
          </p:txBody>
        </p:sp>
      </p:grpSp>
      <p:pic>
        <p:nvPicPr>
          <p:cNvPr id="2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196" y="5182898"/>
            <a:ext cx="4151741" cy="1505240"/>
          </a:xfrm>
          <a:prstGeom prst="rect">
            <a:avLst/>
          </a:prstGeom>
          <a:noFill/>
          <a:ln>
            <a:noFill/>
          </a:ln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I:\1 - In corso\7535.0-Laguna\5 - Grafica\Figure\Figure 3D\mezza sezione completa bianc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92" y="4827049"/>
            <a:ext cx="1278046" cy="1422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252"/>
          <p:cNvSpPr>
            <a:spLocks noChangeArrowheads="1"/>
          </p:cNvSpPr>
          <p:nvPr/>
        </p:nvSpPr>
        <p:spPr bwMode="auto">
          <a:xfrm>
            <a:off x="1909038" y="5616029"/>
            <a:ext cx="2247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~</a:t>
            </a:r>
            <a:r>
              <a:rPr lang="el-GR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4</a:t>
            </a:r>
            <a:r>
              <a:rPr lang="el-GR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0 –</a:t>
            </a:r>
            <a:r>
              <a:rPr lang="el-GR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500 </a:t>
            </a:r>
            <a:r>
              <a:rPr lang="en-GB" sz="24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km</a:t>
            </a:r>
            <a:endParaRPr lang="en-GB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7" name="Image 36" descr="Screen Shot 2013-05-17 at 3.09.0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t="11396" r="2996"/>
          <a:stretch/>
        </p:blipFill>
        <p:spPr>
          <a:xfrm>
            <a:off x="0" y="2010260"/>
            <a:ext cx="3138575" cy="2337766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ZoneTexte 29"/>
          <p:cNvSpPr txBox="1"/>
          <p:nvPr/>
        </p:nvSpPr>
        <p:spPr>
          <a:xfrm rot="20586502">
            <a:off x="756821" y="3665862"/>
            <a:ext cx="163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Beam switchyard or </a:t>
            </a:r>
          </a:p>
          <a:p>
            <a:r>
              <a:rPr lang="en-GB" sz="900" dirty="0" smtClean="0"/>
              <a:t>Four accumulators</a:t>
            </a:r>
            <a:endParaRPr lang="en-GB" sz="900" dirty="0"/>
          </a:p>
        </p:txBody>
      </p:sp>
      <p:sp>
        <p:nvSpPr>
          <p:cNvPr id="32" name="ZoneTexte 31"/>
          <p:cNvSpPr txBox="1"/>
          <p:nvPr/>
        </p:nvSpPr>
        <p:spPr>
          <a:xfrm>
            <a:off x="1960082" y="3328975"/>
            <a:ext cx="171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f</a:t>
            </a:r>
            <a:r>
              <a:rPr lang="en-GB" sz="900" dirty="0" smtClean="0"/>
              <a:t>our horns/targets </a:t>
            </a:r>
          </a:p>
          <a:p>
            <a:r>
              <a:rPr lang="en-GB" sz="900" dirty="0" smtClean="0"/>
              <a:t>station</a:t>
            </a:r>
            <a:endParaRPr lang="en-GB" sz="900" dirty="0"/>
          </a:p>
        </p:txBody>
      </p:sp>
      <p:sp>
        <p:nvSpPr>
          <p:cNvPr id="33" name="ZoneTexte 32"/>
          <p:cNvSpPr txBox="1"/>
          <p:nvPr/>
        </p:nvSpPr>
        <p:spPr>
          <a:xfrm>
            <a:off x="1382438" y="2107328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PSU</a:t>
            </a:r>
            <a:endParaRPr lang="en-GB" sz="900" dirty="0"/>
          </a:p>
        </p:txBody>
      </p:sp>
      <p:sp>
        <p:nvSpPr>
          <p:cNvPr id="34" name="ZoneTexte 33"/>
          <p:cNvSpPr txBox="1"/>
          <p:nvPr/>
        </p:nvSpPr>
        <p:spPr>
          <a:xfrm rot="20449996">
            <a:off x="1981739" y="3052128"/>
            <a:ext cx="9342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d</a:t>
            </a:r>
            <a:r>
              <a:rPr lang="en-GB" sz="900" dirty="0" smtClean="0"/>
              <a:t>ecay tunnel</a:t>
            </a:r>
            <a:endParaRPr lang="en-GB" sz="900" dirty="0"/>
          </a:p>
        </p:txBody>
      </p:sp>
      <p:sp>
        <p:nvSpPr>
          <p:cNvPr id="36" name="ZoneTexte 35"/>
          <p:cNvSpPr txBox="1"/>
          <p:nvPr/>
        </p:nvSpPr>
        <p:spPr>
          <a:xfrm>
            <a:off x="2345939" y="2632587"/>
            <a:ext cx="8936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b</a:t>
            </a:r>
            <a:r>
              <a:rPr lang="en-GB" sz="900" dirty="0" smtClean="0"/>
              <a:t>eam dump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3816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dan.PN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8239" b="758"/>
          <a:stretch/>
        </p:blipFill>
        <p:spPr>
          <a:xfrm>
            <a:off x="254000" y="596321"/>
            <a:ext cx="8648601" cy="5690179"/>
          </a:xfrm>
          <a:prstGeom prst="rect">
            <a:avLst/>
          </a:prstGeom>
          <a:ln>
            <a:noFill/>
          </a:ln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00" y="25400"/>
            <a:ext cx="8204200" cy="461307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Super beam Four-horn/target station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663937" y="6602786"/>
            <a:ext cx="141107" cy="24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365125"/>
          </a:xfrm>
        </p:spPr>
        <p:txBody>
          <a:bodyPr/>
          <a:lstStyle/>
          <a:p>
            <a:r>
              <a:rPr lang="en-US" dirty="0" smtClean="0"/>
              <a:t>Nufact13</a:t>
            </a:r>
            <a:endParaRPr lang="en-GB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124200" y="6521450"/>
            <a:ext cx="2895600" cy="365125"/>
          </a:xfrm>
        </p:spPr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Flèche vers la droite 2"/>
          <p:cNvSpPr/>
          <p:nvPr/>
        </p:nvSpPr>
        <p:spPr>
          <a:xfrm>
            <a:off x="7823200" y="57658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1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creen Shot 2012-11-07 at 3.5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05200"/>
            <a:ext cx="5360521" cy="2975981"/>
          </a:xfrm>
          <a:prstGeom prst="rect">
            <a:avLst/>
          </a:prstGeom>
          <a:effectLst>
            <a:outerShdw blurRad="635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Screen Shot 2012-11-07 at 3.5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566543" cy="3165662"/>
          </a:xfrm>
          <a:prstGeom prst="rect">
            <a:avLst/>
          </a:prstGeom>
          <a:effectLst>
            <a:outerShdw blurRad="635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32550"/>
            <a:ext cx="2133600" cy="365125"/>
          </a:xfrm>
        </p:spPr>
        <p:txBody>
          <a:bodyPr/>
          <a:lstStyle/>
          <a:p>
            <a:r>
              <a:rPr lang="en-US" dirty="0" smtClean="0"/>
              <a:t>Nufact13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32550"/>
            <a:ext cx="2895600" cy="365125"/>
          </a:xfrm>
        </p:spPr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4325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40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b_activity_1d_new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57200"/>
            <a:ext cx="3781425" cy="19134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8296" y="509161"/>
            <a:ext cx="5334000" cy="563562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SPL: Activation in molasse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599263"/>
            <a:ext cx="8534400" cy="2246769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600" dirty="0" smtClean="0"/>
              <a:t>study set up:</a:t>
            </a:r>
          </a:p>
          <a:p>
            <a:pPr>
              <a:buFont typeface="Wingdings" pitchFamily="2" charset="2"/>
              <a:buChar char="ü"/>
            </a:pPr>
            <a:r>
              <a:rPr lang="en-GB" sz="1600" dirty="0" smtClean="0"/>
              <a:t> packed Ti target, 65%d</a:t>
            </a:r>
            <a:r>
              <a:rPr lang="en-GB" sz="1600" baseline="-25000" dirty="0" smtClean="0"/>
              <a:t>Ti</a:t>
            </a:r>
          </a:p>
          <a:p>
            <a:pPr>
              <a:buFont typeface="Wingdings" pitchFamily="2" charset="2"/>
              <a:buChar char="ü"/>
            </a:pPr>
            <a:r>
              <a:rPr lang="en-GB" sz="1600" dirty="0" smtClean="0"/>
              <a:t>4MW beam, 4horns, 200days of irradiation</a:t>
            </a:r>
            <a:endParaRPr lang="en-GB" dirty="0" smtClean="0"/>
          </a:p>
          <a:p>
            <a:pPr>
              <a:buClr>
                <a:schemeClr val="accent3"/>
              </a:buClr>
            </a:pPr>
            <a:endParaRPr lang="en-GB" dirty="0" smtClean="0"/>
          </a:p>
          <a:p>
            <a:pPr>
              <a:buClr>
                <a:schemeClr val="accent3"/>
              </a:buClr>
            </a:pPr>
            <a:endParaRPr lang="en-GB" dirty="0"/>
          </a:p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minimum activation leads to minimum water contamination </a:t>
            </a:r>
          </a:p>
          <a:p>
            <a:pPr marL="285750" indent="-285750">
              <a:buFont typeface="Wingdings" charset="2"/>
              <a:buChar char="Ø"/>
            </a:pPr>
            <a:r>
              <a:rPr lang="en-GB" baseline="30000" dirty="0" smtClean="0"/>
              <a:t>22</a:t>
            </a:r>
            <a:r>
              <a:rPr lang="en-GB" dirty="0" smtClean="0"/>
              <a:t> Na and tritium could represent a hazard by contaminating the ground water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368578"/>
              </p:ext>
            </p:extLst>
          </p:nvPr>
        </p:nvGraphicFramePr>
        <p:xfrm>
          <a:off x="533400" y="4191112"/>
          <a:ext cx="7924800" cy="1351280"/>
        </p:xfrm>
        <a:graphic>
          <a:graphicData uri="http://schemas.openxmlformats.org/drawingml/2006/table">
            <a:tbl>
              <a:tblPr firstRow="1" bandRow="1">
                <a:effectLst>
                  <a:outerShdw blurRad="1270000" dist="50800" dir="540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CERN</a:t>
                      </a:r>
                      <a:r>
                        <a:rPr lang="en-GB" baseline="0" dirty="0" smtClean="0"/>
                        <a:t> annual activity constraints  in molasse </a:t>
                      </a:r>
                    </a:p>
                    <a:p>
                      <a:r>
                        <a:rPr lang="en-GB" sz="1600" baseline="0" dirty="0" smtClean="0"/>
                        <a:t>(0.3mSv/year for the public through water) </a:t>
                      </a:r>
                      <a:endParaRPr lang="en-GB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Super </a:t>
                      </a:r>
                      <a:r>
                        <a:rPr lang="en-GB" baseline="0" dirty="0" smtClean="0"/>
                        <a:t>Beam </a:t>
                      </a:r>
                      <a:endParaRPr lang="en-GB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30000" dirty="0" smtClean="0"/>
                        <a:t>22</a:t>
                      </a:r>
                      <a:r>
                        <a:rPr lang="en-GB" dirty="0" smtClean="0"/>
                        <a:t> 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4.2 x 10</a:t>
                      </a:r>
                      <a:r>
                        <a:rPr lang="en-GB" baseline="30000" dirty="0" smtClean="0"/>
                        <a:t>11</a:t>
                      </a:r>
                      <a:r>
                        <a:rPr lang="en-GB" baseline="0" dirty="0" smtClean="0"/>
                        <a:t> Bq 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~10</a:t>
                      </a:r>
                      <a:r>
                        <a:rPr lang="en-GB" baseline="30000" dirty="0" smtClean="0"/>
                        <a:t>8 </a:t>
                      </a:r>
                      <a:r>
                        <a:rPr lang="en-GB" baseline="0" dirty="0" smtClean="0"/>
                        <a:t>Bq</a:t>
                      </a:r>
                      <a:endParaRPr lang="en-GB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tritium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3.1 x 10</a:t>
                      </a:r>
                      <a:r>
                        <a:rPr lang="en-GB" baseline="30000" dirty="0" smtClean="0"/>
                        <a:t>15</a:t>
                      </a:r>
                      <a:r>
                        <a:rPr lang="en-GB" baseline="0" dirty="0" smtClean="0"/>
                        <a:t> Bq</a:t>
                      </a:r>
                      <a:endParaRPr lang="en-GB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~10</a:t>
                      </a:r>
                      <a:r>
                        <a:rPr lang="en-GB" baseline="30000" dirty="0" smtClean="0"/>
                        <a:t>8</a:t>
                      </a:r>
                      <a:r>
                        <a:rPr lang="en-GB" baseline="0" dirty="0" smtClean="0"/>
                        <a:t> Bq</a:t>
                      </a:r>
                      <a:endParaRPr lang="en-GB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72200" y="4572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molasse @ CERN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914400"/>
            <a:ext cx="122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>
            <a:stCxn id="12" idx="1"/>
          </p:cNvCxnSpPr>
          <p:nvPr/>
        </p:nvCxnSpPr>
        <p:spPr>
          <a:xfrm flipH="1" flipV="1">
            <a:off x="5334000" y="990607"/>
            <a:ext cx="1143000" cy="930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</p:cNvCxnSpPr>
          <p:nvPr/>
        </p:nvCxnSpPr>
        <p:spPr>
          <a:xfrm flipV="1">
            <a:off x="7702050" y="914401"/>
            <a:ext cx="1060950" cy="1692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67400" y="1981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distribution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 rot="19965451">
            <a:off x="3019331" y="1067785"/>
            <a:ext cx="172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preliminary</a:t>
            </a:r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304800" y="5930900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Activation lower than CERN’s limits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5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Screen Shot 2012-11-07 at 11.23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470900" cy="3657600"/>
          </a:xfrm>
          <a:prstGeom prst="rect">
            <a:avLst/>
          </a:prstGeom>
          <a:effectLst>
            <a:outerShdw blurRad="635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Screen Shot 2012-11-07 at 3.5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57600"/>
            <a:ext cx="3429000" cy="2260600"/>
          </a:xfrm>
          <a:prstGeom prst="rect">
            <a:avLst/>
          </a:prstGeom>
          <a:effectLst>
            <a:outerShdw blurRad="663575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Screen Shot 2012-11-07 at 3.51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5257800" cy="4079206"/>
          </a:xfrm>
          <a:prstGeom prst="rect">
            <a:avLst/>
          </a:prstGeom>
          <a:effectLst>
            <a:outerShdw blurRad="6477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1676400" y="4482"/>
            <a:ext cx="659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/>
              <a:t>Radiation Studies for horn/target gallery </a:t>
            </a:r>
            <a:endParaRPr lang="en-US" sz="2400" i="1" u="sng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1676400" y="2057400"/>
            <a:ext cx="9906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667000" y="2057400"/>
            <a:ext cx="10668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371600" y="1676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rompt dose rates vs. concrete depth above shielding   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457200" y="6248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distributions  @ 4 MW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5487894" y="6019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ron collimator for power supply area</a:t>
            </a:r>
            <a:endParaRPr lang="en-US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7162800" y="4724400"/>
            <a:ext cx="152400" cy="12954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4343400" y="5486400"/>
            <a:ext cx="2819400" cy="5334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391400" y="2895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μSv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365125"/>
          </a:xfrm>
        </p:spPr>
        <p:txBody>
          <a:bodyPr/>
          <a:lstStyle/>
          <a:p>
            <a:r>
              <a:rPr lang="de-DE" dirty="0" smtClean="0"/>
              <a:t>SPL Horn Studies @ NBI2012, 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6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creen Shot 2013-07-10 at 12.28.29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3769099"/>
            <a:ext cx="7315200" cy="2952376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Screen Shot 2013-07-10 at 12.22.58 P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14300"/>
            <a:ext cx="7886700" cy="37973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3924300" y="46101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He vessels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8439"/>
            <a:ext cx="8229600" cy="383824"/>
          </a:xfrm>
        </p:spPr>
        <p:txBody>
          <a:bodyPr>
            <a:noAutofit/>
          </a:bodyPr>
          <a:lstStyle/>
          <a:p>
            <a:r>
              <a:rPr lang="en-GB" sz="3600" dirty="0" smtClean="0"/>
              <a:t>Target: packed bed</a:t>
            </a:r>
            <a:endParaRPr lang="en-GB" sz="3600" dirty="0"/>
          </a:p>
        </p:txBody>
      </p:sp>
      <p:pic>
        <p:nvPicPr>
          <p:cNvPr id="6" name="Image 5" descr="Screen Shot 2012-07-24 at 9.01.50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43" y="3603728"/>
            <a:ext cx="2549657" cy="1817577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ZoneTexte 17"/>
          <p:cNvSpPr txBox="1"/>
          <p:nvPr/>
        </p:nvSpPr>
        <p:spPr>
          <a:xfrm>
            <a:off x="1320252" y="854535"/>
            <a:ext cx="6882977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Large </a:t>
            </a:r>
            <a:r>
              <a:rPr lang="en-GB" dirty="0"/>
              <a:t>surface area for heat transfer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Coolant able to access areas with </a:t>
            </a:r>
            <a:endParaRPr lang="en-GB" dirty="0" smtClean="0"/>
          </a:p>
          <a:p>
            <a:r>
              <a:rPr lang="en-GB" dirty="0" smtClean="0"/>
              <a:t>     highest </a:t>
            </a:r>
            <a:r>
              <a:rPr lang="en-GB" dirty="0"/>
              <a:t>energy deposition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Potential  </a:t>
            </a:r>
            <a:r>
              <a:rPr lang="en-GB" dirty="0"/>
              <a:t>heat removal rates </a:t>
            </a:r>
            <a:r>
              <a:rPr lang="en-GB" dirty="0" smtClean="0"/>
              <a:t>at </a:t>
            </a:r>
            <a:r>
              <a:rPr lang="en-GB" dirty="0"/>
              <a:t>the hundreds of kW level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Pressurised cooling gas required at high power </a:t>
            </a:r>
            <a:r>
              <a:rPr lang="en-GB" dirty="0" smtClean="0"/>
              <a:t>levels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Minimal </a:t>
            </a:r>
            <a:r>
              <a:rPr lang="en-GB" dirty="0" smtClean="0"/>
              <a:t>stresses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prstClr val="black"/>
                </a:solidFill>
                <a:ea typeface="ＭＳ Ｐゴシック" charset="0"/>
                <a:cs typeface="+mj-cs"/>
              </a:rPr>
              <a:t>Tests of such a target are planned using the </a:t>
            </a:r>
            <a:endParaRPr lang="en-GB" dirty="0" smtClean="0">
              <a:solidFill>
                <a:prstClr val="black"/>
              </a:solidFill>
              <a:ea typeface="ＭＳ Ｐゴシック" charset="0"/>
              <a:cs typeface="+mj-cs"/>
            </a:endParaRPr>
          </a:p>
          <a:p>
            <a:r>
              <a:rPr lang="en-GB" dirty="0">
                <a:solidFill>
                  <a:prstClr val="black"/>
                </a:solidFill>
                <a:ea typeface="ＭＳ Ｐゴシック" charset="0"/>
                <a:cs typeface="+mj-cs"/>
              </a:rPr>
              <a:t> </a:t>
            </a:r>
            <a:r>
              <a:rPr lang="en-GB" dirty="0" smtClean="0">
                <a:solidFill>
                  <a:prstClr val="black"/>
                </a:solidFill>
                <a:ea typeface="ＭＳ Ｐゴシック" charset="0"/>
                <a:cs typeface="+mj-cs"/>
              </a:rPr>
              <a:t>    HiRadMat </a:t>
            </a:r>
            <a:r>
              <a:rPr lang="en-GB" dirty="0">
                <a:solidFill>
                  <a:prstClr val="black"/>
                </a:solidFill>
                <a:ea typeface="ＭＳ Ｐゴシック" charset="0"/>
                <a:cs typeface="+mj-cs"/>
              </a:rPr>
              <a:t>high intensity proton irradiation </a:t>
            </a:r>
            <a:r>
              <a:rPr lang="en-GB" dirty="0" smtClean="0">
                <a:solidFill>
                  <a:prstClr val="black"/>
                </a:solidFill>
                <a:ea typeface="ＭＳ Ｐゴシック" charset="0"/>
                <a:cs typeface="+mj-cs"/>
              </a:rPr>
              <a:t>facility </a:t>
            </a:r>
            <a:r>
              <a:rPr lang="en-GB" dirty="0">
                <a:solidFill>
                  <a:prstClr val="black"/>
                </a:solidFill>
                <a:ea typeface="ＭＳ Ｐゴシック" charset="0"/>
                <a:cs typeface="+mj-cs"/>
              </a:rPr>
              <a:t>at </a:t>
            </a:r>
            <a:r>
              <a:rPr lang="en-GB" dirty="0" smtClean="0">
                <a:solidFill>
                  <a:prstClr val="black"/>
                </a:solidFill>
                <a:ea typeface="ＭＳ Ｐゴシック" charset="0"/>
                <a:cs typeface="+mj-cs"/>
              </a:rPr>
              <a:t>CERN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Full study in EUROnu.org, arXiv</a:t>
            </a:r>
            <a:r>
              <a:rPr lang="en-GB" dirty="0"/>
              <a:t>:</a:t>
            </a:r>
            <a:r>
              <a:rPr lang="en-GB" dirty="0" smtClean="0"/>
              <a:t>1212.0732 (SPL super beam)</a:t>
            </a:r>
            <a:endParaRPr lang="en-GB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pic>
        <p:nvPicPr>
          <p:cNvPr id="19" name="Picture 5" descr="pbedge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7" y="3513981"/>
            <a:ext cx="5647293" cy="3207494"/>
          </a:xfrm>
          <a:prstGeom prst="rect">
            <a:avLst/>
          </a:prstGeom>
          <a:noFill/>
          <a:ln>
            <a:noFill/>
          </a:ln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necteur droit avec flèche 21"/>
          <p:cNvCxnSpPr/>
          <p:nvPr/>
        </p:nvCxnSpPr>
        <p:spPr>
          <a:xfrm flipV="1">
            <a:off x="7078847" y="5218973"/>
            <a:ext cx="176384" cy="454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884320" y="5727008"/>
            <a:ext cx="32596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/>
              <a:t>Beam window, Be is a candidate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Pressure </a:t>
            </a:r>
            <a:r>
              <a:rPr lang="en-US" sz="1200" dirty="0"/>
              <a:t>stresses can be </a:t>
            </a:r>
            <a:r>
              <a:rPr lang="en-US" sz="1200" dirty="0" smtClean="0"/>
              <a:t>dealt by </a:t>
            </a:r>
            <a:r>
              <a:rPr lang="en-US" sz="1200" dirty="0"/>
              <a:t>having </a:t>
            </a:r>
            <a:r>
              <a:rPr lang="en-US" sz="1200" dirty="0" smtClean="0"/>
              <a:t>a </a:t>
            </a:r>
            <a:r>
              <a:rPr lang="en-US" sz="1200" dirty="0"/>
              <a:t>hemispherical window design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Separation </a:t>
            </a:r>
            <a:r>
              <a:rPr lang="en-US" sz="1200" dirty="0"/>
              <a:t>from target station coolant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GB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0293" y="3650713"/>
            <a:ext cx="31028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GB" sz="1050" dirty="0" smtClean="0"/>
              <a:t>Titanium </a:t>
            </a:r>
            <a:r>
              <a:rPr lang="en-GB" sz="1050" dirty="0"/>
              <a:t>alloy cannister containing packed bed of titanium or beryllium </a:t>
            </a:r>
            <a:r>
              <a:rPr lang="en-GB" sz="1050" dirty="0" smtClean="0"/>
              <a:t>spheres</a:t>
            </a: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GB" sz="1050" dirty="0" smtClean="0"/>
              <a:t>Cannister </a:t>
            </a:r>
            <a:r>
              <a:rPr lang="en-GB" sz="1050" dirty="0"/>
              <a:t>perforated with elliptical holes graded in size along length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5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71596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Stresses for the Packed bed target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762000"/>
          </a:xfrm>
          <a:effectLst/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2400" dirty="0" smtClean="0"/>
              <a:t>EUROnu example, 24mm diameter cannister packed with 3mm Ti6Al4V spheres</a:t>
            </a:r>
          </a:p>
          <a:p>
            <a:r>
              <a:rPr lang="en-GB" sz="2400" dirty="0" smtClean="0"/>
              <a:t>Quasi thermal and Inertial dynamic stress components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6" name="Picture 5" descr="vmstresspack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81200"/>
            <a:ext cx="4596782" cy="2767824"/>
          </a:xfrm>
          <a:prstGeom prst="rect">
            <a:avLst/>
          </a:prstGeom>
          <a:noFill/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vmstresspacke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1828800"/>
            <a:ext cx="4596782" cy="2767824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010400" y="3124200"/>
            <a:ext cx="162498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ideally spill time &gt; oscillation period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3" name="Picture 12" descr="TitaniumSphereStres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724400"/>
            <a:ext cx="7642781" cy="1779321"/>
          </a:xfrm>
          <a:prstGeom prst="rect">
            <a:avLst/>
          </a:prstGeom>
          <a:ln>
            <a:noFill/>
          </a:ln>
          <a:effectLst>
            <a:outerShdw blurRad="1270000" dist="38100" dir="2700000" algn="tl" rotWithShape="0">
              <a:srgbClr val="000000">
                <a:alpha val="43000"/>
              </a:srgbClr>
            </a:outerShdw>
            <a:softEdge rad="112500"/>
          </a:effectLst>
        </p:spPr>
      </p:pic>
      <p:cxnSp>
        <p:nvCxnSpPr>
          <p:cNvPr id="11" name="Connecteur droit avec flèche 10"/>
          <p:cNvCxnSpPr/>
          <p:nvPr/>
        </p:nvCxnSpPr>
        <p:spPr>
          <a:xfrm>
            <a:off x="1862916" y="1806443"/>
            <a:ext cx="442988" cy="664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323313" y="1866900"/>
            <a:ext cx="2033006" cy="321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ourHorn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6006" y="4419600"/>
            <a:ext cx="2247993" cy="1927524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16" name="Picture 15" descr="hor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810000"/>
            <a:ext cx="4408629" cy="2831381"/>
          </a:xfrm>
          <a:prstGeom prst="rect">
            <a:avLst/>
          </a:prstGeom>
          <a:effectLst>
            <a:outerShdw blurRad="8509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92162"/>
          </a:xfrm>
        </p:spPr>
        <p:txBody>
          <a:bodyPr>
            <a:normAutofit/>
          </a:bodyPr>
          <a:lstStyle/>
          <a:p>
            <a:r>
              <a:rPr lang="en-GB" sz="4000" i="1" u="sng" dirty="0" smtClean="0"/>
              <a:t>Horn evolution</a:t>
            </a:r>
            <a:endParaRPr lang="en-GB" sz="40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300"/>
            <a:ext cx="8229600" cy="2819400"/>
          </a:xfrm>
          <a:effectLst>
            <a:outerShdw blurRad="6096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2000" dirty="0" smtClean="0"/>
              <a:t>evolution of the horn shape after many studies:</a:t>
            </a:r>
          </a:p>
          <a:p>
            <a:pPr>
              <a:buNone/>
            </a:pPr>
            <a:endParaRPr lang="en-GB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smtClean="0"/>
              <a:t>triangle </a:t>
            </a:r>
            <a:r>
              <a:rPr lang="en-GB" sz="2000" dirty="0" smtClean="0"/>
              <a:t>shape (van der Meer)  with target inside the horn : in general best configuration  for low energy beam 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dirty="0" smtClean="0"/>
              <a:t>triangle with target integrated to the inner conductor : very good physics results but high energy deposition and stresses on the conductors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en-GB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dirty="0" smtClean="0"/>
              <a:t>forward-closed  shape with target integrated to the inner conductor : best physics results,  best rejection of wrong sign mesons  but high energy deposition and stresses 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dirty="0" smtClean="0"/>
              <a:t>forward-closed  shape with no-integrated target: </a:t>
            </a:r>
          </a:p>
          <a:p>
            <a:pPr>
              <a:spcBef>
                <a:spcPts val="0"/>
              </a:spcBef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best compromise between physics and reliability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GB" sz="2000" dirty="0" smtClean="0"/>
              <a:t>4-horn/target system to accommodate the MW power scale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11" name="Oval 10"/>
          <p:cNvSpPr/>
          <p:nvPr/>
        </p:nvSpPr>
        <p:spPr>
          <a:xfrm rot="21099800">
            <a:off x="5368951" y="845611"/>
            <a:ext cx="3308266" cy="7232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details in WP2 notes @ http://</a:t>
            </a:r>
            <a:r>
              <a:rPr lang="en-GB" sz="1200" dirty="0" err="1" smtClean="0">
                <a:solidFill>
                  <a:srgbClr val="000000"/>
                </a:solidFill>
              </a:rPr>
              <a:t>www.euronu.org</a:t>
            </a:r>
            <a:r>
              <a:rPr lang="en-GB" sz="1200" dirty="0" smtClean="0">
                <a:solidFill>
                  <a:srgbClr val="000000"/>
                </a:solidFill>
              </a:rPr>
              <a:t>/</a:t>
            </a:r>
          </a:p>
          <a:p>
            <a:pPr algn="ctr"/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17" name="Picture 16" descr="hor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91000"/>
            <a:ext cx="2457450" cy="2381250"/>
          </a:xfrm>
          <a:prstGeom prst="rect">
            <a:avLst/>
          </a:prstGeom>
          <a:effectLst>
            <a:outerShdw blurRad="7874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flipH="1">
            <a:off x="2209800" y="4038600"/>
            <a:ext cx="304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 vers le bas 19"/>
          <p:cNvSpPr/>
          <p:nvPr/>
        </p:nvSpPr>
        <p:spPr>
          <a:xfrm>
            <a:off x="5867400" y="1689100"/>
            <a:ext cx="76200" cy="228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èche vers le bas 23"/>
          <p:cNvSpPr/>
          <p:nvPr/>
        </p:nvSpPr>
        <p:spPr>
          <a:xfrm>
            <a:off x="5867400" y="2146300"/>
            <a:ext cx="76200" cy="228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èche vers le bas 24"/>
          <p:cNvSpPr/>
          <p:nvPr/>
        </p:nvSpPr>
        <p:spPr>
          <a:xfrm>
            <a:off x="5867400" y="2755900"/>
            <a:ext cx="76200" cy="228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èche vers le bas 25"/>
          <p:cNvSpPr/>
          <p:nvPr/>
        </p:nvSpPr>
        <p:spPr>
          <a:xfrm>
            <a:off x="5867400" y="3213100"/>
            <a:ext cx="76200" cy="228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7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hor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0878" y="4191537"/>
            <a:ext cx="2602322" cy="198409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benjamin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566" y="3816048"/>
            <a:ext cx="3661915" cy="2591102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Horn studies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18566" y="687424"/>
            <a:ext cx="8616406" cy="3212013"/>
          </a:xfrm>
          <a:noFill/>
          <a:ln>
            <a:noFill/>
          </a:ln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r>
              <a:rPr lang="en-GB" sz="1600" dirty="0" smtClean="0"/>
              <a:t>horn structure</a:t>
            </a:r>
          </a:p>
          <a:p>
            <a:pPr lvl="1">
              <a:buFont typeface="Wingdings" charset="2"/>
              <a:buChar char="Ø"/>
            </a:pPr>
            <a:r>
              <a:rPr lang="en-GB" sz="1600" dirty="0" smtClean="0"/>
              <a:t>Al 6061 T6 alloy good trade off between mechanical strength, resistance to corrosion, electrical conductivity and cost</a:t>
            </a:r>
          </a:p>
          <a:p>
            <a:pPr lvl="1">
              <a:buFont typeface="Wingdings" charset="2"/>
              <a:buChar char="Ø"/>
            </a:pPr>
            <a:r>
              <a:rPr lang="en-GB" sz="1600" dirty="0" smtClean="0"/>
              <a:t>horn thickness as small as possible: best physics, limit energy deposition from secondary particles but thick enough to sustain dynamic stress </a:t>
            </a:r>
          </a:p>
          <a:p>
            <a:r>
              <a:rPr lang="en-GB" sz="1600" dirty="0" smtClean="0"/>
              <a:t>horn stress and deformation </a:t>
            </a:r>
          </a:p>
          <a:p>
            <a:pPr lvl="1">
              <a:buFont typeface="Wingdings" charset="2"/>
              <a:buChar char="Ø"/>
            </a:pPr>
            <a:r>
              <a:rPr lang="en-GB" sz="1600" dirty="0" smtClean="0"/>
              <a:t>static mechanical model, thermal dilatation </a:t>
            </a:r>
          </a:p>
          <a:p>
            <a:pPr lvl="1">
              <a:buFont typeface="Wingdings" charset="2"/>
              <a:buChar char="Ø"/>
            </a:pPr>
            <a:r>
              <a:rPr lang="en-GB" sz="1600" dirty="0" smtClean="0"/>
              <a:t>magnetic pressure pulse, dynamic displacement </a:t>
            </a:r>
          </a:p>
          <a:p>
            <a:pPr lvl="1">
              <a:buFont typeface="Wingdings" charset="2"/>
              <a:buChar char="Ø"/>
            </a:pPr>
            <a:r>
              <a:rPr lang="en-GB" sz="1600" dirty="0" smtClean="0"/>
              <a:t>Horn lifetime at least 1 year from fatigue analysis (30 – 60 </a:t>
            </a:r>
            <a:r>
              <a:rPr lang="en-GB" sz="1600" dirty="0" err="1" smtClean="0"/>
              <a:t>MPa</a:t>
            </a:r>
            <a:r>
              <a:rPr lang="en-GB" sz="1600" dirty="0" smtClean="0"/>
              <a:t> max stress depending on HTCs)</a:t>
            </a:r>
          </a:p>
          <a:p>
            <a:pPr lvl="1">
              <a:buFont typeface="Wingdings" charset="2"/>
              <a:buChar char="Ø"/>
            </a:pPr>
            <a:r>
              <a:rPr lang="en-GB" sz="1600" dirty="0" smtClean="0"/>
              <a:t>60 water jets for cooling</a:t>
            </a:r>
          </a:p>
          <a:p>
            <a:pPr marL="0" indent="0">
              <a:buNone/>
            </a:pPr>
            <a:endParaRPr lang="en-GB" sz="1600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Nufact13</a:t>
            </a:r>
            <a:endParaRPr lang="en-GB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ESS Studies - NV </a:t>
            </a:r>
            <a:endParaRPr lang="en-GB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/>
              <a:t>9</a:t>
            </a:fld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 rot="20937966">
            <a:off x="6475890" y="1969446"/>
            <a:ext cx="2323553" cy="595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Full study in </a:t>
            </a:r>
            <a:r>
              <a:rPr lang="en-GB" sz="1600" dirty="0" smtClean="0"/>
              <a:t>EUROnu, </a:t>
            </a:r>
          </a:p>
          <a:p>
            <a:r>
              <a:rPr lang="en-GB" sz="1600" dirty="0" smtClean="0"/>
              <a:t>arXiv</a:t>
            </a:r>
            <a:r>
              <a:rPr lang="en-GB" sz="1600" dirty="0"/>
              <a:t>:</a:t>
            </a:r>
            <a:r>
              <a:rPr lang="en-GB" sz="1600" dirty="0" smtClean="0"/>
              <a:t>1212.0732</a:t>
            </a:r>
            <a:endParaRPr lang="en-GB" sz="1600" dirty="0"/>
          </a:p>
        </p:txBody>
      </p:sp>
      <p:pic>
        <p:nvPicPr>
          <p:cNvPr id="11" name="Picture 19" descr="FourHorn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2012" y="4191537"/>
            <a:ext cx="2313965" cy="198409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47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othicSimpl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Été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GothicSimple.thmx</Template>
  <TotalTime>1733</TotalTime>
  <Words>2248</Words>
  <Application>Microsoft Macintosh PowerPoint</Application>
  <PresentationFormat>Présentation à l'écran (4:3)</PresentationFormat>
  <Paragraphs>502</Paragraphs>
  <Slides>42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GothicSimple</vt:lpstr>
      <vt:lpstr>Target station and optimization studies for ESS Super Beam</vt:lpstr>
      <vt:lpstr>layout</vt:lpstr>
      <vt:lpstr>ESS Super beam layout  (adopted from SPL Super Beam - EUROnu)</vt:lpstr>
      <vt:lpstr>Super beam Four-horn/target station</vt:lpstr>
      <vt:lpstr>Présentation PowerPoint</vt:lpstr>
      <vt:lpstr>Target: packed bed</vt:lpstr>
      <vt:lpstr>Stresses for the Packed bed target</vt:lpstr>
      <vt:lpstr>Horn evolution</vt:lpstr>
      <vt:lpstr>Horn studies</vt:lpstr>
      <vt:lpstr>Présentation PowerPoint</vt:lpstr>
      <vt:lpstr>Are the adopted SPL Super Beam parameters fit well the ESS case ?</vt:lpstr>
      <vt:lpstr>Reminder: collection of possible detector locations  in Sweden</vt:lpstr>
      <vt:lpstr> are our candidate baselines good enough?</vt:lpstr>
      <vt:lpstr>Présentation PowerPoint</vt:lpstr>
      <vt:lpstr>Horn Current ?</vt:lpstr>
      <vt:lpstr>Présentation PowerPoint</vt:lpstr>
      <vt:lpstr>Présentation PowerPoint</vt:lpstr>
      <vt:lpstr>is the increased νe contamination more significant than the increased flux ?</vt:lpstr>
      <vt:lpstr>Présentation PowerPoint</vt:lpstr>
      <vt:lpstr>Systematics, time vs  physics</vt:lpstr>
      <vt:lpstr>Présentation PowerPoint</vt:lpstr>
      <vt:lpstr>Présentation PowerPoint</vt:lpstr>
      <vt:lpstr>Particle production at target</vt:lpstr>
      <vt:lpstr>Présentation PowerPoint</vt:lpstr>
      <vt:lpstr>Perfect focusing studies is the horn focusing well ?</vt:lpstr>
      <vt:lpstr>pf vs nf vs focus</vt:lpstr>
      <vt:lpstr>focusing-defocusing effect of the optics  π+, π- at the entrance of decay tunnel </vt:lpstr>
      <vt:lpstr>ESS with adopted parameters offers              the best physics after LENF </vt:lpstr>
      <vt:lpstr>simulation layout for radiation  fluka, flair gui/analysis iron-shields, concrete, molasse, He</vt:lpstr>
      <vt:lpstr>horn/target gallery</vt:lpstr>
      <vt:lpstr>ESS/SPL power distribution  iron, concrete, molasse, He</vt:lpstr>
      <vt:lpstr>ESS neutron flux  iron, concrete, molasse, He</vt:lpstr>
      <vt:lpstr>ESS muon flux  iron, concrete, molasse, He</vt:lpstr>
      <vt:lpstr>summary</vt:lpstr>
      <vt:lpstr>Energy Deposition from secondary particles   @1.3 MW @SPL</vt:lpstr>
      <vt:lpstr>horn lifetime</vt:lpstr>
      <vt:lpstr>Présentation PowerPoint</vt:lpstr>
      <vt:lpstr>Présentation PowerPoint</vt:lpstr>
      <vt:lpstr>Reminder: ESS neutrino super beam</vt:lpstr>
      <vt:lpstr>Présentation PowerPoint</vt:lpstr>
      <vt:lpstr>SPL: Activation in molasse 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Station and Optimization Studies </dc:title>
  <dc:creator>Nikos Vassilopoulos</dc:creator>
  <cp:lastModifiedBy>Nikos Vassilopoulos</cp:lastModifiedBy>
  <cp:revision>255</cp:revision>
  <cp:lastPrinted>2013-08-16T16:38:25Z</cp:lastPrinted>
  <dcterms:created xsi:type="dcterms:W3CDTF">2013-07-09T08:25:47Z</dcterms:created>
  <dcterms:modified xsi:type="dcterms:W3CDTF">2013-08-21T05:58:22Z</dcterms:modified>
</cp:coreProperties>
</file>