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57" r:id="rId3"/>
    <p:sldId id="291" r:id="rId4"/>
    <p:sldId id="292" r:id="rId5"/>
    <p:sldId id="299" r:id="rId6"/>
    <p:sldId id="258" r:id="rId7"/>
    <p:sldId id="289" r:id="rId8"/>
    <p:sldId id="286" r:id="rId9"/>
    <p:sldId id="287" r:id="rId10"/>
    <p:sldId id="290" r:id="rId11"/>
    <p:sldId id="288" r:id="rId12"/>
    <p:sldId id="300" r:id="rId13"/>
    <p:sldId id="301" r:id="rId14"/>
    <p:sldId id="304" r:id="rId15"/>
    <p:sldId id="295" r:id="rId16"/>
    <p:sldId id="260" r:id="rId17"/>
    <p:sldId id="294" r:id="rId18"/>
    <p:sldId id="261" r:id="rId19"/>
    <p:sldId id="296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302" r:id="rId29"/>
    <p:sldId id="303" r:id="rId30"/>
    <p:sldId id="298" r:id="rId31"/>
    <p:sldId id="305" r:id="rId32"/>
    <p:sldId id="270" r:id="rId33"/>
    <p:sldId id="271" r:id="rId34"/>
    <p:sldId id="284" r:id="rId35"/>
    <p:sldId id="285" r:id="rId36"/>
    <p:sldId id="273" r:id="rId37"/>
    <p:sldId id="306" r:id="rId38"/>
    <p:sldId id="275" r:id="rId39"/>
    <p:sldId id="276" r:id="rId40"/>
    <p:sldId id="277" r:id="rId41"/>
    <p:sldId id="282" r:id="rId42"/>
    <p:sldId id="279" r:id="rId43"/>
    <p:sldId id="280" r:id="rId44"/>
    <p:sldId id="281" r:id="rId45"/>
    <p:sldId id="283" r:id="rId46"/>
    <p:sldId id="307" r:id="rId47"/>
    <p:sldId id="293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4599F94E-CEE6-441E-89CC-EB005ECD8F06}">
      <a14:m xmlns="" xmlns:a14="http://schemas.microsoft.com/office/drawing/2010/main">
        <m:mathPr xmlns:m="http://schemas.openxmlformats.org/officeDocument/2006/math">
          <m:brkBin m:val="after"/>
          <m:brkBinSub m:val="--"/>
        </m:mathPr>
      </a14:m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464" y="-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1FA92-A27E-4D3E-A071-A02385D31D51}" type="datetimeFigureOut">
              <a:rPr lang="en-IN" smtClean="0"/>
              <a:pPr/>
              <a:t>22-08-2013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2DBD8-E5B9-4F84-84DC-18ADAAB67FF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24323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4BD6F4-A5A4-452D-95F7-55C90F07F4AE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A7A6-3EA2-4AD2-BE79-91C9D8105755}" type="datetimeFigureOut">
              <a:rPr lang="en-IN" smtClean="0"/>
              <a:pPr/>
              <a:t>22-08-2013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C6F2F-E034-4A4B-94F1-54EE6A0DCC2F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A7A6-3EA2-4AD2-BE79-91C9D8105755}" type="datetimeFigureOut">
              <a:rPr lang="en-IN" smtClean="0"/>
              <a:pPr/>
              <a:t>22-08-2013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C6F2F-E034-4A4B-94F1-54EE6A0DCC2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A7A6-3EA2-4AD2-BE79-91C9D8105755}" type="datetimeFigureOut">
              <a:rPr lang="en-IN" smtClean="0"/>
              <a:pPr/>
              <a:t>22-08-2013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C6F2F-E034-4A4B-94F1-54EE6A0DCC2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7" y="214313"/>
            <a:ext cx="8231533" cy="581918"/>
          </a:xfrm>
        </p:spPr>
        <p:txBody>
          <a:bodyPr lIns="82058" tIns="41029" rIns="82058" bIns="41029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5044" y="1143000"/>
            <a:ext cx="8547652" cy="5357813"/>
          </a:xfrm>
        </p:spPr>
        <p:txBody>
          <a:bodyPr lIns="82058" tIns="41029" rIns="82058" bIns="41029"/>
          <a:lstStyle/>
          <a:p>
            <a:pPr lvl="0"/>
            <a:endParaRPr lang="en-IN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lIns="82058" tIns="41029" rIns="82058" bIns="41029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lIns="82058" tIns="41029" rIns="82058" bIns="41029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tIns="41029" bIns="41029"/>
          <a:lstStyle>
            <a:lvl1pPr>
              <a:defRPr/>
            </a:lvl1pPr>
          </a:lstStyle>
          <a:p>
            <a:pPr>
              <a:defRPr/>
            </a:pPr>
            <a:fld id="{ACEDAA70-67AD-4E5C-ADC4-1C4AFAD91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9734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A7A6-3EA2-4AD2-BE79-91C9D8105755}" type="datetimeFigureOut">
              <a:rPr lang="en-IN" smtClean="0"/>
              <a:pPr/>
              <a:t>22-08-2013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C6F2F-E034-4A4B-94F1-54EE6A0DCC2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A7A6-3EA2-4AD2-BE79-91C9D8105755}" type="datetimeFigureOut">
              <a:rPr lang="en-IN" smtClean="0"/>
              <a:pPr/>
              <a:t>22-08-2013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54C6F2F-E034-4A4B-94F1-54EE6A0DCC2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A7A6-3EA2-4AD2-BE79-91C9D8105755}" type="datetimeFigureOut">
              <a:rPr lang="en-IN" smtClean="0"/>
              <a:pPr/>
              <a:t>22-08-2013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C6F2F-E034-4A4B-94F1-54EE6A0DCC2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A7A6-3EA2-4AD2-BE79-91C9D8105755}" type="datetimeFigureOut">
              <a:rPr lang="en-IN" smtClean="0"/>
              <a:pPr/>
              <a:t>22-08-2013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C6F2F-E034-4A4B-94F1-54EE6A0DCC2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A7A6-3EA2-4AD2-BE79-91C9D8105755}" type="datetimeFigureOut">
              <a:rPr lang="en-IN" smtClean="0"/>
              <a:pPr/>
              <a:t>22-08-2013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C6F2F-E034-4A4B-94F1-54EE6A0DCC2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A7A6-3EA2-4AD2-BE79-91C9D8105755}" type="datetimeFigureOut">
              <a:rPr lang="en-IN" smtClean="0"/>
              <a:pPr/>
              <a:t>22-08-2013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C6F2F-E034-4A4B-94F1-54EE6A0DCC2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A7A6-3EA2-4AD2-BE79-91C9D8105755}" type="datetimeFigureOut">
              <a:rPr lang="en-IN" smtClean="0"/>
              <a:pPr/>
              <a:t>22-08-2013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C6F2F-E034-4A4B-94F1-54EE6A0DCC2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A7A6-3EA2-4AD2-BE79-91C9D8105755}" type="datetimeFigureOut">
              <a:rPr lang="en-IN" smtClean="0"/>
              <a:pPr/>
              <a:t>22-08-2013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C6F2F-E034-4A4B-94F1-54EE6A0DCC2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EBA7A6-3EA2-4AD2-BE79-91C9D8105755}" type="datetimeFigureOut">
              <a:rPr lang="en-IN" smtClean="0"/>
              <a:pPr/>
              <a:t>22-08-2013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54C6F2F-E034-4A4B-94F1-54EE6A0DCC2F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hyperlink" Target="file:///F:\INO\presentation\DAE-DST-Detector.pptx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052736"/>
            <a:ext cx="8229600" cy="936104"/>
          </a:xfrm>
        </p:spPr>
        <p:txBody>
          <a:bodyPr>
            <a:noAutofit/>
          </a:bodyPr>
          <a:lstStyle/>
          <a:p>
            <a:r>
              <a:rPr lang="en-IN" sz="3200" i="1" dirty="0" smtClean="0">
                <a:solidFill>
                  <a:srgbClr val="C00000"/>
                </a:solidFill>
              </a:rPr>
              <a:t>Future Atmospheric Neutrino Experiments</a:t>
            </a:r>
            <a:endParaRPr lang="en-IN" sz="3200" i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N" sz="24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Naba</a:t>
            </a:r>
            <a:r>
              <a:rPr lang="en-IN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K </a:t>
            </a:r>
            <a:r>
              <a:rPr lang="en-IN" sz="24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Mondal</a:t>
            </a:r>
            <a:endParaRPr lang="en-IN" sz="2400" b="1" i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IN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Tata Institute of Fundamental Research</a:t>
            </a:r>
          </a:p>
          <a:p>
            <a:r>
              <a:rPr lang="en-IN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Mumbai 400005, India</a:t>
            </a:r>
            <a:endParaRPr lang="en-IN" sz="24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080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7" y="214313"/>
            <a:ext cx="8231533" cy="406375"/>
          </a:xfrm>
        </p:spPr>
        <p:txBody>
          <a:bodyPr>
            <a:noAutofit/>
          </a:bodyPr>
          <a:lstStyle/>
          <a:p>
            <a:r>
              <a:rPr lang="en-IN" sz="2800" i="1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IN" sz="2800" i="1" baseline="-250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IN" sz="2800" i="1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  n</a:t>
            </a:r>
            <a:r>
              <a:rPr lang="en-IN" sz="2800" i="1" baseline="-250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IN" sz="2800" i="1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 </a:t>
            </a:r>
            <a:r>
              <a:rPr lang="en-IN" sz="2800" i="1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 and  </a:t>
            </a:r>
            <a:r>
              <a:rPr lang="en-IN" sz="2800" i="1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IN" sz="2800" i="1" baseline="-2500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e</a:t>
            </a:r>
            <a:r>
              <a:rPr lang="en-IN" sz="2800" i="1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 </a:t>
            </a:r>
            <a:r>
              <a:rPr lang="en-IN" sz="2800" i="1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IN" sz="2800" i="1" baseline="-25000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IN" sz="2800" i="1" baseline="-2500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 </a:t>
            </a:r>
            <a:r>
              <a:rPr lang="en-IN" sz="2800" i="1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 oscillation in matter</a:t>
            </a:r>
            <a:endParaRPr lang="en-IN" sz="2800" i="1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643970026"/>
              </p:ext>
            </p:extLst>
          </p:nvPr>
        </p:nvGraphicFramePr>
        <p:xfrm>
          <a:off x="755576" y="1124744"/>
          <a:ext cx="6554945" cy="817240"/>
        </p:xfrm>
        <a:graphic>
          <a:graphicData uri="http://schemas.openxmlformats.org/presentationml/2006/ole">
            <p:oleObj spid="_x0000_s21547" name="Equation" r:id="rId3" imgW="3670300" imgH="457200" progId="Equation.3">
              <p:embed/>
            </p:oleObj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212592540"/>
              </p:ext>
            </p:extLst>
          </p:nvPr>
        </p:nvGraphicFramePr>
        <p:xfrm>
          <a:off x="1835696" y="1844824"/>
          <a:ext cx="5472608" cy="813266"/>
        </p:xfrm>
        <a:graphic>
          <a:graphicData uri="http://schemas.openxmlformats.org/presentationml/2006/ole">
            <p:oleObj spid="_x0000_s21548" name="Equation" r:id="rId4" imgW="3073400" imgH="457200" progId="Equation.3">
              <p:embed/>
            </p:oleObj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213391022"/>
              </p:ext>
            </p:extLst>
          </p:nvPr>
        </p:nvGraphicFramePr>
        <p:xfrm>
          <a:off x="1979712" y="2564904"/>
          <a:ext cx="4086455" cy="864096"/>
        </p:xfrm>
        <a:graphic>
          <a:graphicData uri="http://schemas.openxmlformats.org/presentationml/2006/ole">
            <p:oleObj spid="_x0000_s21549" name="Equation" r:id="rId5" imgW="2159000" imgH="457200" progId="Equation.3">
              <p:embed/>
            </p:oleObj>
          </a:graphicData>
        </a:graphic>
      </p:graphicFrame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0399351"/>
              </p:ext>
            </p:extLst>
          </p:nvPr>
        </p:nvGraphicFramePr>
        <p:xfrm>
          <a:off x="827584" y="3501008"/>
          <a:ext cx="5324093" cy="936104"/>
        </p:xfrm>
        <a:graphic>
          <a:graphicData uri="http://schemas.openxmlformats.org/presentationml/2006/ole">
            <p:oleObj spid="_x0000_s21550" name="Equation" r:id="rId6" imgW="2603500" imgH="457200" progId="Equation.3">
              <p:embed/>
            </p:oleObj>
          </a:graphicData>
        </a:graphic>
      </p:graphicFrame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14423119"/>
              </p:ext>
            </p:extLst>
          </p:nvPr>
        </p:nvGraphicFramePr>
        <p:xfrm>
          <a:off x="971600" y="5229200"/>
          <a:ext cx="5533094" cy="1224136"/>
        </p:xfrm>
        <a:graphic>
          <a:graphicData uri="http://schemas.openxmlformats.org/presentationml/2006/ole">
            <p:oleObj spid="_x0000_s21551" name="Equation" r:id="rId7" imgW="3225800" imgH="711200" progId="Equation.3">
              <p:embed/>
            </p:oleObj>
          </a:graphicData>
        </a:graphic>
      </p:graphicFrame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29695507"/>
              </p:ext>
            </p:extLst>
          </p:nvPr>
        </p:nvGraphicFramePr>
        <p:xfrm>
          <a:off x="1403648" y="4509120"/>
          <a:ext cx="2015477" cy="473199"/>
        </p:xfrm>
        <a:graphic>
          <a:graphicData uri="http://schemas.openxmlformats.org/presentationml/2006/ole">
            <p:oleObj spid="_x0000_s21552" name="Equation" r:id="rId8" imgW="1091726" imgH="253890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23528" y="764704"/>
            <a:ext cx="3012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Assuming </a:t>
            </a:r>
            <a:r>
              <a:rPr lang="en-US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 D</a:t>
            </a:r>
            <a:r>
              <a:rPr lang="en-US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400" b="1" i="1" baseline="30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b="1" i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</a:t>
            </a:r>
            <a:r>
              <a:rPr lang="en-US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0</a:t>
            </a:r>
            <a:endParaRPr lang="en-US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792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Autofit/>
          </a:bodyPr>
          <a:lstStyle/>
          <a:p>
            <a:r>
              <a:rPr lang="en-IN" sz="2800" i="1" dirty="0" smtClean="0">
                <a:solidFill>
                  <a:srgbClr val="FF0000"/>
                </a:solidFill>
              </a:rPr>
              <a:t>Atmospheric Neutrino Oscillation in Matter</a:t>
            </a:r>
            <a:endParaRPr lang="en-IN" sz="2800" i="1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03" r="13270"/>
          <a:stretch/>
        </p:blipFill>
        <p:spPr bwMode="auto">
          <a:xfrm>
            <a:off x="36000" y="-58890"/>
            <a:ext cx="9108000" cy="694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6094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18600" t="12870" r="16432" b="7751"/>
          <a:stretch>
            <a:fillRect/>
          </a:stretch>
        </p:blipFill>
        <p:spPr bwMode="auto">
          <a:xfrm>
            <a:off x="0" y="-62345"/>
            <a:ext cx="9143999" cy="692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16828" t="12870" r="16432" b="7751"/>
          <a:stretch>
            <a:fillRect/>
          </a:stretch>
        </p:blipFill>
        <p:spPr bwMode="auto">
          <a:xfrm>
            <a:off x="-148832" y="1"/>
            <a:ext cx="9292832" cy="6907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2780928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i="1" dirty="0" smtClean="0"/>
              <a:t>INO</a:t>
            </a:r>
            <a:endParaRPr lang="en-US" sz="6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IN" sz="3600" i="1" dirty="0" smtClean="0">
                <a:solidFill>
                  <a:srgbClr val="FF0000"/>
                </a:solidFill>
              </a:rPr>
              <a:t>Madurai –the nearest major city</a:t>
            </a:r>
            <a:endParaRPr lang="en-IN" sz="3600" i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382000" y="6416675"/>
            <a:ext cx="762000" cy="365125"/>
          </a:xfrm>
        </p:spPr>
        <p:txBody>
          <a:bodyPr/>
          <a:lstStyle/>
          <a:p>
            <a:pPr>
              <a:defRPr/>
            </a:pPr>
            <a:fld id="{2A14AB42-7495-451C-83FC-1B1CBD088DF8}" type="slidenum">
              <a:rPr lang="en-SG" smtClean="0"/>
              <a:pPr>
                <a:defRPr/>
              </a:pPr>
              <a:t>15</a:t>
            </a:fld>
            <a:endParaRPr lang="en-SG" dirty="0"/>
          </a:p>
        </p:txBody>
      </p:sp>
      <p:pic>
        <p:nvPicPr>
          <p:cNvPr id="1638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089025"/>
            <a:ext cx="3167062" cy="34258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4" descr="https://encrypted-tbn2.gstatic.com/images?q=tbn:ANd9GcS9pZa97GfL1thXqE7P8jnlVblGpSkobacyHSqLAYYFRbE1oSwVh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1165225"/>
            <a:ext cx="4176713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0350" y="4676775"/>
            <a:ext cx="8883650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IN" sz="2400" b="1" i="1" dirty="0">
                <a:solidFill>
                  <a:srgbClr val="002060"/>
                </a:solidFill>
              </a:rPr>
              <a:t>INO site is located 115 km west of the temple city </a:t>
            </a:r>
          </a:p>
          <a:p>
            <a:pPr>
              <a:defRPr/>
            </a:pPr>
            <a:r>
              <a:rPr lang="en-IN" sz="2400" b="1" i="1" dirty="0">
                <a:solidFill>
                  <a:srgbClr val="002060"/>
                </a:solidFill>
              </a:rPr>
              <a:t>    Madurai in the </a:t>
            </a:r>
            <a:r>
              <a:rPr lang="en-IN" sz="2400" b="1" i="1" dirty="0" err="1">
                <a:solidFill>
                  <a:srgbClr val="002060"/>
                </a:solidFill>
              </a:rPr>
              <a:t>Theni</a:t>
            </a:r>
            <a:r>
              <a:rPr lang="en-IN" sz="2400" b="1" i="1" dirty="0">
                <a:solidFill>
                  <a:srgbClr val="002060"/>
                </a:solidFill>
              </a:rPr>
              <a:t> district of Tamil Nadu close to </a:t>
            </a:r>
          </a:p>
          <a:p>
            <a:pPr>
              <a:defRPr/>
            </a:pPr>
            <a:r>
              <a:rPr lang="en-IN" sz="2400" b="1" i="1" dirty="0">
                <a:solidFill>
                  <a:srgbClr val="002060"/>
                </a:solidFill>
              </a:rPr>
              <a:t>    the border the between Tamil Nadu &amp; Kerala.</a:t>
            </a:r>
          </a:p>
          <a:p>
            <a:pPr>
              <a:defRPr/>
            </a:pPr>
            <a:endParaRPr lang="en-IN" sz="2400" b="1" i="1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IN" sz="2400" b="1" i="1" dirty="0">
                <a:solidFill>
                  <a:srgbClr val="002060"/>
                </a:solidFill>
              </a:rPr>
              <a:t>Madurai has an international airport.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 site : </a:t>
            </a:r>
            <a:r>
              <a:rPr lang="en-US" sz="28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Bodi</a:t>
            </a:r>
            <a:r>
              <a:rPr lang="en-U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West Hills 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000125"/>
            <a:ext cx="46609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7412" name="Picture 2" descr="http://www.ino.tifr.res.in/ino/gallery/New%20INO%20site%20at%20West%20Bodi%20Hills%20near%20Madur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919163"/>
            <a:ext cx="35544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79825"/>
            <a:ext cx="385762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7763" y="4365625"/>
            <a:ext cx="2490787" cy="1476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IN" b="1" i="1" dirty="0">
                <a:solidFill>
                  <a:srgbClr val="1E0AB2"/>
                </a:solidFill>
              </a:rPr>
              <a:t>Contact us: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IN" b="1" i="1" dirty="0"/>
              <a:t>9</a:t>
            </a:r>
            <a:r>
              <a:rPr lang="en-IN" b="1" i="1" baseline="30000" dirty="0"/>
              <a:t>0 </a:t>
            </a:r>
            <a:r>
              <a:rPr lang="en-IN" b="1" i="1" dirty="0"/>
              <a:t>58’ N, 77</a:t>
            </a:r>
            <a:r>
              <a:rPr lang="en-IN" b="1" i="1" baseline="30000" dirty="0"/>
              <a:t>0</a:t>
            </a:r>
            <a:r>
              <a:rPr lang="en-IN" b="1" i="1" dirty="0"/>
              <a:t> 16’ 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IN" b="1" i="1" dirty="0" err="1"/>
              <a:t>Pottipuram</a:t>
            </a:r>
            <a:r>
              <a:rPr lang="en-IN" b="1" i="1" dirty="0"/>
              <a:t> Village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IN" b="1" i="1" dirty="0" err="1"/>
              <a:t>Theni</a:t>
            </a:r>
            <a:r>
              <a:rPr lang="en-IN" b="1" i="1" dirty="0"/>
              <a:t> District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IN" b="1" i="1" dirty="0"/>
              <a:t>Tamil Nadu State</a:t>
            </a:r>
          </a:p>
        </p:txBody>
      </p:sp>
    </p:spTree>
    <p:extLst>
      <p:ext uri="{BB962C8B-B14F-4D97-AF65-F5344CB8AC3E}">
        <p14:creationId xmlns="" xmlns:p14="http://schemas.microsoft.com/office/powerpoint/2010/main" val="106459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B458B-237C-4E91-B90F-F64ACC61DFFF}" type="slidenum">
              <a:rPr lang="en-SG" smtClean="0"/>
              <a:pPr>
                <a:defRPr/>
              </a:pPr>
              <a:t>17</a:t>
            </a:fld>
            <a:endParaRPr lang="en-SG" dirty="0"/>
          </a:p>
        </p:txBody>
      </p:sp>
      <p:pic>
        <p:nvPicPr>
          <p:cNvPr id="19460" name="Picture 3" descr="ug-la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4474" y="2708920"/>
            <a:ext cx="407952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853176" cy="38884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6" name="Picture 2" descr="http://www.ino.tifr.res.in/ino/gallery/Schematic%20view%20of%20the%20INO%20detector.JPG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281487"/>
            <a:ext cx="2214563" cy="2576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1520" y="3501008"/>
            <a:ext cx="4200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INO Facilities at </a:t>
            </a:r>
            <a:r>
              <a:rPr lang="en-US" sz="2400" b="1" i="1" dirty="0" err="1" smtClean="0">
                <a:solidFill>
                  <a:schemeClr val="bg1"/>
                </a:solidFill>
              </a:rPr>
              <a:t>Pottipuram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555776" y="2564904"/>
            <a:ext cx="3744416" cy="1296144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182462">
            <a:off x="3908681" y="2856363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Underground complex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195736" y="4653136"/>
            <a:ext cx="3816424" cy="7920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0918023">
            <a:off x="2444560" y="4653136"/>
            <a:ext cx="3604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50 </a:t>
            </a:r>
            <a:r>
              <a:rPr lang="en-US" b="1" dirty="0" err="1" smtClean="0"/>
              <a:t>kton</a:t>
            </a:r>
            <a:r>
              <a:rPr lang="en-US" b="1" dirty="0" smtClean="0"/>
              <a:t> ICAL Neutrino Detector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260648"/>
            <a:ext cx="9000000" cy="50405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i="1" dirty="0" smtClean="0">
                <a:solidFill>
                  <a:srgbClr val="FF0000"/>
                </a:solidFill>
              </a:rPr>
              <a:t>INO-ICAL Detector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8359775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7282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i="1" dirty="0" smtClean="0">
                <a:solidFill>
                  <a:srgbClr val="FF0000"/>
                </a:solidFill>
                <a:effectLst/>
              </a:rPr>
              <a:t>2m x 2m glass RPC test stand</a:t>
            </a:r>
            <a:endParaRPr lang="en-US" sz="3600" i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3" name="Content Placeholder 6" descr="SEP_34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63" y="1143000"/>
            <a:ext cx="5472112" cy="482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 descr="IMG_00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38" y="1143000"/>
            <a:ext cx="1244600" cy="489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BFCED-6C36-47B9-A812-0AA887409B9D}" type="slidenum">
              <a:rPr lang="en-SG" smtClean="0"/>
              <a:pPr>
                <a:defRPr/>
              </a:pPr>
              <a:t>19</a:t>
            </a:fld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/>
          </a:bodyPr>
          <a:lstStyle/>
          <a:p>
            <a:r>
              <a:rPr lang="en-IN" sz="2800" i="1" dirty="0" smtClean="0">
                <a:solidFill>
                  <a:srgbClr val="C00000"/>
                </a:solidFill>
              </a:rPr>
              <a:t>Brief History</a:t>
            </a:r>
            <a:endParaRPr lang="en-IN" sz="2800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8568952" cy="597666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 neutrino experiments study neutrinos produced by cosmic ray interactions in the atmosphere.</a:t>
            </a:r>
          </a:p>
          <a:p>
            <a:pPr>
              <a:buFont typeface="Wingdings" pitchFamily="2" charset="2"/>
              <a:buChar char="§"/>
            </a:pPr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observed at </a:t>
            </a:r>
            <a:r>
              <a:rPr lang="en-IN" sz="2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Kolar</a:t>
            </a:r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Gold Fields (KGF), India and East Rand Proprietary Mine, South Africa in 1964.</a:t>
            </a:r>
          </a:p>
          <a:p>
            <a:pPr>
              <a:buFont typeface="Wingdings" pitchFamily="2" charset="2"/>
              <a:buChar char="§"/>
            </a:pP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1980s, massive underground detectors to search for proton decay studied atmospheric neutrinos as the major source of background.</a:t>
            </a:r>
          </a:p>
          <a:p>
            <a:pPr>
              <a:buFont typeface="Wingdings" pitchFamily="2" charset="2"/>
              <a:buChar char="§"/>
            </a:pPr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1988, </a:t>
            </a:r>
            <a:r>
              <a:rPr lang="en-IN" sz="2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Kamiokande</a:t>
            </a:r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Experiment observed the deficit of atmospheric </a:t>
            </a:r>
            <a:r>
              <a:rPr lang="en-IN" sz="2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neutrinos compared to Monte Carlo prediction. Similar results were reported by the IMB experiment followed by Soudan-2 &amp; MACRO.</a:t>
            </a:r>
          </a:p>
          <a:p>
            <a:pPr>
              <a:buFont typeface="Wingdings" pitchFamily="2" charset="2"/>
              <a:buChar char="§"/>
            </a:pP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mid 1990s , </a:t>
            </a:r>
            <a:r>
              <a:rPr lang="en-IN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Kamiokande</a:t>
            </a: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data showed that the deficit of </a:t>
            </a: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like events depended on zenith angle.</a:t>
            </a:r>
          </a:p>
          <a:p>
            <a:pPr>
              <a:buFont typeface="Wingdings" pitchFamily="2" charset="2"/>
              <a:buChar char="§"/>
            </a:pPr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1998, Super-K-experiment concluded that atmospheric neutrino data gave evidence for  </a:t>
            </a:r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 </a:t>
            </a:r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 oscillation.</a:t>
            </a:r>
          </a:p>
          <a:p>
            <a:pPr>
              <a:buFont typeface="Wingdings" pitchFamily="2" charset="2"/>
              <a:buChar char="§"/>
            </a:pP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 neutrino experiments have been contributing substantially in our understanding of neutrino masses and mixing angles.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52853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ChangeArrowheads="1"/>
          </p:cNvSpPr>
          <p:nvPr/>
        </p:nvSpPr>
        <p:spPr bwMode="auto">
          <a:xfrm>
            <a:off x="1192213" y="0"/>
            <a:ext cx="7156450" cy="65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0756" tIns="40379" rIns="80756" bIns="40379" anchor="ctr"/>
          <a:lstStyle/>
          <a:p>
            <a:pPr algn="ctr" defTabSz="403169" hangingPunct="0">
              <a:lnSpc>
                <a:spcPct val="107000"/>
              </a:lnSpc>
              <a:buClr>
                <a:srgbClr val="000000"/>
              </a:buClr>
              <a:buSzPct val="100000"/>
              <a:tabLst>
                <a:tab pos="649628" algn="l"/>
                <a:tab pos="1297832" algn="l"/>
                <a:tab pos="1948884" algn="l"/>
                <a:tab pos="2598511" algn="l"/>
                <a:tab pos="3248139" algn="l"/>
                <a:tab pos="3896343" algn="l"/>
                <a:tab pos="4547395" algn="l"/>
                <a:tab pos="5197023" algn="l"/>
                <a:tab pos="5846651" algn="l"/>
                <a:tab pos="6494854" algn="l"/>
                <a:tab pos="7144482" algn="l"/>
                <a:tab pos="7795534" algn="l"/>
                <a:tab pos="8445162" algn="l"/>
              </a:tabLst>
              <a:defRPr/>
            </a:pPr>
            <a:r>
              <a:rPr lang="en-IN" sz="2500" b="1" i="1" dirty="0">
                <a:solidFill>
                  <a:srgbClr val="FF0000"/>
                </a:solidFill>
                <a:latin typeface="+mj-lt"/>
                <a:cs typeface="Arial" charset="0"/>
              </a:rPr>
              <a:t>Simulation Framework</a:t>
            </a:r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163513" y="1990725"/>
            <a:ext cx="881697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IN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163513" y="3429000"/>
            <a:ext cx="881697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IN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407987" y="1069975"/>
            <a:ext cx="1127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0756" tIns="46483" rIns="80756" bIns="40379"/>
          <a:lstStyle>
            <a:lvl1pPr defTabSz="401638" eaLnBrk="0" hangingPunct="0">
              <a:tabLst>
                <a:tab pos="649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1638" eaLnBrk="0" hangingPunct="0">
              <a:tabLst>
                <a:tab pos="649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1638" eaLnBrk="0" hangingPunct="0">
              <a:tabLst>
                <a:tab pos="649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1638" eaLnBrk="0" hangingPunct="0">
              <a:tabLst>
                <a:tab pos="649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1638" eaLnBrk="0" hangingPunct="0">
              <a:tabLst>
                <a:tab pos="649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100000"/>
            </a:pPr>
            <a:r>
              <a:rPr lang="en-IN" sz="1600" b="1" dirty="0">
                <a:solidFill>
                  <a:srgbClr val="0000FF"/>
                </a:solidFill>
                <a:latin typeface="DejaVu Sans"/>
              </a:rPr>
              <a:t>NUANCE</a:t>
            </a:r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163513" y="4832350"/>
            <a:ext cx="881697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IN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490538" y="2538413"/>
            <a:ext cx="10620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756" tIns="46483" rIns="80756" bIns="40379"/>
          <a:lstStyle>
            <a:lvl1pPr defTabSz="401638" eaLnBrk="0" hangingPunct="0">
              <a:tabLst>
                <a:tab pos="649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1638" eaLnBrk="0" hangingPunct="0">
              <a:tabLst>
                <a:tab pos="649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1638" eaLnBrk="0" hangingPunct="0">
              <a:tabLst>
                <a:tab pos="649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1638" eaLnBrk="0" hangingPunct="0">
              <a:tabLst>
                <a:tab pos="649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1638" eaLnBrk="0" hangingPunct="0">
              <a:tabLst>
                <a:tab pos="649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100000"/>
            </a:pPr>
            <a:r>
              <a:rPr lang="en-IN" sz="1600" b="1" dirty="0">
                <a:solidFill>
                  <a:srgbClr val="0000FF"/>
                </a:solidFill>
                <a:latin typeface="DejaVu Sans"/>
              </a:rPr>
              <a:t>GEANT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2449513" y="654050"/>
            <a:ext cx="3590925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756" tIns="40379" rIns="80756" bIns="40379"/>
          <a:lstStyle>
            <a:lvl1pPr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108000"/>
              </a:lnSpc>
              <a:buClr>
                <a:srgbClr val="000000"/>
              </a:buClr>
              <a:buSzPct val="100000"/>
            </a:pPr>
            <a:r>
              <a:rPr lang="en-IN" sz="1600" b="1" dirty="0">
                <a:latin typeface="Century Schoolbook L"/>
              </a:rPr>
              <a:t>Neutrino Event Generation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r>
              <a:rPr lang="en-IN" sz="1600" b="1" dirty="0" err="1">
                <a:solidFill>
                  <a:srgbClr val="002060"/>
                </a:solidFill>
                <a:latin typeface="Sawasdee"/>
              </a:rPr>
              <a:t>ν</a:t>
            </a:r>
            <a:r>
              <a:rPr lang="en-IN" sz="1600" b="1" baseline="-33000" dirty="0" err="1">
                <a:solidFill>
                  <a:srgbClr val="002060"/>
                </a:solidFill>
                <a:latin typeface="Sawasdee"/>
              </a:rPr>
              <a:t>a</a:t>
            </a:r>
            <a:r>
              <a:rPr lang="en-IN" sz="1600" b="1" dirty="0">
                <a:solidFill>
                  <a:srgbClr val="002060"/>
                </a:solidFill>
                <a:latin typeface="Sawasdee"/>
              </a:rPr>
              <a:t>+ X -&gt; A + B + ...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r>
              <a:rPr lang="en-IN" sz="1300" b="1" dirty="0">
                <a:latin typeface="Sawasdee"/>
              </a:rPr>
              <a:t>Generates particles that result from a random interaction of a neutrino with matter using  theoretical models </a:t>
            </a:r>
            <a:r>
              <a:rPr lang="en-IN" sz="1300" b="1" dirty="0">
                <a:solidFill>
                  <a:srgbClr val="0070C0"/>
                </a:solidFill>
                <a:latin typeface="Sawasdee"/>
              </a:rPr>
              <a:t>.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endParaRPr lang="en-IN" sz="1300" dirty="0">
              <a:solidFill>
                <a:srgbClr val="000000"/>
              </a:solidFill>
              <a:latin typeface="Sawasdee"/>
            </a:endParaRP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endParaRPr lang="en-IN" sz="1300" dirty="0">
              <a:solidFill>
                <a:srgbClr val="000000"/>
              </a:solidFill>
              <a:latin typeface="Sawasdee"/>
            </a:endParaRP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367463" y="654050"/>
            <a:ext cx="2613025" cy="128587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0756" tIns="40379" rIns="80756" bIns="40379"/>
          <a:lstStyle>
            <a:lvl1pPr defTabSz="401638" eaLnBrk="0" hangingPunct="0">
              <a:tabLst>
                <a:tab pos="649288" algn="l"/>
                <a:tab pos="1296988" algn="l"/>
                <a:tab pos="19478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1638" eaLnBrk="0" hangingPunct="0">
              <a:tabLst>
                <a:tab pos="649288" algn="l"/>
                <a:tab pos="1296988" algn="l"/>
                <a:tab pos="19478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1638" eaLnBrk="0" hangingPunct="0">
              <a:tabLst>
                <a:tab pos="649288" algn="l"/>
                <a:tab pos="1296988" algn="l"/>
                <a:tab pos="19478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1638" eaLnBrk="0" hangingPunct="0">
              <a:tabLst>
                <a:tab pos="649288" algn="l"/>
                <a:tab pos="1296988" algn="l"/>
                <a:tab pos="19478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1638" eaLnBrk="0" hangingPunct="0">
              <a:tabLst>
                <a:tab pos="649288" algn="l"/>
                <a:tab pos="1296988" algn="l"/>
                <a:tab pos="19478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107000"/>
              </a:lnSpc>
              <a:buClr>
                <a:srgbClr val="000000"/>
              </a:buClr>
              <a:buSzPct val="100000"/>
            </a:pPr>
            <a:r>
              <a:rPr lang="en-IN" sz="1400" b="1" dirty="0">
                <a:latin typeface="URW Palladio L"/>
              </a:rPr>
              <a:t>Output: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r>
              <a:rPr lang="en-IN" sz="1300" b="1" dirty="0" err="1">
                <a:latin typeface="Sawasdee"/>
              </a:rPr>
              <a:t>i</a:t>
            </a:r>
            <a:r>
              <a:rPr lang="en-IN" sz="1300" b="1" dirty="0">
                <a:latin typeface="Sawasdee"/>
              </a:rPr>
              <a:t>)  Reaction Channel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r>
              <a:rPr lang="en-IN" sz="1300" b="1" dirty="0">
                <a:latin typeface="Sawasdee"/>
              </a:rPr>
              <a:t>ii) Vertex Information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r>
              <a:rPr lang="en-IN" sz="1300" b="1" dirty="0">
                <a:latin typeface="Sawasdee"/>
              </a:rPr>
              <a:t>Iii) Energy &amp; Momentum of all Particles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2122488" y="2122488"/>
            <a:ext cx="40830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756" tIns="40379" rIns="80756" bIns="40379"/>
          <a:lstStyle>
            <a:lvl1pPr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108000"/>
              </a:lnSpc>
              <a:buClr>
                <a:srgbClr val="000000"/>
              </a:buClr>
              <a:buSzPct val="100000"/>
            </a:pPr>
            <a:r>
              <a:rPr lang="en-IN" sz="1600" b="1" dirty="0">
                <a:latin typeface="Century Schoolbook L"/>
              </a:rPr>
              <a:t>Event Simulation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r>
              <a:rPr lang="en-IN" sz="1400" b="1" dirty="0">
                <a:solidFill>
                  <a:srgbClr val="002060"/>
                </a:solidFill>
                <a:latin typeface="Sawasdee"/>
              </a:rPr>
              <a:t> A + B + ... through RPCs + </a:t>
            </a:r>
            <a:r>
              <a:rPr lang="en-IN" sz="1400" b="1" dirty="0" err="1">
                <a:solidFill>
                  <a:srgbClr val="002060"/>
                </a:solidFill>
                <a:latin typeface="Sawasdee"/>
              </a:rPr>
              <a:t>Mag.Field</a:t>
            </a:r>
            <a:endParaRPr lang="en-IN" sz="1400" b="1" dirty="0">
              <a:solidFill>
                <a:srgbClr val="002060"/>
              </a:solidFill>
              <a:latin typeface="Sawasdee"/>
            </a:endParaRP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r>
              <a:rPr lang="en-IN" sz="1300" b="1" dirty="0">
                <a:latin typeface="Sawasdee"/>
              </a:rPr>
              <a:t>Simulate propagation of particles through the detector (RPCs + Magnetic Field)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6019800" y="2058988"/>
            <a:ext cx="299243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756" tIns="40379" rIns="80756" bIns="40379"/>
          <a:lstStyle>
            <a:lvl1pPr defTabSz="401638" eaLnBrk="0" hangingPunct="0">
              <a:tabLst>
                <a:tab pos="649288" algn="l"/>
                <a:tab pos="1296988" algn="l"/>
                <a:tab pos="1947863" algn="l"/>
                <a:tab pos="25971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107000"/>
              </a:lnSpc>
              <a:buClr>
                <a:srgbClr val="000000"/>
              </a:buClr>
              <a:buSzPct val="100000"/>
            </a:pPr>
            <a:r>
              <a:rPr lang="en-IN" sz="1400" b="1" dirty="0">
                <a:latin typeface="URW Palladio L"/>
              </a:rPr>
              <a:t>Output: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r>
              <a:rPr lang="en-IN" sz="1300" b="1" dirty="0" err="1">
                <a:latin typeface="Sawasdee"/>
              </a:rPr>
              <a:t>i</a:t>
            </a:r>
            <a:r>
              <a:rPr lang="en-IN" sz="1300" b="1" dirty="0">
                <a:latin typeface="Sawasdee"/>
              </a:rPr>
              <a:t>)  </a:t>
            </a:r>
            <a:r>
              <a:rPr lang="en-IN" sz="1300" b="1" dirty="0" err="1">
                <a:latin typeface="Sawasdee"/>
              </a:rPr>
              <a:t>x,y,z,t</a:t>
            </a:r>
            <a:r>
              <a:rPr lang="en-IN" sz="1300" b="1" dirty="0">
                <a:latin typeface="Sawasdee"/>
              </a:rPr>
              <a:t> of the particles at their interaction point in detector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r>
              <a:rPr lang="en-IN" sz="1300" b="1" dirty="0">
                <a:latin typeface="Sawasdee"/>
              </a:rPr>
              <a:t>ii) Energy deposited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r>
              <a:rPr lang="en-IN" sz="1300" b="1" dirty="0">
                <a:latin typeface="Sawasdee"/>
              </a:rPr>
              <a:t>iii) Momentum information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1959686" y="3590925"/>
            <a:ext cx="44069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756" tIns="40379" rIns="80756" bIns="40379"/>
          <a:lstStyle>
            <a:lvl1pPr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108000"/>
              </a:lnSpc>
              <a:buClr>
                <a:srgbClr val="000000"/>
              </a:buClr>
              <a:buSzPct val="100000"/>
            </a:pPr>
            <a:r>
              <a:rPr lang="en-IN" sz="1600" b="1" dirty="0">
                <a:latin typeface="Century Schoolbook L"/>
              </a:rPr>
              <a:t>Event Digitisation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r>
              <a:rPr lang="en-IN" sz="1400" b="1" dirty="0">
                <a:solidFill>
                  <a:srgbClr val="002060"/>
                </a:solidFill>
                <a:latin typeface="Sawasdee"/>
              </a:rPr>
              <a:t>(</a:t>
            </a:r>
            <a:r>
              <a:rPr lang="en-IN" sz="1400" b="1" dirty="0" err="1">
                <a:solidFill>
                  <a:srgbClr val="002060"/>
                </a:solidFill>
                <a:latin typeface="Sawasdee"/>
              </a:rPr>
              <a:t>x,y,z,t</a:t>
            </a:r>
            <a:r>
              <a:rPr lang="en-IN" sz="1400" b="1" dirty="0">
                <a:solidFill>
                  <a:srgbClr val="002060"/>
                </a:solidFill>
                <a:latin typeface="Sawasdee"/>
              </a:rPr>
              <a:t>) of A + B + ... + noise + detector efficiency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r>
              <a:rPr lang="en-IN" sz="1300" b="1" dirty="0">
                <a:latin typeface="Sawasdee"/>
              </a:rPr>
              <a:t>Add detector efficiency and noise to the hits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6073775" y="3560763"/>
            <a:ext cx="299243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756" tIns="40379" rIns="80756" bIns="40379"/>
          <a:lstStyle>
            <a:lvl1pPr defTabSz="401638" eaLnBrk="0" hangingPunct="0">
              <a:tabLst>
                <a:tab pos="649288" algn="l"/>
                <a:tab pos="1296988" algn="l"/>
                <a:tab pos="1947863" algn="l"/>
                <a:tab pos="25971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107000"/>
              </a:lnSpc>
              <a:buClr>
                <a:srgbClr val="000000"/>
              </a:buClr>
              <a:buSzPct val="100000"/>
            </a:pPr>
            <a:r>
              <a:rPr lang="en-IN" sz="1400" b="1" dirty="0">
                <a:latin typeface="URW Palladio L"/>
              </a:rPr>
              <a:t>Output: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r>
              <a:rPr lang="en-IN" sz="1300" b="1" dirty="0" err="1">
                <a:latin typeface="Sawasdee"/>
              </a:rPr>
              <a:t>i</a:t>
            </a:r>
            <a:r>
              <a:rPr lang="en-IN" sz="1300" b="1" dirty="0">
                <a:latin typeface="Sawasdee"/>
              </a:rPr>
              <a:t>)  Digitised output of the previous stage (simulation)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endParaRPr lang="en-IN" sz="1300" dirty="0">
              <a:solidFill>
                <a:srgbClr val="FF0000"/>
              </a:solidFill>
              <a:latin typeface="Sawasdee"/>
            </a:endParaRP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endParaRPr lang="en-IN" sz="1300" dirty="0">
              <a:solidFill>
                <a:srgbClr val="FF0000"/>
              </a:solidFill>
              <a:latin typeface="Sawasdee"/>
            </a:endParaRP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2284413" y="5060950"/>
            <a:ext cx="40830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756" tIns="40379" rIns="80756" bIns="40379"/>
          <a:lstStyle>
            <a:lvl1pPr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  <a:tab pos="38957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108000"/>
              </a:lnSpc>
              <a:buClr>
                <a:srgbClr val="000000"/>
              </a:buClr>
              <a:buSzPct val="100000"/>
            </a:pPr>
            <a:r>
              <a:rPr lang="en-IN" sz="1600" b="1" dirty="0">
                <a:latin typeface="Century Schoolbook L"/>
              </a:rPr>
              <a:t>Event Reconstruction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r>
              <a:rPr lang="en-IN" sz="1400" b="1" dirty="0">
                <a:solidFill>
                  <a:srgbClr val="002060"/>
                </a:solidFill>
                <a:latin typeface="Sawasdee"/>
              </a:rPr>
              <a:t>  (</a:t>
            </a:r>
            <a:r>
              <a:rPr lang="en-IN" sz="1400" b="1" dirty="0" err="1">
                <a:solidFill>
                  <a:srgbClr val="002060"/>
                </a:solidFill>
                <a:latin typeface="Sawasdee"/>
              </a:rPr>
              <a:t>E,p</a:t>
            </a:r>
            <a:r>
              <a:rPr lang="en-IN" sz="1400" b="1" dirty="0">
                <a:solidFill>
                  <a:srgbClr val="002060"/>
                </a:solidFill>
                <a:latin typeface="Sawasdee"/>
              </a:rPr>
              <a:t>) of ν + X = (</a:t>
            </a:r>
            <a:r>
              <a:rPr lang="en-IN" sz="1400" b="1" dirty="0" err="1">
                <a:solidFill>
                  <a:srgbClr val="002060"/>
                </a:solidFill>
                <a:latin typeface="Sawasdee"/>
              </a:rPr>
              <a:t>E,p</a:t>
            </a:r>
            <a:r>
              <a:rPr lang="en-IN" sz="1400" b="1" dirty="0">
                <a:solidFill>
                  <a:srgbClr val="002060"/>
                </a:solidFill>
                <a:latin typeface="Sawasdee"/>
              </a:rPr>
              <a:t>) of A + B + ...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r>
              <a:rPr lang="en-IN" sz="1300" b="1" dirty="0">
                <a:latin typeface="Sawasdee"/>
              </a:rPr>
              <a:t>Fit the tracks of A + B + ... to get their energy and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r>
              <a:rPr lang="en-IN" sz="1300" b="1" dirty="0">
                <a:latin typeface="Sawasdee"/>
              </a:rPr>
              <a:t>momentum.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endParaRPr lang="en-IN" sz="1300" dirty="0">
              <a:solidFill>
                <a:srgbClr val="0000FF"/>
              </a:solidFill>
              <a:latin typeface="Sawasdee"/>
            </a:endParaRP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5846763" y="5060950"/>
            <a:ext cx="3297237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756" tIns="40379" rIns="80756" bIns="40379"/>
          <a:lstStyle>
            <a:lvl1pPr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1638" eaLnBrk="0" hangingPunct="0"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1638" eaLnBrk="0" fontAlgn="base" hangingPunct="0">
              <a:spcBef>
                <a:spcPct val="0"/>
              </a:spcBef>
              <a:spcAft>
                <a:spcPct val="0"/>
              </a:spcAft>
              <a:tabLst>
                <a:tab pos="649288" algn="l"/>
                <a:tab pos="1296988" algn="l"/>
                <a:tab pos="1947863" algn="l"/>
                <a:tab pos="2597150" algn="l"/>
                <a:tab pos="32480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107000"/>
              </a:lnSpc>
              <a:buClr>
                <a:srgbClr val="000000"/>
              </a:buClr>
              <a:buSzPct val="100000"/>
            </a:pPr>
            <a:r>
              <a:rPr lang="en-IN" sz="1400" b="1" dirty="0">
                <a:latin typeface="URW Palladio L"/>
              </a:rPr>
              <a:t>Output: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r>
              <a:rPr lang="en-IN" sz="1300" b="1" dirty="0" err="1">
                <a:latin typeface="Sawasdee"/>
              </a:rPr>
              <a:t>i</a:t>
            </a:r>
            <a:r>
              <a:rPr lang="en-IN" sz="1300" b="1" dirty="0">
                <a:latin typeface="Sawasdee"/>
              </a:rPr>
              <a:t>)  Energy &amp; Momentum of the 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r>
              <a:rPr lang="en-IN" sz="1300" b="1" dirty="0">
                <a:latin typeface="Sawasdee"/>
              </a:rPr>
              <a:t>initial neutrino</a:t>
            </a:r>
          </a:p>
          <a:p>
            <a:pPr algn="ctr" eaLnBrk="1">
              <a:lnSpc>
                <a:spcPct val="124000"/>
              </a:lnSpc>
              <a:buClr>
                <a:srgbClr val="000000"/>
              </a:buClr>
              <a:buSzPct val="100000"/>
            </a:pPr>
            <a:endParaRPr lang="en-IN" sz="1300" dirty="0">
              <a:solidFill>
                <a:srgbClr val="C00000"/>
              </a:solidFill>
              <a:latin typeface="Sawasdee"/>
            </a:endParaRPr>
          </a:p>
        </p:txBody>
      </p:sp>
      <p:sp>
        <p:nvSpPr>
          <p:cNvPr id="43024" name="AutoShape 16"/>
          <p:cNvSpPr>
            <a:spLocks noChangeArrowheads="1"/>
          </p:cNvSpPr>
          <p:nvPr/>
        </p:nvSpPr>
        <p:spPr bwMode="auto">
          <a:xfrm>
            <a:off x="1960563" y="1631950"/>
            <a:ext cx="327025" cy="817563"/>
          </a:xfrm>
          <a:prstGeom prst="downArrow">
            <a:avLst>
              <a:gd name="adj1" fmla="val 50000"/>
              <a:gd name="adj2" fmla="val 57975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IN"/>
          </a:p>
        </p:txBody>
      </p:sp>
      <p:sp>
        <p:nvSpPr>
          <p:cNvPr id="43025" name="AutoShape 17"/>
          <p:cNvSpPr>
            <a:spLocks noChangeArrowheads="1"/>
          </p:cNvSpPr>
          <p:nvPr/>
        </p:nvSpPr>
        <p:spPr bwMode="auto">
          <a:xfrm>
            <a:off x="1960563" y="3101975"/>
            <a:ext cx="327025" cy="815975"/>
          </a:xfrm>
          <a:prstGeom prst="downArrow">
            <a:avLst>
              <a:gd name="adj1" fmla="val 50000"/>
              <a:gd name="adj2" fmla="val 57862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IN"/>
          </a:p>
        </p:txBody>
      </p:sp>
      <p:sp>
        <p:nvSpPr>
          <p:cNvPr id="43026" name="AutoShape 18"/>
          <p:cNvSpPr>
            <a:spLocks noChangeArrowheads="1"/>
          </p:cNvSpPr>
          <p:nvPr/>
        </p:nvSpPr>
        <p:spPr bwMode="auto">
          <a:xfrm>
            <a:off x="1960563" y="4572000"/>
            <a:ext cx="327025" cy="817563"/>
          </a:xfrm>
          <a:prstGeom prst="downArrow">
            <a:avLst>
              <a:gd name="adj1" fmla="val 50000"/>
              <a:gd name="adj2" fmla="val 57975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IN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5D71B3-A13F-471B-9E31-B31AF4325E4A}" type="slidenum">
              <a:rPr lang="en-SG" smtClean="0"/>
              <a:pPr>
                <a:defRPr/>
              </a:pPr>
              <a:t>20</a:t>
            </a:fld>
            <a:endParaRPr lang="en-SG" dirty="0"/>
          </a:p>
        </p:txBody>
      </p:sp>
    </p:spTree>
    <p:extLst>
      <p:ext uri="{BB962C8B-B14F-4D97-AF65-F5344CB8AC3E}">
        <p14:creationId xmlns="" xmlns:p14="http://schemas.microsoft.com/office/powerpoint/2010/main" val="754593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6744" y="1073972"/>
            <a:ext cx="3647256" cy="2362274"/>
          </a:xfrm>
        </p:spPr>
        <p:txBody>
          <a:bodyPr>
            <a:noAutofit/>
          </a:bodyPr>
          <a:lstStyle/>
          <a:p>
            <a:pPr algn="l"/>
            <a:r>
              <a:rPr lang="en-US" sz="2800" i="1" dirty="0" smtClean="0">
                <a:solidFill>
                  <a:srgbClr val="002060"/>
                </a:solidFill>
              </a:rPr>
              <a:t>Detector Performances: </a:t>
            </a:r>
            <a:r>
              <a:rPr lang="en-US" sz="2800" i="1" dirty="0" err="1" smtClean="0">
                <a:solidFill>
                  <a:srgbClr val="FF0000"/>
                </a:solidFill>
              </a:rPr>
              <a:t>Muon</a:t>
            </a:r>
            <a:r>
              <a:rPr lang="en-US" sz="2800" i="1" dirty="0" smtClean="0">
                <a:solidFill>
                  <a:srgbClr val="FF0000"/>
                </a:solidFill>
              </a:rPr>
              <a:t> efficiencies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436246"/>
            <a:ext cx="4860032" cy="323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280" y="11679"/>
            <a:ext cx="4734272" cy="318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0110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096" y="1268760"/>
            <a:ext cx="3456384" cy="3672408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 smtClean="0">
                <a:solidFill>
                  <a:srgbClr val="002060"/>
                </a:solidFill>
              </a:rPr>
              <a:t>Detector performances: </a:t>
            </a:r>
            <a:br>
              <a:rPr lang="en-US" sz="2800" i="1" dirty="0" smtClean="0">
                <a:solidFill>
                  <a:srgbClr val="002060"/>
                </a:solidFill>
              </a:rPr>
            </a:br>
            <a:r>
              <a:rPr lang="en-US" sz="2800" i="1" dirty="0" err="1" smtClean="0">
                <a:solidFill>
                  <a:srgbClr val="FF0000"/>
                </a:solidFill>
              </a:rPr>
              <a:t>muon</a:t>
            </a:r>
            <a:r>
              <a:rPr lang="en-US" sz="2800" i="1" dirty="0" smtClean="0">
                <a:solidFill>
                  <a:srgbClr val="FF0000"/>
                </a:solidFill>
              </a:rPr>
              <a:t> momentum resolutions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DA751-12B1-4A18-B010-E8DFA4AD3FF9}" type="slidenum">
              <a:rPr lang="en-SG" smtClean="0"/>
              <a:pPr>
                <a:defRPr/>
              </a:pPr>
              <a:t>22</a:t>
            </a:fld>
            <a:endParaRPr lang="en-SG" dirty="0"/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7350"/>
            <a:ext cx="4680520" cy="301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6992"/>
            <a:ext cx="4830400" cy="331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1844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>
              <a:defRPr/>
            </a:pPr>
            <a:r>
              <a:rPr lang="en-US" sz="2800" i="1" dirty="0" smtClean="0">
                <a:solidFill>
                  <a:srgbClr val="FF0000"/>
                </a:solidFill>
              </a:rPr>
              <a:t>Atmospheric Parameters with INO ICAL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6237312"/>
            <a:ext cx="789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i="1" dirty="0" smtClean="0"/>
              <a:t> </a:t>
            </a:r>
            <a:r>
              <a:rPr lang="en-IN" b="1" i="1" dirty="0" err="1" smtClean="0"/>
              <a:t>Thakore</a:t>
            </a:r>
            <a:r>
              <a:rPr lang="en-IN" b="1" i="1" dirty="0" smtClean="0"/>
              <a:t> et al,  INO collaboration, </a:t>
            </a:r>
            <a:r>
              <a:rPr lang="en-IN" b="1" i="1" dirty="0"/>
              <a:t> </a:t>
            </a:r>
            <a:r>
              <a:rPr lang="en-IN" b="1" i="1" dirty="0" smtClean="0"/>
              <a:t>JHEP 1305, 058 (2013), </a:t>
            </a:r>
            <a:r>
              <a:rPr lang="en-IN" b="1" i="1" dirty="0" err="1" smtClean="0"/>
              <a:t>arXiv</a:t>
            </a:r>
            <a:r>
              <a:rPr lang="en-IN" b="1" i="1" dirty="0" smtClean="0"/>
              <a:t>: 1303.2534</a:t>
            </a:r>
            <a:endParaRPr lang="en-IN" b="1" i="1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706057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0481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Octant sensitivity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DA751-12B1-4A18-B010-E8DFA4AD3FF9}" type="slidenum">
              <a:rPr lang="en-SG" smtClean="0"/>
              <a:pPr>
                <a:defRPr/>
              </a:pPr>
              <a:t>24</a:t>
            </a:fld>
            <a:endParaRPr lang="en-SG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488542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512" y="4509120"/>
            <a:ext cx="414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Thakore</a:t>
            </a:r>
            <a:r>
              <a:rPr lang="en-US" b="1" i="1" dirty="0" smtClean="0"/>
              <a:t> et al, INO collaboration,  </a:t>
            </a:r>
            <a:endParaRPr lang="en-US" b="1" i="1" dirty="0" smtClean="0"/>
          </a:p>
          <a:p>
            <a:r>
              <a:rPr lang="en-US" b="1" i="1" dirty="0" smtClean="0"/>
              <a:t>JHEP </a:t>
            </a:r>
            <a:r>
              <a:rPr lang="en-US" b="1" i="1" dirty="0" smtClean="0"/>
              <a:t>1305, 058 (2013)</a:t>
            </a:r>
            <a:r>
              <a:rPr lang="en-US" b="1" i="1" dirty="0" err="1" smtClean="0"/>
              <a:t>arXiv</a:t>
            </a:r>
            <a:r>
              <a:rPr lang="en-US" b="1" i="1" dirty="0" smtClean="0"/>
              <a:t>: 1303.2534 </a:t>
            </a:r>
            <a:endParaRPr lang="en-US" b="1" i="1" dirty="0"/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 cstate="print"/>
          <a:srcRect l="19192" t="33660" r="45962" b="10000"/>
          <a:stretch>
            <a:fillRect/>
          </a:stretch>
        </p:blipFill>
        <p:spPr bwMode="auto">
          <a:xfrm>
            <a:off x="5292080" y="1124744"/>
            <a:ext cx="3420888" cy="345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123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>
              <a:defRPr/>
            </a:pPr>
            <a:r>
              <a:rPr lang="en-US" sz="2800" i="1" dirty="0" smtClean="0">
                <a:solidFill>
                  <a:srgbClr val="FF0000"/>
                </a:solidFill>
              </a:rPr>
              <a:t>Mass hierarchy with INO-ICAL 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CB4DFD-18B3-4F15-8654-7957E7D8FDD3}" type="slidenum">
              <a:rPr lang="en-SG" smtClean="0"/>
              <a:pPr>
                <a:defRPr/>
              </a:pPr>
              <a:t>25</a:t>
            </a:fld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316993" cy="4185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14" y="1188335"/>
            <a:ext cx="4325674" cy="41940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5451321"/>
            <a:ext cx="7920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 smtClean="0">
                <a:solidFill>
                  <a:srgbClr val="002060"/>
                </a:solidFill>
              </a:rPr>
              <a:t>Mass hierarchy sensitivity with INO-ICAL data only using  fixed </a:t>
            </a:r>
          </a:p>
          <a:p>
            <a:r>
              <a:rPr lang="en-IN" sz="2000" b="1" i="1" dirty="0" smtClean="0">
                <a:solidFill>
                  <a:srgbClr val="002060"/>
                </a:solidFill>
              </a:rPr>
              <a:t>Parameters - Sin</a:t>
            </a:r>
            <a:r>
              <a:rPr lang="en-IN" sz="2000" b="1" i="1" baseline="30000" dirty="0" smtClean="0">
                <a:solidFill>
                  <a:srgbClr val="002060"/>
                </a:solidFill>
              </a:rPr>
              <a:t>2</a:t>
            </a:r>
            <a:r>
              <a:rPr lang="en-IN" sz="2000" b="1" i="1" dirty="0" smtClean="0">
                <a:solidFill>
                  <a:srgbClr val="002060"/>
                </a:solidFill>
              </a:rPr>
              <a:t> 2</a:t>
            </a:r>
            <a:r>
              <a:rPr lang="en-IN" sz="2000" b="1" i="1" dirty="0" smtClean="0">
                <a:solidFill>
                  <a:srgbClr val="002060"/>
                </a:solidFill>
                <a:latin typeface="Symbol" pitchFamily="18" charset="2"/>
              </a:rPr>
              <a:t>q</a:t>
            </a:r>
            <a:r>
              <a:rPr lang="en-IN" sz="2000" b="1" i="1" baseline="-25000" dirty="0" smtClean="0">
                <a:solidFill>
                  <a:srgbClr val="002060"/>
                </a:solidFill>
                <a:latin typeface="Symbol" pitchFamily="18" charset="2"/>
              </a:rPr>
              <a:t>13</a:t>
            </a:r>
            <a:r>
              <a:rPr lang="en-IN" sz="2000" b="1" i="1" dirty="0" smtClean="0">
                <a:solidFill>
                  <a:srgbClr val="002060"/>
                </a:solidFill>
                <a:latin typeface="Symbol" pitchFamily="18" charset="2"/>
              </a:rPr>
              <a:t> = 0.12, 0.1, 0.08  </a:t>
            </a:r>
            <a:r>
              <a:rPr lang="en-IN" sz="2000" b="1" i="1" dirty="0" smtClean="0">
                <a:solidFill>
                  <a:srgbClr val="002060"/>
                </a:solidFill>
                <a:latin typeface="+mj-lt"/>
              </a:rPr>
              <a:t>and sin</a:t>
            </a:r>
            <a:r>
              <a:rPr lang="en-IN" sz="2000" b="1" i="1" baseline="30000" dirty="0" smtClean="0">
                <a:solidFill>
                  <a:srgbClr val="002060"/>
                </a:solidFill>
                <a:latin typeface="+mj-lt"/>
              </a:rPr>
              <a:t>2</a:t>
            </a:r>
            <a:r>
              <a:rPr lang="en-IN" sz="2000" b="1" i="1" dirty="0" smtClean="0">
                <a:solidFill>
                  <a:srgbClr val="002060"/>
                </a:solidFill>
                <a:latin typeface="Symbol" pitchFamily="18" charset="2"/>
              </a:rPr>
              <a:t>q</a:t>
            </a:r>
            <a:r>
              <a:rPr lang="en-IN" sz="2000" b="1" i="1" baseline="-25000" dirty="0" smtClean="0">
                <a:solidFill>
                  <a:srgbClr val="002060"/>
                </a:solidFill>
                <a:latin typeface="+mj-lt"/>
              </a:rPr>
              <a:t>23</a:t>
            </a:r>
            <a:r>
              <a:rPr lang="en-IN" sz="2000" b="1" i="1" dirty="0" smtClean="0">
                <a:solidFill>
                  <a:srgbClr val="002060"/>
                </a:solidFill>
                <a:latin typeface="+mj-lt"/>
              </a:rPr>
              <a:t> = 0.5. </a:t>
            </a:r>
            <a:endParaRPr lang="en-IN" sz="2000" b="1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757" y="6345301"/>
            <a:ext cx="801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A. </a:t>
            </a:r>
            <a:r>
              <a:rPr lang="en-IN" b="1" dirty="0" err="1" smtClean="0"/>
              <a:t>Ghosh</a:t>
            </a:r>
            <a:r>
              <a:rPr lang="en-IN" b="1" dirty="0" smtClean="0"/>
              <a:t> et. al. INO collaboration, JHEP, 1304, 009 (2013), </a:t>
            </a:r>
            <a:r>
              <a:rPr lang="en-IN" b="1" dirty="0" err="1" smtClean="0"/>
              <a:t>arXiv</a:t>
            </a:r>
            <a:r>
              <a:rPr lang="en-IN" b="1" dirty="0" smtClean="0"/>
              <a:t>: 1212.1305 </a:t>
            </a:r>
            <a:endParaRPr lang="en-IN" b="1" dirty="0"/>
          </a:p>
        </p:txBody>
      </p:sp>
    </p:spTree>
    <p:extLst>
      <p:ext uri="{BB962C8B-B14F-4D97-AF65-F5344CB8AC3E}">
        <p14:creationId xmlns="" xmlns:p14="http://schemas.microsoft.com/office/powerpoint/2010/main" val="177283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DA751-12B1-4A18-B010-E8DFA4AD3FF9}" type="slidenum">
              <a:rPr lang="en-SG" smtClean="0"/>
              <a:pPr>
                <a:defRPr/>
              </a:pPr>
              <a:t>26</a:t>
            </a:fld>
            <a:endParaRPr lang="en-SG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i="1" dirty="0" smtClean="0">
                <a:solidFill>
                  <a:srgbClr val="FF0000"/>
                </a:solidFill>
              </a:rPr>
              <a:t>Mass hierarchy with INO-ICAL combined with accelerator &amp; reactor experiments 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96" y="1268760"/>
            <a:ext cx="4249897" cy="412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96" y="1237828"/>
            <a:ext cx="4313702" cy="4182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4474" y="5661248"/>
            <a:ext cx="7326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i="1" dirty="0" smtClean="0"/>
              <a:t>A </a:t>
            </a:r>
            <a:r>
              <a:rPr lang="en-IN" b="1" i="1" dirty="0"/>
              <a:t>combined analysis of all experiments </a:t>
            </a:r>
            <a:r>
              <a:rPr lang="en-IN" b="1" i="1" dirty="0" smtClean="0"/>
              <a:t>including ICAL@INO </a:t>
            </a:r>
          </a:p>
          <a:p>
            <a:r>
              <a:rPr lang="en-IN" b="1" i="1" dirty="0" smtClean="0"/>
              <a:t>as </a:t>
            </a:r>
            <a:r>
              <a:rPr lang="en-IN" b="1" i="1" dirty="0"/>
              <a:t>well </a:t>
            </a:r>
            <a:r>
              <a:rPr lang="en-IN" b="1" i="1" dirty="0" err="1" smtClean="0">
                <a:latin typeface="Symbol" pitchFamily="18" charset="2"/>
              </a:rPr>
              <a:t>NOnA</a:t>
            </a:r>
            <a:r>
              <a:rPr lang="en-IN" b="1" i="1" dirty="0"/>
              <a:t>, T2K, Double </a:t>
            </a:r>
            <a:r>
              <a:rPr lang="en-IN" b="1" i="1" dirty="0" err="1"/>
              <a:t>Chooz</a:t>
            </a:r>
            <a:r>
              <a:rPr lang="en-IN" b="1" i="1" dirty="0"/>
              <a:t>, RENO and </a:t>
            </a:r>
            <a:r>
              <a:rPr lang="en-IN" b="1" i="1" dirty="0" err="1"/>
              <a:t>Daya</a:t>
            </a:r>
            <a:r>
              <a:rPr lang="en-IN" b="1" i="1" dirty="0"/>
              <a:t> Bay experiments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6699" y="6353802"/>
            <a:ext cx="801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A. </a:t>
            </a:r>
            <a:r>
              <a:rPr lang="en-IN" b="1" dirty="0" err="1">
                <a:solidFill>
                  <a:srgbClr val="C00000"/>
                </a:solidFill>
              </a:rPr>
              <a:t>Ghosh</a:t>
            </a:r>
            <a:r>
              <a:rPr lang="en-IN" b="1" dirty="0">
                <a:solidFill>
                  <a:srgbClr val="C00000"/>
                </a:solidFill>
              </a:rPr>
              <a:t> et. al. INO collaboration, JHEP, 1304, 009 (2013), </a:t>
            </a:r>
            <a:r>
              <a:rPr lang="en-IN" b="1" dirty="0" err="1">
                <a:solidFill>
                  <a:srgbClr val="C00000"/>
                </a:solidFill>
              </a:rPr>
              <a:t>arXiv</a:t>
            </a:r>
            <a:r>
              <a:rPr lang="en-IN" b="1" dirty="0">
                <a:solidFill>
                  <a:srgbClr val="C00000"/>
                </a:solidFill>
              </a:rPr>
              <a:t>: 1212.1305 </a:t>
            </a:r>
          </a:p>
        </p:txBody>
      </p:sp>
    </p:spTree>
    <p:extLst>
      <p:ext uri="{BB962C8B-B14F-4D97-AF65-F5344CB8AC3E}">
        <p14:creationId xmlns="" xmlns:p14="http://schemas.microsoft.com/office/powerpoint/2010/main" val="30311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Impact of  </a:t>
            </a:r>
            <a:r>
              <a:rPr lang="en-US" sz="2800" i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800" i="1" baseline="-25000" dirty="0" err="1" smtClean="0">
                <a:solidFill>
                  <a:srgbClr val="FF0000"/>
                </a:solidFill>
              </a:rPr>
              <a:t>CP</a:t>
            </a:r>
            <a:r>
              <a:rPr lang="en-US" sz="2800" i="1" dirty="0" smtClean="0">
                <a:solidFill>
                  <a:srgbClr val="FF0000"/>
                </a:solidFill>
              </a:rPr>
              <a:t> on mass hierarchy</a:t>
            </a:r>
            <a:endParaRPr lang="en-IN" sz="2800" i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DA751-12B1-4A18-B010-E8DFA4AD3FF9}" type="slidenum">
              <a:rPr lang="en-SG" smtClean="0"/>
              <a:pPr>
                <a:defRPr/>
              </a:pPr>
              <a:t>27</a:t>
            </a:fld>
            <a:endParaRPr lang="en-S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36" y="1323421"/>
            <a:ext cx="5832648" cy="385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84168" y="1772816"/>
            <a:ext cx="2377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Sin</a:t>
            </a:r>
            <a:r>
              <a:rPr lang="en-IN" b="1" baseline="30000" dirty="0" smtClean="0"/>
              <a:t>2</a:t>
            </a:r>
            <a:r>
              <a:rPr lang="en-IN" b="1" dirty="0" smtClean="0">
                <a:latin typeface="Symbol" pitchFamily="18" charset="2"/>
              </a:rPr>
              <a:t>q</a:t>
            </a:r>
            <a:r>
              <a:rPr lang="en-IN" b="1" baseline="-25000" dirty="0" smtClean="0">
                <a:latin typeface="Symbol" pitchFamily="18" charset="2"/>
              </a:rPr>
              <a:t>23</a:t>
            </a:r>
            <a:r>
              <a:rPr lang="en-IN" b="1" dirty="0" smtClean="0">
                <a:latin typeface="Symbol" pitchFamily="18" charset="2"/>
              </a:rPr>
              <a:t>=0.5</a:t>
            </a:r>
          </a:p>
          <a:p>
            <a:endParaRPr lang="en-IN" b="1" dirty="0">
              <a:latin typeface="Symbol" pitchFamily="18" charset="2"/>
            </a:endParaRPr>
          </a:p>
          <a:p>
            <a:r>
              <a:rPr lang="en-IN" b="1" dirty="0" smtClean="0">
                <a:latin typeface="+mj-lt"/>
              </a:rPr>
              <a:t>Sin</a:t>
            </a:r>
            <a:r>
              <a:rPr lang="en-IN" b="1" baseline="30000" dirty="0" smtClean="0">
                <a:latin typeface="+mj-lt"/>
              </a:rPr>
              <a:t>2</a:t>
            </a:r>
            <a:r>
              <a:rPr lang="en-IN" b="1" dirty="0" smtClean="0">
                <a:latin typeface="Symbol" pitchFamily="18" charset="2"/>
              </a:rPr>
              <a:t>2q</a:t>
            </a:r>
            <a:r>
              <a:rPr lang="en-IN" b="1" baseline="-25000" dirty="0" smtClean="0">
                <a:latin typeface="Symbol" pitchFamily="18" charset="2"/>
              </a:rPr>
              <a:t>13</a:t>
            </a:r>
            <a:r>
              <a:rPr lang="en-IN" b="1" dirty="0" smtClean="0">
                <a:latin typeface="Symbol" pitchFamily="18" charset="2"/>
              </a:rPr>
              <a:t>=0.1</a:t>
            </a:r>
          </a:p>
          <a:p>
            <a:endParaRPr lang="en-IN" b="1" dirty="0">
              <a:latin typeface="Symbol" pitchFamily="18" charset="2"/>
            </a:endParaRPr>
          </a:p>
          <a:p>
            <a:r>
              <a:rPr lang="en-IN" b="1" dirty="0" smtClean="0">
                <a:latin typeface="+mj-lt"/>
              </a:rPr>
              <a:t>Fully marginalised</a:t>
            </a:r>
            <a:endParaRPr lang="en-IN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486" y="5661248"/>
            <a:ext cx="786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A. </a:t>
            </a:r>
            <a:r>
              <a:rPr lang="en-IN" dirty="0" err="1"/>
              <a:t>Ghosh</a:t>
            </a:r>
            <a:r>
              <a:rPr lang="en-IN" dirty="0"/>
              <a:t> et. al. INO collaboration, JHEP, 1304, 009 (2013), </a:t>
            </a:r>
            <a:r>
              <a:rPr lang="en-IN" dirty="0" err="1"/>
              <a:t>arXiv</a:t>
            </a:r>
            <a:r>
              <a:rPr lang="en-IN" dirty="0"/>
              <a:t>: 1212.1305 </a:t>
            </a:r>
          </a:p>
        </p:txBody>
      </p:sp>
    </p:spTree>
    <p:extLst>
      <p:ext uri="{BB962C8B-B14F-4D97-AF65-F5344CB8AC3E}">
        <p14:creationId xmlns="" xmlns:p14="http://schemas.microsoft.com/office/powerpoint/2010/main" val="200180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16828" t="10980" r="15251" b="7751"/>
          <a:stretch>
            <a:fillRect/>
          </a:stretch>
        </p:blipFill>
        <p:spPr bwMode="auto">
          <a:xfrm>
            <a:off x="-49294" y="0"/>
            <a:ext cx="91705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17419" t="10980" r="15251" b="10000"/>
          <a:stretch>
            <a:fillRect/>
          </a:stretch>
        </p:blipFill>
        <p:spPr bwMode="auto">
          <a:xfrm>
            <a:off x="0" y="0"/>
            <a:ext cx="9349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gf-neutrino-19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42269"/>
            <a:ext cx="24511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8815" y="5189223"/>
            <a:ext cx="3744416" cy="101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409" tIns="43704" rIns="87409" bIns="43704">
            <a:spAutoFit/>
          </a:bodyPr>
          <a:lstStyle/>
          <a:p>
            <a:pPr defTabSz="874713" eaLnBrk="1" hangingPunct="1">
              <a:defRPr/>
            </a:pPr>
            <a:r>
              <a:rPr lang="en-US" sz="2000" b="1" i="1" dirty="0">
                <a:solidFill>
                  <a:srgbClr val="0070C0"/>
                </a:solidFill>
              </a:rPr>
              <a:t>D</a:t>
            </a:r>
            <a:r>
              <a:rPr lang="en-US" sz="2000" b="1" i="1" dirty="0" smtClean="0">
                <a:solidFill>
                  <a:srgbClr val="0070C0"/>
                </a:solidFill>
              </a:rPr>
              <a:t>etection of atmospheric</a:t>
            </a:r>
          </a:p>
          <a:p>
            <a:pPr defTabSz="874713" eaLnBrk="1" hangingPunct="1">
              <a:defRPr/>
            </a:pPr>
            <a:r>
              <a:rPr lang="en-US" sz="2000" b="1" i="1" dirty="0" smtClean="0">
                <a:solidFill>
                  <a:srgbClr val="0070C0"/>
                </a:solidFill>
              </a:rPr>
              <a:t>neutrino at </a:t>
            </a:r>
            <a:r>
              <a:rPr lang="en-US" sz="2000" b="1" i="1" dirty="0" err="1">
                <a:solidFill>
                  <a:srgbClr val="0070C0"/>
                </a:solidFill>
              </a:rPr>
              <a:t>Kolar</a:t>
            </a:r>
            <a:r>
              <a:rPr lang="en-US" sz="2000" b="1" i="1" dirty="0">
                <a:solidFill>
                  <a:srgbClr val="0070C0"/>
                </a:solidFill>
              </a:rPr>
              <a:t> Gold </a:t>
            </a:r>
            <a:r>
              <a:rPr lang="en-US" sz="2000" b="1" i="1" dirty="0" smtClean="0">
                <a:solidFill>
                  <a:srgbClr val="0070C0"/>
                </a:solidFill>
              </a:rPr>
              <a:t>Field in 1965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192" t="8262" r="16143" b="7839"/>
          <a:stretch/>
        </p:blipFill>
        <p:spPr bwMode="auto">
          <a:xfrm>
            <a:off x="4481460" y="644761"/>
            <a:ext cx="3724492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8618" y="5094855"/>
            <a:ext cx="54841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 smtClean="0">
                <a:solidFill>
                  <a:srgbClr val="0070C0"/>
                </a:solidFill>
              </a:rPr>
              <a:t>The announcement of the discovery </a:t>
            </a:r>
          </a:p>
          <a:p>
            <a:r>
              <a:rPr lang="en-IN" sz="2400" b="1" i="1" dirty="0" smtClean="0">
                <a:solidFill>
                  <a:srgbClr val="0070C0"/>
                </a:solidFill>
              </a:rPr>
              <a:t>of neutrino oscillation at  Neutrino 98 </a:t>
            </a:r>
          </a:p>
          <a:p>
            <a:r>
              <a:rPr lang="en-IN" sz="2400" b="1" i="1" dirty="0" smtClean="0">
                <a:solidFill>
                  <a:srgbClr val="0070C0"/>
                </a:solidFill>
              </a:rPr>
              <a:t>by T. </a:t>
            </a:r>
            <a:r>
              <a:rPr lang="en-IN" sz="2400" b="1" i="1" dirty="0" err="1" smtClean="0">
                <a:solidFill>
                  <a:srgbClr val="0070C0"/>
                </a:solidFill>
              </a:rPr>
              <a:t>Kajita</a:t>
            </a:r>
            <a:endParaRPr lang="en-IN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077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44624"/>
            <a:ext cx="9000000" cy="7920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IN" sz="2800" i="1" dirty="0" smtClean="0">
                <a:solidFill>
                  <a:srgbClr val="FF0000"/>
                </a:solidFill>
              </a:rPr>
              <a:t>Current Status </a:t>
            </a:r>
            <a:endParaRPr lang="en-IN" sz="2800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8" y="1008063"/>
            <a:ext cx="8893175" cy="540067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IN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Pre-project activities  started with an initial  grant of ~ 10 Million dollar</a:t>
            </a:r>
          </a:p>
          <a:p>
            <a:pPr lvl="1">
              <a:defRPr/>
            </a:pPr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infrastructure development</a:t>
            </a:r>
          </a:p>
          <a:p>
            <a:pPr lvl="1">
              <a:defRPr/>
            </a:pPr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INO centre at </a:t>
            </a:r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Madurai</a:t>
            </a:r>
          </a:p>
          <a:p>
            <a:pPr lvl="1">
              <a:buNone/>
              <a:defRPr/>
            </a:pPr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IN" sz="2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Inter-Institutional Centre for High Energy Physics ( IICHEP)</a:t>
            </a:r>
            <a:endParaRPr lang="en-IN" sz="2000" b="1" i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of an engineering prototype module</a:t>
            </a:r>
          </a:p>
          <a:p>
            <a:pPr>
              <a:defRPr/>
            </a:pPr>
            <a:r>
              <a:rPr lang="en-IN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R &amp; D is now complete.</a:t>
            </a:r>
          </a:p>
          <a:p>
            <a:pPr>
              <a:defRPr/>
            </a:pPr>
            <a:r>
              <a:rPr lang="en-IN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DPR for Detector &amp; DAQ system is ready</a:t>
            </a:r>
          </a:p>
          <a:p>
            <a:pPr>
              <a:defRPr/>
            </a:pPr>
            <a:r>
              <a:rPr lang="en-IN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start industrial production of RPCs soon.</a:t>
            </a:r>
          </a:p>
          <a:p>
            <a:pPr>
              <a:buNone/>
              <a:defRPr/>
            </a:pPr>
            <a:endParaRPr lang="en-IN" b="1" i="1" dirty="0" smtClean="0"/>
          </a:p>
          <a:p>
            <a:pPr>
              <a:buNone/>
              <a:defRPr/>
            </a:pPr>
            <a:r>
              <a:rPr lang="en-IN" b="1" i="1" dirty="0" smtClean="0"/>
              <a:t>    </a:t>
            </a:r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project </a:t>
            </a:r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approved </a:t>
            </a:r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Indian  Atomic Energy Commission . Waiting for clearance from PM’s cabinet </a:t>
            </a:r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to </a:t>
            </a:r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construction.    </a:t>
            </a:r>
            <a:endParaRPr lang="en-IN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5896" y="2636912"/>
            <a:ext cx="1923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/>
              <a:t>PINGU</a:t>
            </a:r>
            <a:endParaRPr lang="en-US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11" y="274638"/>
            <a:ext cx="8827491" cy="490066"/>
          </a:xfrm>
        </p:spPr>
        <p:txBody>
          <a:bodyPr>
            <a:noAutofit/>
          </a:bodyPr>
          <a:lstStyle/>
          <a:p>
            <a:r>
              <a:rPr lang="en-IN" sz="2400" i="1" dirty="0" smtClean="0">
                <a:solidFill>
                  <a:srgbClr val="FF0000"/>
                </a:solidFill>
              </a:rPr>
              <a:t>Precision </a:t>
            </a:r>
            <a:r>
              <a:rPr lang="en-IN" sz="2400" i="1" dirty="0" err="1" smtClean="0">
                <a:solidFill>
                  <a:srgbClr val="FF0000"/>
                </a:solidFill>
              </a:rPr>
              <a:t>IceCube</a:t>
            </a:r>
            <a:r>
              <a:rPr lang="en-IN" sz="2400" i="1" dirty="0" smtClean="0">
                <a:solidFill>
                  <a:srgbClr val="FF0000"/>
                </a:solidFill>
              </a:rPr>
              <a:t> Next Generation Upgrade (PINGU)</a:t>
            </a:r>
            <a:endParaRPr lang="en-IN" sz="2400" i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" y="908720"/>
            <a:ext cx="9111932" cy="5400640"/>
          </a:xfrm>
        </p:spPr>
        <p:txBody>
          <a:bodyPr>
            <a:normAutofit fontScale="70000" lnSpcReduction="20000"/>
          </a:bodyPr>
          <a:lstStyle/>
          <a:p>
            <a:r>
              <a:rPr lang="en-IN" b="1" i="1" dirty="0" smtClean="0">
                <a:solidFill>
                  <a:srgbClr val="002060"/>
                </a:solidFill>
              </a:rPr>
              <a:t>Targeting </a:t>
            </a:r>
            <a:r>
              <a:rPr lang="en-IN" b="1" i="1" dirty="0">
                <a:solidFill>
                  <a:srgbClr val="002060"/>
                </a:solidFill>
              </a:rPr>
              <a:t>40 additional strings of 60-100 </a:t>
            </a:r>
            <a:r>
              <a:rPr lang="en-IN" b="1" i="1" dirty="0" smtClean="0">
                <a:solidFill>
                  <a:srgbClr val="002060"/>
                </a:solidFill>
              </a:rPr>
              <a:t>Digital Optical Modules each</a:t>
            </a:r>
            <a:r>
              <a:rPr lang="en-IN" b="1" i="1" dirty="0">
                <a:solidFill>
                  <a:srgbClr val="002060"/>
                </a:solidFill>
              </a:rPr>
              <a:t>, deployed in the </a:t>
            </a:r>
            <a:r>
              <a:rPr lang="en-IN" b="1" i="1" dirty="0" err="1">
                <a:solidFill>
                  <a:srgbClr val="002060"/>
                </a:solidFill>
              </a:rPr>
              <a:t>DeepCore</a:t>
            </a:r>
            <a:r>
              <a:rPr lang="en-IN" b="1" i="1" dirty="0">
                <a:solidFill>
                  <a:srgbClr val="002060"/>
                </a:solidFill>
              </a:rPr>
              <a:t> </a:t>
            </a:r>
            <a:r>
              <a:rPr lang="en-IN" b="1" i="1" dirty="0" smtClean="0">
                <a:solidFill>
                  <a:srgbClr val="002060"/>
                </a:solidFill>
              </a:rPr>
              <a:t>volume.</a:t>
            </a:r>
          </a:p>
          <a:p>
            <a:endParaRPr lang="en-IN" dirty="0"/>
          </a:p>
          <a:p>
            <a:pPr marL="137160" indent="0">
              <a:buNone/>
            </a:pPr>
            <a:r>
              <a:rPr lang="en-IN" dirty="0" smtClean="0"/>
              <a:t>     </a:t>
            </a:r>
            <a:r>
              <a:rPr lang="en-IN" sz="2400" b="1" i="1" dirty="0" smtClean="0">
                <a:solidFill>
                  <a:schemeClr val="accent3">
                    <a:lumMod val="75000"/>
                  </a:schemeClr>
                </a:solidFill>
              </a:rPr>
              <a:t>• </a:t>
            </a:r>
            <a:r>
              <a:rPr lang="en-IN" sz="2400" b="1" i="1" dirty="0">
                <a:solidFill>
                  <a:schemeClr val="accent6">
                    <a:lumMod val="75000"/>
                  </a:schemeClr>
                </a:solidFill>
              </a:rPr>
              <a:t>20-25 m string spacing (cf. 125 m for </a:t>
            </a:r>
            <a:r>
              <a:rPr lang="en-IN" sz="2400" b="1" i="1" dirty="0" err="1">
                <a:solidFill>
                  <a:schemeClr val="accent6">
                    <a:lumMod val="75000"/>
                  </a:schemeClr>
                </a:solidFill>
              </a:rPr>
              <a:t>IceCube</a:t>
            </a:r>
            <a:r>
              <a:rPr lang="en-IN" sz="2400" b="1" i="1" dirty="0">
                <a:solidFill>
                  <a:schemeClr val="accent6">
                    <a:lumMod val="75000"/>
                  </a:schemeClr>
                </a:solidFill>
              </a:rPr>
              <a:t>, 73 m </a:t>
            </a:r>
            <a:r>
              <a:rPr lang="en-IN" sz="2400" b="1" i="1" dirty="0" smtClean="0">
                <a:solidFill>
                  <a:schemeClr val="accent6">
                    <a:lumMod val="75000"/>
                  </a:schemeClr>
                </a:solidFill>
              </a:rPr>
              <a:t>      </a:t>
            </a:r>
          </a:p>
          <a:p>
            <a:pPr marL="137160" indent="0">
              <a:buNone/>
            </a:pPr>
            <a:r>
              <a:rPr lang="en-IN" sz="2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N" sz="2400" b="1" i="1" dirty="0" smtClean="0">
                <a:solidFill>
                  <a:schemeClr val="accent6">
                    <a:lumMod val="75000"/>
                  </a:schemeClr>
                </a:solidFill>
              </a:rPr>
              <a:t>        for </a:t>
            </a:r>
            <a:r>
              <a:rPr lang="en-IN" sz="2400" b="1" i="1" dirty="0" err="1">
                <a:solidFill>
                  <a:schemeClr val="accent6">
                    <a:lumMod val="75000"/>
                  </a:schemeClr>
                </a:solidFill>
              </a:rPr>
              <a:t>DeepCore</a:t>
            </a:r>
            <a:r>
              <a:rPr lang="en-IN" sz="2400" b="1" i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137160" indent="0">
              <a:buNone/>
            </a:pPr>
            <a:endParaRPr lang="en-IN" sz="24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marL="137160" indent="0">
              <a:buNone/>
            </a:pPr>
            <a:r>
              <a:rPr lang="en-IN" sz="2400" b="1" i="1" dirty="0" smtClean="0">
                <a:solidFill>
                  <a:schemeClr val="accent6">
                    <a:lumMod val="75000"/>
                  </a:schemeClr>
                </a:solidFill>
              </a:rPr>
              <a:t>     • </a:t>
            </a:r>
            <a:r>
              <a:rPr lang="en-IN" sz="2400" b="1" i="1" dirty="0">
                <a:solidFill>
                  <a:schemeClr val="accent6">
                    <a:lumMod val="75000"/>
                  </a:schemeClr>
                </a:solidFill>
              </a:rPr>
              <a:t>Precise geometry under </a:t>
            </a:r>
            <a:r>
              <a:rPr lang="en-IN" sz="2400" b="1" i="1" dirty="0" smtClean="0">
                <a:solidFill>
                  <a:schemeClr val="accent6">
                    <a:lumMod val="75000"/>
                  </a:schemeClr>
                </a:solidFill>
              </a:rPr>
              <a:t>study</a:t>
            </a:r>
          </a:p>
          <a:p>
            <a:pPr marL="137160" indent="0">
              <a:buNone/>
            </a:pPr>
            <a:endParaRPr lang="en-IN" sz="24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marL="137160" indent="0">
              <a:buNone/>
            </a:pPr>
            <a:r>
              <a:rPr lang="en-IN" sz="2400" b="1" i="1" dirty="0" smtClean="0">
                <a:solidFill>
                  <a:schemeClr val="accent6">
                    <a:lumMod val="75000"/>
                  </a:schemeClr>
                </a:solidFill>
              </a:rPr>
              <a:t>     • </a:t>
            </a:r>
            <a:r>
              <a:rPr lang="en-IN" sz="2400" b="1" i="1" dirty="0">
                <a:solidFill>
                  <a:schemeClr val="accent6">
                    <a:lumMod val="75000"/>
                  </a:schemeClr>
                </a:solidFill>
              </a:rPr>
              <a:t>Systematics will be better</a:t>
            </a:r>
          </a:p>
          <a:p>
            <a:pPr marL="137160" indent="0">
              <a:buNone/>
            </a:pPr>
            <a:r>
              <a:rPr lang="en-IN" sz="2400" b="1" i="1" dirty="0" smtClean="0">
                <a:solidFill>
                  <a:schemeClr val="accent6">
                    <a:lumMod val="75000"/>
                  </a:schemeClr>
                </a:solidFill>
              </a:rPr>
              <a:t>        understood </a:t>
            </a:r>
            <a:r>
              <a:rPr lang="en-IN" sz="2400" b="1" i="1" dirty="0">
                <a:solidFill>
                  <a:schemeClr val="accent6">
                    <a:lumMod val="75000"/>
                  </a:schemeClr>
                </a:solidFill>
              </a:rPr>
              <a:t>with additional</a:t>
            </a:r>
          </a:p>
          <a:p>
            <a:pPr marL="137160" indent="0">
              <a:buNone/>
            </a:pPr>
            <a:r>
              <a:rPr lang="en-IN" sz="2400" b="1" i="1" dirty="0" smtClean="0">
                <a:solidFill>
                  <a:schemeClr val="accent6">
                    <a:lumMod val="75000"/>
                  </a:schemeClr>
                </a:solidFill>
              </a:rPr>
              <a:t>        in </a:t>
            </a:r>
            <a:r>
              <a:rPr lang="en-IN" sz="2400" b="1" i="1" dirty="0">
                <a:solidFill>
                  <a:schemeClr val="accent6">
                    <a:lumMod val="75000"/>
                  </a:schemeClr>
                </a:solidFill>
              </a:rPr>
              <a:t>situ calibration </a:t>
            </a:r>
            <a:r>
              <a:rPr lang="en-IN" sz="2400" b="1" i="1" dirty="0" smtClean="0">
                <a:solidFill>
                  <a:schemeClr val="accent6">
                    <a:lumMod val="75000"/>
                  </a:schemeClr>
                </a:solidFill>
              </a:rPr>
              <a:t>devices</a:t>
            </a:r>
          </a:p>
          <a:p>
            <a:pPr marL="137160" indent="0">
              <a:buNone/>
            </a:pPr>
            <a:endParaRPr lang="en-IN" dirty="0"/>
          </a:p>
          <a:p>
            <a:r>
              <a:rPr lang="en-IN" b="1" i="1" dirty="0" smtClean="0">
                <a:solidFill>
                  <a:srgbClr val="002060"/>
                </a:solidFill>
              </a:rPr>
              <a:t>Cost </a:t>
            </a:r>
            <a:r>
              <a:rPr lang="en-IN" b="1" i="1" dirty="0">
                <a:solidFill>
                  <a:srgbClr val="002060"/>
                </a:solidFill>
              </a:rPr>
              <a:t>and technical </a:t>
            </a:r>
            <a:r>
              <a:rPr lang="en-IN" b="1" i="1" dirty="0" smtClean="0">
                <a:solidFill>
                  <a:srgbClr val="002060"/>
                </a:solidFill>
              </a:rPr>
              <a:t>issues well </a:t>
            </a:r>
          </a:p>
          <a:p>
            <a:r>
              <a:rPr lang="en-IN" b="1" i="1" dirty="0" smtClean="0">
                <a:solidFill>
                  <a:srgbClr val="002060"/>
                </a:solidFill>
              </a:rPr>
              <a:t>understood from </a:t>
            </a:r>
            <a:r>
              <a:rPr lang="en-IN" b="1" i="1" dirty="0" err="1" smtClean="0">
                <a:solidFill>
                  <a:srgbClr val="002060"/>
                </a:solidFill>
              </a:rPr>
              <a:t>IceCube</a:t>
            </a:r>
            <a:r>
              <a:rPr lang="en-IN" b="1" i="1" dirty="0" smtClean="0">
                <a:solidFill>
                  <a:srgbClr val="002060"/>
                </a:solidFill>
              </a:rPr>
              <a:t> </a:t>
            </a:r>
            <a:r>
              <a:rPr lang="en-IN" dirty="0" smtClean="0">
                <a:solidFill>
                  <a:srgbClr val="002060"/>
                </a:solidFill>
              </a:rPr>
              <a:t>experience.</a:t>
            </a:r>
          </a:p>
          <a:p>
            <a:pPr marL="137160" indent="0">
              <a:buNone/>
            </a:pPr>
            <a:endParaRPr lang="en-IN" dirty="0"/>
          </a:p>
          <a:p>
            <a:pPr marL="457200" lvl="1" indent="0">
              <a:buNone/>
            </a:pPr>
            <a:r>
              <a:rPr lang="en-IN" sz="2600" dirty="0">
                <a:solidFill>
                  <a:srgbClr val="C00000"/>
                </a:solidFill>
              </a:rPr>
              <a:t>• </a:t>
            </a:r>
            <a:r>
              <a:rPr lang="en-IN" sz="2600" b="1" i="1" dirty="0">
                <a:solidFill>
                  <a:schemeClr val="accent6">
                    <a:lumMod val="75000"/>
                  </a:schemeClr>
                </a:solidFill>
              </a:rPr>
              <a:t>Start-up costs of $8M – $</a:t>
            </a:r>
            <a:r>
              <a:rPr lang="en-IN" sz="2600" b="1" i="1" dirty="0" smtClean="0">
                <a:solidFill>
                  <a:schemeClr val="accent6">
                    <a:lumMod val="75000"/>
                  </a:schemeClr>
                </a:solidFill>
              </a:rPr>
              <a:t>12M.</a:t>
            </a:r>
          </a:p>
          <a:p>
            <a:pPr marL="457200" lvl="1" indent="0">
              <a:buNone/>
            </a:pPr>
            <a:endParaRPr lang="en-IN" sz="26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IN" sz="2600" b="1" i="1" dirty="0">
                <a:solidFill>
                  <a:schemeClr val="accent6">
                    <a:lumMod val="75000"/>
                  </a:schemeClr>
                </a:solidFill>
              </a:rPr>
              <a:t>• ~$1.25M per </a:t>
            </a:r>
            <a:r>
              <a:rPr lang="en-IN" sz="2600" b="1" i="1" dirty="0" smtClean="0">
                <a:solidFill>
                  <a:schemeClr val="accent6">
                    <a:lumMod val="75000"/>
                  </a:schemeClr>
                </a:solidFill>
              </a:rPr>
              <a:t>string.</a:t>
            </a:r>
            <a:endParaRPr lang="en-IN" sz="2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001" t="40330" r="15799" b="2595"/>
          <a:stretch/>
        </p:blipFill>
        <p:spPr bwMode="auto">
          <a:xfrm>
            <a:off x="4860031" y="2348880"/>
            <a:ext cx="4061607" cy="36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6562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IN" sz="2800" i="1" dirty="0" smtClean="0">
                <a:solidFill>
                  <a:srgbClr val="C00000"/>
                </a:solidFill>
              </a:rPr>
              <a:t>PINGU Energy Range</a:t>
            </a:r>
            <a:endParaRPr lang="en-IN" sz="2800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en-IN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preliminary event selection</a:t>
            </a:r>
          </a:p>
          <a:p>
            <a:pPr marL="137160" indent="0">
              <a:buNone/>
            </a:pPr>
            <a:r>
              <a:rPr lang="en-IN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 </a:t>
            </a:r>
            <a:r>
              <a:rPr lang="en-IN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DeepCore</a:t>
            </a:r>
            <a:r>
              <a:rPr lang="en-IN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analysis.</a:t>
            </a:r>
          </a:p>
          <a:p>
            <a:pPr marL="137160" indent="0">
              <a:buNone/>
            </a:pPr>
            <a:endParaRPr lang="en-IN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>
              <a:buNone/>
            </a:pP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n-IN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23,000 </a:t>
            </a:r>
            <a:r>
              <a:rPr lang="en-IN" sz="20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en-IN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neutrinos per</a:t>
            </a:r>
          </a:p>
          <a:p>
            <a:pPr marL="137160" indent="0">
              <a:buNone/>
            </a:pPr>
            <a:r>
              <a:rPr lang="en-IN" sz="2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year </a:t>
            </a:r>
            <a:r>
              <a:rPr lang="en-IN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</a:t>
            </a:r>
            <a:r>
              <a:rPr lang="en-IN" sz="2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oscillations.</a:t>
            </a:r>
            <a:endParaRPr lang="en-IN" sz="20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>
              <a:buNone/>
            </a:pPr>
            <a:r>
              <a:rPr lang="en-IN" sz="2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• </a:t>
            </a:r>
            <a:r>
              <a:rPr lang="en-IN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Oscillation signature is the</a:t>
            </a:r>
          </a:p>
          <a:p>
            <a:pPr marL="137160" indent="0">
              <a:buNone/>
            </a:pPr>
            <a:r>
              <a:rPr lang="en-IN" sz="2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disappearance </a:t>
            </a:r>
            <a:r>
              <a:rPr lang="en-IN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12,000</a:t>
            </a:r>
          </a:p>
          <a:p>
            <a:pPr marL="137160" indent="0">
              <a:buNone/>
            </a:pPr>
            <a:r>
              <a:rPr lang="en-IN" sz="2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events </a:t>
            </a:r>
            <a:r>
              <a:rPr lang="en-IN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</a:t>
            </a:r>
            <a:r>
              <a:rPr lang="en-IN" sz="2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year.</a:t>
            </a:r>
          </a:p>
          <a:p>
            <a:pPr marL="137160" indent="0">
              <a:buNone/>
            </a:pPr>
            <a:endParaRPr lang="en-IN" sz="2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>
              <a:buNone/>
            </a:pP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Sufficient </a:t>
            </a:r>
            <a:r>
              <a:rPr lang="en-IN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 neutrino </a:t>
            </a:r>
          </a:p>
          <a:p>
            <a:pPr marL="137160" indent="0">
              <a:buNone/>
            </a:pP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 hierarchy via </a:t>
            </a:r>
            <a:r>
              <a:rPr lang="en-IN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 </a:t>
            </a:r>
            <a:endParaRPr lang="en-IN" sz="20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>
              <a:buNone/>
            </a:pP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 </a:t>
            </a:r>
            <a:r>
              <a:rPr lang="en-IN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5-20 </a:t>
            </a:r>
            <a:r>
              <a:rPr lang="en-IN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IN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range </a:t>
            </a:r>
            <a:endParaRPr lang="en-IN" sz="20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>
              <a:buNone/>
            </a:pP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direct  </a:t>
            </a:r>
            <a:r>
              <a:rPr lang="en-IN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n-IN" sz="2000" b="1" i="1" baseline="-2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</a:t>
            </a:r>
            <a:r>
              <a:rPr lang="en-IN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n-IN" sz="2000" b="1" i="1" baseline="-2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̅  </a:t>
            </a:r>
          </a:p>
          <a:p>
            <a:pPr marL="137160" indent="0">
              <a:buNone/>
            </a:pP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Discrimination.</a:t>
            </a:r>
          </a:p>
          <a:p>
            <a:pPr marL="137160" indent="0">
              <a:buNone/>
            </a:pPr>
            <a:endParaRPr lang="en-IN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>
              <a:buNone/>
            </a:pPr>
            <a:r>
              <a:rPr lang="en-I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n-IN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Exploit asymmetries in</a:t>
            </a:r>
          </a:p>
          <a:p>
            <a:pPr marL="137160" indent="0">
              <a:buNone/>
            </a:pPr>
            <a:r>
              <a:rPr lang="en-IN" sz="2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cross </a:t>
            </a:r>
            <a:r>
              <a:rPr lang="en-IN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sections and </a:t>
            </a:r>
            <a:r>
              <a:rPr lang="en-IN" sz="2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kinematics.</a:t>
            </a:r>
            <a:endParaRPr lang="en-IN" sz="20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817" t="19399" r="12872"/>
          <a:stretch/>
        </p:blipFill>
        <p:spPr bwMode="auto">
          <a:xfrm>
            <a:off x="4336921" y="980729"/>
            <a:ext cx="473999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0421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IN" sz="2800" i="1" dirty="0" smtClean="0">
                <a:solidFill>
                  <a:srgbClr val="FF0000"/>
                </a:solidFill>
              </a:rPr>
              <a:t>Analysis Technique</a:t>
            </a:r>
            <a:endParaRPr lang="en-IN" sz="2800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92598362"/>
              </p:ext>
            </p:extLst>
          </p:nvPr>
        </p:nvGraphicFramePr>
        <p:xfrm>
          <a:off x="1475656" y="2348880"/>
          <a:ext cx="3830334" cy="1230350"/>
        </p:xfrm>
        <a:graphic>
          <a:graphicData uri="http://schemas.openxmlformats.org/presentationml/2006/ole">
            <p:oleObj spid="_x0000_s16420" name="Equation" r:id="rId3" imgW="1574800" imgH="50800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560" y="980728"/>
            <a:ext cx="82573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 outlined in </a:t>
            </a:r>
            <a:r>
              <a:rPr lang="en-IN" sz="20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Akhmedov</a:t>
            </a:r>
            <a:r>
              <a:rPr lang="en-IN" sz="2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IN" sz="20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Razzaque</a:t>
            </a:r>
            <a:r>
              <a:rPr lang="en-IN" sz="2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Smirnov- </a:t>
            </a:r>
            <a:r>
              <a:rPr lang="en-IN" sz="20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arXiv</a:t>
            </a:r>
            <a:r>
              <a:rPr lang="en-IN" sz="2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1205.7071</a:t>
            </a:r>
          </a:p>
          <a:p>
            <a:endParaRPr lang="en-IN" sz="20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IN" sz="2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Bin, sum and subtract one hierarchy from the other </a:t>
            </a:r>
            <a:endParaRPr lang="en-IN" sz="20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2390658"/>
            <a:ext cx="2502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i="1" dirty="0" err="1" smtClean="0">
                <a:solidFill>
                  <a:schemeClr val="bg1"/>
                </a:solidFill>
              </a:rPr>
              <a:t>i</a:t>
            </a:r>
            <a:r>
              <a:rPr lang="en-IN" b="1" i="1" dirty="0" smtClean="0">
                <a:solidFill>
                  <a:schemeClr val="bg1"/>
                </a:solidFill>
              </a:rPr>
              <a:t> = </a:t>
            </a:r>
            <a:r>
              <a:rPr lang="en-IN" b="1" i="1" dirty="0" err="1" smtClean="0">
                <a:solidFill>
                  <a:schemeClr val="bg1"/>
                </a:solidFill>
              </a:rPr>
              <a:t>cos</a:t>
            </a:r>
            <a:r>
              <a:rPr lang="en-IN" b="1" i="1" dirty="0" smtClean="0">
                <a:solidFill>
                  <a:schemeClr val="bg1"/>
                </a:solidFill>
              </a:rPr>
              <a:t> (zenith)</a:t>
            </a:r>
          </a:p>
          <a:p>
            <a:r>
              <a:rPr lang="en-IN" b="1" i="1" dirty="0" smtClean="0">
                <a:solidFill>
                  <a:schemeClr val="bg1"/>
                </a:solidFill>
              </a:rPr>
              <a:t>J = Energy</a:t>
            </a:r>
          </a:p>
          <a:p>
            <a:r>
              <a:rPr lang="en-IN" b="1" i="1" dirty="0" err="1" smtClean="0">
                <a:solidFill>
                  <a:schemeClr val="bg1"/>
                </a:solidFill>
              </a:rPr>
              <a:t>V</a:t>
            </a:r>
            <a:r>
              <a:rPr lang="en-IN" b="1" i="1" baseline="30000" dirty="0" err="1" smtClean="0">
                <a:solidFill>
                  <a:schemeClr val="bg1"/>
                </a:solidFill>
              </a:rPr>
              <a:t>eff</a:t>
            </a:r>
            <a:r>
              <a:rPr lang="en-IN" b="1" i="1" dirty="0">
                <a:solidFill>
                  <a:schemeClr val="bg1"/>
                </a:solidFill>
              </a:rPr>
              <a:t> </a:t>
            </a:r>
            <a:r>
              <a:rPr lang="en-IN" b="1" i="1" dirty="0" smtClean="0">
                <a:solidFill>
                  <a:schemeClr val="bg1"/>
                </a:solidFill>
              </a:rPr>
              <a:t>= Effective Volume</a:t>
            </a:r>
            <a:endParaRPr lang="en-IN" b="1" i="1" dirty="0">
              <a:solidFill>
                <a:schemeClr val="bg1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625490378"/>
              </p:ext>
            </p:extLst>
          </p:nvPr>
        </p:nvGraphicFramePr>
        <p:xfrm>
          <a:off x="323526" y="3789040"/>
          <a:ext cx="8496947" cy="432048"/>
        </p:xfrm>
        <a:graphic>
          <a:graphicData uri="http://schemas.openxmlformats.org/presentationml/2006/ole">
            <p:oleObj spid="_x0000_s16421" name="Equation" r:id="rId4" imgW="5054600" imgH="25400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67544" y="4663685"/>
            <a:ext cx="2565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works because:</a:t>
            </a:r>
            <a:endParaRPr lang="en-IN" sz="24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5400177"/>
              </p:ext>
            </p:extLst>
          </p:nvPr>
        </p:nvGraphicFramePr>
        <p:xfrm>
          <a:off x="2699791" y="5220892"/>
          <a:ext cx="4436179" cy="440356"/>
        </p:xfrm>
        <a:graphic>
          <a:graphicData uri="http://schemas.openxmlformats.org/presentationml/2006/ole">
            <p:oleObj spid="_x0000_s16422" name="Equation" r:id="rId5" imgW="2590800" imgH="254000" progId="Equation.3">
              <p:embed/>
            </p:oleObj>
          </a:graphicData>
        </a:graphic>
      </p:graphicFrame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86343331"/>
              </p:ext>
            </p:extLst>
          </p:nvPr>
        </p:nvGraphicFramePr>
        <p:xfrm>
          <a:off x="2771801" y="5765414"/>
          <a:ext cx="1944216" cy="471897"/>
        </p:xfrm>
        <a:graphic>
          <a:graphicData uri="http://schemas.openxmlformats.org/presentationml/2006/ole">
            <p:oleObj spid="_x0000_s16423" name="Equation" r:id="rId6" imgW="977900" imgH="241300" progId="Equation.3">
              <p:embed/>
            </p:oleObj>
          </a:graphicData>
        </a:graphic>
      </p:graphicFrame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28906499"/>
              </p:ext>
            </p:extLst>
          </p:nvPr>
        </p:nvGraphicFramePr>
        <p:xfrm>
          <a:off x="2843808" y="6309320"/>
          <a:ext cx="1728192" cy="432048"/>
        </p:xfrm>
        <a:graphic>
          <a:graphicData uri="http://schemas.openxmlformats.org/presentationml/2006/ole">
            <p:oleObj spid="_x0000_s16424" name="Equation" r:id="rId7" imgW="952087" imgH="241195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75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26836" cy="634082"/>
          </a:xfrm>
        </p:spPr>
        <p:txBody>
          <a:bodyPr>
            <a:normAutofit fontScale="90000"/>
          </a:bodyPr>
          <a:lstStyle/>
          <a:p>
            <a:r>
              <a:rPr lang="en-IN" sz="2800" i="1" dirty="0" smtClean="0">
                <a:solidFill>
                  <a:srgbClr val="FF0000"/>
                </a:solidFill>
              </a:rPr>
              <a:t>PINGU- Experimental Signature of Mass Hierarchy</a:t>
            </a:r>
            <a:endParaRPr lang="en-IN" sz="2800" i="1" dirty="0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810" t="21398" r="14475" b="24576"/>
          <a:stretch/>
        </p:blipFill>
        <p:spPr bwMode="auto">
          <a:xfrm>
            <a:off x="3962012" y="836712"/>
            <a:ext cx="5181988" cy="360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6479" y="1137188"/>
            <a:ext cx="39004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Idealized case with no </a:t>
            </a:r>
          </a:p>
          <a:p>
            <a:r>
              <a:rPr lang="en-IN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Background, perfect </a:t>
            </a:r>
            <a:r>
              <a:rPr lang="en-IN" sz="24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flavor</a:t>
            </a:r>
            <a:r>
              <a:rPr lang="en-IN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IN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ID, 100% signal efficiency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212" t="37235" r="13788" b="3125"/>
          <a:stretch/>
        </p:blipFill>
        <p:spPr bwMode="auto">
          <a:xfrm>
            <a:off x="156479" y="2492896"/>
            <a:ext cx="4752528" cy="370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54043" y="5301208"/>
            <a:ext cx="4289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assumed resolutions</a:t>
            </a:r>
          </a:p>
          <a:p>
            <a:r>
              <a:rPr lang="en-IN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Smear the signature but do </a:t>
            </a:r>
          </a:p>
          <a:p>
            <a:r>
              <a:rPr lang="en-IN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eliminate it.</a:t>
            </a:r>
            <a:endParaRPr lang="en-IN" sz="24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251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/>
          </a:bodyPr>
          <a:lstStyle/>
          <a:p>
            <a:r>
              <a:rPr lang="en-IN" sz="2800" i="1" dirty="0">
                <a:solidFill>
                  <a:srgbClr val="FF0000"/>
                </a:solidFill>
              </a:rPr>
              <a:t>PINGU Hierarchy Sensitivity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856984" cy="5832648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en-IN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 depends on final detector scope, assumed analysis </a:t>
            </a:r>
            <a:r>
              <a:rPr lang="en-IN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efficiency, detector </a:t>
            </a:r>
            <a:r>
              <a:rPr lang="en-IN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resolution, etc</a:t>
            </a:r>
            <a:r>
              <a:rPr lang="en-IN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137160" indent="0">
              <a:buNone/>
            </a:pPr>
            <a:endParaRPr lang="en-IN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>
              <a:buNone/>
            </a:pPr>
            <a:r>
              <a:rPr lang="en-IN" sz="20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Caveat: not </a:t>
            </a:r>
            <a:r>
              <a:rPr lang="en-IN" sz="2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systematics                       </a:t>
            </a:r>
            <a:endParaRPr lang="en-IN" sz="20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>
              <a:buNone/>
            </a:pPr>
            <a:r>
              <a:rPr lang="en-IN" sz="2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included </a:t>
            </a:r>
            <a:r>
              <a:rPr lang="en-IN" sz="20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IN" sz="2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study</a:t>
            </a:r>
            <a:endParaRPr lang="en-IN" sz="20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>
              <a:buNone/>
            </a:pPr>
            <a:endParaRPr lang="en-IN" sz="20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>
              <a:buNone/>
            </a:pPr>
            <a:r>
              <a:rPr lang="en-IN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</a:t>
            </a:r>
            <a:r>
              <a:rPr lang="en-IN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IN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pessimistic </a:t>
            </a:r>
          </a:p>
          <a:p>
            <a:pPr marL="137160" indent="0">
              <a:buNone/>
            </a:pPr>
            <a:r>
              <a:rPr lang="en-IN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assumptions, 3σ </a:t>
            </a:r>
          </a:p>
          <a:p>
            <a:pPr marL="137160" indent="0">
              <a:buNone/>
            </a:pPr>
            <a:r>
              <a:rPr lang="en-IN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determination expected </a:t>
            </a:r>
          </a:p>
          <a:p>
            <a:pPr marL="137160" indent="0">
              <a:buNone/>
            </a:pPr>
            <a:r>
              <a:rPr lang="en-IN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(median) with </a:t>
            </a:r>
            <a:r>
              <a:rPr lang="en-IN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IN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years’ </a:t>
            </a:r>
          </a:p>
          <a:p>
            <a:pPr marL="137160" indent="0">
              <a:buNone/>
            </a:pPr>
            <a:r>
              <a:rPr lang="en-IN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data.</a:t>
            </a:r>
          </a:p>
          <a:p>
            <a:pPr marL="137160" indent="0">
              <a:buNone/>
            </a:pPr>
            <a:endParaRPr lang="en-IN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>
              <a:buNone/>
            </a:pPr>
            <a:r>
              <a:rPr lang="en-IN" sz="20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5σ in 2-4 more </a:t>
            </a:r>
            <a:r>
              <a:rPr lang="en-IN" sz="2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</a:p>
          <a:p>
            <a:pPr marL="137160" indent="0">
              <a:buNone/>
            </a:pPr>
            <a:endParaRPr lang="en-IN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>
              <a:buNone/>
            </a:pPr>
            <a:r>
              <a:rPr lang="en-IN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now to </a:t>
            </a:r>
            <a:r>
              <a:rPr lang="en-IN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refine details </a:t>
            </a:r>
            <a:r>
              <a:rPr lang="en-IN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IN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 systematic </a:t>
            </a:r>
            <a:r>
              <a:rPr lang="en-IN" sz="24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2280" y="1412776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arXiv:1306.5846</a:t>
            </a:r>
            <a:endParaRPr lang="en-I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355" t="33263" r="13999" b="8263"/>
          <a:stretch/>
        </p:blipFill>
        <p:spPr bwMode="auto">
          <a:xfrm>
            <a:off x="3779912" y="2060848"/>
            <a:ext cx="5180429" cy="357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5766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2852936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/>
              <a:t>HYPER-K</a:t>
            </a:r>
            <a:endParaRPr lang="en-US" sz="3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24" r="12243"/>
          <a:stretch/>
        </p:blipFill>
        <p:spPr bwMode="auto">
          <a:xfrm>
            <a:off x="243348" y="207000"/>
            <a:ext cx="8657304" cy="64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0762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01" r="10439"/>
          <a:stretch/>
        </p:blipFill>
        <p:spPr bwMode="auto">
          <a:xfrm>
            <a:off x="18000" y="206766"/>
            <a:ext cx="9108000" cy="644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6086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r>
              <a:rPr lang="en-IN" sz="2800" i="1" dirty="0" smtClean="0">
                <a:solidFill>
                  <a:srgbClr val="FF0000"/>
                </a:solidFill>
              </a:rPr>
              <a:t>Current status from Super-K</a:t>
            </a:r>
            <a:endParaRPr lang="en-IN" sz="2800" i="1" dirty="0">
              <a:solidFill>
                <a:srgbClr val="FF00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42" t="11865" r="16500" b="8687"/>
          <a:stretch/>
        </p:blipFill>
        <p:spPr bwMode="auto">
          <a:xfrm>
            <a:off x="179512" y="836712"/>
            <a:ext cx="8803037" cy="581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064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58" r="10992"/>
          <a:stretch/>
        </p:blipFill>
        <p:spPr bwMode="auto">
          <a:xfrm>
            <a:off x="18000" y="95424"/>
            <a:ext cx="9126000" cy="655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6489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IN" sz="2800" i="1" dirty="0" smtClean="0">
                <a:solidFill>
                  <a:srgbClr val="FF0000"/>
                </a:solidFill>
              </a:rPr>
              <a:t>Variation of event rate in Hyper-K (10 </a:t>
            </a:r>
            <a:r>
              <a:rPr lang="en-IN" sz="2800" i="1" dirty="0" err="1" smtClean="0">
                <a:solidFill>
                  <a:srgbClr val="FF0000"/>
                </a:solidFill>
              </a:rPr>
              <a:t>Yrs</a:t>
            </a:r>
            <a:r>
              <a:rPr lang="en-IN" sz="2800" i="1" dirty="0" smtClean="0">
                <a:solidFill>
                  <a:srgbClr val="FF0000"/>
                </a:solidFill>
              </a:rPr>
              <a:t>)</a:t>
            </a:r>
            <a:endParaRPr lang="en-IN" sz="2800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5403510"/>
            <a:ext cx="8640960" cy="126585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IN" b="1" i="1" dirty="0" smtClean="0">
                <a:solidFill>
                  <a:schemeClr val="accent5">
                    <a:lumMod val="50000"/>
                  </a:schemeClr>
                </a:solidFill>
              </a:rPr>
              <a:t>The difference is larger for larger Sin</a:t>
            </a:r>
            <a:r>
              <a:rPr lang="en-IN" b="1" i="1" baseline="30000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IN" b="1" i="1" dirty="0" smtClean="0">
                <a:solidFill>
                  <a:schemeClr val="accent5">
                    <a:lumMod val="50000"/>
                  </a:schemeClr>
                </a:solidFill>
                <a:latin typeface="Symbol" pitchFamily="18" charset="2"/>
              </a:rPr>
              <a:t>q</a:t>
            </a:r>
            <a:r>
              <a:rPr lang="en-IN" b="1" i="1" baseline="-25000" dirty="0" smtClean="0">
                <a:solidFill>
                  <a:schemeClr val="accent5">
                    <a:lumMod val="50000"/>
                  </a:schemeClr>
                </a:solidFill>
                <a:latin typeface="Symbol" pitchFamily="18" charset="2"/>
              </a:rPr>
              <a:t>23</a:t>
            </a:r>
            <a:r>
              <a:rPr lang="en-IN" b="1" i="1" dirty="0" smtClean="0">
                <a:solidFill>
                  <a:schemeClr val="accent5">
                    <a:lumMod val="50000"/>
                  </a:schemeClr>
                </a:solidFill>
              </a:rPr>
              <a:t> because resonance term is proportional to Sin</a:t>
            </a:r>
            <a:r>
              <a:rPr lang="en-IN" b="1" i="1" baseline="30000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IN" b="1" i="1" dirty="0" smtClean="0">
                <a:solidFill>
                  <a:schemeClr val="accent5">
                    <a:lumMod val="50000"/>
                  </a:schemeClr>
                </a:solidFill>
                <a:latin typeface="Symbol" pitchFamily="18" charset="2"/>
              </a:rPr>
              <a:t>q</a:t>
            </a:r>
            <a:r>
              <a:rPr lang="en-IN" b="1" i="1" baseline="-25000" dirty="0" smtClean="0">
                <a:solidFill>
                  <a:schemeClr val="accent5">
                    <a:lumMod val="50000"/>
                  </a:schemeClr>
                </a:solidFill>
                <a:latin typeface="Symbol" pitchFamily="18" charset="2"/>
              </a:rPr>
              <a:t>23.</a:t>
            </a:r>
          </a:p>
          <a:p>
            <a:pPr>
              <a:buFont typeface="Wingdings" pitchFamily="2" charset="2"/>
              <a:buChar char="§"/>
            </a:pPr>
            <a:r>
              <a:rPr lang="en-IN" b="1" i="1" dirty="0" smtClean="0">
                <a:solidFill>
                  <a:schemeClr val="accent3">
                    <a:lumMod val="75000"/>
                  </a:schemeClr>
                </a:solidFill>
              </a:rPr>
              <a:t>Can be used to study mass hierarchy sensitivity</a:t>
            </a:r>
            <a:endParaRPr lang="en-IN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050" t="22782" r="17189" b="17742"/>
          <a:stretch/>
        </p:blipFill>
        <p:spPr bwMode="auto">
          <a:xfrm>
            <a:off x="539552" y="908720"/>
            <a:ext cx="8295968" cy="435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832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036496" cy="634082"/>
          </a:xfrm>
        </p:spPr>
        <p:txBody>
          <a:bodyPr>
            <a:normAutofit fontScale="90000"/>
          </a:bodyPr>
          <a:lstStyle/>
          <a:p>
            <a:r>
              <a:rPr lang="en-IN" sz="2800" i="1" dirty="0">
                <a:solidFill>
                  <a:srgbClr val="FF0000"/>
                </a:solidFill>
              </a:rPr>
              <a:t>Hierarchy sensitivity, 10 years of Atmospheric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66" y="5301208"/>
            <a:ext cx="8784976" cy="136090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IN" sz="20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Thickness </a:t>
            </a:r>
            <a:r>
              <a:rPr lang="en-IN" sz="20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band </a:t>
            </a:r>
            <a:r>
              <a:rPr lang="en-IN" sz="20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corresponds to </a:t>
            </a:r>
            <a:r>
              <a:rPr lang="en-IN" sz="20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uncertainty </a:t>
            </a:r>
            <a:r>
              <a:rPr lang="en-IN" sz="20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induced </a:t>
            </a:r>
            <a:r>
              <a:rPr lang="en-IN" sz="20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IN" sz="2000" b="1" i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en-IN" sz="2000" b="1" i="1" baseline="-25000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</a:t>
            </a:r>
            <a:r>
              <a:rPr lang="en-IN" sz="20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</a:t>
            </a:r>
            <a:endParaRPr lang="en-IN" sz="2000" b="1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§"/>
            </a:pPr>
            <a:r>
              <a:rPr lang="en-IN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Weakest sensitivity overall in the </a:t>
            </a:r>
            <a:r>
              <a:rPr lang="en-IN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tail </a:t>
            </a:r>
            <a:r>
              <a:rPr lang="en-IN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first </a:t>
            </a:r>
            <a:r>
              <a:rPr lang="en-IN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octant.</a:t>
            </a:r>
          </a:p>
          <a:p>
            <a:pPr marL="137160" indent="0">
              <a:buNone/>
            </a:pPr>
            <a:endParaRPr lang="en-IN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887" t="16949" r="16739" b="40042"/>
          <a:stretch/>
        </p:blipFill>
        <p:spPr bwMode="auto">
          <a:xfrm>
            <a:off x="141509" y="1305608"/>
            <a:ext cx="3952068" cy="314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288" t="38229" r="17207" b="14036"/>
          <a:stretch/>
        </p:blipFill>
        <p:spPr bwMode="auto">
          <a:xfrm>
            <a:off x="4734403" y="1298516"/>
            <a:ext cx="3708801" cy="349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98821" y="2675142"/>
            <a:ext cx="2160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i="1" dirty="0" smtClean="0">
                <a:solidFill>
                  <a:srgbClr val="002060"/>
                </a:solidFill>
              </a:rPr>
              <a:t>Normal Hierarchy</a:t>
            </a:r>
            <a:endParaRPr lang="en-IN" b="1" i="1" dirty="0">
              <a:solidFill>
                <a:srgbClr val="002060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936" y="3057556"/>
            <a:ext cx="2952329" cy="47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0477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IN" sz="2800" i="1" dirty="0">
                <a:solidFill>
                  <a:srgbClr val="FF0000"/>
                </a:solidFill>
              </a:rPr>
              <a:t>Octant sensitivity, 10 years of Atmospheric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68" y="5145440"/>
            <a:ext cx="8700744" cy="165618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IN" sz="2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Thickness of the band corresponds to the uncertainty from </a:t>
            </a:r>
            <a:r>
              <a:rPr lang="en-IN" sz="22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en-IN" sz="2200" b="1" i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</a:t>
            </a:r>
            <a:endParaRPr lang="en-IN" sz="2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§"/>
            </a:pPr>
            <a:r>
              <a:rPr lang="en-IN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</a:t>
            </a:r>
            <a:r>
              <a:rPr lang="en-IN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 of </a:t>
            </a:r>
            <a:r>
              <a:rPr lang="en-IN" sz="2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en-IN" sz="2200" b="1" i="1" baseline="-2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</a:t>
            </a:r>
            <a:r>
              <a:rPr lang="en-IN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N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40 </a:t>
            </a:r>
            <a:r>
              <a:rPr lang="en-IN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degrees.</a:t>
            </a:r>
            <a:endParaRPr lang="en-IN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§"/>
            </a:pPr>
            <a:r>
              <a:rPr lang="en-IN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Worst </a:t>
            </a:r>
            <a:r>
              <a:rPr lang="en-IN" sz="2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 of </a:t>
            </a:r>
            <a:r>
              <a:rPr lang="en-IN" sz="22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en-IN" sz="2200" b="1" i="1" baseline="-25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</a:t>
            </a:r>
            <a:r>
              <a:rPr lang="en-IN" sz="2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N" sz="2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140 (260) degrees, for 1st (2nd ) octant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820" t="17848" r="11976" b="26402"/>
          <a:stretch/>
        </p:blipFill>
        <p:spPr bwMode="auto">
          <a:xfrm>
            <a:off x="755576" y="908720"/>
            <a:ext cx="4645536" cy="404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68561"/>
            <a:ext cx="28463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03733" y="3184262"/>
            <a:ext cx="3337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 smtClean="0">
                <a:solidFill>
                  <a:srgbClr val="002060"/>
                </a:solidFill>
                <a:latin typeface="Symbol" pitchFamily="18" charset="2"/>
              </a:rPr>
              <a:t>q</a:t>
            </a:r>
            <a:r>
              <a:rPr lang="en-IN" sz="2000" b="1" i="1" baseline="-25000" dirty="0" smtClean="0">
                <a:solidFill>
                  <a:srgbClr val="002060"/>
                </a:solidFill>
                <a:latin typeface="Symbol" pitchFamily="18" charset="2"/>
              </a:rPr>
              <a:t>13</a:t>
            </a:r>
            <a:r>
              <a:rPr lang="en-IN" sz="2000" b="1" i="1" dirty="0" smtClean="0">
                <a:solidFill>
                  <a:srgbClr val="002060"/>
                </a:solidFill>
              </a:rPr>
              <a:t> </a:t>
            </a:r>
            <a:r>
              <a:rPr lang="en-IN" sz="2000" b="1" i="1" dirty="0">
                <a:solidFill>
                  <a:srgbClr val="002060"/>
                </a:solidFill>
              </a:rPr>
              <a:t>is fixed : </a:t>
            </a:r>
            <a:r>
              <a:rPr lang="en-IN" sz="2000" b="1" i="1" dirty="0" smtClean="0">
                <a:solidFill>
                  <a:srgbClr val="002060"/>
                </a:solidFill>
              </a:rPr>
              <a:t>sin</a:t>
            </a:r>
            <a:r>
              <a:rPr lang="en-IN" sz="2000" b="1" i="1" baseline="30000" dirty="0" smtClean="0">
                <a:solidFill>
                  <a:srgbClr val="002060"/>
                </a:solidFill>
              </a:rPr>
              <a:t>2</a:t>
            </a:r>
            <a:r>
              <a:rPr lang="en-IN" sz="2000" b="1" i="1" dirty="0" smtClean="0">
                <a:solidFill>
                  <a:srgbClr val="002060"/>
                </a:solidFill>
              </a:rPr>
              <a:t>2</a:t>
            </a:r>
            <a:r>
              <a:rPr lang="en-IN" sz="2000" b="1" i="1" dirty="0" smtClean="0">
                <a:solidFill>
                  <a:srgbClr val="002060"/>
                </a:solidFill>
                <a:latin typeface="Symbol" pitchFamily="18" charset="2"/>
              </a:rPr>
              <a:t>q</a:t>
            </a:r>
            <a:r>
              <a:rPr lang="en-IN" sz="2000" b="1" i="1" baseline="-25000" dirty="0" smtClean="0">
                <a:solidFill>
                  <a:srgbClr val="002060"/>
                </a:solidFill>
                <a:latin typeface="Symbol" pitchFamily="18" charset="2"/>
              </a:rPr>
              <a:t>13</a:t>
            </a:r>
            <a:r>
              <a:rPr lang="en-IN" sz="2000" b="1" i="1" dirty="0" smtClean="0">
                <a:solidFill>
                  <a:srgbClr val="002060"/>
                </a:solidFill>
              </a:rPr>
              <a:t> </a:t>
            </a:r>
            <a:r>
              <a:rPr lang="en-IN" sz="2000" b="1" i="1" dirty="0">
                <a:solidFill>
                  <a:srgbClr val="002060"/>
                </a:solidFill>
              </a:rPr>
              <a:t>= 0.098</a:t>
            </a:r>
          </a:p>
        </p:txBody>
      </p:sp>
    </p:spTree>
    <p:extLst>
      <p:ext uri="{BB962C8B-B14F-4D97-AF65-F5344CB8AC3E}">
        <p14:creationId xmlns="" xmlns:p14="http://schemas.microsoft.com/office/powerpoint/2010/main" val="42012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589640" cy="562074"/>
          </a:xfrm>
        </p:spPr>
        <p:txBody>
          <a:bodyPr>
            <a:noAutofit/>
          </a:bodyPr>
          <a:lstStyle/>
          <a:p>
            <a:r>
              <a:rPr lang="en-IN" sz="2400" i="1" dirty="0">
                <a:solidFill>
                  <a:srgbClr val="FF0000"/>
                </a:solidFill>
              </a:rPr>
              <a:t>CP-Violation Sensitivity - </a:t>
            </a:r>
            <a:r>
              <a:rPr lang="en-IN" sz="2400" i="1" dirty="0" smtClean="0">
                <a:solidFill>
                  <a:srgbClr val="FF0000"/>
                </a:solidFill>
              </a:rPr>
              <a:t>Exclusion of </a:t>
            </a:r>
            <a:r>
              <a:rPr lang="en-IN" sz="2400" i="1" dirty="0" err="1" smtClean="0">
                <a:solidFill>
                  <a:srgbClr val="FF0000"/>
                </a:solidFill>
              </a:rPr>
              <a:t>sinδ</a:t>
            </a:r>
            <a:r>
              <a:rPr lang="en-IN" sz="2400" i="1" baseline="-25000" dirty="0" err="1" smtClean="0">
                <a:solidFill>
                  <a:srgbClr val="FF0000"/>
                </a:solidFill>
              </a:rPr>
              <a:t>cp</a:t>
            </a:r>
            <a:r>
              <a:rPr lang="en-IN" sz="2400" i="1" dirty="0" smtClean="0">
                <a:solidFill>
                  <a:srgbClr val="FF0000"/>
                </a:solidFill>
              </a:rPr>
              <a:t>=0</a:t>
            </a:r>
            <a:endParaRPr lang="en-IN" sz="2400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29024"/>
            <a:ext cx="8291264" cy="186832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IN" b="1" i="1" dirty="0"/>
              <a:t>Thickness of lines is from </a:t>
            </a:r>
            <a:r>
              <a:rPr lang="en-IN" b="1" i="1" dirty="0" smtClean="0"/>
              <a:t>uncertainty </a:t>
            </a:r>
            <a:r>
              <a:rPr lang="en-IN" b="1" i="1" dirty="0"/>
              <a:t>in </a:t>
            </a:r>
            <a:r>
              <a:rPr lang="en-IN" b="1" i="1" dirty="0" smtClean="0">
                <a:latin typeface="Symbol" pitchFamily="18" charset="2"/>
              </a:rPr>
              <a:t>q</a:t>
            </a:r>
            <a:r>
              <a:rPr lang="en-IN" b="1" i="1" baseline="-25000" dirty="0" smtClean="0"/>
              <a:t>23</a:t>
            </a:r>
            <a:endParaRPr lang="en-IN" b="1" i="1" dirty="0"/>
          </a:p>
          <a:p>
            <a:pPr>
              <a:buFont typeface="Wingdings" pitchFamily="2" charset="2"/>
              <a:buChar char="§"/>
            </a:pPr>
            <a:r>
              <a:rPr lang="en-IN" b="1" i="1" dirty="0" smtClean="0">
                <a:solidFill>
                  <a:srgbClr val="002060"/>
                </a:solidFill>
              </a:rPr>
              <a:t>Sensitivity </a:t>
            </a:r>
            <a:r>
              <a:rPr lang="en-IN" b="1" i="1" dirty="0">
                <a:solidFill>
                  <a:srgbClr val="002060"/>
                </a:solidFill>
              </a:rPr>
              <a:t>to CP-violation is limited under both hierarchy </a:t>
            </a:r>
            <a:r>
              <a:rPr lang="en-IN" b="1" i="1" dirty="0" smtClean="0">
                <a:solidFill>
                  <a:srgbClr val="002060"/>
                </a:solidFill>
              </a:rPr>
              <a:t>assumptions.</a:t>
            </a:r>
            <a:endParaRPr lang="en-IN" b="1" i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IN" b="1" i="1" dirty="0" smtClean="0"/>
              <a:t>The </a:t>
            </a:r>
            <a:r>
              <a:rPr lang="en-IN" b="1" i="1" dirty="0"/>
              <a:t>addition of this information to the beam data does not make much of an </a:t>
            </a:r>
            <a:r>
              <a:rPr lang="en-IN" b="1" i="1" dirty="0" smtClean="0"/>
              <a:t>impact.</a:t>
            </a:r>
            <a:endParaRPr lang="en-IN" b="1" i="1" dirty="0"/>
          </a:p>
          <a:p>
            <a:pPr>
              <a:buFont typeface="Wingdings" pitchFamily="2" charset="2"/>
              <a:buChar char="§"/>
            </a:pPr>
            <a:endParaRPr lang="en-IN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718" t="24375" r="16486" b="23958"/>
          <a:stretch/>
        </p:blipFill>
        <p:spPr bwMode="auto">
          <a:xfrm>
            <a:off x="251520" y="764704"/>
            <a:ext cx="4267200" cy="377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26" y="908720"/>
            <a:ext cx="28463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68362" y="1379500"/>
            <a:ext cx="3344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i="1" dirty="0" smtClean="0">
                <a:solidFill>
                  <a:srgbClr val="002060"/>
                </a:solidFill>
                <a:latin typeface="Symbol" pitchFamily="18" charset="2"/>
              </a:rPr>
              <a:t>q</a:t>
            </a:r>
            <a:r>
              <a:rPr lang="en-IN" sz="2000" b="1" i="1" baseline="-25000" dirty="0" smtClean="0">
                <a:solidFill>
                  <a:srgbClr val="002060"/>
                </a:solidFill>
                <a:latin typeface="Symbol" pitchFamily="18" charset="2"/>
              </a:rPr>
              <a:t>13</a:t>
            </a:r>
            <a:r>
              <a:rPr lang="en-IN" sz="2000" b="1" i="1" dirty="0" smtClean="0">
                <a:solidFill>
                  <a:srgbClr val="002060"/>
                </a:solidFill>
              </a:rPr>
              <a:t>  is </a:t>
            </a:r>
            <a:r>
              <a:rPr lang="en-IN" sz="2000" b="1" i="1" dirty="0">
                <a:solidFill>
                  <a:srgbClr val="002060"/>
                </a:solidFill>
              </a:rPr>
              <a:t>fixed : </a:t>
            </a:r>
            <a:r>
              <a:rPr lang="en-IN" sz="2000" b="1" i="1" dirty="0" smtClean="0">
                <a:solidFill>
                  <a:srgbClr val="002060"/>
                </a:solidFill>
              </a:rPr>
              <a:t>sin</a:t>
            </a:r>
            <a:r>
              <a:rPr lang="en-IN" sz="2000" b="1" i="1" baseline="30000" dirty="0" smtClean="0">
                <a:solidFill>
                  <a:srgbClr val="002060"/>
                </a:solidFill>
              </a:rPr>
              <a:t>2</a:t>
            </a:r>
            <a:r>
              <a:rPr lang="en-IN" sz="2000" b="1" i="1" dirty="0" smtClean="0">
                <a:solidFill>
                  <a:srgbClr val="002060"/>
                </a:solidFill>
              </a:rPr>
              <a:t>2</a:t>
            </a:r>
            <a:r>
              <a:rPr lang="en-IN" sz="2000" b="1" i="1" dirty="0" smtClean="0">
                <a:solidFill>
                  <a:srgbClr val="002060"/>
                </a:solidFill>
                <a:latin typeface="Symbol" pitchFamily="18" charset="2"/>
              </a:rPr>
              <a:t>q</a:t>
            </a:r>
            <a:r>
              <a:rPr lang="en-IN" sz="2000" b="1" i="1" baseline="-25000" dirty="0" smtClean="0">
                <a:solidFill>
                  <a:srgbClr val="002060"/>
                </a:solidFill>
                <a:latin typeface="Symbol" pitchFamily="18" charset="2"/>
              </a:rPr>
              <a:t>13</a:t>
            </a:r>
            <a:r>
              <a:rPr lang="en-IN" sz="2000" b="1" i="1" dirty="0" smtClean="0">
                <a:solidFill>
                  <a:srgbClr val="002060"/>
                </a:solidFill>
              </a:rPr>
              <a:t> </a:t>
            </a:r>
            <a:r>
              <a:rPr lang="en-IN" sz="2000" b="1" i="1" dirty="0">
                <a:solidFill>
                  <a:srgbClr val="002060"/>
                </a:solidFill>
              </a:rPr>
              <a:t>= </a:t>
            </a:r>
            <a:r>
              <a:rPr lang="en-IN" sz="2000" b="1" i="1" dirty="0" smtClean="0">
                <a:solidFill>
                  <a:srgbClr val="002060"/>
                </a:solidFill>
              </a:rPr>
              <a:t>0.099</a:t>
            </a:r>
            <a:endParaRPr lang="en-IN" sz="2000" b="1" i="1" dirty="0">
              <a:solidFill>
                <a:srgbClr val="00206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28" t="21168" r="19478" b="20975"/>
          <a:stretch/>
        </p:blipFill>
        <p:spPr bwMode="auto">
          <a:xfrm>
            <a:off x="5148064" y="764704"/>
            <a:ext cx="3622265" cy="38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4970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IN" sz="2800" i="1" dirty="0" smtClean="0">
                <a:solidFill>
                  <a:srgbClr val="FF0000"/>
                </a:solidFill>
              </a:rPr>
              <a:t>Hyper-K Status</a:t>
            </a:r>
            <a:endParaRPr lang="en-IN" sz="2800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9036496" cy="5616624"/>
          </a:xfrm>
        </p:spPr>
        <p:txBody>
          <a:bodyPr>
            <a:normAutofit fontScale="92500" lnSpcReduction="10000"/>
          </a:bodyPr>
          <a:lstStyle/>
          <a:p>
            <a:r>
              <a:rPr lang="en-IN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Hyper-K </a:t>
            </a:r>
            <a:r>
              <a:rPr lang="en-IN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</a:t>
            </a:r>
            <a:r>
              <a:rPr lang="en-IN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been </a:t>
            </a:r>
            <a:r>
              <a:rPr lang="en-IN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recommended by Japanese HEP community and </a:t>
            </a:r>
            <a:r>
              <a:rPr lang="en-IN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 </a:t>
            </a:r>
            <a:r>
              <a:rPr lang="en-IN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community.</a:t>
            </a:r>
          </a:p>
          <a:p>
            <a:pPr marL="137160" indent="0">
              <a:buNone/>
            </a:pPr>
            <a:endParaRPr lang="en-IN" sz="2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IN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IN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ubmitted </a:t>
            </a:r>
            <a:r>
              <a:rPr lang="en-IN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proposal to the Science Council of </a:t>
            </a:r>
            <a:r>
              <a:rPr lang="en-IN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 </a:t>
            </a:r>
            <a:r>
              <a:rPr lang="en-IN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March 2013. </a:t>
            </a:r>
            <a:endParaRPr lang="en-IN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IN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Hyper-K (far detector) construction and operation cost.</a:t>
            </a:r>
          </a:p>
          <a:p>
            <a:pPr lvl="1"/>
            <a:r>
              <a:rPr lang="en-IN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J-PARC </a:t>
            </a:r>
            <a:r>
              <a:rPr lang="en-IN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 w/ ~1MW and a near detector construction in the </a:t>
            </a:r>
            <a:r>
              <a:rPr lang="en-IN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</a:t>
            </a:r>
            <a:r>
              <a:rPr lang="en-IN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package.</a:t>
            </a:r>
          </a:p>
          <a:p>
            <a:pPr lvl="1"/>
            <a:r>
              <a:rPr lang="en-IN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</a:t>
            </a:r>
            <a:r>
              <a:rPr lang="en-IN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projects will be pre-selected. 25~30 projects will be </a:t>
            </a:r>
            <a:r>
              <a:rPr lang="en-IN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selected </a:t>
            </a:r>
            <a:r>
              <a:rPr lang="en-IN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important large projects → ”SCJ Mater plan of </a:t>
            </a:r>
            <a:r>
              <a:rPr lang="en-IN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large </a:t>
            </a:r>
            <a:r>
              <a:rPr lang="en-IN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 research projects”</a:t>
            </a:r>
          </a:p>
          <a:p>
            <a:pPr lvl="1"/>
            <a:r>
              <a:rPr lang="en-IN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en-IN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will be important inputs to “Roadmap of large </a:t>
            </a:r>
            <a:r>
              <a:rPr lang="en-IN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scale </a:t>
            </a:r>
            <a:r>
              <a:rPr lang="en-IN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projects” to be released by MEXT </a:t>
            </a:r>
            <a:r>
              <a:rPr lang="en-IN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n-IN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  <a:r>
              <a:rPr lang="en-IN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/>
            <a:endParaRPr lang="en-IN" sz="2000" b="1" i="1" dirty="0">
              <a:solidFill>
                <a:srgbClr val="C00000"/>
              </a:solidFill>
            </a:endParaRPr>
          </a:p>
          <a:p>
            <a:r>
              <a:rPr lang="en-IN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Proposal </a:t>
            </a:r>
            <a:r>
              <a:rPr lang="en-IN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Hyper-K R&amp;D (photo-sensor, </a:t>
            </a:r>
            <a:r>
              <a:rPr lang="en-IN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prototypical </a:t>
            </a:r>
            <a:r>
              <a:rPr lang="en-IN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etc.) has been approved in July </a:t>
            </a:r>
            <a:r>
              <a:rPr lang="en-IN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 </a:t>
            </a:r>
            <a:r>
              <a:rPr lang="en-IN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($1.7M/5year, 2013~2017).</a:t>
            </a:r>
          </a:p>
        </p:txBody>
      </p:sp>
    </p:spTree>
    <p:extLst>
      <p:ext uri="{BB962C8B-B14F-4D97-AF65-F5344CB8AC3E}">
        <p14:creationId xmlns="" xmlns:p14="http://schemas.microsoft.com/office/powerpoint/2010/main" val="328650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Concluding remarks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328592"/>
          </a:xfrm>
        </p:spPr>
        <p:txBody>
          <a:bodyPr/>
          <a:lstStyle/>
          <a:p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 neutrino experiments have  contributed substantially in our understanding of neutrino masses and mixing angles. </a:t>
            </a:r>
          </a:p>
          <a:p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set of Atmospheric Neutrino Experiments going to play important role  in determining the neutrino  mass ordering.</a:t>
            </a:r>
          </a:p>
          <a:p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to combine results from Accelerator/ reactor based experiments for complete understanding of neutrino oscillation parameters.</a:t>
            </a:r>
          </a:p>
          <a:p>
            <a:endParaRPr lang="en-IN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IN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Acknowledgement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832648"/>
          </a:xfrm>
        </p:spPr>
        <p:txBody>
          <a:bodyPr>
            <a:normAutofit/>
          </a:bodyPr>
          <a:lstStyle/>
          <a:p>
            <a:r>
              <a:rPr lang="en-US" sz="2400" b="1" i="1" dirty="0" err="1" smtClean="0"/>
              <a:t>Sandhya</a:t>
            </a:r>
            <a:r>
              <a:rPr lang="en-US" sz="2400" b="1" i="1" dirty="0" smtClean="0"/>
              <a:t>  </a:t>
            </a:r>
            <a:r>
              <a:rPr lang="en-US" sz="2400" b="1" i="1" dirty="0" err="1" smtClean="0"/>
              <a:t>Choubey</a:t>
            </a:r>
            <a:r>
              <a:rPr lang="en-US" sz="2400" b="1" i="1" dirty="0" smtClean="0"/>
              <a:t>, </a:t>
            </a:r>
            <a:r>
              <a:rPr lang="en-US" sz="2400" b="1" i="1" dirty="0" err="1" smtClean="0"/>
              <a:t>Anushree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Ghosh</a:t>
            </a:r>
            <a:r>
              <a:rPr lang="en-US" sz="2400" b="1" i="1" dirty="0" smtClean="0"/>
              <a:t>, </a:t>
            </a:r>
            <a:r>
              <a:rPr lang="en-US" sz="2400" b="1" i="1" dirty="0" err="1" smtClean="0"/>
              <a:t>Tarak</a:t>
            </a:r>
            <a:r>
              <a:rPr lang="en-US" sz="2400" b="1" i="1" dirty="0" smtClean="0"/>
              <a:t>  </a:t>
            </a:r>
            <a:r>
              <a:rPr lang="en-US" sz="2400" b="1" i="1" dirty="0" err="1" smtClean="0"/>
              <a:t>Thakore</a:t>
            </a:r>
            <a:r>
              <a:rPr lang="en-US" sz="2400" b="1" i="1" dirty="0" smtClean="0"/>
              <a:t> &amp; </a:t>
            </a:r>
            <a:r>
              <a:rPr lang="en-US" sz="2400" b="1" i="1" dirty="0" err="1" smtClean="0"/>
              <a:t>Amol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Dighe</a:t>
            </a:r>
            <a:r>
              <a:rPr lang="en-US" sz="2400" b="1" i="1" dirty="0" smtClean="0"/>
              <a:t> – INO Collaboration</a:t>
            </a:r>
          </a:p>
          <a:p>
            <a:r>
              <a:rPr lang="en-US" sz="2400" b="1" i="1" dirty="0" smtClean="0"/>
              <a:t>Dong  Cowen, </a:t>
            </a:r>
            <a:r>
              <a:rPr lang="en-US" sz="2400" b="1" i="1" dirty="0" err="1" smtClean="0"/>
              <a:t>Tyce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DeYoung</a:t>
            </a:r>
            <a:r>
              <a:rPr lang="en-US" sz="2400" b="1" i="1" dirty="0" smtClean="0"/>
              <a:t>, Ken Clark – PINGU  collaboration</a:t>
            </a:r>
          </a:p>
          <a:p>
            <a:r>
              <a:rPr lang="en-US" sz="2400" b="1" i="1" dirty="0" err="1" smtClean="0"/>
              <a:t>Takaaki</a:t>
            </a:r>
            <a:r>
              <a:rPr lang="en-US" sz="2400" b="1" i="1" dirty="0" smtClean="0"/>
              <a:t>  </a:t>
            </a:r>
            <a:r>
              <a:rPr lang="en-US" sz="2400" b="1" i="1" dirty="0" err="1" smtClean="0"/>
              <a:t>Kajita</a:t>
            </a:r>
            <a:r>
              <a:rPr lang="en-US" sz="2400" b="1" i="1" dirty="0" smtClean="0"/>
              <a:t>, </a:t>
            </a:r>
            <a:r>
              <a:rPr lang="en-US" sz="2400" dirty="0" smtClean="0"/>
              <a:t>Masato </a:t>
            </a:r>
            <a:r>
              <a:rPr lang="en-US" sz="2400" dirty="0" err="1" smtClean="0"/>
              <a:t>Shiozawa</a:t>
            </a:r>
            <a:r>
              <a:rPr lang="en-US" sz="2400" dirty="0" smtClean="0"/>
              <a:t> – Hyper-K Collaboration</a:t>
            </a:r>
          </a:p>
          <a:p>
            <a:pPr>
              <a:buNone/>
            </a:pPr>
            <a:endParaRPr lang="en-US" sz="2400" b="1" i="1" dirty="0" smtClean="0"/>
          </a:p>
          <a:p>
            <a:endParaRPr lang="en-US" sz="2400" b="1" i="1" dirty="0" smtClean="0"/>
          </a:p>
          <a:p>
            <a:pPr algn="ctr">
              <a:buNone/>
            </a:pPr>
            <a:r>
              <a:rPr lang="en-US" sz="5400" b="1" i="1" dirty="0" smtClean="0">
                <a:solidFill>
                  <a:schemeClr val="accent4">
                    <a:lumMod val="75000"/>
                  </a:schemeClr>
                </a:solidFill>
              </a:rPr>
              <a:t>Thank You</a:t>
            </a:r>
            <a:endParaRPr lang="en-US" sz="54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90066"/>
          </a:xfrm>
        </p:spPr>
        <p:txBody>
          <a:bodyPr>
            <a:no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Atmospheric Neutrino Flux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19781" t="13815" r="22929" b="10000"/>
          <a:stretch>
            <a:fillRect/>
          </a:stretch>
        </p:blipFill>
        <p:spPr bwMode="auto">
          <a:xfrm>
            <a:off x="4427984" y="1628800"/>
            <a:ext cx="4392488" cy="365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 l="34644" t="21650" r="23422" b="15981"/>
          <a:stretch>
            <a:fillRect/>
          </a:stretch>
        </p:blipFill>
        <p:spPr bwMode="auto">
          <a:xfrm>
            <a:off x="467544" y="1628800"/>
            <a:ext cx="387315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59632" y="5733256"/>
            <a:ext cx="2866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Honda et al, ICRC 2013</a:t>
            </a:r>
            <a:endParaRPr lang="en-U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45624" cy="576064"/>
          </a:xfrm>
        </p:spPr>
        <p:txBody>
          <a:bodyPr>
            <a:noAutofit/>
          </a:bodyPr>
          <a:lstStyle/>
          <a:p>
            <a:r>
              <a:rPr lang="en-IN" sz="2400" i="1" dirty="0" smtClean="0">
                <a:solidFill>
                  <a:srgbClr val="C00000"/>
                </a:solidFill>
              </a:rPr>
              <a:t>Most important questions in neutrino physics today</a:t>
            </a:r>
            <a:endParaRPr lang="en-IN" sz="2400" i="1" dirty="0">
              <a:solidFill>
                <a:srgbClr val="C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57" t="50991" r="24957" b="5259"/>
          <a:stretch/>
        </p:blipFill>
        <p:spPr bwMode="auto">
          <a:xfrm>
            <a:off x="1187624" y="1556792"/>
            <a:ext cx="4968552" cy="24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890598"/>
            <a:ext cx="7321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IN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 mass ordering – Mass Hierarchy</a:t>
            </a:r>
            <a:endParaRPr lang="en-IN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59" y="4149080"/>
            <a:ext cx="7518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IN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IN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 q</a:t>
            </a:r>
            <a:r>
              <a:rPr lang="en-IN" sz="2400" b="1" i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</a:t>
            </a:r>
            <a:r>
              <a:rPr lang="en-IN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maximal ? - Octant ambiguity.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IN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 violation in neutrino sector.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IN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Standard interactions.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IN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Violation of fundamental symmetries. </a:t>
            </a:r>
            <a:endParaRPr lang="en-IN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887" y="5877271"/>
            <a:ext cx="8053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of atmospheric neutrinos  have enormous potential</a:t>
            </a:r>
          </a:p>
          <a:p>
            <a:r>
              <a:rPr lang="en-IN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answer these questions </a:t>
            </a:r>
            <a:endParaRPr lang="en-IN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02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IN" sz="2800" i="1" dirty="0">
                <a:solidFill>
                  <a:srgbClr val="C00000"/>
                </a:solidFill>
              </a:rPr>
              <a:t>Upcoming Atmospheric Neutrino </a:t>
            </a:r>
            <a:r>
              <a:rPr lang="en-IN" sz="2800" i="1" dirty="0" smtClean="0">
                <a:solidFill>
                  <a:srgbClr val="C00000"/>
                </a:solidFill>
              </a:rPr>
              <a:t>Detectors</a:t>
            </a:r>
            <a:endParaRPr lang="en-IN" sz="2800" i="1" dirty="0">
              <a:solidFill>
                <a:srgbClr val="C0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643" y="548680"/>
            <a:ext cx="2661097" cy="300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238" t="36388" r="20221" b="11917"/>
          <a:stretch/>
        </p:blipFill>
        <p:spPr bwMode="auto">
          <a:xfrm>
            <a:off x="827584" y="2060848"/>
            <a:ext cx="2146862" cy="211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3" t="18591" r="1759" b="24206"/>
          <a:stretch/>
        </p:blipFill>
        <p:spPr bwMode="auto">
          <a:xfrm>
            <a:off x="683568" y="4365104"/>
            <a:ext cx="4619004" cy="153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1043608" y="980728"/>
            <a:ext cx="2521692" cy="828672"/>
          </a:xfrm>
          <a:prstGeom prst="wedgeEllipseCallout">
            <a:avLst>
              <a:gd name="adj1" fmla="val 115479"/>
              <a:gd name="adj2" fmla="val 25095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ICAL@INO</a:t>
            </a:r>
            <a:endParaRPr lang="en-IN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3851920" y="3140968"/>
            <a:ext cx="1800200" cy="612648"/>
          </a:xfrm>
          <a:prstGeom prst="wedgeEllipseCallout">
            <a:avLst>
              <a:gd name="adj1" fmla="val -151088"/>
              <a:gd name="adj2" fmla="val 372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PINGU</a:t>
            </a:r>
            <a:endParaRPr lang="en-IN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5364088" y="4365104"/>
            <a:ext cx="2232249" cy="612648"/>
          </a:xfrm>
          <a:prstGeom prst="wedgeEllipseCallout">
            <a:avLst>
              <a:gd name="adj1" fmla="val -116645"/>
              <a:gd name="adj2" fmla="val 3467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HYPER-K</a:t>
            </a:r>
            <a:endParaRPr lang="en-IN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414" y="5805264"/>
            <a:ext cx="8789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large long baseline neutrino detectors located underground </a:t>
            </a:r>
          </a:p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also contribute to  atmospheric neutrino physics 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666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490066"/>
          </a:xfrm>
        </p:spPr>
        <p:txBody>
          <a:bodyPr>
            <a:normAutofit fontScale="90000"/>
          </a:bodyPr>
          <a:lstStyle/>
          <a:p>
            <a:r>
              <a:rPr lang="en-IN" sz="2800" i="1" dirty="0" smtClean="0">
                <a:solidFill>
                  <a:srgbClr val="FF0000"/>
                </a:solidFill>
              </a:rPr>
              <a:t>Oscillation probabilities of Atmospheric Neutrinos</a:t>
            </a:r>
            <a:endParaRPr lang="en-IN" sz="2800" i="1" dirty="0">
              <a:solidFill>
                <a:srgbClr val="FF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09499575"/>
              </p:ext>
            </p:extLst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8459" name="Equation" r:id="rId3" imgW="114120" imgH="215640" progId="Equation.3">
              <p:embed/>
            </p:oleObj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725693953"/>
              </p:ext>
            </p:extLst>
          </p:nvPr>
        </p:nvGraphicFramePr>
        <p:xfrm>
          <a:off x="1259632" y="1628800"/>
          <a:ext cx="3540915" cy="1147057"/>
        </p:xfrm>
        <a:graphic>
          <a:graphicData uri="http://schemas.openxmlformats.org/presentationml/2006/ole">
            <p:oleObj spid="_x0000_s18460" name="Equation" r:id="rId4" imgW="2032000" imgH="660400" progId="Equation.3">
              <p:embed/>
            </p:oleObj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54373739"/>
              </p:ext>
            </p:extLst>
          </p:nvPr>
        </p:nvGraphicFramePr>
        <p:xfrm>
          <a:off x="2174875" y="2217738"/>
          <a:ext cx="5302250" cy="820737"/>
        </p:xfrm>
        <a:graphic>
          <a:graphicData uri="http://schemas.openxmlformats.org/presentationml/2006/ole">
            <p:oleObj spid="_x0000_s18461" name="Equation" r:id="rId5" imgW="3098520" imgH="48240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7504" y="4208707"/>
            <a:ext cx="911769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        : </a:t>
            </a:r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IN" b="1" i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/n</a:t>
            </a:r>
            <a:r>
              <a:rPr lang="en-IN" b="1" i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flux ratio</a:t>
            </a:r>
          </a:p>
          <a:p>
            <a:pPr lvl="1"/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IN" b="1" i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: </a:t>
            </a:r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Wingdings" pitchFamily="2" charset="2"/>
              </a:rPr>
              <a:t>n</a:t>
            </a:r>
            <a:r>
              <a:rPr lang="en-IN" b="1" i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e </a:t>
            </a:r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--&gt; </a:t>
            </a:r>
            <a:r>
              <a:rPr lang="en-IN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Wingdings" pitchFamily="2" charset="2"/>
              </a:rPr>
              <a:t>n</a:t>
            </a:r>
            <a:r>
              <a:rPr lang="en-IN" b="1" i="1" baseline="-2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Wingdings" pitchFamily="2" charset="2"/>
              </a:rPr>
              <a:t>m,t</a:t>
            </a:r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transition probability</a:t>
            </a:r>
          </a:p>
          <a:p>
            <a:pPr lvl="1"/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R</a:t>
            </a:r>
            <a:r>
              <a:rPr lang="en-IN" b="1" i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2</a:t>
            </a:r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, I</a:t>
            </a:r>
            <a:r>
              <a:rPr lang="en-IN" b="1" i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2</a:t>
            </a:r>
            <a:r>
              <a:rPr lang="en-IN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: Oscillation amplitudes for CP even and CP odd terms </a:t>
            </a:r>
          </a:p>
          <a:p>
            <a:pPr lvl="1"/>
            <a:endParaRPr lang="en-IN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endParaRPr lang="en-IN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For antineutrinos : </a:t>
            </a:r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IN" sz="2000" b="1" i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 </a:t>
            </a:r>
            <a:r>
              <a:rPr lang="en-IN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R</a:t>
            </a:r>
            <a:r>
              <a:rPr lang="en-IN" sz="2000" b="1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2</a:t>
            </a:r>
            <a:r>
              <a:rPr lang="en-IN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, I</a:t>
            </a:r>
            <a:r>
              <a:rPr lang="en-IN" sz="2000" b="1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2</a:t>
            </a:r>
            <a:r>
              <a:rPr lang="en-IN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IN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obtained by replacing matter potential V by -V</a:t>
            </a:r>
            <a:endParaRPr lang="en-IN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6300193" y="1124744"/>
            <a:ext cx="1963202" cy="828672"/>
          </a:xfrm>
          <a:prstGeom prst="wedgeEllipseCallout">
            <a:avLst>
              <a:gd name="adj1" fmla="val -126618"/>
              <a:gd name="adj2" fmla="val 419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term</a:t>
            </a:r>
            <a:endParaRPr lang="en-IN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6660232" y="3356992"/>
            <a:ext cx="2016224" cy="612648"/>
          </a:xfrm>
          <a:prstGeom prst="wedgeEllipseCallout">
            <a:avLst>
              <a:gd name="adj1" fmla="val -116918"/>
              <a:gd name="adj2" fmla="val -172765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Interference term</a:t>
            </a:r>
            <a:endParaRPr lang="en-IN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107504" y="3379944"/>
            <a:ext cx="3168351" cy="612648"/>
          </a:xfrm>
          <a:prstGeom prst="wedgeEllipseCallout">
            <a:avLst>
              <a:gd name="adj1" fmla="val 70151"/>
              <a:gd name="adj2" fmla="val -106992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Symbol" pitchFamily="18" charset="2"/>
              </a:rPr>
              <a:t> </a:t>
            </a:r>
            <a:r>
              <a:rPr lang="en-IN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q</a:t>
            </a:r>
            <a:r>
              <a:rPr lang="en-IN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13</a:t>
            </a:r>
            <a:r>
              <a:rPr lang="en-IN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resonance term</a:t>
            </a:r>
            <a:endParaRPr lang="en-IN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460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80" t="17373" r="17810" b="28178"/>
          <a:stretch/>
        </p:blipFill>
        <p:spPr bwMode="auto">
          <a:xfrm>
            <a:off x="827584" y="836712"/>
            <a:ext cx="5760640" cy="266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5967" y="278182"/>
            <a:ext cx="8753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Plot equal probabilities </a:t>
            </a:r>
            <a:r>
              <a:rPr lang="en-IN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IN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oscillation for energies </a:t>
            </a:r>
            <a:r>
              <a:rPr lang="en-IN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IN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angles. 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671" t="47670" r="16575" b="6250"/>
          <a:stretch/>
        </p:blipFill>
        <p:spPr bwMode="auto">
          <a:xfrm>
            <a:off x="1907704" y="3645024"/>
            <a:ext cx="3054419" cy="285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0550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11160</TotalTime>
  <Words>1576</Words>
  <Application>Microsoft Office PowerPoint</Application>
  <PresentationFormat>On-screen Show (4:3)</PresentationFormat>
  <Paragraphs>246</Paragraphs>
  <Slides>47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Apex</vt:lpstr>
      <vt:lpstr>Equation</vt:lpstr>
      <vt:lpstr>Future Atmospheric Neutrino Experiments</vt:lpstr>
      <vt:lpstr>Brief History</vt:lpstr>
      <vt:lpstr>Slide 3</vt:lpstr>
      <vt:lpstr>Current status from Super-K</vt:lpstr>
      <vt:lpstr>Atmospheric Neutrino Flux</vt:lpstr>
      <vt:lpstr>Most important questions in neutrino physics today</vt:lpstr>
      <vt:lpstr>Upcoming Atmospheric Neutrino Detectors</vt:lpstr>
      <vt:lpstr>Oscillation probabilities of Atmospheric Neutrinos</vt:lpstr>
      <vt:lpstr>Slide 9</vt:lpstr>
      <vt:lpstr>nm  nm  and  ne nm  oscillation in matter</vt:lpstr>
      <vt:lpstr>Atmospheric Neutrino Oscillation in Matter</vt:lpstr>
      <vt:lpstr>Slide 12</vt:lpstr>
      <vt:lpstr>Slide 13</vt:lpstr>
      <vt:lpstr>Slide 14</vt:lpstr>
      <vt:lpstr>Madurai –the nearest major city</vt:lpstr>
      <vt:lpstr>INO site : Bodi West Hills </vt:lpstr>
      <vt:lpstr>Slide 17</vt:lpstr>
      <vt:lpstr>INO-ICAL Detector</vt:lpstr>
      <vt:lpstr>2m x 2m glass RPC test stand</vt:lpstr>
      <vt:lpstr>Slide 20</vt:lpstr>
      <vt:lpstr>Detector Performances: Muon efficiencies</vt:lpstr>
      <vt:lpstr>Detector performances:  muon momentum resolutions</vt:lpstr>
      <vt:lpstr>Atmospheric Parameters with INO ICAL</vt:lpstr>
      <vt:lpstr>Octant sensitivity</vt:lpstr>
      <vt:lpstr>Mass hierarchy with INO-ICAL </vt:lpstr>
      <vt:lpstr>Mass hierarchy with INO-ICAL combined with accelerator &amp; reactor experiments </vt:lpstr>
      <vt:lpstr>Impact of  dCP on mass hierarchy</vt:lpstr>
      <vt:lpstr>Slide 28</vt:lpstr>
      <vt:lpstr>Slide 29</vt:lpstr>
      <vt:lpstr>Current Status </vt:lpstr>
      <vt:lpstr>Slide 31</vt:lpstr>
      <vt:lpstr>Precision IceCube Next Generation Upgrade (PINGU)</vt:lpstr>
      <vt:lpstr>PINGU Energy Range</vt:lpstr>
      <vt:lpstr>Analysis Technique</vt:lpstr>
      <vt:lpstr>PINGU- Experimental Signature of Mass Hierarchy</vt:lpstr>
      <vt:lpstr>PINGU Hierarchy Sensitivity</vt:lpstr>
      <vt:lpstr>Slide 37</vt:lpstr>
      <vt:lpstr>Slide 38</vt:lpstr>
      <vt:lpstr>Slide 39</vt:lpstr>
      <vt:lpstr>Slide 40</vt:lpstr>
      <vt:lpstr>Variation of event rate in Hyper-K (10 Yrs)</vt:lpstr>
      <vt:lpstr>Hierarchy sensitivity, 10 years of Atmospheric data</vt:lpstr>
      <vt:lpstr>Octant sensitivity, 10 years of Atmospheric data</vt:lpstr>
      <vt:lpstr>CP-Violation Sensitivity - Exclusion of sinδcp=0</vt:lpstr>
      <vt:lpstr>Hyper-K Status</vt:lpstr>
      <vt:lpstr>Concluding remarks</vt:lpstr>
      <vt:lpstr>Acknowledgement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Atmospheric Neutrino Experiments</dc:title>
  <dc:creator>NKM</dc:creator>
  <cp:lastModifiedBy>INO</cp:lastModifiedBy>
  <cp:revision>79</cp:revision>
  <dcterms:created xsi:type="dcterms:W3CDTF">2013-08-04T05:21:32Z</dcterms:created>
  <dcterms:modified xsi:type="dcterms:W3CDTF">2013-08-22T00:52:42Z</dcterms:modified>
</cp:coreProperties>
</file>