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68" r:id="rId3"/>
    <p:sldId id="351" r:id="rId4"/>
    <p:sldId id="367" r:id="rId5"/>
    <p:sldId id="352" r:id="rId6"/>
    <p:sldId id="353" r:id="rId7"/>
    <p:sldId id="366" r:id="rId8"/>
    <p:sldId id="358" r:id="rId9"/>
    <p:sldId id="359" r:id="rId10"/>
    <p:sldId id="360" r:id="rId11"/>
    <p:sldId id="356" r:id="rId12"/>
    <p:sldId id="357" r:id="rId13"/>
    <p:sldId id="364" r:id="rId14"/>
    <p:sldId id="258" r:id="rId15"/>
    <p:sldId id="343" r:id="rId16"/>
    <p:sldId id="344" r:id="rId17"/>
    <p:sldId id="259" r:id="rId18"/>
    <p:sldId id="369" r:id="rId19"/>
    <p:sldId id="373" r:id="rId20"/>
    <p:sldId id="371" r:id="rId21"/>
    <p:sldId id="375" r:id="rId22"/>
    <p:sldId id="348" r:id="rId23"/>
    <p:sldId id="374" r:id="rId24"/>
    <p:sldId id="361" r:id="rId25"/>
    <p:sldId id="372" r:id="rId26"/>
    <p:sldId id="345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7C56-2131-4392-9DA3-92F32AD235B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BCCB-AB1B-4D51-A994-871ACDB14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AD7B9-2B87-4BBC-8DEE-D0F6839FF734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A1283-2F1E-4449-85B0-474873D409D0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FB35A-B082-430A-8E5E-206DADF49D31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extLst/>
          </a:lstStyle>
          <a:p>
            <a:fld id="{F8370EAB-7C07-427F-AEBD-1A1574C0C60C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7EEA-33D1-46A6-A1BE-1BA9E30D2F73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7ED-B8D1-4D84-8525-BCD204312C79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ABF6F-3D9B-444B-AC0A-013112A21933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A7C53-3137-4A35-AF9B-621116BBE59E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D8122-8CD0-4176-83F9-A1677B74F675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680AA-8978-4023-B4BD-BCB7D06570D3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2031A-DE15-4E57-96FE-2F3E6E7672F6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D5AD82-5EBE-4A58-A21F-363F8AB19684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A4C5AB-734A-40FE-A18E-DF52F52AA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Ø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Mu2e Extinction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Kasper</a:t>
            </a:r>
          </a:p>
          <a:p>
            <a:r>
              <a:rPr lang="en-US" dirty="0" err="1" smtClean="0"/>
              <a:t>NuFACT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3189-F0F2-4EA7-B649-3E6D5D7D7C01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Wave 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8" y="2209800"/>
            <a:ext cx="42783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265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362200" y="3429000"/>
            <a:ext cx="4572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52347" y="1905000"/>
            <a:ext cx="2501053" cy="990600"/>
          </a:xfrm>
          <a:custGeom>
            <a:avLst/>
            <a:gdLst>
              <a:gd name="connsiteX0" fmla="*/ 0 w 3791373"/>
              <a:gd name="connsiteY0" fmla="*/ 966893 h 1139613"/>
              <a:gd name="connsiteX1" fmla="*/ 599440 w 3791373"/>
              <a:gd name="connsiteY1" fmla="*/ 977053 h 1139613"/>
              <a:gd name="connsiteX2" fmla="*/ 650240 w 3791373"/>
              <a:gd name="connsiteY2" fmla="*/ 977053 h 1139613"/>
              <a:gd name="connsiteX3" fmla="*/ 1899920 w 3791373"/>
              <a:gd name="connsiteY3" fmla="*/ 1693 h 1139613"/>
              <a:gd name="connsiteX4" fmla="*/ 3129280 w 3791373"/>
              <a:gd name="connsiteY4" fmla="*/ 966893 h 1139613"/>
              <a:gd name="connsiteX5" fmla="*/ 3180080 w 3791373"/>
              <a:gd name="connsiteY5" fmla="*/ 956733 h 1139613"/>
              <a:gd name="connsiteX6" fmla="*/ 3789680 w 3791373"/>
              <a:gd name="connsiteY6" fmla="*/ 966893 h 1139613"/>
              <a:gd name="connsiteX7" fmla="*/ 3789680 w 3791373"/>
              <a:gd name="connsiteY7" fmla="*/ 966893 h 1139613"/>
              <a:gd name="connsiteX8" fmla="*/ 3789680 w 3791373"/>
              <a:gd name="connsiteY8" fmla="*/ 966893 h 1139613"/>
              <a:gd name="connsiteX9" fmla="*/ 3789680 w 3791373"/>
              <a:gd name="connsiteY9" fmla="*/ 966893 h 1139613"/>
              <a:gd name="connsiteX10" fmla="*/ 3789680 w 3791373"/>
              <a:gd name="connsiteY10" fmla="*/ 977053 h 1139613"/>
              <a:gd name="connsiteX11" fmla="*/ 3779520 w 3791373"/>
              <a:gd name="connsiteY11" fmla="*/ 977053 h 1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373" h="1139613">
                <a:moveTo>
                  <a:pt x="0" y="966893"/>
                </a:moveTo>
                <a:lnTo>
                  <a:pt x="599440" y="977053"/>
                </a:lnTo>
                <a:cubicBezTo>
                  <a:pt x="707813" y="978746"/>
                  <a:pt x="433493" y="1139613"/>
                  <a:pt x="650240" y="977053"/>
                </a:cubicBezTo>
                <a:cubicBezTo>
                  <a:pt x="866987" y="814493"/>
                  <a:pt x="1486747" y="3386"/>
                  <a:pt x="1899920" y="1693"/>
                </a:cubicBezTo>
                <a:cubicBezTo>
                  <a:pt x="2313093" y="0"/>
                  <a:pt x="2915920" y="807720"/>
                  <a:pt x="3129280" y="966893"/>
                </a:cubicBezTo>
                <a:cubicBezTo>
                  <a:pt x="3342640" y="1126066"/>
                  <a:pt x="3070013" y="956733"/>
                  <a:pt x="3180080" y="956733"/>
                </a:cubicBezTo>
                <a:cubicBezTo>
                  <a:pt x="3290147" y="956733"/>
                  <a:pt x="3789680" y="966893"/>
                  <a:pt x="3789680" y="966893"/>
                </a:cubicBezTo>
                <a:lnTo>
                  <a:pt x="3789680" y="966893"/>
                </a:lnTo>
                <a:lnTo>
                  <a:pt x="3789680" y="966893"/>
                </a:lnTo>
                <a:lnTo>
                  <a:pt x="3789680" y="966893"/>
                </a:lnTo>
                <a:cubicBezTo>
                  <a:pt x="3789680" y="968586"/>
                  <a:pt x="3791373" y="975360"/>
                  <a:pt x="3789680" y="977053"/>
                </a:cubicBezTo>
                <a:cubicBezTo>
                  <a:pt x="3787987" y="978746"/>
                  <a:pt x="3783753" y="977899"/>
                  <a:pt x="3779520" y="977053"/>
                </a:cubicBezTo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1143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Of the options considered:</a:t>
            </a:r>
          </a:p>
          <a:p>
            <a:r>
              <a:rPr lang="en-US" sz="2200" b="1" dirty="0" smtClean="0"/>
              <a:t> ½ harmonic – (2/17) * 17/2 harmonic seems most promising</a:t>
            </a:r>
            <a:endParaRPr lang="en-US" sz="2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27432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Bunch length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91200" y="36576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24800" y="36576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91200" y="4191000"/>
            <a:ext cx="21336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91200" y="3657600"/>
            <a:ext cx="0" cy="9906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924800" y="3733800"/>
            <a:ext cx="0" cy="9144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Transmission window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0C40-966B-473D-892A-65CB0B929D0E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3400" y="3429000"/>
            <a:ext cx="4572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91000" y="3429000"/>
            <a:ext cx="4572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Structure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Upstream of extinction dipole</a:t>
            </a:r>
          </a:p>
          <a:p>
            <a:pPr lvl="1"/>
            <a:r>
              <a:rPr lang="en-US" dirty="0" smtClean="0"/>
              <a:t>Collimation to define a 50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-mm-</a:t>
            </a:r>
            <a:r>
              <a:rPr lang="en-US" dirty="0" err="1" smtClean="0"/>
              <a:t>mr</a:t>
            </a:r>
            <a:r>
              <a:rPr lang="en-US" dirty="0" smtClean="0"/>
              <a:t> beam line admittance</a:t>
            </a:r>
          </a:p>
          <a:p>
            <a:r>
              <a:rPr lang="en-US" dirty="0" smtClean="0"/>
              <a:t>AC dipole region</a:t>
            </a:r>
          </a:p>
          <a:p>
            <a:pPr lvl="1"/>
            <a:r>
              <a:rPr lang="en-US" dirty="0" smtClean="0"/>
              <a:t>Bend plane: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=250m</a:t>
            </a:r>
          </a:p>
          <a:p>
            <a:pPr lvl="1"/>
            <a:r>
              <a:rPr lang="en-US" dirty="0" smtClean="0"/>
              <a:t>Non-bend plane: waist</a:t>
            </a:r>
          </a:p>
          <a:p>
            <a:r>
              <a:rPr lang="en-US" dirty="0" smtClean="0"/>
              <a:t>Extinction collimation</a:t>
            </a:r>
          </a:p>
          <a:p>
            <a:pPr lvl="1"/>
            <a:r>
              <a:rPr lang="en-US" dirty="0" smtClean="0"/>
              <a:t>Minimize transmission of scraping particles</a:t>
            </a:r>
          </a:p>
          <a:p>
            <a:r>
              <a:rPr lang="en-US" dirty="0" smtClean="0"/>
              <a:t>Post-extinction</a:t>
            </a:r>
          </a:p>
          <a:p>
            <a:pPr lvl="1"/>
            <a:r>
              <a:rPr lang="en-US" dirty="0" smtClean="0"/>
              <a:t>High dispersion region for momentum collimation.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1071-6BE3-45B8-B98A-2BD1F82BE985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Extinction Beam Line Optics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69" b="17503"/>
          <a:stretch>
            <a:fillRect/>
          </a:stretch>
        </p:blipFill>
        <p:spPr bwMode="auto">
          <a:xfrm>
            <a:off x="1524000" y="1202314"/>
            <a:ext cx="6705600" cy="46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85589" y="5410200"/>
            <a:ext cx="6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5189" y="5486400"/>
            <a:ext cx="1600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5389" y="5562600"/>
            <a:ext cx="6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989" y="56388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23589" y="5754469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collimation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95189" y="5754469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 Dipole section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38189" y="57544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Collimation section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33589" y="5754469"/>
            <a:ext cx="243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collimation and targeting optics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809-95A5-4EE2-8715-71E013A1EB83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Proton flux </a:t>
            </a:r>
            <a:r>
              <a:rPr lang="en-US" sz="4400" i="1" dirty="0" err="1" smtClean="0"/>
              <a:t>vs</a:t>
            </a:r>
            <a:r>
              <a:rPr lang="en-US" sz="4400" dirty="0" smtClean="0"/>
              <a:t> time of flight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DE9A-2758-4A59-9082-6E5478D5FCC3}" type="datetime1">
              <a:rPr lang="en-US" smtClean="0"/>
              <a:pPr/>
              <a:t>8/19/2013</a:t>
            </a:fld>
            <a:endParaRPr lang="en-US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2" cstate="print"/>
          <a:srcRect r="41641" b="4901"/>
          <a:stretch/>
        </p:blipFill>
        <p:spPr>
          <a:xfrm>
            <a:off x="1447800" y="1798388"/>
            <a:ext cx="4572000" cy="45653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2800" y="62908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(ns)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89960" y="3014246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014246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3776246"/>
            <a:ext cx="2286000" cy="0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5432" y="347144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Extinction Region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4766846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4538246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24600" y="2557046"/>
            <a:ext cx="2208387" cy="638345"/>
            <a:chOff x="5947044" y="1800802"/>
            <a:chExt cx="2208387" cy="63834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1580" t="13702" r="10450" b="73000"/>
            <a:stretch/>
          </p:blipFill>
          <p:spPr>
            <a:xfrm>
              <a:off x="5947044" y="1800802"/>
              <a:ext cx="1841232" cy="638345"/>
            </a:xfrm>
            <a:prstGeom prst="rect">
              <a:avLst/>
            </a:prstGeom>
            <a:noFill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7326" t="15128" r="16855" b="81512"/>
            <a:stretch/>
          </p:blipFill>
          <p:spPr>
            <a:xfrm>
              <a:off x="7772400" y="2249424"/>
              <a:ext cx="383031" cy="161266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6172200" y="23284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Collimator Material: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27188"/>
            <a:ext cx="2590800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Extinction &lt; 5x10</a:t>
            </a:r>
            <a:r>
              <a:rPr lang="en-US" baseline="30000" dirty="0" smtClean="0"/>
              <a:t>-8</a:t>
            </a:r>
            <a:r>
              <a:rPr lang="en-US" dirty="0" smtClean="0"/>
              <a:t> over range of interest for optimized collimators</a:t>
            </a:r>
          </a:p>
          <a:p>
            <a:endParaRPr lang="en-US" dirty="0" smtClean="0"/>
          </a:p>
          <a:p>
            <a:r>
              <a:rPr lang="en-US" dirty="0" smtClean="0"/>
              <a:t>This is multiplied by the Delivery Ring factor to produce a total extinction of </a:t>
            </a:r>
            <a:r>
              <a:rPr lang="en-US" b="1" dirty="0" smtClean="0"/>
              <a:t>&lt; 5x10</a:t>
            </a:r>
            <a:r>
              <a:rPr lang="en-US" b="1" baseline="30000" dirty="0" smtClean="0"/>
              <a:t>-12</a:t>
            </a:r>
            <a:endParaRPr lang="en-US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129540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extinction beam line was simulated using STRUCT and MARS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Demonstrate 10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 extinction</a:t>
            </a:r>
          </a:p>
          <a:p>
            <a:pPr lvl="1"/>
            <a:r>
              <a:rPr lang="en-US" sz="2400" dirty="0" smtClean="0"/>
              <a:t>Assume ≈ 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1"/>
            <a:r>
              <a:rPr lang="en-US" sz="2400" dirty="0" smtClean="0"/>
              <a:t>Not possible to measure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with a single bunch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  <a:sym typeface="Symbol"/>
              </a:rPr>
              <a:t> </a:t>
            </a:r>
            <a:r>
              <a:rPr lang="en-US" sz="2000" dirty="0" smtClean="0">
                <a:solidFill>
                  <a:srgbClr val="C00000"/>
                </a:solidFill>
              </a:rPr>
              <a:t>Integrate over many bunches</a:t>
            </a:r>
          </a:p>
          <a:p>
            <a:pPr lvl="1"/>
            <a:r>
              <a:rPr lang="en-US" sz="2400" dirty="0" smtClean="0"/>
              <a:t>Integration time should be &lt; ≈ 1 hour</a:t>
            </a:r>
          </a:p>
          <a:p>
            <a:r>
              <a:rPr lang="en-US" sz="2800" dirty="0" smtClean="0"/>
              <a:t>Only protons hitting the target can cause backgrounds</a:t>
            </a:r>
          </a:p>
          <a:p>
            <a:pPr lvl="1"/>
            <a:r>
              <a:rPr lang="en-US" sz="2400" dirty="0" smtClean="0">
                <a:sym typeface="Symbol"/>
              </a:rPr>
              <a:t>Monitoring beam itself will lead to a potentially large over estimate of the background to the experiment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  <a:sym typeface="Symbol"/>
              </a:rPr>
              <a:t> </a:t>
            </a:r>
            <a:r>
              <a:rPr lang="en-US" sz="2400" dirty="0" smtClean="0">
                <a:solidFill>
                  <a:srgbClr val="C00000"/>
                </a:solidFill>
              </a:rPr>
              <a:t>Monitor target interaction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B36-60A8-4017-BAD9-E38A4EF81100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Signal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Determined from beam intensity</a:t>
            </a:r>
          </a:p>
          <a:p>
            <a:pPr lvl="1"/>
            <a:r>
              <a:rPr lang="en-US" sz="2400" dirty="0" smtClean="0"/>
              <a:t>~3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1"/>
            <a:r>
              <a:rPr lang="en-US" sz="2400" dirty="0" smtClean="0"/>
              <a:t>Bunch rate: 0.6 MHz @ 33% duty factor</a:t>
            </a:r>
          </a:p>
          <a:p>
            <a:pPr lvl="1"/>
            <a:r>
              <a:rPr lang="en-US" sz="2400" dirty="0" smtClean="0">
                <a:sym typeface="Symbol"/>
              </a:rPr>
              <a:t> ~</a:t>
            </a:r>
            <a:r>
              <a:rPr lang="en-US" sz="2400" dirty="0" smtClean="0"/>
              <a:t>2 x 10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in-time protons/hr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extinction </a:t>
            </a:r>
            <a:r>
              <a:rPr lang="en-US" sz="2400" dirty="0" smtClean="0">
                <a:sym typeface="Symbol"/>
              </a:rPr>
              <a:t> ~2</a:t>
            </a:r>
            <a:r>
              <a:rPr lang="en-US" sz="2400" dirty="0" smtClean="0"/>
              <a:t>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out-of-time protons/hr</a:t>
            </a:r>
          </a:p>
          <a:p>
            <a:r>
              <a:rPr lang="en-US" sz="2800" dirty="0" smtClean="0"/>
              <a:t> A signal detection rate of ~10</a:t>
            </a:r>
            <a:r>
              <a:rPr lang="en-US" sz="2800" baseline="30000" dirty="0" smtClean="0"/>
              <a:t>-6</a:t>
            </a:r>
            <a:r>
              <a:rPr lang="en-US" sz="2800" dirty="0" smtClean="0">
                <a:sym typeface="Symbol"/>
              </a:rPr>
              <a:t> events per proton-on-target will result in ~2 out-of-time events per hour if the extinction is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-10</a:t>
            </a:r>
            <a:r>
              <a:rPr lang="en-US" sz="2800" dirty="0" smtClean="0">
                <a:sym typeface="Symbol"/>
              </a:rPr>
              <a:t>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B533-313B-4D91-BD8B-C028443C6BB7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Out-of-time background &lt;&lt; a few events/hr</a:t>
            </a:r>
          </a:p>
          <a:p>
            <a:r>
              <a:rPr lang="en-US" sz="2800" dirty="0" smtClean="0"/>
              <a:t> Background sources</a:t>
            </a:r>
          </a:p>
          <a:p>
            <a:pPr lvl="1"/>
            <a:r>
              <a:rPr lang="en-US" sz="2400" dirty="0" smtClean="0"/>
              <a:t>Cosmic rays</a:t>
            </a:r>
          </a:p>
          <a:p>
            <a:pPr lvl="1"/>
            <a:r>
              <a:rPr lang="en-US" sz="2400" dirty="0" smtClean="0">
                <a:sym typeface="Symbol"/>
              </a:rPr>
              <a:t>Late hits from in-time interactions</a:t>
            </a:r>
          </a:p>
          <a:p>
            <a:pPr lvl="1"/>
            <a:r>
              <a:rPr lang="en-US" sz="2400" dirty="0" smtClean="0">
                <a:sym typeface="Symbol"/>
              </a:rPr>
              <a:t>Induced radioactivity</a:t>
            </a:r>
          </a:p>
          <a:p>
            <a:pPr lvl="1"/>
            <a:r>
              <a:rPr lang="en-US" sz="2400" dirty="0" smtClean="0">
                <a:sym typeface="Symbol"/>
              </a:rPr>
              <a:t>Electronic noise</a:t>
            </a:r>
          </a:p>
          <a:p>
            <a:pPr lvl="1"/>
            <a:r>
              <a:rPr lang="en-US" sz="2400" dirty="0" smtClean="0">
                <a:sym typeface="Symbol"/>
              </a:rPr>
              <a:t>Off-target beam interactions</a:t>
            </a:r>
          </a:p>
          <a:p>
            <a:pPr lvl="2"/>
            <a:r>
              <a:rPr lang="en-US" sz="2000" dirty="0" smtClean="0">
                <a:sym typeface="Symbol"/>
              </a:rPr>
              <a:t>Potentially the most dangerous source</a:t>
            </a:r>
          </a:p>
          <a:p>
            <a:pPr lvl="2"/>
            <a:r>
              <a:rPr lang="en-US" sz="2000" dirty="0" smtClean="0">
                <a:sym typeface="Symbol"/>
              </a:rPr>
              <a:t>Cannot be measured with beam-off running</a:t>
            </a:r>
          </a:p>
          <a:p>
            <a:pPr lvl="2"/>
            <a:r>
              <a:rPr lang="en-US" sz="2000" dirty="0" smtClean="0">
                <a:sym typeface="Symbol"/>
              </a:rPr>
              <a:t>Not easily distinguished from real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53FC-2A84-45B7-AD63-96B8DE59AE2F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+ Detector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Selects a sample of suitable secondaries and delivers them to the detector</a:t>
            </a:r>
          </a:p>
          <a:p>
            <a:pPr lvl="1"/>
            <a:r>
              <a:rPr lang="en-US" dirty="0" smtClean="0"/>
              <a:t>Sets the per proton detector signal rate</a:t>
            </a:r>
          </a:p>
          <a:p>
            <a:pPr lvl="1"/>
            <a:r>
              <a:rPr lang="en-US" dirty="0" smtClean="0"/>
              <a:t>Shields the detector from unwanted interaction products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Measure “in-time” and “out-of-time” signal rates with equal or known relative efficiency</a:t>
            </a:r>
          </a:p>
          <a:p>
            <a:pPr lvl="1"/>
            <a:r>
              <a:rPr lang="en-US" dirty="0" smtClean="0"/>
              <a:t>Must have LOW “out-of-time” backgrounds compared to signal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E221-DCF9-4C5E-B09F-462F6F13B190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7C53-3137-4A35-AF9B-621116BBE59E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snapshot1.jpg"/>
          <p:cNvPicPr>
            <a:picLocks noChangeAspect="1"/>
          </p:cNvPicPr>
          <p:nvPr/>
        </p:nvPicPr>
        <p:blipFill>
          <a:blip r:embed="rId2" cstate="print"/>
          <a:srcRect l="3333" t="19091" r="3333" b="5652"/>
          <a:stretch>
            <a:fillRect/>
          </a:stretch>
        </p:blipFill>
        <p:spPr>
          <a:xfrm rot="10800000">
            <a:off x="304800" y="2133600"/>
            <a:ext cx="8534400" cy="42672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3619500" y="4876800"/>
            <a:ext cx="0" cy="761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5638798"/>
            <a:ext cx="14478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</a:t>
            </a:r>
          </a:p>
          <a:p>
            <a:pPr algn="ctr"/>
            <a:r>
              <a:rPr lang="en-US" sz="1400" dirty="0" smtClean="0"/>
              <a:t>(too small to see)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1021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Production solenoid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3581400" y="38100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4000" y="4724400"/>
            <a:ext cx="381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40927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Protection collimator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5638800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Proton beam line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2590800"/>
            <a:ext cx="51816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 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4953000"/>
            <a:ext cx="2362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Proton absorber  and extinction monitor filter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95400" y="1828800"/>
            <a:ext cx="205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Muon transport solenoid</a:t>
            </a: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2057400" y="2536686"/>
            <a:ext cx="266700" cy="511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106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Extinction monitor is located above and behind primary beam dump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Locates detector outside target hall</a:t>
            </a:r>
          </a:p>
          <a:p>
            <a:pPr lvl="1"/>
            <a:r>
              <a:rPr lang="en-US" dirty="0" smtClean="0"/>
              <a:t>Easy access for detector maintenance</a:t>
            </a:r>
          </a:p>
          <a:p>
            <a:pPr lvl="1"/>
            <a:r>
              <a:rPr lang="en-US" dirty="0" smtClean="0"/>
              <a:t>Lots of room for shielding</a:t>
            </a:r>
          </a:p>
          <a:p>
            <a:pPr lvl="1"/>
            <a:r>
              <a:rPr lang="en-US" dirty="0" smtClean="0"/>
              <a:t>Low radiation levels for detector + electronics</a:t>
            </a:r>
          </a:p>
          <a:p>
            <a:r>
              <a:rPr lang="en-US" dirty="0" smtClean="0"/>
              <a:t>Entry collimator</a:t>
            </a:r>
          </a:p>
          <a:p>
            <a:pPr lvl="1"/>
            <a:r>
              <a:rPr lang="en-US" dirty="0" smtClean="0"/>
              <a:t>Located in concrete above the primary beam dump</a:t>
            </a:r>
          </a:p>
          <a:p>
            <a:pPr lvl="1"/>
            <a:r>
              <a:rPr lang="en-US" dirty="0" smtClean="0"/>
              <a:t>Access forward produced high momentum secondaries</a:t>
            </a:r>
          </a:p>
          <a:p>
            <a:r>
              <a:rPr lang="en-US" dirty="0" smtClean="0"/>
              <a:t> Filter magnet</a:t>
            </a:r>
          </a:p>
          <a:p>
            <a:pPr lvl="1"/>
            <a:r>
              <a:rPr lang="en-US" dirty="0" smtClean="0"/>
              <a:t>Permanent dipole oriented to transmit ~4.5 </a:t>
            </a:r>
            <a:r>
              <a:rPr lang="en-US" dirty="0" err="1" smtClean="0"/>
              <a:t>GeV</a:t>
            </a:r>
            <a:r>
              <a:rPr lang="en-US" dirty="0" smtClean="0"/>
              <a:t>/c secondaries</a:t>
            </a:r>
          </a:p>
          <a:p>
            <a:r>
              <a:rPr lang="en-US" dirty="0" smtClean="0"/>
              <a:t>Exit collimator</a:t>
            </a:r>
          </a:p>
          <a:p>
            <a:pPr lvl="1"/>
            <a:r>
              <a:rPr lang="en-US" dirty="0" smtClean="0"/>
              <a:t>Admits signal particles through a 2m thick shield 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EAB-7C07-427F-AEBD-1A1574C0C60C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Mu2E goal is to measure the ratio of rates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Arial" charset="0"/>
              </a:rPr>
              <a:t> + 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>
                <a:latin typeface="Arial" charset="0"/>
              </a:rPr>
              <a:t>e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Arial" charset="0"/>
              </a:rPr>
              <a:t> + N  /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Arial" charset="0"/>
              </a:rPr>
              <a:t> + 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>
                <a:latin typeface="Arial" charset="0"/>
                <a:sym typeface="Symbol" pitchFamily="18" charset="2"/>
              </a:rPr>
              <a:t> </a:t>
            </a:r>
            <a:r>
              <a:rPr lang="el-GR" dirty="0" smtClean="0">
                <a:latin typeface="Arial" charset="0"/>
                <a:sym typeface="Symbol" pitchFamily="18" charset="2"/>
              </a:rPr>
              <a:t>ν</a:t>
            </a:r>
            <a:r>
              <a:rPr lang="el-GR" baseline="-25000" dirty="0" smtClean="0">
                <a:latin typeface="Arial" charset="0"/>
                <a:sym typeface="Symbol" pitchFamily="18" charset="2"/>
              </a:rPr>
              <a:t>μ</a:t>
            </a:r>
            <a:r>
              <a:rPr lang="en-US" dirty="0" smtClean="0">
                <a:latin typeface="Arial" charset="0"/>
              </a:rPr>
              <a:t> + N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 with single event sensitivity of  &lt;10</a:t>
            </a:r>
            <a:r>
              <a:rPr lang="en-US" baseline="30000" dirty="0" smtClean="0">
                <a:latin typeface="Symbol" pitchFamily="18" charset="2"/>
              </a:rPr>
              <a:t>-16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Will use a proton beam to create </a:t>
            </a:r>
            <a:r>
              <a:rPr lang="en-US" dirty="0" err="1" smtClean="0"/>
              <a:t>muons</a:t>
            </a:r>
            <a:r>
              <a:rPr lang="en-US" dirty="0" smtClean="0"/>
              <a:t> that are transported and captured on an Al target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EAB-7C07-427F-AEBD-1A1574C0C60C}" type="datetime1">
              <a:rPr lang="en-US" smtClean="0"/>
              <a:pPr/>
              <a:t>8/19/2013</a:t>
            </a:fld>
            <a:endParaRPr lang="en-US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943600" y="3505200"/>
            <a:ext cx="2590800" cy="2762311"/>
            <a:chOff x="438900" y="3790950"/>
            <a:chExt cx="2290013" cy="254514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850" y="3790950"/>
              <a:ext cx="2024063" cy="20002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144588" y="4238625"/>
              <a:ext cx="1149350" cy="1076325"/>
            </a:xfrm>
            <a:prstGeom prst="ellipse">
              <a:avLst/>
            </a:prstGeom>
            <a:noFill/>
            <a:ln w="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1504950" y="5018088"/>
              <a:ext cx="122238" cy="225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77963" y="5240338"/>
              <a:ext cx="515937" cy="187325"/>
            </a:xfrm>
            <a:prstGeom prst="rect">
              <a:avLst/>
            </a:prstGeom>
            <a:solidFill>
              <a:schemeClr val="bg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444625" y="5232400"/>
              <a:ext cx="84138" cy="95250"/>
            </a:xfrm>
            <a:prstGeom prst="ellipse">
              <a:avLst/>
            </a:prstGeom>
            <a:solidFill>
              <a:srgbClr val="0033C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524000" y="5286375"/>
              <a:ext cx="461963" cy="661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032000" y="5991225"/>
              <a:ext cx="84138" cy="96838"/>
            </a:xfrm>
            <a:prstGeom prst="ellipse">
              <a:avLst/>
            </a:prstGeom>
            <a:solidFill>
              <a:srgbClr val="9933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247775" y="5149850"/>
              <a:ext cx="268288" cy="4572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m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38900" y="5967443"/>
              <a:ext cx="1538288" cy="36865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105 MeV e</a:t>
              </a:r>
              <a:r>
                <a:rPr lang="en-US" sz="2000" baseline="30000" dirty="0">
                  <a:latin typeface="+mn-lt"/>
                </a:rPr>
                <a:t>- 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990600" y="3886200"/>
            <a:ext cx="51054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3000" dirty="0" smtClean="0"/>
              <a:t>Signal is the delayed production of a 105 </a:t>
            </a:r>
            <a:r>
              <a:rPr lang="en-US" sz="3000" dirty="0" err="1" smtClean="0"/>
              <a:t>MeV</a:t>
            </a:r>
            <a:r>
              <a:rPr lang="en-US" sz="3000" dirty="0" smtClean="0"/>
              <a:t> mono-energetic electron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7C53-3137-4A35-AF9B-621116BBE59E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 descr="file:///C:/DOCUME~1/kasper/LOCALS~1/Temp/EM%20Assembly%2007-10-13-001.jpg"/>
          <p:cNvPicPr>
            <a:picLocks noChangeAspect="1" noChangeArrowheads="1"/>
          </p:cNvPicPr>
          <p:nvPr/>
        </p:nvPicPr>
        <p:blipFill>
          <a:blip r:embed="rId2" cstate="print"/>
          <a:srcRect r="3371"/>
          <a:stretch>
            <a:fillRect/>
          </a:stretch>
        </p:blipFill>
        <p:spPr bwMode="auto">
          <a:xfrm>
            <a:off x="76200" y="1552575"/>
            <a:ext cx="9041152" cy="500062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2895600" y="5334000"/>
            <a:ext cx="990600" cy="270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5007114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Primary beam absorber</a:t>
            </a:r>
          </a:p>
        </p:txBody>
      </p:sp>
      <p:cxnSp>
        <p:nvCxnSpPr>
          <p:cNvPr id="9" name="Straight Arrow Connector 8"/>
          <p:cNvCxnSpPr>
            <a:stCxn id="18" idx="2"/>
          </p:cNvCxnSpPr>
          <p:nvPr/>
        </p:nvCxnSpPr>
        <p:spPr>
          <a:xfrm>
            <a:off x="1257300" y="3070086"/>
            <a:ext cx="419100" cy="1349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45720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Exit collimator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5867400" y="3889177"/>
            <a:ext cx="38100" cy="6828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241929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Filter magnet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3886200" y="2819400"/>
            <a:ext cx="0" cy="1200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6" idx="0"/>
          </p:cNvCxnSpPr>
          <p:nvPr/>
        </p:nvCxnSpPr>
        <p:spPr>
          <a:xfrm flipH="1" flipV="1">
            <a:off x="7429500" y="4280357"/>
            <a:ext cx="76200" cy="8250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2362200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Entry collimator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51054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 room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Pixel spectrometer</a:t>
            </a:r>
          </a:p>
          <a:p>
            <a:pPr lvl="1"/>
            <a:r>
              <a:rPr lang="en-US" dirty="0" smtClean="0"/>
              <a:t>Reconstruct and count tracks in 25 ns time bins</a:t>
            </a:r>
          </a:p>
          <a:p>
            <a:pPr lvl="1"/>
            <a:r>
              <a:rPr lang="en-US" dirty="0" smtClean="0"/>
              <a:t>Provides the extinction measurement</a:t>
            </a:r>
          </a:p>
          <a:p>
            <a:r>
              <a:rPr lang="en-US" dirty="0" smtClean="0"/>
              <a:t>6 fast </a:t>
            </a:r>
            <a:r>
              <a:rPr lang="en-US" dirty="0" err="1" smtClean="0"/>
              <a:t>scintillator</a:t>
            </a:r>
            <a:r>
              <a:rPr lang="en-US" dirty="0" smtClean="0"/>
              <a:t> counters</a:t>
            </a:r>
          </a:p>
          <a:p>
            <a:pPr lvl="1"/>
            <a:r>
              <a:rPr lang="en-US" dirty="0" smtClean="0"/>
              <a:t>Provide a trigger for the pixels</a:t>
            </a:r>
          </a:p>
          <a:p>
            <a:pPr lvl="1"/>
            <a:r>
              <a:rPr lang="en-US" dirty="0" smtClean="0"/>
              <a:t>Also measure the time structure of the beam</a:t>
            </a:r>
          </a:p>
          <a:p>
            <a:r>
              <a:rPr lang="en-US" dirty="0" err="1" smtClean="0"/>
              <a:t>Hadron</a:t>
            </a:r>
            <a:r>
              <a:rPr lang="en-US" dirty="0" smtClean="0"/>
              <a:t> calorimeter / muon range stack </a:t>
            </a:r>
          </a:p>
          <a:p>
            <a:pPr lvl="1"/>
            <a:r>
              <a:rPr lang="en-US" dirty="0" smtClean="0"/>
              <a:t>Measures the muon content of the signal</a:t>
            </a:r>
          </a:p>
          <a:p>
            <a:pPr lvl="1"/>
            <a:r>
              <a:rPr lang="en-US" dirty="0" smtClean="0"/>
              <a:t>Expected to be low</a:t>
            </a:r>
          </a:p>
          <a:p>
            <a:pPr lvl="1"/>
            <a:r>
              <a:rPr lang="en-US" dirty="0" smtClean="0"/>
              <a:t>A higher out-of-time muon fraction would indicate an upstream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06F8-3181-49C4-BFF6-3304B565E757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ile:///C:/DOCUME~1/kasper/LOCALS~1/Temp/EM%20Assembly%2007-10-13-001.jpg"/>
          <p:cNvPicPr>
            <a:picLocks noChangeAspect="1" noChangeArrowheads="1"/>
          </p:cNvPicPr>
          <p:nvPr/>
        </p:nvPicPr>
        <p:blipFill>
          <a:blip r:embed="rId2" cstate="print"/>
          <a:srcRect l="65211" t="18613" r="6625" b="42040"/>
          <a:stretch>
            <a:fillRect/>
          </a:stretch>
        </p:blipFill>
        <p:spPr bwMode="auto">
          <a:xfrm>
            <a:off x="990600" y="1295400"/>
            <a:ext cx="7086600" cy="52913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Layout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1200" y="4495800"/>
            <a:ext cx="0" cy="7620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1200" y="1905000"/>
            <a:ext cx="1828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Pixel detectors</a:t>
            </a:r>
          </a:p>
          <a:p>
            <a:pPr algn="ctr"/>
            <a:r>
              <a:rPr lang="en-US" sz="2000" dirty="0" smtClean="0"/>
              <a:t>8 planes</a:t>
            </a: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2895600" y="2612886"/>
            <a:ext cx="685800" cy="1197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286000" y="2612886"/>
            <a:ext cx="609600" cy="1501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4114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4648200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Dipole magnet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D4C1-3598-4EDD-92C9-D1BB16E2DFBD}" type="datetime1">
              <a:rPr lang="en-US" smtClean="0"/>
              <a:pPr/>
              <a:t>8/19/2013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52600" y="5257800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Trigger counters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029200" y="38100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0" y="4343400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Calorimeter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Signal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EAB-7C07-427F-AEBD-1A1574C0C60C}" type="datetime1">
              <a:rPr lang="en-US" smtClean="0"/>
              <a:pPr/>
              <a:t>8/19/2013</a:t>
            </a:fld>
            <a:endParaRPr lang="en-US"/>
          </a:p>
        </p:txBody>
      </p:sp>
      <p:pic>
        <p:nvPicPr>
          <p:cNvPr id="8" name="Picture 7" descr="Sig45_1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825" y="1227929"/>
            <a:ext cx="5362575" cy="5163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2026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0.83x10</a:t>
            </a:r>
            <a:r>
              <a:rPr lang="en-US" baseline="30000" dirty="0" smtClean="0"/>
              <a:t>-6</a:t>
            </a:r>
            <a:r>
              <a:rPr lang="en-US" dirty="0" smtClean="0"/>
              <a:t> /</a:t>
            </a:r>
            <a:r>
              <a:rPr lang="en-US" dirty="0" err="1" smtClean="0"/>
              <a:t>p.o.t</a:t>
            </a:r>
            <a:r>
              <a:rPr lang="en-US" dirty="0" smtClean="0"/>
              <a:t>. tracks pass through all 8 pixel planes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0574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Momentum range 3.5 to 5.5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8768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Parallel to within 0.02 radians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48768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85% protons and 13% </a:t>
            </a:r>
            <a:r>
              <a:rPr lang="en-US" dirty="0" err="1" smtClean="0"/>
              <a:t>pions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1910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Signal/noise = 15,000 / 121 electrons</a:t>
            </a:r>
          </a:p>
          <a:p>
            <a:r>
              <a:rPr lang="en-US" dirty="0" smtClean="0"/>
              <a:t>Radiation hard to 300 </a:t>
            </a:r>
            <a:r>
              <a:rPr lang="en-US" dirty="0" err="1" smtClean="0"/>
              <a:t>Mrad</a:t>
            </a:r>
            <a:r>
              <a:rPr lang="en-US" dirty="0" smtClean="0"/>
              <a:t>	 (expect &lt;1 </a:t>
            </a:r>
            <a:r>
              <a:rPr lang="en-US" dirty="0" err="1" smtClean="0"/>
              <a:t>Mrad</a:t>
            </a:r>
            <a:r>
              <a:rPr lang="en-US" dirty="0" smtClean="0"/>
              <a:t>/yr)</a:t>
            </a:r>
          </a:p>
          <a:p>
            <a:r>
              <a:rPr lang="en-US" dirty="0" smtClean="0"/>
              <a:t>Tracking efficiency &gt;97%</a:t>
            </a:r>
          </a:p>
          <a:p>
            <a:r>
              <a:rPr lang="en-US" dirty="0" smtClean="0"/>
              <a:t>Signal non-linearity &lt;1%</a:t>
            </a:r>
          </a:p>
          <a:p>
            <a:r>
              <a:rPr lang="en-US" dirty="0" smtClean="0"/>
              <a:t>4 upstream planes with 4 x 3.5 cm active area</a:t>
            </a:r>
          </a:p>
          <a:p>
            <a:pPr lvl="1"/>
            <a:r>
              <a:rPr lang="en-US" dirty="0" smtClean="0"/>
              <a:t>Each plane comprised of 4 Atlas style FE-14 sensor chips with 26,880 pixels per chip</a:t>
            </a:r>
          </a:p>
          <a:p>
            <a:pPr lvl="1"/>
            <a:r>
              <a:rPr lang="en-US" dirty="0" smtClean="0"/>
              <a:t>Pixel size is 250 x 50 </a:t>
            </a:r>
            <a:r>
              <a:rPr lang="el-GR" dirty="0" smtClean="0"/>
              <a:t>μ</a:t>
            </a:r>
            <a:r>
              <a:rPr lang="en-US" dirty="0" smtClean="0"/>
              <a:t>m </a:t>
            </a:r>
          </a:p>
          <a:p>
            <a:r>
              <a:rPr lang="en-US" dirty="0" smtClean="0"/>
              <a:t>4 downstream planes with 4 x 5.1 cm active area</a:t>
            </a:r>
          </a:p>
          <a:p>
            <a:pPr lvl="1"/>
            <a:r>
              <a:rPr lang="en-US" dirty="0" smtClean="0"/>
              <a:t>6 chips per plane</a:t>
            </a:r>
          </a:p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Permanent dipole 0.14 </a:t>
            </a:r>
            <a:r>
              <a:rPr lang="en-US" dirty="0" err="1" smtClean="0"/>
              <a:t>T.m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Main purpose is to prevent electrons from stopped muon decays from forming tracks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Kasper, </a:t>
            </a:r>
            <a:r>
              <a:rPr lang="en-US" dirty="0" err="1" smtClean="0"/>
              <a:t>NuFACT</a:t>
            </a:r>
            <a:r>
              <a:rPr lang="en-US" dirty="0" smtClean="0"/>
              <a:t>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06F8-3181-49C4-BFF6-3304B565E757}" type="datetime1">
              <a:rPr lang="en-US" smtClean="0"/>
              <a:pPr/>
              <a:t>8/19/2013</a:t>
            </a:fld>
            <a:endParaRPr lang="en-US"/>
          </a:p>
        </p:txBody>
      </p:sp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>
            <a:lum bright="-65000" contrast="100000"/>
          </a:blip>
          <a:stretch>
            <a:fillRect/>
          </a:stretch>
        </p:blipFill>
        <p:spPr>
          <a:xfrm>
            <a:off x="5095901" y="1524000"/>
            <a:ext cx="39718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Cosmic rays &lt;  0.01 tracks/hr</a:t>
            </a:r>
          </a:p>
          <a:p>
            <a:r>
              <a:rPr lang="en-US" dirty="0" smtClean="0">
                <a:sym typeface="Symbol"/>
              </a:rPr>
              <a:t>Fake out-of-time track rate &lt;&lt; 7x10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 /hr</a:t>
            </a:r>
          </a:p>
          <a:p>
            <a:r>
              <a:rPr lang="en-US" dirty="0" smtClean="0">
                <a:sym typeface="Symbol"/>
              </a:rPr>
              <a:t>Calculated using hits from any of</a:t>
            </a:r>
          </a:p>
          <a:p>
            <a:pPr lvl="1"/>
            <a:r>
              <a:rPr lang="en-US" dirty="0" smtClean="0">
                <a:sym typeface="Symbol"/>
              </a:rPr>
              <a:t>Late hits from in-time interactions</a:t>
            </a:r>
          </a:p>
          <a:p>
            <a:pPr lvl="2"/>
            <a:r>
              <a:rPr lang="en-US" dirty="0" smtClean="0">
                <a:sym typeface="Symbol"/>
              </a:rPr>
              <a:t>Spatially correlated</a:t>
            </a:r>
          </a:p>
          <a:p>
            <a:pPr lvl="1"/>
            <a:r>
              <a:rPr lang="en-US" dirty="0" smtClean="0">
                <a:sym typeface="Symbol"/>
              </a:rPr>
              <a:t>Radioactive decays (3x10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 hits/25ns clock tick)</a:t>
            </a:r>
          </a:p>
          <a:p>
            <a:pPr lvl="1"/>
            <a:r>
              <a:rPr lang="en-US" dirty="0" smtClean="0">
                <a:sym typeface="Symbol"/>
              </a:rPr>
              <a:t>Electronic noise (6x10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>
                <a:sym typeface="Symbol"/>
              </a:rPr>
              <a:t> hits/25ns clock tick)</a:t>
            </a:r>
          </a:p>
          <a:p>
            <a:pPr lvl="1"/>
            <a:r>
              <a:rPr lang="en-US" dirty="0" smtClean="0">
                <a:sym typeface="Symbol"/>
              </a:rPr>
              <a:t>Cosmic  rays (&lt; 6x10</a:t>
            </a:r>
            <a:r>
              <a:rPr lang="en-US" baseline="30000" dirty="0" smtClean="0">
                <a:sym typeface="Symbol"/>
              </a:rPr>
              <a:t>-8</a:t>
            </a:r>
            <a:r>
              <a:rPr lang="en-US" dirty="0" smtClean="0">
                <a:sym typeface="Symbol"/>
              </a:rPr>
              <a:t> hits/25ns clock tick)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53FC-2A84-45B7-AD63-96B8DE59AE2F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Off-target </a:t>
            </a:r>
            <a:r>
              <a:rPr lang="en-US" dirty="0" err="1" smtClean="0"/>
              <a:t>Backgrounnd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Interactions where the beam enters the production solenoid generate signals in the extinction monitor</a:t>
            </a:r>
          </a:p>
          <a:p>
            <a:r>
              <a:rPr lang="en-US" dirty="0" smtClean="0"/>
              <a:t>Rate depends on beam structure</a:t>
            </a:r>
          </a:p>
          <a:p>
            <a:r>
              <a:rPr lang="en-US" dirty="0" smtClean="0"/>
              <a:t>Assume out-of-time beam is flat over defining aperture at end of extinction beam line</a:t>
            </a:r>
          </a:p>
          <a:p>
            <a:r>
              <a:rPr lang="en-US" dirty="0" smtClean="0"/>
              <a:t>Simulated beam transport through final focus optics</a:t>
            </a:r>
          </a:p>
          <a:p>
            <a:pPr lvl="1"/>
            <a:r>
              <a:rPr lang="en-US" dirty="0" smtClean="0"/>
              <a:t>Only about 0.2% hit the target</a:t>
            </a:r>
          </a:p>
          <a:p>
            <a:r>
              <a:rPr lang="en-US" dirty="0" smtClean="0"/>
              <a:t>Without the protection the off-target extinction signal would be twice the on-target rate</a:t>
            </a:r>
          </a:p>
          <a:p>
            <a:r>
              <a:rPr lang="en-US" dirty="0" smtClean="0"/>
              <a:t>With the protection it is &lt;5% of the on-target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ABD3-E139-4BD3-91F1-F752FE3A0B89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Looks feasible</a:t>
            </a:r>
          </a:p>
          <a:p>
            <a:endParaRPr lang="en-US" b="1" dirty="0" smtClean="0"/>
          </a:p>
          <a:p>
            <a:r>
              <a:rPr lang="en-US" dirty="0" smtClean="0"/>
              <a:t>Extinction at the 10</a:t>
            </a:r>
            <a:r>
              <a:rPr lang="en-US" baseline="30000" dirty="0" smtClean="0"/>
              <a:t>-12</a:t>
            </a:r>
            <a:r>
              <a:rPr lang="en-US" dirty="0" smtClean="0"/>
              <a:t> level seems to be achievable</a:t>
            </a:r>
          </a:p>
          <a:p>
            <a:endParaRPr lang="en-US" dirty="0" smtClean="0"/>
          </a:p>
          <a:p>
            <a:r>
              <a:rPr lang="en-US" dirty="0" smtClean="0"/>
              <a:t>Monitoring at the 10</a:t>
            </a:r>
            <a:r>
              <a:rPr lang="en-US" baseline="30000" dirty="0" smtClean="0"/>
              <a:t>-10</a:t>
            </a:r>
            <a:r>
              <a:rPr lang="en-US" dirty="0" smtClean="0"/>
              <a:t> level on a 1 hour time scale should also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FF38-4374-4D59-8EA8-F9451F706870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 backgrounds are prompt</a:t>
            </a:r>
          </a:p>
          <a:p>
            <a:r>
              <a:rPr lang="en-US" dirty="0" smtClean="0"/>
              <a:t>So use a pulsed beam and look for the signal candidates between pulses</a:t>
            </a:r>
          </a:p>
          <a:p>
            <a:r>
              <a:rPr lang="en-US" dirty="0" smtClean="0"/>
              <a:t>To maintain sensitivity out-of-time protons must be suppressed at the 10</a:t>
            </a:r>
            <a:r>
              <a:rPr lang="en-US" baseline="30000" dirty="0" smtClean="0"/>
              <a:t>-10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Extinction is the out-of-time to in-time ratio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E7E-61F5-4965-A2B3-9047DF49851B}" type="datetime1">
              <a:rPr lang="en-US" smtClean="0"/>
              <a:pPr/>
              <a:t>8/19/2013</a:t>
            </a:fld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7077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590800" y="3733800"/>
            <a:ext cx="0" cy="25146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39000" y="3733800"/>
            <a:ext cx="0" cy="25146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886200"/>
            <a:ext cx="46482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3669268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-10</a:t>
            </a:r>
            <a:r>
              <a:rPr lang="en-US" dirty="0" smtClean="0">
                <a:solidFill>
                  <a:srgbClr val="C00000"/>
                </a:solidFill>
              </a:rPr>
              <a:t> Extinction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Proton Delivery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FED-5859-4BB1-A028-821476F476EA}" type="datetime1">
              <a:rPr lang="en-US" smtClean="0"/>
              <a:pPr/>
              <a:t>8/19/2013</a:t>
            </a:fld>
            <a:endParaRPr lang="en-US"/>
          </a:p>
        </p:txBody>
      </p:sp>
      <p:pic>
        <p:nvPicPr>
          <p:cNvPr id="7" name="Content Placeholder 7" descr="FNAL_Aerial_Pbar-MI_99-0912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4992951" cy="4572000"/>
          </a:xfrm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9050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Injector/Recycler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8100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Ring </a:t>
            </a:r>
            <a:br>
              <a:rPr lang="en-US" sz="1200" dirty="0" smtClean="0"/>
            </a:br>
            <a:r>
              <a:rPr lang="en-US" sz="1200" dirty="0" smtClean="0"/>
              <a:t>(formerly </a:t>
            </a:r>
            <a:r>
              <a:rPr lang="en-US" sz="1200" dirty="0" err="1" smtClean="0"/>
              <a:t>pBar</a:t>
            </a:r>
            <a:r>
              <a:rPr lang="en-US" sz="1200" dirty="0" smtClean="0"/>
              <a:t> </a:t>
            </a:r>
            <a:r>
              <a:rPr lang="en-US" sz="1200" dirty="0" err="1" smtClean="0"/>
              <a:t>Debuncher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426720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7150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Mu2e</a:t>
            </a:r>
            <a:endParaRPr lang="en-US" sz="1200" dirty="0"/>
          </a:p>
        </p:txBody>
      </p:sp>
      <p:sp>
        <p:nvSpPr>
          <p:cNvPr id="18" name="Freeform 17"/>
          <p:cNvSpPr/>
          <p:nvPr/>
        </p:nvSpPr>
        <p:spPr>
          <a:xfrm>
            <a:off x="2469437" y="4408673"/>
            <a:ext cx="232860" cy="1605201"/>
          </a:xfrm>
          <a:custGeom>
            <a:avLst/>
            <a:gdLst>
              <a:gd name="connsiteX0" fmla="*/ 218492 w 232860"/>
              <a:gd name="connsiteY0" fmla="*/ 1605201 h 1605201"/>
              <a:gd name="connsiteX1" fmla="*/ 211773 w 232860"/>
              <a:gd name="connsiteY1" fmla="*/ 1181878 h 1605201"/>
              <a:gd name="connsiteX2" fmla="*/ 16898 w 232860"/>
              <a:gd name="connsiteY2" fmla="*/ 630886 h 1605201"/>
              <a:gd name="connsiteX3" fmla="*/ 10178 w 232860"/>
              <a:gd name="connsiteY3" fmla="*/ 39578 h 1605201"/>
              <a:gd name="connsiteX4" fmla="*/ 16898 w 232860"/>
              <a:gd name="connsiteY4" fmla="*/ 53017 h 160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0" h="1605201">
                <a:moveTo>
                  <a:pt x="218492" y="1605201"/>
                </a:moveTo>
                <a:cubicBezTo>
                  <a:pt x="231932" y="1474732"/>
                  <a:pt x="245372" y="1344264"/>
                  <a:pt x="211773" y="1181878"/>
                </a:cubicBezTo>
                <a:cubicBezTo>
                  <a:pt x="178174" y="1019492"/>
                  <a:pt x="50497" y="821269"/>
                  <a:pt x="16898" y="630886"/>
                </a:cubicBezTo>
                <a:cubicBezTo>
                  <a:pt x="-16701" y="440503"/>
                  <a:pt x="10178" y="135889"/>
                  <a:pt x="10178" y="39578"/>
                </a:cubicBezTo>
                <a:cubicBezTo>
                  <a:pt x="10178" y="-56733"/>
                  <a:pt x="16898" y="53017"/>
                  <a:pt x="16898" y="53017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80412" y="3422919"/>
            <a:ext cx="1042398" cy="790152"/>
          </a:xfrm>
          <a:custGeom>
            <a:avLst/>
            <a:gdLst>
              <a:gd name="connsiteX0" fmla="*/ 0 w 1042398"/>
              <a:gd name="connsiteY0" fmla="*/ 790152 h 790152"/>
              <a:gd name="connsiteX1" fmla="*/ 477108 w 1042398"/>
              <a:gd name="connsiteY1" fmla="*/ 252599 h 790152"/>
              <a:gd name="connsiteX2" fmla="*/ 1001254 w 1042398"/>
              <a:gd name="connsiteY2" fmla="*/ 17420 h 790152"/>
              <a:gd name="connsiteX3" fmla="*/ 1007974 w 1042398"/>
              <a:gd name="connsiteY3" fmla="*/ 17420 h 7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98" h="790152">
                <a:moveTo>
                  <a:pt x="0" y="790152"/>
                </a:moveTo>
                <a:cubicBezTo>
                  <a:pt x="155116" y="585770"/>
                  <a:pt x="310232" y="381388"/>
                  <a:pt x="477108" y="252599"/>
                </a:cubicBezTo>
                <a:cubicBezTo>
                  <a:pt x="643984" y="123810"/>
                  <a:pt x="912776" y="56616"/>
                  <a:pt x="1001254" y="17420"/>
                </a:cubicBezTo>
                <a:cubicBezTo>
                  <a:pt x="1089732" y="-21776"/>
                  <a:pt x="1007974" y="17420"/>
                  <a:pt x="1007974" y="1742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54446" y="2842311"/>
            <a:ext cx="1142370" cy="557712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370" h="557712">
                <a:moveTo>
                  <a:pt x="0" y="557712"/>
                </a:moveTo>
                <a:cubicBezTo>
                  <a:pt x="240793" y="550432"/>
                  <a:pt x="656302" y="475959"/>
                  <a:pt x="846697" y="383007"/>
                </a:cubicBezTo>
                <a:cubicBezTo>
                  <a:pt x="1037092" y="290055"/>
                  <a:pt x="1142370" y="0"/>
                  <a:pt x="114237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36904" y="1594498"/>
            <a:ext cx="1438042" cy="280218"/>
          </a:xfrm>
          <a:custGeom>
            <a:avLst/>
            <a:gdLst>
              <a:gd name="connsiteX0" fmla="*/ 1438042 w 1438042"/>
              <a:gd name="connsiteY0" fmla="*/ 11441 h 280218"/>
              <a:gd name="connsiteX1" fmla="*/ 530866 w 1438042"/>
              <a:gd name="connsiteY1" fmla="*/ 31600 h 280218"/>
              <a:gd name="connsiteX2" fmla="*/ 0 w 1438042"/>
              <a:gd name="connsiteY2" fmla="*/ 280218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042" h="280218">
                <a:moveTo>
                  <a:pt x="1438042" y="11441"/>
                </a:moveTo>
                <a:cubicBezTo>
                  <a:pt x="1104291" y="-878"/>
                  <a:pt x="770540" y="-13196"/>
                  <a:pt x="530866" y="31600"/>
                </a:cubicBezTo>
                <a:cubicBezTo>
                  <a:pt x="291192" y="76396"/>
                  <a:pt x="0" y="280218"/>
                  <a:pt x="0" y="2802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5"/>
          <p:cNvGrpSpPr/>
          <p:nvPr/>
        </p:nvGrpSpPr>
        <p:grpSpPr>
          <a:xfrm>
            <a:off x="4419600" y="2895600"/>
            <a:ext cx="1066800" cy="609600"/>
            <a:chOff x="4419600" y="2895600"/>
            <a:chExt cx="1066800" cy="609600"/>
          </a:xfrm>
        </p:grpSpPr>
        <p:sp>
          <p:nvSpPr>
            <p:cNvPr id="23" name="Oval 22"/>
            <p:cNvSpPr/>
            <p:nvPr/>
          </p:nvSpPr>
          <p:spPr>
            <a:xfrm>
              <a:off x="4419600" y="33528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410200" y="2895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3124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00600" y="3276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2133600" y="1524000"/>
            <a:ext cx="1371600" cy="381000"/>
            <a:chOff x="2133600" y="1524000"/>
            <a:chExt cx="1371600" cy="381000"/>
          </a:xfrm>
        </p:grpSpPr>
        <p:sp>
          <p:nvSpPr>
            <p:cNvPr id="27" name="Oval 26"/>
            <p:cNvSpPr/>
            <p:nvPr/>
          </p:nvSpPr>
          <p:spPr>
            <a:xfrm>
              <a:off x="2133600" y="1752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14600" y="1600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56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290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1981200" y="2438400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19400" y="487680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45"/>
          <p:cNvGrpSpPr/>
          <p:nvPr/>
        </p:nvGrpSpPr>
        <p:grpSpPr>
          <a:xfrm>
            <a:off x="4419600" y="3124200"/>
            <a:ext cx="838200" cy="381000"/>
            <a:chOff x="6477000" y="3630536"/>
            <a:chExt cx="838200" cy="381000"/>
          </a:xfrm>
        </p:grpSpPr>
        <p:sp>
          <p:nvSpPr>
            <p:cNvPr id="42" name="Oval 41"/>
            <p:cNvSpPr/>
            <p:nvPr/>
          </p:nvSpPr>
          <p:spPr>
            <a:xfrm>
              <a:off x="6477000" y="38591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239000" y="36305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58000" y="37829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 flipH="1">
            <a:off x="2807208" y="484632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6096000" y="1447800"/>
            <a:ext cx="2971800" cy="473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One Booster batch (4x10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protons) is injected into the Recycler.</a:t>
            </a:r>
          </a:p>
          <a:p>
            <a:r>
              <a:rPr lang="en-US" sz="1600" dirty="0" smtClean="0"/>
              <a:t>It is divided into 4 bunches.</a:t>
            </a:r>
          </a:p>
          <a:p>
            <a:r>
              <a:rPr lang="en-US" sz="1600" dirty="0" smtClean="0"/>
              <a:t>These are extracted one at a time to the Delivery Ring</a:t>
            </a:r>
          </a:p>
          <a:p>
            <a:pPr lvl="1"/>
            <a:r>
              <a:rPr lang="en-US" sz="1200" dirty="0" smtClean="0"/>
              <a:t>Period = 1.7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sec</a:t>
            </a:r>
            <a:r>
              <a:rPr lang="en-US" sz="1200" dirty="0" smtClean="0"/>
              <a:t> </a:t>
            </a:r>
          </a:p>
          <a:p>
            <a:r>
              <a:rPr lang="en-US" sz="1600" dirty="0" smtClean="0"/>
              <a:t>As a bunch circulates, it is resonantly extracted to produce the desired beam structure.</a:t>
            </a:r>
          </a:p>
          <a:p>
            <a:pPr lvl="1"/>
            <a:r>
              <a:rPr lang="en-US" sz="1200" dirty="0" smtClean="0"/>
              <a:t>~3x10</a:t>
            </a:r>
            <a:r>
              <a:rPr lang="en-US" sz="1200" baseline="30000" dirty="0" smtClean="0"/>
              <a:t>7</a:t>
            </a:r>
            <a:r>
              <a:rPr lang="en-US" sz="1200" dirty="0" smtClean="0"/>
              <a:t> protons/bunch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0.01897 0.02239 0.03794 0.03611 0.07751 C 0.04982 0.11707 0.07273 0.19898 0.08228 0.23808 C 0.09183 0.27718 0.09061 0.28968 0.09339 0.31258 C 0.09617 0.33549 0.09235 0.36302 0.09929 0.37529 C 0.10623 0.38755 0.12186 0.39102 0.13522 0.38685 C 0.14859 0.38269 0.17115 0.36349 0.18 0.35076 C 0.18886 0.33803 0.19077 0.32253 0.18816 0.3105 C 0.18556 0.29847 0.17723 0.28459 0.16456 0.27834 C 0.15188 0.27209 0.12272 0.26885 0.11179 0.27232 C 0.10085 0.27579 0.10068 0.28459 0.09842 0.2987 C 0.09617 0.31281 0.09495 0.34243 0.09842 0.35654 C 0.10189 0.37066 0.10832 0.382 0.11977 0.38292 C 0.13123 0.38385 0.15692 0.37529 0.16751 0.36256 C 0.1781 0.34983 0.18643 0.32068 0.18365 0.30657 C 0.18087 0.29245 0.16247 0.28227 0.15067 0.27718 C 0.13887 0.27209 0.12186 0.26723 0.11248 0.27533 C 0.10311 0.28343 0.09495 0.30842 0.09408 0.32531 C 0.09321 0.3422 0.09617 0.36973 0.10727 0.37714 C 0.11838 0.38454 0.14737 0.37945 0.16091 0.36927 C 0.17445 0.35909 0.18973 0.33225 0.18816 0.31652 C 0.1866 0.30078 0.16438 0.2825 0.15136 0.27533 C 0.13835 0.26816 0.1196 0.26399 0.10953 0.27325 C 0.09946 0.2825 0.09061 0.31212 0.09113 0.33017 C 0.09165 0.34822 0.09929 0.37691 0.11248 0.382 C 0.12567 0.38709 0.14807 0.37413 0.17046 0.3614 " pathEditMode="relative" ptsTypes="aaaaaaaaaaaaaaaaaaaaaaaaaA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8" grpId="0" animBg="1"/>
      <p:bldP spid="38" grpId="1" animBg="1"/>
      <p:bldP spid="40" grpId="0" animBg="1"/>
      <p:bldP spid="40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ring</a:t>
            </a:r>
          </a:p>
          <a:p>
            <a:pPr lvl="1"/>
            <a:r>
              <a:rPr lang="en-US" dirty="0" smtClean="0"/>
              <a:t>Beam delivery technique automatically gives good extinction &lt; 10</a:t>
            </a:r>
            <a:r>
              <a:rPr lang="en-US" baseline="30000" dirty="0" smtClean="0"/>
              <a:t>-5</a:t>
            </a:r>
            <a:r>
              <a:rPr lang="en-US" dirty="0" smtClean="0"/>
              <a:t> going into the Delivery Ring</a:t>
            </a:r>
          </a:p>
          <a:p>
            <a:pPr lvl="1"/>
            <a:r>
              <a:rPr lang="en-US" dirty="0" smtClean="0"/>
              <a:t>Studying possible degradation during the spill</a:t>
            </a:r>
          </a:p>
          <a:p>
            <a:r>
              <a:rPr lang="en-US" dirty="0" smtClean="0"/>
              <a:t>In beam line</a:t>
            </a:r>
          </a:p>
          <a:p>
            <a:pPr lvl="1"/>
            <a:r>
              <a:rPr lang="en-US" dirty="0" smtClean="0"/>
              <a:t>System of dipoles and collimators</a:t>
            </a:r>
          </a:p>
          <a:p>
            <a:pPr lvl="1"/>
            <a:r>
              <a:rPr lang="en-US" dirty="0" smtClean="0"/>
              <a:t>Additional factor of 10</a:t>
            </a:r>
            <a:r>
              <a:rPr lang="en-US" baseline="30000" dirty="0" smtClean="0"/>
              <a:t>-7</a:t>
            </a:r>
            <a:r>
              <a:rPr lang="en-US" dirty="0" smtClean="0"/>
              <a:t> should be possible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Need to show that 10</a:t>
            </a:r>
            <a:r>
              <a:rPr lang="en-US" baseline="30000" dirty="0" smtClean="0"/>
              <a:t>-10</a:t>
            </a:r>
            <a:r>
              <a:rPr lang="en-US" dirty="0" smtClean="0"/>
              <a:t> has been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A157-E177-4C6F-B90B-173CC7CF9CCE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&lt; 10</a:t>
            </a:r>
            <a:r>
              <a:rPr lang="en-US" baseline="30000" dirty="0" smtClean="0"/>
              <a:t>-5</a:t>
            </a:r>
            <a:r>
              <a:rPr lang="en-US" dirty="0" smtClean="0"/>
              <a:t> level of extinction going into the Delivery Ring, so the issue is how will it grow during the spill.</a:t>
            </a:r>
          </a:p>
          <a:p>
            <a:r>
              <a:rPr lang="en-US" dirty="0" smtClean="0"/>
              <a:t>Effects considered</a:t>
            </a:r>
          </a:p>
          <a:p>
            <a:pPr lvl="1"/>
            <a:r>
              <a:rPr lang="en-US" dirty="0" smtClean="0"/>
              <a:t>RF noise</a:t>
            </a:r>
          </a:p>
          <a:p>
            <a:pPr lvl="1"/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</a:p>
          <a:p>
            <a:pPr lvl="1"/>
            <a:r>
              <a:rPr lang="en-US" dirty="0" smtClean="0"/>
              <a:t>Beam loading</a:t>
            </a:r>
          </a:p>
          <a:p>
            <a:pPr lvl="1"/>
            <a:r>
              <a:rPr lang="en-US" dirty="0" smtClean="0"/>
              <a:t>Beam-gas interaction</a:t>
            </a:r>
          </a:p>
          <a:p>
            <a:pPr lvl="1"/>
            <a:r>
              <a:rPr lang="en-US" dirty="0" smtClean="0"/>
              <a:t>Scattering off of extraction septum</a:t>
            </a:r>
          </a:p>
          <a:p>
            <a:r>
              <a:rPr lang="en-US" dirty="0" smtClean="0"/>
              <a:t>Should be possible to maintain an extinction level of 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08-980B-4371-A79B-3DF3351C3F21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Extinction Beam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AFEF-73F5-42FD-89DD-709DEFB397DB}" type="datetime1">
              <a:rPr lang="en-US" smtClean="0"/>
              <a:pPr/>
              <a:t>8/19/2013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3429000" y="1143000"/>
          <a:ext cx="3107654" cy="4800600"/>
        </p:xfrm>
        <a:graphic>
          <a:graphicData uri="http://schemas.openxmlformats.org/presentationml/2006/ole">
            <p:oleObj spid="_x0000_s23554" name="Acrobat Document" r:id="rId3" imgW="10058400" imgH="15569280" progId="AcroExch.Document.7">
              <p:embed/>
            </p:oleObj>
          </a:graphicData>
        </a:graphic>
      </p:graphicFrame>
      <p:sp>
        <p:nvSpPr>
          <p:cNvPr id="11" name="Freeform 10"/>
          <p:cNvSpPr/>
          <p:nvPr/>
        </p:nvSpPr>
        <p:spPr>
          <a:xfrm>
            <a:off x="3336925" y="1984375"/>
            <a:ext cx="1585913" cy="1536700"/>
          </a:xfrm>
          <a:custGeom>
            <a:avLst/>
            <a:gdLst>
              <a:gd name="connsiteX0" fmla="*/ 282575 w 1585913"/>
              <a:gd name="connsiteY0" fmla="*/ 34925 h 1536700"/>
              <a:gd name="connsiteX1" fmla="*/ 749300 w 1585913"/>
              <a:gd name="connsiteY1" fmla="*/ 6350 h 1536700"/>
              <a:gd name="connsiteX2" fmla="*/ 1263650 w 1585913"/>
              <a:gd name="connsiteY2" fmla="*/ 53975 h 1536700"/>
              <a:gd name="connsiteX3" fmla="*/ 1501775 w 1585913"/>
              <a:gd name="connsiteY3" fmla="*/ 244475 h 1536700"/>
              <a:gd name="connsiteX4" fmla="*/ 1558925 w 1585913"/>
              <a:gd name="connsiteY4" fmla="*/ 549275 h 1536700"/>
              <a:gd name="connsiteX5" fmla="*/ 1339850 w 1585913"/>
              <a:gd name="connsiteY5" fmla="*/ 1016000 h 1536700"/>
              <a:gd name="connsiteX6" fmla="*/ 1035050 w 1585913"/>
              <a:gd name="connsiteY6" fmla="*/ 1454150 h 1536700"/>
              <a:gd name="connsiteX7" fmla="*/ 758825 w 1585913"/>
              <a:gd name="connsiteY7" fmla="*/ 1511300 h 1536700"/>
              <a:gd name="connsiteX8" fmla="*/ 473075 w 1585913"/>
              <a:gd name="connsiteY8" fmla="*/ 1425575 h 1536700"/>
              <a:gd name="connsiteX9" fmla="*/ 215900 w 1585913"/>
              <a:gd name="connsiteY9" fmla="*/ 1073150 h 1536700"/>
              <a:gd name="connsiteX10" fmla="*/ 25400 w 1585913"/>
              <a:gd name="connsiteY10" fmla="*/ 587375 h 1536700"/>
              <a:gd name="connsiteX11" fmla="*/ 63500 w 1585913"/>
              <a:gd name="connsiteY11" fmla="*/ 215900 h 1536700"/>
              <a:gd name="connsiteX12" fmla="*/ 282575 w 1585913"/>
              <a:gd name="connsiteY12" fmla="*/ 34925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913" h="1536700">
                <a:moveTo>
                  <a:pt x="282575" y="34925"/>
                </a:moveTo>
                <a:cubicBezTo>
                  <a:pt x="396875" y="0"/>
                  <a:pt x="585788" y="3175"/>
                  <a:pt x="749300" y="6350"/>
                </a:cubicBezTo>
                <a:cubicBezTo>
                  <a:pt x="912812" y="9525"/>
                  <a:pt x="1138238" y="14288"/>
                  <a:pt x="1263650" y="53975"/>
                </a:cubicBezTo>
                <a:cubicBezTo>
                  <a:pt x="1389063" y="93663"/>
                  <a:pt x="1452563" y="161925"/>
                  <a:pt x="1501775" y="244475"/>
                </a:cubicBezTo>
                <a:cubicBezTo>
                  <a:pt x="1550988" y="327025"/>
                  <a:pt x="1585913" y="420688"/>
                  <a:pt x="1558925" y="549275"/>
                </a:cubicBezTo>
                <a:cubicBezTo>
                  <a:pt x="1531938" y="677863"/>
                  <a:pt x="1427162" y="865188"/>
                  <a:pt x="1339850" y="1016000"/>
                </a:cubicBezTo>
                <a:cubicBezTo>
                  <a:pt x="1252538" y="1166812"/>
                  <a:pt x="1131887" y="1371600"/>
                  <a:pt x="1035050" y="1454150"/>
                </a:cubicBezTo>
                <a:cubicBezTo>
                  <a:pt x="938213" y="1536700"/>
                  <a:pt x="852487" y="1516062"/>
                  <a:pt x="758825" y="1511300"/>
                </a:cubicBezTo>
                <a:cubicBezTo>
                  <a:pt x="665163" y="1506538"/>
                  <a:pt x="563563" y="1498600"/>
                  <a:pt x="473075" y="1425575"/>
                </a:cubicBezTo>
                <a:cubicBezTo>
                  <a:pt x="382588" y="1352550"/>
                  <a:pt x="290512" y="1212850"/>
                  <a:pt x="215900" y="1073150"/>
                </a:cubicBezTo>
                <a:cubicBezTo>
                  <a:pt x="141288" y="933450"/>
                  <a:pt x="50800" y="730250"/>
                  <a:pt x="25400" y="587375"/>
                </a:cubicBezTo>
                <a:cubicBezTo>
                  <a:pt x="0" y="444500"/>
                  <a:pt x="14288" y="309562"/>
                  <a:pt x="63500" y="215900"/>
                </a:cubicBezTo>
                <a:cubicBezTo>
                  <a:pt x="112712" y="122238"/>
                  <a:pt x="168275" y="69850"/>
                  <a:pt x="282575" y="34925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86175" y="3267075"/>
            <a:ext cx="1952625" cy="1095375"/>
          </a:xfrm>
          <a:custGeom>
            <a:avLst/>
            <a:gdLst>
              <a:gd name="connsiteX0" fmla="*/ 0 w 1952625"/>
              <a:gd name="connsiteY0" fmla="*/ 0 h 1095375"/>
              <a:gd name="connsiteX1" fmla="*/ 161925 w 1952625"/>
              <a:gd name="connsiteY1" fmla="*/ 323850 h 1095375"/>
              <a:gd name="connsiteX2" fmla="*/ 447675 w 1952625"/>
              <a:gd name="connsiteY2" fmla="*/ 495300 h 1095375"/>
              <a:gd name="connsiteX3" fmla="*/ 1952625 w 1952625"/>
              <a:gd name="connsiteY3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095375">
                <a:moveTo>
                  <a:pt x="0" y="0"/>
                </a:moveTo>
                <a:cubicBezTo>
                  <a:pt x="43656" y="120650"/>
                  <a:pt x="87313" y="241300"/>
                  <a:pt x="161925" y="323850"/>
                </a:cubicBezTo>
                <a:cubicBezTo>
                  <a:pt x="236537" y="406400"/>
                  <a:pt x="149225" y="366712"/>
                  <a:pt x="447675" y="495300"/>
                </a:cubicBezTo>
                <a:cubicBezTo>
                  <a:pt x="746125" y="623888"/>
                  <a:pt x="1349375" y="859631"/>
                  <a:pt x="1952625" y="1095375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75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Delivery Ring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388173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Extinction Beam Line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2133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Mu2e Experiment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2819400" y="3886200"/>
            <a:ext cx="1295400" cy="41103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2171700" y="2214265"/>
            <a:ext cx="1028700" cy="300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15000" y="2659797"/>
            <a:ext cx="1866900" cy="13026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5562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proton delivery beam line will contain a system of resonant dipoles (“AC dipoles”) and collimators to eliminate out of time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Extinction Analysis</a:t>
            </a:r>
            <a:endParaRPr lang="en-US" dirty="0"/>
          </a:p>
        </p:txBody>
      </p:sp>
      <p:pic>
        <p:nvPicPr>
          <p:cNvPr id="4" name="Picture 5" descr="collimator_figure"/>
          <p:cNvPicPr>
            <a:picLocks noChangeAspect="1" noChangeArrowheads="1"/>
          </p:cNvPicPr>
          <p:nvPr/>
        </p:nvPicPr>
        <p:blipFill>
          <a:blip r:embed="rId3" cstate="print"/>
          <a:srcRect t="12345" r="5661"/>
          <a:stretch>
            <a:fillRect/>
          </a:stretch>
        </p:blipFill>
        <p:spPr bwMode="auto">
          <a:xfrm>
            <a:off x="3962400" y="1757363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19600" y="1981200"/>
            <a:ext cx="3125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Beam fully extinguished when deflection equals </a:t>
            </a:r>
            <a:r>
              <a:rPr lang="en-US" i="1" dirty="0"/>
              <a:t>twice</a:t>
            </a:r>
            <a:r>
              <a:rPr lang="en-US" dirty="0"/>
              <a:t> full admittance (</a:t>
            </a:r>
            <a:r>
              <a:rPr lang="en-US" i="1" dirty="0"/>
              <a:t>A</a:t>
            </a:r>
            <a:r>
              <a:rPr lang="en-US" dirty="0"/>
              <a:t>) amplitude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2250" y="1295400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At collimator: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057275" y="5029200"/>
          <a:ext cx="2752725" cy="1428750"/>
        </p:xfrm>
        <a:graphic>
          <a:graphicData uri="http://schemas.openxmlformats.org/presentationml/2006/ole">
            <p:oleObj spid="_x0000_s1026" name="Equation" r:id="rId4" imgW="93960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4648200"/>
            <a:ext cx="312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/>
              <a:t>Angle to extinguish 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447800"/>
            <a:ext cx="2819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Assume</a:t>
            </a:r>
            <a:r>
              <a:rPr lang="en-US" dirty="0" smtClean="0"/>
              <a:t> resonant  dipole  deflects out-of-time beam into a collimation system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Assume</a:t>
            </a:r>
            <a:r>
              <a:rPr lang="en-US" dirty="0" smtClean="0"/>
              <a:t> that the beam line admittance is equal to the collimation channel’s admittance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Assume</a:t>
            </a:r>
            <a:r>
              <a:rPr lang="en-US" dirty="0" smtClean="0"/>
              <a:t> beam occupies entire admittance</a:t>
            </a:r>
          </a:p>
        </p:txBody>
      </p:sp>
      <p:pic>
        <p:nvPicPr>
          <p:cNvPr id="14" name="Picture 5" descr="phase_space_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030662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032250" y="4114800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At dipole: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BB61-29E2-436C-8B97-9F70CA3E608F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5410200" y="1371600"/>
          <a:ext cx="2724150" cy="1016000"/>
        </p:xfrm>
        <a:graphic>
          <a:graphicData uri="http://schemas.openxmlformats.org/presentationml/2006/ole">
            <p:oleObj spid="_x0000_s2055" name="Equation" r:id="rId3" imgW="1307880" imgH="48240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352800" y="3246438"/>
          <a:ext cx="5337175" cy="1249362"/>
        </p:xfrm>
        <a:graphic>
          <a:graphicData uri="http://schemas.openxmlformats.org/presentationml/2006/ole">
            <p:oleObj spid="_x0000_s2056" name="Equation" r:id="rId4" imgW="2082600" imgH="482400" progId="Equation.3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5181600" y="2743200"/>
          <a:ext cx="909638" cy="457200"/>
        </p:xfrm>
        <a:graphic>
          <a:graphicData uri="http://schemas.openxmlformats.org/presentationml/2006/ole">
            <p:oleObj spid="_x0000_s2057" name="Equation" r:id="rId5" imgW="482400" imgH="24120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324600" y="2792247"/>
          <a:ext cx="833437" cy="484353"/>
        </p:xfrm>
        <a:graphic>
          <a:graphicData uri="http://schemas.openxmlformats.org/presentationml/2006/ole">
            <p:oleObj spid="_x0000_s2058" name="Equation" r:id="rId6" imgW="419040" imgH="24120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6553200" y="4324350"/>
          <a:ext cx="819150" cy="400050"/>
        </p:xfrm>
        <a:graphic>
          <a:graphicData uri="http://schemas.openxmlformats.org/presentationml/2006/ole">
            <p:oleObj spid="_x0000_s2059" name="Equation" r:id="rId7" imgW="393480" imgH="1904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95400" y="1600200"/>
            <a:ext cx="41290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Bend strength to extinguish: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91200" y="3124200"/>
            <a:ext cx="2286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81800" y="3276600"/>
            <a:ext cx="76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10400" y="4038598"/>
            <a:ext cx="0" cy="3048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8887" y="3576638"/>
            <a:ext cx="3922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Stored Energy: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6662" y="4953000"/>
            <a:ext cx="7526338" cy="1384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ym typeface="Symbol"/>
              </a:rPr>
              <a:t>Large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, long weak magnets</a:t>
            </a:r>
          </a:p>
          <a:p>
            <a:pPr algn="l">
              <a:defRPr/>
            </a:pPr>
            <a:r>
              <a:rPr lang="en-US" sz="2800" dirty="0">
                <a:sym typeface="Symbol"/>
              </a:rPr>
              <a:t>	- Assume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=250m, L=6m</a:t>
            </a:r>
          </a:p>
          <a:p>
            <a:pPr algn="l">
              <a:defRPr/>
            </a:pPr>
            <a:r>
              <a:rPr lang="en-US" sz="2800" dirty="0">
                <a:sym typeface="Symbol"/>
              </a:rPr>
              <a:t>	- Factor of 4 better than </a:t>
            </a:r>
            <a:r>
              <a:rPr lang="en-US" sz="2800" dirty="0" err="1"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ym typeface="Symbol"/>
              </a:rPr>
              <a:t>x</a:t>
            </a:r>
            <a:r>
              <a:rPr lang="en-US" sz="2800" dirty="0">
                <a:sym typeface="Symbol"/>
              </a:rPr>
              <a:t>=50m, L=2m</a:t>
            </a:r>
            <a:endParaRPr lang="en-US" sz="2800" dirty="0"/>
          </a:p>
        </p:txBody>
      </p:sp>
      <p:sp>
        <p:nvSpPr>
          <p:cNvPr id="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Magnet Considerations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Kasper, NuFACT 13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5BAB-D507-4930-B8DB-A8E8A0EDF17D}" type="datetime1">
              <a:rPr lang="en-US" smtClean="0"/>
              <a:pPr/>
              <a:t>8/19/2013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15703</TotalTime>
  <Words>1318</Words>
  <Application>Microsoft Office PowerPoint</Application>
  <PresentationFormat>On-screen Show 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Solstice</vt:lpstr>
      <vt:lpstr>Acrobat Document</vt:lpstr>
      <vt:lpstr>Equation</vt:lpstr>
      <vt:lpstr>Mu2e Extinction Systems</vt:lpstr>
      <vt:lpstr>Mu2E</vt:lpstr>
      <vt:lpstr>Extinction</vt:lpstr>
      <vt:lpstr>Overview: Proton Delivery</vt:lpstr>
      <vt:lpstr>Extinction Systems</vt:lpstr>
      <vt:lpstr>Delivery Ring</vt:lpstr>
      <vt:lpstr>Extinction Beam Line</vt:lpstr>
      <vt:lpstr>Generic Extinction Analysis</vt:lpstr>
      <vt:lpstr>Magnet Considerations</vt:lpstr>
      <vt:lpstr>AC Dipole Wave Form</vt:lpstr>
      <vt:lpstr>Beam Line Structure</vt:lpstr>
      <vt:lpstr>Extinction Beam Line Optics</vt:lpstr>
      <vt:lpstr>Proton flux vs time of flight</vt:lpstr>
      <vt:lpstr>Monitor Objectives</vt:lpstr>
      <vt:lpstr>Requirements: Signal Rate</vt:lpstr>
      <vt:lpstr>Requirements: Background</vt:lpstr>
      <vt:lpstr>Filter + Detector Strategy</vt:lpstr>
      <vt:lpstr>Layout</vt:lpstr>
      <vt:lpstr>Filter Design</vt:lpstr>
      <vt:lpstr>Filter Layout</vt:lpstr>
      <vt:lpstr>Detector Components</vt:lpstr>
      <vt:lpstr>Detector Layout</vt:lpstr>
      <vt:lpstr>Expected Signal Rate</vt:lpstr>
      <vt:lpstr>Pixels</vt:lpstr>
      <vt:lpstr>Background Simulations</vt:lpstr>
      <vt:lpstr>Off-target Backgrounnd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 Monitor</dc:title>
  <dc:creator>kasper</dc:creator>
  <cp:lastModifiedBy>kasper</cp:lastModifiedBy>
  <cp:revision>1233</cp:revision>
  <dcterms:created xsi:type="dcterms:W3CDTF">2011-01-10T16:42:00Z</dcterms:created>
  <dcterms:modified xsi:type="dcterms:W3CDTF">2013-08-19T06:58:52Z</dcterms:modified>
</cp:coreProperties>
</file>