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2"/>
  </p:notesMasterIdLst>
  <p:sldIdLst>
    <p:sldId id="256" r:id="rId2"/>
    <p:sldId id="257" r:id="rId3"/>
    <p:sldId id="341" r:id="rId4"/>
    <p:sldId id="314" r:id="rId5"/>
    <p:sldId id="333" r:id="rId6"/>
    <p:sldId id="307" r:id="rId7"/>
    <p:sldId id="284" r:id="rId8"/>
    <p:sldId id="324" r:id="rId9"/>
    <p:sldId id="339" r:id="rId10"/>
    <p:sldId id="340" r:id="rId11"/>
    <p:sldId id="325" r:id="rId12"/>
    <p:sldId id="309" r:id="rId13"/>
    <p:sldId id="292" r:id="rId14"/>
    <p:sldId id="326" r:id="rId15"/>
    <p:sldId id="294" r:id="rId16"/>
    <p:sldId id="298" r:id="rId17"/>
    <p:sldId id="329" r:id="rId18"/>
    <p:sldId id="301" r:id="rId19"/>
    <p:sldId id="331" r:id="rId20"/>
    <p:sldId id="277" r:id="rId21"/>
  </p:sldIdLst>
  <p:sldSz cx="9144000" cy="6858000" type="screen4x3"/>
  <p:notesSz cx="7099300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00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9" autoAdjust="0"/>
    <p:restoredTop sz="94746" autoAdjust="0"/>
  </p:normalViewPr>
  <p:slideViewPr>
    <p:cSldViewPr>
      <p:cViewPr varScale="1">
        <p:scale>
          <a:sx n="71" d="100"/>
          <a:sy n="71" d="100"/>
        </p:scale>
        <p:origin x="-4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65.jpeg"/><Relationship Id="rId7" Type="http://schemas.openxmlformats.org/officeDocument/2006/relationships/image" Target="../media/image69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10" Type="http://schemas.openxmlformats.org/officeDocument/2006/relationships/image" Target="../media/image72.wmf"/><Relationship Id="rId4" Type="http://schemas.openxmlformats.org/officeDocument/2006/relationships/image" Target="../media/image66.wmf"/><Relationship Id="rId9" Type="http://schemas.openxmlformats.org/officeDocument/2006/relationships/image" Target="../media/image7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6" Type="http://schemas.openxmlformats.org/officeDocument/2006/relationships/image" Target="../media/image85.wmf"/><Relationship Id="rId5" Type="http://schemas.openxmlformats.org/officeDocument/2006/relationships/image" Target="../media/image84.wmf"/><Relationship Id="rId4" Type="http://schemas.openxmlformats.org/officeDocument/2006/relationships/image" Target="../media/image8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9.wmf"/><Relationship Id="rId2" Type="http://schemas.openxmlformats.org/officeDocument/2006/relationships/image" Target="../media/image98.wmf"/><Relationship Id="rId1" Type="http://schemas.openxmlformats.org/officeDocument/2006/relationships/image" Target="../media/image92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94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12" Type="http://schemas.openxmlformats.org/officeDocument/2006/relationships/image" Target="../media/image98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11" Type="http://schemas.openxmlformats.org/officeDocument/2006/relationships/image" Target="../media/image99.wmf"/><Relationship Id="rId5" Type="http://schemas.openxmlformats.org/officeDocument/2006/relationships/image" Target="../media/image19.wmf"/><Relationship Id="rId10" Type="http://schemas.openxmlformats.org/officeDocument/2006/relationships/image" Target="../media/image92.wmf"/><Relationship Id="rId4" Type="http://schemas.openxmlformats.org/officeDocument/2006/relationships/image" Target="../media/image18.wmf"/><Relationship Id="rId9" Type="http://schemas.openxmlformats.org/officeDocument/2006/relationships/image" Target="../media/image24.wmf"/><Relationship Id="rId14" Type="http://schemas.openxmlformats.org/officeDocument/2006/relationships/image" Target="../media/image9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7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12" Type="http://schemas.openxmlformats.org/officeDocument/2006/relationships/image" Target="../media/image26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Relationship Id="rId1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39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39.wmf"/><Relationship Id="rId4" Type="http://schemas.openxmlformats.org/officeDocument/2006/relationships/image" Target="../media/image5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58.wmf"/><Relationship Id="rId1" Type="http://schemas.openxmlformats.org/officeDocument/2006/relationships/image" Target="../media/image4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FDF2ECE-95FF-405B-AABA-270699842B70}" type="datetimeFigureOut">
              <a:rPr lang="zh-CN" altLang="en-US" smtClean="0"/>
              <a:pPr/>
              <a:t>2013/8/21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453F3D4-F671-4AF1-8E25-6E88EB222F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ACC5A5-9F6F-46C9-ACE9-238E1AC86882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0CB04-54A9-416D-BE57-5A9A5C9A939B}" type="slidenum">
              <a:rPr lang="en-US" altLang="zh-CN"/>
              <a:pPr/>
              <a:t>17</a:t>
            </a:fld>
            <a:endParaRPr lang="en-US" altLang="zh-CN"/>
          </a:p>
        </p:txBody>
      </p:sp>
      <p:sp>
        <p:nvSpPr>
          <p:cNvPr id="47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57A61E-49C0-4E60-9BBA-D8B02A2121A0}" type="slidenum">
              <a:rPr lang="en-US" altLang="zh-CN"/>
              <a:pPr/>
              <a:t>18</a:t>
            </a:fld>
            <a:endParaRPr lang="en-US" altLang="zh-CN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255468-4D09-492E-B1AF-F953B3815610}" type="slidenum">
              <a:rPr lang="en-US" altLang="zh-CN"/>
              <a:pPr/>
              <a:t>20</a:t>
            </a:fld>
            <a:endParaRPr lang="en-US" altLang="zh-CN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E8F428-32DB-4931-A500-03DF4808858D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CC43C7-0BCE-4C8D-AB5E-3A439F2A4D58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D3056F-2F78-47E2-AE96-A6898AAEF243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D3056F-2F78-47E2-AE96-A6898AAEF243}" type="slidenum">
              <a:rPr lang="en-US" altLang="zh-CN"/>
              <a:pPr/>
              <a:t>11</a:t>
            </a:fld>
            <a:endParaRPr lang="en-US" altLang="zh-CN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554B3A-2FA3-4607-BA47-AF5431BEC3A1}" type="slidenum">
              <a:rPr lang="en-US" altLang="zh-CN"/>
              <a:pPr/>
              <a:t>13</a:t>
            </a:fld>
            <a:endParaRPr lang="en-US" altLang="zh-CN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554B3A-2FA3-4607-BA47-AF5431BEC3A1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1C5A69-4963-47DD-9363-CD2E55A94E5F}" type="slidenum">
              <a:rPr lang="en-US" altLang="zh-CN"/>
              <a:pPr/>
              <a:t>15</a:t>
            </a:fld>
            <a:endParaRPr lang="en-US" altLang="zh-CN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0CB04-54A9-416D-BE57-5A9A5C9A939B}" type="slidenum">
              <a:rPr lang="en-US" altLang="zh-CN"/>
              <a:pPr/>
              <a:t>16</a:t>
            </a:fld>
            <a:endParaRPr lang="en-US" altLang="zh-CN"/>
          </a:p>
        </p:txBody>
      </p:sp>
      <p:sp>
        <p:nvSpPr>
          <p:cNvPr id="47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E76C5-6B36-4C09-910C-E3C65F0A361E}" type="datetime1">
              <a:rPr lang="zh-CN" altLang="en-US" smtClean="0"/>
              <a:pPr/>
              <a:t>2013/8/21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9B1FD-E9F0-4656-AD52-FEE0F192B7A7}" type="datetime1">
              <a:rPr lang="zh-CN" altLang="en-US" smtClean="0"/>
              <a:pPr/>
              <a:t>2013/8/21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8E77-F025-4B96-AD3D-30E272B4E116}" type="datetime1">
              <a:rPr lang="zh-CN" altLang="en-US" smtClean="0"/>
              <a:pPr/>
              <a:t>2013/8/21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559E-E218-42DB-9BA0-95BF3A3D7DB3}" type="datetime1">
              <a:rPr lang="zh-CN" altLang="en-US" smtClean="0"/>
              <a:pPr/>
              <a:t>2013/8/21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4422B-C60D-4D50-BCCE-0C8637BB1610}" type="datetime1">
              <a:rPr lang="zh-CN" altLang="en-US" smtClean="0"/>
              <a:pPr/>
              <a:t>2013/8/21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C6F8-2642-416D-9058-2203507B4740}" type="datetime1">
              <a:rPr lang="zh-CN" altLang="en-US" smtClean="0"/>
              <a:pPr/>
              <a:t>2013/8/21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2A96B-3CEF-4F3F-82BD-E56F0A23DC1F}" type="datetime1">
              <a:rPr lang="zh-CN" altLang="en-US" smtClean="0"/>
              <a:pPr/>
              <a:t>2013/8/21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B27B-B370-4387-8E4A-E2D3585CE398}" type="datetime1">
              <a:rPr lang="zh-CN" altLang="en-US" smtClean="0"/>
              <a:pPr/>
              <a:t>2013/8/21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F3EF-2DEF-43B7-BC93-681E630DAF99}" type="datetime1">
              <a:rPr lang="zh-CN" altLang="en-US" smtClean="0"/>
              <a:pPr/>
              <a:t>2013/8/21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56ED-5A93-4AEA-B91D-2ABC14A33883}" type="datetime1">
              <a:rPr lang="zh-CN" altLang="en-US" smtClean="0"/>
              <a:pPr/>
              <a:t>2013/8/21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1FE0B-73AE-498A-8151-0470B62156D3}" type="datetime1">
              <a:rPr lang="zh-CN" altLang="en-US" smtClean="0"/>
              <a:pPr/>
              <a:t>2013/8/21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2459C-F1C4-4FEB-967A-F9738BC72596}" type="datetime1">
              <a:rPr lang="zh-CN" altLang="en-US" smtClean="0"/>
              <a:pPr/>
              <a:t>2013/8/21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1.bin"/><Relationship Id="rId5" Type="http://schemas.openxmlformats.org/officeDocument/2006/relationships/oleObject" Target="../embeddings/oleObject60.bin"/><Relationship Id="rId4" Type="http://schemas.openxmlformats.org/officeDocument/2006/relationships/image" Target="../media/image6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13" Type="http://schemas.openxmlformats.org/officeDocument/2006/relationships/oleObject" Target="../embeddings/oleObject70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64.bin"/><Relationship Id="rId12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3.bin"/><Relationship Id="rId11" Type="http://schemas.openxmlformats.org/officeDocument/2006/relationships/oleObject" Target="../embeddings/oleObject68.bin"/><Relationship Id="rId5" Type="http://schemas.openxmlformats.org/officeDocument/2006/relationships/image" Target="../media/image73.jpeg"/><Relationship Id="rId10" Type="http://schemas.openxmlformats.org/officeDocument/2006/relationships/oleObject" Target="../embeddings/oleObject67.bin"/><Relationship Id="rId4" Type="http://schemas.openxmlformats.org/officeDocument/2006/relationships/oleObject" Target="../embeddings/oleObject62.bin"/><Relationship Id="rId9" Type="http://schemas.openxmlformats.org/officeDocument/2006/relationships/oleObject" Target="../embeddings/oleObject6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78.png"/><Relationship Id="rId5" Type="http://schemas.openxmlformats.org/officeDocument/2006/relationships/oleObject" Target="../embeddings/oleObject71.bin"/><Relationship Id="rId4" Type="http://schemas.openxmlformats.org/officeDocument/2006/relationships/image" Target="../media/image77.png"/><Relationship Id="rId9" Type="http://schemas.openxmlformats.org/officeDocument/2006/relationships/image" Target="../media/image7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6.bin"/><Relationship Id="rId5" Type="http://schemas.openxmlformats.org/officeDocument/2006/relationships/oleObject" Target="../embeddings/oleObject75.bin"/><Relationship Id="rId10" Type="http://schemas.openxmlformats.org/officeDocument/2006/relationships/image" Target="../media/image86.png"/><Relationship Id="rId4" Type="http://schemas.openxmlformats.org/officeDocument/2006/relationships/oleObject" Target="../embeddings/oleObject74.bin"/><Relationship Id="rId9" Type="http://schemas.openxmlformats.org/officeDocument/2006/relationships/oleObject" Target="../embeddings/oleObject79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9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1.bin"/><Relationship Id="rId5" Type="http://schemas.openxmlformats.org/officeDocument/2006/relationships/oleObject" Target="../embeddings/oleObject80.bin"/><Relationship Id="rId4" Type="http://schemas.openxmlformats.org/officeDocument/2006/relationships/image" Target="../media/image90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7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8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5.bin"/><Relationship Id="rId11" Type="http://schemas.openxmlformats.org/officeDocument/2006/relationships/oleObject" Target="../embeddings/oleObject90.bin"/><Relationship Id="rId5" Type="http://schemas.openxmlformats.org/officeDocument/2006/relationships/oleObject" Target="../embeddings/oleObject84.bin"/><Relationship Id="rId10" Type="http://schemas.openxmlformats.org/officeDocument/2006/relationships/oleObject" Target="../embeddings/oleObject89.bin"/><Relationship Id="rId4" Type="http://schemas.openxmlformats.org/officeDocument/2006/relationships/oleObject" Target="../embeddings/oleObject83.bin"/><Relationship Id="rId9" Type="http://schemas.openxmlformats.org/officeDocument/2006/relationships/oleObject" Target="../embeddings/oleObject88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3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9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91.bin"/><Relationship Id="rId5" Type="http://schemas.openxmlformats.org/officeDocument/2006/relationships/image" Target="../media/image101.png"/><Relationship Id="rId4" Type="http://schemas.openxmlformats.org/officeDocument/2006/relationships/image" Target="../media/image10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9.bin"/><Relationship Id="rId13" Type="http://schemas.openxmlformats.org/officeDocument/2006/relationships/oleObject" Target="../embeddings/oleObject104.bin"/><Relationship Id="rId3" Type="http://schemas.openxmlformats.org/officeDocument/2006/relationships/oleObject" Target="../embeddings/oleObject94.bin"/><Relationship Id="rId7" Type="http://schemas.openxmlformats.org/officeDocument/2006/relationships/oleObject" Target="../embeddings/oleObject98.bin"/><Relationship Id="rId12" Type="http://schemas.openxmlformats.org/officeDocument/2006/relationships/oleObject" Target="../embeddings/oleObject103.bin"/><Relationship Id="rId17" Type="http://schemas.openxmlformats.org/officeDocument/2006/relationships/oleObject" Target="../embeddings/oleObject108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7.bin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97.bin"/><Relationship Id="rId11" Type="http://schemas.openxmlformats.org/officeDocument/2006/relationships/oleObject" Target="../embeddings/oleObject102.bin"/><Relationship Id="rId5" Type="http://schemas.openxmlformats.org/officeDocument/2006/relationships/oleObject" Target="../embeddings/oleObject96.bin"/><Relationship Id="rId15" Type="http://schemas.openxmlformats.org/officeDocument/2006/relationships/oleObject" Target="../embeddings/oleObject106.bin"/><Relationship Id="rId10" Type="http://schemas.openxmlformats.org/officeDocument/2006/relationships/oleObject" Target="../embeddings/oleObject101.bin"/><Relationship Id="rId4" Type="http://schemas.openxmlformats.org/officeDocument/2006/relationships/oleObject" Target="../embeddings/oleObject95.bin"/><Relationship Id="rId9" Type="http://schemas.openxmlformats.org/officeDocument/2006/relationships/oleObject" Target="../embeddings/oleObject100.bin"/><Relationship Id="rId14" Type="http://schemas.openxmlformats.org/officeDocument/2006/relationships/oleObject" Target="../embeddings/oleObject10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jpeg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oleObject" Target="../embeddings/oleObject22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21.bin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5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2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Relationship Id="rId14" Type="http://schemas.openxmlformats.org/officeDocument/2006/relationships/oleObject" Target="../embeddings/oleObject2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12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0.bin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29.bin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40.bin"/><Relationship Id="rId12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9.bin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38.bin"/><Relationship Id="rId10" Type="http://schemas.openxmlformats.org/officeDocument/2006/relationships/oleObject" Target="../embeddings/oleObject43.bin"/><Relationship Id="rId4" Type="http://schemas.openxmlformats.org/officeDocument/2006/relationships/oleObject" Target="../embeddings/oleObject37.bin"/><Relationship Id="rId9" Type="http://schemas.openxmlformats.org/officeDocument/2006/relationships/oleObject" Target="../embeddings/oleObject4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image" Target="../media/image53.png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8.bin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Relationship Id="rId9" Type="http://schemas.openxmlformats.org/officeDocument/2006/relationships/oleObject" Target="../embeddings/oleObject5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762000" y="838200"/>
            <a:ext cx="7772400" cy="1477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altLang="zh-CN" sz="4800" dirty="0"/>
              <a:t>Anarchy, Neutrinoless double beta decay and Leptogenesis</a:t>
            </a: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1475656" y="4005064"/>
            <a:ext cx="6192688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altLang="zh-CN" sz="3200" dirty="0"/>
              <a:t>Xiaochuan </a:t>
            </a:r>
            <a:r>
              <a:rPr lang="en-US" altLang="zh-CN" sz="3200" dirty="0" smtClean="0"/>
              <a:t>Lu and Hitoshi Murayama</a:t>
            </a:r>
            <a:endParaRPr lang="en-US" altLang="zh-CN" sz="3200" dirty="0"/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3059832" y="2996952"/>
            <a:ext cx="29718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altLang="zh-CN" sz="2400" dirty="0" smtClean="0"/>
              <a:t>NuFact 2013, Aug 22nd</a:t>
            </a:r>
            <a:endParaRPr lang="en-US" altLang="zh-CN" sz="240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563888" y="4797152"/>
            <a:ext cx="2160240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altLang="zh-CN" sz="3200" dirty="0" smtClean="0"/>
              <a:t>UC Berkeley</a:t>
            </a:r>
            <a:endParaRPr lang="en-US" altLang="zh-CN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组合 21"/>
          <p:cNvGrpSpPr/>
          <p:nvPr/>
        </p:nvGrpSpPr>
        <p:grpSpPr>
          <a:xfrm>
            <a:off x="2357422" y="2156226"/>
            <a:ext cx="4032981" cy="2928958"/>
            <a:chOff x="2571736" y="3214686"/>
            <a:chExt cx="4032981" cy="2928958"/>
          </a:xfrm>
        </p:grpSpPr>
        <p:grpSp>
          <p:nvGrpSpPr>
            <p:cNvPr id="20" name="组合 19"/>
            <p:cNvGrpSpPr/>
            <p:nvPr/>
          </p:nvGrpSpPr>
          <p:grpSpPr>
            <a:xfrm>
              <a:off x="2571736" y="3214686"/>
              <a:ext cx="4032981" cy="2928958"/>
              <a:chOff x="2571736" y="3214686"/>
              <a:chExt cx="4032981" cy="2928958"/>
            </a:xfrm>
          </p:grpSpPr>
          <p:pic>
            <p:nvPicPr>
              <p:cNvPr id="18" name="图片 17" descr="delta distribution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571736" y="3214686"/>
                <a:ext cx="4032981" cy="2880000"/>
              </a:xfrm>
              <a:prstGeom prst="rect">
                <a:avLst/>
              </a:prstGeom>
            </p:spPr>
          </p:pic>
          <p:sp>
            <p:nvSpPr>
              <p:cNvPr id="19" name="TextBox 18"/>
              <p:cNvSpPr txBox="1"/>
              <p:nvPr/>
            </p:nvSpPr>
            <p:spPr bwMode="auto">
              <a:xfrm>
                <a:off x="2571736" y="5774312"/>
                <a:ext cx="275718" cy="369332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rtlCol="0" anchor="ctr" anchorCtr="0">
                <a:spAutoFit/>
              </a:bodyPr>
              <a:lstStyle/>
              <a:p>
                <a:pPr algn="ctr"/>
                <a:r>
                  <a:rPr lang="en-US" altLang="zh-CN" sz="2400" dirty="0" smtClean="0"/>
                  <a:t>    </a:t>
                </a:r>
                <a:endParaRPr lang="zh-CN" altLang="en-US" sz="2400" dirty="0"/>
              </a:p>
            </p:txBody>
          </p:sp>
        </p:grpSp>
        <p:graphicFrame>
          <p:nvGraphicFramePr>
            <p:cNvPr id="197636" name="Object 48"/>
            <p:cNvGraphicFramePr>
              <a:graphicFrameLocks noChangeAspect="1"/>
            </p:cNvGraphicFramePr>
            <p:nvPr/>
          </p:nvGraphicFramePr>
          <p:xfrm>
            <a:off x="4232280" y="3705230"/>
            <a:ext cx="1054100" cy="366712"/>
          </p:xfrm>
          <a:graphic>
            <a:graphicData uri="http://schemas.openxmlformats.org/presentationml/2006/ole">
              <p:oleObj spid="_x0000_s197636" name="Equation" r:id="rId4" imgW="583920" imgH="203040" progId="Equation.DSMT4">
                <p:embed/>
              </p:oleObj>
            </a:graphicData>
          </a:graphic>
        </p:graphicFrame>
        <p:graphicFrame>
          <p:nvGraphicFramePr>
            <p:cNvPr id="17" name="Object 33"/>
            <p:cNvGraphicFramePr>
              <a:graphicFrameLocks noChangeAspect="1"/>
            </p:cNvGraphicFramePr>
            <p:nvPr/>
          </p:nvGraphicFramePr>
          <p:xfrm>
            <a:off x="3719520" y="4152911"/>
            <a:ext cx="1924050" cy="847725"/>
          </p:xfrm>
          <a:graphic>
            <a:graphicData uri="http://schemas.openxmlformats.org/presentationml/2006/ole">
              <p:oleObj spid="_x0000_s197638" name="Equation" r:id="rId5" imgW="1066680" imgH="469800" progId="Equation.DSMT4">
                <p:embed/>
              </p:oleObj>
            </a:graphicData>
          </a:graphic>
        </p:graphicFrame>
      </p:grp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10</a:t>
            </a:fld>
            <a:endParaRPr lang="zh-CN" altLang="en-US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875041" y="533400"/>
            <a:ext cx="319715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zh-CN" sz="2800" dirty="0" smtClean="0"/>
              <a:t>Distribution of phases</a:t>
            </a:r>
            <a:endParaRPr lang="en-US" altLang="zh-CN" sz="2800" dirty="0"/>
          </a:p>
        </p:txBody>
      </p:sp>
      <p:grpSp>
        <p:nvGrpSpPr>
          <p:cNvPr id="15" name="组合 14"/>
          <p:cNvGrpSpPr/>
          <p:nvPr/>
        </p:nvGrpSpPr>
        <p:grpSpPr>
          <a:xfrm>
            <a:off x="785786" y="1214422"/>
            <a:ext cx="4543425" cy="857256"/>
            <a:chOff x="2386029" y="1357298"/>
            <a:chExt cx="4543425" cy="857256"/>
          </a:xfrm>
        </p:grpSpPr>
        <p:sp>
          <p:nvSpPr>
            <p:cNvPr id="11" name="椭圆 10"/>
            <p:cNvSpPr/>
            <p:nvPr/>
          </p:nvSpPr>
          <p:spPr>
            <a:xfrm>
              <a:off x="4429124" y="1357298"/>
              <a:ext cx="1357322" cy="85725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12" name="Object 48"/>
            <p:cNvGraphicFramePr>
              <a:graphicFrameLocks noChangeAspect="1"/>
            </p:cNvGraphicFramePr>
            <p:nvPr/>
          </p:nvGraphicFramePr>
          <p:xfrm>
            <a:off x="2386029" y="1571612"/>
            <a:ext cx="4543425" cy="434975"/>
          </p:xfrm>
          <a:graphic>
            <a:graphicData uri="http://schemas.openxmlformats.org/presentationml/2006/ole">
              <p:oleObj spid="_x0000_s197635" name="Equation" r:id="rId6" imgW="2514600" imgH="241200" progId="Equation.DSMT4">
                <p:embed/>
              </p:oleObj>
            </a:graphicData>
          </a:graphic>
        </p:graphicFrame>
      </p:grpSp>
      <p:sp>
        <p:nvSpPr>
          <p:cNvPr id="13" name="Text Box 46"/>
          <p:cNvSpPr txBox="1">
            <a:spLocks noChangeArrowheads="1"/>
          </p:cNvSpPr>
          <p:nvPr/>
        </p:nvSpPr>
        <p:spPr bwMode="auto">
          <a:xfrm>
            <a:off x="5563170" y="1428736"/>
            <a:ext cx="293792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CN" sz="2800" dirty="0" smtClean="0">
                <a:solidFill>
                  <a:srgbClr val="0070C0"/>
                </a:solidFill>
              </a:rPr>
              <a:t>uniform distribution</a:t>
            </a:r>
            <a:endParaRPr lang="en-US" altLang="zh-CN" sz="2800" dirty="0">
              <a:solidFill>
                <a:srgbClr val="0070C0"/>
              </a:solidFill>
            </a:endParaRPr>
          </a:p>
        </p:txBody>
      </p:sp>
      <p:graphicFrame>
        <p:nvGraphicFramePr>
          <p:cNvPr id="197639" name="Object 33"/>
          <p:cNvGraphicFramePr>
            <a:graphicFrameLocks noChangeAspect="1"/>
          </p:cNvGraphicFramePr>
          <p:nvPr/>
        </p:nvGraphicFramePr>
        <p:xfrm>
          <a:off x="857224" y="5265638"/>
          <a:ext cx="7307263" cy="755650"/>
        </p:xfrm>
        <a:graphic>
          <a:graphicData uri="http://schemas.openxmlformats.org/presentationml/2006/ole">
            <p:oleObj spid="_x0000_s197639" name="Equation" r:id="rId7" imgW="405108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7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矩形 60"/>
          <p:cNvSpPr/>
          <p:nvPr/>
        </p:nvSpPr>
        <p:spPr>
          <a:xfrm>
            <a:off x="428596" y="3429000"/>
            <a:ext cx="2857520" cy="221457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D88EF2-31B2-4610-9D13-128127563A17}" type="slidenum">
              <a:rPr lang="en-US" altLang="zh-CN"/>
              <a:pPr>
                <a:defRPr/>
              </a:pPr>
              <a:t>11</a:t>
            </a:fld>
            <a:endParaRPr lang="en-US" altLang="zh-CN"/>
          </a:p>
        </p:txBody>
      </p:sp>
      <p:sp>
        <p:nvSpPr>
          <p:cNvPr id="8206" name="Text Box 3"/>
          <p:cNvSpPr txBox="1">
            <a:spLocks noChangeArrowheads="1"/>
          </p:cNvSpPr>
          <p:nvPr/>
        </p:nvSpPr>
        <p:spPr bwMode="auto">
          <a:xfrm>
            <a:off x="2987824" y="533400"/>
            <a:ext cx="324036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zh-CN" sz="2800" dirty="0" smtClean="0"/>
              <a:t>Entry Independence</a:t>
            </a:r>
            <a:endParaRPr lang="en-US" altLang="zh-CN" sz="2800" dirty="0"/>
          </a:p>
        </p:txBody>
      </p:sp>
      <p:grpSp>
        <p:nvGrpSpPr>
          <p:cNvPr id="30" name="组合 29"/>
          <p:cNvGrpSpPr/>
          <p:nvPr/>
        </p:nvGrpSpPr>
        <p:grpSpPr>
          <a:xfrm>
            <a:off x="3131840" y="1500174"/>
            <a:ext cx="2952328" cy="1368152"/>
            <a:chOff x="3131840" y="1500174"/>
            <a:chExt cx="2952328" cy="1368152"/>
          </a:xfrm>
        </p:grpSpPr>
        <p:sp>
          <p:nvSpPr>
            <p:cNvPr id="22" name="圆角矩形 21"/>
            <p:cNvSpPr/>
            <p:nvPr/>
          </p:nvSpPr>
          <p:spPr>
            <a:xfrm>
              <a:off x="3131840" y="1500174"/>
              <a:ext cx="2952328" cy="136815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23" name="Object 37"/>
            <p:cNvGraphicFramePr>
              <a:graphicFrameLocks noChangeAspect="1"/>
            </p:cNvGraphicFramePr>
            <p:nvPr/>
          </p:nvGraphicFramePr>
          <p:xfrm>
            <a:off x="3373165" y="1932222"/>
            <a:ext cx="2566987" cy="869950"/>
          </p:xfrm>
          <a:graphic>
            <a:graphicData uri="http://schemas.openxmlformats.org/presentationml/2006/ole">
              <p:oleObj spid="_x0000_s148488" name="Equation" r:id="rId4" imgW="1422360" imgH="482400" progId="Equation.DSMT4">
                <p:embed/>
              </p:oleObj>
            </a:graphicData>
          </a:graphic>
        </p:graphicFrame>
        <p:sp>
          <p:nvSpPr>
            <p:cNvPr id="24" name="Text Box 46"/>
            <p:cNvSpPr txBox="1">
              <a:spLocks noChangeArrowheads="1"/>
            </p:cNvSpPr>
            <p:nvPr/>
          </p:nvSpPr>
          <p:spPr bwMode="auto">
            <a:xfrm>
              <a:off x="3517177" y="1562890"/>
              <a:ext cx="213494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400" dirty="0" smtClean="0">
                  <a:solidFill>
                    <a:srgbClr val="0070C0"/>
                  </a:solidFill>
                </a:rPr>
                <a:t>Parameterization</a:t>
              </a:r>
              <a:endParaRPr lang="en-US" altLang="zh-CN" sz="2400" dirty="0">
                <a:solidFill>
                  <a:srgbClr val="0070C0"/>
                </a:solidFill>
              </a:endParaRPr>
            </a:p>
          </p:txBody>
        </p:sp>
      </p:grpSp>
      <p:sp>
        <p:nvSpPr>
          <p:cNvPr id="35" name="Text Box 46"/>
          <p:cNvSpPr txBox="1">
            <a:spLocks noChangeArrowheads="1"/>
          </p:cNvSpPr>
          <p:nvPr/>
        </p:nvSpPr>
        <p:spPr bwMode="auto">
          <a:xfrm>
            <a:off x="642910" y="3631172"/>
            <a:ext cx="24878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CN" sz="2400" dirty="0" smtClean="0">
                <a:solidFill>
                  <a:srgbClr val="0070C0"/>
                </a:solidFill>
              </a:rPr>
              <a:t>Basis Independence</a:t>
            </a:r>
            <a:endParaRPr lang="en-US" altLang="zh-CN" sz="2400" dirty="0">
              <a:solidFill>
                <a:srgbClr val="0070C0"/>
              </a:solidFill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4286248" y="3143248"/>
            <a:ext cx="4286280" cy="1357322"/>
            <a:chOff x="4143372" y="2786058"/>
            <a:chExt cx="4286280" cy="1357322"/>
          </a:xfrm>
        </p:grpSpPr>
        <p:sp>
          <p:nvSpPr>
            <p:cNvPr id="46" name="圆角矩形 45"/>
            <p:cNvSpPr/>
            <p:nvPr/>
          </p:nvSpPr>
          <p:spPr>
            <a:xfrm>
              <a:off x="4143372" y="2786058"/>
              <a:ext cx="4286280" cy="1357322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45" name="组合 44"/>
            <p:cNvGrpSpPr/>
            <p:nvPr/>
          </p:nvGrpSpPr>
          <p:grpSpPr>
            <a:xfrm>
              <a:off x="4451417" y="3000372"/>
              <a:ext cx="3692483" cy="984254"/>
              <a:chOff x="3768725" y="3286124"/>
              <a:chExt cx="3692483" cy="984254"/>
            </a:xfrm>
          </p:grpSpPr>
          <p:grpSp>
            <p:nvGrpSpPr>
              <p:cNvPr id="44" name="组合 43"/>
              <p:cNvGrpSpPr/>
              <p:nvPr/>
            </p:nvGrpSpPr>
            <p:grpSpPr>
              <a:xfrm>
                <a:off x="3768725" y="3286124"/>
                <a:ext cx="3692483" cy="412750"/>
                <a:chOff x="3768725" y="3286124"/>
                <a:chExt cx="3692483" cy="412750"/>
              </a:xfrm>
            </p:grpSpPr>
            <p:graphicFrame>
              <p:nvGraphicFramePr>
                <p:cNvPr id="39" name="Object 50"/>
                <p:cNvGraphicFramePr>
                  <a:graphicFrameLocks noChangeAspect="1"/>
                </p:cNvGraphicFramePr>
                <p:nvPr/>
              </p:nvGraphicFramePr>
              <p:xfrm>
                <a:off x="3768725" y="3286124"/>
                <a:ext cx="1971675" cy="412750"/>
              </p:xfrm>
              <a:graphic>
                <a:graphicData uri="http://schemas.openxmlformats.org/presentationml/2006/ole">
                  <p:oleObj spid="_x0000_s148492" name="Equation" r:id="rId5" imgW="1091880" imgH="228600" progId="Equation.DSMT4">
                    <p:embed/>
                  </p:oleObj>
                </a:graphicData>
              </a:graphic>
            </p:graphicFrame>
            <p:sp>
              <p:nvSpPr>
                <p:cNvPr id="40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5857884" y="3286124"/>
                  <a:ext cx="1603324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CN" sz="2400" dirty="0" smtClean="0">
                      <a:solidFill>
                        <a:srgbClr val="FF0000"/>
                      </a:solidFill>
                    </a:rPr>
                    <a:t>independent</a:t>
                  </a:r>
                  <a:endParaRPr lang="en-US" altLang="zh-CN" sz="2400" dirty="0"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43" name="组合 42"/>
              <p:cNvGrpSpPr/>
              <p:nvPr/>
            </p:nvGrpSpPr>
            <p:grpSpPr>
              <a:xfrm>
                <a:off x="3857620" y="3857628"/>
                <a:ext cx="3571900" cy="412750"/>
                <a:chOff x="3857620" y="3857628"/>
                <a:chExt cx="3571900" cy="412750"/>
              </a:xfrm>
            </p:grpSpPr>
            <p:sp>
              <p:nvSpPr>
                <p:cNvPr id="41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5679874" y="3857628"/>
                  <a:ext cx="1749646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CN" sz="2400" dirty="0" smtClean="0">
                      <a:solidFill>
                        <a:srgbClr val="FF0000"/>
                      </a:solidFill>
                    </a:rPr>
                    <a:t>Haar measure</a:t>
                  </a:r>
                  <a:endParaRPr lang="en-US" altLang="zh-CN" sz="2400" dirty="0">
                    <a:solidFill>
                      <a:srgbClr val="FF0000"/>
                    </a:solidFill>
                  </a:endParaRPr>
                </a:p>
              </p:txBody>
            </p:sp>
            <p:graphicFrame>
              <p:nvGraphicFramePr>
                <p:cNvPr id="42" name="Object 50"/>
                <p:cNvGraphicFramePr>
                  <a:graphicFrameLocks noChangeAspect="1"/>
                </p:cNvGraphicFramePr>
                <p:nvPr/>
              </p:nvGraphicFramePr>
              <p:xfrm>
                <a:off x="3857620" y="3857628"/>
                <a:ext cx="1651000" cy="412750"/>
              </p:xfrm>
              <a:graphic>
                <a:graphicData uri="http://schemas.openxmlformats.org/presentationml/2006/ole">
                  <p:oleObj spid="_x0000_s148493" name="Equation" r:id="rId6" imgW="914400" imgH="228600" progId="Equation.DSMT4">
                    <p:embed/>
                  </p:oleObj>
                </a:graphicData>
              </a:graphic>
            </p:graphicFrame>
          </p:grpSp>
        </p:grpSp>
      </p:grpSp>
      <p:sp>
        <p:nvSpPr>
          <p:cNvPr id="48" name="右箭头 47"/>
          <p:cNvSpPr/>
          <p:nvPr/>
        </p:nvSpPr>
        <p:spPr>
          <a:xfrm>
            <a:off x="3357554" y="3714752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4" name="组合 63"/>
          <p:cNvGrpSpPr/>
          <p:nvPr/>
        </p:nvGrpSpPr>
        <p:grpSpPr>
          <a:xfrm>
            <a:off x="642910" y="4215612"/>
            <a:ext cx="2523319" cy="1142214"/>
            <a:chOff x="642910" y="4001298"/>
            <a:chExt cx="2523319" cy="1142214"/>
          </a:xfrm>
        </p:grpSpPr>
        <p:sp>
          <p:nvSpPr>
            <p:cNvPr id="36" name="Text Box 46"/>
            <p:cNvSpPr txBox="1">
              <a:spLocks noChangeArrowheads="1"/>
            </p:cNvSpPr>
            <p:nvPr/>
          </p:nvSpPr>
          <p:spPr bwMode="auto">
            <a:xfrm>
              <a:off x="642910" y="4774180"/>
              <a:ext cx="252331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400" dirty="0" smtClean="0">
                  <a:solidFill>
                    <a:srgbClr val="0070C0"/>
                  </a:solidFill>
                </a:rPr>
                <a:t>Entry Independence</a:t>
              </a:r>
              <a:endParaRPr lang="en-US" altLang="zh-CN" sz="2400" dirty="0">
                <a:solidFill>
                  <a:srgbClr val="0070C0"/>
                </a:solidFill>
              </a:endParaRPr>
            </a:p>
          </p:txBody>
        </p:sp>
        <p:grpSp>
          <p:nvGrpSpPr>
            <p:cNvPr id="58" name="组合 57"/>
            <p:cNvGrpSpPr/>
            <p:nvPr/>
          </p:nvGrpSpPr>
          <p:grpSpPr>
            <a:xfrm>
              <a:off x="1571604" y="4001298"/>
              <a:ext cx="571504" cy="570710"/>
              <a:chOff x="1714480" y="3929860"/>
              <a:chExt cx="571504" cy="570710"/>
            </a:xfrm>
          </p:grpSpPr>
          <p:cxnSp>
            <p:nvCxnSpPr>
              <p:cNvPr id="51" name="直接连接符 50"/>
              <p:cNvCxnSpPr/>
              <p:nvPr/>
            </p:nvCxnSpPr>
            <p:spPr>
              <a:xfrm>
                <a:off x="1714480" y="4213230"/>
                <a:ext cx="571504" cy="1588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 rot="5400000">
                <a:off x="1715274" y="4214818"/>
                <a:ext cx="570710" cy="794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3" name="组合 62"/>
          <p:cNvGrpSpPr/>
          <p:nvPr/>
        </p:nvGrpSpPr>
        <p:grpSpPr>
          <a:xfrm>
            <a:off x="3428992" y="4857760"/>
            <a:ext cx="5286412" cy="642942"/>
            <a:chOff x="3428992" y="4643446"/>
            <a:chExt cx="5286412" cy="642942"/>
          </a:xfrm>
        </p:grpSpPr>
        <p:grpSp>
          <p:nvGrpSpPr>
            <p:cNvPr id="60" name="组合 59"/>
            <p:cNvGrpSpPr/>
            <p:nvPr/>
          </p:nvGrpSpPr>
          <p:grpSpPr>
            <a:xfrm>
              <a:off x="4143372" y="4643446"/>
              <a:ext cx="4572032" cy="642942"/>
              <a:chOff x="4143372" y="4643446"/>
              <a:chExt cx="4572032" cy="642942"/>
            </a:xfrm>
          </p:grpSpPr>
          <p:sp>
            <p:nvSpPr>
              <p:cNvPr id="59" name="圆角矩形 58"/>
              <p:cNvSpPr/>
              <p:nvPr/>
            </p:nvSpPr>
            <p:spPr>
              <a:xfrm>
                <a:off x="4143372" y="4643446"/>
                <a:ext cx="4572032" cy="642942"/>
              </a:xfrm>
              <a:prstGeom prst="round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7" name="Text Box 46"/>
              <p:cNvSpPr txBox="1">
                <a:spLocks noChangeArrowheads="1"/>
              </p:cNvSpPr>
              <p:nvPr/>
            </p:nvSpPr>
            <p:spPr bwMode="auto">
              <a:xfrm>
                <a:off x="4332778" y="4786322"/>
                <a:ext cx="423975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2400" dirty="0" smtClean="0">
                    <a:solidFill>
                      <a:srgbClr val="FF0000"/>
                    </a:solidFill>
                  </a:rPr>
                  <a:t>Each free entry Gaussian measure</a:t>
                </a:r>
                <a:endParaRPr lang="en-US" altLang="zh-CN" sz="24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62" name="右箭头 61"/>
            <p:cNvSpPr/>
            <p:nvPr/>
          </p:nvSpPr>
          <p:spPr>
            <a:xfrm>
              <a:off x="3428992" y="4714884"/>
              <a:ext cx="571504" cy="57150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82FC-1044-4B59-ADD7-232AC7CB510E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151554" name="Text Box 2"/>
          <p:cNvSpPr txBox="1">
            <a:spLocks noChangeArrowheads="1"/>
          </p:cNvSpPr>
          <p:nvPr/>
        </p:nvSpPr>
        <p:spPr bwMode="auto">
          <a:xfrm>
            <a:off x="2362944" y="533400"/>
            <a:ext cx="458532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zh-CN" sz="2800" dirty="0" smtClean="0"/>
              <a:t>Mass splits and mass hierarchy</a:t>
            </a:r>
            <a:endParaRPr lang="en-US" altLang="zh-CN" sz="2800" dirty="0"/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0" y="0"/>
            <a:ext cx="139700" cy="290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38088" tIns="7935" rIns="38088" bIns="7935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800">
                <a:latin typeface="Arial" charset="0"/>
              </a:rPr>
              <a:t> 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5364088" y="1484784"/>
            <a:ext cx="3384376" cy="2952328"/>
            <a:chOff x="5364088" y="2060848"/>
            <a:chExt cx="3384376" cy="2952328"/>
          </a:xfrm>
        </p:grpSpPr>
        <p:sp>
          <p:nvSpPr>
            <p:cNvPr id="16" name="圆角矩形 15"/>
            <p:cNvSpPr/>
            <p:nvPr/>
          </p:nvSpPr>
          <p:spPr>
            <a:xfrm>
              <a:off x="5364088" y="2060848"/>
              <a:ext cx="3384376" cy="2952328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Text Box 54"/>
            <p:cNvSpPr txBox="1">
              <a:spLocks noChangeArrowheads="1"/>
            </p:cNvSpPr>
            <p:nvPr/>
          </p:nvSpPr>
          <p:spPr bwMode="auto">
            <a:xfrm>
              <a:off x="6444208" y="2204864"/>
              <a:ext cx="126477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800" dirty="0" smtClean="0">
                  <a:solidFill>
                    <a:srgbClr val="0000FF"/>
                  </a:solidFill>
                </a:rPr>
                <a:t>The Cuts</a:t>
              </a:r>
              <a:endParaRPr lang="en-US" altLang="zh-CN" sz="2800" dirty="0">
                <a:solidFill>
                  <a:srgbClr val="0000FF"/>
                </a:solidFill>
              </a:endParaRPr>
            </a:p>
          </p:txBody>
        </p:sp>
        <p:graphicFrame>
          <p:nvGraphicFramePr>
            <p:cNvPr id="146433" name="Object 1"/>
            <p:cNvGraphicFramePr>
              <a:graphicFrameLocks noChangeAspect="1"/>
            </p:cNvGraphicFramePr>
            <p:nvPr/>
          </p:nvGraphicFramePr>
          <p:xfrm>
            <a:off x="5624710" y="2767310"/>
            <a:ext cx="2979738" cy="2101850"/>
          </p:xfrm>
          <a:graphic>
            <a:graphicData uri="http://schemas.openxmlformats.org/presentationml/2006/ole">
              <p:oleObj spid="_x0000_s146433" name="Equation" r:id="rId3" imgW="1650960" imgH="1168200" progId="Equation.DSMT4">
                <p:embed/>
              </p:oleObj>
            </a:graphicData>
          </a:graphic>
        </p:graphicFrame>
      </p:grpSp>
      <p:grpSp>
        <p:nvGrpSpPr>
          <p:cNvPr id="26" name="组合 25"/>
          <p:cNvGrpSpPr/>
          <p:nvPr/>
        </p:nvGrpSpPr>
        <p:grpSpPr>
          <a:xfrm>
            <a:off x="5292080" y="4581128"/>
            <a:ext cx="3600400" cy="1296144"/>
            <a:chOff x="5148064" y="4437112"/>
            <a:chExt cx="3600400" cy="1296144"/>
          </a:xfrm>
        </p:grpSpPr>
        <p:sp>
          <p:nvSpPr>
            <p:cNvPr id="25" name="矩形 24"/>
            <p:cNvSpPr/>
            <p:nvPr/>
          </p:nvSpPr>
          <p:spPr>
            <a:xfrm>
              <a:off x="5148064" y="4437112"/>
              <a:ext cx="3600400" cy="129614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Text Box 54"/>
            <p:cNvSpPr txBox="1">
              <a:spLocks noChangeArrowheads="1"/>
            </p:cNvSpPr>
            <p:nvPr/>
          </p:nvSpPr>
          <p:spPr bwMode="auto">
            <a:xfrm>
              <a:off x="5251973" y="4509120"/>
              <a:ext cx="33370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400" dirty="0" smtClean="0">
                  <a:solidFill>
                    <a:srgbClr val="0000FF"/>
                  </a:solidFill>
                </a:rPr>
                <a:t>Normal Hierarchy Scenario</a:t>
              </a:r>
              <a:endParaRPr lang="en-US" altLang="zh-CN" sz="2400" dirty="0">
                <a:solidFill>
                  <a:srgbClr val="0000FF"/>
                </a:solidFill>
              </a:endParaRPr>
            </a:p>
          </p:txBody>
        </p:sp>
        <p:grpSp>
          <p:nvGrpSpPr>
            <p:cNvPr id="24" name="组合 23"/>
            <p:cNvGrpSpPr/>
            <p:nvPr/>
          </p:nvGrpSpPr>
          <p:grpSpPr>
            <a:xfrm>
              <a:off x="5724128" y="4941168"/>
              <a:ext cx="2285014" cy="720080"/>
              <a:chOff x="5649019" y="4941168"/>
              <a:chExt cx="2285014" cy="720080"/>
            </a:xfrm>
          </p:grpSpPr>
          <p:sp>
            <p:nvSpPr>
              <p:cNvPr id="22" name="Text Box 54"/>
              <p:cNvSpPr txBox="1">
                <a:spLocks noChangeArrowheads="1"/>
              </p:cNvSpPr>
              <p:nvPr/>
            </p:nvSpPr>
            <p:spPr bwMode="auto">
              <a:xfrm>
                <a:off x="5649019" y="4941168"/>
                <a:ext cx="227626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2400" dirty="0" smtClean="0">
                    <a:solidFill>
                      <a:srgbClr val="0000FF"/>
                    </a:solidFill>
                  </a:rPr>
                  <a:t>without cut 95.9%</a:t>
                </a:r>
                <a:endParaRPr lang="en-US" altLang="zh-CN" sz="24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23" name="Text Box 54"/>
              <p:cNvSpPr txBox="1">
                <a:spLocks noChangeArrowheads="1"/>
              </p:cNvSpPr>
              <p:nvPr/>
            </p:nvSpPr>
            <p:spPr bwMode="auto">
              <a:xfrm>
                <a:off x="6084168" y="5291916"/>
                <a:ext cx="1849865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2400" dirty="0" smtClean="0">
                    <a:solidFill>
                      <a:srgbClr val="0000FF"/>
                    </a:solidFill>
                  </a:rPr>
                  <a:t>with cut 99.9%</a:t>
                </a:r>
                <a:endParaRPr lang="en-US" altLang="zh-CN" sz="2400" dirty="0">
                  <a:solidFill>
                    <a:srgbClr val="0000FF"/>
                  </a:solidFill>
                </a:endParaRPr>
              </a:p>
            </p:txBody>
          </p:sp>
        </p:grpSp>
      </p:grpSp>
      <p:grpSp>
        <p:nvGrpSpPr>
          <p:cNvPr id="31" name="组合 30"/>
          <p:cNvGrpSpPr/>
          <p:nvPr/>
        </p:nvGrpSpPr>
        <p:grpSpPr>
          <a:xfrm>
            <a:off x="322146" y="2133336"/>
            <a:ext cx="4897926" cy="4320000"/>
            <a:chOff x="322146" y="2133336"/>
            <a:chExt cx="4897926" cy="4320000"/>
          </a:xfrm>
        </p:grpSpPr>
        <p:pic>
          <p:nvPicPr>
            <p:cNvPr id="7" name="图片 6" descr="lgR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2146" y="2133336"/>
              <a:ext cx="4897926" cy="4320000"/>
            </a:xfrm>
            <a:prstGeom prst="rect">
              <a:avLst/>
            </a:prstGeom>
          </p:spPr>
        </p:pic>
        <p:graphicFrame>
          <p:nvGraphicFramePr>
            <p:cNvPr id="146437" name="Object 5"/>
            <p:cNvGraphicFramePr>
              <a:graphicFrameLocks noChangeAspect="1"/>
            </p:cNvGraphicFramePr>
            <p:nvPr/>
          </p:nvGraphicFramePr>
          <p:xfrm>
            <a:off x="3635896" y="4305151"/>
            <a:ext cx="1101725" cy="708025"/>
          </p:xfrm>
          <a:graphic>
            <a:graphicData uri="http://schemas.openxmlformats.org/presentationml/2006/ole">
              <p:oleObj spid="_x0000_s146437" name="Equation" r:id="rId5" imgW="609480" imgH="393480" progId="Equation.DSMT4">
                <p:embed/>
              </p:oleObj>
            </a:graphicData>
          </a:graphic>
        </p:graphicFrame>
        <p:sp>
          <p:nvSpPr>
            <p:cNvPr id="19" name="Text Box 54"/>
            <p:cNvSpPr txBox="1">
              <a:spLocks noChangeArrowheads="1"/>
            </p:cNvSpPr>
            <p:nvPr/>
          </p:nvSpPr>
          <p:spPr bwMode="auto">
            <a:xfrm>
              <a:off x="1330259" y="2853416"/>
              <a:ext cx="1610313" cy="861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800" dirty="0" smtClean="0">
                  <a:solidFill>
                    <a:srgbClr val="0000FF"/>
                  </a:solidFill>
                </a:rPr>
                <a:t>completely</a:t>
              </a:r>
            </a:p>
            <a:p>
              <a:r>
                <a:rPr lang="en-US" altLang="zh-CN" sz="2800" dirty="0" smtClean="0">
                  <a:solidFill>
                    <a:srgbClr val="0000FF"/>
                  </a:solidFill>
                </a:rPr>
                <a:t>consistent</a:t>
              </a:r>
              <a:endParaRPr lang="en-US" altLang="zh-CN" sz="2800" dirty="0">
                <a:solidFill>
                  <a:srgbClr val="0000FF"/>
                </a:solidFill>
              </a:endParaRPr>
            </a:p>
          </p:txBody>
        </p:sp>
        <p:cxnSp>
          <p:nvCxnSpPr>
            <p:cNvPr id="28" name="直接连接符 27"/>
            <p:cNvCxnSpPr/>
            <p:nvPr/>
          </p:nvCxnSpPr>
          <p:spPr>
            <a:xfrm>
              <a:off x="3491880" y="2348880"/>
              <a:ext cx="0" cy="33843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46434" name="Object 2"/>
          <p:cNvGraphicFramePr>
            <a:graphicFrameLocks noChangeAspect="1"/>
          </p:cNvGraphicFramePr>
          <p:nvPr/>
        </p:nvGraphicFramePr>
        <p:xfrm>
          <a:off x="2339752" y="1484784"/>
          <a:ext cx="1077913" cy="822325"/>
        </p:xfrm>
        <a:graphic>
          <a:graphicData uri="http://schemas.openxmlformats.org/presentationml/2006/ole">
            <p:oleObj spid="_x0000_s146434" name="Equation" r:id="rId6" imgW="59688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ext Box 2"/>
          <p:cNvSpPr txBox="1">
            <a:spLocks noChangeArrowheads="1"/>
          </p:cNvSpPr>
          <p:nvPr/>
        </p:nvSpPr>
        <p:spPr bwMode="auto">
          <a:xfrm>
            <a:off x="1786880" y="533400"/>
            <a:ext cx="5449416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zh-CN" sz="2800" dirty="0" smtClean="0"/>
              <a:t>Neutrinoless </a:t>
            </a:r>
            <a:r>
              <a:rPr lang="en-US" altLang="zh-CN" sz="2800" dirty="0"/>
              <a:t>double beta decay</a:t>
            </a: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0" y="0"/>
            <a:ext cx="139700" cy="290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38088" tIns="7935" rIns="38088" bIns="7935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800">
                <a:latin typeface="Arial" charset="0"/>
              </a:rPr>
              <a:t> </a:t>
            </a:r>
          </a:p>
        </p:txBody>
      </p:sp>
      <p:grpSp>
        <p:nvGrpSpPr>
          <p:cNvPr id="54" name="组合 53"/>
          <p:cNvGrpSpPr/>
          <p:nvPr/>
        </p:nvGrpSpPr>
        <p:grpSpPr>
          <a:xfrm>
            <a:off x="5220072" y="1628800"/>
            <a:ext cx="3048000" cy="801380"/>
            <a:chOff x="5268416" y="1835532"/>
            <a:chExt cx="3048000" cy="801380"/>
          </a:xfrm>
        </p:grpSpPr>
        <p:sp>
          <p:nvSpPr>
            <p:cNvPr id="151583" name="Text Box 31"/>
            <p:cNvSpPr txBox="1">
              <a:spLocks noChangeArrowheads="1"/>
            </p:cNvSpPr>
            <p:nvPr/>
          </p:nvSpPr>
          <p:spPr bwMode="auto">
            <a:xfrm>
              <a:off x="5268416" y="1835532"/>
              <a:ext cx="3048000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r>
                <a:rPr lang="en-US" altLang="zh-CN" sz="2400" dirty="0"/>
                <a:t>lepton number violation</a:t>
              </a:r>
            </a:p>
          </p:txBody>
        </p:sp>
        <p:graphicFrame>
          <p:nvGraphicFramePr>
            <p:cNvPr id="66571" name="Object 11"/>
            <p:cNvGraphicFramePr>
              <a:graphicFrameLocks noChangeAspect="1"/>
            </p:cNvGraphicFramePr>
            <p:nvPr/>
          </p:nvGraphicFramePr>
          <p:xfrm>
            <a:off x="6228184" y="2276872"/>
            <a:ext cx="1001182" cy="360040"/>
          </p:xfrm>
          <a:graphic>
            <a:graphicData uri="http://schemas.openxmlformats.org/presentationml/2006/ole">
              <p:oleObj spid="_x0000_s66571" name="Equation" r:id="rId4" imgW="457200" imgH="164880" progId="Equation.DSMT4">
                <p:embed/>
              </p:oleObj>
            </a:graphicData>
          </a:graphic>
        </p:graphicFrame>
      </p:grpSp>
      <p:grpSp>
        <p:nvGrpSpPr>
          <p:cNvPr id="48" name="组合 47"/>
          <p:cNvGrpSpPr>
            <a:grpSpLocks noChangeAspect="1"/>
          </p:cNvGrpSpPr>
          <p:nvPr/>
        </p:nvGrpSpPr>
        <p:grpSpPr>
          <a:xfrm>
            <a:off x="827584" y="1412776"/>
            <a:ext cx="3923485" cy="3600000"/>
            <a:chOff x="755576" y="1844824"/>
            <a:chExt cx="3923485" cy="3600000"/>
          </a:xfrm>
        </p:grpSpPr>
        <p:pic>
          <p:nvPicPr>
            <p:cNvPr id="151570" name="Picture 18" descr="fd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55576" y="1844824"/>
              <a:ext cx="3923485" cy="3600000"/>
            </a:xfrm>
            <a:prstGeom prst="rect">
              <a:avLst/>
            </a:prstGeom>
            <a:noFill/>
          </p:spPr>
        </p:pic>
        <p:graphicFrame>
          <p:nvGraphicFramePr>
            <p:cNvPr id="66572" name="Object 12"/>
            <p:cNvGraphicFramePr>
              <a:graphicFrameLocks noChangeAspect="1"/>
            </p:cNvGraphicFramePr>
            <p:nvPr/>
          </p:nvGraphicFramePr>
          <p:xfrm>
            <a:off x="2739157" y="3506788"/>
            <a:ext cx="320675" cy="411162"/>
          </p:xfrm>
          <a:graphic>
            <a:graphicData uri="http://schemas.openxmlformats.org/presentationml/2006/ole">
              <p:oleObj spid="_x0000_s66572" name="Equation" r:id="rId6" imgW="177480" imgH="228600" progId="Equation.DSMT4">
                <p:embed/>
              </p:oleObj>
            </a:graphicData>
          </a:graphic>
        </p:graphicFrame>
        <p:graphicFrame>
          <p:nvGraphicFramePr>
            <p:cNvPr id="66573" name="Object 13"/>
            <p:cNvGraphicFramePr>
              <a:graphicFrameLocks noChangeAspect="1"/>
            </p:cNvGraphicFramePr>
            <p:nvPr/>
          </p:nvGraphicFramePr>
          <p:xfrm>
            <a:off x="2627784" y="3140968"/>
            <a:ext cx="276225" cy="411162"/>
          </p:xfrm>
          <a:graphic>
            <a:graphicData uri="http://schemas.openxmlformats.org/presentationml/2006/ole">
              <p:oleObj spid="_x0000_s66573" name="Equation" r:id="rId7" imgW="152280" imgH="228600" progId="Equation.DSMT4">
                <p:embed/>
              </p:oleObj>
            </a:graphicData>
          </a:graphic>
        </p:graphicFrame>
        <p:graphicFrame>
          <p:nvGraphicFramePr>
            <p:cNvPr id="66574" name="Object 14"/>
            <p:cNvGraphicFramePr>
              <a:graphicFrameLocks noChangeAspect="1"/>
            </p:cNvGraphicFramePr>
            <p:nvPr/>
          </p:nvGraphicFramePr>
          <p:xfrm>
            <a:off x="2207543" y="3789040"/>
            <a:ext cx="276225" cy="411162"/>
          </p:xfrm>
          <a:graphic>
            <a:graphicData uri="http://schemas.openxmlformats.org/presentationml/2006/ole">
              <p:oleObj spid="_x0000_s66574" name="Equation" r:id="rId8" imgW="152280" imgH="228600" progId="Equation.DSMT4">
                <p:embed/>
              </p:oleObj>
            </a:graphicData>
          </a:graphic>
        </p:graphicFrame>
        <p:graphicFrame>
          <p:nvGraphicFramePr>
            <p:cNvPr id="66575" name="Object 15"/>
            <p:cNvGraphicFramePr>
              <a:graphicFrameLocks noChangeAspect="1"/>
            </p:cNvGraphicFramePr>
            <p:nvPr/>
          </p:nvGraphicFramePr>
          <p:xfrm>
            <a:off x="1691680" y="2778001"/>
            <a:ext cx="552450" cy="434975"/>
          </p:xfrm>
          <a:graphic>
            <a:graphicData uri="http://schemas.openxmlformats.org/presentationml/2006/ole">
              <p:oleObj spid="_x0000_s66575" name="Equation" r:id="rId9" imgW="304560" imgH="241200" progId="Equation.DSMT4">
                <p:embed/>
              </p:oleObj>
            </a:graphicData>
          </a:graphic>
        </p:graphicFrame>
        <p:graphicFrame>
          <p:nvGraphicFramePr>
            <p:cNvPr id="66576" name="Object 16"/>
            <p:cNvGraphicFramePr>
              <a:graphicFrameLocks noChangeAspect="1"/>
            </p:cNvGraphicFramePr>
            <p:nvPr/>
          </p:nvGraphicFramePr>
          <p:xfrm>
            <a:off x="1691680" y="4074145"/>
            <a:ext cx="552450" cy="434975"/>
          </p:xfrm>
          <a:graphic>
            <a:graphicData uri="http://schemas.openxmlformats.org/presentationml/2006/ole">
              <p:oleObj spid="_x0000_s66576" name="Equation" r:id="rId10" imgW="304560" imgH="241200" progId="Equation.DSMT4">
                <p:embed/>
              </p:oleObj>
            </a:graphicData>
          </a:graphic>
        </p:graphicFrame>
        <p:sp>
          <p:nvSpPr>
            <p:cNvPr id="46" name="椭圆 45"/>
            <p:cNvSpPr/>
            <p:nvPr/>
          </p:nvSpPr>
          <p:spPr>
            <a:xfrm>
              <a:off x="2339752" y="2852936"/>
              <a:ext cx="360040" cy="36004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2411760" y="4149080"/>
              <a:ext cx="360040" cy="36004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5004048" y="2780928"/>
            <a:ext cx="3600400" cy="936104"/>
            <a:chOff x="5004048" y="2780928"/>
            <a:chExt cx="3600400" cy="936104"/>
          </a:xfrm>
        </p:grpSpPr>
        <p:sp>
          <p:nvSpPr>
            <p:cNvPr id="58" name="圆角矩形 57"/>
            <p:cNvSpPr/>
            <p:nvPr/>
          </p:nvSpPr>
          <p:spPr>
            <a:xfrm>
              <a:off x="5004048" y="2780928"/>
              <a:ext cx="3600400" cy="93610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52" name="组合 51"/>
            <p:cNvGrpSpPr/>
            <p:nvPr/>
          </p:nvGrpSpPr>
          <p:grpSpPr>
            <a:xfrm>
              <a:off x="5148064" y="2852936"/>
              <a:ext cx="3312368" cy="786507"/>
              <a:chOff x="5148064" y="2852936"/>
              <a:chExt cx="3312368" cy="786507"/>
            </a:xfrm>
          </p:grpSpPr>
          <p:sp>
            <p:nvSpPr>
              <p:cNvPr id="151592" name="Text Box 40"/>
              <p:cNvSpPr txBox="1">
                <a:spLocks noChangeArrowheads="1"/>
              </p:cNvSpPr>
              <p:nvPr/>
            </p:nvSpPr>
            <p:spPr bwMode="auto">
              <a:xfrm>
                <a:off x="5162413" y="2852936"/>
                <a:ext cx="3298019" cy="73866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2400" dirty="0"/>
                  <a:t>light-neutrino mass </a:t>
                </a:r>
                <a:r>
                  <a:rPr lang="en-US" altLang="zh-CN" sz="2400" dirty="0" smtClean="0"/>
                  <a:t>matrix</a:t>
                </a:r>
              </a:p>
              <a:p>
                <a:r>
                  <a:rPr lang="en-US" altLang="zh-CN" sz="2400" dirty="0" smtClean="0"/>
                  <a:t>       is </a:t>
                </a:r>
                <a:r>
                  <a:rPr lang="en-US" altLang="zh-CN" sz="2400" dirty="0"/>
                  <a:t>Majorana</a:t>
                </a:r>
              </a:p>
            </p:txBody>
          </p:sp>
          <p:graphicFrame>
            <p:nvGraphicFramePr>
              <p:cNvPr id="66579" name="Object 19"/>
              <p:cNvGraphicFramePr>
                <a:graphicFrameLocks noChangeAspect="1"/>
              </p:cNvGraphicFramePr>
              <p:nvPr/>
            </p:nvGraphicFramePr>
            <p:xfrm>
              <a:off x="5148064" y="3140968"/>
              <a:ext cx="444500" cy="498475"/>
            </p:xfrm>
            <a:graphic>
              <a:graphicData uri="http://schemas.openxmlformats.org/presentationml/2006/ole">
                <p:oleObj spid="_x0000_s66579" name="Equation" r:id="rId11" imgW="203040" imgH="228600" progId="Equation.DSMT4">
                  <p:embed/>
                </p:oleObj>
              </a:graphicData>
            </a:graphic>
          </p:graphicFrame>
        </p:grpSp>
      </p:grpSp>
      <p:grpSp>
        <p:nvGrpSpPr>
          <p:cNvPr id="62" name="组合 61"/>
          <p:cNvGrpSpPr/>
          <p:nvPr/>
        </p:nvGrpSpPr>
        <p:grpSpPr>
          <a:xfrm>
            <a:off x="5364088" y="3861048"/>
            <a:ext cx="2808312" cy="1152128"/>
            <a:chOff x="5220072" y="3933056"/>
            <a:chExt cx="2808312" cy="1152128"/>
          </a:xfrm>
        </p:grpSpPr>
        <p:sp>
          <p:nvSpPr>
            <p:cNvPr id="60" name="圆角矩形 59"/>
            <p:cNvSpPr/>
            <p:nvPr/>
          </p:nvSpPr>
          <p:spPr>
            <a:xfrm>
              <a:off x="5220072" y="3933056"/>
              <a:ext cx="2808312" cy="1152128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59" name="组合 58"/>
            <p:cNvGrpSpPr/>
            <p:nvPr/>
          </p:nvGrpSpPr>
          <p:grpSpPr>
            <a:xfrm>
              <a:off x="5436096" y="4067780"/>
              <a:ext cx="2520280" cy="873388"/>
              <a:chOff x="5436096" y="4067780"/>
              <a:chExt cx="2520280" cy="873388"/>
            </a:xfrm>
          </p:grpSpPr>
          <p:graphicFrame>
            <p:nvGraphicFramePr>
              <p:cNvPr id="66578" name="Object 18"/>
              <p:cNvGraphicFramePr>
                <a:graphicFrameLocks noChangeAspect="1"/>
              </p:cNvGraphicFramePr>
              <p:nvPr/>
            </p:nvGraphicFramePr>
            <p:xfrm>
              <a:off x="5508104" y="4415705"/>
              <a:ext cx="2305050" cy="525463"/>
            </p:xfrm>
            <a:graphic>
              <a:graphicData uri="http://schemas.openxmlformats.org/presentationml/2006/ole">
                <p:oleObj spid="_x0000_s66578" name="Equation" r:id="rId12" imgW="1054080" imgH="241200" progId="Equation.DSMT4">
                  <p:embed/>
                </p:oleObj>
              </a:graphicData>
            </a:graphic>
          </p:graphicFrame>
          <p:sp>
            <p:nvSpPr>
              <p:cNvPr id="55" name="Text Box 31"/>
              <p:cNvSpPr txBox="1">
                <a:spLocks noChangeArrowheads="1"/>
              </p:cNvSpPr>
              <p:nvPr/>
            </p:nvSpPr>
            <p:spPr bwMode="auto">
              <a:xfrm>
                <a:off x="5436096" y="4067780"/>
                <a:ext cx="2520280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zh-CN" sz="2400" dirty="0" smtClean="0">
                    <a:solidFill>
                      <a:srgbClr val="0000FF"/>
                    </a:solidFill>
                  </a:rPr>
                  <a:t>Anarchy prediction:</a:t>
                </a:r>
                <a:endParaRPr lang="en-US" altLang="zh-CN" sz="2400" dirty="0">
                  <a:solidFill>
                    <a:srgbClr val="0000FF"/>
                  </a:solidFill>
                </a:endParaRPr>
              </a:p>
            </p:txBody>
          </p:sp>
        </p:grpSp>
      </p:grpSp>
      <p:graphicFrame>
        <p:nvGraphicFramePr>
          <p:cNvPr id="57" name="Object 11"/>
          <p:cNvGraphicFramePr>
            <a:graphicFrameLocks noChangeAspect="1"/>
          </p:cNvGraphicFramePr>
          <p:nvPr/>
        </p:nvGraphicFramePr>
        <p:xfrm>
          <a:off x="2411760" y="5157192"/>
          <a:ext cx="4108450" cy="998538"/>
        </p:xfrm>
        <a:graphic>
          <a:graphicData uri="http://schemas.openxmlformats.org/presentationml/2006/ole">
            <p:oleObj spid="_x0000_s66581" name="Equation" r:id="rId13" imgW="1879560" imgH="457200" progId="Equation.DSMT4">
              <p:embed/>
            </p:oleObj>
          </a:graphicData>
        </a:graphic>
      </p:graphicFrame>
      <p:grpSp>
        <p:nvGrpSpPr>
          <p:cNvPr id="67" name="组合 66"/>
          <p:cNvGrpSpPr/>
          <p:nvPr/>
        </p:nvGrpSpPr>
        <p:grpSpPr>
          <a:xfrm>
            <a:off x="7524328" y="2852936"/>
            <a:ext cx="648072" cy="792088"/>
            <a:chOff x="7236296" y="692696"/>
            <a:chExt cx="648072" cy="792088"/>
          </a:xfrm>
        </p:grpSpPr>
        <p:cxnSp>
          <p:nvCxnSpPr>
            <p:cNvPr id="64" name="直接连接符 63"/>
            <p:cNvCxnSpPr/>
            <p:nvPr/>
          </p:nvCxnSpPr>
          <p:spPr>
            <a:xfrm>
              <a:off x="7236296" y="1196752"/>
              <a:ext cx="216024" cy="2880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接连接符 65"/>
            <p:cNvCxnSpPr/>
            <p:nvPr/>
          </p:nvCxnSpPr>
          <p:spPr>
            <a:xfrm flipV="1">
              <a:off x="7452320" y="692696"/>
              <a:ext cx="432048" cy="7920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灯片编号占位符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图片 50" descr="meff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2492896"/>
            <a:ext cx="4180298" cy="3600000"/>
          </a:xfrm>
          <a:prstGeom prst="rect">
            <a:avLst/>
          </a:prstGeom>
        </p:spPr>
      </p:pic>
      <p:sp>
        <p:nvSpPr>
          <p:cNvPr id="3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ACB3C-6F72-4138-B0E2-DFBFB26A6F5F}" type="slidenum">
              <a:rPr lang="en-US" altLang="zh-CN"/>
              <a:pPr/>
              <a:t>14</a:t>
            </a:fld>
            <a:endParaRPr lang="en-US" altLang="zh-CN"/>
          </a:p>
        </p:txBody>
      </p:sp>
      <p:grpSp>
        <p:nvGrpSpPr>
          <p:cNvPr id="44" name="组合 43"/>
          <p:cNvGrpSpPr/>
          <p:nvPr/>
        </p:nvGrpSpPr>
        <p:grpSpPr>
          <a:xfrm>
            <a:off x="4932040" y="4941168"/>
            <a:ext cx="3672408" cy="1296144"/>
            <a:chOff x="4932040" y="4941168"/>
            <a:chExt cx="3672408" cy="1296144"/>
          </a:xfrm>
        </p:grpSpPr>
        <p:sp>
          <p:nvSpPr>
            <p:cNvPr id="43" name="圆角矩形 42"/>
            <p:cNvSpPr/>
            <p:nvPr/>
          </p:nvSpPr>
          <p:spPr>
            <a:xfrm>
              <a:off x="4932040" y="4941168"/>
              <a:ext cx="3672408" cy="1296144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1595" name="Text Box 43"/>
            <p:cNvSpPr txBox="1">
              <a:spLocks noChangeArrowheads="1"/>
            </p:cNvSpPr>
            <p:nvPr/>
          </p:nvSpPr>
          <p:spPr bwMode="auto">
            <a:xfrm>
              <a:off x="5076056" y="5795972"/>
              <a:ext cx="3505200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r>
                <a:rPr lang="en-US" altLang="zh-CN" sz="2400" dirty="0">
                  <a:solidFill>
                    <a:srgbClr val="002060"/>
                  </a:solidFill>
                </a:rPr>
                <a:t>experimentally challenging</a:t>
              </a:r>
            </a:p>
          </p:txBody>
        </p:sp>
        <p:grpSp>
          <p:nvGrpSpPr>
            <p:cNvPr id="5" name="Group 38"/>
            <p:cNvGrpSpPr>
              <a:grpSpLocks/>
            </p:cNvGrpSpPr>
            <p:nvPr/>
          </p:nvGrpSpPr>
          <p:grpSpPr bwMode="auto">
            <a:xfrm>
              <a:off x="5076056" y="5013176"/>
              <a:ext cx="3505200" cy="412750"/>
              <a:chOff x="3264" y="3120"/>
              <a:chExt cx="2208" cy="260"/>
            </a:xfrm>
          </p:grpSpPr>
          <p:sp>
            <p:nvSpPr>
              <p:cNvPr id="151561" name="Text Box 9"/>
              <p:cNvSpPr txBox="1">
                <a:spLocks noChangeArrowheads="1"/>
              </p:cNvSpPr>
              <p:nvPr/>
            </p:nvSpPr>
            <p:spPr bwMode="auto">
              <a:xfrm>
                <a:off x="4416" y="3120"/>
                <a:ext cx="1056" cy="23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zh-CN" sz="2400" dirty="0"/>
                  <a:t>without cuts</a:t>
                </a:r>
              </a:p>
            </p:txBody>
          </p:sp>
          <p:grpSp>
            <p:nvGrpSpPr>
              <p:cNvPr id="6" name="Group 36"/>
              <p:cNvGrpSpPr>
                <a:grpSpLocks/>
              </p:cNvGrpSpPr>
              <p:nvPr/>
            </p:nvGrpSpPr>
            <p:grpSpPr bwMode="auto">
              <a:xfrm>
                <a:off x="3264" y="3120"/>
                <a:ext cx="1011" cy="260"/>
                <a:chOff x="3168" y="2976"/>
                <a:chExt cx="1011" cy="260"/>
              </a:xfrm>
            </p:grpSpPr>
            <p:graphicFrame>
              <p:nvGraphicFramePr>
                <p:cNvPr id="151581" name="Object 29"/>
                <p:cNvGraphicFramePr>
                  <a:graphicFrameLocks noChangeAspect="1"/>
                </p:cNvGraphicFramePr>
                <p:nvPr/>
              </p:nvGraphicFramePr>
              <p:xfrm>
                <a:off x="3168" y="2976"/>
                <a:ext cx="1011" cy="260"/>
              </p:xfrm>
              <a:graphic>
                <a:graphicData uri="http://schemas.openxmlformats.org/presentationml/2006/ole">
                  <p:oleObj spid="_x0000_s163843" name="Equation" r:id="rId5" imgW="888840" imgH="228600" progId="Equation.DSMT4">
                    <p:embed/>
                  </p:oleObj>
                </a:graphicData>
              </a:graphic>
            </p:graphicFrame>
            <p:pic>
              <p:nvPicPr>
                <p:cNvPr id="151586" name="Picture 34" descr="25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3456" y="3024"/>
                  <a:ext cx="126" cy="156"/>
                </a:xfrm>
                <a:prstGeom prst="rect">
                  <a:avLst/>
                </a:prstGeom>
                <a:solidFill>
                  <a:schemeClr val="bg1"/>
                </a:solidFill>
              </p:spPr>
            </p:pic>
          </p:grpSp>
        </p:grpSp>
        <p:grpSp>
          <p:nvGrpSpPr>
            <p:cNvPr id="7" name="Group 39"/>
            <p:cNvGrpSpPr>
              <a:grpSpLocks/>
            </p:cNvGrpSpPr>
            <p:nvPr/>
          </p:nvGrpSpPr>
          <p:grpSpPr bwMode="auto">
            <a:xfrm>
              <a:off x="5076056" y="5373216"/>
              <a:ext cx="3124200" cy="412750"/>
              <a:chOff x="3264" y="3456"/>
              <a:chExt cx="1968" cy="260"/>
            </a:xfrm>
          </p:grpSpPr>
          <p:sp>
            <p:nvSpPr>
              <p:cNvPr id="151566" name="Text Box 14"/>
              <p:cNvSpPr txBox="1">
                <a:spLocks noChangeArrowheads="1"/>
              </p:cNvSpPr>
              <p:nvPr/>
            </p:nvSpPr>
            <p:spPr bwMode="auto">
              <a:xfrm>
                <a:off x="4416" y="3456"/>
                <a:ext cx="816" cy="23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zh-CN" sz="2400" dirty="0"/>
                  <a:t>with cuts</a:t>
                </a:r>
              </a:p>
            </p:txBody>
          </p:sp>
          <p:grpSp>
            <p:nvGrpSpPr>
              <p:cNvPr id="8" name="Group 37"/>
              <p:cNvGrpSpPr>
                <a:grpSpLocks/>
              </p:cNvGrpSpPr>
              <p:nvPr/>
            </p:nvGrpSpPr>
            <p:grpSpPr bwMode="auto">
              <a:xfrm>
                <a:off x="3264" y="3456"/>
                <a:ext cx="997" cy="260"/>
                <a:chOff x="3312" y="3456"/>
                <a:chExt cx="997" cy="260"/>
              </a:xfrm>
            </p:grpSpPr>
            <p:graphicFrame>
              <p:nvGraphicFramePr>
                <p:cNvPr id="151582" name="Object 30"/>
                <p:cNvGraphicFramePr>
                  <a:graphicFrameLocks noChangeAspect="1"/>
                </p:cNvGraphicFramePr>
                <p:nvPr/>
              </p:nvGraphicFramePr>
              <p:xfrm>
                <a:off x="3312" y="3456"/>
                <a:ext cx="997" cy="260"/>
              </p:xfrm>
              <a:graphic>
                <a:graphicData uri="http://schemas.openxmlformats.org/presentationml/2006/ole">
                  <p:oleObj spid="_x0000_s163842" name="Equation" r:id="rId7" imgW="876240" imgH="228600" progId="Equation.DSMT4">
                    <p:embed/>
                  </p:oleObj>
                </a:graphicData>
              </a:graphic>
            </p:graphicFrame>
            <p:pic>
              <p:nvPicPr>
                <p:cNvPr id="151587" name="Picture 35" descr="25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3600" y="3504"/>
                  <a:ext cx="126" cy="156"/>
                </a:xfrm>
                <a:prstGeom prst="rect">
                  <a:avLst/>
                </a:prstGeom>
                <a:solidFill>
                  <a:schemeClr val="bg1"/>
                </a:solidFill>
              </p:spPr>
            </p:pic>
          </p:grpSp>
        </p:grpSp>
      </p:grp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1786880" y="533400"/>
            <a:ext cx="5449416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zh-CN" sz="2800" dirty="0" smtClean="0"/>
              <a:t>Neutrinoless </a:t>
            </a:r>
            <a:r>
              <a:rPr lang="en-US" altLang="zh-CN" sz="2800" dirty="0"/>
              <a:t>double beta decay</a:t>
            </a:r>
          </a:p>
        </p:txBody>
      </p:sp>
      <p:graphicFrame>
        <p:nvGraphicFramePr>
          <p:cNvPr id="163848" name="Object 8"/>
          <p:cNvGraphicFramePr>
            <a:graphicFrameLocks noChangeAspect="1"/>
          </p:cNvGraphicFramePr>
          <p:nvPr/>
        </p:nvGraphicFramePr>
        <p:xfrm>
          <a:off x="751781" y="1412776"/>
          <a:ext cx="3532187" cy="914400"/>
        </p:xfrm>
        <a:graphic>
          <a:graphicData uri="http://schemas.openxmlformats.org/presentationml/2006/ole">
            <p:oleObj spid="_x0000_s163848" name="Equation" r:id="rId8" imgW="1955520" imgH="507960" progId="Equation.DSMT4">
              <p:embed/>
            </p:oleObj>
          </a:graphicData>
        </a:graphic>
      </p:graphicFrame>
      <p:grpSp>
        <p:nvGrpSpPr>
          <p:cNvPr id="53" name="组合 52"/>
          <p:cNvGrpSpPr/>
          <p:nvPr/>
        </p:nvGrpSpPr>
        <p:grpSpPr>
          <a:xfrm>
            <a:off x="827584" y="1269160"/>
            <a:ext cx="7992888" cy="4176064"/>
            <a:chOff x="827584" y="1269160"/>
            <a:chExt cx="7992888" cy="4176064"/>
          </a:xfrm>
        </p:grpSpPr>
        <p:pic>
          <p:nvPicPr>
            <p:cNvPr id="52" name="图片 51" descr="meff large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478980" y="1269160"/>
              <a:ext cx="4341492" cy="3600000"/>
            </a:xfrm>
            <a:prstGeom prst="rect">
              <a:avLst/>
            </a:prstGeom>
          </p:spPr>
        </p:pic>
        <p:grpSp>
          <p:nvGrpSpPr>
            <p:cNvPr id="50" name="组合 49"/>
            <p:cNvGrpSpPr/>
            <p:nvPr/>
          </p:nvGrpSpPr>
          <p:grpSpPr>
            <a:xfrm>
              <a:off x="827584" y="2636912"/>
              <a:ext cx="3672408" cy="2808312"/>
              <a:chOff x="827584" y="2636912"/>
              <a:chExt cx="3672408" cy="2808312"/>
            </a:xfrm>
          </p:grpSpPr>
          <p:sp>
            <p:nvSpPr>
              <p:cNvPr id="42" name="矩形 41"/>
              <p:cNvSpPr/>
              <p:nvPr/>
            </p:nvSpPr>
            <p:spPr>
              <a:xfrm>
                <a:off x="827584" y="2636912"/>
                <a:ext cx="576064" cy="2808312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46" name="直接箭头连接符 45"/>
              <p:cNvCxnSpPr/>
              <p:nvPr/>
            </p:nvCxnSpPr>
            <p:spPr>
              <a:xfrm flipV="1">
                <a:off x="1763688" y="3068960"/>
                <a:ext cx="2736304" cy="1224136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A0423-3501-4053-A476-A62B26A1C7A8}" type="slidenum">
              <a:rPr lang="en-US" altLang="zh-CN"/>
              <a:pPr/>
              <a:t>15</a:t>
            </a:fld>
            <a:endParaRPr lang="en-US" altLang="zh-CN"/>
          </a:p>
        </p:txBody>
      </p:sp>
      <p:sp>
        <p:nvSpPr>
          <p:cNvPr id="153602" name="Text Box 2"/>
          <p:cNvSpPr txBox="1">
            <a:spLocks noChangeArrowheads="1"/>
          </p:cNvSpPr>
          <p:nvPr/>
        </p:nvSpPr>
        <p:spPr bwMode="auto">
          <a:xfrm>
            <a:off x="3657600" y="533400"/>
            <a:ext cx="20574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 altLang="zh-CN" sz="2800" dirty="0"/>
              <a:t>Leptogenesis</a:t>
            </a: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0" y="0"/>
            <a:ext cx="139700" cy="290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38088" tIns="7935" rIns="38088" bIns="7935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800">
                <a:latin typeface="Arial" charset="0"/>
              </a:rPr>
              <a:t> </a:t>
            </a:r>
          </a:p>
        </p:txBody>
      </p:sp>
      <p:grpSp>
        <p:nvGrpSpPr>
          <p:cNvPr id="39" name="组合 38"/>
          <p:cNvGrpSpPr/>
          <p:nvPr/>
        </p:nvGrpSpPr>
        <p:grpSpPr>
          <a:xfrm>
            <a:off x="795536" y="1340768"/>
            <a:ext cx="3200400" cy="1163241"/>
            <a:chOff x="435496" y="1268760"/>
            <a:chExt cx="3200400" cy="1163241"/>
          </a:xfrm>
        </p:grpSpPr>
        <p:sp>
          <p:nvSpPr>
            <p:cNvPr id="153607" name="Text Box 7"/>
            <p:cNvSpPr txBox="1">
              <a:spLocks noChangeArrowheads="1"/>
            </p:cNvSpPr>
            <p:nvPr/>
          </p:nvSpPr>
          <p:spPr bwMode="auto">
            <a:xfrm>
              <a:off x="435496" y="1268760"/>
              <a:ext cx="3200400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r>
                <a:rPr lang="en-US" altLang="zh-CN" sz="2400" dirty="0"/>
                <a:t>Baryon asymmetry today</a:t>
              </a:r>
            </a:p>
          </p:txBody>
        </p:sp>
        <p:graphicFrame>
          <p:nvGraphicFramePr>
            <p:cNvPr id="153614" name="Object 14"/>
            <p:cNvGraphicFramePr>
              <a:graphicFrameLocks noChangeAspect="1"/>
            </p:cNvGraphicFramePr>
            <p:nvPr/>
          </p:nvGraphicFramePr>
          <p:xfrm>
            <a:off x="873720" y="1628726"/>
            <a:ext cx="2268538" cy="803275"/>
          </p:xfrm>
          <a:graphic>
            <a:graphicData uri="http://schemas.openxmlformats.org/presentationml/2006/ole">
              <p:oleObj spid="_x0000_s68610" name="Equation" r:id="rId4" imgW="1257120" imgH="444240" progId="Equation.DSMT4">
                <p:embed/>
              </p:oleObj>
            </a:graphicData>
          </a:graphic>
        </p:graphicFrame>
      </p:grpSp>
      <p:grpSp>
        <p:nvGrpSpPr>
          <p:cNvPr id="47" name="组合 46"/>
          <p:cNvGrpSpPr/>
          <p:nvPr/>
        </p:nvGrpSpPr>
        <p:grpSpPr>
          <a:xfrm>
            <a:off x="395536" y="2636912"/>
            <a:ext cx="4032448" cy="3672408"/>
            <a:chOff x="323528" y="2636912"/>
            <a:chExt cx="4032448" cy="3672408"/>
          </a:xfrm>
        </p:grpSpPr>
        <p:sp>
          <p:nvSpPr>
            <p:cNvPr id="46" name="矩形 45"/>
            <p:cNvSpPr/>
            <p:nvPr/>
          </p:nvSpPr>
          <p:spPr>
            <a:xfrm>
              <a:off x="323528" y="2636912"/>
              <a:ext cx="4032448" cy="367240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40" name="组合 39"/>
            <p:cNvGrpSpPr/>
            <p:nvPr/>
          </p:nvGrpSpPr>
          <p:grpSpPr>
            <a:xfrm>
              <a:off x="467544" y="2872234"/>
              <a:ext cx="3600400" cy="412750"/>
              <a:chOff x="323528" y="2636912"/>
              <a:chExt cx="3600400" cy="412750"/>
            </a:xfrm>
          </p:grpSpPr>
          <p:sp>
            <p:nvSpPr>
              <p:cNvPr id="153622" name="Text Box 22"/>
              <p:cNvSpPr txBox="1">
                <a:spLocks noChangeArrowheads="1"/>
              </p:cNvSpPr>
              <p:nvPr/>
            </p:nvSpPr>
            <p:spPr bwMode="auto">
              <a:xfrm>
                <a:off x="2448844" y="2636912"/>
                <a:ext cx="1475084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 anchorCtr="0">
                <a:spAutoFit/>
              </a:bodyPr>
              <a:lstStyle/>
              <a:p>
                <a:pPr algn="ctr"/>
                <a:r>
                  <a:rPr lang="en-US" altLang="zh-CN" sz="2400" dirty="0">
                    <a:solidFill>
                      <a:srgbClr val="0000FF"/>
                    </a:solidFill>
                  </a:rPr>
                  <a:t>CP violation</a:t>
                </a:r>
              </a:p>
            </p:txBody>
          </p:sp>
          <p:grpSp>
            <p:nvGrpSpPr>
              <p:cNvPr id="34" name="组合 33"/>
              <p:cNvGrpSpPr/>
              <p:nvPr/>
            </p:nvGrpSpPr>
            <p:grpSpPr>
              <a:xfrm>
                <a:off x="323528" y="2636912"/>
                <a:ext cx="1944216" cy="412750"/>
                <a:chOff x="323528" y="2636912"/>
                <a:chExt cx="1944216" cy="412750"/>
              </a:xfrm>
            </p:grpSpPr>
            <p:graphicFrame>
              <p:nvGraphicFramePr>
                <p:cNvPr id="153621" name="Object 21"/>
                <p:cNvGraphicFramePr>
                  <a:graphicFrameLocks noChangeAspect="1"/>
                </p:cNvGraphicFramePr>
                <p:nvPr/>
              </p:nvGraphicFramePr>
              <p:xfrm>
                <a:off x="323528" y="2636912"/>
                <a:ext cx="825500" cy="412750"/>
              </p:xfrm>
              <a:graphic>
                <a:graphicData uri="http://schemas.openxmlformats.org/presentationml/2006/ole">
                  <p:oleObj spid="_x0000_s68618" name="Equation" r:id="rId5" imgW="457200" imgH="228600" progId="Equation.DSMT4">
                    <p:embed/>
                  </p:oleObj>
                </a:graphicData>
              </a:graphic>
            </p:graphicFrame>
            <p:sp>
              <p:nvSpPr>
                <p:cNvPr id="33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218610" y="2636912"/>
                  <a:ext cx="1049134" cy="36933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 anchorCtr="0">
                  <a:spAutoFit/>
                </a:bodyPr>
                <a:lstStyle/>
                <a:p>
                  <a:pPr algn="ctr"/>
                  <a:r>
                    <a:rPr lang="en-US" altLang="zh-CN" sz="2400" dirty="0" smtClean="0"/>
                    <a:t>complex</a:t>
                  </a:r>
                  <a:endParaRPr lang="en-US" altLang="zh-CN" sz="2400" dirty="0"/>
                </a:p>
              </p:txBody>
            </p:sp>
          </p:grpSp>
        </p:grpSp>
        <p:grpSp>
          <p:nvGrpSpPr>
            <p:cNvPr id="38" name="组合 37"/>
            <p:cNvGrpSpPr/>
            <p:nvPr/>
          </p:nvGrpSpPr>
          <p:grpSpPr>
            <a:xfrm>
              <a:off x="1345133" y="3494335"/>
              <a:ext cx="2290763" cy="2598961"/>
              <a:chOff x="827584" y="3068960"/>
              <a:chExt cx="2290763" cy="2598961"/>
            </a:xfrm>
          </p:grpSpPr>
          <p:sp>
            <p:nvSpPr>
              <p:cNvPr id="153632" name="Line 32"/>
              <p:cNvSpPr>
                <a:spLocks noChangeShapeType="1"/>
              </p:cNvSpPr>
              <p:nvPr/>
            </p:nvSpPr>
            <p:spPr bwMode="auto">
              <a:xfrm>
                <a:off x="1828800" y="3505200"/>
                <a:ext cx="6896" cy="2838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square" lIns="0" tIns="0" rIns="0" bIns="0">
                <a:spAutoFit/>
              </a:bodyPr>
              <a:lstStyle/>
              <a:p>
                <a:endParaRPr lang="zh-CN" altLang="en-US"/>
              </a:p>
            </p:txBody>
          </p:sp>
          <p:graphicFrame>
            <p:nvGraphicFramePr>
              <p:cNvPr id="153615" name="Object 15"/>
              <p:cNvGraphicFramePr>
                <a:graphicFrameLocks noChangeAspect="1"/>
              </p:cNvGraphicFramePr>
              <p:nvPr/>
            </p:nvGraphicFramePr>
            <p:xfrm>
              <a:off x="1475656" y="3861048"/>
              <a:ext cx="665163" cy="320675"/>
            </p:xfrm>
            <a:graphic>
              <a:graphicData uri="http://schemas.openxmlformats.org/presentationml/2006/ole">
                <p:oleObj spid="_x0000_s68611" name="Equation" r:id="rId6" imgW="368280" imgH="177480" progId="Equation.DSMT4">
                  <p:embed/>
                </p:oleObj>
              </a:graphicData>
            </a:graphic>
          </p:graphicFrame>
          <p:graphicFrame>
            <p:nvGraphicFramePr>
              <p:cNvPr id="153616" name="Object 16"/>
              <p:cNvGraphicFramePr>
                <a:graphicFrameLocks noChangeAspect="1"/>
              </p:cNvGraphicFramePr>
              <p:nvPr/>
            </p:nvGraphicFramePr>
            <p:xfrm>
              <a:off x="1295400" y="4581128"/>
              <a:ext cx="1100138" cy="320675"/>
            </p:xfrm>
            <a:graphic>
              <a:graphicData uri="http://schemas.openxmlformats.org/presentationml/2006/ole">
                <p:oleObj spid="_x0000_s68612" name="Equation" r:id="rId7" imgW="609480" imgH="177480" progId="Equation.DSMT4">
                  <p:embed/>
                </p:oleObj>
              </a:graphicData>
            </a:graphic>
          </p:graphicFrame>
          <p:graphicFrame>
            <p:nvGraphicFramePr>
              <p:cNvPr id="153617" name="Object 17"/>
              <p:cNvGraphicFramePr>
                <a:graphicFrameLocks noChangeAspect="1"/>
              </p:cNvGraphicFramePr>
              <p:nvPr/>
            </p:nvGraphicFramePr>
            <p:xfrm>
              <a:off x="990600" y="5301208"/>
              <a:ext cx="1809750" cy="366713"/>
            </p:xfrm>
            <a:graphic>
              <a:graphicData uri="http://schemas.openxmlformats.org/presentationml/2006/ole">
                <p:oleObj spid="_x0000_s68613" name="Equation" r:id="rId8" imgW="1002960" imgH="203040" progId="Equation.DSMT4">
                  <p:embed/>
                </p:oleObj>
              </a:graphicData>
            </a:graphic>
          </p:graphicFrame>
          <p:graphicFrame>
            <p:nvGraphicFramePr>
              <p:cNvPr id="31" name="Object 19"/>
              <p:cNvGraphicFramePr>
                <a:graphicFrameLocks noChangeAspect="1"/>
              </p:cNvGraphicFramePr>
              <p:nvPr/>
            </p:nvGraphicFramePr>
            <p:xfrm>
              <a:off x="827584" y="3068960"/>
              <a:ext cx="2290763" cy="436563"/>
            </p:xfrm>
            <a:graphic>
              <a:graphicData uri="http://schemas.openxmlformats.org/presentationml/2006/ole">
                <p:oleObj spid="_x0000_s68624" name="Equation" r:id="rId9" imgW="1269720" imgH="241200" progId="Equation.DSMT4">
                  <p:embed/>
                </p:oleObj>
              </a:graphicData>
            </a:graphic>
          </p:graphicFrame>
          <p:sp>
            <p:nvSpPr>
              <p:cNvPr id="36" name="Line 32"/>
              <p:cNvSpPr>
                <a:spLocks noChangeShapeType="1"/>
              </p:cNvSpPr>
              <p:nvPr/>
            </p:nvSpPr>
            <p:spPr bwMode="auto">
              <a:xfrm>
                <a:off x="1828800" y="4221088"/>
                <a:ext cx="6896" cy="2838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square" lIns="0" tIns="0" rIns="0" bIns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7" name="Line 32"/>
              <p:cNvSpPr>
                <a:spLocks noChangeShapeType="1"/>
              </p:cNvSpPr>
              <p:nvPr/>
            </p:nvSpPr>
            <p:spPr bwMode="auto">
              <a:xfrm>
                <a:off x="1835696" y="4941168"/>
                <a:ext cx="6896" cy="2838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square" lIns="0" tIns="0" rIns="0" bIns="0">
                <a:spAutoFit/>
              </a:bodyPr>
              <a:lstStyle/>
              <a:p>
                <a:endParaRPr lang="zh-CN" altLang="en-US"/>
              </a:p>
            </p:txBody>
          </p:sp>
        </p:grpSp>
      </p:grpSp>
      <p:pic>
        <p:nvPicPr>
          <p:cNvPr id="45" name="图片 44" descr="leptogenesis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472716" y="1845264"/>
            <a:ext cx="4275748" cy="396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5292080" y="1124744"/>
            <a:ext cx="3744416" cy="4536504"/>
            <a:chOff x="5292080" y="1124744"/>
            <a:chExt cx="3744416" cy="4536504"/>
          </a:xfrm>
        </p:grpSpPr>
        <p:sp>
          <p:nvSpPr>
            <p:cNvPr id="23" name="圆角矩形 22"/>
            <p:cNvSpPr/>
            <p:nvPr/>
          </p:nvSpPr>
          <p:spPr>
            <a:xfrm>
              <a:off x="5292080" y="1124744"/>
              <a:ext cx="3744416" cy="4536504"/>
            </a:xfrm>
            <a:prstGeom prst="roundRect">
              <a:avLst/>
            </a:prstGeom>
            <a:blipFill>
              <a:blip r:embed="rId4" cstate="print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2" name="组合 31"/>
            <p:cNvGrpSpPr/>
            <p:nvPr/>
          </p:nvGrpSpPr>
          <p:grpSpPr>
            <a:xfrm>
              <a:off x="5504210" y="1763524"/>
              <a:ext cx="3275622" cy="3166051"/>
              <a:chOff x="5504210" y="1763524"/>
              <a:chExt cx="3275622" cy="3166051"/>
            </a:xfrm>
          </p:grpSpPr>
          <p:graphicFrame>
            <p:nvGraphicFramePr>
              <p:cNvPr id="468999" name="Object 7"/>
              <p:cNvGraphicFramePr>
                <a:graphicFrameLocks noChangeAspect="1"/>
              </p:cNvGraphicFramePr>
              <p:nvPr/>
            </p:nvGraphicFramePr>
            <p:xfrm>
              <a:off x="5504210" y="3140968"/>
              <a:ext cx="1012006" cy="504056"/>
            </p:xfrm>
            <a:graphic>
              <a:graphicData uri="http://schemas.openxmlformats.org/presentationml/2006/ole">
                <p:oleObj spid="_x0000_s72706" name="Equation" r:id="rId5" imgW="457200" imgH="228600" progId="Equation.DSMT4">
                  <p:embed/>
                </p:oleObj>
              </a:graphicData>
            </a:graphic>
          </p:graphicFrame>
          <p:sp>
            <p:nvSpPr>
              <p:cNvPr id="469001" name="Text Box 9"/>
              <p:cNvSpPr txBox="1">
                <a:spLocks noChangeArrowheads="1"/>
              </p:cNvSpPr>
              <p:nvPr/>
            </p:nvSpPr>
            <p:spPr bwMode="auto">
              <a:xfrm>
                <a:off x="5556385" y="1763524"/>
                <a:ext cx="3223447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 anchorCtr="0">
                <a:spAutoFit/>
              </a:bodyPr>
              <a:lstStyle/>
              <a:p>
                <a:pPr algn="ctr"/>
                <a:r>
                  <a:rPr lang="en-US" altLang="zh-CN" sz="2400" dirty="0"/>
                  <a:t>light-neutrino parameters</a:t>
                </a:r>
              </a:p>
            </p:txBody>
          </p:sp>
          <p:sp>
            <p:nvSpPr>
              <p:cNvPr id="469002" name="Line 10"/>
              <p:cNvSpPr>
                <a:spLocks noChangeShapeType="1"/>
              </p:cNvSpPr>
              <p:nvPr/>
            </p:nvSpPr>
            <p:spPr bwMode="auto">
              <a:xfrm flipV="1">
                <a:off x="5940152" y="2348880"/>
                <a:ext cx="504056" cy="6480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square" lIns="0" tIns="0" rIns="0" bIns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469005" name="Line 13"/>
              <p:cNvSpPr>
                <a:spLocks noChangeShapeType="1"/>
              </p:cNvSpPr>
              <p:nvPr/>
            </p:nvSpPr>
            <p:spPr bwMode="auto">
              <a:xfrm>
                <a:off x="5940152" y="3789040"/>
                <a:ext cx="576064" cy="6480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square" lIns="0" tIns="0" rIns="0" bIns="0">
                <a:spAutoFit/>
              </a:bodyPr>
              <a:lstStyle/>
              <a:p>
                <a:endParaRPr lang="zh-CN" altLang="en-US"/>
              </a:p>
            </p:txBody>
          </p:sp>
          <p:grpSp>
            <p:nvGrpSpPr>
              <p:cNvPr id="30" name="组合 29"/>
              <p:cNvGrpSpPr/>
              <p:nvPr/>
            </p:nvGrpSpPr>
            <p:grpSpPr>
              <a:xfrm>
                <a:off x="6119393" y="4509120"/>
                <a:ext cx="2125015" cy="420455"/>
                <a:chOff x="6407425" y="4643844"/>
                <a:chExt cx="2125015" cy="420455"/>
              </a:xfrm>
            </p:grpSpPr>
            <p:graphicFrame>
              <p:nvGraphicFramePr>
                <p:cNvPr id="469004" name="Object 12"/>
                <p:cNvGraphicFramePr>
                  <a:graphicFrameLocks noChangeAspect="1"/>
                </p:cNvGraphicFramePr>
                <p:nvPr/>
              </p:nvGraphicFramePr>
              <p:xfrm>
                <a:off x="8095877" y="4653136"/>
                <a:ext cx="436563" cy="411163"/>
              </p:xfrm>
              <a:graphic>
                <a:graphicData uri="http://schemas.openxmlformats.org/presentationml/2006/ole">
                  <p:oleObj spid="_x0000_s72707" name="Equation" r:id="rId6" imgW="241200" imgH="228600" progId="Equation.DSMT4">
                    <p:embed/>
                  </p:oleObj>
                </a:graphicData>
              </a:graphic>
            </p:graphicFrame>
            <p:sp>
              <p:nvSpPr>
                <p:cNvPr id="2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6407425" y="4643844"/>
                  <a:ext cx="1568827" cy="36933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 anchorCtr="0">
                  <a:spAutoFit/>
                </a:bodyPr>
                <a:lstStyle/>
                <a:p>
                  <a:pPr algn="ctr"/>
                  <a:r>
                    <a:rPr lang="en-US" altLang="zh-CN" sz="2400" dirty="0" smtClean="0"/>
                    <a:t>leptogenesis</a:t>
                  </a:r>
                  <a:endParaRPr lang="en-US" altLang="zh-CN" sz="2400" dirty="0"/>
                </a:p>
              </p:txBody>
            </p:sp>
          </p:grpSp>
        </p:grpSp>
      </p:grpSp>
      <p:sp>
        <p:nvSpPr>
          <p:cNvPr id="1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6ADCC-942C-4886-8FCC-6007C05B9FD8}" type="slidenum">
              <a:rPr lang="en-US" altLang="zh-CN"/>
              <a:pPr/>
              <a:t>16</a:t>
            </a:fld>
            <a:endParaRPr lang="en-US" altLang="zh-CN"/>
          </a:p>
        </p:txBody>
      </p:sp>
      <p:sp>
        <p:nvSpPr>
          <p:cNvPr id="468995" name="Rectangle 3"/>
          <p:cNvSpPr>
            <a:spLocks noChangeArrowheads="1"/>
          </p:cNvSpPr>
          <p:nvPr/>
        </p:nvSpPr>
        <p:spPr bwMode="auto">
          <a:xfrm>
            <a:off x="0" y="0"/>
            <a:ext cx="139700" cy="290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38088" tIns="7935" rIns="38088" bIns="7935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800">
                <a:latin typeface="Arial" charset="0"/>
              </a:rPr>
              <a:t> </a:t>
            </a:r>
          </a:p>
        </p:txBody>
      </p:sp>
      <p:grpSp>
        <p:nvGrpSpPr>
          <p:cNvPr id="31" name="组合 30"/>
          <p:cNvGrpSpPr/>
          <p:nvPr/>
        </p:nvGrpSpPr>
        <p:grpSpPr>
          <a:xfrm>
            <a:off x="6876256" y="2564904"/>
            <a:ext cx="2016132" cy="1512168"/>
            <a:chOff x="6876256" y="2636912"/>
            <a:chExt cx="2016132" cy="1512168"/>
          </a:xfrm>
        </p:grpSpPr>
        <p:sp>
          <p:nvSpPr>
            <p:cNvPr id="469006" name="Line 14"/>
            <p:cNvSpPr>
              <a:spLocks noChangeShapeType="1"/>
            </p:cNvSpPr>
            <p:nvPr/>
          </p:nvSpPr>
          <p:spPr bwMode="auto">
            <a:xfrm>
              <a:off x="6876256" y="2636912"/>
              <a:ext cx="0" cy="151216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 wrap="square" lIns="0" tIns="0" rIns="0" bIns="0">
              <a:spAutoFit/>
            </a:bodyPr>
            <a:lstStyle/>
            <a:p>
              <a:endParaRPr lang="zh-CN" altLang="en-US"/>
            </a:p>
          </p:txBody>
        </p:sp>
        <p:sp>
          <p:nvSpPr>
            <p:cNvPr id="469007" name="Text Box 15"/>
            <p:cNvSpPr txBox="1">
              <a:spLocks noChangeArrowheads="1"/>
            </p:cNvSpPr>
            <p:nvPr/>
          </p:nvSpPr>
          <p:spPr bwMode="auto">
            <a:xfrm>
              <a:off x="7092280" y="3214137"/>
              <a:ext cx="1800108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 anchorCtr="0">
              <a:spAutoFit/>
            </a:bodyPr>
            <a:lstStyle/>
            <a:p>
              <a:r>
                <a:rPr lang="en-US" altLang="zh-CN" sz="2800" dirty="0" smtClean="0">
                  <a:solidFill>
                    <a:srgbClr val="FF0000"/>
                  </a:solidFill>
                </a:rPr>
                <a:t>Correlation?</a:t>
              </a:r>
              <a:endParaRPr lang="en-US" altLang="zh-CN" sz="28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69009" name="Text Box 17"/>
          <p:cNvSpPr txBox="1">
            <a:spLocks noChangeArrowheads="1"/>
          </p:cNvSpPr>
          <p:nvPr/>
        </p:nvSpPr>
        <p:spPr bwMode="auto">
          <a:xfrm>
            <a:off x="1214207" y="5867980"/>
            <a:ext cx="659815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0000FF"/>
                </a:solidFill>
              </a:rPr>
              <a:t>light-neutrino masses and mixings favor leptogenesis</a:t>
            </a:r>
          </a:p>
        </p:txBody>
      </p:sp>
      <p:sp>
        <p:nvSpPr>
          <p:cNvPr id="469010" name="Text Box 18"/>
          <p:cNvSpPr txBox="1">
            <a:spLocks noChangeArrowheads="1"/>
          </p:cNvSpPr>
          <p:nvPr/>
        </p:nvSpPr>
        <p:spPr bwMode="auto">
          <a:xfrm>
            <a:off x="2107725" y="1115452"/>
            <a:ext cx="181620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 anchorCtr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0000FF"/>
                </a:solidFill>
              </a:rPr>
              <a:t>A</a:t>
            </a:r>
            <a:r>
              <a:rPr lang="en-US" altLang="zh-CN" sz="2400" dirty="0" smtClean="0">
                <a:solidFill>
                  <a:srgbClr val="0000FF"/>
                </a:solidFill>
              </a:rPr>
              <a:t>pply the Cuts</a:t>
            </a:r>
            <a:endParaRPr lang="en-US" altLang="zh-CN" sz="2400" dirty="0">
              <a:solidFill>
                <a:srgbClr val="0000FF"/>
              </a:solidFill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718519" y="533400"/>
            <a:ext cx="177446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zh-CN" sz="2800" dirty="0" smtClean="0"/>
              <a:t>Correlations</a:t>
            </a:r>
            <a:endParaRPr lang="en-US" altLang="zh-CN" sz="2800" dirty="0"/>
          </a:p>
        </p:txBody>
      </p:sp>
      <p:grpSp>
        <p:nvGrpSpPr>
          <p:cNvPr id="28" name="组合 27"/>
          <p:cNvGrpSpPr/>
          <p:nvPr/>
        </p:nvGrpSpPr>
        <p:grpSpPr>
          <a:xfrm>
            <a:off x="395536" y="1484784"/>
            <a:ext cx="4863575" cy="4320000"/>
            <a:chOff x="500513" y="1629280"/>
            <a:chExt cx="4863575" cy="4320000"/>
          </a:xfrm>
        </p:grpSpPr>
        <p:pic>
          <p:nvPicPr>
            <p:cNvPr id="18" name="图片 17" descr="leptogenesis cut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00513" y="1629280"/>
              <a:ext cx="4863575" cy="4320000"/>
            </a:xfrm>
            <a:prstGeom prst="rect">
              <a:avLst/>
            </a:prstGeom>
          </p:spPr>
        </p:pic>
        <p:cxnSp>
          <p:nvCxnSpPr>
            <p:cNvPr id="22" name="直接连接符 21"/>
            <p:cNvCxnSpPr/>
            <p:nvPr/>
          </p:nvCxnSpPr>
          <p:spPr>
            <a:xfrm>
              <a:off x="3203848" y="1772816"/>
              <a:ext cx="0" cy="33843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5" name="Object 14"/>
            <p:cNvGraphicFramePr>
              <a:graphicFrameLocks noChangeAspect="1"/>
            </p:cNvGraphicFramePr>
            <p:nvPr/>
          </p:nvGraphicFramePr>
          <p:xfrm>
            <a:off x="1312441" y="1916832"/>
            <a:ext cx="1603375" cy="436563"/>
          </p:xfrm>
          <a:graphic>
            <a:graphicData uri="http://schemas.openxmlformats.org/presentationml/2006/ole">
              <p:oleObj spid="_x0000_s72708" name="Equation" r:id="rId8" imgW="888840" imgH="241200" progId="Equation.DSMT4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6ADCC-942C-4886-8FCC-6007C05B9FD8}" type="slidenum">
              <a:rPr lang="en-US" altLang="zh-CN"/>
              <a:pPr/>
              <a:t>17</a:t>
            </a:fld>
            <a:endParaRPr lang="en-US" altLang="zh-CN" dirty="0"/>
          </a:p>
        </p:txBody>
      </p:sp>
      <p:sp>
        <p:nvSpPr>
          <p:cNvPr id="468995" name="Rectangle 3"/>
          <p:cNvSpPr>
            <a:spLocks noChangeArrowheads="1"/>
          </p:cNvSpPr>
          <p:nvPr/>
        </p:nvSpPr>
        <p:spPr bwMode="auto">
          <a:xfrm>
            <a:off x="0" y="0"/>
            <a:ext cx="139700" cy="290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38088" tIns="7935" rIns="38088" bIns="7935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800">
                <a:latin typeface="Arial" charset="0"/>
              </a:rPr>
              <a:t> 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718519" y="533400"/>
            <a:ext cx="177446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zh-CN" sz="2800" dirty="0" smtClean="0"/>
              <a:t>Correlations</a:t>
            </a:r>
            <a:endParaRPr lang="en-US" altLang="zh-CN" sz="2800" dirty="0"/>
          </a:p>
        </p:txBody>
      </p:sp>
      <p:grpSp>
        <p:nvGrpSpPr>
          <p:cNvPr id="30" name="组合 29"/>
          <p:cNvGrpSpPr/>
          <p:nvPr/>
        </p:nvGrpSpPr>
        <p:grpSpPr>
          <a:xfrm>
            <a:off x="1115616" y="1916832"/>
            <a:ext cx="6912768" cy="648072"/>
            <a:chOff x="1043608" y="1196752"/>
            <a:chExt cx="6912768" cy="648072"/>
          </a:xfrm>
        </p:grpSpPr>
        <p:sp>
          <p:nvSpPr>
            <p:cNvPr id="29" name="矩形 28"/>
            <p:cNvSpPr/>
            <p:nvPr/>
          </p:nvSpPr>
          <p:spPr>
            <a:xfrm>
              <a:off x="1043608" y="1196752"/>
              <a:ext cx="6912768" cy="64807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214313" y="1340768"/>
              <a:ext cx="6598047" cy="411163"/>
              <a:chOff x="1214313" y="1412776"/>
              <a:chExt cx="6598047" cy="411163"/>
            </a:xfrm>
          </p:grpSpPr>
          <p:sp>
            <p:nvSpPr>
              <p:cNvPr id="20" name="Text Box 9"/>
              <p:cNvSpPr txBox="1">
                <a:spLocks noChangeArrowheads="1"/>
              </p:cNvSpPr>
              <p:nvPr/>
            </p:nvSpPr>
            <p:spPr bwMode="auto">
              <a:xfrm>
                <a:off x="1763688" y="1412776"/>
                <a:ext cx="5687904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2400" dirty="0" smtClean="0"/>
                  <a:t>has no correlation with light-neutrino mixings</a:t>
                </a:r>
                <a:endParaRPr lang="en-US" altLang="zh-CN" sz="2400" dirty="0"/>
              </a:p>
            </p:txBody>
          </p:sp>
          <p:graphicFrame>
            <p:nvGraphicFramePr>
              <p:cNvPr id="21" name="Object 22"/>
              <p:cNvGraphicFramePr>
                <a:graphicFrameLocks noChangeAspect="1"/>
              </p:cNvGraphicFramePr>
              <p:nvPr/>
            </p:nvGraphicFramePr>
            <p:xfrm>
              <a:off x="1214313" y="1412776"/>
              <a:ext cx="434975" cy="411163"/>
            </p:xfrm>
            <a:graphic>
              <a:graphicData uri="http://schemas.openxmlformats.org/presentationml/2006/ole">
                <p:oleObj spid="_x0000_s167940" name="Equation" r:id="rId4" imgW="241200" imgH="228600" progId="Equation.DSMT4">
                  <p:embed/>
                </p:oleObj>
              </a:graphicData>
            </a:graphic>
          </p:graphicFrame>
          <p:graphicFrame>
            <p:nvGraphicFramePr>
              <p:cNvPr id="167942" name="Object 6"/>
              <p:cNvGraphicFramePr>
                <a:graphicFrameLocks noChangeAspect="1"/>
              </p:cNvGraphicFramePr>
              <p:nvPr/>
            </p:nvGraphicFramePr>
            <p:xfrm>
              <a:off x="7447235" y="1412776"/>
              <a:ext cx="365125" cy="411163"/>
            </p:xfrm>
            <a:graphic>
              <a:graphicData uri="http://schemas.openxmlformats.org/presentationml/2006/ole">
                <p:oleObj spid="_x0000_s167942" name="Equation" r:id="rId5" imgW="203040" imgH="228600" progId="Equation.DSMT4">
                  <p:embed/>
                </p:oleObj>
              </a:graphicData>
            </a:graphic>
          </p:graphicFrame>
        </p:grpSp>
      </p:grpSp>
      <p:grpSp>
        <p:nvGrpSpPr>
          <p:cNvPr id="32" name="组合 31"/>
          <p:cNvGrpSpPr/>
          <p:nvPr/>
        </p:nvGrpSpPr>
        <p:grpSpPr>
          <a:xfrm>
            <a:off x="1331640" y="3140968"/>
            <a:ext cx="6480720" cy="648072"/>
            <a:chOff x="1259632" y="5373216"/>
            <a:chExt cx="6480720" cy="648072"/>
          </a:xfrm>
        </p:grpSpPr>
        <p:sp>
          <p:nvSpPr>
            <p:cNvPr id="16" name="圆角矩形 15"/>
            <p:cNvSpPr/>
            <p:nvPr/>
          </p:nvSpPr>
          <p:spPr>
            <a:xfrm>
              <a:off x="1259632" y="5373216"/>
              <a:ext cx="6480720" cy="64807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1439267" y="5466109"/>
              <a:ext cx="6085061" cy="411163"/>
              <a:chOff x="1259632" y="5394101"/>
              <a:chExt cx="6085061" cy="411163"/>
            </a:xfrm>
          </p:grpSpPr>
          <p:sp>
            <p:nvSpPr>
              <p:cNvPr id="10" name="Text Box 24"/>
              <p:cNvSpPr txBox="1">
                <a:spLocks noChangeArrowheads="1"/>
              </p:cNvSpPr>
              <p:nvPr/>
            </p:nvSpPr>
            <p:spPr bwMode="auto">
              <a:xfrm>
                <a:off x="1763688" y="5427637"/>
                <a:ext cx="300095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2400" dirty="0" smtClean="0">
                    <a:solidFill>
                      <a:srgbClr val="0000FF"/>
                    </a:solidFill>
                  </a:rPr>
                  <a:t>has no </a:t>
                </a:r>
                <a:r>
                  <a:rPr lang="en-US" altLang="zh-CN" sz="2400" dirty="0">
                    <a:solidFill>
                      <a:srgbClr val="0000FF"/>
                    </a:solidFill>
                  </a:rPr>
                  <a:t>correlations </a:t>
                </a:r>
                <a:r>
                  <a:rPr lang="en-US" altLang="zh-CN" sz="2400" dirty="0" smtClean="0">
                    <a:solidFill>
                      <a:srgbClr val="0000FF"/>
                    </a:solidFill>
                  </a:rPr>
                  <a:t>with</a:t>
                </a:r>
                <a:endParaRPr lang="en-US" altLang="zh-CN" sz="2400" dirty="0">
                  <a:solidFill>
                    <a:srgbClr val="0000FF"/>
                  </a:solidFill>
                </a:endParaRPr>
              </a:p>
            </p:txBody>
          </p:sp>
          <p:graphicFrame>
            <p:nvGraphicFramePr>
              <p:cNvPr id="11" name="Object 28"/>
              <p:cNvGraphicFramePr>
                <a:graphicFrameLocks noChangeAspect="1"/>
              </p:cNvGraphicFramePr>
              <p:nvPr/>
            </p:nvGraphicFramePr>
            <p:xfrm>
              <a:off x="4788024" y="5394101"/>
              <a:ext cx="1884362" cy="411163"/>
            </p:xfrm>
            <a:graphic>
              <a:graphicData uri="http://schemas.openxmlformats.org/presentationml/2006/ole">
                <p:oleObj spid="_x0000_s167943" name="Equation" r:id="rId6" imgW="1041120" imgH="228600" progId="Equation.DSMT4">
                  <p:embed/>
                </p:oleObj>
              </a:graphicData>
            </a:graphic>
          </p:graphicFrame>
          <p:sp>
            <p:nvSpPr>
              <p:cNvPr id="12" name="Text Box 24"/>
              <p:cNvSpPr txBox="1">
                <a:spLocks noChangeArrowheads="1"/>
              </p:cNvSpPr>
              <p:nvPr/>
            </p:nvSpPr>
            <p:spPr bwMode="auto">
              <a:xfrm>
                <a:off x="6732240" y="5435932"/>
                <a:ext cx="39479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zh-CN" sz="2400" dirty="0" smtClean="0">
                    <a:solidFill>
                      <a:srgbClr val="0000FF"/>
                    </a:solidFill>
                  </a:rPr>
                  <a:t>or</a:t>
                </a:r>
                <a:endParaRPr lang="en-US" altLang="zh-CN" sz="2400" dirty="0">
                  <a:solidFill>
                    <a:srgbClr val="0000FF"/>
                  </a:solidFill>
                </a:endParaRPr>
              </a:p>
            </p:txBody>
          </p:sp>
          <p:graphicFrame>
            <p:nvGraphicFramePr>
              <p:cNvPr id="13" name="Object 18"/>
              <p:cNvGraphicFramePr>
                <a:graphicFrameLocks noChangeAspect="1"/>
              </p:cNvGraphicFramePr>
              <p:nvPr/>
            </p:nvGraphicFramePr>
            <p:xfrm>
              <a:off x="7092280" y="5445224"/>
              <a:ext cx="252413" cy="319087"/>
            </p:xfrm>
            <a:graphic>
              <a:graphicData uri="http://schemas.openxmlformats.org/presentationml/2006/ole">
                <p:oleObj spid="_x0000_s167944" name="Equation" r:id="rId7" imgW="139680" imgH="177480" progId="Equation.DSMT4">
                  <p:embed/>
                </p:oleObj>
              </a:graphicData>
            </a:graphic>
          </p:graphicFrame>
          <p:graphicFrame>
            <p:nvGraphicFramePr>
              <p:cNvPr id="14" name="Object 22"/>
              <p:cNvGraphicFramePr>
                <a:graphicFrameLocks noChangeAspect="1"/>
              </p:cNvGraphicFramePr>
              <p:nvPr/>
            </p:nvGraphicFramePr>
            <p:xfrm>
              <a:off x="1259632" y="5394101"/>
              <a:ext cx="434975" cy="411163"/>
            </p:xfrm>
            <a:graphic>
              <a:graphicData uri="http://schemas.openxmlformats.org/presentationml/2006/ole">
                <p:oleObj spid="_x0000_s167945" name="Equation" r:id="rId8" imgW="241200" imgH="228600" progId="Equation.DSMT4">
                  <p:embed/>
                </p:oleObj>
              </a:graphicData>
            </a:graphic>
          </p:graphicFrame>
        </p:grpSp>
      </p:grpSp>
      <p:grpSp>
        <p:nvGrpSpPr>
          <p:cNvPr id="35" name="组合 34"/>
          <p:cNvGrpSpPr/>
          <p:nvPr/>
        </p:nvGrpSpPr>
        <p:grpSpPr>
          <a:xfrm>
            <a:off x="1187624" y="4293096"/>
            <a:ext cx="6768752" cy="648072"/>
            <a:chOff x="1259632" y="4293096"/>
            <a:chExt cx="6768752" cy="648072"/>
          </a:xfrm>
        </p:grpSpPr>
        <p:sp>
          <p:nvSpPr>
            <p:cNvPr id="23" name="圆角矩形 22"/>
            <p:cNvSpPr/>
            <p:nvPr/>
          </p:nvSpPr>
          <p:spPr>
            <a:xfrm>
              <a:off x="1259632" y="4293096"/>
              <a:ext cx="6768752" cy="64807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1439267" y="4385989"/>
              <a:ext cx="6410251" cy="462285"/>
              <a:chOff x="1439267" y="4385989"/>
              <a:chExt cx="6410251" cy="462285"/>
            </a:xfrm>
          </p:grpSpPr>
          <p:sp>
            <p:nvSpPr>
              <p:cNvPr id="25" name="Text Box 24"/>
              <p:cNvSpPr txBox="1">
                <a:spLocks noChangeArrowheads="1"/>
              </p:cNvSpPr>
              <p:nvPr/>
            </p:nvSpPr>
            <p:spPr bwMode="auto">
              <a:xfrm>
                <a:off x="1943323" y="4419525"/>
                <a:ext cx="3525645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2400" dirty="0" smtClean="0">
                    <a:solidFill>
                      <a:srgbClr val="0000FF"/>
                    </a:solidFill>
                  </a:rPr>
                  <a:t>could have correlations with</a:t>
                </a:r>
                <a:endParaRPr lang="en-US" altLang="zh-CN" sz="24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27" name="Text Box 24"/>
              <p:cNvSpPr txBox="1">
                <a:spLocks noChangeArrowheads="1"/>
              </p:cNvSpPr>
              <p:nvPr/>
            </p:nvSpPr>
            <p:spPr bwMode="auto">
              <a:xfrm>
                <a:off x="5940152" y="4427820"/>
                <a:ext cx="108683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2400" dirty="0" smtClean="0">
                    <a:solidFill>
                      <a:srgbClr val="0000FF"/>
                    </a:solidFill>
                  </a:rPr>
                  <a:t>and thus</a:t>
                </a:r>
                <a:endParaRPr lang="en-US" altLang="zh-CN" sz="2400" dirty="0">
                  <a:solidFill>
                    <a:srgbClr val="0000FF"/>
                  </a:solidFill>
                </a:endParaRPr>
              </a:p>
            </p:txBody>
          </p:sp>
          <p:graphicFrame>
            <p:nvGraphicFramePr>
              <p:cNvPr id="28" name="Object 18"/>
              <p:cNvGraphicFramePr>
                <a:graphicFrameLocks noChangeAspect="1"/>
              </p:cNvGraphicFramePr>
              <p:nvPr/>
            </p:nvGraphicFramePr>
            <p:xfrm>
              <a:off x="7092280" y="4437112"/>
              <a:ext cx="757238" cy="409575"/>
            </p:xfrm>
            <a:graphic>
              <a:graphicData uri="http://schemas.openxmlformats.org/presentationml/2006/ole">
                <p:oleObj spid="_x0000_s167947" name="Equation" r:id="rId9" imgW="419040" imgH="228600" progId="Equation.DSMT4">
                  <p:embed/>
                </p:oleObj>
              </a:graphicData>
            </a:graphic>
          </p:graphicFrame>
          <p:graphicFrame>
            <p:nvGraphicFramePr>
              <p:cNvPr id="31" name="Object 22"/>
              <p:cNvGraphicFramePr>
                <a:graphicFrameLocks noChangeAspect="1"/>
              </p:cNvGraphicFramePr>
              <p:nvPr/>
            </p:nvGraphicFramePr>
            <p:xfrm>
              <a:off x="1439267" y="4385989"/>
              <a:ext cx="434975" cy="411163"/>
            </p:xfrm>
            <a:graphic>
              <a:graphicData uri="http://schemas.openxmlformats.org/presentationml/2006/ole">
                <p:oleObj spid="_x0000_s167948" name="Equation" r:id="rId10" imgW="241200" imgH="228600" progId="Equation.DSMT4">
                  <p:embed/>
                </p:oleObj>
              </a:graphicData>
            </a:graphic>
          </p:graphicFrame>
          <p:graphicFrame>
            <p:nvGraphicFramePr>
              <p:cNvPr id="33" name="Object 28"/>
              <p:cNvGraphicFramePr>
                <a:graphicFrameLocks noChangeAspect="1"/>
              </p:cNvGraphicFramePr>
              <p:nvPr/>
            </p:nvGraphicFramePr>
            <p:xfrm>
              <a:off x="5508104" y="4437112"/>
              <a:ext cx="366712" cy="411162"/>
            </p:xfrm>
            <a:graphic>
              <a:graphicData uri="http://schemas.openxmlformats.org/presentationml/2006/ole">
                <p:oleObj spid="_x0000_s167949" name="Equation" r:id="rId11" imgW="203040" imgH="228600" progId="Equation.DSMT4">
                  <p:embed/>
                </p:oleObj>
              </a:graphicData>
            </a:graphic>
          </p:graphicFrame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129AB-4C46-46F5-819D-70936A0A1D39}" type="slidenum">
              <a:rPr lang="en-US" altLang="zh-CN"/>
              <a:pPr/>
              <a:t>18</a:t>
            </a:fld>
            <a:endParaRPr lang="en-US" altLang="zh-CN"/>
          </a:p>
        </p:txBody>
      </p:sp>
      <p:sp>
        <p:nvSpPr>
          <p:cNvPr id="155651" name="Rectangle 3"/>
          <p:cNvSpPr>
            <a:spLocks noChangeArrowheads="1"/>
          </p:cNvSpPr>
          <p:nvPr/>
        </p:nvSpPr>
        <p:spPr bwMode="auto">
          <a:xfrm>
            <a:off x="0" y="0"/>
            <a:ext cx="139700" cy="290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38088" tIns="7935" rIns="38088" bIns="7935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800">
                <a:latin typeface="Arial" charset="0"/>
              </a:rPr>
              <a:t> </a:t>
            </a:r>
          </a:p>
        </p:txBody>
      </p:sp>
      <p:sp>
        <p:nvSpPr>
          <p:cNvPr id="155659" name="Text Box 11"/>
          <p:cNvSpPr txBox="1">
            <a:spLocks noChangeArrowheads="1"/>
          </p:cNvSpPr>
          <p:nvPr/>
        </p:nvSpPr>
        <p:spPr bwMode="auto">
          <a:xfrm>
            <a:off x="1331640" y="1197913"/>
            <a:ext cx="189237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 anchorCtr="0">
            <a:spAutoFit/>
          </a:bodyPr>
          <a:lstStyle/>
          <a:p>
            <a:r>
              <a:rPr lang="en-US" altLang="zh-CN" sz="2800" dirty="0">
                <a:solidFill>
                  <a:srgbClr val="0000FF"/>
                </a:solidFill>
              </a:rPr>
              <a:t>scatter </a:t>
            </a:r>
            <a:r>
              <a:rPr lang="en-US" altLang="zh-CN" sz="2800" dirty="0" smtClean="0">
                <a:solidFill>
                  <a:srgbClr val="0000FF"/>
                </a:solidFill>
              </a:rPr>
              <a:t>plots:</a:t>
            </a:r>
            <a:endParaRPr lang="en-US" altLang="zh-CN" sz="2800" dirty="0">
              <a:solidFill>
                <a:srgbClr val="0000FF"/>
              </a:solidFill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3805652" y="533400"/>
            <a:ext cx="177446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zh-CN" sz="2800" dirty="0" smtClean="0"/>
              <a:t>Correlations</a:t>
            </a:r>
            <a:endParaRPr lang="en-US" altLang="zh-CN" sz="2800" dirty="0"/>
          </a:p>
        </p:txBody>
      </p:sp>
      <p:grpSp>
        <p:nvGrpSpPr>
          <p:cNvPr id="31" name="组合 30"/>
          <p:cNvGrpSpPr/>
          <p:nvPr/>
        </p:nvGrpSpPr>
        <p:grpSpPr>
          <a:xfrm>
            <a:off x="539552" y="1916832"/>
            <a:ext cx="8055628" cy="3240360"/>
            <a:chOff x="548820" y="2132856"/>
            <a:chExt cx="8055628" cy="3240360"/>
          </a:xfrm>
        </p:grpSpPr>
        <p:pic>
          <p:nvPicPr>
            <p:cNvPr id="23" name="图片 22" descr="scatter plot 1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8820" y="2132856"/>
              <a:ext cx="4023180" cy="3240000"/>
            </a:xfrm>
            <a:prstGeom prst="rect">
              <a:avLst/>
            </a:prstGeom>
          </p:spPr>
        </p:pic>
        <p:pic>
          <p:nvPicPr>
            <p:cNvPr id="24" name="图片 23" descr="scatter plot 2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15918" y="2133216"/>
              <a:ext cx="3988530" cy="3240000"/>
            </a:xfrm>
            <a:prstGeom prst="rect">
              <a:avLst/>
            </a:prstGeom>
          </p:spPr>
        </p:pic>
      </p:grpSp>
      <p:grpSp>
        <p:nvGrpSpPr>
          <p:cNvPr id="48" name="组合 47"/>
          <p:cNvGrpSpPr/>
          <p:nvPr/>
        </p:nvGrpSpPr>
        <p:grpSpPr>
          <a:xfrm>
            <a:off x="1403648" y="5373216"/>
            <a:ext cx="6624736" cy="648072"/>
            <a:chOff x="1403648" y="5373216"/>
            <a:chExt cx="6624736" cy="648072"/>
          </a:xfrm>
        </p:grpSpPr>
        <p:sp>
          <p:nvSpPr>
            <p:cNvPr id="30" name="圆角矩形 29"/>
            <p:cNvSpPr/>
            <p:nvPr/>
          </p:nvSpPr>
          <p:spPr>
            <a:xfrm>
              <a:off x="1403648" y="5373216"/>
              <a:ext cx="6624736" cy="648072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Text Box 11"/>
            <p:cNvSpPr txBox="1">
              <a:spLocks noChangeArrowheads="1"/>
            </p:cNvSpPr>
            <p:nvPr/>
          </p:nvSpPr>
          <p:spPr bwMode="auto">
            <a:xfrm>
              <a:off x="1971945" y="5517232"/>
              <a:ext cx="544726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 anchorCtr="0">
              <a:spAutoFit/>
            </a:bodyPr>
            <a:lstStyle/>
            <a:p>
              <a:r>
                <a:rPr lang="en-US" altLang="zh-CN" sz="2400" dirty="0" smtClean="0"/>
                <a:t>has a weak negative correlation with      and</a:t>
              </a:r>
              <a:endParaRPr lang="en-US" altLang="zh-CN" sz="2400" dirty="0"/>
            </a:p>
          </p:txBody>
        </p:sp>
        <p:graphicFrame>
          <p:nvGraphicFramePr>
            <p:cNvPr id="26" name="Object 22"/>
            <p:cNvGraphicFramePr>
              <a:graphicFrameLocks noChangeAspect="1"/>
            </p:cNvGraphicFramePr>
            <p:nvPr/>
          </p:nvGraphicFramePr>
          <p:xfrm>
            <a:off x="1475656" y="5526524"/>
            <a:ext cx="434975" cy="411163"/>
          </p:xfrm>
          <a:graphic>
            <a:graphicData uri="http://schemas.openxmlformats.org/presentationml/2006/ole">
              <p:oleObj spid="_x0000_s75784" name="Equation" r:id="rId6" imgW="241200" imgH="228600" progId="Equation.DSMT4">
                <p:embed/>
              </p:oleObj>
            </a:graphicData>
          </a:graphic>
        </p:graphicFrame>
        <p:graphicFrame>
          <p:nvGraphicFramePr>
            <p:cNvPr id="27" name="Object 30"/>
            <p:cNvGraphicFramePr>
              <a:graphicFrameLocks noChangeAspect="1"/>
            </p:cNvGraphicFramePr>
            <p:nvPr/>
          </p:nvGraphicFramePr>
          <p:xfrm>
            <a:off x="6516216" y="5526524"/>
            <a:ext cx="301352" cy="325739"/>
          </p:xfrm>
          <a:graphic>
            <a:graphicData uri="http://schemas.openxmlformats.org/presentationml/2006/ole">
              <p:oleObj spid="_x0000_s75785" name="Equation" r:id="rId7" imgW="152280" imgH="164880" progId="Equation.DSMT4">
                <p:embed/>
              </p:oleObj>
            </a:graphicData>
          </a:graphic>
        </p:graphicFrame>
        <p:graphicFrame>
          <p:nvGraphicFramePr>
            <p:cNvPr id="28" name="Object 28"/>
            <p:cNvGraphicFramePr>
              <a:graphicFrameLocks noChangeAspect="1"/>
            </p:cNvGraphicFramePr>
            <p:nvPr/>
          </p:nvGraphicFramePr>
          <p:xfrm>
            <a:off x="7452320" y="5526524"/>
            <a:ext cx="482600" cy="411163"/>
          </p:xfrm>
          <a:graphic>
            <a:graphicData uri="http://schemas.openxmlformats.org/presentationml/2006/ole">
              <p:oleObj spid="_x0000_s75786" name="Equation" r:id="rId8" imgW="266400" imgH="228600" progId="Equation.DSMT4">
                <p:embed/>
              </p:oleObj>
            </a:graphicData>
          </a:graphic>
        </p:graphicFrame>
      </p:grpSp>
      <p:cxnSp>
        <p:nvCxnSpPr>
          <p:cNvPr id="34" name="直接连接符 33"/>
          <p:cNvCxnSpPr/>
          <p:nvPr/>
        </p:nvCxnSpPr>
        <p:spPr>
          <a:xfrm>
            <a:off x="2699792" y="2060848"/>
            <a:ext cx="504056" cy="194421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>
            <a:off x="6876256" y="2348880"/>
            <a:ext cx="144016" cy="208823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组合 66"/>
          <p:cNvGrpSpPr/>
          <p:nvPr/>
        </p:nvGrpSpPr>
        <p:grpSpPr>
          <a:xfrm>
            <a:off x="539552" y="3068960"/>
            <a:ext cx="8136904" cy="936104"/>
            <a:chOff x="539552" y="3068960"/>
            <a:chExt cx="8136904" cy="936104"/>
          </a:xfrm>
        </p:grpSpPr>
        <p:sp>
          <p:nvSpPr>
            <p:cNvPr id="15" name="圆角矩形 14"/>
            <p:cNvSpPr/>
            <p:nvPr/>
          </p:nvSpPr>
          <p:spPr>
            <a:xfrm>
              <a:off x="539552" y="3068960"/>
              <a:ext cx="8136904" cy="936104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6" name="组合 65"/>
            <p:cNvGrpSpPr/>
            <p:nvPr/>
          </p:nvGrpSpPr>
          <p:grpSpPr>
            <a:xfrm>
              <a:off x="827584" y="3447281"/>
              <a:ext cx="7632848" cy="485775"/>
              <a:chOff x="827584" y="3447281"/>
              <a:chExt cx="7632848" cy="485775"/>
            </a:xfrm>
          </p:grpSpPr>
          <p:grpSp>
            <p:nvGrpSpPr>
              <p:cNvPr id="65" name="组合 64"/>
              <p:cNvGrpSpPr/>
              <p:nvPr/>
            </p:nvGrpSpPr>
            <p:grpSpPr>
              <a:xfrm>
                <a:off x="827584" y="3447281"/>
                <a:ext cx="3024336" cy="485775"/>
                <a:chOff x="971600" y="3573016"/>
                <a:chExt cx="3024336" cy="485775"/>
              </a:xfrm>
            </p:grpSpPr>
            <p:grpSp>
              <p:nvGrpSpPr>
                <p:cNvPr id="21" name="组合 53"/>
                <p:cNvGrpSpPr/>
                <p:nvPr/>
              </p:nvGrpSpPr>
              <p:grpSpPr>
                <a:xfrm>
                  <a:off x="971600" y="3626743"/>
                  <a:ext cx="1522165" cy="377825"/>
                  <a:chOff x="5004048" y="3785592"/>
                  <a:chExt cx="1522165" cy="377825"/>
                </a:xfrm>
              </p:grpSpPr>
              <p:graphicFrame>
                <p:nvGraphicFramePr>
                  <p:cNvPr id="27" name="Object 7"/>
                  <p:cNvGraphicFramePr>
                    <a:graphicFrameLocks noChangeAspect="1"/>
                  </p:cNvGraphicFramePr>
                  <p:nvPr/>
                </p:nvGraphicFramePr>
                <p:xfrm>
                  <a:off x="6227763" y="3785592"/>
                  <a:ext cx="298450" cy="377825"/>
                </p:xfrm>
                <a:graphic>
                  <a:graphicData uri="http://schemas.openxmlformats.org/presentationml/2006/ole">
                    <p:oleObj spid="_x0000_s169992" name="Equation" r:id="rId3" imgW="139680" imgH="177480" progId="Equation.DSMT4">
                      <p:embed/>
                    </p:oleObj>
                  </a:graphicData>
                </a:graphic>
              </p:graphicFrame>
              <p:sp>
                <p:nvSpPr>
                  <p:cNvPr id="28" name="Text Box 4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04048" y="3789040"/>
                    <a:ext cx="1136530" cy="36933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zh-CN" sz="2400" dirty="0"/>
                      <a:t>CP phase</a:t>
                    </a:r>
                  </a:p>
                </p:txBody>
              </p:sp>
            </p:grpSp>
            <p:sp>
              <p:nvSpPr>
                <p:cNvPr id="22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2555776" y="3645024"/>
                  <a:ext cx="471283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CN" sz="2400" dirty="0" smtClean="0"/>
                    <a:t>and</a:t>
                  </a:r>
                  <a:endParaRPr lang="en-US" altLang="zh-CN" sz="2400" dirty="0"/>
                </a:p>
              </p:txBody>
            </p:sp>
            <p:grpSp>
              <p:nvGrpSpPr>
                <p:cNvPr id="23" name="组合 33"/>
                <p:cNvGrpSpPr/>
                <p:nvPr/>
              </p:nvGrpSpPr>
              <p:grpSpPr>
                <a:xfrm>
                  <a:off x="3131840" y="3573016"/>
                  <a:ext cx="864096" cy="485775"/>
                  <a:chOff x="6804248" y="3212976"/>
                  <a:chExt cx="864096" cy="485775"/>
                </a:xfrm>
              </p:grpSpPr>
              <p:graphicFrame>
                <p:nvGraphicFramePr>
                  <p:cNvPr id="24" name="Object 7"/>
                  <p:cNvGraphicFramePr>
                    <a:graphicFrameLocks noChangeAspect="1"/>
                  </p:cNvGraphicFramePr>
                  <p:nvPr/>
                </p:nvGraphicFramePr>
                <p:xfrm>
                  <a:off x="6804248" y="3212976"/>
                  <a:ext cx="379413" cy="485775"/>
                </p:xfrm>
                <a:graphic>
                  <a:graphicData uri="http://schemas.openxmlformats.org/presentationml/2006/ole">
                    <p:oleObj spid="_x0000_s169993" name="Equation" r:id="rId4" imgW="177480" imgH="228600" progId="Equation.DSMT4">
                      <p:embed/>
                    </p:oleObj>
                  </a:graphicData>
                </a:graphic>
              </p:graphicFrame>
              <p:graphicFrame>
                <p:nvGraphicFramePr>
                  <p:cNvPr id="25" name="Object 7"/>
                  <p:cNvGraphicFramePr>
                    <a:graphicFrameLocks noChangeAspect="1"/>
                  </p:cNvGraphicFramePr>
                  <p:nvPr/>
                </p:nvGraphicFramePr>
                <p:xfrm>
                  <a:off x="7261944" y="3212976"/>
                  <a:ext cx="406400" cy="485775"/>
                </p:xfrm>
                <a:graphic>
                  <a:graphicData uri="http://schemas.openxmlformats.org/presentationml/2006/ole">
                    <p:oleObj spid="_x0000_s169994" name="Equation" r:id="rId5" imgW="190440" imgH="228600" progId="Equation.DSMT4">
                      <p:embed/>
                    </p:oleObj>
                  </a:graphicData>
                </a:graphic>
              </p:graphicFrame>
              <p:sp>
                <p:nvSpPr>
                  <p:cNvPr id="26" name="Text Box 4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64288" y="3284984"/>
                    <a:ext cx="145874" cy="36933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zh-CN" sz="2400" dirty="0" smtClean="0"/>
                      <a:t>, </a:t>
                    </a:r>
                    <a:endParaRPr lang="en-US" altLang="zh-CN" sz="2400" dirty="0"/>
                  </a:p>
                </p:txBody>
              </p:sp>
            </p:grpSp>
          </p:grpSp>
          <p:sp>
            <p:nvSpPr>
              <p:cNvPr id="29" name="Text Box 46"/>
              <p:cNvSpPr txBox="1">
                <a:spLocks noChangeArrowheads="1"/>
              </p:cNvSpPr>
              <p:nvPr/>
            </p:nvSpPr>
            <p:spPr bwMode="auto">
              <a:xfrm>
                <a:off x="4008701" y="3501008"/>
                <a:ext cx="4451731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2800" dirty="0" smtClean="0">
                    <a:solidFill>
                      <a:srgbClr val="0000FF"/>
                    </a:solidFill>
                  </a:rPr>
                  <a:t>uniform, maximal CP violation </a:t>
                </a:r>
                <a:endParaRPr lang="en-US" altLang="zh-CN" sz="2800" dirty="0">
                  <a:solidFill>
                    <a:srgbClr val="0000FF"/>
                  </a:solidFill>
                </a:endParaRPr>
              </a:p>
            </p:txBody>
          </p:sp>
        </p:grpSp>
        <p:grpSp>
          <p:nvGrpSpPr>
            <p:cNvPr id="32" name="组合 31"/>
            <p:cNvGrpSpPr/>
            <p:nvPr/>
          </p:nvGrpSpPr>
          <p:grpSpPr>
            <a:xfrm>
              <a:off x="1619672" y="3068960"/>
              <a:ext cx="6120680" cy="514350"/>
              <a:chOff x="1619672" y="3922762"/>
              <a:chExt cx="6120680" cy="514350"/>
            </a:xfrm>
          </p:grpSpPr>
          <p:grpSp>
            <p:nvGrpSpPr>
              <p:cNvPr id="17" name="组合 31"/>
              <p:cNvGrpSpPr/>
              <p:nvPr/>
            </p:nvGrpSpPr>
            <p:grpSpPr>
              <a:xfrm>
                <a:off x="1619672" y="3922762"/>
                <a:ext cx="1639367" cy="514350"/>
                <a:chOff x="4771207" y="4149080"/>
                <a:chExt cx="1639367" cy="514350"/>
              </a:xfrm>
            </p:grpSpPr>
            <p:graphicFrame>
              <p:nvGraphicFramePr>
                <p:cNvPr id="18" name="Object 20"/>
                <p:cNvGraphicFramePr>
                  <a:graphicFrameLocks noChangeAspect="1"/>
                </p:cNvGraphicFramePr>
                <p:nvPr/>
              </p:nvGraphicFramePr>
              <p:xfrm>
                <a:off x="5707311" y="4149080"/>
                <a:ext cx="703263" cy="514350"/>
              </p:xfrm>
              <a:graphic>
                <a:graphicData uri="http://schemas.openxmlformats.org/presentationml/2006/ole">
                  <p:oleObj spid="_x0000_s169991" name="Equation" r:id="rId6" imgW="330120" imgH="241200" progId="Equation.DSMT4">
                    <p:embed/>
                  </p:oleObj>
                </a:graphicData>
              </a:graphic>
            </p:graphicFrame>
            <p:sp>
              <p:nvSpPr>
                <p:cNvPr id="1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771207" y="4225280"/>
                  <a:ext cx="84318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CN" sz="2400" dirty="0"/>
                    <a:t>Sign of</a:t>
                  </a:r>
                </a:p>
              </p:txBody>
            </p:sp>
          </p:grpSp>
          <p:sp>
            <p:nvSpPr>
              <p:cNvPr id="30" name="Text Box 46"/>
              <p:cNvSpPr txBox="1">
                <a:spLocks noChangeArrowheads="1"/>
              </p:cNvSpPr>
              <p:nvPr/>
            </p:nvSpPr>
            <p:spPr bwMode="auto">
              <a:xfrm>
                <a:off x="4282739" y="3933056"/>
                <a:ext cx="3457613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2800" dirty="0" smtClean="0">
                    <a:solidFill>
                      <a:srgbClr val="0000FF"/>
                    </a:solidFill>
                  </a:rPr>
                  <a:t>99.9% normal hierarchy</a:t>
                </a:r>
                <a:endParaRPr lang="en-US" altLang="zh-CN" sz="2800" dirty="0">
                  <a:solidFill>
                    <a:srgbClr val="0000FF"/>
                  </a:solidFill>
                </a:endParaRPr>
              </a:p>
            </p:txBody>
          </p:sp>
        </p:grpSp>
      </p:grpSp>
      <p:grpSp>
        <p:nvGrpSpPr>
          <p:cNvPr id="68" name="组合 67"/>
          <p:cNvGrpSpPr/>
          <p:nvPr/>
        </p:nvGrpSpPr>
        <p:grpSpPr>
          <a:xfrm>
            <a:off x="539552" y="1484784"/>
            <a:ext cx="8136904" cy="1563886"/>
            <a:chOff x="539552" y="1484784"/>
            <a:chExt cx="8136904" cy="1563886"/>
          </a:xfrm>
        </p:grpSpPr>
        <p:sp>
          <p:nvSpPr>
            <p:cNvPr id="3" name="圆角矩形 2"/>
            <p:cNvSpPr/>
            <p:nvPr/>
          </p:nvSpPr>
          <p:spPr>
            <a:xfrm>
              <a:off x="539552" y="1484784"/>
              <a:ext cx="8136904" cy="1512168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5066803" y="1484784"/>
              <a:ext cx="3249613" cy="1512168"/>
              <a:chOff x="4562747" y="1844824"/>
              <a:chExt cx="3249613" cy="1512168"/>
            </a:xfrm>
          </p:grpSpPr>
          <p:graphicFrame>
            <p:nvGraphicFramePr>
              <p:cNvPr id="6" name="Object 38"/>
              <p:cNvGraphicFramePr>
                <a:graphicFrameLocks noChangeAspect="1"/>
              </p:cNvGraphicFramePr>
              <p:nvPr/>
            </p:nvGraphicFramePr>
            <p:xfrm>
              <a:off x="4636665" y="2899792"/>
              <a:ext cx="2887663" cy="457200"/>
            </p:xfrm>
            <a:graphic>
              <a:graphicData uri="http://schemas.openxmlformats.org/presentationml/2006/ole">
                <p:oleObj spid="_x0000_s169986" name="Equation" r:id="rId7" imgW="1523880" imgH="241200" progId="Equation.DSMT4">
                  <p:embed/>
                </p:oleObj>
              </a:graphicData>
            </a:graphic>
          </p:graphicFrame>
          <p:graphicFrame>
            <p:nvGraphicFramePr>
              <p:cNvPr id="7" name="Object 39"/>
              <p:cNvGraphicFramePr>
                <a:graphicFrameLocks noChangeAspect="1"/>
              </p:cNvGraphicFramePr>
              <p:nvPr/>
            </p:nvGraphicFramePr>
            <p:xfrm>
              <a:off x="4562747" y="2348880"/>
              <a:ext cx="3249613" cy="457200"/>
            </p:xfrm>
            <a:graphic>
              <a:graphicData uri="http://schemas.openxmlformats.org/presentationml/2006/ole">
                <p:oleObj spid="_x0000_s169987" name="Equation" r:id="rId8" imgW="1714320" imgH="241200" progId="Equation.DSMT4">
                  <p:embed/>
                </p:oleObj>
              </a:graphicData>
            </a:graphic>
          </p:graphicFrame>
          <p:graphicFrame>
            <p:nvGraphicFramePr>
              <p:cNvPr id="8" name="Object 40"/>
              <p:cNvGraphicFramePr>
                <a:graphicFrameLocks noChangeAspect="1"/>
              </p:cNvGraphicFramePr>
              <p:nvPr/>
            </p:nvGraphicFramePr>
            <p:xfrm>
              <a:off x="4572000" y="1844824"/>
              <a:ext cx="2911475" cy="457200"/>
            </p:xfrm>
            <a:graphic>
              <a:graphicData uri="http://schemas.openxmlformats.org/presentationml/2006/ole">
                <p:oleObj spid="_x0000_s169988" name="Equation" r:id="rId9" imgW="1536480" imgH="241200" progId="Equation.DSMT4">
                  <p:embed/>
                </p:oleObj>
              </a:graphicData>
            </a:graphic>
          </p:graphicFrame>
        </p:grpSp>
        <p:grpSp>
          <p:nvGrpSpPr>
            <p:cNvPr id="12" name="组合 11"/>
            <p:cNvGrpSpPr/>
            <p:nvPr/>
          </p:nvGrpSpPr>
          <p:grpSpPr>
            <a:xfrm>
              <a:off x="1115616" y="1988840"/>
              <a:ext cx="3656583" cy="1059830"/>
              <a:chOff x="971600" y="2395339"/>
              <a:chExt cx="3656583" cy="1059830"/>
            </a:xfrm>
          </p:grpSpPr>
          <p:graphicFrame>
            <p:nvGraphicFramePr>
              <p:cNvPr id="9" name="Object 41"/>
              <p:cNvGraphicFramePr>
                <a:graphicFrameLocks noChangeAspect="1"/>
              </p:cNvGraphicFramePr>
              <p:nvPr/>
            </p:nvGraphicFramePr>
            <p:xfrm>
              <a:off x="1043608" y="2395339"/>
              <a:ext cx="3584575" cy="457200"/>
            </p:xfrm>
            <a:graphic>
              <a:graphicData uri="http://schemas.openxmlformats.org/presentationml/2006/ole">
                <p:oleObj spid="_x0000_s169989" name="Equation" r:id="rId10" imgW="1892160" imgH="241200" progId="Equation.DSMT4">
                  <p:embed/>
                </p:oleObj>
              </a:graphicData>
            </a:graphic>
          </p:graphicFrame>
          <p:graphicFrame>
            <p:nvGraphicFramePr>
              <p:cNvPr id="10" name="Object 42"/>
              <p:cNvGraphicFramePr>
                <a:graphicFrameLocks noChangeAspect="1"/>
              </p:cNvGraphicFramePr>
              <p:nvPr/>
            </p:nvGraphicFramePr>
            <p:xfrm>
              <a:off x="971600" y="2924944"/>
              <a:ext cx="3127375" cy="530225"/>
            </p:xfrm>
            <a:graphic>
              <a:graphicData uri="http://schemas.openxmlformats.org/presentationml/2006/ole">
                <p:oleObj spid="_x0000_s169990" name="Equation" r:id="rId11" imgW="1650960" imgH="279360" progId="Equation.DSMT4">
                  <p:embed/>
                </p:oleObj>
              </a:graphicData>
            </a:graphic>
          </p:graphicFrame>
        </p:grpSp>
        <p:sp>
          <p:nvSpPr>
            <p:cNvPr id="34" name="Text Box 46"/>
            <p:cNvSpPr txBox="1">
              <a:spLocks noChangeArrowheads="1"/>
            </p:cNvSpPr>
            <p:nvPr/>
          </p:nvSpPr>
          <p:spPr bwMode="auto">
            <a:xfrm>
              <a:off x="1187624" y="1484784"/>
              <a:ext cx="326275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800" dirty="0" smtClean="0">
                  <a:solidFill>
                    <a:srgbClr val="0000FF"/>
                  </a:solidFill>
                </a:rPr>
                <a:t>Completely Consistent</a:t>
              </a:r>
              <a:endParaRPr lang="en-US" altLang="zh-CN" sz="2800" dirty="0">
                <a:solidFill>
                  <a:srgbClr val="0000FF"/>
                </a:solidFill>
              </a:endParaRPr>
            </a:p>
          </p:txBody>
        </p:sp>
      </p:grpSp>
      <p:sp>
        <p:nvSpPr>
          <p:cNvPr id="37" name="Text Box 13"/>
          <p:cNvSpPr txBox="1">
            <a:spLocks noChangeArrowheads="1"/>
          </p:cNvSpPr>
          <p:nvPr/>
        </p:nvSpPr>
        <p:spPr bwMode="auto">
          <a:xfrm>
            <a:off x="3692736" y="762000"/>
            <a:ext cx="188737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r>
              <a:rPr lang="en-US" altLang="zh-CN" sz="3600" dirty="0" smtClean="0"/>
              <a:t>Summary </a:t>
            </a:r>
            <a:endParaRPr lang="en-US" altLang="zh-CN" sz="3600" dirty="0"/>
          </a:p>
        </p:txBody>
      </p:sp>
      <p:grpSp>
        <p:nvGrpSpPr>
          <p:cNvPr id="71" name="组合 70"/>
          <p:cNvGrpSpPr/>
          <p:nvPr/>
        </p:nvGrpSpPr>
        <p:grpSpPr>
          <a:xfrm>
            <a:off x="539552" y="4077072"/>
            <a:ext cx="8136904" cy="2304256"/>
            <a:chOff x="539552" y="4077072"/>
            <a:chExt cx="8136904" cy="2304256"/>
          </a:xfrm>
        </p:grpSpPr>
        <p:sp>
          <p:nvSpPr>
            <p:cNvPr id="38" name="圆角矩形 37"/>
            <p:cNvSpPr/>
            <p:nvPr/>
          </p:nvSpPr>
          <p:spPr>
            <a:xfrm>
              <a:off x="539552" y="4077072"/>
              <a:ext cx="8136904" cy="2304256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49" name="Object 22"/>
            <p:cNvGraphicFramePr>
              <a:graphicFrameLocks noChangeAspect="1"/>
            </p:cNvGraphicFramePr>
            <p:nvPr/>
          </p:nvGraphicFramePr>
          <p:xfrm>
            <a:off x="1214313" y="5322093"/>
            <a:ext cx="434975" cy="411163"/>
          </p:xfrm>
          <a:graphic>
            <a:graphicData uri="http://schemas.openxmlformats.org/presentationml/2006/ole">
              <p:oleObj spid="_x0000_s169997" name="Equation" r:id="rId12" imgW="241200" imgH="228600" progId="Equation.DSMT4">
                <p:embed/>
              </p:oleObj>
            </a:graphicData>
          </a:graphic>
        </p:graphicFrame>
        <p:sp>
          <p:nvSpPr>
            <p:cNvPr id="46" name="Rectangle 15"/>
            <p:cNvSpPr>
              <a:spLocks noChangeArrowheads="1"/>
            </p:cNvSpPr>
            <p:nvPr/>
          </p:nvSpPr>
          <p:spPr bwMode="auto">
            <a:xfrm>
              <a:off x="2186136" y="4293096"/>
              <a:ext cx="5410200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r>
                <a:rPr lang="en-US" altLang="zh-CN" sz="2400" dirty="0">
                  <a:solidFill>
                    <a:srgbClr val="0000FF"/>
                  </a:solidFill>
                </a:rPr>
                <a:t>very challenging to experimental sensitivity </a:t>
              </a:r>
            </a:p>
          </p:txBody>
        </p:sp>
        <p:graphicFrame>
          <p:nvGraphicFramePr>
            <p:cNvPr id="57" name="Object 16"/>
            <p:cNvGraphicFramePr>
              <a:graphicFrameLocks noChangeAspect="1"/>
            </p:cNvGraphicFramePr>
            <p:nvPr/>
          </p:nvGraphicFramePr>
          <p:xfrm>
            <a:off x="1214313" y="4293096"/>
            <a:ext cx="482600" cy="411163"/>
          </p:xfrm>
          <a:graphic>
            <a:graphicData uri="http://schemas.openxmlformats.org/presentationml/2006/ole">
              <p:oleObj spid="_x0000_s170000" name="Equation" r:id="rId13" imgW="266400" imgH="228600" progId="Equation.DSMT4">
                <p:embed/>
              </p:oleObj>
            </a:graphicData>
          </a:graphic>
        </p:graphicFrame>
        <p:grpSp>
          <p:nvGrpSpPr>
            <p:cNvPr id="70" name="组合 69"/>
            <p:cNvGrpSpPr/>
            <p:nvPr/>
          </p:nvGrpSpPr>
          <p:grpSpPr>
            <a:xfrm>
              <a:off x="2078409" y="4880753"/>
              <a:ext cx="5733951" cy="1356559"/>
              <a:chOff x="1862385" y="4880753"/>
              <a:chExt cx="5733951" cy="1356559"/>
            </a:xfrm>
          </p:grpSpPr>
          <p:sp>
            <p:nvSpPr>
              <p:cNvPr id="48" name="Rectangle 21"/>
              <p:cNvSpPr>
                <a:spLocks noChangeArrowheads="1"/>
              </p:cNvSpPr>
              <p:nvPr/>
            </p:nvSpPr>
            <p:spPr bwMode="auto">
              <a:xfrm>
                <a:off x="2232992" y="4880753"/>
                <a:ext cx="4336508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2400" dirty="0">
                    <a:solidFill>
                      <a:srgbClr val="0000FF"/>
                    </a:solidFill>
                  </a:rPr>
                  <a:t>on the correct </a:t>
                </a:r>
                <a:r>
                  <a:rPr lang="en-US" altLang="zh-CN" sz="2400" dirty="0" smtClean="0">
                    <a:solidFill>
                      <a:srgbClr val="0000FF"/>
                    </a:solidFill>
                  </a:rPr>
                  <a:t>order of magnitude </a:t>
                </a:r>
                <a:endParaRPr lang="en-US" altLang="zh-CN" sz="2400" dirty="0">
                  <a:solidFill>
                    <a:srgbClr val="0000FF"/>
                  </a:solidFill>
                </a:endParaRPr>
              </a:p>
            </p:txBody>
          </p:sp>
          <p:grpSp>
            <p:nvGrpSpPr>
              <p:cNvPr id="52" name="组合 34"/>
              <p:cNvGrpSpPr/>
              <p:nvPr/>
            </p:nvGrpSpPr>
            <p:grpSpPr>
              <a:xfrm>
                <a:off x="2232992" y="5826149"/>
                <a:ext cx="5363344" cy="411163"/>
                <a:chOff x="2743200" y="5562600"/>
                <a:chExt cx="5363344" cy="411163"/>
              </a:xfrm>
            </p:grpSpPr>
            <p:sp>
              <p:nvSpPr>
                <p:cNvPr id="53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743200" y="5562600"/>
                  <a:ext cx="4852547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CN" sz="2400" dirty="0">
                      <a:solidFill>
                        <a:srgbClr val="0000FF"/>
                      </a:solidFill>
                    </a:rPr>
                    <a:t>weak </a:t>
                  </a:r>
                  <a:r>
                    <a:rPr lang="en-US" altLang="zh-CN" sz="2400" dirty="0" smtClean="0">
                      <a:solidFill>
                        <a:srgbClr val="0000FF"/>
                      </a:solidFill>
                    </a:rPr>
                    <a:t>negative correlations </a:t>
                  </a:r>
                  <a:r>
                    <a:rPr lang="en-US" altLang="zh-CN" sz="2400" dirty="0">
                      <a:solidFill>
                        <a:srgbClr val="0000FF"/>
                      </a:solidFill>
                    </a:rPr>
                    <a:t>with     </a:t>
                  </a:r>
                  <a:r>
                    <a:rPr lang="en-US" altLang="zh-CN" sz="2400" dirty="0" smtClean="0">
                      <a:solidFill>
                        <a:srgbClr val="0000FF"/>
                      </a:solidFill>
                    </a:rPr>
                    <a:t> and</a:t>
                  </a:r>
                  <a:endParaRPr lang="en-US" altLang="zh-CN" sz="2400" dirty="0">
                    <a:solidFill>
                      <a:srgbClr val="0000FF"/>
                    </a:solidFill>
                  </a:endParaRPr>
                </a:p>
              </p:txBody>
            </p:sp>
            <p:graphicFrame>
              <p:nvGraphicFramePr>
                <p:cNvPr id="54" name="Object 28"/>
                <p:cNvGraphicFramePr>
                  <a:graphicFrameLocks noChangeAspect="1"/>
                </p:cNvGraphicFramePr>
                <p:nvPr/>
              </p:nvGraphicFramePr>
              <p:xfrm>
                <a:off x="7623944" y="5562600"/>
                <a:ext cx="482600" cy="411163"/>
              </p:xfrm>
              <a:graphic>
                <a:graphicData uri="http://schemas.openxmlformats.org/presentationml/2006/ole">
                  <p:oleObj spid="_x0000_s169998" name="Equation" r:id="rId14" imgW="266400" imgH="228600" progId="Equation.DSMT4">
                    <p:embed/>
                  </p:oleObj>
                </a:graphicData>
              </a:graphic>
            </p:graphicFrame>
            <p:graphicFrame>
              <p:nvGraphicFramePr>
                <p:cNvPr id="55" name="Object 30"/>
                <p:cNvGraphicFramePr>
                  <a:graphicFrameLocks noChangeAspect="1"/>
                </p:cNvGraphicFramePr>
                <p:nvPr/>
              </p:nvGraphicFramePr>
              <p:xfrm>
                <a:off x="6687840" y="5589240"/>
                <a:ext cx="301352" cy="325739"/>
              </p:xfrm>
              <a:graphic>
                <a:graphicData uri="http://schemas.openxmlformats.org/presentationml/2006/ole">
                  <p:oleObj spid="_x0000_s169999" name="Equation" r:id="rId15" imgW="152280" imgH="164880" progId="Equation.DSMT4">
                    <p:embed/>
                  </p:oleObj>
                </a:graphicData>
              </a:graphic>
            </p:graphicFrame>
          </p:grpSp>
          <p:sp>
            <p:nvSpPr>
              <p:cNvPr id="56" name="左大括号 55"/>
              <p:cNvSpPr/>
              <p:nvPr/>
            </p:nvSpPr>
            <p:spPr>
              <a:xfrm>
                <a:off x="1862385" y="5034061"/>
                <a:ext cx="216024" cy="1008112"/>
              </a:xfrm>
              <a:prstGeom prst="leftBrac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69" name="组合 68"/>
              <p:cNvGrpSpPr/>
              <p:nvPr/>
            </p:nvGrpSpPr>
            <p:grpSpPr>
              <a:xfrm>
                <a:off x="2232992" y="5322093"/>
                <a:ext cx="5111701" cy="411163"/>
                <a:chOff x="2232992" y="5322093"/>
                <a:chExt cx="5111701" cy="411163"/>
              </a:xfrm>
            </p:grpSpPr>
            <p:sp>
              <p:nvSpPr>
                <p:cNvPr id="50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232992" y="5355629"/>
                  <a:ext cx="2555032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 lIns="0" tIns="0" rIns="0" bIns="0">
                  <a:spAutoFit/>
                </a:bodyPr>
                <a:lstStyle/>
                <a:p>
                  <a:r>
                    <a:rPr lang="en-US" altLang="zh-CN" sz="2400" dirty="0">
                      <a:solidFill>
                        <a:srgbClr val="0000FF"/>
                      </a:solidFill>
                    </a:rPr>
                    <a:t>no correlations </a:t>
                  </a:r>
                  <a:r>
                    <a:rPr lang="en-US" altLang="zh-CN" sz="2400" dirty="0" smtClean="0">
                      <a:solidFill>
                        <a:srgbClr val="0000FF"/>
                      </a:solidFill>
                    </a:rPr>
                    <a:t>with</a:t>
                  </a:r>
                  <a:endParaRPr lang="en-US" altLang="zh-CN" sz="2400" dirty="0">
                    <a:solidFill>
                      <a:srgbClr val="0000FF"/>
                    </a:solidFill>
                  </a:endParaRPr>
                </a:p>
              </p:txBody>
            </p:sp>
            <p:grpSp>
              <p:nvGrpSpPr>
                <p:cNvPr id="62" name="组合 61"/>
                <p:cNvGrpSpPr/>
                <p:nvPr/>
              </p:nvGrpSpPr>
              <p:grpSpPr>
                <a:xfrm>
                  <a:off x="4788024" y="5322093"/>
                  <a:ext cx="2556669" cy="411163"/>
                  <a:chOff x="4788024" y="5394101"/>
                  <a:chExt cx="2556669" cy="411163"/>
                </a:xfrm>
              </p:grpSpPr>
              <p:graphicFrame>
                <p:nvGraphicFramePr>
                  <p:cNvPr id="47" name="Object 28"/>
                  <p:cNvGraphicFramePr>
                    <a:graphicFrameLocks noChangeAspect="1"/>
                  </p:cNvGraphicFramePr>
                  <p:nvPr/>
                </p:nvGraphicFramePr>
                <p:xfrm>
                  <a:off x="4788024" y="5394101"/>
                  <a:ext cx="1884362" cy="411163"/>
                </p:xfrm>
                <a:graphic>
                  <a:graphicData uri="http://schemas.openxmlformats.org/presentationml/2006/ole">
                    <p:oleObj spid="_x0000_s170001" name="Equation" r:id="rId16" imgW="1041120" imgH="228600" progId="Equation.DSMT4">
                      <p:embed/>
                    </p:oleObj>
                  </a:graphicData>
                </a:graphic>
              </p:graphicFrame>
              <p:sp>
                <p:nvSpPr>
                  <p:cNvPr id="51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32240" y="5435932"/>
                    <a:ext cx="394792" cy="36933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 lIns="0" tIns="0" rIns="0" bIns="0">
                    <a:spAutoFit/>
                  </a:bodyPr>
                  <a:lstStyle/>
                  <a:p>
                    <a:r>
                      <a:rPr lang="en-US" altLang="zh-CN" sz="2400" dirty="0" smtClean="0">
                        <a:solidFill>
                          <a:srgbClr val="0000FF"/>
                        </a:solidFill>
                      </a:rPr>
                      <a:t>or</a:t>
                    </a:r>
                    <a:endParaRPr lang="en-US" altLang="zh-CN" sz="2400" dirty="0">
                      <a:solidFill>
                        <a:srgbClr val="0000FF"/>
                      </a:solidFill>
                    </a:endParaRPr>
                  </a:p>
                </p:txBody>
              </p:sp>
              <p:graphicFrame>
                <p:nvGraphicFramePr>
                  <p:cNvPr id="170002" name="Object 18"/>
                  <p:cNvGraphicFramePr>
                    <a:graphicFrameLocks noChangeAspect="1"/>
                  </p:cNvGraphicFramePr>
                  <p:nvPr/>
                </p:nvGraphicFramePr>
                <p:xfrm>
                  <a:off x="7092280" y="5445224"/>
                  <a:ext cx="252413" cy="319087"/>
                </p:xfrm>
                <a:graphic>
                  <a:graphicData uri="http://schemas.openxmlformats.org/presentationml/2006/ole">
                    <p:oleObj spid="_x0000_s170002" name="Equation" r:id="rId17" imgW="139680" imgH="177480" progId="Equation.DSMT4">
                      <p:embed/>
                    </p:oleObj>
                  </a:graphicData>
                </a:graphic>
              </p:graphicFrame>
            </p:grpSp>
          </p:grpSp>
        </p:grpSp>
      </p:grpSp>
      <p:sp>
        <p:nvSpPr>
          <p:cNvPr id="64" name="灯片编号占位符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E0BCD9-A81D-4D9C-9C0E-82552428A75A}" type="slidenum">
              <a:rPr lang="en-US" altLang="zh-CN"/>
              <a:pPr>
                <a:defRPr/>
              </a:pPr>
              <a:t>2</a:t>
            </a:fld>
            <a:endParaRPr lang="en-US" altLang="zh-CN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18852" y="3070121"/>
            <a:ext cx="719350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2800" dirty="0" smtClean="0"/>
              <a:t>   Anarchy </a:t>
            </a:r>
            <a:r>
              <a:rPr lang="en-US" altLang="zh-CN" sz="2800" dirty="0"/>
              <a:t>approach </a:t>
            </a:r>
            <a:r>
              <a:rPr lang="en-US" altLang="zh-CN" sz="2800" dirty="0" smtClean="0"/>
              <a:t>applied to neutrino physics </a:t>
            </a:r>
            <a:endParaRPr lang="en-US" altLang="zh-CN" sz="2800" dirty="0"/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3810000" y="762000"/>
            <a:ext cx="1600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zh-CN" sz="3600" dirty="0"/>
              <a:t>Outline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611560" y="2062009"/>
            <a:ext cx="422853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2800" dirty="0" smtClean="0"/>
              <a:t>   What is Anarchy Approach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52223" y="3861048"/>
            <a:ext cx="460395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CN" sz="2800" dirty="0" smtClean="0"/>
              <a:t>Neutrinoless double beta decay</a:t>
            </a:r>
            <a:endParaRPr lang="en-US" altLang="zh-CN" sz="2800" dirty="0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547664" y="4582289"/>
            <a:ext cx="189628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CN" sz="2800" dirty="0" smtClean="0"/>
              <a:t>Leptogenesis</a:t>
            </a:r>
            <a:endParaRPr lang="en-US" altLang="zh-C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6323C9-3CD9-4FAC-AA3C-01FF3BB1443C}" type="slidenum">
              <a:rPr lang="en-US" altLang="zh-CN"/>
              <a:pPr>
                <a:defRPr/>
              </a:pPr>
              <a:t>20</a:t>
            </a:fld>
            <a:endParaRPr lang="en-US" altLang="zh-CN"/>
          </a:p>
        </p:txBody>
      </p:sp>
      <p:sp>
        <p:nvSpPr>
          <p:cNvPr id="23555" name="Text Box 7"/>
          <p:cNvSpPr txBox="1">
            <a:spLocks noChangeArrowheads="1"/>
          </p:cNvSpPr>
          <p:nvPr/>
        </p:nvSpPr>
        <p:spPr bwMode="auto">
          <a:xfrm>
            <a:off x="3429000" y="2057400"/>
            <a:ext cx="2209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zh-CN" sz="3600"/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600" y="1268760"/>
            <a:ext cx="50380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CN" sz="2400" i="1" dirty="0" smtClean="0">
                <a:solidFill>
                  <a:srgbClr val="0070C0"/>
                </a:solidFill>
              </a:rPr>
              <a:t>A method to study the parameter space </a:t>
            </a:r>
            <a:endParaRPr lang="en-US" altLang="zh-CN" sz="2400" i="1" dirty="0">
              <a:solidFill>
                <a:srgbClr val="0070C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555776" y="533400"/>
            <a:ext cx="402494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>
            <a:spAutoFit/>
          </a:bodyPr>
          <a:lstStyle/>
          <a:p>
            <a:pPr algn="ctr"/>
            <a:r>
              <a:rPr lang="en-US" altLang="zh-CN" sz="2800" dirty="0" smtClean="0"/>
              <a:t>What is Anarchy Approach?</a:t>
            </a:r>
            <a:endParaRPr lang="en-US" altLang="zh-CN" sz="2800" dirty="0"/>
          </a:p>
        </p:txBody>
      </p:sp>
      <p:sp>
        <p:nvSpPr>
          <p:cNvPr id="28" name="灯片编号占位符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</a:t>
            </a:fld>
            <a:endParaRPr lang="zh-CN" altLang="en-US"/>
          </a:p>
        </p:txBody>
      </p:sp>
      <p:grpSp>
        <p:nvGrpSpPr>
          <p:cNvPr id="74" name="组合 73"/>
          <p:cNvGrpSpPr/>
          <p:nvPr/>
        </p:nvGrpSpPr>
        <p:grpSpPr>
          <a:xfrm>
            <a:off x="4932040" y="4725144"/>
            <a:ext cx="3456384" cy="1872208"/>
            <a:chOff x="4932040" y="4725144"/>
            <a:chExt cx="3456384" cy="1872208"/>
          </a:xfrm>
        </p:grpSpPr>
        <p:sp>
          <p:nvSpPr>
            <p:cNvPr id="65" name="圆角矩形 64"/>
            <p:cNvSpPr/>
            <p:nvPr/>
          </p:nvSpPr>
          <p:spPr>
            <a:xfrm>
              <a:off x="4932040" y="4725144"/>
              <a:ext cx="3456384" cy="187220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4" name="组合 63"/>
            <p:cNvGrpSpPr/>
            <p:nvPr/>
          </p:nvGrpSpPr>
          <p:grpSpPr>
            <a:xfrm>
              <a:off x="5220072" y="4787860"/>
              <a:ext cx="2842445" cy="1737484"/>
              <a:chOff x="5364088" y="4509120"/>
              <a:chExt cx="2842445" cy="1737484"/>
            </a:xfrm>
          </p:grpSpPr>
          <p:graphicFrame>
            <p:nvGraphicFramePr>
              <p:cNvPr id="39" name="Object 28"/>
              <p:cNvGraphicFramePr>
                <a:graphicFrameLocks noChangeAspect="1"/>
              </p:cNvGraphicFramePr>
              <p:nvPr/>
            </p:nvGraphicFramePr>
            <p:xfrm>
              <a:off x="6228184" y="4509120"/>
              <a:ext cx="1080120" cy="443965"/>
            </p:xfrm>
            <a:graphic>
              <a:graphicData uri="http://schemas.openxmlformats.org/presentationml/2006/ole">
                <p:oleObj spid="_x0000_s206854" name="Equation" r:id="rId3" imgW="495000" imgH="203040" progId="Equation.DSMT4">
                  <p:embed/>
                </p:oleObj>
              </a:graphicData>
            </a:graphic>
          </p:graphicFrame>
          <p:grpSp>
            <p:nvGrpSpPr>
              <p:cNvPr id="41" name="组合 47"/>
              <p:cNvGrpSpPr/>
              <p:nvPr/>
            </p:nvGrpSpPr>
            <p:grpSpPr>
              <a:xfrm>
                <a:off x="5364088" y="5013176"/>
                <a:ext cx="2842445" cy="1233428"/>
                <a:chOff x="2987824" y="5085184"/>
                <a:chExt cx="2842445" cy="1233428"/>
              </a:xfrm>
            </p:grpSpPr>
            <p:sp>
              <p:nvSpPr>
                <p:cNvPr id="44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2987824" y="5085184"/>
                  <a:ext cx="2842445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>
                    <a:buFont typeface="Arial" pitchFamily="34" charset="0"/>
                    <a:buChar char="•"/>
                  </a:pPr>
                  <a:r>
                    <a:rPr lang="en-US" altLang="zh-CN" sz="2400" dirty="0" smtClean="0"/>
                    <a:t>  Dimensional analysis</a:t>
                  </a:r>
                  <a:endParaRPr lang="en-US" altLang="zh-CN" sz="2400" dirty="0"/>
                </a:p>
              </p:txBody>
            </p:sp>
            <p:sp>
              <p:nvSpPr>
                <p:cNvPr id="45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2987824" y="5517232"/>
                  <a:ext cx="1719381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>
                    <a:buFont typeface="Arial" pitchFamily="34" charset="0"/>
                    <a:buChar char="•"/>
                  </a:pPr>
                  <a:r>
                    <a:rPr lang="en-US" altLang="zh-CN" sz="2400" dirty="0" smtClean="0"/>
                    <a:t>  Symmetries</a:t>
                  </a:r>
                  <a:endParaRPr lang="en-US" altLang="zh-CN" sz="2400" dirty="0"/>
                </a:p>
              </p:txBody>
            </p:sp>
            <p:sp>
              <p:nvSpPr>
                <p:cNvPr id="49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2987824" y="5949280"/>
                  <a:ext cx="793487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>
                    <a:buFont typeface="Arial" pitchFamily="34" charset="0"/>
                    <a:buChar char="•"/>
                  </a:pPr>
                  <a:r>
                    <a:rPr lang="en-US" altLang="zh-CN" sz="2400" dirty="0" smtClean="0"/>
                    <a:t>  Cuts</a:t>
                  </a:r>
                  <a:endParaRPr lang="en-US" altLang="zh-CN" sz="2400" dirty="0"/>
                </a:p>
              </p:txBody>
            </p:sp>
          </p:grpSp>
        </p:grpSp>
      </p:grpSp>
      <p:grpSp>
        <p:nvGrpSpPr>
          <p:cNvPr id="60" name="组合 59"/>
          <p:cNvGrpSpPr/>
          <p:nvPr/>
        </p:nvGrpSpPr>
        <p:grpSpPr>
          <a:xfrm>
            <a:off x="3131840" y="1772816"/>
            <a:ext cx="3384376" cy="2160240"/>
            <a:chOff x="3131840" y="1772816"/>
            <a:chExt cx="3384376" cy="2160240"/>
          </a:xfrm>
        </p:grpSpPr>
        <p:grpSp>
          <p:nvGrpSpPr>
            <p:cNvPr id="57" name="组合 56"/>
            <p:cNvGrpSpPr/>
            <p:nvPr/>
          </p:nvGrpSpPr>
          <p:grpSpPr>
            <a:xfrm>
              <a:off x="3131840" y="3429000"/>
              <a:ext cx="3168352" cy="504056"/>
              <a:chOff x="3131840" y="3573016"/>
              <a:chExt cx="3168352" cy="504056"/>
            </a:xfrm>
          </p:grpSpPr>
          <p:sp>
            <p:nvSpPr>
              <p:cNvPr id="33" name="圆角矩形 32"/>
              <p:cNvSpPr/>
              <p:nvPr/>
            </p:nvSpPr>
            <p:spPr>
              <a:xfrm>
                <a:off x="3131840" y="3573016"/>
                <a:ext cx="3168352" cy="504056"/>
              </a:xfrm>
              <a:prstGeom prst="round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8" name="Text Box 2"/>
              <p:cNvSpPr txBox="1">
                <a:spLocks noChangeArrowheads="1"/>
              </p:cNvSpPr>
              <p:nvPr/>
            </p:nvSpPr>
            <p:spPr bwMode="auto">
              <a:xfrm>
                <a:off x="3338927" y="3645024"/>
                <a:ext cx="2812821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2400" dirty="0" smtClean="0"/>
                  <a:t>t</a:t>
                </a:r>
                <a:r>
                  <a:rPr lang="en-US" altLang="zh-CN" sz="2400" dirty="0" smtClean="0"/>
                  <a:t>he next-layer model ?</a:t>
                </a:r>
                <a:endParaRPr lang="en-US" altLang="zh-CN" sz="2400" dirty="0"/>
              </a:p>
            </p:txBody>
          </p:sp>
        </p:grpSp>
        <p:sp>
          <p:nvSpPr>
            <p:cNvPr id="46" name="Text Box 2"/>
            <p:cNvSpPr txBox="1">
              <a:spLocks noChangeArrowheads="1"/>
            </p:cNvSpPr>
            <p:nvPr/>
          </p:nvSpPr>
          <p:spPr bwMode="auto">
            <a:xfrm>
              <a:off x="3173340" y="2852936"/>
              <a:ext cx="8946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400" dirty="0" smtClean="0"/>
                <a:t>explain</a:t>
              </a:r>
              <a:endParaRPr lang="en-US" altLang="zh-CN" sz="2400" dirty="0"/>
            </a:p>
          </p:txBody>
        </p:sp>
        <p:sp>
          <p:nvSpPr>
            <p:cNvPr id="47" name="Text Box 2"/>
            <p:cNvSpPr txBox="1">
              <a:spLocks noChangeArrowheads="1"/>
            </p:cNvSpPr>
            <p:nvPr/>
          </p:nvSpPr>
          <p:spPr bwMode="auto">
            <a:xfrm>
              <a:off x="5632191" y="2852936"/>
              <a:ext cx="88402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400" dirty="0" smtClean="0"/>
                <a:t>predict</a:t>
              </a:r>
              <a:endParaRPr lang="en-US" altLang="zh-CN" sz="2400" dirty="0"/>
            </a:p>
          </p:txBody>
        </p:sp>
        <p:cxnSp>
          <p:nvCxnSpPr>
            <p:cNvPr id="50" name="直接箭头连接符 49"/>
            <p:cNvCxnSpPr/>
            <p:nvPr/>
          </p:nvCxnSpPr>
          <p:spPr>
            <a:xfrm flipV="1">
              <a:off x="4355976" y="2780928"/>
              <a:ext cx="0" cy="504056"/>
            </a:xfrm>
            <a:prstGeom prst="straightConnector1">
              <a:avLst/>
            </a:prstGeom>
            <a:ln w="38100">
              <a:solidFill>
                <a:schemeClr val="accent6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组合 30"/>
            <p:cNvGrpSpPr/>
            <p:nvPr/>
          </p:nvGrpSpPr>
          <p:grpSpPr>
            <a:xfrm>
              <a:off x="3131840" y="1772816"/>
              <a:ext cx="2880320" cy="1008112"/>
              <a:chOff x="3203848" y="2132856"/>
              <a:chExt cx="2880320" cy="1008112"/>
            </a:xfrm>
          </p:grpSpPr>
          <p:graphicFrame>
            <p:nvGraphicFramePr>
              <p:cNvPr id="101387" name="Object 11"/>
              <p:cNvGraphicFramePr>
                <a:graphicFrameLocks noChangeAspect="1"/>
              </p:cNvGraphicFramePr>
              <p:nvPr/>
            </p:nvGraphicFramePr>
            <p:xfrm>
              <a:off x="3203848" y="2636912"/>
              <a:ext cx="2670839" cy="504056"/>
            </p:xfrm>
            <a:graphic>
              <a:graphicData uri="http://schemas.openxmlformats.org/presentationml/2006/ole">
                <p:oleObj spid="_x0000_s206852" name="Equation" r:id="rId4" imgW="1079280" imgH="203040" progId="Equation.DSMT4">
                  <p:embed/>
                </p:oleObj>
              </a:graphicData>
            </a:graphic>
          </p:graphicFrame>
          <p:sp>
            <p:nvSpPr>
              <p:cNvPr id="55" name="Text Box 2"/>
              <p:cNvSpPr txBox="1">
                <a:spLocks noChangeArrowheads="1"/>
              </p:cNvSpPr>
              <p:nvPr/>
            </p:nvSpPr>
            <p:spPr bwMode="auto">
              <a:xfrm>
                <a:off x="3779912" y="2132856"/>
                <a:ext cx="84356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2400" dirty="0" smtClean="0">
                    <a:solidFill>
                      <a:srgbClr val="FF0000"/>
                    </a:solidFill>
                  </a:rPr>
                  <a:t>known</a:t>
                </a:r>
                <a:endParaRPr lang="en-US" altLang="zh-CN" sz="24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6" name="Text Box 2"/>
              <p:cNvSpPr txBox="1">
                <a:spLocks noChangeArrowheads="1"/>
              </p:cNvSpPr>
              <p:nvPr/>
            </p:nvSpPr>
            <p:spPr bwMode="auto">
              <a:xfrm>
                <a:off x="4916797" y="2132856"/>
                <a:ext cx="1167371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2400" dirty="0" smtClean="0">
                    <a:solidFill>
                      <a:schemeClr val="bg1">
                        <a:lumMod val="50000"/>
                      </a:schemeClr>
                    </a:solidFill>
                  </a:rPr>
                  <a:t>unknown</a:t>
                </a:r>
                <a:endParaRPr lang="en-US" altLang="zh-CN" sz="24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cxnSp>
          <p:nvCxnSpPr>
            <p:cNvPr id="59" name="直接箭头连接符 58"/>
            <p:cNvCxnSpPr/>
            <p:nvPr/>
          </p:nvCxnSpPr>
          <p:spPr>
            <a:xfrm flipV="1">
              <a:off x="5292080" y="2780928"/>
              <a:ext cx="0" cy="504056"/>
            </a:xfrm>
            <a:prstGeom prst="straightConnector1">
              <a:avLst/>
            </a:prstGeom>
            <a:ln w="38100">
              <a:solidFill>
                <a:schemeClr val="accent6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组合 72"/>
          <p:cNvGrpSpPr/>
          <p:nvPr/>
        </p:nvGrpSpPr>
        <p:grpSpPr>
          <a:xfrm>
            <a:off x="899592" y="4725144"/>
            <a:ext cx="3456384" cy="1872208"/>
            <a:chOff x="899592" y="4725144"/>
            <a:chExt cx="3456384" cy="1872208"/>
          </a:xfrm>
        </p:grpSpPr>
        <p:sp>
          <p:nvSpPr>
            <p:cNvPr id="66" name="圆角矩形 65"/>
            <p:cNvSpPr/>
            <p:nvPr/>
          </p:nvSpPr>
          <p:spPr>
            <a:xfrm>
              <a:off x="899592" y="4725144"/>
              <a:ext cx="3456384" cy="1872208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2" name="组合 61"/>
            <p:cNvGrpSpPr/>
            <p:nvPr/>
          </p:nvGrpSpPr>
          <p:grpSpPr>
            <a:xfrm>
              <a:off x="1259632" y="4941168"/>
              <a:ext cx="2522537" cy="1429543"/>
              <a:chOff x="971600" y="4303713"/>
              <a:chExt cx="2522537" cy="1429543"/>
            </a:xfrm>
          </p:grpSpPr>
          <p:graphicFrame>
            <p:nvGraphicFramePr>
              <p:cNvPr id="37" name="Object 28"/>
              <p:cNvGraphicFramePr>
                <a:graphicFrameLocks noChangeAspect="1"/>
              </p:cNvGraphicFramePr>
              <p:nvPr/>
            </p:nvGraphicFramePr>
            <p:xfrm>
              <a:off x="971600" y="4303713"/>
              <a:ext cx="733425" cy="411162"/>
            </p:xfrm>
            <a:graphic>
              <a:graphicData uri="http://schemas.openxmlformats.org/presentationml/2006/ole">
                <p:oleObj spid="_x0000_s206853" name="Equation" r:id="rId5" imgW="406080" imgH="228600" progId="Equation.DSMT4">
                  <p:embed/>
                </p:oleObj>
              </a:graphicData>
            </a:graphic>
          </p:graphicFrame>
          <p:graphicFrame>
            <p:nvGraphicFramePr>
              <p:cNvPr id="206855" name="Object 28"/>
              <p:cNvGraphicFramePr>
                <a:graphicFrameLocks noChangeAspect="1"/>
              </p:cNvGraphicFramePr>
              <p:nvPr/>
            </p:nvGraphicFramePr>
            <p:xfrm>
              <a:off x="971600" y="4805363"/>
              <a:ext cx="1330325" cy="412750"/>
            </p:xfrm>
            <a:graphic>
              <a:graphicData uri="http://schemas.openxmlformats.org/presentationml/2006/ole">
                <p:oleObj spid="_x0000_s206855" name="Equation" r:id="rId6" imgW="736560" imgH="228600" progId="Equation.DSMT4">
                  <p:embed/>
                </p:oleObj>
              </a:graphicData>
            </a:graphic>
          </p:graphicFrame>
          <p:graphicFrame>
            <p:nvGraphicFramePr>
              <p:cNvPr id="206856" name="Object 28"/>
              <p:cNvGraphicFramePr>
                <a:graphicFrameLocks noChangeAspect="1"/>
              </p:cNvGraphicFramePr>
              <p:nvPr/>
            </p:nvGraphicFramePr>
            <p:xfrm>
              <a:off x="971600" y="5298281"/>
              <a:ext cx="2522537" cy="434975"/>
            </p:xfrm>
            <a:graphic>
              <a:graphicData uri="http://schemas.openxmlformats.org/presentationml/2006/ole">
                <p:oleObj spid="_x0000_s206856" name="Equation" r:id="rId7" imgW="1396800" imgH="241200" progId="Equation.DSMT4">
                  <p:embed/>
                </p:oleObj>
              </a:graphicData>
            </a:graphic>
          </p:graphicFrame>
        </p:grpSp>
      </p:grpSp>
      <p:grpSp>
        <p:nvGrpSpPr>
          <p:cNvPr id="75" name="组合 74"/>
          <p:cNvGrpSpPr/>
          <p:nvPr/>
        </p:nvGrpSpPr>
        <p:grpSpPr>
          <a:xfrm>
            <a:off x="1115616" y="4005064"/>
            <a:ext cx="2808312" cy="648072"/>
            <a:chOff x="1115616" y="4005064"/>
            <a:chExt cx="2808312" cy="648072"/>
          </a:xfrm>
        </p:grpSpPr>
        <p:sp>
          <p:nvSpPr>
            <p:cNvPr id="36" name="Text Box 2"/>
            <p:cNvSpPr txBox="1">
              <a:spLocks noChangeArrowheads="1"/>
            </p:cNvSpPr>
            <p:nvPr/>
          </p:nvSpPr>
          <p:spPr bwMode="auto">
            <a:xfrm>
              <a:off x="1115616" y="4005064"/>
              <a:ext cx="1685526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3200" dirty="0" smtClean="0">
                  <a:solidFill>
                    <a:schemeClr val="accent6">
                      <a:lumMod val="50000"/>
                    </a:schemeClr>
                  </a:solidFill>
                </a:rPr>
                <a:t>Monarchy</a:t>
              </a:r>
              <a:endParaRPr lang="en-US" altLang="zh-CN" sz="3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cxnSp>
          <p:nvCxnSpPr>
            <p:cNvPr id="70" name="直接箭头连接符 69"/>
            <p:cNvCxnSpPr/>
            <p:nvPr/>
          </p:nvCxnSpPr>
          <p:spPr>
            <a:xfrm flipV="1">
              <a:off x="2843808" y="4005064"/>
              <a:ext cx="1080120" cy="648072"/>
            </a:xfrm>
            <a:prstGeom prst="straightConnector1">
              <a:avLst/>
            </a:prstGeom>
            <a:ln w="3810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组合 75"/>
          <p:cNvGrpSpPr/>
          <p:nvPr/>
        </p:nvGrpSpPr>
        <p:grpSpPr>
          <a:xfrm>
            <a:off x="5436096" y="4005064"/>
            <a:ext cx="2507435" cy="648072"/>
            <a:chOff x="5436096" y="4005064"/>
            <a:chExt cx="2507435" cy="648072"/>
          </a:xfrm>
        </p:grpSpPr>
        <p:sp>
          <p:nvSpPr>
            <p:cNvPr id="61" name="Text Box 2"/>
            <p:cNvSpPr txBox="1">
              <a:spLocks noChangeArrowheads="1"/>
            </p:cNvSpPr>
            <p:nvPr/>
          </p:nvSpPr>
          <p:spPr bwMode="auto">
            <a:xfrm>
              <a:off x="6588224" y="4016677"/>
              <a:ext cx="1355307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3200" dirty="0" smtClean="0">
                  <a:solidFill>
                    <a:schemeClr val="accent1">
                      <a:lumMod val="75000"/>
                    </a:schemeClr>
                  </a:solidFill>
                </a:rPr>
                <a:t>Anarchy</a:t>
              </a:r>
              <a:endParaRPr lang="en-US" altLang="zh-CN" sz="32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71" name="直接箭头连接符 70"/>
            <p:cNvCxnSpPr/>
            <p:nvPr/>
          </p:nvCxnSpPr>
          <p:spPr>
            <a:xfrm flipH="1" flipV="1">
              <a:off x="5436096" y="4005064"/>
              <a:ext cx="1080120" cy="648072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组合 40"/>
          <p:cNvGrpSpPr/>
          <p:nvPr/>
        </p:nvGrpSpPr>
        <p:grpSpPr>
          <a:xfrm>
            <a:off x="395536" y="1052736"/>
            <a:ext cx="8352928" cy="3384376"/>
            <a:chOff x="395536" y="1196752"/>
            <a:chExt cx="8352928" cy="3384376"/>
          </a:xfrm>
        </p:grpSpPr>
        <p:grpSp>
          <p:nvGrpSpPr>
            <p:cNvPr id="26" name="组合 25"/>
            <p:cNvGrpSpPr/>
            <p:nvPr/>
          </p:nvGrpSpPr>
          <p:grpSpPr>
            <a:xfrm>
              <a:off x="2051720" y="2564904"/>
              <a:ext cx="1584176" cy="1584176"/>
              <a:chOff x="1907704" y="3356992"/>
              <a:chExt cx="1584176" cy="1584176"/>
            </a:xfrm>
          </p:grpSpPr>
          <p:sp>
            <p:nvSpPr>
              <p:cNvPr id="13" name="椭圆 12"/>
              <p:cNvSpPr/>
              <p:nvPr/>
            </p:nvSpPr>
            <p:spPr>
              <a:xfrm>
                <a:off x="1907704" y="3356992"/>
                <a:ext cx="1584176" cy="1584176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椭圆 19"/>
              <p:cNvSpPr/>
              <p:nvPr/>
            </p:nvSpPr>
            <p:spPr>
              <a:xfrm>
                <a:off x="2483768" y="3933056"/>
                <a:ext cx="432048" cy="432048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3" name="Picture 48" descr="185px-Saksen-Koburg_Leopold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9552" y="1268760"/>
              <a:ext cx="1274763" cy="143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81" descr="images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22876" y="3284984"/>
              <a:ext cx="1525588" cy="1081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椭圆 10"/>
            <p:cNvSpPr/>
            <p:nvPr/>
          </p:nvSpPr>
          <p:spPr>
            <a:xfrm>
              <a:off x="7020272" y="1196752"/>
              <a:ext cx="1584176" cy="1584176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4" name="组合 23"/>
            <p:cNvGrpSpPr/>
            <p:nvPr/>
          </p:nvGrpSpPr>
          <p:grpSpPr>
            <a:xfrm>
              <a:off x="5364088" y="1628800"/>
              <a:ext cx="1584176" cy="1584176"/>
              <a:chOff x="5220072" y="1844824"/>
              <a:chExt cx="1584176" cy="1584176"/>
            </a:xfrm>
          </p:grpSpPr>
          <p:sp>
            <p:nvSpPr>
              <p:cNvPr id="15" name="椭圆 14"/>
              <p:cNvSpPr/>
              <p:nvPr/>
            </p:nvSpPr>
            <p:spPr>
              <a:xfrm>
                <a:off x="5220072" y="1844824"/>
                <a:ext cx="1584176" cy="1584176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椭圆 15"/>
              <p:cNvSpPr/>
              <p:nvPr/>
            </p:nvSpPr>
            <p:spPr>
              <a:xfrm>
                <a:off x="5436096" y="2060848"/>
                <a:ext cx="1152128" cy="1152128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3707904" y="2132856"/>
              <a:ext cx="1584176" cy="1584176"/>
              <a:chOff x="3563888" y="2564904"/>
              <a:chExt cx="1584176" cy="1584176"/>
            </a:xfrm>
          </p:grpSpPr>
          <p:sp>
            <p:nvSpPr>
              <p:cNvPr id="14" name="椭圆 13"/>
              <p:cNvSpPr/>
              <p:nvPr/>
            </p:nvSpPr>
            <p:spPr>
              <a:xfrm>
                <a:off x="3563888" y="2564904"/>
                <a:ext cx="1584176" cy="1584176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3995936" y="2996952"/>
                <a:ext cx="720080" cy="72008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395536" y="2996952"/>
              <a:ext cx="1584176" cy="1584176"/>
              <a:chOff x="323528" y="4149080"/>
              <a:chExt cx="1584176" cy="1584176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323528" y="4149080"/>
                <a:ext cx="1584176" cy="1584176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" name="椭圆 22"/>
              <p:cNvSpPr/>
              <p:nvPr/>
            </p:nvSpPr>
            <p:spPr>
              <a:xfrm>
                <a:off x="1043608" y="4869160"/>
                <a:ext cx="144016" cy="144016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29" name="直接箭头连接符 28"/>
            <p:cNvCxnSpPr/>
            <p:nvPr/>
          </p:nvCxnSpPr>
          <p:spPr>
            <a:xfrm flipV="1">
              <a:off x="2267744" y="2060848"/>
              <a:ext cx="1080120" cy="28803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箭头连接符 34"/>
            <p:cNvCxnSpPr/>
            <p:nvPr/>
          </p:nvCxnSpPr>
          <p:spPr>
            <a:xfrm flipV="1">
              <a:off x="5724128" y="3356992"/>
              <a:ext cx="1080120" cy="288032"/>
            </a:xfrm>
            <a:prstGeom prst="straightConnector1">
              <a:avLst/>
            </a:prstGeom>
            <a:ln w="38100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 Box 2"/>
            <p:cNvSpPr txBox="1">
              <a:spLocks noChangeArrowheads="1"/>
            </p:cNvSpPr>
            <p:nvPr/>
          </p:nvSpPr>
          <p:spPr bwMode="auto">
            <a:xfrm>
              <a:off x="2267744" y="1619508"/>
              <a:ext cx="60542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400" dirty="0" smtClean="0"/>
                <a:t>relax</a:t>
              </a:r>
              <a:endParaRPr lang="en-US" altLang="zh-CN" sz="2400" dirty="0"/>
            </a:p>
          </p:txBody>
        </p:sp>
        <p:sp>
          <p:nvSpPr>
            <p:cNvPr id="37" name="Text Box 2"/>
            <p:cNvSpPr txBox="1">
              <a:spLocks noChangeArrowheads="1"/>
            </p:cNvSpPr>
            <p:nvPr/>
          </p:nvSpPr>
          <p:spPr bwMode="auto">
            <a:xfrm>
              <a:off x="5724128" y="3851756"/>
              <a:ext cx="115146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400" dirty="0" smtClean="0"/>
                <a:t>constrain</a:t>
              </a:r>
              <a:endParaRPr lang="en-US" altLang="zh-CN" sz="2400" dirty="0"/>
            </a:p>
          </p:txBody>
        </p:sp>
      </p:grp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2466392" y="4293096"/>
            <a:ext cx="419384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Anarchy is a kind of Statistics</a:t>
            </a:r>
            <a:endParaRPr lang="en-US" altLang="zh-CN" sz="2800" dirty="0">
              <a:solidFill>
                <a:srgbClr val="FF0000"/>
              </a:solidFill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2555776" y="533400"/>
            <a:ext cx="402494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>
            <a:spAutoFit/>
          </a:bodyPr>
          <a:lstStyle/>
          <a:p>
            <a:pPr algn="ctr"/>
            <a:r>
              <a:rPr lang="en-US" altLang="zh-CN" sz="2800" dirty="0" smtClean="0"/>
              <a:t>How to understand anarchy</a:t>
            </a:r>
            <a:endParaRPr lang="en-US" altLang="zh-CN" sz="2800" dirty="0"/>
          </a:p>
        </p:txBody>
      </p:sp>
      <p:sp>
        <p:nvSpPr>
          <p:cNvPr id="32" name="灯片编号占位符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grpSp>
        <p:nvGrpSpPr>
          <p:cNvPr id="45" name="组合 56"/>
          <p:cNvGrpSpPr/>
          <p:nvPr/>
        </p:nvGrpSpPr>
        <p:grpSpPr>
          <a:xfrm>
            <a:off x="2915816" y="6093296"/>
            <a:ext cx="3168352" cy="504056"/>
            <a:chOff x="3131840" y="3573016"/>
            <a:chExt cx="3168352" cy="504056"/>
          </a:xfrm>
        </p:grpSpPr>
        <p:sp>
          <p:nvSpPr>
            <p:cNvPr id="58" name="圆角矩形 57"/>
            <p:cNvSpPr/>
            <p:nvPr/>
          </p:nvSpPr>
          <p:spPr>
            <a:xfrm>
              <a:off x="3131840" y="3573016"/>
              <a:ext cx="3168352" cy="50405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Text Box 2"/>
            <p:cNvSpPr txBox="1">
              <a:spLocks noChangeArrowheads="1"/>
            </p:cNvSpPr>
            <p:nvPr/>
          </p:nvSpPr>
          <p:spPr bwMode="auto">
            <a:xfrm>
              <a:off x="3635896" y="3645024"/>
              <a:ext cx="216020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400" dirty="0" smtClean="0"/>
                <a:t>Anarchical model</a:t>
              </a:r>
              <a:endParaRPr lang="en-US" altLang="zh-CN" sz="2400" dirty="0"/>
            </a:p>
          </p:txBody>
        </p:sp>
      </p:grp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2957316" y="5517232"/>
            <a:ext cx="894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CN" sz="2400" dirty="0" smtClean="0"/>
              <a:t>explain</a:t>
            </a:r>
            <a:endParaRPr lang="en-US" altLang="zh-CN" sz="2400" dirty="0"/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5416167" y="5517232"/>
            <a:ext cx="8840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CN" sz="2400" dirty="0" smtClean="0"/>
              <a:t>predict</a:t>
            </a:r>
            <a:endParaRPr lang="en-US" altLang="zh-CN" sz="2400" dirty="0"/>
          </a:p>
        </p:txBody>
      </p:sp>
      <p:cxnSp>
        <p:nvCxnSpPr>
          <p:cNvPr id="52" name="直接箭头连接符 51"/>
          <p:cNvCxnSpPr/>
          <p:nvPr/>
        </p:nvCxnSpPr>
        <p:spPr>
          <a:xfrm flipV="1">
            <a:off x="4139952" y="5445224"/>
            <a:ext cx="0" cy="504056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Object 11"/>
          <p:cNvGraphicFramePr>
            <a:graphicFrameLocks noChangeAspect="1"/>
          </p:cNvGraphicFramePr>
          <p:nvPr/>
        </p:nvGraphicFramePr>
        <p:xfrm>
          <a:off x="2915816" y="4941168"/>
          <a:ext cx="2670839" cy="504056"/>
        </p:xfrm>
        <a:graphic>
          <a:graphicData uri="http://schemas.openxmlformats.org/presentationml/2006/ole">
            <p:oleObj spid="_x0000_s179201" name="Equation" r:id="rId5" imgW="1079280" imgH="203040" progId="Equation.DSMT4">
              <p:embed/>
            </p:oleObj>
          </a:graphicData>
        </a:graphic>
      </p:graphicFrame>
      <p:cxnSp>
        <p:nvCxnSpPr>
          <p:cNvPr id="54" name="直接箭头连接符 53"/>
          <p:cNvCxnSpPr/>
          <p:nvPr/>
        </p:nvCxnSpPr>
        <p:spPr>
          <a:xfrm flipV="1">
            <a:off x="5076056" y="5445224"/>
            <a:ext cx="0" cy="504056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766441" y="5517232"/>
            <a:ext cx="18613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CN" sz="2000" dirty="0" smtClean="0">
                <a:solidFill>
                  <a:srgbClr val="0070C0"/>
                </a:solidFill>
              </a:rPr>
              <a:t>c</a:t>
            </a:r>
            <a:r>
              <a:rPr lang="en-US" altLang="zh-CN" sz="2000" dirty="0" smtClean="0">
                <a:solidFill>
                  <a:srgbClr val="0070C0"/>
                </a:solidFill>
              </a:rPr>
              <a:t>heck consistency</a:t>
            </a:r>
            <a:endParaRPr lang="en-US" altLang="zh-CN" sz="2000" dirty="0">
              <a:solidFill>
                <a:srgbClr val="0070C0"/>
              </a:solidFill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6744185" y="5085184"/>
            <a:ext cx="12121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CN" sz="2000" dirty="0" smtClean="0">
                <a:solidFill>
                  <a:srgbClr val="0070C0"/>
                </a:solidFill>
              </a:rPr>
              <a:t>distribution</a:t>
            </a:r>
            <a:endParaRPr lang="en-US" altLang="zh-CN" sz="2000" dirty="0">
              <a:solidFill>
                <a:srgbClr val="0070C0"/>
              </a:solidFill>
            </a:endParaRP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6732240" y="5929535"/>
            <a:ext cx="11414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CN" sz="2000" dirty="0" smtClean="0">
                <a:solidFill>
                  <a:srgbClr val="0070C0"/>
                </a:solidFill>
              </a:rPr>
              <a:t>correlation</a:t>
            </a:r>
            <a:endParaRPr lang="en-US" altLang="zh-CN" sz="2000" dirty="0">
              <a:solidFill>
                <a:srgbClr val="0070C0"/>
              </a:solidFill>
            </a:endParaRPr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6732240" y="5517232"/>
            <a:ext cx="12264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CN" sz="2000" dirty="0" smtClean="0">
                <a:solidFill>
                  <a:srgbClr val="0070C0"/>
                </a:solidFill>
              </a:rPr>
              <a:t>expectation</a:t>
            </a:r>
            <a:endParaRPr lang="en-US" altLang="zh-CN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2" grpId="0"/>
      <p:bldP spid="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5</a:t>
            </a:fld>
            <a:endParaRPr lang="zh-CN" altLang="en-US"/>
          </a:p>
        </p:txBody>
      </p:sp>
      <p:grpSp>
        <p:nvGrpSpPr>
          <p:cNvPr id="34" name="组合 33"/>
          <p:cNvGrpSpPr/>
          <p:nvPr/>
        </p:nvGrpSpPr>
        <p:grpSpPr>
          <a:xfrm>
            <a:off x="35496" y="1409926"/>
            <a:ext cx="4499992" cy="1376132"/>
            <a:chOff x="35496" y="1052736"/>
            <a:chExt cx="4499992" cy="1376132"/>
          </a:xfrm>
        </p:grpSpPr>
        <p:sp>
          <p:nvSpPr>
            <p:cNvPr id="23" name="矩形 22"/>
            <p:cNvSpPr/>
            <p:nvPr/>
          </p:nvSpPr>
          <p:spPr>
            <a:xfrm>
              <a:off x="35496" y="1052736"/>
              <a:ext cx="4499992" cy="13761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24" name="Object 39"/>
            <p:cNvGraphicFramePr>
              <a:graphicFrameLocks noChangeAspect="1"/>
            </p:cNvGraphicFramePr>
            <p:nvPr/>
          </p:nvGraphicFramePr>
          <p:xfrm>
            <a:off x="142875" y="1554155"/>
            <a:ext cx="4179888" cy="803275"/>
          </p:xfrm>
          <a:graphic>
            <a:graphicData uri="http://schemas.openxmlformats.org/presentationml/2006/ole">
              <p:oleObj spid="_x0000_s178183" name="Equation" r:id="rId3" imgW="2514600" imgH="482400" progId="Equation.DSMT4">
                <p:embed/>
              </p:oleObj>
            </a:graphicData>
          </a:graphic>
        </p:graphicFrame>
        <p:sp>
          <p:nvSpPr>
            <p:cNvPr id="25" name="Text Box 9"/>
            <p:cNvSpPr txBox="1">
              <a:spLocks noChangeArrowheads="1"/>
            </p:cNvSpPr>
            <p:nvPr/>
          </p:nvSpPr>
          <p:spPr bwMode="auto">
            <a:xfrm>
              <a:off x="162046" y="1115452"/>
              <a:ext cx="430143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400" dirty="0" smtClean="0"/>
                <a:t>Seesaw Mechanism, 3 generations</a:t>
              </a:r>
            </a:p>
          </p:txBody>
        </p:sp>
      </p:grp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2769228" y="533400"/>
            <a:ext cx="367498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>
            <a:spAutoFit/>
          </a:bodyPr>
          <a:lstStyle/>
          <a:p>
            <a:pPr algn="ctr"/>
            <a:r>
              <a:rPr lang="en-US" altLang="zh-CN" sz="2800" dirty="0" smtClean="0"/>
              <a:t>Neutrino Anarchy: model</a:t>
            </a:r>
            <a:endParaRPr lang="en-US" altLang="zh-CN" sz="2800" dirty="0"/>
          </a:p>
        </p:txBody>
      </p:sp>
      <p:grpSp>
        <p:nvGrpSpPr>
          <p:cNvPr id="41" name="组合 40"/>
          <p:cNvGrpSpPr/>
          <p:nvPr/>
        </p:nvGrpSpPr>
        <p:grpSpPr>
          <a:xfrm>
            <a:off x="1357290" y="3138489"/>
            <a:ext cx="2190750" cy="1147767"/>
            <a:chOff x="1357290" y="3067051"/>
            <a:chExt cx="2190750" cy="1147767"/>
          </a:xfrm>
        </p:grpSpPr>
        <p:graphicFrame>
          <p:nvGraphicFramePr>
            <p:cNvPr id="178182" name="Object 53"/>
            <p:cNvGraphicFramePr>
              <a:graphicFrameLocks noChangeAspect="1"/>
            </p:cNvGraphicFramePr>
            <p:nvPr/>
          </p:nvGraphicFramePr>
          <p:xfrm>
            <a:off x="1428728" y="3709993"/>
            <a:ext cx="1900237" cy="504825"/>
          </p:xfrm>
          <a:graphic>
            <a:graphicData uri="http://schemas.openxmlformats.org/presentationml/2006/ole">
              <p:oleObj spid="_x0000_s178182" name="Equation" r:id="rId4" imgW="914400" imgH="241200" progId="Equation.DSMT4">
                <p:embed/>
              </p:oleObj>
            </a:graphicData>
          </a:graphic>
        </p:graphicFrame>
        <p:graphicFrame>
          <p:nvGraphicFramePr>
            <p:cNvPr id="178186" name="Object 53"/>
            <p:cNvGraphicFramePr>
              <a:graphicFrameLocks noChangeAspect="1"/>
            </p:cNvGraphicFramePr>
            <p:nvPr/>
          </p:nvGraphicFramePr>
          <p:xfrm>
            <a:off x="1357290" y="3067051"/>
            <a:ext cx="2190750" cy="504825"/>
          </p:xfrm>
          <a:graphic>
            <a:graphicData uri="http://schemas.openxmlformats.org/presentationml/2006/ole">
              <p:oleObj spid="_x0000_s178186" name="Equation" r:id="rId5" imgW="1054080" imgH="241200" progId="Equation.DSMT4">
                <p:embed/>
              </p:oleObj>
            </a:graphicData>
          </a:graphic>
        </p:graphicFrame>
      </p:grpSp>
      <p:grpSp>
        <p:nvGrpSpPr>
          <p:cNvPr id="49" name="组合 48"/>
          <p:cNvGrpSpPr/>
          <p:nvPr/>
        </p:nvGrpSpPr>
        <p:grpSpPr>
          <a:xfrm>
            <a:off x="2928926" y="1428736"/>
            <a:ext cx="6179578" cy="4572032"/>
            <a:chOff x="2928926" y="1428736"/>
            <a:chExt cx="6179578" cy="4572032"/>
          </a:xfrm>
        </p:grpSpPr>
        <p:grpSp>
          <p:nvGrpSpPr>
            <p:cNvPr id="40" name="组合 39"/>
            <p:cNvGrpSpPr/>
            <p:nvPr/>
          </p:nvGrpSpPr>
          <p:grpSpPr>
            <a:xfrm>
              <a:off x="4572000" y="1428736"/>
              <a:ext cx="4536504" cy="4572032"/>
              <a:chOff x="4572000" y="1357298"/>
              <a:chExt cx="4536504" cy="4572032"/>
            </a:xfrm>
          </p:grpSpPr>
          <p:sp>
            <p:nvSpPr>
              <p:cNvPr id="12" name="矩形 11"/>
              <p:cNvSpPr/>
              <p:nvPr/>
            </p:nvSpPr>
            <p:spPr>
              <a:xfrm>
                <a:off x="4572000" y="1357298"/>
                <a:ext cx="4536504" cy="4572032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3" name="组合 33"/>
              <p:cNvGrpSpPr/>
              <p:nvPr/>
            </p:nvGrpSpPr>
            <p:grpSpPr>
              <a:xfrm>
                <a:off x="4752528" y="2149216"/>
                <a:ext cx="4250857" cy="3600000"/>
                <a:chOff x="4788024" y="1700808"/>
                <a:chExt cx="4250857" cy="3600000"/>
              </a:xfrm>
            </p:grpSpPr>
            <p:pic>
              <p:nvPicPr>
                <p:cNvPr id="18" name="Picture 49" descr="图片2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4788024" y="1700808"/>
                  <a:ext cx="4250857" cy="36000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9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5553193" y="2329135"/>
                  <a:ext cx="746999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CN" sz="2000" dirty="0" smtClean="0"/>
                    <a:t>normal</a:t>
                  </a:r>
                  <a:endParaRPr lang="en-US" altLang="zh-CN" sz="2000" dirty="0"/>
                </a:p>
              </p:txBody>
            </p:sp>
            <p:sp>
              <p:nvSpPr>
                <p:cNvPr id="20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7377055" y="2329135"/>
                  <a:ext cx="867353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CN" sz="2000" dirty="0" smtClean="0"/>
                    <a:t>inverted</a:t>
                  </a:r>
                  <a:endParaRPr lang="en-US" altLang="zh-CN" sz="2000" dirty="0"/>
                </a:p>
              </p:txBody>
            </p:sp>
          </p:grpSp>
          <p:grpSp>
            <p:nvGrpSpPr>
              <p:cNvPr id="14" name="组合 32"/>
              <p:cNvGrpSpPr/>
              <p:nvPr/>
            </p:nvGrpSpPr>
            <p:grpSpPr>
              <a:xfrm>
                <a:off x="6948264" y="1428736"/>
                <a:ext cx="1560512" cy="720080"/>
                <a:chOff x="6444208" y="980728"/>
                <a:chExt cx="1560512" cy="720080"/>
              </a:xfrm>
            </p:grpSpPr>
            <p:graphicFrame>
              <p:nvGraphicFramePr>
                <p:cNvPr id="16" name="Object 43"/>
                <p:cNvGraphicFramePr>
                  <a:graphicFrameLocks noChangeAspect="1"/>
                </p:cNvGraphicFramePr>
                <p:nvPr/>
              </p:nvGraphicFramePr>
              <p:xfrm>
                <a:off x="6444208" y="980728"/>
                <a:ext cx="1539751" cy="387041"/>
              </p:xfrm>
              <a:graphic>
                <a:graphicData uri="http://schemas.openxmlformats.org/presentationml/2006/ole">
                  <p:oleObj spid="_x0000_s178180" name="Equation" r:id="rId7" imgW="965160" imgH="241200" progId="Equation.DSMT4">
                    <p:embed/>
                  </p:oleObj>
                </a:graphicData>
              </a:graphic>
            </p:graphicFrame>
            <p:graphicFrame>
              <p:nvGraphicFramePr>
                <p:cNvPr id="17" name="Object 43"/>
                <p:cNvGraphicFramePr>
                  <a:graphicFrameLocks noChangeAspect="1"/>
                </p:cNvGraphicFramePr>
                <p:nvPr/>
              </p:nvGraphicFramePr>
              <p:xfrm>
                <a:off x="6444208" y="1313458"/>
                <a:ext cx="1560512" cy="387350"/>
              </p:xfrm>
              <a:graphic>
                <a:graphicData uri="http://schemas.openxmlformats.org/presentationml/2006/ole">
                  <p:oleObj spid="_x0000_s178181" name="Equation" r:id="rId8" imgW="977760" imgH="241200" progId="Equation.DSMT4">
                    <p:embed/>
                  </p:oleObj>
                </a:graphicData>
              </a:graphic>
            </p:graphicFrame>
          </p:grpSp>
          <p:sp>
            <p:nvSpPr>
              <p:cNvPr id="15" name="Text Box 9"/>
              <p:cNvSpPr txBox="1">
                <a:spLocks noChangeArrowheads="1"/>
              </p:cNvSpPr>
              <p:nvPr/>
            </p:nvSpPr>
            <p:spPr bwMode="auto">
              <a:xfrm>
                <a:off x="5355514" y="1500744"/>
                <a:ext cx="1232710" cy="4924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3200" dirty="0" smtClean="0"/>
                  <a:t>Masses</a:t>
                </a:r>
                <a:endParaRPr lang="en-US" altLang="zh-CN" sz="3200" dirty="0"/>
              </a:p>
            </p:txBody>
          </p:sp>
        </p:grpSp>
        <p:cxnSp>
          <p:nvCxnSpPr>
            <p:cNvPr id="43" name="直接箭头连接符 42"/>
            <p:cNvCxnSpPr/>
            <p:nvPr/>
          </p:nvCxnSpPr>
          <p:spPr>
            <a:xfrm flipV="1">
              <a:off x="2928926" y="2000240"/>
              <a:ext cx="2286016" cy="171451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组合 49"/>
          <p:cNvGrpSpPr/>
          <p:nvPr/>
        </p:nvGrpSpPr>
        <p:grpSpPr>
          <a:xfrm>
            <a:off x="71406" y="4286256"/>
            <a:ext cx="4429156" cy="1714512"/>
            <a:chOff x="71406" y="4286256"/>
            <a:chExt cx="4429156" cy="1714512"/>
          </a:xfrm>
        </p:grpSpPr>
        <p:grpSp>
          <p:nvGrpSpPr>
            <p:cNvPr id="39" name="组合 38"/>
            <p:cNvGrpSpPr/>
            <p:nvPr/>
          </p:nvGrpSpPr>
          <p:grpSpPr>
            <a:xfrm>
              <a:off x="71406" y="4572008"/>
              <a:ext cx="4429156" cy="1428760"/>
              <a:chOff x="214282" y="4429132"/>
              <a:chExt cx="4429156" cy="1428760"/>
            </a:xfrm>
          </p:grpSpPr>
          <p:sp>
            <p:nvSpPr>
              <p:cNvPr id="37" name="矩形 36"/>
              <p:cNvSpPr/>
              <p:nvPr/>
            </p:nvSpPr>
            <p:spPr>
              <a:xfrm>
                <a:off x="214282" y="4429132"/>
                <a:ext cx="4429156" cy="142876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aphicFrame>
            <p:nvGraphicFramePr>
              <p:cNvPr id="6" name="Object 54"/>
              <p:cNvGraphicFramePr>
                <a:graphicFrameLocks noChangeAspect="1"/>
              </p:cNvGraphicFramePr>
              <p:nvPr/>
            </p:nvGraphicFramePr>
            <p:xfrm>
              <a:off x="2285984" y="4503754"/>
              <a:ext cx="1741487" cy="1282700"/>
            </p:xfrm>
            <a:graphic>
              <a:graphicData uri="http://schemas.openxmlformats.org/presentationml/2006/ole">
                <p:oleObj spid="_x0000_s178179" name="Equation" r:id="rId9" imgW="965160" imgH="711000" progId="Equation.DSMT4">
                  <p:embed/>
                </p:oleObj>
              </a:graphicData>
            </a:graphic>
          </p:graphicFrame>
          <p:sp>
            <p:nvSpPr>
              <p:cNvPr id="7" name="Text Box 9"/>
              <p:cNvSpPr txBox="1">
                <a:spLocks noChangeArrowheads="1"/>
              </p:cNvSpPr>
              <p:nvPr/>
            </p:nvSpPr>
            <p:spPr bwMode="auto">
              <a:xfrm>
                <a:off x="711418" y="4857760"/>
                <a:ext cx="1288814" cy="4924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3200" dirty="0" smtClean="0"/>
                  <a:t>Mixings</a:t>
                </a:r>
                <a:endParaRPr lang="en-US" altLang="zh-CN" sz="3200" dirty="0"/>
              </a:p>
            </p:txBody>
          </p:sp>
        </p:grpSp>
        <p:cxnSp>
          <p:nvCxnSpPr>
            <p:cNvPr id="47" name="直接箭头连接符 46"/>
            <p:cNvCxnSpPr/>
            <p:nvPr/>
          </p:nvCxnSpPr>
          <p:spPr>
            <a:xfrm rot="10800000" flipV="1">
              <a:off x="1357290" y="4286256"/>
              <a:ext cx="785818" cy="57150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组合 65"/>
          <p:cNvGrpSpPr/>
          <p:nvPr/>
        </p:nvGrpSpPr>
        <p:grpSpPr>
          <a:xfrm>
            <a:off x="323528" y="1628800"/>
            <a:ext cx="3888432" cy="3600400"/>
            <a:chOff x="323528" y="1484784"/>
            <a:chExt cx="3888432" cy="3600400"/>
          </a:xfrm>
        </p:grpSpPr>
        <p:sp>
          <p:nvSpPr>
            <p:cNvPr id="58" name="圆角矩形 57"/>
            <p:cNvSpPr/>
            <p:nvPr/>
          </p:nvSpPr>
          <p:spPr>
            <a:xfrm>
              <a:off x="323528" y="1484784"/>
              <a:ext cx="3888432" cy="3600400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5" name="组合 64"/>
            <p:cNvGrpSpPr/>
            <p:nvPr/>
          </p:nvGrpSpPr>
          <p:grpSpPr>
            <a:xfrm>
              <a:off x="518666" y="1629961"/>
              <a:ext cx="3621286" cy="3311207"/>
              <a:chOff x="518666" y="1629961"/>
              <a:chExt cx="3621286" cy="3311207"/>
            </a:xfrm>
          </p:grpSpPr>
          <p:sp>
            <p:nvSpPr>
              <p:cNvPr id="4106" name="Text Box 25"/>
              <p:cNvSpPr txBox="1">
                <a:spLocks noChangeArrowheads="1"/>
              </p:cNvSpPr>
              <p:nvPr/>
            </p:nvSpPr>
            <p:spPr bwMode="auto">
              <a:xfrm>
                <a:off x="1682590" y="1629961"/>
                <a:ext cx="1017202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2800" b="1" dirty="0" smtClean="0"/>
                  <a:t>known</a:t>
                </a:r>
                <a:endParaRPr lang="en-US" altLang="zh-CN" sz="2800" b="1" dirty="0"/>
              </a:p>
            </p:txBody>
          </p:sp>
          <p:graphicFrame>
            <p:nvGraphicFramePr>
              <p:cNvPr id="4098" name="Object 38"/>
              <p:cNvGraphicFramePr>
                <a:graphicFrameLocks noChangeAspect="1"/>
              </p:cNvGraphicFramePr>
              <p:nvPr/>
            </p:nvGraphicFramePr>
            <p:xfrm>
              <a:off x="590674" y="4483968"/>
              <a:ext cx="2887663" cy="457200"/>
            </p:xfrm>
            <a:graphic>
              <a:graphicData uri="http://schemas.openxmlformats.org/presentationml/2006/ole">
                <p:oleObj spid="_x0000_s78850" name="Equation" r:id="rId4" imgW="1523880" imgH="241200" progId="Equation.DSMT4">
                  <p:embed/>
                </p:oleObj>
              </a:graphicData>
            </a:graphic>
          </p:graphicFrame>
          <p:graphicFrame>
            <p:nvGraphicFramePr>
              <p:cNvPr id="4099" name="Object 39"/>
              <p:cNvGraphicFramePr>
                <a:graphicFrameLocks noChangeAspect="1"/>
              </p:cNvGraphicFramePr>
              <p:nvPr/>
            </p:nvGraphicFramePr>
            <p:xfrm>
              <a:off x="581421" y="3954760"/>
              <a:ext cx="3249613" cy="457200"/>
            </p:xfrm>
            <a:graphic>
              <a:graphicData uri="http://schemas.openxmlformats.org/presentationml/2006/ole">
                <p:oleObj spid="_x0000_s78851" name="Equation" r:id="rId5" imgW="1714320" imgH="241200" progId="Equation.DSMT4">
                  <p:embed/>
                </p:oleObj>
              </a:graphicData>
            </a:graphic>
          </p:graphicFrame>
          <p:graphicFrame>
            <p:nvGraphicFramePr>
              <p:cNvPr id="4100" name="Object 40"/>
              <p:cNvGraphicFramePr>
                <a:graphicFrameLocks noChangeAspect="1"/>
              </p:cNvGraphicFramePr>
              <p:nvPr/>
            </p:nvGraphicFramePr>
            <p:xfrm>
              <a:off x="559519" y="3450704"/>
              <a:ext cx="2911475" cy="457200"/>
            </p:xfrm>
            <a:graphic>
              <a:graphicData uri="http://schemas.openxmlformats.org/presentationml/2006/ole">
                <p:oleObj spid="_x0000_s78852" name="Equation" r:id="rId6" imgW="1536480" imgH="241200" progId="Equation.DSMT4">
                  <p:embed/>
                </p:oleObj>
              </a:graphicData>
            </a:graphic>
          </p:graphicFrame>
          <p:graphicFrame>
            <p:nvGraphicFramePr>
              <p:cNvPr id="4101" name="Object 41"/>
              <p:cNvGraphicFramePr>
                <a:graphicFrameLocks noChangeAspect="1"/>
              </p:cNvGraphicFramePr>
              <p:nvPr/>
            </p:nvGraphicFramePr>
            <p:xfrm>
              <a:off x="555377" y="2251323"/>
              <a:ext cx="3584575" cy="457200"/>
            </p:xfrm>
            <a:graphic>
              <a:graphicData uri="http://schemas.openxmlformats.org/presentationml/2006/ole">
                <p:oleObj spid="_x0000_s78853" name="Equation" r:id="rId7" imgW="1892160" imgH="241200" progId="Equation.DSMT4">
                  <p:embed/>
                </p:oleObj>
              </a:graphicData>
            </a:graphic>
          </p:graphicFrame>
          <p:graphicFrame>
            <p:nvGraphicFramePr>
              <p:cNvPr id="4102" name="Object 42"/>
              <p:cNvGraphicFramePr>
                <a:graphicFrameLocks noChangeAspect="1"/>
              </p:cNvGraphicFramePr>
              <p:nvPr/>
            </p:nvGraphicFramePr>
            <p:xfrm>
              <a:off x="518666" y="2827784"/>
              <a:ext cx="3127375" cy="530225"/>
            </p:xfrm>
            <a:graphic>
              <a:graphicData uri="http://schemas.openxmlformats.org/presentationml/2006/ole">
                <p:oleObj spid="_x0000_s78854" name="Equation" r:id="rId8" imgW="1650960" imgH="279360" progId="Equation.DSMT4">
                  <p:embed/>
                </p:oleObj>
              </a:graphicData>
            </a:graphic>
          </p:graphicFrame>
        </p:grpSp>
      </p:grpSp>
      <p:grpSp>
        <p:nvGrpSpPr>
          <p:cNvPr id="63" name="组合 62"/>
          <p:cNvGrpSpPr/>
          <p:nvPr/>
        </p:nvGrpSpPr>
        <p:grpSpPr>
          <a:xfrm>
            <a:off x="4644008" y="1628800"/>
            <a:ext cx="4248472" cy="3600400"/>
            <a:chOff x="4644008" y="1628800"/>
            <a:chExt cx="4248472" cy="3600400"/>
          </a:xfrm>
        </p:grpSpPr>
        <p:sp>
          <p:nvSpPr>
            <p:cNvPr id="60" name="圆角矩形 59"/>
            <p:cNvSpPr/>
            <p:nvPr/>
          </p:nvSpPr>
          <p:spPr>
            <a:xfrm>
              <a:off x="4644008" y="1628800"/>
              <a:ext cx="4248472" cy="3600400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2" name="组合 61"/>
            <p:cNvGrpSpPr/>
            <p:nvPr/>
          </p:nvGrpSpPr>
          <p:grpSpPr>
            <a:xfrm>
              <a:off x="4932040" y="1772816"/>
              <a:ext cx="3848516" cy="3024336"/>
              <a:chOff x="4932040" y="1772816"/>
              <a:chExt cx="3848516" cy="3024336"/>
            </a:xfrm>
          </p:grpSpPr>
          <p:sp>
            <p:nvSpPr>
              <p:cNvPr id="4107" name="Text Box 26"/>
              <p:cNvSpPr txBox="1">
                <a:spLocks noChangeArrowheads="1"/>
              </p:cNvSpPr>
              <p:nvPr/>
            </p:nvSpPr>
            <p:spPr bwMode="auto">
              <a:xfrm>
                <a:off x="6012160" y="1772816"/>
                <a:ext cx="1401922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2800" b="1" dirty="0" smtClean="0"/>
                  <a:t>unknown</a:t>
                </a:r>
                <a:endParaRPr lang="en-US" altLang="zh-CN" sz="2800" b="1" dirty="0"/>
              </a:p>
            </p:txBody>
          </p:sp>
          <p:grpSp>
            <p:nvGrpSpPr>
              <p:cNvPr id="54" name="组合 53"/>
              <p:cNvGrpSpPr/>
              <p:nvPr/>
            </p:nvGrpSpPr>
            <p:grpSpPr>
              <a:xfrm>
                <a:off x="4932040" y="3699247"/>
                <a:ext cx="1522165" cy="377825"/>
                <a:chOff x="5004048" y="3785592"/>
                <a:chExt cx="1522165" cy="377825"/>
              </a:xfrm>
            </p:grpSpPr>
            <p:graphicFrame>
              <p:nvGraphicFramePr>
                <p:cNvPr id="4104" name="Object 7"/>
                <p:cNvGraphicFramePr>
                  <a:graphicFrameLocks noChangeAspect="1"/>
                </p:cNvGraphicFramePr>
                <p:nvPr/>
              </p:nvGraphicFramePr>
              <p:xfrm>
                <a:off x="6227763" y="3785592"/>
                <a:ext cx="298450" cy="377825"/>
              </p:xfrm>
              <a:graphic>
                <a:graphicData uri="http://schemas.openxmlformats.org/presentationml/2006/ole">
                  <p:oleObj spid="_x0000_s78856" name="Equation" r:id="rId9" imgW="139680" imgH="177480" progId="Equation.DSMT4">
                    <p:embed/>
                  </p:oleObj>
                </a:graphicData>
              </a:graphic>
            </p:graphicFrame>
            <p:sp>
              <p:nvSpPr>
                <p:cNvPr id="4117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5004048" y="3789040"/>
                  <a:ext cx="113653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CN" sz="2400" dirty="0"/>
                    <a:t>CP phase</a:t>
                  </a:r>
                </a:p>
              </p:txBody>
            </p:sp>
          </p:grpSp>
          <p:grpSp>
            <p:nvGrpSpPr>
              <p:cNvPr id="32" name="组合 31"/>
              <p:cNvGrpSpPr/>
              <p:nvPr/>
            </p:nvGrpSpPr>
            <p:grpSpPr>
              <a:xfrm>
                <a:off x="4932040" y="2986658"/>
                <a:ext cx="3848516" cy="514350"/>
                <a:chOff x="4932040" y="4149080"/>
                <a:chExt cx="3848516" cy="514350"/>
              </a:xfrm>
            </p:grpSpPr>
            <p:graphicFrame>
              <p:nvGraphicFramePr>
                <p:cNvPr id="4103" name="Object 20"/>
                <p:cNvGraphicFramePr>
                  <a:graphicFrameLocks noChangeAspect="1"/>
                </p:cNvGraphicFramePr>
                <p:nvPr/>
              </p:nvGraphicFramePr>
              <p:xfrm>
                <a:off x="5868144" y="4149080"/>
                <a:ext cx="703263" cy="514350"/>
              </p:xfrm>
              <a:graphic>
                <a:graphicData uri="http://schemas.openxmlformats.org/presentationml/2006/ole">
                  <p:oleObj spid="_x0000_s78855" name="Equation" r:id="rId10" imgW="330120" imgH="241200" progId="Equation.DSMT4">
                    <p:embed/>
                  </p:oleObj>
                </a:graphicData>
              </a:graphic>
            </p:graphicFrame>
            <p:sp>
              <p:nvSpPr>
                <p:cNvPr id="4116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932040" y="4225280"/>
                  <a:ext cx="84318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CN" sz="2400" dirty="0"/>
                    <a:t>Sign of</a:t>
                  </a:r>
                </a:p>
              </p:txBody>
            </p:sp>
            <p:sp>
              <p:nvSpPr>
                <p:cNvPr id="2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6660232" y="4221088"/>
                  <a:ext cx="2120324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CN" sz="2400" dirty="0" smtClean="0"/>
                    <a:t>(mass hierarchy) </a:t>
                  </a:r>
                  <a:endParaRPr lang="en-US" altLang="zh-CN" sz="2400" dirty="0"/>
                </a:p>
              </p:txBody>
            </p:sp>
          </p:grpSp>
          <p:grpSp>
            <p:nvGrpSpPr>
              <p:cNvPr id="31" name="组合 30"/>
              <p:cNvGrpSpPr/>
              <p:nvPr/>
            </p:nvGrpSpPr>
            <p:grpSpPr>
              <a:xfrm>
                <a:off x="4932040" y="2420888"/>
                <a:ext cx="3015952" cy="441340"/>
                <a:chOff x="5156448" y="2555612"/>
                <a:chExt cx="3015952" cy="441340"/>
              </a:xfrm>
            </p:grpSpPr>
            <p:graphicFrame>
              <p:nvGraphicFramePr>
                <p:cNvPr id="78857" name="Object 40"/>
                <p:cNvGraphicFramePr>
                  <a:graphicFrameLocks noChangeAspect="1"/>
                </p:cNvGraphicFramePr>
                <p:nvPr/>
              </p:nvGraphicFramePr>
              <p:xfrm>
                <a:off x="7812038" y="2563564"/>
                <a:ext cx="360362" cy="433388"/>
              </p:xfrm>
              <a:graphic>
                <a:graphicData uri="http://schemas.openxmlformats.org/presentationml/2006/ole">
                  <p:oleObj spid="_x0000_s78857" name="Equation" r:id="rId11" imgW="190440" imgH="228600" progId="Equation.DSMT4">
                    <p:embed/>
                  </p:oleObj>
                </a:graphicData>
              </a:graphic>
            </p:graphicFrame>
            <p:sp>
              <p:nvSpPr>
                <p:cNvPr id="30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5156448" y="2555612"/>
                  <a:ext cx="2509341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CN" sz="2400" dirty="0" smtClean="0"/>
                    <a:t>Neutrino mass scale</a:t>
                  </a:r>
                  <a:endParaRPr lang="en-US" altLang="zh-CN" sz="2400" dirty="0"/>
                </a:p>
              </p:txBody>
            </p:sp>
          </p:grpSp>
          <p:grpSp>
            <p:nvGrpSpPr>
              <p:cNvPr id="51" name="组合 50"/>
              <p:cNvGrpSpPr/>
              <p:nvPr/>
            </p:nvGrpSpPr>
            <p:grpSpPr>
              <a:xfrm>
                <a:off x="4932040" y="4311377"/>
                <a:ext cx="3744416" cy="485775"/>
                <a:chOff x="3635896" y="3068960"/>
                <a:chExt cx="3744416" cy="485775"/>
              </a:xfrm>
            </p:grpSpPr>
            <p:sp>
              <p:nvSpPr>
                <p:cNvPr id="25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3635896" y="3140968"/>
                  <a:ext cx="2723566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CN" sz="2400" dirty="0" smtClean="0"/>
                    <a:t>Other physical phases</a:t>
                  </a:r>
                  <a:endParaRPr lang="en-US" altLang="zh-CN" sz="2400" dirty="0"/>
                </a:p>
              </p:txBody>
            </p:sp>
            <p:grpSp>
              <p:nvGrpSpPr>
                <p:cNvPr id="34" name="组合 33"/>
                <p:cNvGrpSpPr/>
                <p:nvPr/>
              </p:nvGrpSpPr>
              <p:grpSpPr>
                <a:xfrm>
                  <a:off x="6516216" y="3068960"/>
                  <a:ext cx="864096" cy="485775"/>
                  <a:chOff x="6804248" y="3212976"/>
                  <a:chExt cx="864096" cy="485775"/>
                </a:xfrm>
              </p:grpSpPr>
              <p:graphicFrame>
                <p:nvGraphicFramePr>
                  <p:cNvPr id="78859" name="Object 7"/>
                  <p:cNvGraphicFramePr>
                    <a:graphicFrameLocks noChangeAspect="1"/>
                  </p:cNvGraphicFramePr>
                  <p:nvPr/>
                </p:nvGraphicFramePr>
                <p:xfrm>
                  <a:off x="6804248" y="3212976"/>
                  <a:ext cx="379413" cy="485775"/>
                </p:xfrm>
                <a:graphic>
                  <a:graphicData uri="http://schemas.openxmlformats.org/presentationml/2006/ole">
                    <p:oleObj spid="_x0000_s78859" name="Equation" r:id="rId12" imgW="177480" imgH="228600" progId="Equation.DSMT4">
                      <p:embed/>
                    </p:oleObj>
                  </a:graphicData>
                </a:graphic>
              </p:graphicFrame>
              <p:graphicFrame>
                <p:nvGraphicFramePr>
                  <p:cNvPr id="78860" name="Object 7"/>
                  <p:cNvGraphicFramePr>
                    <a:graphicFrameLocks noChangeAspect="1"/>
                  </p:cNvGraphicFramePr>
                  <p:nvPr/>
                </p:nvGraphicFramePr>
                <p:xfrm>
                  <a:off x="7261944" y="3212976"/>
                  <a:ext cx="406400" cy="485775"/>
                </p:xfrm>
                <a:graphic>
                  <a:graphicData uri="http://schemas.openxmlformats.org/presentationml/2006/ole">
                    <p:oleObj spid="_x0000_s78860" name="Equation" r:id="rId13" imgW="190440" imgH="228600" progId="Equation.DSMT4">
                      <p:embed/>
                    </p:oleObj>
                  </a:graphicData>
                </a:graphic>
              </p:graphicFrame>
              <p:sp>
                <p:nvSpPr>
                  <p:cNvPr id="33" name="Text Box 4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64288" y="3284984"/>
                    <a:ext cx="145874" cy="36933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zh-CN" sz="2400" dirty="0" smtClean="0"/>
                      <a:t>, </a:t>
                    </a:r>
                    <a:endParaRPr lang="en-US" altLang="zh-CN" sz="2400" dirty="0"/>
                  </a:p>
                </p:txBody>
              </p:sp>
            </p:grpSp>
          </p:grpSp>
        </p:grpSp>
      </p:grpSp>
      <p:grpSp>
        <p:nvGrpSpPr>
          <p:cNvPr id="69" name="组合 68"/>
          <p:cNvGrpSpPr/>
          <p:nvPr/>
        </p:nvGrpSpPr>
        <p:grpSpPr>
          <a:xfrm>
            <a:off x="1907704" y="5373216"/>
            <a:ext cx="5040560" cy="1224136"/>
            <a:chOff x="1979712" y="5373216"/>
            <a:chExt cx="5040560" cy="1224136"/>
          </a:xfrm>
        </p:grpSpPr>
        <p:sp>
          <p:nvSpPr>
            <p:cNvPr id="68" name="圆角矩形 67"/>
            <p:cNvSpPr/>
            <p:nvPr/>
          </p:nvSpPr>
          <p:spPr>
            <a:xfrm>
              <a:off x="1979712" y="5373216"/>
              <a:ext cx="5040560" cy="1224136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4" name="组合 63"/>
            <p:cNvGrpSpPr/>
            <p:nvPr/>
          </p:nvGrpSpPr>
          <p:grpSpPr>
            <a:xfrm>
              <a:off x="2267744" y="5445224"/>
              <a:ext cx="4536504" cy="1008112"/>
              <a:chOff x="2123728" y="5301208"/>
              <a:chExt cx="4536504" cy="1008112"/>
            </a:xfrm>
          </p:grpSpPr>
          <p:grpSp>
            <p:nvGrpSpPr>
              <p:cNvPr id="52" name="组合 51"/>
              <p:cNvGrpSpPr/>
              <p:nvPr/>
            </p:nvGrpSpPr>
            <p:grpSpPr>
              <a:xfrm>
                <a:off x="2123728" y="5301208"/>
                <a:ext cx="4536504" cy="485775"/>
                <a:chOff x="4427984" y="4221088"/>
                <a:chExt cx="4536504" cy="485775"/>
              </a:xfrm>
            </p:grpSpPr>
            <p:sp>
              <p:nvSpPr>
                <p:cNvPr id="36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4427984" y="4293096"/>
                  <a:ext cx="3947299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CN" sz="2400" dirty="0" smtClean="0"/>
                    <a:t>Neutrinoless double beta decay</a:t>
                  </a:r>
                  <a:endParaRPr lang="en-US" altLang="zh-CN" sz="2400" dirty="0"/>
                </a:p>
              </p:txBody>
            </p:sp>
            <p:graphicFrame>
              <p:nvGraphicFramePr>
                <p:cNvPr id="78861" name="Object 7"/>
                <p:cNvGraphicFramePr>
                  <a:graphicFrameLocks noChangeAspect="1"/>
                </p:cNvGraphicFramePr>
                <p:nvPr/>
              </p:nvGraphicFramePr>
              <p:xfrm>
                <a:off x="8394575" y="4221088"/>
                <a:ext cx="569913" cy="485775"/>
              </p:xfrm>
              <a:graphic>
                <a:graphicData uri="http://schemas.openxmlformats.org/presentationml/2006/ole">
                  <p:oleObj spid="_x0000_s78861" name="Equation" r:id="rId14" imgW="266400" imgH="228600" progId="Equation.DSMT4">
                    <p:embed/>
                  </p:oleObj>
                </a:graphicData>
              </a:graphic>
            </p:graphicFrame>
          </p:grpSp>
          <p:grpSp>
            <p:nvGrpSpPr>
              <p:cNvPr id="53" name="组合 52"/>
              <p:cNvGrpSpPr/>
              <p:nvPr/>
            </p:nvGrpSpPr>
            <p:grpSpPr>
              <a:xfrm>
                <a:off x="2123728" y="5823545"/>
                <a:ext cx="2235745" cy="485775"/>
                <a:chOff x="5156448" y="4671417"/>
                <a:chExt cx="2235745" cy="485775"/>
              </a:xfrm>
            </p:grpSpPr>
            <p:sp>
              <p:nvSpPr>
                <p:cNvPr id="38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5156448" y="4715852"/>
                  <a:ext cx="1628138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CN" sz="2400" dirty="0" smtClean="0"/>
                    <a:t>Leptogenesis</a:t>
                  </a:r>
                  <a:endParaRPr lang="en-US" altLang="zh-CN" sz="2400" dirty="0"/>
                </a:p>
              </p:txBody>
            </p:sp>
            <p:graphicFrame>
              <p:nvGraphicFramePr>
                <p:cNvPr id="78862" name="Object 14"/>
                <p:cNvGraphicFramePr>
                  <a:graphicFrameLocks noChangeAspect="1"/>
                </p:cNvGraphicFramePr>
                <p:nvPr/>
              </p:nvGraphicFramePr>
              <p:xfrm>
                <a:off x="6876256" y="4671417"/>
                <a:ext cx="515937" cy="485775"/>
              </p:xfrm>
              <a:graphic>
                <a:graphicData uri="http://schemas.openxmlformats.org/presentationml/2006/ole">
                  <p:oleObj spid="_x0000_s78862" name="Equation" r:id="rId15" imgW="241200" imgH="228600" progId="Equation.DSMT4">
                    <p:embed/>
                  </p:oleObj>
                </a:graphicData>
              </a:graphic>
            </p:graphicFrame>
          </p:grpSp>
        </p:grpSp>
      </p:grpSp>
      <p:grpSp>
        <p:nvGrpSpPr>
          <p:cNvPr id="48" name="组合 47"/>
          <p:cNvGrpSpPr/>
          <p:nvPr/>
        </p:nvGrpSpPr>
        <p:grpSpPr>
          <a:xfrm>
            <a:off x="2843808" y="1124744"/>
            <a:ext cx="3024336" cy="1035496"/>
            <a:chOff x="4788024" y="4985792"/>
            <a:chExt cx="3024336" cy="1035496"/>
          </a:xfrm>
        </p:grpSpPr>
        <p:sp>
          <p:nvSpPr>
            <p:cNvPr id="43" name="圆角矩形 42"/>
            <p:cNvSpPr/>
            <p:nvPr/>
          </p:nvSpPr>
          <p:spPr>
            <a:xfrm>
              <a:off x="4788024" y="4985792"/>
              <a:ext cx="3024336" cy="1035496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45" name="Object 28"/>
            <p:cNvGraphicFramePr>
              <a:graphicFrameLocks noChangeAspect="1"/>
            </p:cNvGraphicFramePr>
            <p:nvPr/>
          </p:nvGraphicFramePr>
          <p:xfrm>
            <a:off x="5474121" y="5445224"/>
            <a:ext cx="754063" cy="566738"/>
          </p:xfrm>
          <a:graphic>
            <a:graphicData uri="http://schemas.openxmlformats.org/presentationml/2006/ole">
              <p:oleObj spid="_x0000_s78864" name="Equation" r:id="rId16" imgW="304560" imgH="228600" progId="Equation.DSMT4">
                <p:embed/>
              </p:oleObj>
            </a:graphicData>
          </a:graphic>
        </p:graphicFrame>
        <p:sp>
          <p:nvSpPr>
            <p:cNvPr id="46" name="Text Box 2"/>
            <p:cNvSpPr txBox="1">
              <a:spLocks noChangeArrowheads="1"/>
            </p:cNvSpPr>
            <p:nvPr/>
          </p:nvSpPr>
          <p:spPr bwMode="auto">
            <a:xfrm>
              <a:off x="4932040" y="5048508"/>
              <a:ext cx="279134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400" dirty="0" smtClean="0"/>
                <a:t>distribution (measure)</a:t>
              </a:r>
              <a:endParaRPr lang="en-US" altLang="zh-CN" sz="2400" dirty="0"/>
            </a:p>
          </p:txBody>
        </p:sp>
        <p:graphicFrame>
          <p:nvGraphicFramePr>
            <p:cNvPr id="78865" name="Object 17"/>
            <p:cNvGraphicFramePr>
              <a:graphicFrameLocks noChangeAspect="1"/>
            </p:cNvGraphicFramePr>
            <p:nvPr/>
          </p:nvGraphicFramePr>
          <p:xfrm>
            <a:off x="6403950" y="5445224"/>
            <a:ext cx="722313" cy="566737"/>
          </p:xfrm>
          <a:graphic>
            <a:graphicData uri="http://schemas.openxmlformats.org/presentationml/2006/ole">
              <p:oleObj spid="_x0000_s78865" name="Equation" r:id="rId17" imgW="291960" imgH="228600" progId="Equation.DSMT4">
                <p:embed/>
              </p:oleObj>
            </a:graphicData>
          </a:graphic>
        </p:graphicFrame>
      </p:grp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2339752" y="533400"/>
            <a:ext cx="441710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>
            <a:spAutoFit/>
          </a:bodyPr>
          <a:lstStyle/>
          <a:p>
            <a:r>
              <a:rPr lang="en-US" altLang="zh-CN" sz="2800" dirty="0" smtClean="0"/>
              <a:t>Neutrino Anarchy: parameters</a:t>
            </a:r>
            <a:endParaRPr lang="en-US" altLang="zh-CN" sz="2800" dirty="0"/>
          </a:p>
        </p:txBody>
      </p:sp>
      <p:sp>
        <p:nvSpPr>
          <p:cNvPr id="47" name="灯片编号占位符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70" name="Object 39"/>
          <p:cNvGraphicFramePr>
            <a:graphicFrameLocks noChangeAspect="1"/>
          </p:cNvGraphicFramePr>
          <p:nvPr/>
        </p:nvGraphicFramePr>
        <p:xfrm>
          <a:off x="1082253" y="2060848"/>
          <a:ext cx="1833563" cy="1284287"/>
        </p:xfrm>
        <a:graphic>
          <a:graphicData uri="http://schemas.openxmlformats.org/presentationml/2006/ole">
            <p:oleObj spid="_x0000_s83970" name="Equation" r:id="rId3" imgW="1015920" imgH="711000" progId="Equation.DSMT4">
              <p:embed/>
            </p:oleObj>
          </a:graphicData>
        </a:graphic>
      </p:graphicFrame>
      <p:sp>
        <p:nvSpPr>
          <p:cNvPr id="4" name="Text Box 46"/>
          <p:cNvSpPr txBox="1">
            <a:spLocks noChangeArrowheads="1"/>
          </p:cNvSpPr>
          <p:nvPr/>
        </p:nvSpPr>
        <p:spPr bwMode="auto">
          <a:xfrm>
            <a:off x="791240" y="1403484"/>
            <a:ext cx="50048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CN" sz="2400" dirty="0" smtClean="0"/>
              <a:t>A tempting choice: </a:t>
            </a:r>
            <a:r>
              <a:rPr lang="en-US" altLang="zh-CN" sz="2400" dirty="0" smtClean="0">
                <a:solidFill>
                  <a:srgbClr val="FF0000"/>
                </a:solidFill>
              </a:rPr>
              <a:t>Entry Independence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1877969" y="533400"/>
            <a:ext cx="5286319" cy="482600"/>
            <a:chOff x="1848411" y="533400"/>
            <a:chExt cx="5286319" cy="482600"/>
          </a:xfrm>
        </p:grpSpPr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1848411" y="533400"/>
              <a:ext cx="5286319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r>
                <a:rPr lang="en-US" altLang="zh-CN" sz="2800" dirty="0" smtClean="0"/>
                <a:t>What measure                 to choose?</a:t>
              </a:r>
              <a:endParaRPr lang="en-US" altLang="zh-CN" sz="2800" dirty="0"/>
            </a:p>
          </p:txBody>
        </p:sp>
        <p:graphicFrame>
          <p:nvGraphicFramePr>
            <p:cNvPr id="83971" name="Object 39"/>
            <p:cNvGraphicFramePr>
              <a:graphicFrameLocks noChangeAspect="1"/>
            </p:cNvGraphicFramePr>
            <p:nvPr/>
          </p:nvGraphicFramePr>
          <p:xfrm>
            <a:off x="4117901" y="549275"/>
            <a:ext cx="1246187" cy="466725"/>
          </p:xfrm>
          <a:graphic>
            <a:graphicData uri="http://schemas.openxmlformats.org/presentationml/2006/ole">
              <p:oleObj spid="_x0000_s83971" name="Equation" r:id="rId4" imgW="609480" imgH="228600" progId="Equation.DSMT4">
                <p:embed/>
              </p:oleObj>
            </a:graphicData>
          </a:graphic>
        </p:graphicFrame>
      </p:grpSp>
      <p:grpSp>
        <p:nvGrpSpPr>
          <p:cNvPr id="14" name="组合 13"/>
          <p:cNvGrpSpPr/>
          <p:nvPr/>
        </p:nvGrpSpPr>
        <p:grpSpPr>
          <a:xfrm>
            <a:off x="3242493" y="2060848"/>
            <a:ext cx="1833563" cy="1284287"/>
            <a:chOff x="3458517" y="2060848"/>
            <a:chExt cx="1833563" cy="1284287"/>
          </a:xfrm>
        </p:grpSpPr>
        <p:sp>
          <p:nvSpPr>
            <p:cNvPr id="9" name="直角三角形 8"/>
            <p:cNvSpPr/>
            <p:nvPr/>
          </p:nvSpPr>
          <p:spPr>
            <a:xfrm flipH="1" flipV="1">
              <a:off x="4499992" y="2204864"/>
              <a:ext cx="648072" cy="648072"/>
            </a:xfrm>
            <a:prstGeom prst="rtTriangl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83972" name="Object 39"/>
            <p:cNvGraphicFramePr>
              <a:graphicFrameLocks noChangeAspect="1"/>
            </p:cNvGraphicFramePr>
            <p:nvPr/>
          </p:nvGraphicFramePr>
          <p:xfrm>
            <a:off x="3458517" y="2060848"/>
            <a:ext cx="1833563" cy="1284287"/>
          </p:xfrm>
          <a:graphic>
            <a:graphicData uri="http://schemas.openxmlformats.org/presentationml/2006/ole">
              <p:oleObj spid="_x0000_s83972" name="Equation" r:id="rId5" imgW="1015920" imgH="711000" progId="Equation.DSMT4">
                <p:embed/>
              </p:oleObj>
            </a:graphicData>
          </a:graphic>
        </p:graphicFrame>
        <p:sp>
          <p:nvSpPr>
            <p:cNvPr id="10" name="直角三角形 9"/>
            <p:cNvSpPr/>
            <p:nvPr/>
          </p:nvSpPr>
          <p:spPr>
            <a:xfrm>
              <a:off x="4283968" y="2492896"/>
              <a:ext cx="648072" cy="648072"/>
            </a:xfrm>
            <a:prstGeom prst="rtTriangle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Text Box 46"/>
          <p:cNvSpPr txBox="1">
            <a:spLocks noChangeArrowheads="1"/>
          </p:cNvSpPr>
          <p:nvPr/>
        </p:nvSpPr>
        <p:spPr bwMode="auto">
          <a:xfrm>
            <a:off x="816501" y="3573016"/>
            <a:ext cx="48356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CN" sz="2400" dirty="0" smtClean="0"/>
              <a:t>A second thought: </a:t>
            </a:r>
            <a:r>
              <a:rPr lang="en-US" altLang="zh-CN" sz="2400" dirty="0" smtClean="0">
                <a:solidFill>
                  <a:srgbClr val="FF0000"/>
                </a:solidFill>
              </a:rPr>
              <a:t>Basis Independence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5508104" y="2276872"/>
            <a:ext cx="3168352" cy="864096"/>
            <a:chOff x="5508104" y="2132856"/>
            <a:chExt cx="3168352" cy="864096"/>
          </a:xfrm>
        </p:grpSpPr>
        <p:sp>
          <p:nvSpPr>
            <p:cNvPr id="13" name="Text Box 46"/>
            <p:cNvSpPr txBox="1">
              <a:spLocks noChangeArrowheads="1"/>
            </p:cNvSpPr>
            <p:nvPr/>
          </p:nvSpPr>
          <p:spPr bwMode="auto">
            <a:xfrm>
              <a:off x="5522066" y="2627620"/>
              <a:ext cx="31543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400" dirty="0" smtClean="0"/>
                <a:t>generated independently</a:t>
              </a:r>
              <a:endParaRPr lang="en-US" altLang="zh-CN" sz="2400" dirty="0"/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5508104" y="2132856"/>
              <a:ext cx="2520280" cy="369332"/>
              <a:chOff x="5508104" y="2132856"/>
              <a:chExt cx="2520280" cy="369332"/>
            </a:xfrm>
          </p:grpSpPr>
          <p:sp>
            <p:nvSpPr>
              <p:cNvPr id="11" name="Text Box 46"/>
              <p:cNvSpPr txBox="1">
                <a:spLocks noChangeArrowheads="1"/>
              </p:cNvSpPr>
              <p:nvPr/>
            </p:nvSpPr>
            <p:spPr bwMode="auto">
              <a:xfrm>
                <a:off x="5508104" y="2132856"/>
                <a:ext cx="1892185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2400" dirty="0" smtClean="0"/>
                  <a:t>Each free entry</a:t>
                </a:r>
                <a:endParaRPr lang="en-US" altLang="zh-CN" sz="2400" dirty="0"/>
              </a:p>
            </p:txBody>
          </p:sp>
          <p:graphicFrame>
            <p:nvGraphicFramePr>
              <p:cNvPr id="83973" name="Object 39"/>
              <p:cNvGraphicFramePr>
                <a:graphicFrameLocks noChangeAspect="1"/>
              </p:cNvGraphicFramePr>
              <p:nvPr/>
            </p:nvGraphicFramePr>
            <p:xfrm>
              <a:off x="7524328" y="2204864"/>
              <a:ext cx="206375" cy="252412"/>
            </p:xfrm>
            <a:graphic>
              <a:graphicData uri="http://schemas.openxmlformats.org/presentationml/2006/ole">
                <p:oleObj spid="_x0000_s83973" name="Equation" r:id="rId6" imgW="114120" imgH="139680" progId="Equation.DSMT4">
                  <p:embed/>
                </p:oleObj>
              </a:graphicData>
            </a:graphic>
          </p:graphicFrame>
          <p:sp>
            <p:nvSpPr>
              <p:cNvPr id="16" name="Text Box 46"/>
              <p:cNvSpPr txBox="1">
                <a:spLocks noChangeArrowheads="1"/>
              </p:cNvSpPr>
              <p:nvPr/>
            </p:nvSpPr>
            <p:spPr bwMode="auto">
              <a:xfrm>
                <a:off x="7837626" y="2132856"/>
                <a:ext cx="19075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2400" dirty="0" smtClean="0"/>
                  <a:t>is</a:t>
                </a:r>
                <a:endParaRPr lang="en-US" altLang="zh-CN" sz="2400" dirty="0"/>
              </a:p>
            </p:txBody>
          </p:sp>
        </p:grpSp>
      </p:grpSp>
      <p:graphicFrame>
        <p:nvGraphicFramePr>
          <p:cNvPr id="19" name="Object 38"/>
          <p:cNvGraphicFramePr>
            <a:graphicFrameLocks noChangeAspect="1"/>
          </p:cNvGraphicFramePr>
          <p:nvPr/>
        </p:nvGraphicFramePr>
        <p:xfrm>
          <a:off x="1055464" y="4733502"/>
          <a:ext cx="1284288" cy="823913"/>
        </p:xfrm>
        <a:graphic>
          <a:graphicData uri="http://schemas.openxmlformats.org/presentationml/2006/ole">
            <p:oleObj spid="_x0000_s83974" name="Equation" r:id="rId7" imgW="711000" imgH="457200" progId="Equation.DSMT4">
              <p:embed/>
            </p:oleObj>
          </a:graphicData>
        </a:graphic>
      </p:graphicFrame>
      <p:grpSp>
        <p:nvGrpSpPr>
          <p:cNvPr id="20" name="Group 43"/>
          <p:cNvGrpSpPr>
            <a:grpSpLocks/>
          </p:cNvGrpSpPr>
          <p:nvPr/>
        </p:nvGrpSpPr>
        <p:grpSpPr bwMode="auto">
          <a:xfrm>
            <a:off x="2583234" y="4693319"/>
            <a:ext cx="2636838" cy="892175"/>
            <a:chOff x="1296" y="1728"/>
            <a:chExt cx="1661" cy="562"/>
          </a:xfrm>
        </p:grpSpPr>
        <p:graphicFrame>
          <p:nvGraphicFramePr>
            <p:cNvPr id="21" name="Object 39"/>
            <p:cNvGraphicFramePr>
              <a:graphicFrameLocks noChangeAspect="1"/>
            </p:cNvGraphicFramePr>
            <p:nvPr/>
          </p:nvGraphicFramePr>
          <p:xfrm>
            <a:off x="1296" y="1728"/>
            <a:ext cx="1661" cy="274"/>
          </p:xfrm>
          <a:graphic>
            <a:graphicData uri="http://schemas.openxmlformats.org/presentationml/2006/ole">
              <p:oleObj spid="_x0000_s83975" name="Equation" r:id="rId8" imgW="1460160" imgH="241200" progId="Equation.DSMT4">
                <p:embed/>
              </p:oleObj>
            </a:graphicData>
          </a:graphic>
        </p:graphicFrame>
        <p:grpSp>
          <p:nvGrpSpPr>
            <p:cNvPr id="22" name="Group 42"/>
            <p:cNvGrpSpPr>
              <a:grpSpLocks/>
            </p:cNvGrpSpPr>
            <p:nvPr/>
          </p:nvGrpSpPr>
          <p:grpSpPr bwMode="auto">
            <a:xfrm>
              <a:off x="1296" y="2016"/>
              <a:ext cx="1653" cy="274"/>
              <a:chOff x="3168" y="2208"/>
              <a:chExt cx="1653" cy="274"/>
            </a:xfrm>
          </p:grpSpPr>
          <p:graphicFrame>
            <p:nvGraphicFramePr>
              <p:cNvPr id="23" name="Object 40"/>
              <p:cNvGraphicFramePr>
                <a:graphicFrameLocks noChangeAspect="1"/>
              </p:cNvGraphicFramePr>
              <p:nvPr/>
            </p:nvGraphicFramePr>
            <p:xfrm>
              <a:off x="3168" y="2208"/>
              <a:ext cx="1141" cy="274"/>
            </p:xfrm>
            <a:graphic>
              <a:graphicData uri="http://schemas.openxmlformats.org/presentationml/2006/ole">
                <p:oleObj spid="_x0000_s83976" name="Equation" r:id="rId9" imgW="1002960" imgH="241200" progId="Equation.DSMT4">
                  <p:embed/>
                </p:oleObj>
              </a:graphicData>
            </a:graphic>
          </p:graphicFrame>
          <p:graphicFrame>
            <p:nvGraphicFramePr>
              <p:cNvPr id="24" name="Object 41"/>
              <p:cNvGraphicFramePr>
                <a:graphicFrameLocks noChangeAspect="1"/>
              </p:cNvGraphicFramePr>
              <p:nvPr/>
            </p:nvGraphicFramePr>
            <p:xfrm>
              <a:off x="4272" y="2208"/>
              <a:ext cx="549" cy="274"/>
            </p:xfrm>
            <a:graphic>
              <a:graphicData uri="http://schemas.openxmlformats.org/presentationml/2006/ole">
                <p:oleObj spid="_x0000_s83977" name="Equation" r:id="rId10" imgW="482400" imgH="241200" progId="Equation.DSMT4">
                  <p:embed/>
                </p:oleObj>
              </a:graphicData>
            </a:graphic>
          </p:graphicFrame>
        </p:grpSp>
      </p:grpSp>
      <p:grpSp>
        <p:nvGrpSpPr>
          <p:cNvPr id="25" name="Group 46"/>
          <p:cNvGrpSpPr>
            <a:grpSpLocks/>
          </p:cNvGrpSpPr>
          <p:nvPr/>
        </p:nvGrpSpPr>
        <p:grpSpPr bwMode="auto">
          <a:xfrm>
            <a:off x="5508104" y="4765327"/>
            <a:ext cx="2714625" cy="823913"/>
            <a:chOff x="3168" y="1680"/>
            <a:chExt cx="1710" cy="519"/>
          </a:xfrm>
        </p:grpSpPr>
        <p:graphicFrame>
          <p:nvGraphicFramePr>
            <p:cNvPr id="26" name="Object 44"/>
            <p:cNvGraphicFramePr>
              <a:graphicFrameLocks noChangeAspect="1"/>
            </p:cNvGraphicFramePr>
            <p:nvPr/>
          </p:nvGraphicFramePr>
          <p:xfrm>
            <a:off x="3168" y="1680"/>
            <a:ext cx="823" cy="519"/>
          </p:xfrm>
          <a:graphic>
            <a:graphicData uri="http://schemas.openxmlformats.org/presentationml/2006/ole">
              <p:oleObj spid="_x0000_s83978" name="Equation" r:id="rId11" imgW="723600" imgH="457200" progId="Equation.DSMT4">
                <p:embed/>
              </p:oleObj>
            </a:graphicData>
          </a:graphic>
        </p:graphicFrame>
        <p:graphicFrame>
          <p:nvGraphicFramePr>
            <p:cNvPr id="27" name="Object 45"/>
            <p:cNvGraphicFramePr>
              <a:graphicFrameLocks noChangeAspect="1"/>
            </p:cNvGraphicFramePr>
            <p:nvPr/>
          </p:nvGraphicFramePr>
          <p:xfrm>
            <a:off x="4128" y="1824"/>
            <a:ext cx="750" cy="260"/>
          </p:xfrm>
          <a:graphic>
            <a:graphicData uri="http://schemas.openxmlformats.org/presentationml/2006/ole">
              <p:oleObj spid="_x0000_s83979" name="Equation" r:id="rId12" imgW="660240" imgH="228600" progId="Equation.DSMT4">
                <p:embed/>
              </p:oleObj>
            </a:graphicData>
          </a:graphic>
        </p:graphicFrame>
      </p:grpSp>
      <p:sp>
        <p:nvSpPr>
          <p:cNvPr id="31" name="Text Box 46"/>
          <p:cNvSpPr txBox="1">
            <a:spLocks noChangeArrowheads="1"/>
          </p:cNvSpPr>
          <p:nvPr/>
        </p:nvSpPr>
        <p:spPr bwMode="auto">
          <a:xfrm>
            <a:off x="1438029" y="4139788"/>
            <a:ext cx="50061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CN" sz="2400" dirty="0" smtClean="0">
                <a:solidFill>
                  <a:srgbClr val="0070C0"/>
                </a:solidFill>
              </a:rPr>
              <a:t>No distinction among three generations</a:t>
            </a:r>
            <a:endParaRPr lang="en-US" altLang="zh-CN" sz="2400" dirty="0">
              <a:solidFill>
                <a:srgbClr val="0070C0"/>
              </a:solidFill>
            </a:endParaRPr>
          </a:p>
        </p:txBody>
      </p:sp>
      <p:sp>
        <p:nvSpPr>
          <p:cNvPr id="28" name="灯片编号占位符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6" name="Text Box 3"/>
          <p:cNvSpPr txBox="1">
            <a:spLocks noChangeArrowheads="1"/>
          </p:cNvSpPr>
          <p:nvPr/>
        </p:nvSpPr>
        <p:spPr bwMode="auto">
          <a:xfrm>
            <a:off x="3214678" y="533400"/>
            <a:ext cx="290143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zh-CN" sz="2800" dirty="0" smtClean="0"/>
              <a:t>Basis Independence</a:t>
            </a:r>
            <a:endParaRPr lang="en-US" altLang="zh-CN" sz="2800" dirty="0"/>
          </a:p>
        </p:txBody>
      </p:sp>
      <p:graphicFrame>
        <p:nvGraphicFramePr>
          <p:cNvPr id="143368" name="Object 42"/>
          <p:cNvGraphicFramePr>
            <a:graphicFrameLocks noChangeAspect="1"/>
          </p:cNvGraphicFramePr>
          <p:nvPr/>
        </p:nvGraphicFramePr>
        <p:xfrm>
          <a:off x="323528" y="4071942"/>
          <a:ext cx="8575675" cy="1335087"/>
        </p:xfrm>
        <a:graphic>
          <a:graphicData uri="http://schemas.openxmlformats.org/presentationml/2006/ole">
            <p:oleObj spid="_x0000_s143368" name="Equation" r:id="rId4" imgW="4749480" imgH="736560" progId="Equation.DSMT4">
              <p:embed/>
            </p:oleObj>
          </a:graphicData>
        </a:graphic>
      </p:graphicFrame>
      <p:grpSp>
        <p:nvGrpSpPr>
          <p:cNvPr id="32" name="组合 31"/>
          <p:cNvGrpSpPr/>
          <p:nvPr/>
        </p:nvGrpSpPr>
        <p:grpSpPr>
          <a:xfrm>
            <a:off x="1547664" y="3495878"/>
            <a:ext cx="6048672" cy="576064"/>
            <a:chOff x="755576" y="980728"/>
            <a:chExt cx="6048672" cy="576064"/>
          </a:xfrm>
        </p:grpSpPr>
        <p:sp>
          <p:nvSpPr>
            <p:cNvPr id="31" name="圆角矩形 30"/>
            <p:cNvSpPr/>
            <p:nvPr/>
          </p:nvSpPr>
          <p:spPr>
            <a:xfrm>
              <a:off x="755576" y="980728"/>
              <a:ext cx="6048672" cy="576064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1037706" y="1073621"/>
              <a:ext cx="2238150" cy="411163"/>
              <a:chOff x="5883696" y="1124744"/>
              <a:chExt cx="2238150" cy="411163"/>
            </a:xfrm>
          </p:grpSpPr>
          <p:sp>
            <p:nvSpPr>
              <p:cNvPr id="22" name="Text Box 46"/>
              <p:cNvSpPr txBox="1">
                <a:spLocks noChangeArrowheads="1"/>
              </p:cNvSpPr>
              <p:nvPr/>
            </p:nvSpPr>
            <p:spPr bwMode="auto">
              <a:xfrm>
                <a:off x="6372200" y="1124744"/>
                <a:ext cx="174964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2400" dirty="0" smtClean="0"/>
                  <a:t>Haar measure</a:t>
                </a:r>
                <a:endParaRPr lang="en-US" altLang="zh-CN" sz="2400" dirty="0"/>
              </a:p>
            </p:txBody>
          </p:sp>
          <p:graphicFrame>
            <p:nvGraphicFramePr>
              <p:cNvPr id="25" name="Object 27"/>
              <p:cNvGraphicFramePr>
                <a:graphicFrameLocks noChangeAspect="1"/>
              </p:cNvGraphicFramePr>
              <p:nvPr/>
            </p:nvGraphicFramePr>
            <p:xfrm>
              <a:off x="5883696" y="1124744"/>
              <a:ext cx="344488" cy="411163"/>
            </p:xfrm>
            <a:graphic>
              <a:graphicData uri="http://schemas.openxmlformats.org/presentationml/2006/ole">
                <p:oleObj spid="_x0000_s143370" name="Equation" r:id="rId5" imgW="190440" imgH="228600" progId="Equation.DSMT4">
                  <p:embed/>
                </p:oleObj>
              </a:graphicData>
            </a:graphic>
          </p:graphicFrame>
        </p:grpSp>
        <p:grpSp>
          <p:nvGrpSpPr>
            <p:cNvPr id="27" name="组合 26"/>
            <p:cNvGrpSpPr/>
            <p:nvPr/>
          </p:nvGrpSpPr>
          <p:grpSpPr>
            <a:xfrm>
              <a:off x="4283968" y="1073150"/>
              <a:ext cx="2249214" cy="411163"/>
              <a:chOff x="5872632" y="1124273"/>
              <a:chExt cx="2249214" cy="411163"/>
            </a:xfrm>
          </p:grpSpPr>
          <p:sp>
            <p:nvSpPr>
              <p:cNvPr id="28" name="Text Box 46"/>
              <p:cNvSpPr txBox="1">
                <a:spLocks noChangeArrowheads="1"/>
              </p:cNvSpPr>
              <p:nvPr/>
            </p:nvSpPr>
            <p:spPr bwMode="auto">
              <a:xfrm>
                <a:off x="6372200" y="1124744"/>
                <a:ext cx="174964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2400" dirty="0" smtClean="0"/>
                  <a:t>Haar measure</a:t>
                </a:r>
                <a:endParaRPr lang="en-US" altLang="zh-CN" sz="2400" dirty="0"/>
              </a:p>
            </p:txBody>
          </p:sp>
          <p:graphicFrame>
            <p:nvGraphicFramePr>
              <p:cNvPr id="29" name="Object 27"/>
              <p:cNvGraphicFramePr>
                <a:graphicFrameLocks noChangeAspect="1"/>
              </p:cNvGraphicFramePr>
              <p:nvPr/>
            </p:nvGraphicFramePr>
            <p:xfrm>
              <a:off x="5872632" y="1124273"/>
              <a:ext cx="368300" cy="411163"/>
            </p:xfrm>
            <a:graphic>
              <a:graphicData uri="http://schemas.openxmlformats.org/presentationml/2006/ole">
                <p:oleObj spid="_x0000_s143371" name="Equation" r:id="rId6" imgW="203040" imgH="228600" progId="Equation.DSMT4">
                  <p:embed/>
                </p:oleObj>
              </a:graphicData>
            </a:graphic>
          </p:graphicFrame>
        </p:grpSp>
        <p:sp>
          <p:nvSpPr>
            <p:cNvPr id="30" name="右箭头 29"/>
            <p:cNvSpPr/>
            <p:nvPr/>
          </p:nvSpPr>
          <p:spPr>
            <a:xfrm>
              <a:off x="3491880" y="1124744"/>
              <a:ext cx="648072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1000100" y="5429264"/>
            <a:ext cx="7072362" cy="785818"/>
            <a:chOff x="785786" y="5143512"/>
            <a:chExt cx="7072362" cy="785818"/>
          </a:xfrm>
        </p:grpSpPr>
        <p:sp>
          <p:nvSpPr>
            <p:cNvPr id="36" name="圆角矩形 35"/>
            <p:cNvSpPr/>
            <p:nvPr/>
          </p:nvSpPr>
          <p:spPr>
            <a:xfrm>
              <a:off x="785786" y="5143512"/>
              <a:ext cx="7072362" cy="785818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143367" name="Object 48"/>
            <p:cNvGraphicFramePr>
              <a:graphicFrameLocks noChangeAspect="1"/>
            </p:cNvGraphicFramePr>
            <p:nvPr/>
          </p:nvGraphicFramePr>
          <p:xfrm>
            <a:off x="3071802" y="5354638"/>
            <a:ext cx="4543425" cy="434975"/>
          </p:xfrm>
          <a:graphic>
            <a:graphicData uri="http://schemas.openxmlformats.org/presentationml/2006/ole">
              <p:oleObj spid="_x0000_s143367" name="Equation" r:id="rId7" imgW="2514600" imgH="241200" progId="Equation.DSMT4">
                <p:embed/>
              </p:oleObj>
            </a:graphicData>
          </a:graphic>
        </p:graphicFrame>
        <p:sp>
          <p:nvSpPr>
            <p:cNvPr id="34" name="Text Box 46"/>
            <p:cNvSpPr txBox="1">
              <a:spLocks noChangeArrowheads="1"/>
            </p:cNvSpPr>
            <p:nvPr/>
          </p:nvSpPr>
          <p:spPr bwMode="auto">
            <a:xfrm>
              <a:off x="1041422" y="5357826"/>
              <a:ext cx="1887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400" dirty="0" smtClean="0"/>
                <a:t> Haar measure</a:t>
              </a:r>
              <a:endParaRPr lang="en-US" altLang="zh-CN" sz="2400" dirty="0"/>
            </a:p>
          </p:txBody>
        </p:sp>
      </p:grpSp>
      <p:sp>
        <p:nvSpPr>
          <p:cNvPr id="44" name="灯片编号占位符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8</a:t>
            </a:fld>
            <a:endParaRPr lang="zh-CN" altLang="en-US"/>
          </a:p>
        </p:txBody>
      </p:sp>
      <p:grpSp>
        <p:nvGrpSpPr>
          <p:cNvPr id="70" name="组合 69"/>
          <p:cNvGrpSpPr/>
          <p:nvPr/>
        </p:nvGrpSpPr>
        <p:grpSpPr>
          <a:xfrm>
            <a:off x="4071934" y="1285860"/>
            <a:ext cx="4000528" cy="928694"/>
            <a:chOff x="4143372" y="1285860"/>
            <a:chExt cx="4000528" cy="928694"/>
          </a:xfrm>
        </p:grpSpPr>
        <p:sp>
          <p:nvSpPr>
            <p:cNvPr id="68" name="圆角矩形 67"/>
            <p:cNvSpPr/>
            <p:nvPr/>
          </p:nvSpPr>
          <p:spPr>
            <a:xfrm>
              <a:off x="4143372" y="1285860"/>
              <a:ext cx="4000528" cy="92869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50" name="Object 47"/>
            <p:cNvGraphicFramePr>
              <a:graphicFrameLocks noChangeAspect="1"/>
            </p:cNvGraphicFramePr>
            <p:nvPr/>
          </p:nvGraphicFramePr>
          <p:xfrm>
            <a:off x="5795986" y="1357298"/>
            <a:ext cx="2133600" cy="823913"/>
          </p:xfrm>
          <a:graphic>
            <a:graphicData uri="http://schemas.openxmlformats.org/presentationml/2006/ole">
              <p:oleObj spid="_x0000_s143373" name="Equation" r:id="rId8" imgW="1180800" imgH="457200" progId="Equation.DSMT4">
                <p:embed/>
              </p:oleObj>
            </a:graphicData>
          </a:graphic>
        </p:graphicFrame>
        <p:sp>
          <p:nvSpPr>
            <p:cNvPr id="51" name="Text Box 46"/>
            <p:cNvSpPr txBox="1">
              <a:spLocks noChangeArrowheads="1"/>
            </p:cNvSpPr>
            <p:nvPr/>
          </p:nvSpPr>
          <p:spPr bwMode="auto">
            <a:xfrm>
              <a:off x="4453813" y="1559470"/>
              <a:ext cx="111831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</a:rPr>
                <a:t>Factorize</a:t>
              </a:r>
              <a:endParaRPr lang="en-US" altLang="zh-CN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4071934" y="2285992"/>
            <a:ext cx="4000528" cy="1071570"/>
            <a:chOff x="4143372" y="2214554"/>
            <a:chExt cx="4000528" cy="1071570"/>
          </a:xfrm>
        </p:grpSpPr>
        <p:sp>
          <p:nvSpPr>
            <p:cNvPr id="69" name="圆角矩形 68"/>
            <p:cNvSpPr/>
            <p:nvPr/>
          </p:nvSpPr>
          <p:spPr>
            <a:xfrm>
              <a:off x="4143372" y="2214554"/>
              <a:ext cx="4000528" cy="107157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6" name="组合 65"/>
            <p:cNvGrpSpPr/>
            <p:nvPr/>
          </p:nvGrpSpPr>
          <p:grpSpPr>
            <a:xfrm>
              <a:off x="4393990" y="2357430"/>
              <a:ext cx="3535596" cy="841378"/>
              <a:chOff x="4393990" y="2659060"/>
              <a:chExt cx="3535596" cy="841378"/>
            </a:xfrm>
          </p:grpSpPr>
          <p:grpSp>
            <p:nvGrpSpPr>
              <p:cNvPr id="62" name="组合 61"/>
              <p:cNvGrpSpPr/>
              <p:nvPr/>
            </p:nvGrpSpPr>
            <p:grpSpPr>
              <a:xfrm>
                <a:off x="4393990" y="2659060"/>
                <a:ext cx="3535596" cy="412750"/>
                <a:chOff x="4393990" y="2500306"/>
                <a:chExt cx="3535596" cy="412750"/>
              </a:xfrm>
            </p:grpSpPr>
            <p:graphicFrame>
              <p:nvGraphicFramePr>
                <p:cNvPr id="52" name="Object 50"/>
                <p:cNvGraphicFramePr>
                  <a:graphicFrameLocks noChangeAspect="1"/>
                </p:cNvGraphicFramePr>
                <p:nvPr/>
              </p:nvGraphicFramePr>
              <p:xfrm>
                <a:off x="6278586" y="2500306"/>
                <a:ext cx="1651000" cy="412750"/>
              </p:xfrm>
              <a:graphic>
                <a:graphicData uri="http://schemas.openxmlformats.org/presentationml/2006/ole">
                  <p:oleObj spid="_x0000_s143372" name="Equation" r:id="rId9" imgW="914400" imgH="228600" progId="Equation.DSMT4">
                    <p:embed/>
                  </p:oleObj>
                </a:graphicData>
              </a:graphic>
            </p:graphicFrame>
            <p:sp>
              <p:nvSpPr>
                <p:cNvPr id="53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4393990" y="2500306"/>
                  <a:ext cx="1749646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CN" sz="2400" dirty="0" smtClean="0">
                      <a:solidFill>
                        <a:srgbClr val="FF0000"/>
                      </a:solidFill>
                    </a:rPr>
                    <a:t>Haar measure</a:t>
                  </a:r>
                  <a:endParaRPr lang="en-US" altLang="zh-CN" sz="2400" dirty="0"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64" name="组合 63"/>
              <p:cNvGrpSpPr/>
              <p:nvPr/>
            </p:nvGrpSpPr>
            <p:grpSpPr>
              <a:xfrm>
                <a:off x="4479934" y="3087688"/>
                <a:ext cx="3235338" cy="412750"/>
                <a:chOff x="4572000" y="2928934"/>
                <a:chExt cx="3235338" cy="412750"/>
              </a:xfrm>
            </p:grpSpPr>
            <p:graphicFrame>
              <p:nvGraphicFramePr>
                <p:cNvPr id="59" name="Object 23"/>
                <p:cNvGraphicFramePr>
                  <a:graphicFrameLocks noChangeAspect="1"/>
                </p:cNvGraphicFramePr>
                <p:nvPr/>
              </p:nvGraphicFramePr>
              <p:xfrm>
                <a:off x="6500826" y="2928934"/>
                <a:ext cx="1306512" cy="412750"/>
              </p:xfrm>
              <a:graphic>
                <a:graphicData uri="http://schemas.openxmlformats.org/presentationml/2006/ole">
                  <p:oleObj spid="_x0000_s143375" name="Equation" r:id="rId10" imgW="723600" imgH="228600" progId="Equation.DSMT4">
                    <p:embed/>
                  </p:oleObj>
                </a:graphicData>
              </a:graphic>
            </p:graphicFrame>
            <p:sp>
              <p:nvSpPr>
                <p:cNvPr id="60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5261175" y="2928934"/>
                  <a:ext cx="1096775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CN" sz="2400" dirty="0" smtClean="0">
                      <a:solidFill>
                        <a:srgbClr val="0070C0"/>
                      </a:solidFill>
                    </a:rPr>
                    <a:t>invariant</a:t>
                  </a:r>
                  <a:endParaRPr lang="en-US" altLang="zh-CN" sz="2400" dirty="0">
                    <a:solidFill>
                      <a:srgbClr val="0070C0"/>
                    </a:solidFill>
                  </a:endParaRPr>
                </a:p>
              </p:txBody>
            </p:sp>
            <p:graphicFrame>
              <p:nvGraphicFramePr>
                <p:cNvPr id="63" name="Object 50"/>
                <p:cNvGraphicFramePr>
                  <a:graphicFrameLocks noChangeAspect="1"/>
                </p:cNvGraphicFramePr>
                <p:nvPr/>
              </p:nvGraphicFramePr>
              <p:xfrm>
                <a:off x="4572000" y="2928934"/>
                <a:ext cx="550862" cy="412750"/>
              </p:xfrm>
              <a:graphic>
                <a:graphicData uri="http://schemas.openxmlformats.org/presentationml/2006/ole">
                  <p:oleObj spid="_x0000_s143376" name="Equation" r:id="rId11" imgW="304560" imgH="228600" progId="Equation.DSMT4">
                    <p:embed/>
                  </p:oleObj>
                </a:graphicData>
              </a:graphic>
            </p:graphicFrame>
          </p:grpSp>
        </p:grpSp>
      </p:grpSp>
      <p:grpSp>
        <p:nvGrpSpPr>
          <p:cNvPr id="37" name="组合 36"/>
          <p:cNvGrpSpPr/>
          <p:nvPr/>
        </p:nvGrpSpPr>
        <p:grpSpPr>
          <a:xfrm>
            <a:off x="899592" y="1556792"/>
            <a:ext cx="2952328" cy="1368152"/>
            <a:chOff x="3131840" y="1500174"/>
            <a:chExt cx="2952328" cy="1368152"/>
          </a:xfrm>
        </p:grpSpPr>
        <p:sp>
          <p:nvSpPr>
            <p:cNvPr id="38" name="圆角矩形 37"/>
            <p:cNvSpPr/>
            <p:nvPr/>
          </p:nvSpPr>
          <p:spPr>
            <a:xfrm>
              <a:off x="3131840" y="1500174"/>
              <a:ext cx="2952328" cy="136815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39" name="Object 37"/>
            <p:cNvGraphicFramePr>
              <a:graphicFrameLocks noChangeAspect="1"/>
            </p:cNvGraphicFramePr>
            <p:nvPr/>
          </p:nvGraphicFramePr>
          <p:xfrm>
            <a:off x="3373165" y="1932222"/>
            <a:ext cx="2566987" cy="869950"/>
          </p:xfrm>
          <a:graphic>
            <a:graphicData uri="http://schemas.openxmlformats.org/presentationml/2006/ole">
              <p:oleObj spid="_x0000_s143377" name="Equation" r:id="rId12" imgW="1422360" imgH="482400" progId="Equation.DSMT4">
                <p:embed/>
              </p:oleObj>
            </a:graphicData>
          </a:graphic>
        </p:graphicFrame>
        <p:sp>
          <p:nvSpPr>
            <p:cNvPr id="40" name="Text Box 46"/>
            <p:cNvSpPr txBox="1">
              <a:spLocks noChangeArrowheads="1"/>
            </p:cNvSpPr>
            <p:nvPr/>
          </p:nvSpPr>
          <p:spPr bwMode="auto">
            <a:xfrm>
              <a:off x="3517177" y="1562890"/>
              <a:ext cx="213494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400" dirty="0" smtClean="0">
                  <a:solidFill>
                    <a:srgbClr val="0070C0"/>
                  </a:solidFill>
                </a:rPr>
                <a:t>Parameterization</a:t>
              </a:r>
              <a:endParaRPr lang="en-US" altLang="zh-CN" sz="2400" dirty="0">
                <a:solidFill>
                  <a:srgbClr val="0070C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9</a:t>
            </a:fld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2571736" y="2284430"/>
            <a:ext cx="4076700" cy="3716338"/>
            <a:chOff x="4743772" y="3025030"/>
            <a:chExt cx="4076700" cy="3716338"/>
          </a:xfrm>
        </p:grpSpPr>
        <p:grpSp>
          <p:nvGrpSpPr>
            <p:cNvPr id="4" name="组合 23"/>
            <p:cNvGrpSpPr/>
            <p:nvPr/>
          </p:nvGrpSpPr>
          <p:grpSpPr>
            <a:xfrm>
              <a:off x="4743772" y="3863230"/>
              <a:ext cx="4073525" cy="2878138"/>
              <a:chOff x="4267200" y="2590800"/>
              <a:chExt cx="4073525" cy="2878138"/>
            </a:xfrm>
          </p:grpSpPr>
          <p:pic>
            <p:nvPicPr>
              <p:cNvPr id="17" name="Picture 11" descr="6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67200" y="2590800"/>
                <a:ext cx="4073525" cy="287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" name="TextBox 17"/>
              <p:cNvSpPr txBox="1"/>
              <p:nvPr/>
            </p:nvSpPr>
            <p:spPr bwMode="auto">
              <a:xfrm>
                <a:off x="4283968" y="5013176"/>
                <a:ext cx="327013" cy="43088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 rtlCol="0" anchor="ctr" anchorCtr="1">
                <a:spAutoFit/>
              </a:bodyPr>
              <a:lstStyle/>
              <a:p>
                <a:pPr algn="ctr"/>
                <a:r>
                  <a:rPr lang="en-US" altLang="zh-CN" sz="2800" dirty="0" smtClean="0"/>
                  <a:t>    </a:t>
                </a:r>
                <a:endParaRPr lang="zh-CN" altLang="en-US" sz="2800" dirty="0" smtClean="0"/>
              </a:p>
            </p:txBody>
          </p:sp>
        </p:grpSp>
        <p:grpSp>
          <p:nvGrpSpPr>
            <p:cNvPr id="5" name="Group 37"/>
            <p:cNvGrpSpPr>
              <a:grpSpLocks/>
            </p:cNvGrpSpPr>
            <p:nvPr/>
          </p:nvGrpSpPr>
          <p:grpSpPr bwMode="auto">
            <a:xfrm>
              <a:off x="8325172" y="3025030"/>
              <a:ext cx="495300" cy="1066800"/>
              <a:chOff x="2784" y="1344"/>
              <a:chExt cx="312" cy="672"/>
            </a:xfrm>
          </p:grpSpPr>
          <p:sp>
            <p:nvSpPr>
              <p:cNvPr id="15" name="AutoShape 20"/>
              <p:cNvSpPr>
                <a:spLocks noChangeArrowheads="1"/>
              </p:cNvSpPr>
              <p:nvPr/>
            </p:nvSpPr>
            <p:spPr bwMode="auto">
              <a:xfrm>
                <a:off x="2880" y="1728"/>
                <a:ext cx="48" cy="288"/>
              </a:xfrm>
              <a:prstGeom prst="downArrow">
                <a:avLst>
                  <a:gd name="adj1" fmla="val 50000"/>
                  <a:gd name="adj2" fmla="val 150000"/>
                </a:avLst>
              </a:prstGeom>
              <a:solidFill>
                <a:srgbClr val="FF00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zh-CN" altLang="en-US"/>
              </a:p>
            </p:txBody>
          </p:sp>
          <p:graphicFrame>
            <p:nvGraphicFramePr>
              <p:cNvPr id="16" name="Object 23"/>
              <p:cNvGraphicFramePr>
                <a:graphicFrameLocks noChangeAspect="1"/>
              </p:cNvGraphicFramePr>
              <p:nvPr/>
            </p:nvGraphicFramePr>
            <p:xfrm>
              <a:off x="2784" y="1344"/>
              <a:ext cx="312" cy="349"/>
            </p:xfrm>
            <a:graphic>
              <a:graphicData uri="http://schemas.openxmlformats.org/presentationml/2006/ole">
                <p:oleObj spid="_x0000_s196610" name="Equation" r:id="rId4" imgW="203040" imgH="228600" progId="Equation.DSMT4">
                  <p:embed/>
                </p:oleObj>
              </a:graphicData>
            </a:graphic>
          </p:graphicFrame>
        </p:grpSp>
        <p:grpSp>
          <p:nvGrpSpPr>
            <p:cNvPr id="6" name="Group 38"/>
            <p:cNvGrpSpPr>
              <a:grpSpLocks/>
            </p:cNvGrpSpPr>
            <p:nvPr/>
          </p:nvGrpSpPr>
          <p:grpSpPr bwMode="auto">
            <a:xfrm>
              <a:off x="7944172" y="4320430"/>
              <a:ext cx="495300" cy="1066800"/>
              <a:chOff x="2784" y="1344"/>
              <a:chExt cx="312" cy="672"/>
            </a:xfrm>
          </p:grpSpPr>
          <p:sp>
            <p:nvSpPr>
              <p:cNvPr id="13" name="AutoShape 39"/>
              <p:cNvSpPr>
                <a:spLocks noChangeArrowheads="1"/>
              </p:cNvSpPr>
              <p:nvPr/>
            </p:nvSpPr>
            <p:spPr bwMode="auto">
              <a:xfrm>
                <a:off x="2880" y="1728"/>
                <a:ext cx="48" cy="288"/>
              </a:xfrm>
              <a:prstGeom prst="downArrow">
                <a:avLst>
                  <a:gd name="adj1" fmla="val 50000"/>
                  <a:gd name="adj2" fmla="val 150000"/>
                </a:avLst>
              </a:prstGeom>
              <a:solidFill>
                <a:srgbClr val="FF00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zh-CN" altLang="en-US"/>
              </a:p>
            </p:txBody>
          </p:sp>
          <p:graphicFrame>
            <p:nvGraphicFramePr>
              <p:cNvPr id="14" name="Object 40"/>
              <p:cNvGraphicFramePr>
                <a:graphicFrameLocks noChangeAspect="1"/>
              </p:cNvGraphicFramePr>
              <p:nvPr/>
            </p:nvGraphicFramePr>
            <p:xfrm>
              <a:off x="2784" y="1344"/>
              <a:ext cx="312" cy="349"/>
            </p:xfrm>
            <a:graphic>
              <a:graphicData uri="http://schemas.openxmlformats.org/presentationml/2006/ole">
                <p:oleObj spid="_x0000_s196611" name="Equation" r:id="rId5" imgW="203040" imgH="228600" progId="Equation.DSMT4">
                  <p:embed/>
                </p:oleObj>
              </a:graphicData>
            </a:graphic>
          </p:graphicFrame>
        </p:grpSp>
        <p:grpSp>
          <p:nvGrpSpPr>
            <p:cNvPr id="7" name="Group 41"/>
            <p:cNvGrpSpPr>
              <a:grpSpLocks/>
            </p:cNvGrpSpPr>
            <p:nvPr/>
          </p:nvGrpSpPr>
          <p:grpSpPr bwMode="auto">
            <a:xfrm>
              <a:off x="5124772" y="4777630"/>
              <a:ext cx="495300" cy="1066800"/>
              <a:chOff x="2784" y="1344"/>
              <a:chExt cx="312" cy="672"/>
            </a:xfrm>
          </p:grpSpPr>
          <p:sp>
            <p:nvSpPr>
              <p:cNvPr id="11" name="AutoShape 42"/>
              <p:cNvSpPr>
                <a:spLocks noChangeArrowheads="1"/>
              </p:cNvSpPr>
              <p:nvPr/>
            </p:nvSpPr>
            <p:spPr bwMode="auto">
              <a:xfrm>
                <a:off x="2880" y="1728"/>
                <a:ext cx="48" cy="288"/>
              </a:xfrm>
              <a:prstGeom prst="downArrow">
                <a:avLst>
                  <a:gd name="adj1" fmla="val 50000"/>
                  <a:gd name="adj2" fmla="val 150000"/>
                </a:avLst>
              </a:prstGeom>
              <a:solidFill>
                <a:srgbClr val="FF00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zh-CN" altLang="en-US"/>
              </a:p>
            </p:txBody>
          </p:sp>
          <p:graphicFrame>
            <p:nvGraphicFramePr>
              <p:cNvPr id="12" name="Object 43"/>
              <p:cNvGraphicFramePr>
                <a:graphicFrameLocks noChangeAspect="1"/>
              </p:cNvGraphicFramePr>
              <p:nvPr/>
            </p:nvGraphicFramePr>
            <p:xfrm>
              <a:off x="2784" y="1344"/>
              <a:ext cx="312" cy="349"/>
            </p:xfrm>
            <a:graphic>
              <a:graphicData uri="http://schemas.openxmlformats.org/presentationml/2006/ole">
                <p:oleObj spid="_x0000_s196612" name="Equation" r:id="rId6" imgW="203040" imgH="228600" progId="Equation.DSMT4">
                  <p:embed/>
                </p:oleObj>
              </a:graphicData>
            </a:graphic>
          </p:graphicFrame>
        </p:grpSp>
        <p:sp>
          <p:nvSpPr>
            <p:cNvPr id="8" name="Text Box 54"/>
            <p:cNvSpPr txBox="1">
              <a:spLocks noChangeArrowheads="1"/>
            </p:cNvSpPr>
            <p:nvPr/>
          </p:nvSpPr>
          <p:spPr bwMode="auto">
            <a:xfrm>
              <a:off x="5940152" y="4079394"/>
              <a:ext cx="1610313" cy="861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800" dirty="0" smtClean="0">
                  <a:solidFill>
                    <a:srgbClr val="0000FF"/>
                  </a:solidFill>
                </a:rPr>
                <a:t>completely</a:t>
              </a:r>
            </a:p>
            <a:p>
              <a:r>
                <a:rPr lang="en-US" altLang="zh-CN" sz="2800" dirty="0" smtClean="0">
                  <a:solidFill>
                    <a:srgbClr val="0000FF"/>
                  </a:solidFill>
                </a:rPr>
                <a:t>consistent</a:t>
              </a:r>
              <a:endParaRPr lang="en-US" altLang="zh-CN" sz="2800" dirty="0">
                <a:solidFill>
                  <a:srgbClr val="0000FF"/>
                </a:solidFill>
              </a:endParaRPr>
            </a:p>
          </p:txBody>
        </p:sp>
        <p:graphicFrame>
          <p:nvGraphicFramePr>
            <p:cNvPr id="9" name="Object 34"/>
            <p:cNvGraphicFramePr>
              <a:graphicFrameLocks noChangeAspect="1"/>
            </p:cNvGraphicFramePr>
            <p:nvPr/>
          </p:nvGraphicFramePr>
          <p:xfrm>
            <a:off x="5082678" y="3356992"/>
            <a:ext cx="3233738" cy="458788"/>
          </p:xfrm>
          <a:graphic>
            <a:graphicData uri="http://schemas.openxmlformats.org/presentationml/2006/ole">
              <p:oleObj spid="_x0000_s196613" name="Equation" r:id="rId7" imgW="1790640" imgH="253800" progId="Equation.DSMT4">
                <p:embed/>
              </p:oleObj>
            </a:graphicData>
          </a:graphic>
        </p:graphicFrame>
        <p:graphicFrame>
          <p:nvGraphicFramePr>
            <p:cNvPr id="10" name="Object 33"/>
            <p:cNvGraphicFramePr>
              <a:graphicFrameLocks noChangeAspect="1"/>
            </p:cNvGraphicFramePr>
            <p:nvPr/>
          </p:nvGraphicFramePr>
          <p:xfrm>
            <a:off x="5868144" y="4905598"/>
            <a:ext cx="1763712" cy="755650"/>
          </p:xfrm>
          <a:graphic>
            <a:graphicData uri="http://schemas.openxmlformats.org/presentationml/2006/ole">
              <p:oleObj spid="_x0000_s196614" name="Equation" r:id="rId8" imgW="977760" imgH="419040" progId="Equation.DSMT4">
                <p:embed/>
              </p:oleObj>
            </a:graphicData>
          </a:graphic>
        </p:graphicFrame>
      </p:grp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2484951" y="533400"/>
            <a:ext cx="430162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zh-CN" sz="2800" dirty="0" smtClean="0"/>
              <a:t>Distribution of mixing angles</a:t>
            </a:r>
            <a:endParaRPr lang="en-US" altLang="zh-CN" sz="2800" dirty="0"/>
          </a:p>
        </p:txBody>
      </p:sp>
      <p:grpSp>
        <p:nvGrpSpPr>
          <p:cNvPr id="28" name="组合 27"/>
          <p:cNvGrpSpPr/>
          <p:nvPr/>
        </p:nvGrpSpPr>
        <p:grpSpPr>
          <a:xfrm>
            <a:off x="2386029" y="1357298"/>
            <a:ext cx="4543425" cy="857256"/>
            <a:chOff x="2386029" y="1285860"/>
            <a:chExt cx="4543425" cy="857256"/>
          </a:xfrm>
        </p:grpSpPr>
        <p:sp>
          <p:nvSpPr>
            <p:cNvPr id="27" name="椭圆 26"/>
            <p:cNvSpPr/>
            <p:nvPr/>
          </p:nvSpPr>
          <p:spPr>
            <a:xfrm>
              <a:off x="3071802" y="1285860"/>
              <a:ext cx="1428760" cy="85725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26" name="Object 48"/>
            <p:cNvGraphicFramePr>
              <a:graphicFrameLocks noChangeAspect="1"/>
            </p:cNvGraphicFramePr>
            <p:nvPr/>
          </p:nvGraphicFramePr>
          <p:xfrm>
            <a:off x="2386029" y="1500174"/>
            <a:ext cx="4543425" cy="434975"/>
          </p:xfrm>
          <a:graphic>
            <a:graphicData uri="http://schemas.openxmlformats.org/presentationml/2006/ole">
              <p:oleObj spid="_x0000_s196616" name="Equation" r:id="rId9" imgW="2514600" imgH="241200" progId="Equation.DSMT4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 algn="ctr">
          <a:noFill/>
          <a:miter lim="800000"/>
          <a:headEnd/>
          <a:tailEnd/>
        </a:ln>
        <a:effectLst/>
      </a:spPr>
      <a:bodyPr wrap="none" lIns="0" tIns="0" rIns="0" bIns="0" rtlCol="0" anchor="ctr" anchorCtr="0">
        <a:spAutoFit/>
      </a:bodyPr>
      <a:lstStyle>
        <a:defPPr algn="ctr"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4350</TotalTime>
  <Words>376</Words>
  <Application>Microsoft Office PowerPoint</Application>
  <PresentationFormat>全屏显示(4:3)</PresentationFormat>
  <Paragraphs>165</Paragraphs>
  <Slides>20</Slides>
  <Notes>12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23" baseType="lpstr">
      <vt:lpstr>Office 主题</vt:lpstr>
      <vt:lpstr>Equation</vt:lpstr>
      <vt:lpstr>MathType 6.0 Equation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Xiaochuan</dc:creator>
  <cp:lastModifiedBy>Xiaochuan Lu</cp:lastModifiedBy>
  <cp:revision>1018</cp:revision>
  <dcterms:created xsi:type="dcterms:W3CDTF">2013-08-09T19:42:20Z</dcterms:created>
  <dcterms:modified xsi:type="dcterms:W3CDTF">2013-08-21T14:33:22Z</dcterms:modified>
</cp:coreProperties>
</file>