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34" r:id="rId3"/>
    <p:sldId id="337" r:id="rId4"/>
    <p:sldId id="353" r:id="rId5"/>
    <p:sldId id="331" r:id="rId6"/>
    <p:sldId id="349" r:id="rId7"/>
    <p:sldId id="323" r:id="rId8"/>
    <p:sldId id="367" r:id="rId9"/>
    <p:sldId id="354" r:id="rId10"/>
    <p:sldId id="313" r:id="rId11"/>
    <p:sldId id="358" r:id="rId12"/>
    <p:sldId id="318" r:id="rId13"/>
    <p:sldId id="356" r:id="rId14"/>
    <p:sldId id="339" r:id="rId15"/>
    <p:sldId id="359" r:id="rId16"/>
    <p:sldId id="360" r:id="rId17"/>
    <p:sldId id="361" r:id="rId18"/>
    <p:sldId id="321" r:id="rId19"/>
    <p:sldId id="365" r:id="rId20"/>
    <p:sldId id="340" r:id="rId21"/>
    <p:sldId id="362" r:id="rId22"/>
    <p:sldId id="368" r:id="rId23"/>
    <p:sldId id="370" r:id="rId24"/>
    <p:sldId id="364" r:id="rId25"/>
    <p:sldId id="373" r:id="rId26"/>
    <p:sldId id="332" r:id="rId27"/>
  </p:sldIdLst>
  <p:sldSz cx="9144000" cy="6858000" type="screen4x3"/>
  <p:notesSz cx="6935788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CC"/>
    <a:srgbClr val="3366FF"/>
    <a:srgbClr val="800080"/>
    <a:srgbClr val="FF0000"/>
    <a:srgbClr val="B44242"/>
    <a:srgbClr val="0033CC"/>
    <a:srgbClr val="FF99FF"/>
    <a:srgbClr val="6699FF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0" autoAdjust="0"/>
    <p:restoredTop sz="94902" autoAdjust="0"/>
  </p:normalViewPr>
  <p:slideViewPr>
    <p:cSldViewPr snapToGrid="0">
      <p:cViewPr varScale="1">
        <p:scale>
          <a:sx n="59" d="100"/>
          <a:sy n="59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8413AD2A-CB69-4E16-826E-73AD277D6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9D91E3DC-558A-44C2-8488-1F73DEFD4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Gold Target,</a:t>
            </a:r>
            <a:r>
              <a:rPr lang="en-US" baseline="0" dirty="0" smtClean="0"/>
              <a:t> 0.116 </a:t>
            </a:r>
            <a:r>
              <a:rPr lang="en-US" baseline="0" dirty="0" err="1" smtClean="0"/>
              <a:t>pions</a:t>
            </a:r>
            <a:r>
              <a:rPr lang="en-US" baseline="0" dirty="0" smtClean="0"/>
              <a:t> per POT are collected in 20 cm region;</a:t>
            </a:r>
          </a:p>
          <a:p>
            <a:r>
              <a:rPr lang="en-US" baseline="0" dirty="0" smtClean="0"/>
              <a:t>0.09 </a:t>
            </a:r>
            <a:r>
              <a:rPr lang="en-US" baseline="0" dirty="0" err="1" smtClean="0"/>
              <a:t>pions</a:t>
            </a:r>
            <a:r>
              <a:rPr lang="en-US" baseline="0" dirty="0" smtClean="0"/>
              <a:t> per POT collected in 2 mm  rad acceptance;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bend of 1</a:t>
            </a:r>
            <a:r>
              <a:rPr lang="en-US" baseline="30000" dirty="0" smtClean="0"/>
              <a:t>st</a:t>
            </a:r>
            <a:r>
              <a:rPr lang="en-US" dirty="0" smtClean="0"/>
              <a:t> dipole(4.86</a:t>
            </a:r>
            <a:r>
              <a:rPr lang="en-US" baseline="0" dirty="0" smtClean="0"/>
              <a:t> Tesla</a:t>
            </a:r>
            <a:r>
              <a:rPr lang="en-US" dirty="0" smtClean="0"/>
              <a:t>)</a:t>
            </a:r>
            <a:r>
              <a:rPr lang="en-US" baseline="0" dirty="0" smtClean="0"/>
              <a:t> for pi is 13.3 degrees, for 120GeV protons, 0.54 degrees;</a:t>
            </a:r>
          </a:p>
          <a:p>
            <a:r>
              <a:rPr lang="en-US" baseline="0" dirty="0" smtClean="0"/>
              <a:t>for 60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protons, 1.08 degrees.</a:t>
            </a:r>
          </a:p>
          <a:p>
            <a:r>
              <a:rPr lang="en-US" baseline="0" dirty="0" smtClean="0"/>
              <a:t>The proton absorber size: Height=Width=4.3 meters; Length=10.668 meters.(Could be shorter)</a:t>
            </a:r>
          </a:p>
          <a:p>
            <a:r>
              <a:rPr lang="en-US" baseline="0" dirty="0" smtClean="0"/>
              <a:t>Decay strai</a:t>
            </a:r>
            <a:r>
              <a:rPr lang="en-US" altLang="zh-CN" baseline="0" dirty="0" smtClean="0"/>
              <a:t>ght  </a:t>
            </a:r>
            <a:r>
              <a:rPr lang="en-US" altLang="zh-CN" baseline="0" smtClean="0"/>
              <a:t>length is 147 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1E3DC-558A-44C2-8488-1F73DEFD41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1E3DC-558A-44C2-8488-1F73DEFD41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Pions</a:t>
            </a:r>
            <a:r>
              <a:rPr lang="en-US" dirty="0" smtClean="0"/>
              <a:t> rigidity: 16.6782; </a:t>
            </a:r>
            <a:r>
              <a:rPr lang="en-US" dirty="0" err="1" smtClean="0"/>
              <a:t>Muons</a:t>
            </a:r>
            <a:r>
              <a:rPr lang="en-US" dirty="0" smtClean="0"/>
              <a:t> rigidity: 12.6754;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# of </a:t>
            </a:r>
            <a:r>
              <a:rPr lang="en-US" dirty="0" err="1" smtClean="0"/>
              <a:t>pions</a:t>
            </a:r>
            <a:r>
              <a:rPr lang="en-US" dirty="0" smtClean="0"/>
              <a:t>:</a:t>
            </a:r>
            <a:r>
              <a:rPr lang="en-US" baseline="0" dirty="0" smtClean="0"/>
              <a:t> 233362;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of </a:t>
            </a:r>
            <a:r>
              <a:rPr lang="en-US" dirty="0" err="1" smtClean="0"/>
              <a:t>Pions</a:t>
            </a:r>
            <a:r>
              <a:rPr lang="en-US" baseline="0" dirty="0" smtClean="0"/>
              <a:t> at the end of decay straight: 83663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# of </a:t>
            </a:r>
            <a:r>
              <a:rPr lang="en-US" dirty="0" err="1" smtClean="0"/>
              <a:t>muons</a:t>
            </a:r>
            <a:r>
              <a:rPr lang="en-US" dirty="0" smtClean="0"/>
              <a:t> at the end of decay</a:t>
            </a:r>
            <a:r>
              <a:rPr lang="en-US" baseline="0" dirty="0" smtClean="0"/>
              <a:t> straight: 29520;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EMG: mu=218.4574; sigma=127.8877;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exp.Rate</a:t>
            </a:r>
            <a:r>
              <a:rPr lang="en-US" baseline="0" dirty="0" smtClean="0"/>
              <a:t> = 0.00769;</a:t>
            </a:r>
          </a:p>
          <a:p>
            <a:r>
              <a:rPr lang="en-US" baseline="0" dirty="0" err="1" smtClean="0"/>
              <a:t>LogNormal</a:t>
            </a:r>
            <a:r>
              <a:rPr lang="en-US" baseline="0" dirty="0" smtClean="0"/>
              <a:t>: mu=5.73276, sigma=0.492; </a:t>
            </a:r>
          </a:p>
          <a:p>
            <a:r>
              <a:rPr lang="en-US" baseline="0" dirty="0" smtClean="0"/>
              <a:t>Put in 116645 </a:t>
            </a:r>
            <a:r>
              <a:rPr lang="en-US" baseline="0" dirty="0" err="1" smtClean="0"/>
              <a:t>Muons</a:t>
            </a:r>
            <a:r>
              <a:rPr lang="en-US" baseline="0" dirty="0" smtClean="0"/>
              <a:t>; Got 61903 after degrader. (~53.07%)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727-467B-1846-B7B1-41C9E63431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8F9C15-3B62-49AB-9EBE-49D441346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8" y="1223963"/>
            <a:ext cx="4291012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5738" y="3744913"/>
            <a:ext cx="4291012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765800" y="6613525"/>
            <a:ext cx="2760663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NuFact 2012, College of William &amp; Mary, July 23-28, 2012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3D18-11E1-4596-A6EB-55328723C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739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800100"/>
            <a:ext cx="83185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E9E270-D888-40F4-B662-261A7BA11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25ACF-D910-40CB-9388-7131BB8B8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00100"/>
            <a:ext cx="4152900" cy="5524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4127500" cy="5524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DCEB2-7256-4481-BF2B-4182FA8FE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2C4F6-54C1-477C-8543-38ED31B1E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849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8A4EB-E2A1-414D-9A4E-1A3F2E081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8B7977-7D1B-41B6-A10F-55FEF5359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4B73F-B214-4F13-842A-CE3B4278B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548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7000" y="63849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BA2D7E-13C7-433E-91DC-5958C043A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548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23F4A-7FDD-4491-B1C8-6F1649ED45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7" name="Picture 23" descr="FNAL_logo_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0"/>
            <a:ext cx="695325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map-091203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0"/>
            <a:ext cx="6921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1247828" cy="714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  <p:sldLayoutId id="2147483661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0.png"/><Relationship Id="rId7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2F8A0CB-E2FD-4AAF-9F79-E7A83B412C2D}" type="slidenum">
              <a:rPr lang="en-US"/>
              <a:pPr/>
              <a:t>1</a:t>
            </a:fld>
            <a:endParaRPr lang="en-US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6421" y="648535"/>
            <a:ext cx="7772400" cy="147002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NuSTORM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-</a:t>
            </a:r>
            <a:r>
              <a:rPr lang="el-GR" b="1" dirty="0" smtClean="0"/>
              <a:t> </a:t>
            </a:r>
            <a:r>
              <a:rPr lang="el-GR" b="1" dirty="0"/>
              <a:t>μ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Storage Ring </a:t>
            </a:r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Injection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37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07431" y="2378242"/>
            <a:ext cx="6400800" cy="1752600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CC3399"/>
                </a:solidFill>
              </a:rPr>
              <a:t>Liu</a:t>
            </a:r>
            <a:r>
              <a:rPr lang="en-US" dirty="0" smtClean="0"/>
              <a:t>, A </a:t>
            </a:r>
            <a:r>
              <a:rPr lang="en-US" dirty="0" err="1" smtClean="0"/>
              <a:t>Bross</a:t>
            </a:r>
            <a:endParaRPr lang="en-US" dirty="0" smtClean="0"/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US" dirty="0" smtClean="0"/>
          </a:p>
          <a:p>
            <a:pPr marL="457200" indent="-457200">
              <a:buAutoNum type="alphaUcPeriod"/>
            </a:pPr>
            <a:endParaRPr lang="en-US" dirty="0" smtClean="0"/>
          </a:p>
          <a:p>
            <a:r>
              <a:rPr lang="en-US" dirty="0" err="1" smtClean="0"/>
              <a:t>NuSTORM</a:t>
            </a:r>
            <a:r>
              <a:rPr lang="en-US" dirty="0" smtClean="0"/>
              <a:t> Collaboration</a:t>
            </a:r>
          </a:p>
          <a:p>
            <a:endParaRPr lang="en-US" dirty="0" smtClean="0"/>
          </a:p>
          <a:p>
            <a:r>
              <a:rPr lang="en-US" dirty="0" smtClean="0"/>
              <a:t>August 2013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88" y="3233193"/>
            <a:ext cx="978950" cy="130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25" y="3236103"/>
            <a:ext cx="773306" cy="130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2087561"/>
            <a:ext cx="413702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D016-D953-42FE-8814-3DD01B3DB75F}" type="slidenum">
              <a:rPr lang="en-US"/>
              <a:pPr/>
              <a:t>10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/>
              <a:t>μ</a:t>
            </a:r>
            <a:r>
              <a:rPr lang="en-US" dirty="0" smtClean="0"/>
              <a:t> Injection options</a:t>
            </a:r>
            <a:endParaRPr lang="en-US" dirty="0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76300"/>
            <a:ext cx="4676775" cy="53054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/>
              <a:t>Separate Transport  for </a:t>
            </a:r>
            <a:r>
              <a:rPr lang="el-GR" sz="2000" dirty="0"/>
              <a:t>π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US" sz="2000" dirty="0" smtClean="0"/>
          </a:p>
          <a:p>
            <a:pPr lvl="1"/>
            <a:r>
              <a:rPr lang="en-US" sz="1600" dirty="0" smtClean="0"/>
              <a:t>kick into storage ring after decay</a:t>
            </a:r>
            <a:endParaRPr lang="en-US" sz="1600" dirty="0"/>
          </a:p>
          <a:p>
            <a:pPr lvl="2"/>
            <a:r>
              <a:rPr lang="en-US" sz="1400" dirty="0" smtClean="0"/>
              <a:t>Requires fast kicker, can only use part of MI/spill </a:t>
            </a:r>
          </a:p>
          <a:p>
            <a:endParaRPr lang="en-US" sz="2000" dirty="0" smtClean="0"/>
          </a:p>
          <a:p>
            <a:r>
              <a:rPr lang="en-US" sz="2000" dirty="0" smtClean="0"/>
              <a:t>Injection </a:t>
            </a:r>
            <a:r>
              <a:rPr lang="en-US" sz="2000" dirty="0"/>
              <a:t>of </a:t>
            </a:r>
            <a:r>
              <a:rPr lang="el-GR" sz="2000" dirty="0"/>
              <a:t>π</a:t>
            </a:r>
            <a:r>
              <a:rPr lang="en-US" sz="2000" dirty="0"/>
              <a:t> into straight section, accept </a:t>
            </a:r>
            <a:r>
              <a:rPr lang="el-GR" sz="2000" dirty="0"/>
              <a:t>μ</a:t>
            </a:r>
            <a:r>
              <a:rPr lang="en-US" sz="2000" dirty="0"/>
              <a:t> in ring acceptance.</a:t>
            </a:r>
          </a:p>
          <a:p>
            <a:pPr lvl="1"/>
            <a:r>
              <a:rPr lang="en-US" sz="1600" dirty="0" smtClean="0"/>
              <a:t>“stochastic injection”</a:t>
            </a:r>
          </a:p>
          <a:p>
            <a:pPr lvl="2"/>
            <a:r>
              <a:rPr lang="en-US" sz="1400" dirty="0" smtClean="0"/>
              <a:t>stochastic was popular in 1980</a:t>
            </a:r>
          </a:p>
          <a:p>
            <a:pPr lvl="2"/>
            <a:r>
              <a:rPr lang="en-US" sz="1400" dirty="0" smtClean="0"/>
              <a:t>stochastic cooling, stochastic extraction, …  </a:t>
            </a:r>
            <a:endParaRPr lang="en-US" sz="1400" dirty="0"/>
          </a:p>
          <a:p>
            <a:pPr lvl="1"/>
            <a:r>
              <a:rPr lang="en-US" sz="1600" dirty="0" smtClean="0"/>
              <a:t>no kickers; phase space of injected </a:t>
            </a:r>
            <a:r>
              <a:rPr lang="el-GR" sz="1600" dirty="0" smtClean="0"/>
              <a:t>π</a:t>
            </a:r>
            <a:r>
              <a:rPr lang="en-US" sz="1600" dirty="0" smtClean="0"/>
              <a:t> and circulating </a:t>
            </a:r>
            <a:r>
              <a:rPr lang="el-GR" sz="1600" dirty="0" smtClean="0"/>
              <a:t>μ</a:t>
            </a:r>
            <a:r>
              <a:rPr lang="en-US" sz="1600" dirty="0" smtClean="0"/>
              <a:t> are separated</a:t>
            </a:r>
          </a:p>
          <a:p>
            <a:pPr lvl="1"/>
            <a:r>
              <a:rPr lang="en-US" sz="1600" b="1" dirty="0" smtClean="0"/>
              <a:t>Circumvents </a:t>
            </a:r>
            <a:r>
              <a:rPr lang="en-US" sz="1600" b="1" dirty="0" err="1" smtClean="0"/>
              <a:t>Liouville’s</a:t>
            </a:r>
            <a:r>
              <a:rPr lang="en-US" sz="1600" b="1" dirty="0" smtClean="0"/>
              <a:t> Theorem</a:t>
            </a:r>
          </a:p>
          <a:p>
            <a:r>
              <a:rPr lang="en-US" sz="2000" dirty="0" smtClean="0"/>
              <a:t>Could also inject into target inside ring</a:t>
            </a:r>
          </a:p>
          <a:p>
            <a:pPr lvl="1"/>
            <a:r>
              <a:rPr lang="en-US" sz="1600" dirty="0" smtClean="0"/>
              <a:t>π’s within acceptance decay</a:t>
            </a:r>
          </a:p>
          <a:p>
            <a:pPr lvl="1"/>
            <a:r>
              <a:rPr lang="en-US" sz="1600" dirty="0" err="1" smtClean="0"/>
              <a:t>μ’s</a:t>
            </a:r>
            <a:r>
              <a:rPr lang="en-US" sz="1600" dirty="0" smtClean="0"/>
              <a:t> within acceptance stored</a:t>
            </a:r>
          </a:p>
          <a:p>
            <a:pPr lvl="2"/>
            <a:r>
              <a:rPr lang="en-US" sz="1400" dirty="0" smtClean="0"/>
              <a:t>circulating beam passes through target</a:t>
            </a:r>
          </a:p>
          <a:p>
            <a:pPr lvl="2"/>
            <a:r>
              <a:rPr lang="en-US" sz="1400" dirty="0" smtClean="0"/>
              <a:t>collection of beam off  target more limited</a:t>
            </a:r>
            <a:endParaRPr lang="en-US" sz="1400" dirty="0"/>
          </a:p>
        </p:txBody>
      </p:sp>
      <p:sp>
        <p:nvSpPr>
          <p:cNvPr id="724997" name="Line 5"/>
          <p:cNvSpPr>
            <a:spLocks noChangeShapeType="1"/>
          </p:cNvSpPr>
          <p:nvPr/>
        </p:nvSpPr>
        <p:spPr bwMode="auto">
          <a:xfrm flipV="1">
            <a:off x="5651500" y="5844381"/>
            <a:ext cx="50482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4926013" y="3532982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p</a:t>
            </a:r>
          </a:p>
        </p:txBody>
      </p:sp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5399088" y="1830388"/>
            <a:ext cx="88900" cy="88900"/>
          </a:xfrm>
          <a:prstGeom prst="rect">
            <a:avLst/>
          </a:prstGeom>
          <a:solidFill>
            <a:srgbClr val="990000"/>
          </a:solidFill>
          <a:ln w="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25001" name="Line 9"/>
          <p:cNvSpPr>
            <a:spLocks noChangeShapeType="1"/>
          </p:cNvSpPr>
          <p:nvPr/>
        </p:nvSpPr>
        <p:spPr bwMode="auto">
          <a:xfrm>
            <a:off x="5786438" y="3716338"/>
            <a:ext cx="323850" cy="571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2" name="Text Box 10"/>
          <p:cNvSpPr txBox="1">
            <a:spLocks noChangeArrowheads="1"/>
          </p:cNvSpPr>
          <p:nvPr/>
        </p:nvSpPr>
        <p:spPr bwMode="auto">
          <a:xfrm>
            <a:off x="5838825" y="3422651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b="1" dirty="0">
                <a:solidFill>
                  <a:srgbClr val="800080"/>
                </a:solidFill>
                <a:cs typeface="Arial" charset="0"/>
              </a:rPr>
              <a:t>π</a:t>
            </a:r>
          </a:p>
        </p:txBody>
      </p:sp>
      <p:sp>
        <p:nvSpPr>
          <p:cNvPr id="725003" name="Line 11"/>
          <p:cNvSpPr>
            <a:spLocks noChangeShapeType="1"/>
          </p:cNvSpPr>
          <p:nvPr/>
        </p:nvSpPr>
        <p:spPr bwMode="auto">
          <a:xfrm flipV="1">
            <a:off x="6024848" y="3713163"/>
            <a:ext cx="1647825" cy="476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4" name="Rectangle 12"/>
          <p:cNvSpPr>
            <a:spLocks noChangeArrowheads="1"/>
          </p:cNvSpPr>
          <p:nvPr/>
        </p:nvSpPr>
        <p:spPr bwMode="auto">
          <a:xfrm>
            <a:off x="6197600" y="5755481"/>
            <a:ext cx="88900" cy="88900"/>
          </a:xfrm>
          <a:prstGeom prst="rect">
            <a:avLst/>
          </a:prstGeom>
          <a:solidFill>
            <a:srgbClr val="990000"/>
          </a:solidFill>
          <a:ln w="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25005" name="Line 13"/>
          <p:cNvSpPr>
            <a:spLocks noChangeShapeType="1"/>
          </p:cNvSpPr>
          <p:nvPr/>
        </p:nvSpPr>
        <p:spPr bwMode="auto">
          <a:xfrm flipV="1">
            <a:off x="6305550" y="5785643"/>
            <a:ext cx="1381125" cy="2857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6" name="Line 14"/>
          <p:cNvSpPr>
            <a:spLocks noChangeShapeType="1"/>
          </p:cNvSpPr>
          <p:nvPr/>
        </p:nvSpPr>
        <p:spPr bwMode="auto">
          <a:xfrm flipV="1">
            <a:off x="4876801" y="1874838"/>
            <a:ext cx="534987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7" name="Text Box 15"/>
          <p:cNvSpPr txBox="1">
            <a:spLocks noChangeArrowheads="1"/>
          </p:cNvSpPr>
          <p:nvPr/>
        </p:nvSpPr>
        <p:spPr bwMode="auto">
          <a:xfrm>
            <a:off x="5237163" y="56578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p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7419975" y="1066800"/>
            <a:ext cx="901700" cy="685800"/>
          </a:xfrm>
          <a:prstGeom prst="arc">
            <a:avLst>
              <a:gd name="adj1" fmla="val 15427515"/>
              <a:gd name="adj2" fmla="val 6208983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 bwMode="auto">
          <a:xfrm flipH="1" flipV="1">
            <a:off x="5948363" y="1066800"/>
            <a:ext cx="1845245" cy="50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5948363" y="1752600"/>
            <a:ext cx="1915095" cy="50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2" name="Arc 21"/>
          <p:cNvSpPr/>
          <p:nvPr/>
        </p:nvSpPr>
        <p:spPr bwMode="auto">
          <a:xfrm flipH="1">
            <a:off x="5561013" y="1066800"/>
            <a:ext cx="901700" cy="685800"/>
          </a:xfrm>
          <a:prstGeom prst="arc">
            <a:avLst>
              <a:gd name="adj1" fmla="val 15427515"/>
              <a:gd name="adj2" fmla="val 6208983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176044" y="3716338"/>
            <a:ext cx="534987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691188" y="3671888"/>
            <a:ext cx="88900" cy="88900"/>
          </a:xfrm>
          <a:prstGeom prst="rect">
            <a:avLst/>
          </a:prstGeom>
          <a:solidFill>
            <a:srgbClr val="990000"/>
          </a:solidFill>
          <a:ln w="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5489574" y="1862138"/>
            <a:ext cx="2373883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25" idx="1"/>
          </p:cNvCxnSpPr>
          <p:nvPr/>
        </p:nvCxnSpPr>
        <p:spPr bwMode="auto">
          <a:xfrm flipV="1">
            <a:off x="7863457" y="1752600"/>
            <a:ext cx="124843" cy="109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065839" y="180260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C3399"/>
                </a:solidFill>
              </a:rPr>
              <a:t>π→μ</a:t>
            </a:r>
            <a:r>
              <a:rPr lang="en-US" b="1" dirty="0" smtClean="0">
                <a:solidFill>
                  <a:srgbClr val="CC3399"/>
                </a:solidFill>
              </a:rPr>
              <a:t>+</a:t>
            </a:r>
            <a:r>
              <a:rPr lang="el-GR" b="1" dirty="0" smtClean="0">
                <a:solidFill>
                  <a:srgbClr val="CC3399"/>
                </a:solidFill>
              </a:rPr>
              <a:t>ν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13313" y="1755134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3608" y="14097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5838" y="1802608"/>
            <a:ext cx="99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C3399"/>
                </a:solidFill>
              </a:rPr>
              <a:t>π→μ</a:t>
            </a:r>
            <a:r>
              <a:rPr lang="en-US" b="1" dirty="0" smtClean="0">
                <a:solidFill>
                  <a:srgbClr val="CC3399"/>
                </a:solidFill>
              </a:rPr>
              <a:t>+</a:t>
            </a:r>
            <a:r>
              <a:rPr lang="el-GR" b="1" dirty="0" smtClean="0">
                <a:solidFill>
                  <a:srgbClr val="CC3399"/>
                </a:solidFill>
              </a:rPr>
              <a:t>ν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2713" y="3391456"/>
            <a:ext cx="99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C3399"/>
                </a:solidFill>
              </a:rPr>
              <a:t>π→μ</a:t>
            </a:r>
            <a:r>
              <a:rPr lang="en-US" b="1" dirty="0" smtClean="0">
                <a:solidFill>
                  <a:srgbClr val="CC3399"/>
                </a:solidFill>
              </a:rPr>
              <a:t>+</a:t>
            </a:r>
            <a:r>
              <a:rPr lang="el-GR" b="1" dirty="0" smtClean="0">
                <a:solidFill>
                  <a:srgbClr val="CC3399"/>
                </a:solidFill>
              </a:rPr>
              <a:t>ν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317740" y="5493545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b="1" dirty="0">
                <a:solidFill>
                  <a:srgbClr val="800080"/>
                </a:solidFill>
                <a:cs typeface="Arial" charset="0"/>
              </a:rPr>
              <a:t>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88537" y="5017056"/>
            <a:ext cx="99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C3399"/>
                </a:solidFill>
              </a:rPr>
              <a:t>π→μ</a:t>
            </a:r>
            <a:r>
              <a:rPr lang="en-US" b="1" dirty="0" smtClean="0">
                <a:solidFill>
                  <a:srgbClr val="CC3399"/>
                </a:solidFill>
              </a:rPr>
              <a:t>+</a:t>
            </a:r>
            <a:r>
              <a:rPr lang="el-GR" b="1" dirty="0" smtClean="0">
                <a:solidFill>
                  <a:srgbClr val="CC3399"/>
                </a:solidFill>
              </a:rPr>
              <a:t>ν</a:t>
            </a:r>
            <a:endParaRPr lang="en-US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421"/>
            <a:ext cx="9144000" cy="14834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1496382"/>
            <a:ext cx="2043555" cy="85648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Reversed Injecting beam direction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Transport Design – Details(Cont’d)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135458" y="6417888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692540" y="1496382"/>
            <a:ext cx="2885836" cy="856480"/>
          </a:xfrm>
          <a:prstGeom prst="borderCallout1">
            <a:avLst>
              <a:gd name="adj1" fmla="val 101509"/>
              <a:gd name="adj2" fmla="val 901"/>
              <a:gd name="adj3" fmla="val 510202"/>
              <a:gd name="adj4" fmla="val -50199"/>
            </a:avLst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Continued from section above, match to downstream of horn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19871" y="1092752"/>
            <a:ext cx="2043555" cy="85648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Reversed Injecting beam direction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transportGraIn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024"/>
            <a:ext cx="9144000" cy="294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415744"/>
            <a:ext cx="2043555" cy="85648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Injecting beam direction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01800" y="4913906"/>
            <a:ext cx="261937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ine Callout 1 15"/>
          <p:cNvSpPr/>
          <p:nvPr/>
        </p:nvSpPr>
        <p:spPr>
          <a:xfrm>
            <a:off x="1689118" y="5117484"/>
            <a:ext cx="2274308" cy="1260110"/>
          </a:xfrm>
          <a:prstGeom prst="borderCallout1">
            <a:avLst>
              <a:gd name="adj1" fmla="val 102446"/>
              <a:gd name="adj2" fmla="val 49262"/>
              <a:gd name="adj3" fmla="val 102639"/>
              <a:gd name="adj4" fmla="val 5123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~16 meters after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dipole to gain space for a proton absorber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4208743" y="1092752"/>
            <a:ext cx="2274308" cy="1260110"/>
          </a:xfrm>
          <a:prstGeom prst="borderCallout1">
            <a:avLst>
              <a:gd name="adj1" fmla="val 98540"/>
              <a:gd name="adj2" fmla="val 99478"/>
              <a:gd name="adj3" fmla="val 15365"/>
              <a:gd name="adj4" fmla="val 188965"/>
            </a:avLst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Continued by ~180 meters long decay straight FODO cells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9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354888" cy="647700"/>
          </a:xfrm>
        </p:spPr>
        <p:txBody>
          <a:bodyPr/>
          <a:lstStyle/>
          <a:p>
            <a:r>
              <a:rPr lang="en-US" dirty="0" smtClean="0"/>
              <a:t>Overview of stochastic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7300" y="781357"/>
            <a:ext cx="5123879" cy="1742262"/>
          </a:xfrm>
        </p:spPr>
        <p:txBody>
          <a:bodyPr/>
          <a:lstStyle/>
          <a:p>
            <a:r>
              <a:rPr lang="el-GR" sz="2000" dirty="0" smtClean="0"/>
              <a:t>π</a:t>
            </a:r>
            <a:r>
              <a:rPr lang="en-US" sz="2000" dirty="0" smtClean="0"/>
              <a:t>’s are in injection orbit (~5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</a:p>
          <a:p>
            <a:pPr lvl="1"/>
            <a:r>
              <a:rPr lang="en-US" sz="2000" dirty="0" smtClean="0"/>
              <a:t>separated by chicane</a:t>
            </a:r>
          </a:p>
          <a:p>
            <a:r>
              <a:rPr lang="en-US" sz="1800" dirty="0" err="1" smtClean="0"/>
              <a:t>μ’s</a:t>
            </a:r>
            <a:r>
              <a:rPr lang="en-US" sz="1800" dirty="0" smtClean="0"/>
              <a:t> are in ring circulating orbit</a:t>
            </a:r>
          </a:p>
          <a:p>
            <a:pPr lvl="1"/>
            <a:r>
              <a:rPr lang="en-US" sz="1800" dirty="0" smtClean="0"/>
              <a:t>lower energy - ~3.8 </a:t>
            </a:r>
            <a:r>
              <a:rPr lang="en-US" sz="1800" dirty="0" err="1" smtClean="0"/>
              <a:t>GeV</a:t>
            </a:r>
            <a:r>
              <a:rPr lang="en-US" sz="1800" dirty="0" smtClean="0"/>
              <a:t>/c</a:t>
            </a:r>
          </a:p>
          <a:p>
            <a:r>
              <a:rPr lang="en-US" sz="2000" dirty="0" smtClean="0"/>
              <a:t>~30cm separation between orbits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72238" y="1553525"/>
            <a:ext cx="8246471" cy="5304475"/>
            <a:chOff x="372238" y="1553525"/>
            <a:chExt cx="8246471" cy="5304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4" y="4800600"/>
              <a:ext cx="7762875" cy="205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72238" y="1553525"/>
              <a:ext cx="8100532" cy="3023267"/>
              <a:chOff x="372238" y="1553525"/>
              <a:chExt cx="8100532" cy="3023267"/>
            </a:xfrm>
          </p:grpSpPr>
          <p:sp>
            <p:nvSpPr>
              <p:cNvPr id="6" name="Trapezoid 5"/>
              <p:cNvSpPr/>
              <p:nvPr/>
            </p:nvSpPr>
            <p:spPr bwMode="auto">
              <a:xfrm rot="320409">
                <a:off x="6756782" y="3438599"/>
                <a:ext cx="1715988" cy="885672"/>
              </a:xfrm>
              <a:prstGeom prst="trapezoid">
                <a:avLst>
                  <a:gd name="adj" fmla="val 7006"/>
                </a:avLst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 rot="477239">
                <a:off x="6418259" y="3227468"/>
                <a:ext cx="221943" cy="1158512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rot="619916">
                <a:off x="4977830" y="2651519"/>
                <a:ext cx="266700" cy="905574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 bwMode="auto">
              <a:xfrm rot="11037966">
                <a:off x="3538734" y="3535469"/>
                <a:ext cx="1729642" cy="809623"/>
              </a:xfrm>
              <a:prstGeom prst="trapezoid">
                <a:avLst>
                  <a:gd name="adj" fmla="val 7006"/>
                </a:avLst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073704">
                <a:off x="3377519" y="2441987"/>
                <a:ext cx="1566875" cy="844740"/>
              </a:xfrm>
              <a:prstGeom prst="trapezoid">
                <a:avLst>
                  <a:gd name="adj" fmla="val 9021"/>
                </a:avLst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1479837">
                <a:off x="3094190" y="2004644"/>
                <a:ext cx="266700" cy="930132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Trapezoid 13"/>
              <p:cNvSpPr/>
              <p:nvPr/>
            </p:nvSpPr>
            <p:spPr bwMode="auto">
              <a:xfrm rot="2033185">
                <a:off x="1558244" y="1553525"/>
                <a:ext cx="1566875" cy="844740"/>
              </a:xfrm>
              <a:prstGeom prst="trapezoid">
                <a:avLst>
                  <a:gd name="adj" fmla="val 9021"/>
                </a:avLst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14"/>
              <p:cNvSpPr/>
              <p:nvPr/>
            </p:nvSpPr>
            <p:spPr bwMode="auto">
              <a:xfrm rot="10800000" flipV="1">
                <a:off x="571191" y="3737526"/>
                <a:ext cx="1928400" cy="809623"/>
              </a:xfrm>
              <a:prstGeom prst="trapezoid">
                <a:avLst>
                  <a:gd name="adj" fmla="val 7006"/>
                </a:avLst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 bwMode="auto">
              <a:xfrm rot="16849478">
                <a:off x="4793959" y="3248322"/>
                <a:ext cx="484632" cy="978408"/>
              </a:xfrm>
              <a:prstGeom prst="downArrow">
                <a:avLst/>
              </a:prstGeom>
              <a:solidFill>
                <a:srgbClr val="66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 bwMode="auto">
              <a:xfrm rot="15432498">
                <a:off x="2669969" y="3490428"/>
                <a:ext cx="484632" cy="978408"/>
              </a:xfrm>
              <a:prstGeom prst="downArrow">
                <a:avLst/>
              </a:prstGeom>
              <a:solidFill>
                <a:srgbClr val="66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 bwMode="auto">
              <a:xfrm rot="16200000">
                <a:off x="619126" y="3604875"/>
                <a:ext cx="484632" cy="978408"/>
              </a:xfrm>
              <a:prstGeom prst="downArrow">
                <a:avLst/>
              </a:prstGeom>
              <a:solidFill>
                <a:srgbClr val="66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8"/>
              <p:cNvSpPr/>
              <p:nvPr/>
            </p:nvSpPr>
            <p:spPr bwMode="auto">
              <a:xfrm rot="17892177">
                <a:off x="2729105" y="1971909"/>
                <a:ext cx="701464" cy="978408"/>
              </a:xfrm>
              <a:prstGeom prst="downArrow">
                <a:avLst/>
              </a:prstGeom>
              <a:solidFill>
                <a:srgbClr val="FF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 bwMode="auto">
              <a:xfrm rot="17429404">
                <a:off x="4266612" y="2500212"/>
                <a:ext cx="701464" cy="1082996"/>
              </a:xfrm>
              <a:prstGeom prst="downArrow">
                <a:avLst/>
              </a:prstGeom>
              <a:solidFill>
                <a:srgbClr val="FF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 bwMode="auto">
              <a:xfrm rot="16748703">
                <a:off x="6975581" y="3411754"/>
                <a:ext cx="701464" cy="978408"/>
              </a:xfrm>
              <a:prstGeom prst="downArrow">
                <a:avLst/>
              </a:prstGeom>
              <a:solidFill>
                <a:srgbClr val="FF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 bwMode="auto">
              <a:xfrm rot="16657043">
                <a:off x="6892040" y="3517890"/>
                <a:ext cx="484632" cy="978408"/>
              </a:xfrm>
              <a:prstGeom prst="downArrow">
                <a:avLst/>
              </a:prstGeom>
              <a:solidFill>
                <a:srgbClr val="6699FF">
                  <a:alpha val="51765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1958" y="3623080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33CC"/>
                    </a:solidFill>
                  </a:rPr>
                  <a:t>5 </a:t>
                </a:r>
                <a:r>
                  <a:rPr lang="en-US" b="1" dirty="0" err="1" smtClean="0">
                    <a:solidFill>
                      <a:srgbClr val="0033CC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/c </a:t>
                </a:r>
                <a:r>
                  <a:rPr lang="el-GR" b="1" dirty="0" smtClean="0">
                    <a:solidFill>
                      <a:srgbClr val="0033CC"/>
                    </a:solidFill>
                    <a:latin typeface="Franklin Gothic Medium"/>
                  </a:rPr>
                  <a:t>π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28154" y="2578662"/>
                <a:ext cx="1548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800080"/>
                    </a:solidFill>
                  </a:rPr>
                  <a:t>~3.8 </a:t>
                </a:r>
                <a:r>
                  <a:rPr lang="en-US" b="1" dirty="0" err="1" smtClean="0">
                    <a:solidFill>
                      <a:srgbClr val="800080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800080"/>
                    </a:solidFill>
                  </a:rPr>
                  <a:t>/c </a:t>
                </a:r>
                <a:r>
                  <a:rPr lang="el-GR" b="1" dirty="0" smtClean="0">
                    <a:solidFill>
                      <a:srgbClr val="800080"/>
                    </a:solidFill>
                    <a:latin typeface="Franklin Gothic Medium"/>
                  </a:rPr>
                  <a:t>μ</a:t>
                </a:r>
                <a:endParaRPr lang="en-US" b="1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 rot="20860969">
                <a:off x="2571933" y="3722562"/>
                <a:ext cx="185746" cy="85423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800601"/>
            <a:ext cx="7920209" cy="19823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97245" y="4800600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𝝂</m:t>
                      </m:r>
                    </m:oMath>
                  </m:oMathPara>
                </a14:m>
                <a:endParaRPr lang="en-US" b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45" y="4800600"/>
                <a:ext cx="128432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2293" y="5169932"/>
                <a:ext cx="2929520" cy="81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80008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rgbClr val="80008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𝝁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b="1" i="1">
                                          <a:solidFill>
                                            <a:srgbClr val="80008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1" i="1" smtClean="0">
                                          <a:solidFill>
                                            <a:srgbClr val="80008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80008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80008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00080"/>
                          </a:solidFill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3" y="5169932"/>
                <a:ext cx="2929520" cy="8184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8540" y="5960794"/>
            <a:ext cx="446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Injection Line accepts 5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/c ± 10%</a:t>
            </a:r>
          </a:p>
          <a:p>
            <a:r>
              <a:rPr lang="en-US" sz="2000" dirty="0" smtClean="0">
                <a:latin typeface="+mn-lt"/>
              </a:rPr>
              <a:t>Storage Ring accepts 3.8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/c ± </a:t>
            </a:r>
            <a:r>
              <a:rPr lang="en-US" sz="2000" dirty="0">
                <a:latin typeface="+mn-lt"/>
              </a:rPr>
              <a:t>10%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450" y="36350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00CC"/>
                </a:solidFill>
              </a:rPr>
              <a:t>π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Transport Design - Stochastic Injection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869369"/>
            <a:ext cx="3839742" cy="318165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Right: Concept drawing; Bottom: Layout screenshot (White blocks- drift tubes, red-quads, blue-dipoles)</a:t>
            </a:r>
          </a:p>
          <a:p>
            <a:r>
              <a:rPr lang="en-US" sz="2200" dirty="0" smtClean="0"/>
              <a:t>Circled section is beam combination section for two beams</a:t>
            </a:r>
            <a:endParaRPr lang="en-US" sz="2200" dirty="0"/>
          </a:p>
        </p:txBody>
      </p:sp>
      <p:pic>
        <p:nvPicPr>
          <p:cNvPr id="9" name="Content Placeholder 8" descr="sto_inj3.ep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" b="-832"/>
          <a:stretch/>
        </p:blipFill>
        <p:spPr>
          <a:xfrm>
            <a:off x="3839742" y="869371"/>
            <a:ext cx="5304257" cy="24187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027"/>
            <a:ext cx="9144000" cy="1483422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4999090" y="3622815"/>
            <a:ext cx="1905258" cy="1840401"/>
          </a:xfrm>
          <a:prstGeom prst="borderCallout1">
            <a:avLst>
              <a:gd name="adj1" fmla="val 407"/>
              <a:gd name="adj2" fmla="val 48600"/>
              <a:gd name="adj3" fmla="val -28921"/>
              <a:gd name="adj4" fmla="val 122053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7981" y="1978765"/>
            <a:ext cx="2006018" cy="130933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 for storage rings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racetrack  Lattices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Goal: ±10% momentum acceptance, 0.002m  “</a:t>
            </a:r>
            <a:r>
              <a:rPr lang="en-US" dirty="0" err="1" smtClean="0"/>
              <a:t>emittance</a:t>
            </a:r>
            <a:r>
              <a:rPr lang="en-US" dirty="0" smtClean="0"/>
              <a:t>” acceptance</a:t>
            </a:r>
          </a:p>
          <a:p>
            <a:pPr lvl="1"/>
            <a:r>
              <a:rPr lang="en-US" dirty="0" smtClean="0"/>
              <a:t>Beam Combination Section</a:t>
            </a:r>
          </a:p>
          <a:p>
            <a:pPr lvl="2"/>
            <a:r>
              <a:rPr lang="en-US" dirty="0" smtClean="0"/>
              <a:t>matches </a:t>
            </a:r>
            <a:r>
              <a:rPr lang="el-GR" dirty="0" smtClean="0"/>
              <a:t>π</a:t>
            </a:r>
            <a:r>
              <a:rPr lang="en-US" dirty="0" smtClean="0"/>
              <a:t>’s into decay straight; </a:t>
            </a:r>
          </a:p>
          <a:p>
            <a:pPr lvl="2"/>
            <a:r>
              <a:rPr lang="en-US" dirty="0" smtClean="0"/>
              <a:t>accepts </a:t>
            </a:r>
            <a:r>
              <a:rPr lang="en-US" dirty="0" smtClean="0">
                <a:sym typeface="Symbol"/>
              </a:rPr>
              <a:t>’s for storage until decay (~50 turns </a:t>
            </a:r>
            <a:r>
              <a:rPr lang="en-US" dirty="0" err="1" smtClean="0">
                <a:sym typeface="Symbol"/>
              </a:rPr>
              <a:t>rms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07463" y="367141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straight section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1203" y="55398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-112394" y="6240464"/>
            <a:ext cx="5143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916306" y="6181725"/>
            <a:ext cx="45719" cy="142875"/>
          </a:xfrm>
          <a:prstGeom prst="rect">
            <a:avLst/>
          </a:prstGeom>
          <a:solidFill>
            <a:srgbClr val="B44242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0006" y="6494229"/>
            <a:ext cx="70485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14450" y="6324600"/>
            <a:ext cx="6782020" cy="9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843837" y="6215063"/>
            <a:ext cx="842963" cy="38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762184" y="6253163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  <a:blipFill rotWithShape="1">
                <a:blip r:embed="rId3"/>
                <a:stretch>
                  <a:fillRect r="-643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RingLayou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" y="4465519"/>
            <a:ext cx="8886535" cy="152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9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Transport Design – </a:t>
            </a:r>
            <a:r>
              <a:rPr lang="en-US" sz="3000" dirty="0" smtClean="0"/>
              <a:t>Matched </a:t>
            </a:r>
            <a:r>
              <a:rPr lang="en-US" sz="3000" dirty="0" err="1" smtClean="0"/>
              <a:t>toDetails</a:t>
            </a:r>
            <a:r>
              <a:rPr lang="en-US" sz="3000" dirty="0" smtClean="0"/>
              <a:t>(Cont’d</a:t>
            </a:r>
            <a:r>
              <a:rPr lang="en-US" sz="3000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8A81-C4EA-1F4D-9BD2-0DE2E3412C3B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betamuFODO.ep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938"/>
            <a:ext cx="8477815" cy="30549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7596" y="994305"/>
            <a:ext cx="6094359" cy="275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3.8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/c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en-US" dirty="0" smtClean="0">
                <a:solidFill>
                  <a:srgbClr val="000000"/>
                </a:solidFill>
              </a:rPr>
              <a:t>：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baseline="-25000" dirty="0" smtClean="0">
                <a:solidFill>
                  <a:srgbClr val="000000"/>
                </a:solidFill>
              </a:rPr>
              <a:t>large</a:t>
            </a:r>
            <a:r>
              <a:rPr lang="en-US" dirty="0" smtClean="0">
                <a:solidFill>
                  <a:srgbClr val="000000"/>
                </a:solidFill>
              </a:rPr>
              <a:t>~ 30.2 m,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baseline="-25000" dirty="0" smtClean="0">
                <a:solidFill>
                  <a:srgbClr val="000000"/>
                </a:solidFill>
              </a:rPr>
              <a:t>small</a:t>
            </a:r>
            <a:r>
              <a:rPr lang="en-US" dirty="0" smtClean="0">
                <a:solidFill>
                  <a:srgbClr val="000000"/>
                </a:solidFill>
              </a:rPr>
              <a:t>~ 23.3 m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betapiFODO.eps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0"/>
            <a:ext cx="8494590" cy="22224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9140" y="5239308"/>
            <a:ext cx="6094359" cy="275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/c </a:t>
            </a:r>
            <a:r>
              <a:rPr lang="el-GR" dirty="0">
                <a:solidFill>
                  <a:srgbClr val="000000"/>
                </a:solidFill>
              </a:rPr>
              <a:t>π</a:t>
            </a:r>
            <a:r>
              <a:rPr lang="en-US" dirty="0" smtClean="0">
                <a:solidFill>
                  <a:srgbClr val="000000"/>
                </a:solidFill>
              </a:rPr>
              <a:t>：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baseline="-25000" dirty="0" smtClean="0">
                <a:solidFill>
                  <a:srgbClr val="000000"/>
                </a:solidFill>
              </a:rPr>
              <a:t>large</a:t>
            </a:r>
            <a:r>
              <a:rPr lang="en-US" dirty="0" smtClean="0">
                <a:solidFill>
                  <a:srgbClr val="000000"/>
                </a:solidFill>
              </a:rPr>
              <a:t>~ 38.5 m,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baseline="-25000" dirty="0" smtClean="0">
                <a:solidFill>
                  <a:srgbClr val="000000"/>
                </a:solidFill>
              </a:rPr>
              <a:t>small</a:t>
            </a:r>
            <a:r>
              <a:rPr lang="en-US" dirty="0" smtClean="0">
                <a:solidFill>
                  <a:srgbClr val="000000"/>
                </a:solidFill>
              </a:rPr>
              <a:t>~ 31.6 m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Transport Design – Simulation(Cont’d)</a:t>
            </a:r>
          </a:p>
        </p:txBody>
      </p:sp>
      <p:pic>
        <p:nvPicPr>
          <p:cNvPr id="7" name="Content Placeholder 6" descr="PionSource_phase.eps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5" t="-2317" r="6971" b="-2317"/>
          <a:stretch/>
        </p:blipFill>
        <p:spPr>
          <a:xfrm>
            <a:off x="4470400" y="4187498"/>
            <a:ext cx="4051300" cy="2670502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PionSource_re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718900"/>
            <a:ext cx="3937000" cy="335545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onStartMom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18900"/>
            <a:ext cx="3924300" cy="39990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817458" y="5276388"/>
            <a:ext cx="2517984" cy="846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Pions</a:t>
            </a:r>
            <a:r>
              <a:rPr lang="en-US" dirty="0" smtClean="0"/>
              <a:t> downstream of the 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onsafterfodo_m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600"/>
            <a:ext cx="5448300" cy="29463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Transport Design – Simulation(Cont’d)</a:t>
            </a:r>
          </a:p>
        </p:txBody>
      </p:sp>
      <p:pic>
        <p:nvPicPr>
          <p:cNvPr id="7" name="Content Placeholder 6" descr="pionEndPhase.ep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8" b="-4248"/>
          <a:stretch>
            <a:fillRect/>
          </a:stretch>
        </p:blipFill>
        <p:spPr>
          <a:xfrm>
            <a:off x="5283200" y="4159871"/>
            <a:ext cx="3799665" cy="2523442"/>
          </a:xfrm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pionEndRe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851810"/>
            <a:ext cx="3860799" cy="33080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pionEndM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2" y="762040"/>
            <a:ext cx="4933658" cy="30606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56823" y="2397456"/>
            <a:ext cx="2023447" cy="1253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target</a:t>
            </a:r>
          </a:p>
          <a:p>
            <a:pPr algn="ctr"/>
            <a:r>
              <a:rPr lang="en-US" dirty="0" smtClean="0"/>
              <a:t>Decay OFF, End of injection straight, 35.5%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6823" y="5237252"/>
            <a:ext cx="2023447" cy="11214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Gold Target</a:t>
            </a:r>
          </a:p>
          <a:p>
            <a:pPr algn="ctr"/>
            <a:r>
              <a:rPr lang="en-US" dirty="0" smtClean="0"/>
              <a:t>Decay OFF, End of injection straight, 54%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003598"/>
              </p:ext>
            </p:extLst>
          </p:nvPr>
        </p:nvGraphicFramePr>
        <p:xfrm>
          <a:off x="88901" y="901700"/>
          <a:ext cx="5067299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299"/>
                <a:gridCol w="901700"/>
                <a:gridCol w="1333880"/>
                <a:gridCol w="8124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</a:t>
                      </a:r>
                      <a:r>
                        <a:rPr lang="en-US" baseline="-25000" dirty="0" smtClean="0">
                          <a:sym typeface="Symbol"/>
                        </a:rPr>
                        <a:t>x</a:t>
                      </a:r>
                      <a:r>
                        <a:rPr lang="en-US" baseline="0" dirty="0" smtClean="0">
                          <a:sym typeface="Symbol"/>
                        </a:rPr>
                        <a:t>,</a:t>
                      </a:r>
                      <a:r>
                        <a:rPr lang="en-US" dirty="0" smtClean="0">
                          <a:sym typeface="Symbol"/>
                        </a:rPr>
                        <a:t> </a:t>
                      </a:r>
                      <a:r>
                        <a:rPr lang="en-US" baseline="-25000" dirty="0" smtClean="0">
                          <a:sym typeface="Symbol"/>
                        </a:rPr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9.72, 7.61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Straight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</a:t>
                      </a:r>
                      <a:r>
                        <a:rPr lang="en-US" baseline="-25000" dirty="0" err="1" smtClean="0"/>
                        <a:t>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,</a:t>
                      </a:r>
                      <a:r>
                        <a:rPr lang="el-GR" dirty="0" smtClean="0"/>
                        <a:t> η</a:t>
                      </a:r>
                      <a:r>
                        <a:rPr lang="en-US" baseline="-25000" dirty="0" smtClean="0"/>
                        <a:t>DBA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3.0, 1.2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  DBA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B’,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12T/m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range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sz="1400" baseline="0" dirty="0" smtClean="0"/>
                        <a:t>straight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-25000" dirty="0" err="1" smtClean="0"/>
                        <a:t>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range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sz="1400" baseline="0" dirty="0" smtClean="0"/>
                        <a:t>arc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arc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range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return</a:t>
                      </a:r>
                      <a:r>
                        <a:rPr lang="en-US" sz="1400" baseline="0" dirty="0" err="1" smtClean="0"/>
                        <a:t>straight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</a:t>
                      </a:r>
                      <a:r>
                        <a:rPr lang="en-US" baseline="-25000" dirty="0" err="1" smtClean="0"/>
                        <a:t>ssR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800100"/>
            <a:ext cx="4042064" cy="5524500"/>
          </a:xfrm>
        </p:spPr>
        <p:txBody>
          <a:bodyPr/>
          <a:lstStyle/>
          <a:p>
            <a:r>
              <a:rPr lang="en-US" sz="2000" dirty="0" smtClean="0"/>
              <a:t>Arc quads would have r~0.20m</a:t>
            </a:r>
          </a:p>
          <a:p>
            <a:pPr lvl="1"/>
            <a:r>
              <a:rPr lang="en-US" dirty="0" err="1" smtClean="0">
                <a:latin typeface="Comic Sans MS"/>
              </a:rPr>
              <a:t>ε</a:t>
            </a:r>
            <a:r>
              <a:rPr lang="en-US" baseline="-25000" dirty="0" err="1" smtClean="0">
                <a:latin typeface="Comic Sans MS"/>
              </a:rPr>
              <a:t>acc</a:t>
            </a:r>
            <a:r>
              <a:rPr lang="en-US" dirty="0" smtClean="0">
                <a:latin typeface="Comic Sans MS"/>
              </a:rPr>
              <a:t>= 0.15</a:t>
            </a:r>
            <a:r>
              <a:rPr lang="en-US" baseline="30000" dirty="0" smtClean="0">
                <a:latin typeface="Comic Sans MS"/>
              </a:rPr>
              <a:t>2</a:t>
            </a:r>
            <a:r>
              <a:rPr lang="en-US" dirty="0" smtClean="0">
                <a:latin typeface="Comic Sans MS"/>
              </a:rPr>
              <a:t>/10=0.002m</a:t>
            </a:r>
          </a:p>
          <a:p>
            <a:pPr lvl="1"/>
            <a:r>
              <a:rPr lang="en-US" dirty="0" err="1" smtClean="0"/>
              <a:t>ε</a:t>
            </a:r>
            <a:r>
              <a:rPr lang="en-US" baseline="-25000" dirty="0" err="1" smtClean="0"/>
              <a:t>acc,N</a:t>
            </a:r>
            <a:r>
              <a:rPr lang="en-US" dirty="0" smtClean="0"/>
              <a:t>= ~0.08m</a:t>
            </a:r>
          </a:p>
          <a:p>
            <a:pPr lvl="2"/>
            <a:r>
              <a:rPr lang="en-US" dirty="0" err="1" smtClean="0"/>
              <a:t>ε</a:t>
            </a:r>
            <a:r>
              <a:rPr lang="en-US" baseline="-25000" dirty="0" err="1" smtClean="0"/>
              <a:t>acc,N,rms</a:t>
            </a:r>
            <a:r>
              <a:rPr lang="en-US" dirty="0"/>
              <a:t>= ~</a:t>
            </a:r>
            <a:r>
              <a:rPr lang="en-US" dirty="0" smtClean="0"/>
              <a:t>0.01m</a:t>
            </a:r>
          </a:p>
          <a:p>
            <a:pPr lvl="1"/>
            <a:r>
              <a:rPr lang="el-GR" dirty="0" smtClean="0">
                <a:latin typeface="Comic Sans MS"/>
              </a:rPr>
              <a:t>δ</a:t>
            </a:r>
            <a:r>
              <a:rPr lang="en-US" dirty="0" smtClean="0">
                <a:latin typeface="Comic Sans MS"/>
              </a:rPr>
              <a:t>p/p  = ±10%</a:t>
            </a:r>
          </a:p>
          <a:p>
            <a:pPr lvl="1"/>
            <a:r>
              <a:rPr lang="en-US" sz="2000" dirty="0" err="1" smtClean="0">
                <a:latin typeface="Comic Sans MS"/>
              </a:rPr>
              <a:t>θ</a:t>
            </a:r>
            <a:r>
              <a:rPr lang="en-US" sz="2000" baseline="-25000" dirty="0" err="1" smtClean="0">
                <a:latin typeface="Comic Sans MS"/>
              </a:rPr>
              <a:t>rms</a:t>
            </a:r>
            <a:r>
              <a:rPr lang="en-US" sz="2000" baseline="30000" dirty="0" smtClean="0">
                <a:latin typeface="Comic Sans MS"/>
              </a:rPr>
              <a:t> </a:t>
            </a:r>
            <a:r>
              <a:rPr lang="en-US" sz="2000" dirty="0" smtClean="0"/>
              <a:t>= ~0.005 (at </a:t>
            </a:r>
            <a:r>
              <a:rPr lang="el-GR" sz="2000" dirty="0" smtClean="0"/>
              <a:t>β</a:t>
            </a:r>
            <a:r>
              <a:rPr lang="el-GR" sz="2000" baseline="-25000" dirty="0" smtClean="0">
                <a:sym typeface="Symbol"/>
              </a:rPr>
              <a:t></a:t>
            </a:r>
            <a:r>
              <a:rPr lang="en-US" sz="2000" dirty="0" smtClean="0">
                <a:sym typeface="Symbol"/>
              </a:rPr>
              <a:t>= 30m)</a:t>
            </a:r>
            <a:endParaRPr lang="en-US" sz="2000" dirty="0" smtClean="0"/>
          </a:p>
          <a:p>
            <a:pPr lvl="1"/>
            <a:r>
              <a:rPr lang="en-US" dirty="0" smtClean="0"/>
              <a:t>Angle from </a:t>
            </a:r>
            <a:r>
              <a:rPr lang="el-GR" dirty="0" smtClean="0"/>
              <a:t>π</a:t>
            </a:r>
            <a:r>
              <a:rPr lang="en-US" dirty="0" smtClean="0"/>
              <a:t>-decay</a:t>
            </a:r>
          </a:p>
          <a:p>
            <a:pPr lvl="2"/>
            <a:r>
              <a:rPr lang="en-US" dirty="0" smtClean="0"/>
              <a:t>30 MeV/5000 -~0.006</a:t>
            </a:r>
          </a:p>
          <a:p>
            <a:pPr lvl="1"/>
            <a:r>
              <a:rPr lang="en-US" dirty="0" smtClean="0"/>
              <a:t>Angle from  </a:t>
            </a:r>
            <a:r>
              <a:rPr lang="el-GR" dirty="0" smtClean="0">
                <a:sym typeface="Symbol"/>
              </a:rPr>
              <a:t></a:t>
            </a:r>
            <a:r>
              <a:rPr lang="en-US" dirty="0" smtClean="0"/>
              <a:t>-decay</a:t>
            </a:r>
          </a:p>
          <a:p>
            <a:pPr lvl="2"/>
            <a:r>
              <a:rPr lang="en-US" dirty="0" smtClean="0"/>
              <a:t>~0.03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parameters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842803"/>
            <a:ext cx="4152900" cy="173069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707525"/>
            <a:ext cx="4127500" cy="19636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5099" y="800100"/>
            <a:ext cx="4535237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20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Arc structure:</a:t>
            </a:r>
          </a:p>
          <a:p>
            <a:pPr lvl="1"/>
            <a:r>
              <a:rPr lang="en-US" kern="0" dirty="0" smtClean="0"/>
              <a:t>BCS cell + 3 double-bend </a:t>
            </a:r>
            <a:r>
              <a:rPr lang="en-US" kern="0" dirty="0" err="1" smtClean="0"/>
              <a:t>achromat</a:t>
            </a:r>
            <a:r>
              <a:rPr lang="en-US" kern="0" dirty="0" smtClean="0"/>
              <a:t> cells</a:t>
            </a:r>
          </a:p>
          <a:p>
            <a:pPr lvl="2"/>
            <a:r>
              <a:rPr lang="en-US" kern="0" dirty="0" smtClean="0"/>
              <a:t>2 dipoles + 8 quads /cell</a:t>
            </a:r>
          </a:p>
          <a:p>
            <a:pPr lvl="2"/>
            <a:r>
              <a:rPr lang="en-US" kern="0" dirty="0" smtClean="0"/>
              <a:t>B=4.5 T, 1.1m in  DBA</a:t>
            </a:r>
          </a:p>
          <a:p>
            <a:pPr lvl="2"/>
            <a:r>
              <a:rPr lang="en-US" kern="0" dirty="0" smtClean="0"/>
              <a:t>B</a:t>
            </a:r>
            <a:r>
              <a:rPr lang="en-US" kern="0" baseline="30000" dirty="0" smtClean="0"/>
              <a:t>’</a:t>
            </a:r>
            <a:r>
              <a:rPr lang="en-US" kern="0" dirty="0" smtClean="0"/>
              <a:t>= ~12.5 T/m L=0.5, 0.67m,( r =25 cm )</a:t>
            </a:r>
          </a:p>
          <a:p>
            <a:pPr lvl="2"/>
            <a:endParaRPr lang="en-US" kern="0" dirty="0"/>
          </a:p>
          <a:p>
            <a:pPr lvl="1"/>
            <a:r>
              <a:rPr lang="en-US" kern="0" dirty="0" smtClean="0"/>
              <a:t>DBA-style lattice is nearly isochronous</a:t>
            </a:r>
          </a:p>
          <a:p>
            <a:pPr lvl="3"/>
            <a:r>
              <a:rPr lang="en-US" kern="0" dirty="0" smtClean="0">
                <a:sym typeface="Symbol"/>
              </a:rPr>
              <a:t></a:t>
            </a:r>
            <a:r>
              <a:rPr lang="en-US" kern="0" baseline="-25000" dirty="0" smtClean="0">
                <a:sym typeface="Symbol"/>
              </a:rPr>
              <a:t>t</a:t>
            </a:r>
            <a:r>
              <a:rPr lang="en-US" kern="0" dirty="0" smtClean="0">
                <a:sym typeface="Symbol"/>
              </a:rPr>
              <a:t> =30 </a:t>
            </a:r>
          </a:p>
          <a:p>
            <a:pPr lvl="3"/>
            <a:r>
              <a:rPr lang="en-US" kern="0" dirty="0" smtClean="0">
                <a:sym typeface="Symbol"/>
              </a:rPr>
              <a:t>bunch structure maintained </a:t>
            </a:r>
            <a:endParaRPr lang="en-US" kern="0" dirty="0" smtClean="0"/>
          </a:p>
          <a:p>
            <a:pPr lvl="1"/>
            <a:r>
              <a:rPr lang="en-US" kern="0" dirty="0" smtClean="0"/>
              <a:t>optimization, variation</a:t>
            </a:r>
          </a:p>
          <a:p>
            <a:pPr lvl="2"/>
            <a:r>
              <a:rPr lang="en-US" kern="0" dirty="0" err="1" smtClean="0"/>
              <a:t>sextupole</a:t>
            </a:r>
            <a:r>
              <a:rPr lang="en-US" kern="0" dirty="0" smtClean="0"/>
              <a:t> correction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7207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Overview</a:t>
            </a:r>
          </a:p>
          <a:p>
            <a:endParaRPr lang="en-US" dirty="0"/>
          </a:p>
          <a:p>
            <a:r>
              <a:rPr lang="en-US" dirty="0" smtClean="0"/>
              <a:t>π-production, transport</a:t>
            </a:r>
          </a:p>
          <a:p>
            <a:r>
              <a:rPr lang="en-US" dirty="0" smtClean="0"/>
              <a:t> and injection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Stochastic injection</a:t>
            </a:r>
          </a:p>
          <a:p>
            <a:endParaRPr lang="en-US" dirty="0"/>
          </a:p>
          <a:p>
            <a:r>
              <a:rPr lang="en-US" dirty="0" smtClean="0"/>
              <a:t>Storage ring properties</a:t>
            </a:r>
          </a:p>
          <a:p>
            <a:pPr lvl="1"/>
            <a:r>
              <a:rPr lang="en-US" dirty="0" smtClean="0"/>
              <a:t>Acceptance studies</a:t>
            </a:r>
          </a:p>
          <a:p>
            <a:pPr lvl="1"/>
            <a:endParaRPr lang="en-US" dirty="0"/>
          </a:p>
          <a:p>
            <a:r>
              <a:rPr lang="en-US" dirty="0">
                <a:cs typeface="Times New Roman"/>
              </a:rPr>
              <a:t>Low Energy </a:t>
            </a:r>
            <a:r>
              <a:rPr lang="en-US" dirty="0" err="1">
                <a:cs typeface="Times New Roman"/>
              </a:rPr>
              <a:t>Muons</a:t>
            </a:r>
            <a:r>
              <a:rPr lang="en-US" dirty="0">
                <a:cs typeface="Times New Roman"/>
              </a:rPr>
              <a:t> from </a:t>
            </a:r>
            <a:r>
              <a:rPr lang="en-US" i="1" dirty="0" err="1" smtClean="0">
                <a:latin typeface="Times New Roman"/>
                <a:cs typeface="Times New Roman"/>
              </a:rPr>
              <a:t>nu</a:t>
            </a:r>
            <a:r>
              <a:rPr lang="en-US" i="1" dirty="0" err="1" smtClean="0">
                <a:cs typeface="Times New Roman"/>
              </a:rPr>
              <a:t>STORM</a:t>
            </a:r>
            <a:endParaRPr lang="en-US" i="1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9E270-D888-40F4-B662-261A7BA112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51" descr="projectLayou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72" y="749300"/>
            <a:ext cx="5134028" cy="344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lide Number Placeholder 7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34C26-10FF-4D52-AADF-33D76E466EEA}" type="slidenum">
              <a:rPr lang="en-US" u="none"/>
              <a:pPr>
                <a:defRPr/>
              </a:pPr>
              <a:t>20</a:t>
            </a:fld>
            <a:endParaRPr lang="en-US" u="none" dirty="0"/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666750" y="234950"/>
            <a:ext cx="7972425" cy="387350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Decay Ring 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- </a:t>
            </a:r>
            <a:r>
              <a:rPr lang="en-US" sz="3200" dirty="0" smtClean="0">
                <a:solidFill>
                  <a:srgbClr val="00B050"/>
                </a:solidFill>
              </a:rPr>
              <a:t>3.8 </a:t>
            </a:r>
            <a:r>
              <a:rPr lang="en-US" sz="3200" dirty="0" err="1" smtClean="0">
                <a:solidFill>
                  <a:srgbClr val="00B050"/>
                </a:solidFill>
              </a:rPr>
              <a:t>GeV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m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262" name="Rectangle 602"/>
          <p:cNvSpPr>
            <a:spLocks noChangeArrowheads="1"/>
          </p:cNvSpPr>
          <p:nvPr/>
        </p:nvSpPr>
        <p:spPr bwMode="auto">
          <a:xfrm>
            <a:off x="4104361" y="2321125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u="none" dirty="0">
                <a:solidFill>
                  <a:schemeClr val="bg1"/>
                </a:solidFill>
              </a:rPr>
              <a:t>350 meter Racetrack Ring </a:t>
            </a:r>
          </a:p>
        </p:txBody>
      </p:sp>
      <p:grpSp>
        <p:nvGrpSpPr>
          <p:cNvPr id="266" name="Group 34"/>
          <p:cNvGrpSpPr>
            <a:grpSpLocks/>
          </p:cNvGrpSpPr>
          <p:nvPr/>
        </p:nvGrpSpPr>
        <p:grpSpPr bwMode="auto">
          <a:xfrm>
            <a:off x="384457" y="2615371"/>
            <a:ext cx="815975" cy="547622"/>
            <a:chOff x="0" y="4660958"/>
            <a:chExt cx="815962" cy="669001"/>
          </a:xfrm>
        </p:grpSpPr>
        <p:grpSp>
          <p:nvGrpSpPr>
            <p:cNvPr id="267" name="Group 33"/>
            <p:cNvGrpSpPr>
              <a:grpSpLocks/>
            </p:cNvGrpSpPr>
            <p:nvPr/>
          </p:nvGrpSpPr>
          <p:grpSpPr bwMode="auto">
            <a:xfrm>
              <a:off x="298026" y="4660958"/>
              <a:ext cx="517936" cy="179569"/>
              <a:chOff x="1088601" y="5065771"/>
              <a:chExt cx="517936" cy="179569"/>
            </a:xfrm>
          </p:grpSpPr>
          <p:cxnSp>
            <p:nvCxnSpPr>
              <p:cNvPr id="269" name="Straight Arrow Connector 264"/>
              <p:cNvCxnSpPr>
                <a:cxnSpLocks noChangeShapeType="1"/>
              </p:cNvCxnSpPr>
              <p:nvPr/>
            </p:nvCxnSpPr>
            <p:spPr bwMode="auto">
              <a:xfrm flipV="1">
                <a:off x="1457325" y="5065771"/>
                <a:ext cx="149212" cy="82530"/>
              </a:xfrm>
              <a:prstGeom prst="straightConnector1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0" name="Straight Connector 266"/>
              <p:cNvCxnSpPr>
                <a:cxnSpLocks noChangeShapeType="1"/>
              </p:cNvCxnSpPr>
              <p:nvPr/>
            </p:nvCxnSpPr>
            <p:spPr bwMode="auto">
              <a:xfrm flipV="1">
                <a:off x="1285876" y="5143539"/>
                <a:ext cx="183356" cy="9525"/>
              </a:xfrm>
              <a:prstGeom prst="line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1" name="Straight Connector 266"/>
              <p:cNvCxnSpPr>
                <a:cxnSpLocks noChangeShapeType="1"/>
              </p:cNvCxnSpPr>
              <p:nvPr/>
            </p:nvCxnSpPr>
            <p:spPr bwMode="auto">
              <a:xfrm flipV="1">
                <a:off x="1088601" y="5153064"/>
                <a:ext cx="202037" cy="92276"/>
              </a:xfrm>
              <a:prstGeom prst="line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TextBox 268"/>
            <p:cNvSpPr txBox="1">
              <a:spLocks noChangeArrowheads="1"/>
            </p:cNvSpPr>
            <p:nvPr/>
          </p:nvSpPr>
          <p:spPr bwMode="auto">
            <a:xfrm>
              <a:off x="0" y="4841166"/>
              <a:ext cx="714375" cy="4887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u="none" dirty="0" smtClean="0"/>
                <a:t>injection </a:t>
              </a:r>
              <a:r>
                <a:rPr lang="en-US" u="none" dirty="0"/>
                <a:t>scheme</a:t>
              </a:r>
            </a:p>
          </p:txBody>
        </p:sp>
      </p:grpSp>
      <p:pic>
        <p:nvPicPr>
          <p:cNvPr id="1026" name="Picture 2" descr="C:\13IPAC\TUPFI055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1" y="960351"/>
            <a:ext cx="8692822" cy="15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0600"/>
            <a:ext cx="914400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0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Transport Design – Simulation(Cont’d)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muonEndMom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8371"/>
          <a:stretch/>
        </p:blipFill>
        <p:spPr>
          <a:xfrm>
            <a:off x="0" y="1078445"/>
            <a:ext cx="9127178" cy="494481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120553" y="886012"/>
            <a:ext cx="2023447" cy="1033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Decay ON, End of injection straight, 12%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30866" y="4243026"/>
            <a:ext cx="1742652" cy="935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Ring </a:t>
            </a:r>
            <a:r>
              <a:rPr lang="en-US" altLang="zh-CN" smtClean="0"/>
              <a:t>Momentum Acceptance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32196" y="4243026"/>
            <a:ext cx="1949407" cy="935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 to Degrader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00100"/>
            <a:ext cx="8470900" cy="5524500"/>
          </a:xfrm>
        </p:spPr>
        <p:txBody>
          <a:bodyPr/>
          <a:lstStyle/>
          <a:p>
            <a:r>
              <a:rPr lang="en-US" dirty="0"/>
              <a:t>Able to achieve ~ 0.12 </a:t>
            </a:r>
            <a:r>
              <a:rPr lang="en-US" dirty="0" err="1"/>
              <a:t>muons</a:t>
            </a:r>
            <a:r>
              <a:rPr lang="en-US" dirty="0"/>
              <a:t> per  5</a:t>
            </a:r>
            <a:r>
              <a:rPr lang="en-US" dirty="0">
                <a:sym typeface="Symbol"/>
              </a:rPr>
              <a:t>0.5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pion after horn in simulation;</a:t>
            </a:r>
          </a:p>
          <a:p>
            <a:pPr lvl="1"/>
            <a:r>
              <a:rPr lang="en-US" dirty="0"/>
              <a:t>Roughly two times the number </a:t>
            </a:r>
            <a:r>
              <a:rPr lang="el-GR" dirty="0">
                <a:latin typeface="Times New Roman"/>
                <a:cs typeface="Times New Roman"/>
              </a:rPr>
              <a:t>ν</a:t>
            </a:r>
            <a:r>
              <a:rPr lang="en-US" dirty="0">
                <a:cs typeface="Times New Roman"/>
              </a:rPr>
              <a:t>STORM proposed in LOI paper;</a:t>
            </a:r>
          </a:p>
          <a:p>
            <a:pPr lvl="1"/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Injection scheme can also be used to extract, not only </a:t>
            </a:r>
            <a:r>
              <a:rPr lang="el-GR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’s but also </a:t>
            </a:r>
            <a:r>
              <a:rPr lang="el-GR" dirty="0">
                <a:cs typeface="Times New Roman"/>
              </a:rPr>
              <a:t>μ</a:t>
            </a:r>
            <a:r>
              <a:rPr lang="en-US" dirty="0">
                <a:cs typeface="Times New Roman"/>
              </a:rPr>
              <a:t>’s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3666609"/>
            <a:ext cx="5323306" cy="31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800100"/>
            <a:ext cx="4356100" cy="5524500"/>
          </a:xfrm>
        </p:spPr>
        <p:txBody>
          <a:bodyPr/>
          <a:lstStyle/>
          <a:p>
            <a:r>
              <a:rPr lang="en-US" sz="2000" dirty="0" smtClean="0"/>
              <a:t>At end of straight  have large number of </a:t>
            </a:r>
            <a:r>
              <a:rPr lang="en-US" sz="2000" dirty="0" err="1" smtClean="0"/>
              <a:t>undecayed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’s + ’s</a:t>
            </a:r>
            <a:r>
              <a:rPr lang="en-US" sz="2000" dirty="0" smtClean="0"/>
              <a:t>  from decay</a:t>
            </a:r>
          </a:p>
          <a:p>
            <a:pPr lvl="1"/>
            <a:r>
              <a:rPr lang="en-US" sz="2000" dirty="0" smtClean="0"/>
              <a:t>5</a:t>
            </a:r>
            <a:r>
              <a:rPr lang="en-US" sz="2000" dirty="0" smtClean="0">
                <a:sym typeface="Symbol"/>
              </a:rPr>
              <a:t>0.5 </a:t>
            </a:r>
            <a:r>
              <a:rPr lang="en-US" sz="2000" dirty="0" err="1" smtClean="0">
                <a:sym typeface="Symbol"/>
              </a:rPr>
              <a:t>GeV</a:t>
            </a:r>
            <a:r>
              <a:rPr lang="en-US" sz="2000" dirty="0" smtClean="0">
                <a:sym typeface="Symbol"/>
              </a:rPr>
              <a:t>/c extract from ring</a:t>
            </a:r>
          </a:p>
          <a:p>
            <a:r>
              <a:rPr lang="en-US" sz="2000" dirty="0" smtClean="0">
                <a:sym typeface="Symbol"/>
              </a:rPr>
              <a:t>Need to </a:t>
            </a:r>
            <a:r>
              <a:rPr lang="en-US" sz="2000" dirty="0">
                <a:sym typeface="Symbol"/>
              </a:rPr>
              <a:t>stop  beam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Beam stop set to degrade  to 0.3 </a:t>
            </a:r>
            <a:r>
              <a:rPr lang="en-US" sz="2000" dirty="0" err="1" smtClean="0">
                <a:sym typeface="Symbol"/>
              </a:rPr>
              <a:t>GeV</a:t>
            </a:r>
            <a:r>
              <a:rPr lang="en-US" sz="2000" dirty="0" smtClean="0">
                <a:sym typeface="Symbol"/>
              </a:rPr>
              <a:t>/c</a:t>
            </a:r>
          </a:p>
          <a:p>
            <a:pPr lvl="1"/>
            <a:r>
              <a:rPr lang="en-US" sz="2000" dirty="0" smtClean="0">
                <a:sym typeface="Symbol"/>
              </a:rPr>
              <a:t>ideal energy </a:t>
            </a:r>
            <a:r>
              <a:rPr lang="en-US" sz="2000" dirty="0">
                <a:sym typeface="Symbol"/>
              </a:rPr>
              <a:t>for  cooling </a:t>
            </a:r>
            <a:r>
              <a:rPr lang="en-US" sz="2000" dirty="0" smtClean="0">
                <a:sym typeface="Symbol"/>
              </a:rPr>
              <a:t>experiments 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         <a:ext cx="3048000" cy="303503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602445"/>
            <a:ext cx="2463800" cy="30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uonEndMom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8371"/>
          <a:stretch/>
        </p:blipFill>
        <p:spPr>
          <a:xfrm>
            <a:off x="4721540" y="1206500"/>
            <a:ext cx="4422460" cy="239594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5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w_E_MuDist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822360"/>
            <a:ext cx="4972973" cy="3658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</a:t>
            </a:r>
            <a:r>
              <a:rPr lang="en-US" dirty="0" err="1" smtClean="0"/>
              <a:t>Muons</a:t>
            </a:r>
            <a:r>
              <a:rPr lang="en-US" dirty="0" smtClean="0"/>
              <a:t> from Beam Stop</a:t>
            </a:r>
            <a:endParaRPr lang="en-US" dirty="0"/>
          </a:p>
        </p:txBody>
      </p:sp>
      <p:pic>
        <p:nvPicPr>
          <p:cNvPr id="9" name="Content Placeholder 8" descr="Low_E_MuDist2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5757"/>
          <a:stretch>
            <a:fillRect/>
          </a:stretch>
        </p:blipFill>
        <p:spPr>
          <a:xfrm>
            <a:off x="6426199" y="715394"/>
            <a:ext cx="2298701" cy="3057905"/>
          </a:xfrm>
        </p:spPr>
      </p:pic>
      <p:pic>
        <p:nvPicPr>
          <p:cNvPr id="10" name="Content Placeholder 9" descr="Low_E_MuDist3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5603"/>
          <a:stretch>
            <a:fillRect/>
          </a:stretch>
        </p:blipFill>
        <p:spPr>
          <a:xfrm>
            <a:off x="6145379" y="3730613"/>
            <a:ext cx="2998621" cy="31181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24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22308" y="4478950"/>
            <a:ext cx="3101329" cy="531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Assume </a:t>
            </a:r>
            <a:r>
              <a:rPr lang="el-GR" dirty="0" smtClean="0"/>
              <a:t>μ </a:t>
            </a:r>
            <a:r>
              <a:rPr lang="en-US" dirty="0" smtClean="0"/>
              <a:t>within 5 ± 0.5 </a:t>
            </a:r>
            <a:r>
              <a:rPr lang="en-US" dirty="0" err="1" smtClean="0"/>
              <a:t>GeV</a:t>
            </a:r>
            <a:r>
              <a:rPr lang="en-US" dirty="0" smtClean="0"/>
              <a:t>/c bin can be extracted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7485" y="1333500"/>
            <a:ext cx="41529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20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Obtain ~ 0.002 </a:t>
            </a:r>
            <a:r>
              <a:rPr lang="en-US" kern="0" dirty="0" smtClean="0">
                <a:sym typeface="Symbol"/>
              </a:rPr>
              <a:t>/p from beam stop</a:t>
            </a:r>
          </a:p>
          <a:p>
            <a:pPr lvl="1"/>
            <a:r>
              <a:rPr lang="en-US" kern="0" dirty="0" smtClean="0">
                <a:sym typeface="Symbol"/>
              </a:rPr>
              <a:t>large </a:t>
            </a:r>
            <a:r>
              <a:rPr lang="en-US" kern="0" dirty="0" err="1" smtClean="0">
                <a:sym typeface="Symbol"/>
              </a:rPr>
              <a:t>emittance</a:t>
            </a:r>
            <a:r>
              <a:rPr lang="en-US" kern="0" dirty="0" smtClean="0">
                <a:sym typeface="Symbol"/>
              </a:rPr>
              <a:t> and energy spread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25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lattice</a:t>
            </a:r>
          </a:p>
          <a:p>
            <a:pPr lvl="1"/>
            <a:r>
              <a:rPr lang="en-US" dirty="0" smtClean="0"/>
              <a:t>Study acceptance; variation of lattice parameters</a:t>
            </a:r>
          </a:p>
          <a:p>
            <a:pPr lvl="1"/>
            <a:r>
              <a:rPr lang="en-US" dirty="0" smtClean="0"/>
              <a:t>correct chromaticity</a:t>
            </a:r>
          </a:p>
          <a:p>
            <a:pPr lvl="1"/>
            <a:r>
              <a:rPr lang="en-US" dirty="0" smtClean="0"/>
              <a:t>vary  </a:t>
            </a:r>
            <a:r>
              <a:rPr lang="en-US" dirty="0" smtClean="0">
                <a:sym typeface="Symbol"/>
              </a:rPr>
              <a:t> production, </a:t>
            </a:r>
            <a:r>
              <a:rPr lang="en-US" dirty="0" smtClean="0"/>
              <a:t> collection parameters</a:t>
            </a:r>
          </a:p>
          <a:p>
            <a:pPr lvl="1"/>
            <a:r>
              <a:rPr lang="en-US" dirty="0" smtClean="0"/>
              <a:t>Injection geometry variations</a:t>
            </a:r>
          </a:p>
          <a:p>
            <a:r>
              <a:rPr lang="en-US" dirty="0" smtClean="0"/>
              <a:t>Injection Variations</a:t>
            </a:r>
          </a:p>
          <a:p>
            <a:pPr lvl="1"/>
            <a:r>
              <a:rPr lang="en-US" dirty="0" smtClean="0"/>
              <a:t>Proton beam parameters 60</a:t>
            </a:r>
            <a:r>
              <a:rPr lang="en-US" dirty="0" smtClean="0">
                <a:sym typeface="Wingdings" pitchFamily="2" charset="2"/>
              </a:rPr>
              <a:t> 120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,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Target C </a:t>
            </a:r>
            <a:r>
              <a:rPr lang="en-US" smtClean="0">
                <a:sym typeface="Wingdings" pitchFamily="2" charset="2"/>
              </a:rPr>
              <a:t> Inconel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Lens – Horn parameters </a:t>
            </a:r>
            <a:endParaRPr lang="en-US" dirty="0"/>
          </a:p>
          <a:p>
            <a:r>
              <a:rPr lang="en-US" dirty="0" smtClean="0"/>
              <a:t>Consider  Lattice variations</a:t>
            </a:r>
          </a:p>
          <a:p>
            <a:pPr lvl="1"/>
            <a:r>
              <a:rPr lang="en-US" dirty="0" smtClean="0"/>
              <a:t>Double-Bend </a:t>
            </a:r>
            <a:r>
              <a:rPr lang="en-US" dirty="0" err="1" smtClean="0"/>
              <a:t>Achromat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FODO  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 optimize magnetic field strengths (4T   ?)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Consider FFAG 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7696200" cy="5524500"/>
          </a:xfrm>
        </p:spPr>
        <p:txBody>
          <a:bodyPr/>
          <a:lstStyle/>
          <a:p>
            <a:r>
              <a:rPr lang="en-US" dirty="0" smtClean="0"/>
              <a:t>Presented a </a:t>
            </a:r>
            <a:r>
              <a:rPr lang="en-US" dirty="0" err="1" smtClean="0"/>
              <a:t>nuSTORM</a:t>
            </a:r>
            <a:r>
              <a:rPr lang="en-US" dirty="0" smtClean="0"/>
              <a:t>  Storage ring overview</a:t>
            </a:r>
          </a:p>
          <a:p>
            <a:endParaRPr lang="en-US" dirty="0" smtClean="0"/>
          </a:p>
          <a:p>
            <a:r>
              <a:rPr lang="en-US" dirty="0" smtClean="0"/>
              <a:t>“stochastic” Injection of </a:t>
            </a:r>
            <a:r>
              <a:rPr lang="en-US" dirty="0" err="1" smtClean="0"/>
              <a:t>muons</a:t>
            </a:r>
            <a:r>
              <a:rPr lang="en-US" dirty="0" smtClean="0"/>
              <a:t> into storage ring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 descr="http://l2.yimg.com/bt/api/res/1.2/TSevtvGIXhte9TtZJPUPHg--/YXBwaWQ9eW5ld3M7Zmk9ZmlsbDtoPTE4NztweW9mZj0wO3E9ODU7dz02MDA-/http:/media.zenfs.com/en_us/News/ucomics.com/dt1307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3411"/>
            <a:ext cx="8350059" cy="26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from </a:t>
            </a:r>
            <a:r>
              <a:rPr lang="el-GR" dirty="0" smtClean="0"/>
              <a:t>μ</a:t>
            </a:r>
            <a:r>
              <a:rPr lang="en-US" dirty="0" smtClean="0"/>
              <a:t> Storage 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800100"/>
            <a:ext cx="8915400" cy="5524500"/>
          </a:xfrm>
        </p:spPr>
        <p:txBody>
          <a:bodyPr/>
          <a:lstStyle/>
          <a:p>
            <a:r>
              <a:rPr lang="en-US" sz="2000" dirty="0" smtClean="0"/>
              <a:t>Intense Proton beam on </a:t>
            </a:r>
            <a:r>
              <a:rPr lang="el-GR" sz="2000" dirty="0" smtClean="0"/>
              <a:t>π</a:t>
            </a:r>
            <a:r>
              <a:rPr lang="en-US" sz="2000" dirty="0" smtClean="0"/>
              <a:t> production target </a:t>
            </a:r>
          </a:p>
          <a:p>
            <a:pPr lvl="1"/>
            <a:r>
              <a:rPr lang="en-US" sz="2000" dirty="0" smtClean="0"/>
              <a:t>60-120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 from Main Injector</a:t>
            </a:r>
          </a:p>
          <a:p>
            <a:r>
              <a:rPr lang="en-US" sz="2000" dirty="0" smtClean="0"/>
              <a:t>Collect forward </a:t>
            </a:r>
            <a:r>
              <a:rPr lang="el-GR" sz="2000" dirty="0" smtClean="0"/>
              <a:t>π</a:t>
            </a:r>
            <a:r>
              <a:rPr lang="en-US" sz="2000" dirty="0" smtClean="0"/>
              <a:t>’s; transport into ring</a:t>
            </a:r>
          </a:p>
          <a:p>
            <a:pPr lvl="1"/>
            <a:r>
              <a:rPr lang="en-US" sz="2000" dirty="0" smtClean="0"/>
              <a:t>Li lens or horn</a:t>
            </a:r>
          </a:p>
          <a:p>
            <a:r>
              <a:rPr lang="el-GR" sz="2000" dirty="0" smtClean="0"/>
              <a:t>π</a:t>
            </a:r>
            <a:r>
              <a:rPr lang="en-US" sz="2000" dirty="0" smtClean="0"/>
              <a:t> decay in injection Straight </a:t>
            </a:r>
            <a:r>
              <a:rPr lang="en-US" sz="2000" dirty="0"/>
              <a:t>S</a:t>
            </a:r>
            <a:r>
              <a:rPr lang="en-US" sz="2000" dirty="0" smtClean="0"/>
              <a:t>ection produces </a:t>
            </a:r>
            <a:r>
              <a:rPr lang="el-GR" sz="2000" dirty="0"/>
              <a:t>μ’</a:t>
            </a:r>
            <a:r>
              <a:rPr lang="en-US" sz="2000" dirty="0"/>
              <a:t>s </a:t>
            </a:r>
            <a:endParaRPr lang="en-US" sz="2000" dirty="0" smtClean="0"/>
          </a:p>
          <a:p>
            <a:pPr lvl="1"/>
            <a:r>
              <a:rPr lang="en-US" sz="2000" dirty="0" smtClean="0">
                <a:latin typeface="Arial" charset="0"/>
              </a:rPr>
              <a:t>50</a:t>
            </a:r>
            <a:r>
              <a:rPr lang="en-US" sz="2000" dirty="0">
                <a:latin typeface="Arial" charset="0"/>
              </a:rPr>
              <a:t>% of </a:t>
            </a:r>
            <a:r>
              <a:rPr lang="en-US" sz="2000" dirty="0" smtClean="0">
                <a:latin typeface="Arial" charset="0"/>
              </a:rPr>
              <a:t>5GeV </a:t>
            </a:r>
            <a:r>
              <a:rPr lang="el-GR" sz="2000" dirty="0">
                <a:latin typeface="Arial"/>
                <a:cs typeface="Arial"/>
              </a:rPr>
              <a:t>π</a:t>
            </a:r>
            <a:r>
              <a:rPr lang="en-US" sz="2000" dirty="0">
                <a:latin typeface="Arial"/>
                <a:cs typeface="Arial"/>
              </a:rPr>
              <a:t> decay in </a:t>
            </a:r>
            <a:r>
              <a:rPr lang="en-US" sz="2000" dirty="0" smtClean="0">
                <a:latin typeface="Arial"/>
                <a:cs typeface="Arial"/>
              </a:rPr>
              <a:t>200m SS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l-GR" dirty="0"/>
              <a:t>μ’</a:t>
            </a:r>
            <a:r>
              <a:rPr lang="en-US" dirty="0" smtClean="0"/>
              <a:t>s accepted by ring; circulate for ~100 turns</a:t>
            </a:r>
          </a:p>
          <a:p>
            <a:pPr lvl="1"/>
            <a:r>
              <a:rPr lang="en-US" dirty="0" smtClean="0">
                <a:latin typeface="Arial" charset="0"/>
              </a:rPr>
              <a:t>Decay :</a:t>
            </a: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			produces neutrino beams 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dirty="0" smtClean="0"/>
              <a:t>C =~480m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Arc 5"/>
          <p:cNvSpPr/>
          <p:nvPr/>
        </p:nvSpPr>
        <p:spPr bwMode="auto">
          <a:xfrm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10" idx="2"/>
          </p:cNvCxnSpPr>
          <p:nvPr/>
        </p:nvCxnSpPr>
        <p:spPr bwMode="auto">
          <a:xfrm flipH="1">
            <a:off x="2157414" y="5200651"/>
            <a:ext cx="56197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190750" y="6248401"/>
            <a:ext cx="56530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0" name="Arc 9"/>
          <p:cNvSpPr/>
          <p:nvPr/>
        </p:nvSpPr>
        <p:spPr bwMode="auto">
          <a:xfrm rot="16200000">
            <a:off x="1633538" y="5233988"/>
            <a:ext cx="1047750" cy="981075"/>
          </a:xfrm>
          <a:prstGeom prst="arc">
            <a:avLst>
              <a:gd name="adj1" fmla="val 16121883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 rot="5400000" flipV="1">
            <a:off x="1666875" y="5200651"/>
            <a:ext cx="1047750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157413" y="5086350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746440" y="4623911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184m  straight section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4723" y="553985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56m arc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1956" y="6253163"/>
            <a:ext cx="5143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916306" y="6181725"/>
            <a:ext cx="45719" cy="142875"/>
          </a:xfrm>
          <a:prstGeom prst="rect">
            <a:avLst/>
          </a:prstGeom>
          <a:solidFill>
            <a:srgbClr val="B44242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962025" y="6253163"/>
            <a:ext cx="7048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666875" y="6215063"/>
            <a:ext cx="200025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 bwMode="auto">
          <a:xfrm>
            <a:off x="1866900" y="6215063"/>
            <a:ext cx="323850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24075" y="6334125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843837" y="6215063"/>
            <a:ext cx="842963" cy="38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762184" y="6253163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90750" y="3512017"/>
                <a:ext cx="2357825" cy="424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3512017"/>
                <a:ext cx="2357825" cy="424988"/>
              </a:xfrm>
              <a:prstGeom prst="rect">
                <a:avLst/>
              </a:prstGeom>
              <a:blipFill rotWithShape="1"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  <a:blipFill rotWithShape="1">
                <a:blip r:embed="rId3"/>
                <a:stretch>
                  <a:fillRect r="-643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97779" y="5724525"/>
                <a:ext cx="2357825" cy="424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79" y="5724525"/>
                <a:ext cx="2357825" cy="424988"/>
              </a:xfrm>
              <a:prstGeom prst="rect">
                <a:avLst/>
              </a:prstGeom>
              <a:blipFill rotWithShape="1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37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nuSTORM</a:t>
            </a:r>
            <a:r>
              <a:rPr lang="en-US" dirty="0" smtClean="0"/>
              <a:t> overview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00100"/>
                <a:ext cx="8623300" cy="5524500"/>
              </a:xfrm>
            </p:spPr>
            <p:txBody>
              <a:bodyPr/>
              <a:lstStyle/>
              <a:p>
                <a:r>
                  <a:rPr lang="en-US" dirty="0" smtClean="0"/>
                  <a:t>Obtain  </a:t>
                </a:r>
                <a:r>
                  <a:rPr lang="en-US" dirty="0" smtClean="0">
                    <a:sym typeface="Symbol"/>
                  </a:rPr>
                  <a:t></a:t>
                </a:r>
                <a:r>
                  <a:rPr lang="en-US" baseline="-25000" dirty="0" smtClean="0">
                    <a:sym typeface="Symbol"/>
                  </a:rPr>
                  <a:t>e</a:t>
                </a:r>
                <a:r>
                  <a:rPr lang="en-US" dirty="0" smtClean="0">
                    <a:sym typeface="Symbol"/>
                  </a:rPr>
                  <a:t> ,</a:t>
                </a:r>
                <a:r>
                  <a:rPr lang="en-US" baseline="-25000" dirty="0" smtClean="0">
                    <a:sym typeface="Symbol"/>
                  </a:rPr>
                  <a:t></a:t>
                </a:r>
                <a:r>
                  <a:rPr lang="en-US" dirty="0" smtClean="0"/>
                  <a:t>  beams  or </a:t>
                </a:r>
                <a:r>
                  <a:rPr lang="en-US" dirty="0">
                    <a:sym typeface="Symbol"/>
                  </a:rPr>
                  <a:t></a:t>
                </a:r>
                <a:r>
                  <a:rPr lang="en-US" baseline="-25000" dirty="0">
                    <a:sym typeface="Symbol"/>
                  </a:rPr>
                  <a:t>e</a:t>
                </a:r>
                <a:r>
                  <a:rPr lang="en-US" dirty="0">
                    <a:sym typeface="Symbol"/>
                  </a:rPr>
                  <a:t> ,</a:t>
                </a:r>
                <a:r>
                  <a:rPr lang="en-US" baseline="-25000" dirty="0">
                    <a:sym typeface="Symbol"/>
                  </a:rPr>
                  <a:t></a:t>
                </a:r>
                <a:r>
                  <a:rPr lang="en-US" dirty="0"/>
                  <a:t>  beams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L/E ~1 oscillations at far detector</a:t>
                </a:r>
              </a:p>
              <a:p>
                <a:pPr lvl="1"/>
                <a:r>
                  <a:rPr lang="en-US" dirty="0" smtClean="0"/>
                  <a:t>precision x-sections at near hall</a:t>
                </a:r>
              </a:p>
              <a:p>
                <a:pPr lvl="1"/>
                <a:r>
                  <a:rPr lang="en-US" dirty="0" smtClean="0"/>
                  <a:t>Can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or</a:t>
                </a:r>
                <a:r>
                  <a:rPr lang="en-US" b="1" dirty="0">
                    <a:solidFill>
                      <a:srgbClr val="0000CC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+Bonus low-energy </a:t>
                </a:r>
                <a:r>
                  <a:rPr lang="en-US" dirty="0" smtClean="0">
                    <a:sym typeface="Symbol"/>
                  </a:rPr>
                  <a:t> beam for  future experiments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00100"/>
                <a:ext cx="8623300" cy="5524500"/>
              </a:xfrm>
              <a:blipFill rotWithShape="1">
                <a:blip r:embed="rId2"/>
                <a:stretch>
                  <a:fillRect l="-919" t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48897"/>
            <a:ext cx="8369300" cy="31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23279" y="5283662"/>
                <a:ext cx="2357825" cy="424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79" y="5283662"/>
                <a:ext cx="2357825" cy="424988"/>
              </a:xfrm>
              <a:prstGeom prst="rect">
                <a:avLst/>
              </a:prstGeom>
              <a:blipFill rotWithShape="1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>
            <a:off x="1511300" y="927100"/>
            <a:ext cx="2159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222750" y="901131"/>
            <a:ext cx="2159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87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facilities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IDS neutrino factory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A2D7E-13C7-433E-91DC-5958C043A3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460180"/>
            <a:ext cx="3810000" cy="3950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0733" y="812975"/>
            <a:ext cx="378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Low-luminosity Neutrino Factory</a:t>
            </a:r>
          </a:p>
          <a:p>
            <a:r>
              <a:rPr lang="en-US" b="1" dirty="0" err="1" smtClean="0"/>
              <a:t>nuSTORM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33" y="1732547"/>
            <a:ext cx="1692866" cy="1271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10" y="3003897"/>
            <a:ext cx="4375711" cy="38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5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Choices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800100"/>
                <a:ext cx="8763000" cy="5524500"/>
              </a:xfrm>
            </p:spPr>
            <p:txBody>
              <a:bodyPr/>
              <a:lstStyle/>
              <a:p>
                <a:r>
                  <a:rPr lang="en-US" dirty="0" smtClean="0"/>
                  <a:t>Need ~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neutrino beams</a:t>
                </a:r>
              </a:p>
              <a:p>
                <a:pPr lvl="1"/>
                <a:r>
                  <a:rPr lang="en-US" dirty="0" smtClean="0"/>
                  <a:t>searching for L/E = 1km/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</a:t>
                </a:r>
                <a:r>
                  <a:rPr lang="el-GR" dirty="0" smtClean="0"/>
                  <a:t>ν</a:t>
                </a:r>
                <a:r>
                  <a:rPr lang="en-US" baseline="-25000" dirty="0" smtClean="0"/>
                  <a:t>e,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 smtClean="0"/>
                  <a:t> oscillations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Need to cleanly separate  </a:t>
                </a:r>
                <a:r>
                  <a:rPr lang="el-GR" dirty="0" smtClean="0"/>
                  <a:t>μ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 from </a:t>
                </a:r>
                <a:r>
                  <a:rPr lang="el-GR" dirty="0" smtClean="0"/>
                  <a:t>μ</a:t>
                </a:r>
                <a:r>
                  <a:rPr lang="en-US" baseline="30000" dirty="0" smtClean="0"/>
                  <a:t>-</a:t>
                </a:r>
              </a:p>
              <a:p>
                <a:pPr lvl="1"/>
                <a:r>
                  <a:rPr lang="en-US" dirty="0" smtClean="0"/>
                  <a:t>magnetized detector – MIND</a:t>
                </a:r>
              </a:p>
              <a:p>
                <a:pPr lvl="2"/>
                <a:r>
                  <a:rPr lang="en-US" dirty="0" smtClean="0"/>
                  <a:t>iron/scintillator detector</a:t>
                </a:r>
                <a:endParaRPr lang="en-US" dirty="0"/>
              </a:p>
              <a:p>
                <a:pPr lvl="1"/>
                <a:r>
                  <a:rPr lang="en-US" dirty="0" smtClean="0"/>
                  <a:t>needs &gt;~2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neutrinos for clean separation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Need ~3.8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storage ring</a:t>
                </a:r>
              </a:p>
              <a:p>
                <a:pPr lvl="1"/>
                <a:r>
                  <a:rPr lang="en-US" dirty="0" smtClean="0"/>
                  <a:t>Requires ~5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</a:t>
                </a:r>
                <a:r>
                  <a:rPr lang="el-GR" dirty="0" smtClean="0"/>
                  <a:t>π</a:t>
                </a:r>
                <a:r>
                  <a:rPr lang="en-US" dirty="0" smtClean="0"/>
                  <a:t>’s </a:t>
                </a:r>
              </a:p>
              <a:p>
                <a:pPr lvl="1"/>
                <a:r>
                  <a:rPr lang="en-US" dirty="0" smtClean="0"/>
                  <a:t>requires ~50+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 Main Injector Proton source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00100"/>
                <a:ext cx="8763000" cy="5524500"/>
              </a:xfrm>
              <a:blipFill rotWithShape="1">
                <a:blip r:embed="rId2"/>
                <a:stretch>
                  <a:fillRect l="-904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14450" y="1581617"/>
                <a:ext cx="2357825" cy="424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1581617"/>
                <a:ext cx="2357825" cy="424988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21014" y="2038822"/>
                <a:ext cx="235622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𝛍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14" y="2038822"/>
                <a:ext cx="2356222" cy="426527"/>
              </a:xfrm>
              <a:prstGeom prst="rect">
                <a:avLst/>
              </a:prstGeom>
              <a:blipFill rotWithShape="1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811219"/>
            <a:ext cx="2806700" cy="17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3948404"/>
            <a:ext cx="2538413" cy="20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8255" y="3533601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Tunnell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lens or magnetic Horn or?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57300"/>
            <a:ext cx="3810000" cy="17145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2650" y="3846610"/>
                <a:ext cx="4311650" cy="3010396"/>
              </a:xfrm>
            </p:spPr>
            <p:txBody>
              <a:bodyPr/>
              <a:lstStyle/>
              <a:p>
                <a:r>
                  <a:rPr lang="en-US" b="1" i="1" dirty="0" smtClean="0">
                    <a:latin typeface="Cambria Math"/>
                  </a:rPr>
                  <a:t>~ </a:t>
                </a:r>
                <a:r>
                  <a:rPr lang="en-US" b="1" i="1" dirty="0" err="1" smtClean="0">
                    <a:latin typeface="Cambria Math"/>
                  </a:rPr>
                  <a:t>NuMI</a:t>
                </a:r>
                <a:r>
                  <a:rPr lang="en-US" b="1" i="1" dirty="0" smtClean="0">
                    <a:latin typeface="Cambria Math"/>
                  </a:rPr>
                  <a:t>  Horn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dirty="0" err="1" smtClean="0"/>
                  <a:t>r</a:t>
                </a:r>
                <a:r>
                  <a:rPr lang="en-US" sz="2000" baseline="-25000" dirty="0" err="1" smtClean="0"/>
                  <a:t>min</a:t>
                </a:r>
                <a:r>
                  <a:rPr lang="en-US" sz="2000" dirty="0" smtClean="0"/>
                  <a:t>=1.35cm; </a:t>
                </a:r>
                <a:r>
                  <a:rPr lang="en-US" sz="2000" dirty="0" err="1" smtClean="0"/>
                  <a:t>r</a:t>
                </a:r>
                <a:r>
                  <a:rPr lang="en-US" sz="2000" baseline="-25000" dirty="0" err="1" smtClean="0"/>
                  <a:t>max</a:t>
                </a:r>
                <a:r>
                  <a:rPr lang="en-US" sz="2000" dirty="0" smtClean="0"/>
                  <a:t>=15cm</a:t>
                </a:r>
              </a:p>
              <a:p>
                <a:pPr lvl="1"/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>
                    <a:sym typeface="Wingdings" pitchFamily="2" charset="2"/>
                  </a:rPr>
                  <a:t>200kA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B = 3T0.2T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nonlinear optics</a:t>
                </a:r>
                <a:endParaRPr lang="en-US" sz="16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2650" y="3846610"/>
                <a:ext cx="4311650" cy="3010396"/>
              </a:xfrm>
              <a:blipFill rotWithShape="1">
                <a:blip r:embed="rId3"/>
                <a:stretch>
                  <a:fillRect l="-1980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 bwMode="auto">
              <a:xfrm>
                <a:off x="107950" y="2959100"/>
                <a:ext cx="4635500" cy="3682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 sz="2400">
                    <a:solidFill>
                      <a:schemeClr val="accent2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50000"/>
                  <a:buChar char="•"/>
                  <a:defRPr sz="2000">
                    <a:solidFill>
                      <a:srgbClr val="CC0000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dirty="0" smtClean="0">
                    <a:latin typeface="Cambria Math"/>
                  </a:rPr>
                  <a:t>~ Li Lens   (</a:t>
                </a:r>
                <a:r>
                  <a:rPr lang="en-US" i="1" dirty="0" err="1" smtClean="0">
                    <a:latin typeface="Cambria Math"/>
                  </a:rPr>
                  <a:t>pbar</a:t>
                </a:r>
                <a:r>
                  <a:rPr lang="en-US" i="1" dirty="0" smtClean="0"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𝟐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r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=1cm; </a:t>
                </a:r>
                <a:r>
                  <a:rPr lang="en-US" sz="2000" dirty="0" err="1" smtClean="0"/>
                  <a:t>L</a:t>
                </a:r>
                <a:r>
                  <a:rPr lang="en-US" sz="2000" baseline="-25000" dirty="0" err="1" smtClean="0"/>
                  <a:t>active</a:t>
                </a:r>
                <a:r>
                  <a:rPr lang="en-US" sz="2000" dirty="0" smtClean="0"/>
                  <a:t> =15cm</a:t>
                </a:r>
              </a:p>
              <a:p>
                <a:pPr lvl="1"/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>
                    <a:sym typeface="Wingdings" pitchFamily="2" charset="2"/>
                  </a:rPr>
                  <a:t>500kA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B = 10T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for 20cm focal length,3GeV,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want ~167kA (3.33T) </a:t>
                </a:r>
              </a:p>
              <a:p>
                <a:pPr lvl="2"/>
                <a:r>
                  <a:rPr lang="en-US" sz="1600" dirty="0" smtClean="0"/>
                  <a:t>~50 </a:t>
                </a:r>
                <a:r>
                  <a:rPr lang="en-US" sz="1600" dirty="0" err="1" smtClean="0"/>
                  <a:t>mrad</a:t>
                </a:r>
                <a:r>
                  <a:rPr lang="en-US" sz="1600" dirty="0" smtClean="0"/>
                  <a:t> acceptance</a:t>
                </a:r>
              </a:p>
              <a:p>
                <a:pPr lvl="1"/>
                <a:r>
                  <a:rPr lang="en-US" sz="2000" dirty="0" smtClean="0"/>
                  <a:t>can get 100 </a:t>
                </a:r>
                <a:r>
                  <a:rPr lang="en-US" sz="2000" dirty="0" err="1" smtClean="0"/>
                  <a:t>mrad</a:t>
                </a:r>
                <a:r>
                  <a:rPr lang="en-US" sz="2000" dirty="0" smtClean="0"/>
                  <a:t> with r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=2cm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0" y="2959100"/>
                <a:ext cx="4635500" cy="3682502"/>
              </a:xfrm>
              <a:prstGeom prst="rect">
                <a:avLst/>
              </a:prstGeom>
              <a:blipFill rotWithShape="1">
                <a:blip r:embed="rId5"/>
                <a:stretch>
                  <a:fillRect l="-1842" t="-13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66" y="1935897"/>
            <a:ext cx="4600533" cy="18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67" y="1360285"/>
            <a:ext cx="3787733" cy="11512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66" y="2296663"/>
            <a:ext cx="4667250" cy="13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0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56620" y="2033536"/>
            <a:ext cx="3873006" cy="3580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</a:t>
            </a:r>
            <a:r>
              <a:rPr lang="el-GR" dirty="0" smtClean="0"/>
              <a:t>π</a:t>
            </a:r>
            <a:r>
              <a:rPr lang="en-US" dirty="0" smtClean="0"/>
              <a:t> Capture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693" y="1127711"/>
            <a:ext cx="3164913" cy="28242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9" descr="HornUpdat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r="26" b="2962"/>
          <a:stretch/>
        </p:blipFill>
        <p:spPr>
          <a:xfrm>
            <a:off x="3129220" y="1127711"/>
            <a:ext cx="6014780" cy="4763207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4062" y="3951926"/>
            <a:ext cx="314328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Use a </a:t>
            </a:r>
            <a:r>
              <a:rPr lang="en-US" sz="2000" dirty="0" err="1"/>
              <a:t>NuMI</a:t>
            </a:r>
            <a:r>
              <a:rPr lang="en-US" sz="2000" dirty="0"/>
              <a:t>-like magnetic horn, after which 0.1 </a:t>
            </a:r>
            <a:r>
              <a:rPr lang="en-US" sz="2000" dirty="0" smtClean="0"/>
              <a:t>5</a:t>
            </a:r>
            <a:r>
              <a:rPr lang="en-US" sz="2000" dirty="0" smtClean="0">
                <a:sym typeface="Symbol"/>
              </a:rPr>
              <a:t>0.5 </a:t>
            </a:r>
            <a:r>
              <a:rPr lang="en-US" sz="2000" dirty="0" err="1" smtClean="0">
                <a:sym typeface="Symbol"/>
              </a:rPr>
              <a:t>GeV</a:t>
            </a:r>
            <a:r>
              <a:rPr lang="en-US" sz="2000" dirty="0" smtClean="0">
                <a:sym typeface="Symbol"/>
              </a:rPr>
              <a:t>/c</a:t>
            </a:r>
            <a:r>
              <a:rPr lang="en-US" sz="2000" dirty="0" smtClean="0"/>
              <a:t> </a:t>
            </a:r>
            <a:r>
              <a:rPr lang="en-US" sz="2000" dirty="0" err="1" smtClean="0"/>
              <a:t>pions</a:t>
            </a:r>
            <a:r>
              <a:rPr lang="en-US" sz="2000" dirty="0" smtClean="0"/>
              <a:t> </a:t>
            </a:r>
            <a:r>
              <a:rPr lang="en-US" sz="2000" dirty="0"/>
              <a:t>per POT are collected in 20cm region, 0.056 </a:t>
            </a:r>
            <a:r>
              <a:rPr lang="en-US" sz="2000" dirty="0" err="1"/>
              <a:t>pions</a:t>
            </a:r>
            <a:r>
              <a:rPr lang="en-US" sz="2000" dirty="0"/>
              <a:t> </a:t>
            </a:r>
            <a:r>
              <a:rPr lang="en-US" sz="2000" dirty="0" smtClean="0"/>
              <a:t>per 60GeV </a:t>
            </a:r>
            <a:r>
              <a:rPr lang="en-US" sz="2000" dirty="0"/>
              <a:t>POT in 2000 </a:t>
            </a:r>
            <a:r>
              <a:rPr lang="el-GR" altLang="zh-CN" sz="2000" dirty="0"/>
              <a:t>μ</a:t>
            </a:r>
            <a:r>
              <a:rPr lang="en-US" altLang="zh-CN" sz="2000" dirty="0"/>
              <a:t>m acceptance</a:t>
            </a:r>
          </a:p>
        </p:txBody>
      </p:sp>
    </p:spTree>
    <p:extLst>
      <p:ext uri="{BB962C8B-B14F-4D97-AF65-F5344CB8AC3E}">
        <p14:creationId xmlns:p14="http://schemas.microsoft.com/office/powerpoint/2010/main" val="42236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</a:t>
            </a:r>
            <a:r>
              <a:rPr lang="el-GR" dirty="0" smtClean="0"/>
              <a:t>π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7" name="Content Placeholder 6" descr="TargetUpdate.ep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r="-278"/>
          <a:stretch/>
        </p:blipFill>
        <p:spPr>
          <a:xfrm>
            <a:off x="0" y="869370"/>
            <a:ext cx="4174488" cy="5256794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174488" y="869369"/>
            <a:ext cx="4969512" cy="5256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3mm radius, L= 95 cm long graphite target </a:t>
            </a:r>
            <a:endParaRPr lang="en-US" dirty="0"/>
          </a:p>
          <a:p>
            <a:pPr lvl="1"/>
            <a:r>
              <a:rPr lang="en-US" dirty="0" smtClean="0"/>
              <a:t>or shorter heavy-metal target</a:t>
            </a:r>
          </a:p>
          <a:p>
            <a:r>
              <a:rPr lang="el-GR" sz="2400" dirty="0" smtClean="0"/>
              <a:t>π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5 ± 0.5 </a:t>
            </a:r>
            <a:r>
              <a:rPr lang="en-US" altLang="zh-CN" sz="2400" dirty="0" err="1" smtClean="0"/>
              <a:t>GeV</a:t>
            </a:r>
            <a:r>
              <a:rPr lang="en-US" altLang="zh-CN" sz="2400" dirty="0" smtClean="0"/>
              <a:t>/c bin, </a:t>
            </a:r>
          </a:p>
          <a:p>
            <a:pPr lvl="1"/>
            <a:r>
              <a:rPr lang="en-US" altLang="zh-CN" dirty="0" smtClean="0"/>
              <a:t>2 mm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ring acceptance</a:t>
            </a:r>
          </a:p>
          <a:p>
            <a:endParaRPr lang="en-US" sz="2400" dirty="0" smtClean="0"/>
          </a:p>
          <a:p>
            <a:r>
              <a:rPr lang="en-US" sz="2400" dirty="0" smtClean="0"/>
              <a:t>Courtesy of S. </a:t>
            </a:r>
            <a:r>
              <a:rPr lang="en-US" sz="2400" dirty="0" err="1" smtClean="0"/>
              <a:t>Striganov</a:t>
            </a:r>
            <a:r>
              <a:rPr lang="en-US" sz="2400" dirty="0" smtClean="0"/>
              <a:t> (Fermilab)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3062-3980-1848-8D89-C016F195E9AD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73420" y="6218621"/>
            <a:ext cx="2895600" cy="269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Ao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04348" y="6488301"/>
            <a:ext cx="1782451" cy="252347"/>
          </a:xfrm>
          <a:prstGeom prst="rect">
            <a:avLst/>
          </a:prstGeom>
        </p:spPr>
        <p:txBody>
          <a:bodyPr/>
          <a:lstStyle/>
          <a:p>
            <a:fld id="{01D6D781-B12D-B84E-9526-74FF54ED02D4}" type="slidenum">
              <a:rPr lang="en-US" smtClean="0"/>
              <a:t>9</a:t>
            </a:fld>
            <a:endParaRPr lang="en-US"/>
          </a:p>
        </p:txBody>
      </p:sp>
      <p:sp>
        <p:nvSpPr>
          <p:cNvPr id="11" name="Line Callout 2 10"/>
          <p:cNvSpPr/>
          <p:nvPr/>
        </p:nvSpPr>
        <p:spPr>
          <a:xfrm>
            <a:off x="4853827" y="974616"/>
            <a:ext cx="3219476" cy="1073062"/>
          </a:xfrm>
          <a:prstGeom prst="borderCallout2">
            <a:avLst>
              <a:gd name="adj1" fmla="val 18750"/>
              <a:gd name="adj2" fmla="val -378"/>
              <a:gd name="adj3" fmla="val 18750"/>
              <a:gd name="adj4" fmla="val -16667"/>
              <a:gd name="adj5" fmla="val 85895"/>
              <a:gd name="adj6" fmla="val -374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Phase space of </a:t>
            </a:r>
            <a:r>
              <a:rPr lang="el-GR" sz="2400" dirty="0" smtClean="0"/>
              <a:t>π᾽</a:t>
            </a:r>
            <a:r>
              <a:rPr lang="en-US" sz="2400" dirty="0" smtClean="0"/>
              <a:t>s at 1 cm after target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9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tormring92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nustormring920</Template>
  <TotalTime>3083</TotalTime>
  <Words>1564</Words>
  <Application>Microsoft Office PowerPoint</Application>
  <PresentationFormat>On-screen Show (4:3)</PresentationFormat>
  <Paragraphs>338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nustormring920</vt:lpstr>
      <vt:lpstr>  NuSTORM - μ Storage Ring with Injection </vt:lpstr>
      <vt:lpstr>Outline</vt:lpstr>
      <vt:lpstr>Neutrinos from μ Storage Ring </vt:lpstr>
      <vt:lpstr>nuSTORM overview </vt:lpstr>
      <vt:lpstr>Comparison of facilities</vt:lpstr>
      <vt:lpstr>Parameter Choices</vt:lpstr>
      <vt:lpstr>Li lens or magnetic Horn or?</vt:lpstr>
      <vt:lpstr>Introduction-π Capture</vt:lpstr>
      <vt:lpstr>Introduction-π Production</vt:lpstr>
      <vt:lpstr>π  μ Injection options</vt:lpstr>
      <vt:lpstr>Transport Design – Details(Cont’d)</vt:lpstr>
      <vt:lpstr>Overview of stochastic injection</vt:lpstr>
      <vt:lpstr>Transport Design - Stochastic Injection</vt:lpstr>
      <vt:lpstr>Lattices for storage rings</vt:lpstr>
      <vt:lpstr>Transport Design – Matched toDetails(Cont’d)</vt:lpstr>
      <vt:lpstr>Transport Design – Simulation(Cont’d)</vt:lpstr>
      <vt:lpstr>Transport Design – Simulation(Cont’d)</vt:lpstr>
      <vt:lpstr>Lattice Parameters</vt:lpstr>
      <vt:lpstr>Lattice parameters</vt:lpstr>
      <vt:lpstr>Decay Ring - 3.8 GeV m</vt:lpstr>
      <vt:lpstr>Transport Design – Simulation(Cont’d)</vt:lpstr>
      <vt:lpstr>PowerPoint Presentation</vt:lpstr>
      <vt:lpstr>PowerPoint Presentation</vt:lpstr>
      <vt:lpstr>Low Energy Muons from Beam Stop</vt:lpstr>
      <vt:lpstr>To Do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NuSTORM - μ Storage Ring with Injection</dc:title>
  <dc:creator>David Neuffer</dc:creator>
  <cp:lastModifiedBy>David Neuffer</cp:lastModifiedBy>
  <cp:revision>65</cp:revision>
  <dcterms:created xsi:type="dcterms:W3CDTF">2013-08-02T22:15:55Z</dcterms:created>
  <dcterms:modified xsi:type="dcterms:W3CDTF">2013-08-21T05:38:01Z</dcterms:modified>
</cp:coreProperties>
</file>