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1" r:id="rId3"/>
    <p:sldId id="298" r:id="rId4"/>
    <p:sldId id="268" r:id="rId5"/>
    <p:sldId id="269" r:id="rId6"/>
    <p:sldId id="270" r:id="rId7"/>
    <p:sldId id="271" r:id="rId8"/>
    <p:sldId id="257" r:id="rId9"/>
    <p:sldId id="272" r:id="rId10"/>
    <p:sldId id="265" r:id="rId11"/>
    <p:sldId id="299" r:id="rId12"/>
    <p:sldId id="300" r:id="rId13"/>
    <p:sldId id="301" r:id="rId14"/>
    <p:sldId id="302" r:id="rId15"/>
    <p:sldId id="273" r:id="rId16"/>
    <p:sldId id="258" r:id="rId17"/>
    <p:sldId id="259" r:id="rId18"/>
    <p:sldId id="274" r:id="rId19"/>
    <p:sldId id="275" r:id="rId20"/>
    <p:sldId id="277" r:id="rId21"/>
    <p:sldId id="276" r:id="rId22"/>
    <p:sldId id="266" r:id="rId23"/>
    <p:sldId id="278" r:id="rId24"/>
    <p:sldId id="279" r:id="rId25"/>
    <p:sldId id="280" r:id="rId26"/>
    <p:sldId id="281" r:id="rId27"/>
    <p:sldId id="263" r:id="rId28"/>
    <p:sldId id="282" r:id="rId29"/>
    <p:sldId id="283" r:id="rId30"/>
    <p:sldId id="284" r:id="rId31"/>
    <p:sldId id="267" r:id="rId32"/>
    <p:sldId id="285" r:id="rId33"/>
    <p:sldId id="286" r:id="rId34"/>
    <p:sldId id="262" r:id="rId35"/>
    <p:sldId id="264" r:id="rId36"/>
    <p:sldId id="287" r:id="rId37"/>
    <p:sldId id="288" r:id="rId38"/>
    <p:sldId id="289" r:id="rId39"/>
    <p:sldId id="290" r:id="rId40"/>
    <p:sldId id="296" r:id="rId41"/>
    <p:sldId id="291" r:id="rId42"/>
    <p:sldId id="292" r:id="rId43"/>
    <p:sldId id="293" r:id="rId44"/>
    <p:sldId id="294" r:id="rId45"/>
    <p:sldId id="295" r:id="rId46"/>
    <p:sldId id="297" r:id="rId47"/>
    <p:sldId id="26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471" autoAdjust="0"/>
  </p:normalViewPr>
  <p:slideViewPr>
    <p:cSldViewPr snapToGrid="0" snapToObjects="1">
      <p:cViewPr varScale="1">
        <p:scale>
          <a:sx n="91" d="100"/>
          <a:sy n="91" d="100"/>
        </p:scale>
        <p:origin x="-10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C2447-8BBC-9142-A7CC-28827272F21F}" type="datetimeFigureOut">
              <a:rPr lang="en-US" smtClean="0"/>
              <a:t>8/23/13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00170-D60F-294E-8C4C-5146B4463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1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C146D-021C-4045-8013-1AB2FD2AF270}" type="datetimeFigureOut">
              <a:rPr lang="en-US" smtClean="0"/>
              <a:t>8/23/13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06A81-FE7C-0B4F-AE03-3544A86A7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15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E6CF-C653-014D-8443-CD28A2DE4989}" type="datetime1">
              <a:rPr lang="en-US" smtClean="0"/>
              <a:t>8/23/13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98B8-DE20-8449-AB7A-EA18AFD2C5EB}" type="datetime1">
              <a:rPr lang="en-US" smtClean="0"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0629-9054-614C-8FDF-F311E25ED900}" type="datetime1">
              <a:rPr lang="en-US" smtClean="0"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67B0A2-9584-6D4E-8297-25ABD52393FA}" type="datetime1">
              <a:rPr lang="en-US" smtClean="0"/>
              <a:t>8/23/13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06A2-0E6C-1B4C-9707-B8244DC4DA42}" type="datetime1">
              <a:rPr lang="en-US" smtClean="0"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8644-0E72-8645-A79D-400468FA1FB1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3A2-E916-134A-B0AE-D3E26A4A01A7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B7D7-EE02-5246-8E5F-947BCFD16BDF}" type="datetime1">
              <a:rPr lang="en-US" smtClean="0"/>
              <a:t>8/23/13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07E8-E947-0946-8D22-B8704708E21C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65A686-6AB8-1147-946D-8B87B587E6EA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5A5EC-D40D-8A4E-92C0-40CBEB3A5A6D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916610"/>
            <a:ext cx="8229600" cy="52095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5434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E424AB1-282E-A44E-9434-CBD9D89BEEE2}" type="datetime1">
              <a:rPr lang="en-US" smtClean="0"/>
              <a:t>8/23/13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5434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15499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08AE72E-5B31-5B42-9D2B-EEAA67FC7E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4209"/>
          </a:xfrm>
          <a:prstGeom prst="rect">
            <a:avLst/>
          </a:prstGeom>
          <a:ln w="6350" cap="rnd">
            <a:noFill/>
          </a:ln>
        </p:spPr>
        <p:txBody>
          <a:bodyPr vert="horz" anchor="t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Giovanni Signorelli (INFN)</a:t>
            </a:r>
          </a:p>
          <a:p>
            <a:r>
              <a:rPr lang="en-US" dirty="0" smtClean="0"/>
              <a:t>Andrew Norman (FNAL)</a:t>
            </a:r>
          </a:p>
          <a:p>
            <a:r>
              <a:rPr lang="en-US" dirty="0" err="1" smtClean="0"/>
              <a:t>Naohito</a:t>
            </a:r>
            <a:r>
              <a:rPr lang="en-US" dirty="0" smtClean="0"/>
              <a:t> Saito (KEK)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WG4 – </a:t>
            </a:r>
            <a:r>
              <a:rPr lang="en-US" dirty="0" err="1" smtClean="0"/>
              <a:t>Muon</a:t>
            </a:r>
            <a:r>
              <a:rPr lang="en-US" dirty="0" smtClean="0"/>
              <a:t> Physics</a:t>
            </a:r>
            <a:br>
              <a:rPr lang="en-US" dirty="0" smtClean="0"/>
            </a:br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949373"/>
            <a:ext cx="11430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6063673"/>
            <a:ext cx="1701800" cy="66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250" y="6248339"/>
            <a:ext cx="398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NuFact2013	IHEP-Beijing, 24 Aug 2013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BD4B7-9EA5-734A-8A97-5C09D0E87FB7}" type="datetime1">
              <a:rPr lang="en-US" smtClean="0"/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7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</a:t>
            </a:r>
            <a:r>
              <a:rPr lang="en-US" baseline="0" dirty="0" smtClean="0"/>
              <a:t> </a:t>
            </a:r>
            <a:r>
              <a:rPr lang="en-US" dirty="0" smtClean="0"/>
              <a:t>Implications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8264769" cy="55560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4400C-62E6-DA45-B22A-B8B3DAA22649}" type="datetime1">
              <a:rPr lang="en-US" smtClean="0"/>
              <a:t>8/23/13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229" y="6369846"/>
            <a:ext cx="2283946" cy="2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1639" y="916609"/>
            <a:ext cx="8880625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B7D7-EE02-5246-8E5F-947BCFD16BDF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 &amp; Experiment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6" y="975516"/>
            <a:ext cx="8601024" cy="5289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6265091"/>
            <a:ext cx="1219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75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B7D7-EE02-5246-8E5F-947BCFD16BDF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66357"/>
            <a:ext cx="8229600" cy="764209"/>
          </a:xfrm>
        </p:spPr>
        <p:txBody>
          <a:bodyPr/>
          <a:lstStyle/>
          <a:p>
            <a:r>
              <a:rPr lang="en-US" dirty="0" smtClean="0"/>
              <a:t>Connection with Seesaw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51" y="1037726"/>
            <a:ext cx="7716361" cy="514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6265091"/>
            <a:ext cx="1219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97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B7D7-EE02-5246-8E5F-947BCFD16BDF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w/ </a:t>
            </a:r>
            <a:r>
              <a:rPr lang="en-US" dirty="0" err="1" smtClean="0"/>
              <a:t>cLFV</a:t>
            </a:r>
            <a:r>
              <a:rPr lang="en-US" dirty="0" smtClean="0"/>
              <a:t> Expt.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88" y="1153093"/>
            <a:ext cx="2895214" cy="2728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77" y="1921754"/>
            <a:ext cx="5492698" cy="674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88" y="3965024"/>
            <a:ext cx="8041206" cy="2201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4627" y="2662603"/>
            <a:ext cx="4726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is Important are the RATIOS of the </a:t>
            </a:r>
            <a:r>
              <a:rPr lang="en-US" sz="2400" dirty="0" err="1" smtClean="0"/>
              <a:t>cLFV</a:t>
            </a:r>
            <a:r>
              <a:rPr lang="en-US" sz="2400" dirty="0" smtClean="0"/>
              <a:t> channels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76996" y="3493600"/>
            <a:ext cx="1904826" cy="387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81822" y="3493600"/>
            <a:ext cx="1203048" cy="387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41646" y="6122130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are the </a:t>
            </a:r>
            <a:r>
              <a:rPr lang="en-US" dirty="0" err="1" smtClean="0"/>
              <a:t>perdictions</a:t>
            </a:r>
            <a:r>
              <a:rPr lang="en-US" dirty="0" smtClean="0"/>
              <a:t> of the model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6265091"/>
            <a:ext cx="1219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20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97" y="4067497"/>
            <a:ext cx="5010820" cy="23480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B7D7-EE02-5246-8E5F-947BCFD16BDF}" type="datetime1">
              <a:rPr lang="en-US" smtClean="0"/>
              <a:t>8/23/13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w/ </a:t>
            </a:r>
            <a:r>
              <a:rPr lang="en-US" dirty="0" err="1" smtClean="0"/>
              <a:t>Expt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4" y="1052828"/>
            <a:ext cx="7808741" cy="1568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2" y="2735130"/>
            <a:ext cx="3893197" cy="2402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963" y="5237306"/>
            <a:ext cx="3625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there is an instinct dependence on the energy scale that affects whether you are  really constraining the model with MEG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2317" y="2885538"/>
            <a:ext cx="315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you can look at the ratio prediction for differ R matrix parameter space 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4193959" y="3347203"/>
            <a:ext cx="1188358" cy="2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56985" y="5464675"/>
            <a:ext cx="123646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928" y="6415499"/>
            <a:ext cx="1219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2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MEG2013 Data and MEG2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4887635" cy="2867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3483305"/>
            <a:ext cx="5549900" cy="3143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8069" y="1318567"/>
            <a:ext cx="310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Doubling of </a:t>
            </a:r>
            <a:br>
              <a:rPr lang="en-US" sz="2400" i="1" dirty="0" smtClean="0"/>
            </a:br>
            <a:r>
              <a:rPr lang="en-US" sz="2400" i="1" dirty="0" smtClean="0"/>
              <a:t>current statistics</a:t>
            </a:r>
            <a:endParaRPr lang="en-US" sz="2400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10100" y="1892300"/>
            <a:ext cx="125730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69" y="4671367"/>
            <a:ext cx="3108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Pushing to 10</a:t>
            </a:r>
            <a:r>
              <a:rPr lang="en-US" sz="2400" i="1" baseline="30000" dirty="0" smtClean="0"/>
              <a:t>-14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err="1" smtClean="0"/>
              <a:t>Sensitivites</a:t>
            </a:r>
            <a:endParaRPr lang="en-US" sz="2400" i="1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68475" y="5502364"/>
            <a:ext cx="1479550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6EF3-A104-0344-911C-DF623465CEBE}" type="datetime1">
              <a:rPr lang="en-US" smtClean="0"/>
              <a:t>8/23/13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MEG</a:t>
            </a:r>
            <a:r>
              <a:rPr lang="en-US" baseline="0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16609"/>
            <a:ext cx="5524048" cy="355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3988510"/>
            <a:ext cx="7505700" cy="2577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872" y="1054100"/>
            <a:ext cx="2467328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6311899"/>
            <a:ext cx="1257300" cy="254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880A-F7FE-1B46-B9D5-F5EA2B853770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87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83730" y="860781"/>
            <a:ext cx="889458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μ→eγ</a:t>
            </a:r>
            <a:r>
              <a:rPr lang="en-US" dirty="0" smtClean="0"/>
              <a:t> </a:t>
            </a:r>
            <a:r>
              <a:rPr lang="en-US" dirty="0" smtClean="0"/>
              <a:t>+ converter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8686800" cy="445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81300"/>
            <a:ext cx="3581400" cy="2182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6210299"/>
            <a:ext cx="1257300" cy="254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C08B-FF17-964D-819C-8F5C7B4F2478}" type="datetime1">
              <a:rPr lang="en-US" smtClean="0"/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5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7454900" cy="4959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66" y="4318000"/>
            <a:ext cx="1847733" cy="19685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33C3-5E52-2643-89E0-B9DB8C79D00B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053" y="61018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A.Bravar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06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Staging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026208"/>
            <a:ext cx="7759700" cy="501899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2EA7-69D0-9942-9950-77AAF0FFE956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4053" y="610183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A.Bravar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0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140" b="814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r>
              <a:rPr lang="en-US" dirty="0" smtClean="0"/>
              <a:t>from 2012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C0D668-D065-4247-B33B-11F39C7C74F2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85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916609"/>
            <a:ext cx="8242300" cy="461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Mu3e Staging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089400"/>
            <a:ext cx="2902064" cy="23749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A628C-B823-9647-8785-9E96FD42544A}" type="datetime1">
              <a:rPr lang="en-US" smtClean="0"/>
              <a:t>8/23/13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4053" y="638593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A.Bravar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4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357"/>
            <a:ext cx="8229600" cy="764209"/>
          </a:xfrm>
        </p:spPr>
        <p:txBody>
          <a:bodyPr/>
          <a:lstStyle/>
          <a:p>
            <a:r>
              <a:rPr lang="en-US" dirty="0"/>
              <a:t>Mu3e Staging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908140"/>
            <a:ext cx="7581900" cy="55180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96900" y="1917700"/>
            <a:ext cx="4165600" cy="7493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DD4FB-7E73-7641-8F8C-A16BED7EAF2A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35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92101" y="916609"/>
            <a:ext cx="8496300" cy="5461000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92606"/>
            <a:ext cx="4144722" cy="1815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2358423"/>
            <a:ext cx="5016500" cy="14100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35761" y="4543988"/>
            <a:ext cx="6506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Requires precision calculations of the standard model contributions to enable the next generation of experiments</a:t>
            </a:r>
          </a:p>
          <a:p>
            <a:pPr algn="ctr"/>
            <a:endParaRPr lang="en-US" sz="2000" i="1" dirty="0">
              <a:solidFill>
                <a:srgbClr val="00000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00"/>
                </a:solidFill>
              </a:rPr>
              <a:t>Requires higher precision Measurements of </a:t>
            </a:r>
            <a:r>
              <a:rPr lang="en-US" sz="2000" i="1" dirty="0" err="1" smtClean="0">
                <a:solidFill>
                  <a:srgbClr val="000000"/>
                </a:solidFill>
              </a:rPr>
              <a:t>uHFS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26079-A432-5D48-8037-886AE506639E}" type="datetime1">
              <a:rPr lang="en-US" smtClean="0"/>
              <a:t>8/23/13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22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4044" y="60127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T.Mibe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9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68301" y="916609"/>
            <a:ext cx="8420100" cy="5460999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g-</a:t>
            </a:r>
            <a:r>
              <a:rPr lang="en-US" dirty="0" smtClean="0"/>
              <a:t>2 Theory Improvements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63" y="1104900"/>
            <a:ext cx="4323337" cy="2551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1044318"/>
            <a:ext cx="3637688" cy="261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770" y="2933700"/>
            <a:ext cx="3654030" cy="1767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844642"/>
            <a:ext cx="4927599" cy="244644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D513-A30F-FD4C-8A0E-30A58AB5A2D3}" type="datetime1">
              <a:rPr lang="en-US" smtClean="0"/>
              <a:t>8/23/13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4044" y="60127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T.Mibe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88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68301" y="916609"/>
            <a:ext cx="8420100" cy="5460999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en-US" dirty="0" smtClean="0"/>
              <a:t>-</a:t>
            </a:r>
            <a:r>
              <a:rPr lang="en-US" dirty="0" smtClean="0"/>
              <a:t>2/</a:t>
            </a:r>
            <a:r>
              <a:rPr lang="en-US" dirty="0" err="1" smtClean="0"/>
              <a:t>μEDM</a:t>
            </a:r>
            <a:r>
              <a:rPr lang="en-US" dirty="0" smtClean="0"/>
              <a:t> SUSY Tension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92" y="1054100"/>
            <a:ext cx="5756008" cy="520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900" y="2894062"/>
            <a:ext cx="3492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Combining g-2 with </a:t>
            </a:r>
            <a:r>
              <a:rPr lang="en-US" sz="2400" dirty="0" err="1" smtClean="0">
                <a:solidFill>
                  <a:srgbClr val="000000"/>
                </a:solidFill>
              </a:rPr>
              <a:t>μ→eγ</a:t>
            </a:r>
            <a:r>
              <a:rPr lang="en-US" sz="2400" dirty="0" smtClean="0">
                <a:solidFill>
                  <a:srgbClr val="000000"/>
                </a:solidFill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</a:rPr>
              <a:t>cLFV</a:t>
            </a:r>
            <a:r>
              <a:rPr lang="en-US" sz="2400" dirty="0" smtClean="0">
                <a:solidFill>
                  <a:srgbClr val="000000"/>
                </a:solidFill>
              </a:rPr>
              <a:t>) is already starting to provide tension for SUSY models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3FB6-4DE9-3646-80B1-C19A8E3BDC13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24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4044" y="60127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T.Mibe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87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68301" y="916609"/>
            <a:ext cx="8420100" cy="5460999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Techniques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91" y="1455866"/>
            <a:ext cx="4118406" cy="3095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300" y="1048434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Brookhaven/FNAL Magic Momentum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4666488"/>
            <a:ext cx="3594099" cy="1615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949" y="1493966"/>
            <a:ext cx="4056570" cy="3065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7797" y="1048434"/>
            <a:ext cx="24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J-PARC Ultra Cold E=0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9782-328C-3F4C-9E7D-24CC6F15D139}" type="datetime1">
              <a:rPr lang="en-US" smtClean="0"/>
              <a:t>8/23/13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4044" y="60127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T.Mibe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60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68301" y="916609"/>
            <a:ext cx="8420100" cy="5460999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Cold Technique Progress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79500"/>
            <a:ext cx="6678479" cy="4988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567" y="1079500"/>
            <a:ext cx="2649916" cy="1926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1151279"/>
            <a:ext cx="2721811" cy="1854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800" y="4916991"/>
            <a:ext cx="4127500" cy="1412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273" y="3289300"/>
            <a:ext cx="1702127" cy="1274182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0CB3-53E3-BA46-8B0F-82B7DFE30991}" type="datetime1">
              <a:rPr lang="en-US" smtClean="0"/>
              <a:t>8/23/13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4044" y="601274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T.Mibe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76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69839" y="860781"/>
            <a:ext cx="7740736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</a:t>
            </a:r>
            <a:r>
              <a:rPr lang="en-US" baseline="0" dirty="0" smtClean="0"/>
              <a:t> radius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916609"/>
            <a:ext cx="7531100" cy="544027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D6A4-4B92-894C-A616-E90828AA7496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7" y="6356883"/>
            <a:ext cx="1498658" cy="2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76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</a:t>
            </a:r>
            <a:r>
              <a:rPr lang="en-US" baseline="0" dirty="0" smtClean="0"/>
              <a:t> radius problem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5427135" cy="3890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0279" y="5329299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5E4A9"/>
                </a:solidFill>
              </a:rPr>
              <a:t>Two Distinct Methods for Measuring</a:t>
            </a:r>
            <a:endParaRPr lang="en-US" dirty="0">
              <a:solidFill>
                <a:srgbClr val="F5E4A9"/>
              </a:solidFill>
            </a:endParaRPr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2733129" y="4465065"/>
            <a:ext cx="566371" cy="864234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34" y="3744894"/>
            <a:ext cx="4036131" cy="268130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939424" y="3853890"/>
            <a:ext cx="1789520" cy="914400"/>
          </a:xfrm>
          <a:prstGeom prst="ellipse">
            <a:avLst/>
          </a:prstGeom>
          <a:noFill/>
          <a:ln w="9525" cmpd="sng">
            <a:prstDash val="dot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85737" y="4820666"/>
            <a:ext cx="1053435" cy="521727"/>
          </a:xfrm>
          <a:prstGeom prst="ellipse">
            <a:avLst/>
          </a:prstGeom>
          <a:noFill/>
          <a:ln w="9525" cmpd="sng">
            <a:prstDash val="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75986" y="2326037"/>
            <a:ext cx="309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Major disagreement between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eP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scattering data/hydrogen energy levels and </a:t>
            </a:r>
            <a:r>
              <a:rPr lang="en-US" dirty="0" err="1" smtClean="0">
                <a:solidFill>
                  <a:srgbClr val="FF0000"/>
                </a:solidFill>
              </a:rPr>
              <a:t>muonic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hydrogen E levels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790486" y="3286602"/>
            <a:ext cx="301144" cy="45829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6C6-4D42-9547-9C0C-298DA333E799}" type="datetime1">
              <a:rPr lang="en-US" smtClean="0"/>
              <a:t>8/23/13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28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17" y="6356883"/>
            <a:ext cx="1498658" cy="2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2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</a:t>
            </a:r>
            <a:r>
              <a:rPr lang="en-US" baseline="0" dirty="0" smtClean="0"/>
              <a:t> radius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4261132" cy="3247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632" y="916609"/>
            <a:ext cx="4413368" cy="3247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110" y="4111526"/>
            <a:ext cx="3721014" cy="2694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199" y="4468245"/>
            <a:ext cx="30349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Simple, but technically challenging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Form </a:t>
            </a:r>
            <a:r>
              <a:rPr lang="en-US" dirty="0" err="1" smtClean="0"/>
              <a:t>μH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Excite from 2S to 2P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Vary laser </a:t>
            </a:r>
            <a:r>
              <a:rPr lang="en-US" dirty="0" err="1" smtClean="0"/>
              <a:t>freq</a:t>
            </a:r>
            <a:r>
              <a:rPr lang="en-US" dirty="0" smtClean="0"/>
              <a:t> to find transition peak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Extremely precise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AD8A-72FF-F646-A283-AC07EF4CC444}" type="datetime1">
              <a:rPr lang="en-US" smtClean="0"/>
              <a:t>8/23/13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29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999" y="6202048"/>
            <a:ext cx="1498658" cy="2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4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10" y="969993"/>
            <a:ext cx="8229600" cy="457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Three “Big” questions we want to address: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moving forward for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999" y="1538274"/>
            <a:ext cx="7996066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Expt</a:t>
            </a:r>
            <a:r>
              <a:rPr lang="en-US" sz="2400" dirty="0" smtClean="0"/>
              <a:t>: What is the ultimate </a:t>
            </a:r>
            <a:r>
              <a:rPr lang="en-US" sz="2400" dirty="0" err="1" smtClean="0"/>
              <a:t>μ→eγ</a:t>
            </a:r>
            <a:r>
              <a:rPr lang="en-US" sz="2400" dirty="0" smtClean="0"/>
              <a:t> and </a:t>
            </a:r>
            <a:r>
              <a:rPr lang="en-US" sz="2400" dirty="0" err="1" smtClean="0"/>
              <a:t>μ→eee</a:t>
            </a:r>
            <a:r>
              <a:rPr lang="en-US" sz="2400" dirty="0" smtClean="0"/>
              <a:t> reach once </a:t>
            </a:r>
            <a:r>
              <a:rPr lang="en-US" sz="2400" dirty="0" err="1" smtClean="0"/>
              <a:t>μN→eN</a:t>
            </a:r>
            <a:r>
              <a:rPr lang="en-US" sz="2400" dirty="0" smtClean="0"/>
              <a:t> has set the limit.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are the roles of the ratios of </a:t>
            </a:r>
            <a:r>
              <a:rPr lang="en-US" sz="2400" dirty="0" err="1" smtClean="0"/>
              <a:t>cLFV</a:t>
            </a:r>
            <a:r>
              <a:rPr lang="en-US" sz="2400" dirty="0"/>
              <a:t> </a:t>
            </a:r>
            <a:r>
              <a:rPr lang="en-US" sz="2400" dirty="0" smtClean="0"/>
              <a:t>processes and other precision experiments at this point?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999" y="3161289"/>
            <a:ext cx="7996066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Beams: What are the beam specifications for </a:t>
            </a:r>
            <a:r>
              <a:rPr lang="en-US" sz="2400" dirty="0" err="1" smtClean="0"/>
              <a:t>muon</a:t>
            </a:r>
            <a:r>
              <a:rPr lang="en-US" sz="2400" dirty="0" smtClean="0"/>
              <a:t> physics?  (our requirements)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Are these compatible with the </a:t>
            </a:r>
            <a:r>
              <a:rPr lang="en-US" sz="2400" dirty="0" err="1" smtClean="0"/>
              <a:t>NuFact</a:t>
            </a:r>
            <a:r>
              <a:rPr lang="en-US" sz="2400" dirty="0" smtClean="0"/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Are there other options?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999" y="4797797"/>
            <a:ext cx="7996066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Theory:  What else besides </a:t>
            </a:r>
            <a:r>
              <a:rPr lang="en-US" sz="2400" dirty="0" err="1" smtClean="0"/>
              <a:t>cLFV</a:t>
            </a:r>
            <a:r>
              <a:rPr lang="en-US" sz="2400" dirty="0" smtClean="0"/>
              <a:t>?  EDMs? 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does theory tell us once we observe </a:t>
            </a:r>
            <a:r>
              <a:rPr lang="en-US" sz="2400" dirty="0" err="1" smtClean="0"/>
              <a:t>cLFV</a:t>
            </a:r>
            <a:r>
              <a:rPr lang="en-US" sz="2400" dirty="0" smtClean="0"/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How do we relate our results to the models?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963BF0D-89F1-D44A-9D0C-607DAC913D92}" type="datetime1">
              <a:rPr lang="en-US" smtClean="0"/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73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</a:t>
            </a:r>
            <a:r>
              <a:rPr lang="en-US" dirty="0" err="1" smtClean="0"/>
              <a:t>μ’s</a:t>
            </a:r>
            <a:r>
              <a:rPr lang="en-US" dirty="0" smtClean="0"/>
              <a:t>  &amp; e’s give different radii?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4388410" cy="226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144" y="3144018"/>
            <a:ext cx="5077655" cy="33276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5677" y="1660696"/>
            <a:ext cx="3674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8C891"/>
                </a:solidFill>
              </a:rPr>
              <a:t>Need to do μ p and</a:t>
            </a:r>
            <a:br>
              <a:rPr lang="en-US" sz="2400" dirty="0" smtClean="0">
                <a:solidFill>
                  <a:srgbClr val="F8C891"/>
                </a:solidFill>
              </a:rPr>
            </a:br>
            <a:r>
              <a:rPr lang="en-US" sz="2400" dirty="0" smtClean="0">
                <a:solidFill>
                  <a:srgbClr val="F8C891"/>
                </a:solidFill>
              </a:rPr>
              <a:t> e p scattering side by side</a:t>
            </a:r>
            <a:endParaRPr lang="en-US" sz="2400" dirty="0">
              <a:solidFill>
                <a:srgbClr val="F8C891"/>
              </a:solidFill>
            </a:endParaRPr>
          </a:p>
        </p:txBody>
      </p:sp>
      <p:cxnSp>
        <p:nvCxnSpPr>
          <p:cNvPr id="12" name="Straight Arrow Connector 11"/>
          <p:cNvCxnSpPr>
            <a:endCxn id="7" idx="0"/>
          </p:cNvCxnSpPr>
          <p:nvPr/>
        </p:nvCxnSpPr>
        <p:spPr>
          <a:xfrm flipH="1">
            <a:off x="6147972" y="2473309"/>
            <a:ext cx="669300" cy="6707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8019"/>
            <a:ext cx="3338093" cy="2374003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0D66-27B4-3B41-A712-11CF6EC4BDB4}" type="datetime1">
              <a:rPr lang="en-US" smtClean="0"/>
              <a:t>8/23/13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1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JPARC </a:t>
            </a:r>
            <a:r>
              <a:rPr lang="en-US" smtClean="0"/>
              <a:t>MUSE Program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4504034" cy="3361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661" y="3292173"/>
            <a:ext cx="4108139" cy="3231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433" y="4094624"/>
            <a:ext cx="3303424" cy="257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9663" y="1285111"/>
            <a:ext cx="3742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intense μ </a:t>
            </a:r>
            <a:r>
              <a:rPr lang="en-US" dirty="0" err="1" smtClean="0"/>
              <a:t>beamlines</a:t>
            </a:r>
            <a:r>
              <a:rPr lang="en-US" dirty="0" smtClean="0"/>
              <a:t> for </a:t>
            </a:r>
            <a:r>
              <a:rPr lang="en-US" dirty="0" err="1" smtClean="0"/>
              <a:t>cLFV</a:t>
            </a:r>
            <a:r>
              <a:rPr lang="en-US" dirty="0" smtClean="0"/>
              <a:t>, </a:t>
            </a:r>
            <a:r>
              <a:rPr lang="en-US" dirty="0" err="1" smtClean="0"/>
              <a:t>precsion</a:t>
            </a:r>
            <a:r>
              <a:rPr lang="en-US" dirty="0" smtClean="0"/>
              <a:t> measurements, ultra cold μ production etc…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9260-78EA-0C49-9D83-83D6F160BDBB}" type="datetime1">
              <a:rPr lang="en-US" smtClean="0"/>
              <a:t>8/23/13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4051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K.Shimomura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76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JPARC MUSE </a:t>
            </a:r>
            <a:r>
              <a:rPr lang="en-US" dirty="0" smtClean="0"/>
              <a:t>Program Progress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59" y="1123583"/>
            <a:ext cx="7623481" cy="5281522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E4C7C-F98D-CC46-B614-45B9A48455F8}" type="datetime1">
              <a:rPr lang="en-US" smtClean="0"/>
              <a:t>8/23/13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40510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K.Shimomura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353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JPARC MUSE </a:t>
            </a:r>
            <a:r>
              <a:rPr lang="en-US" dirty="0" smtClean="0"/>
              <a:t>Program Progress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96" y="1123583"/>
            <a:ext cx="7584006" cy="5301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07" y="4503096"/>
            <a:ext cx="2780089" cy="1997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882" y="6445338"/>
            <a:ext cx="349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Tremendous progress on all lines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C8E3-CC64-B542-988B-A611DA40A2D5}" type="datetime1">
              <a:rPr lang="en-US" smtClean="0"/>
              <a:t>8/23/13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93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F8209-55D6-9241-8F4F-5602D5357ACA}" type="datetime1">
              <a:rPr lang="en-US" smtClean="0"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Hyper Fine</a:t>
            </a:r>
            <a:r>
              <a:rPr lang="en-US" baseline="0" dirty="0" smtClean="0"/>
              <a:t> </a:t>
            </a:r>
            <a:r>
              <a:rPr lang="en-US" baseline="0" dirty="0" smtClean="0"/>
              <a:t>Splitting (JPARC)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5" y="4822549"/>
            <a:ext cx="2472675" cy="1845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4" y="3071451"/>
            <a:ext cx="2132553" cy="1724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355" y="4103940"/>
            <a:ext cx="5965690" cy="2311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057" y="1382610"/>
            <a:ext cx="4928415" cy="2459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135" y="966745"/>
            <a:ext cx="3506250" cy="25065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62938" y="64209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K.Tanaka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2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μN→eN</a:t>
            </a:r>
            <a:r>
              <a:rPr lang="en-US" dirty="0" smtClean="0"/>
              <a:t> Conversion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42691"/>
            <a:ext cx="5614224" cy="201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749" y="2921115"/>
            <a:ext cx="4993870" cy="3705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31441" y="3292174"/>
            <a:ext cx="2506350" cy="60161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3724" y="4196598"/>
            <a:ext cx="2506350" cy="60161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95724" y="5600364"/>
            <a:ext cx="2420786" cy="8670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64351" y="6034859"/>
            <a:ext cx="1221776" cy="57517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6" y="3209479"/>
            <a:ext cx="3692499" cy="31440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020" y="63593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A.J.Buras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CDE17-791C-1240-9C27-3AD7ADEA0044}" type="datetime1">
              <a:rPr lang="en-US" smtClean="0"/>
              <a:t>8/23/13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11556" y="104269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Z.You</a:t>
            </a:r>
            <a:endParaRPr lang="en-US" dirty="0">
              <a:solidFill>
                <a:srgbClr val="F1D77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3289" y="255178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Y.Yuan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9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8354500" cy="212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2979" y="3043734"/>
            <a:ext cx="282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Updated tracking &amp; New calorimeter designs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602595" y="2005385"/>
            <a:ext cx="374073" cy="1038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48078"/>
            <a:ext cx="3870431" cy="22474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3101747"/>
            <a:ext cx="2823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Advanced production solenoid designs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282" y="3677525"/>
            <a:ext cx="5035300" cy="1539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790" y="5289499"/>
            <a:ext cx="3715455" cy="14121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020700"/>
            <a:ext cx="5062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Charge symmetric calorimeter allows for improved track reconstruction and </a:t>
            </a:r>
            <a:r>
              <a:rPr lang="en-U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bkg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rejection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B98D4-6D7E-5A4E-B8D3-9A20DDC339A4}" type="datetime1">
              <a:rPr lang="en-US" smtClean="0"/>
              <a:t>8/23/13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36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20674" y="5472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Z.You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61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6609"/>
            <a:ext cx="6727670" cy="4910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831625"/>
            <a:ext cx="458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Improved background estimates and potential sensitivities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490" y="4097627"/>
            <a:ext cx="3969748" cy="251402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63FE-6DD9-424D-93D7-366AA399F738}" type="datetime1">
              <a:rPr lang="en-US" smtClean="0"/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84970" y="372829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Z.You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57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762" y="5185294"/>
            <a:ext cx="45889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Phase I is now under construction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S.E.S ≈3x10</a:t>
            </a:r>
            <a:r>
              <a:rPr lang="en-US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-15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" y="916609"/>
            <a:ext cx="6176343" cy="4252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122" y="5192005"/>
            <a:ext cx="45889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Measure real backgrounds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Advanced work detector components (straws &amp; </a:t>
            </a:r>
            <a:r>
              <a:rPr lang="en-US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calor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302" y="665929"/>
            <a:ext cx="1387418" cy="2914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709" y="3050464"/>
            <a:ext cx="1419437" cy="2763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720" y="6258983"/>
            <a:ext cx="927100" cy="2667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0EA6E-E731-B143-BE2A-91851A73A2C3}" type="datetime1">
              <a:rPr lang="en-US" smtClean="0"/>
              <a:t>8/23/13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574294" y="465743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Y.Yuan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22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COMET Phase II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090" y="907046"/>
            <a:ext cx="458891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Improves on stage one by two orders of magnitude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S.E.S≈10</a:t>
            </a:r>
            <a:r>
              <a:rPr lang="en-US" sz="24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-17</a:t>
            </a:r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44" y="2055571"/>
            <a:ext cx="5637605" cy="4358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229" y="718796"/>
            <a:ext cx="4198136" cy="2673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264" y="6414358"/>
            <a:ext cx="927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84208" y="4000678"/>
            <a:ext cx="270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Significantly reduces backgrounds compared to Phase I detector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6327E-7F9F-0A4E-81A7-0EFA0436F163}" type="datetime1">
              <a:rPr lang="en-US" smtClean="0"/>
              <a:t>8/23/13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39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7344" y="608501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Y.Yuan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9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its heart a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Neutrino Factory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also a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Factory</a:t>
            </a:r>
          </a:p>
          <a:p>
            <a:endParaRPr lang="en-US" dirty="0">
              <a:solidFill>
                <a:srgbClr val="E46C0A"/>
              </a:solidFill>
            </a:endParaRPr>
          </a:p>
          <a:p>
            <a:r>
              <a:rPr lang="en-US" dirty="0" smtClean="0"/>
              <a:t>Producing these intense neutrino beams will require new high intensity </a:t>
            </a:r>
            <a:r>
              <a:rPr lang="en-US" dirty="0" err="1" smtClean="0"/>
              <a:t>muon</a:t>
            </a:r>
            <a:r>
              <a:rPr lang="en-US" dirty="0"/>
              <a:t> </a:t>
            </a:r>
            <a:r>
              <a:rPr lang="en-US" dirty="0" smtClean="0"/>
              <a:t>beam lines</a:t>
            </a:r>
          </a:p>
          <a:p>
            <a:r>
              <a:rPr lang="en-US" dirty="0" smtClean="0"/>
              <a:t>This will greatly increase the number of </a:t>
            </a:r>
            <a:r>
              <a:rPr lang="en-US" dirty="0" err="1" smtClean="0"/>
              <a:t>mu’s</a:t>
            </a:r>
            <a:r>
              <a:rPr lang="en-US" dirty="0" smtClean="0"/>
              <a:t> available to probe for hints of physics beyond the standard Model</a:t>
            </a:r>
          </a:p>
          <a:p>
            <a:r>
              <a:rPr lang="en-US" dirty="0" smtClean="0"/>
              <a:t> Is there a deeper connection between </a:t>
            </a:r>
            <a:r>
              <a:rPr lang="en-US" dirty="0" err="1" smtClean="0"/>
              <a:t>muon</a:t>
            </a:r>
            <a:r>
              <a:rPr lang="en-US" dirty="0" smtClean="0"/>
              <a:t> physics and neutrino physics?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Fundamental questions of lepton flavor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Physics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51" y="2323522"/>
            <a:ext cx="4164718" cy="4649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72BF76-ADD1-FB4A-9C32-65C44222530B}" type="datetime1">
              <a:rPr lang="en-US" smtClean="0"/>
              <a:t>8/23/13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73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Prism/Prime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85" y="852281"/>
            <a:ext cx="6447263" cy="345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700" y="4264943"/>
            <a:ext cx="3914082" cy="2400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881" y="6507522"/>
            <a:ext cx="16383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325445"/>
            <a:ext cx="3358509" cy="2340481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71128-00D5-1343-8096-4A2E1D3BB205}" type="datetime1">
              <a:rPr lang="en-US" smtClean="0"/>
              <a:t>8/23/13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1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&amp; COMET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78" y="916609"/>
            <a:ext cx="7386950" cy="55454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0B9C4-A706-884A-B4B2-5447FC1549DC}" type="datetime1">
              <a:rPr lang="en-US" smtClean="0"/>
              <a:t>8/23/13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0312" y="6085015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Y.Kuno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98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AlCap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12" y="1100691"/>
            <a:ext cx="7489809" cy="523496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0FB6-FAE6-C94F-9D1E-324BA3067699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20312" y="6085015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Y.Kuno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44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ALCap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035" y="3659829"/>
            <a:ext cx="4006494" cy="2835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39" y="833049"/>
            <a:ext cx="4655754" cy="3490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5" y="4282268"/>
            <a:ext cx="4134966" cy="257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078" y="916609"/>
            <a:ext cx="2033261" cy="2575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4870" y="1555632"/>
            <a:ext cx="1501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1D77F"/>
                </a:solidFill>
              </a:rPr>
              <a:t>Measuring E spectrum down below current data (&lt;40MeV)</a:t>
            </a:r>
            <a:endParaRPr lang="en-US" dirty="0">
              <a:solidFill>
                <a:srgbClr val="F1D77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485B-A688-8C46-9A64-580B5B0D292C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20312" y="6085015"/>
            <a:ext cx="92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Y.Kuno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36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DeeMee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16609"/>
            <a:ext cx="5480552" cy="3635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271" y="3710727"/>
            <a:ext cx="5460548" cy="2949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282" y="1236653"/>
            <a:ext cx="3132917" cy="2400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3943924"/>
            <a:ext cx="2662890" cy="192347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90D0-6FB1-8646-A691-435959C565DD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043" y="609999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Y.Nakatsugawa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00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DeeMee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614" y="3143872"/>
            <a:ext cx="3132917" cy="2400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14" y="1042106"/>
            <a:ext cx="2662890" cy="1923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75" y="1042106"/>
            <a:ext cx="5354268" cy="4372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789" y="4352219"/>
            <a:ext cx="1482508" cy="2124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979" y="5821879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1D77F"/>
                </a:solidFill>
              </a:rPr>
              <a:t>Well under way for 2015 data taking</a:t>
            </a:r>
            <a:endParaRPr lang="en-US" sz="2000" dirty="0">
              <a:solidFill>
                <a:srgbClr val="F1D77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5D2CA-DCEE-0846-89AF-8DB487CB09CF}" type="datetime1">
              <a:rPr lang="en-US" smtClean="0"/>
              <a:t>8/23/13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27982" y="563721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1D77F"/>
                </a:solidFill>
              </a:rPr>
              <a:t>Y.Nakatsugawa</a:t>
            </a:r>
            <a:endParaRPr lang="en-US" dirty="0">
              <a:solidFill>
                <a:srgbClr val="F1D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470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Ideas (using g-2 @ FNAL)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647128"/>
            <a:ext cx="6493744" cy="2528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2031" y="1169799"/>
            <a:ext cx="6733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Extract low energy π’s and </a:t>
            </a:r>
            <a:r>
              <a:rPr lang="en-US" dirty="0" err="1" smtClean="0"/>
              <a:t>μ’s</a:t>
            </a:r>
            <a:r>
              <a:rPr lang="en-US" dirty="0" smtClean="0"/>
              <a:t> from AP0 target without </a:t>
            </a:r>
            <a:r>
              <a:rPr lang="en-US" dirty="0" err="1" smtClean="0"/>
              <a:t>degredation</a:t>
            </a:r>
            <a:r>
              <a:rPr lang="en-US" dirty="0" smtClean="0"/>
              <a:t> of the π fluxed used by g-2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produces </a:t>
            </a:r>
            <a:r>
              <a:rPr lang="en-US" dirty="0" err="1" smtClean="0"/>
              <a:t>μ’s</a:t>
            </a:r>
            <a:r>
              <a:rPr lang="en-US" dirty="0" smtClean="0"/>
              <a:t> with momentum up to ∼300 MeV/c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Allows for parasitic running of μ cooling experiments and materials science experiments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47" y="4611553"/>
            <a:ext cx="5785491" cy="1860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78358"/>
            <a:ext cx="1219200" cy="3937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D09D5-281B-7C48-8652-0979619D1A2C}" type="datetime1">
              <a:rPr lang="en-US" smtClean="0"/>
              <a:t>8/23/13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0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010" y="969993"/>
            <a:ext cx="8229600" cy="4572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Three “Big” questions we want to address: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moving forward for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999" y="1538274"/>
            <a:ext cx="7996066" cy="156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Expt</a:t>
            </a:r>
            <a:r>
              <a:rPr lang="en-US" sz="2400" dirty="0" smtClean="0"/>
              <a:t>: What is the ultimate </a:t>
            </a:r>
            <a:r>
              <a:rPr lang="en-US" sz="2400" dirty="0" err="1" smtClean="0"/>
              <a:t>μ→eγ</a:t>
            </a:r>
            <a:r>
              <a:rPr lang="en-US" sz="2400" dirty="0" smtClean="0"/>
              <a:t> and </a:t>
            </a:r>
            <a:r>
              <a:rPr lang="en-US" sz="2400" dirty="0" err="1" smtClean="0"/>
              <a:t>μ→eee</a:t>
            </a:r>
            <a:r>
              <a:rPr lang="en-US" sz="2400" dirty="0" smtClean="0"/>
              <a:t> reach once </a:t>
            </a:r>
            <a:r>
              <a:rPr lang="en-US" sz="2400" dirty="0" err="1" smtClean="0"/>
              <a:t>μN→eN</a:t>
            </a:r>
            <a:r>
              <a:rPr lang="en-US" sz="2400" dirty="0" smtClean="0"/>
              <a:t> has set the limit.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are the roles of the ratios of </a:t>
            </a:r>
            <a:r>
              <a:rPr lang="en-US" sz="2400" dirty="0" err="1" smtClean="0"/>
              <a:t>cLFV</a:t>
            </a:r>
            <a:r>
              <a:rPr lang="en-US" sz="2400" dirty="0"/>
              <a:t> </a:t>
            </a:r>
            <a:r>
              <a:rPr lang="en-US" sz="2400" dirty="0" smtClean="0"/>
              <a:t>processes and other precision experiments at this point?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999" y="3161289"/>
            <a:ext cx="7996066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Beams: What are the beam specifications for </a:t>
            </a:r>
            <a:r>
              <a:rPr lang="en-US" sz="2400" dirty="0" err="1" smtClean="0"/>
              <a:t>muon</a:t>
            </a:r>
            <a:r>
              <a:rPr lang="en-US" sz="2400" dirty="0" smtClean="0"/>
              <a:t> physics?  (our requirements)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Are these compatible with the </a:t>
            </a:r>
            <a:r>
              <a:rPr lang="en-US" sz="2400" dirty="0" err="1" smtClean="0"/>
              <a:t>NuFact</a:t>
            </a:r>
            <a:r>
              <a:rPr lang="en-US" sz="2400" dirty="0" smtClean="0"/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Are there other options?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999" y="4797797"/>
            <a:ext cx="7996066" cy="1200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Theory:  What else besides </a:t>
            </a:r>
            <a:r>
              <a:rPr lang="en-US" sz="2400" dirty="0" err="1" smtClean="0"/>
              <a:t>cLFV</a:t>
            </a:r>
            <a:r>
              <a:rPr lang="en-US" sz="2400" dirty="0" smtClean="0"/>
              <a:t>?  EDMs? 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What does theory tell us once we observe </a:t>
            </a:r>
            <a:r>
              <a:rPr lang="en-US" sz="2400" dirty="0" err="1" smtClean="0"/>
              <a:t>cLFV</a:t>
            </a:r>
            <a:r>
              <a:rPr lang="en-US" sz="2400" dirty="0" smtClean="0"/>
              <a:t>?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How do we relate our results to the models?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963BF0D-89F1-D44A-9D0C-607DAC913D92}" type="datetime1">
              <a:rPr lang="en-US" smtClean="0"/>
              <a:t>8/23/13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1066800"/>
            <a:ext cx="8496300" cy="5461000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27" y="4066054"/>
            <a:ext cx="5162773" cy="2013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98" y="1176338"/>
            <a:ext cx="7948255" cy="27858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37" y="3962145"/>
            <a:ext cx="3572889" cy="242015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4834-166C-884E-82B9-D3E0F6A84B64}" type="datetime1">
              <a:rPr lang="en-US" smtClean="0"/>
              <a:t>8/23/13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3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History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40509"/>
            <a:ext cx="7912100" cy="5359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94253" y="4221007"/>
            <a:ext cx="497544" cy="458291"/>
          </a:xfrm>
          <a:prstGeom prst="ellipse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99" y="4917759"/>
            <a:ext cx="3581186" cy="4237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5677-3496-A04A-ACA4-BC29306999A1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5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Charged Lepton Flavor</a:t>
            </a:r>
            <a:endParaRPr lang="en-US" dirty="0"/>
          </a:p>
          <a:p>
            <a:pPr lvl="1"/>
            <a:r>
              <a:rPr lang="en-US" dirty="0" err="1" smtClean="0"/>
              <a:t>μ→eγ</a:t>
            </a:r>
            <a:r>
              <a:rPr lang="en-US" dirty="0" smtClean="0"/>
              <a:t>, </a:t>
            </a:r>
            <a:r>
              <a:rPr lang="en-US" dirty="0" err="1" smtClean="0"/>
              <a:t>μ→eee</a:t>
            </a:r>
            <a:r>
              <a:rPr lang="en-US" dirty="0" smtClean="0"/>
              <a:t>, </a:t>
            </a:r>
            <a:r>
              <a:rPr lang="en-US" dirty="0" err="1" smtClean="0"/>
              <a:t>μN→eN</a:t>
            </a:r>
            <a:r>
              <a:rPr lang="en-US" dirty="0" smtClean="0"/>
              <a:t>, </a:t>
            </a:r>
            <a:r>
              <a:rPr lang="en-US" dirty="0" err="1" smtClean="0"/>
              <a:t>τ→cLFV</a:t>
            </a:r>
            <a:endParaRPr lang="en-US" dirty="0" smtClean="0"/>
          </a:p>
          <a:p>
            <a:pPr lvl="1"/>
            <a:r>
              <a:rPr lang="en-US" dirty="0" smtClean="0"/>
              <a:t>Connections to theory</a:t>
            </a:r>
          </a:p>
          <a:p>
            <a:r>
              <a:rPr lang="en-US" dirty="0" smtClean="0"/>
              <a:t>Precision Measurements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g-2</a:t>
            </a:r>
          </a:p>
          <a:p>
            <a:pPr lvl="1"/>
            <a:r>
              <a:rPr lang="en-US" dirty="0" smtClean="0"/>
              <a:t>μ hyperfine </a:t>
            </a:r>
            <a:r>
              <a:rPr lang="en-US" dirty="0" err="1" smtClean="0"/>
              <a:t>spliting</a:t>
            </a:r>
            <a:endParaRPr lang="en-US" dirty="0" smtClean="0"/>
          </a:p>
          <a:p>
            <a:pPr lvl="1"/>
            <a:r>
              <a:rPr lang="en-US" dirty="0" smtClean="0"/>
              <a:t>proton radius</a:t>
            </a:r>
          </a:p>
          <a:p>
            <a:pPr lvl="1"/>
            <a:r>
              <a:rPr lang="en-US" dirty="0" smtClean="0"/>
              <a:t>μ capture</a:t>
            </a:r>
          </a:p>
          <a:p>
            <a:r>
              <a:rPr lang="en-US" dirty="0" err="1" smtClean="0"/>
              <a:t>Muon</a:t>
            </a:r>
            <a:r>
              <a:rPr lang="en-US" dirty="0" smtClean="0"/>
              <a:t> Facilities</a:t>
            </a:r>
          </a:p>
          <a:p>
            <a:pPr lvl="1"/>
            <a:r>
              <a:rPr lang="en-US" dirty="0" smtClean="0"/>
              <a:t>Progress on mu cooling</a:t>
            </a:r>
          </a:p>
          <a:p>
            <a:pPr lvl="1"/>
            <a:r>
              <a:rPr lang="en-US" dirty="0" smtClean="0"/>
              <a:t>New methods for intense mu beams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in Review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43045" y="1727914"/>
            <a:ext cx="118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7 talks</a:t>
            </a: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3045" y="3364908"/>
            <a:ext cx="120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6</a:t>
            </a:r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talks</a:t>
            </a: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3045" y="5001902"/>
            <a:ext cx="1308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13 talks</a:t>
            </a:r>
            <a:endParaRPr lang="en-US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052" y="5756848"/>
            <a:ext cx="661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26 talks total including </a:t>
            </a:r>
            <a:br>
              <a:rPr lang="en-US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8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 joint sessions with WG3 and 1 with WG1</a:t>
            </a:r>
            <a:endParaRPr lang="en-US" sz="28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E6AA58-EA62-E949-A8A6-B3E5111C25A0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μ→eγ</a:t>
            </a:r>
            <a:r>
              <a:rPr lang="en-US" dirty="0" smtClean="0"/>
              <a:t> Results (MEG)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91" y="1215414"/>
            <a:ext cx="8373909" cy="4873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6489700"/>
            <a:ext cx="2997200" cy="3302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637E3-B7CE-464A-AB06-69E9584F6935}" type="datetime1">
              <a:rPr lang="en-US" smtClean="0"/>
              <a:t>8/23/13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1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801" y="916609"/>
            <a:ext cx="8496300" cy="5611191"/>
          </a:xfrm>
          <a:prstGeom prst="roundRect">
            <a:avLst>
              <a:gd name="adj" fmla="val 4482"/>
            </a:avLst>
          </a:prstGeom>
          <a:solidFill>
            <a:srgbClr val="FFFFFF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Result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08" y="967409"/>
            <a:ext cx="7627815" cy="5160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24" y="6202726"/>
            <a:ext cx="2283946" cy="25162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D5DC-C90E-B445-BB21-5BDD0B6C5729}" type="datetime1">
              <a:rPr lang="en-US" smtClean="0"/>
              <a:t>8/23/13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NuFact13-WG4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AE72E-5B31-5B42-9D2B-EEAA67FC7E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35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1618</TotalTime>
  <Words>1031</Words>
  <Application>Microsoft Macintosh PowerPoint</Application>
  <PresentationFormat>On-screen Show (4:3)</PresentationFormat>
  <Paragraphs>295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Paper</vt:lpstr>
      <vt:lpstr>WG4 – Muon Physics Summary</vt:lpstr>
      <vt:lpstr>Questions from 2012</vt:lpstr>
      <vt:lpstr>Questions moving forward for 2014</vt:lpstr>
      <vt:lpstr>Muon Physics</vt:lpstr>
      <vt:lpstr>History</vt:lpstr>
      <vt:lpstr>Making History</vt:lpstr>
      <vt:lpstr>Week in Review</vt:lpstr>
      <vt:lpstr>μ→eγ Results (MEG)</vt:lpstr>
      <vt:lpstr>MEG Result</vt:lpstr>
      <vt:lpstr>MEG Implications</vt:lpstr>
      <vt:lpstr>Theory &amp; Experiment</vt:lpstr>
      <vt:lpstr>Connection with Seesaw</vt:lpstr>
      <vt:lpstr>Connection w/ cLFV Expt.</vt:lpstr>
      <vt:lpstr>Connection w/ Expt</vt:lpstr>
      <vt:lpstr>MEG2013 Data and MEG2</vt:lpstr>
      <vt:lpstr>Beyond MEG </vt:lpstr>
      <vt:lpstr>μ→eγ + converter</vt:lpstr>
      <vt:lpstr>Mu3e</vt:lpstr>
      <vt:lpstr>Mu3e Staging</vt:lpstr>
      <vt:lpstr>Mu3e Staging</vt:lpstr>
      <vt:lpstr>Mu3e Staging</vt:lpstr>
      <vt:lpstr>Muon g-2</vt:lpstr>
      <vt:lpstr>Muon g-2 Theory Improvements</vt:lpstr>
      <vt:lpstr>g-2/μEDM SUSY Tension</vt:lpstr>
      <vt:lpstr>g-2 Techniques</vt:lpstr>
      <vt:lpstr>g-2 Cold Technique Progress</vt:lpstr>
      <vt:lpstr>Proton radius problem</vt:lpstr>
      <vt:lpstr>Proton radius problem</vt:lpstr>
      <vt:lpstr>Proton radius problem</vt:lpstr>
      <vt:lpstr>Why do μ’s  &amp; e’s give different radii?</vt:lpstr>
      <vt:lpstr>JPARC MUSE Program</vt:lpstr>
      <vt:lpstr>JPARC MUSE Program Progress</vt:lpstr>
      <vt:lpstr>JPARC MUSE Program Progress</vt:lpstr>
      <vt:lpstr>Muon Hyper Fine Splitting (JPARC)</vt:lpstr>
      <vt:lpstr>μN→eN Conversion</vt:lpstr>
      <vt:lpstr>Mu2e</vt:lpstr>
      <vt:lpstr>Mu2e</vt:lpstr>
      <vt:lpstr>COMET</vt:lpstr>
      <vt:lpstr>COMET Phase II</vt:lpstr>
      <vt:lpstr>Prism/Prime</vt:lpstr>
      <vt:lpstr>Mu2e &amp; COMET</vt:lpstr>
      <vt:lpstr>AlCap</vt:lpstr>
      <vt:lpstr>ALCap</vt:lpstr>
      <vt:lpstr>DeeMee</vt:lpstr>
      <vt:lpstr>DeeMee</vt:lpstr>
      <vt:lpstr>Beam Ideas (using g-2 @ FNAL)</vt:lpstr>
      <vt:lpstr>Questions moving forward for 2014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WG4 – Muon Physics Summary</dc:title>
  <dc:creator>Andrew J Norman</dc:creator>
  <cp:lastModifiedBy>Andrew J Norman</cp:lastModifiedBy>
  <cp:revision>49</cp:revision>
  <cp:lastPrinted>2013-08-24T01:19:52Z</cp:lastPrinted>
  <dcterms:created xsi:type="dcterms:W3CDTF">2013-08-21T00:48:36Z</dcterms:created>
  <dcterms:modified xsi:type="dcterms:W3CDTF">2013-08-24T01:20:31Z</dcterms:modified>
</cp:coreProperties>
</file>