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59" r:id="rId3"/>
    <p:sldId id="257" r:id="rId4"/>
    <p:sldId id="307" r:id="rId5"/>
    <p:sldId id="262" r:id="rId6"/>
    <p:sldId id="263" r:id="rId7"/>
    <p:sldId id="264" r:id="rId8"/>
    <p:sldId id="260" r:id="rId9"/>
    <p:sldId id="261" r:id="rId10"/>
    <p:sldId id="267" r:id="rId11"/>
    <p:sldId id="278" r:id="rId12"/>
    <p:sldId id="266" r:id="rId13"/>
    <p:sldId id="268" r:id="rId14"/>
    <p:sldId id="269" r:id="rId15"/>
    <p:sldId id="270" r:id="rId16"/>
    <p:sldId id="272" r:id="rId17"/>
    <p:sldId id="273" r:id="rId18"/>
    <p:sldId id="279" r:id="rId19"/>
    <p:sldId id="274" r:id="rId20"/>
    <p:sldId id="275" r:id="rId21"/>
    <p:sldId id="276" r:id="rId22"/>
    <p:sldId id="277" r:id="rId23"/>
    <p:sldId id="29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5" r:id="rId39"/>
    <p:sldId id="296" r:id="rId40"/>
    <p:sldId id="297" r:id="rId41"/>
    <p:sldId id="300" r:id="rId42"/>
    <p:sldId id="299" r:id="rId43"/>
    <p:sldId id="271" r:id="rId44"/>
    <p:sldId id="301" r:id="rId45"/>
    <p:sldId id="303" r:id="rId46"/>
    <p:sldId id="308" r:id="rId47"/>
    <p:sldId id="309" r:id="rId48"/>
    <p:sldId id="304" r:id="rId49"/>
    <p:sldId id="305" r:id="rId50"/>
    <p:sldId id="310" r:id="rId51"/>
    <p:sldId id="311" r:id="rId52"/>
    <p:sldId id="293" r:id="rId53"/>
  </p:sldIdLst>
  <p:sldSz cx="9144000" cy="6858000" type="screen4x3"/>
  <p:notesSz cx="6858000" cy="9144000"/>
  <p:embeddedFontLst>
    <p:embeddedFont>
      <p:font typeface="Calibri" pitchFamily="34" charset="0"/>
      <p:regular r:id="rId55"/>
      <p:bold r:id="rId56"/>
      <p:italic r:id="rId57"/>
      <p:boldItalic r:id="rId58"/>
    </p:embeddedFont>
    <p:embeddedFont>
      <p:font typeface="CMMI10" pitchFamily="34" charset="0"/>
      <p:regular r:id="rId59"/>
    </p:embeddedFont>
    <p:embeddedFont>
      <p:font typeface="CMMI7" pitchFamily="34" charset="0"/>
      <p:regular r:id="rId60"/>
    </p:embeddedFont>
    <p:embeddedFont>
      <p:font typeface="CMSY10ORIG" pitchFamily="34" charset="0"/>
      <p:regular r:id="rId61"/>
    </p:embeddedFont>
    <p:embeddedFont>
      <p:font typeface="CMR7" pitchFamily="34" charset="0"/>
      <p:regular r:id="rId62"/>
    </p:embeddedFont>
    <p:embeddedFont>
      <p:font typeface="CMR10" pitchFamily="34" charset="0"/>
      <p:regular r:id="rId63"/>
    </p:embeddedFont>
    <p:embeddedFont>
      <p:font typeface="CMSY7" pitchFamily="34" charset="0"/>
      <p:regular r:id="rId64"/>
    </p:embeddedFont>
    <p:embeddedFont>
      <p:font typeface="CMR5" pitchFamily="34" charset="0"/>
      <p:regular r:id="rId65"/>
    </p:embeddedFont>
    <p:embeddedFont>
      <p:font typeface="CMMI5" pitchFamily="34" charset="0"/>
      <p:regular r:id="rId66"/>
    </p:embeddedFont>
    <p:embeddedFont>
      <p:font typeface="CMEX10" pitchFamily="34"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2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507C4-F20B-447B-8611-0335DC0CBBE6}" type="datetimeFigureOut">
              <a:rPr lang="en-NZ" smtClean="0"/>
              <a:pPr/>
              <a:t>8/08/2013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5370D-221E-4D9C-8965-3262C8FB0601}"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94E5370D-221E-4D9C-8965-3262C8FB0601}" type="slidenum">
              <a:rPr lang="en-NZ" smtClean="0"/>
              <a:pPr/>
              <a:t>1</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94E5370D-221E-4D9C-8965-3262C8FB0601}" type="slidenum">
              <a:rPr lang="en-NZ" smtClean="0"/>
              <a:pPr/>
              <a:t>3</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7DCC7-54C2-4DF8-8D8C-64F4FEB25663}" type="slidenum">
              <a:rPr lang="en-US"/>
              <a:pPr/>
              <a:t>4</a:t>
            </a:fld>
            <a:endParaRPr lang="en-US"/>
          </a:p>
        </p:txBody>
      </p:sp>
      <p:sp>
        <p:nvSpPr>
          <p:cNvPr id="531458" name="Rectangle 2"/>
          <p:cNvSpPr>
            <a:spLocks noRo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94E5370D-221E-4D9C-8965-3262C8FB0601}" type="slidenum">
              <a:rPr lang="en-NZ" smtClean="0"/>
              <a:pPr/>
              <a:t>15</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94E5370D-221E-4D9C-8965-3262C8FB0601}" type="slidenum">
              <a:rPr lang="en-NZ" smtClean="0"/>
              <a:pPr/>
              <a:t>17</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2051720" y="3933056"/>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NZ" dirty="0"/>
          </a:p>
        </p:txBody>
      </p:sp>
      <p:sp>
        <p:nvSpPr>
          <p:cNvPr id="4" name="Date Placeholder 3"/>
          <p:cNvSpPr>
            <a:spLocks noGrp="1"/>
          </p:cNvSpPr>
          <p:nvPr>
            <p:ph type="dt" sz="half" idx="10"/>
          </p:nvPr>
        </p:nvSpPr>
        <p:spPr/>
        <p:txBody>
          <a:bodyPr/>
          <a:lstStyle/>
          <a:p>
            <a:fld id="{3DDE54B8-1099-4DFF-A612-5A8E84FABA00}" type="datetimeFigureOut">
              <a:rPr lang="en-NZ" smtClean="0"/>
              <a:pPr/>
              <a:t>8/08/2013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DDE54B8-1099-4DFF-A612-5A8E84FABA00}" type="datetimeFigureOut">
              <a:rPr lang="en-NZ" smtClean="0"/>
              <a:pPr/>
              <a:t>8/08/2013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DDE54B8-1099-4DFF-A612-5A8E84FABA00}" type="datetimeFigureOut">
              <a:rPr lang="en-NZ" smtClean="0"/>
              <a:pPr/>
              <a:t>8/08/2013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10"/>
          </p:nvPr>
        </p:nvSpPr>
        <p:spPr/>
        <p:txBody>
          <a:bodyPr/>
          <a:lstStyle/>
          <a:p>
            <a:fld id="{3DDE54B8-1099-4DFF-A612-5A8E84FABA00}" type="datetimeFigureOut">
              <a:rPr lang="en-NZ" smtClean="0"/>
              <a:pPr/>
              <a:t>8/08/2013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E54B8-1099-4DFF-A612-5A8E84FABA00}" type="datetimeFigureOut">
              <a:rPr lang="en-NZ" smtClean="0"/>
              <a:pPr/>
              <a:t>8/08/2013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DDE54B8-1099-4DFF-A612-5A8E84FABA00}" type="datetimeFigureOut">
              <a:rPr lang="en-NZ" smtClean="0"/>
              <a:pPr/>
              <a:t>8/08/2013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DDE54B8-1099-4DFF-A612-5A8E84FABA00}" type="datetimeFigureOut">
              <a:rPr lang="en-NZ" smtClean="0"/>
              <a:pPr/>
              <a:t>8/08/2013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DDE54B8-1099-4DFF-A612-5A8E84FABA00}" type="datetimeFigureOut">
              <a:rPr lang="en-NZ" smtClean="0"/>
              <a:pPr/>
              <a:t>8/08/2013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E54B8-1099-4DFF-A612-5A8E84FABA00}" type="datetimeFigureOut">
              <a:rPr lang="en-NZ" smtClean="0"/>
              <a:pPr/>
              <a:t>8/08/2013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E54B8-1099-4DFF-A612-5A8E84FABA00}" type="datetimeFigureOut">
              <a:rPr lang="en-NZ" smtClean="0"/>
              <a:pPr/>
              <a:t>8/08/2013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E54B8-1099-4DFF-A612-5A8E84FABA00}" type="datetimeFigureOut">
              <a:rPr lang="en-NZ" smtClean="0"/>
              <a:pPr/>
              <a:t>8/08/2013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1EC66F8-BCBE-4D3B-9AEC-33A4C2D18841}"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E54B8-1099-4DFF-A612-5A8E84FABA00}" type="datetimeFigureOut">
              <a:rPr lang="en-NZ" smtClean="0"/>
              <a:pPr/>
              <a:t>8/08/2013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C66F8-BCBE-4D3B-9AEC-33A4C2D18841}"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2"/>
          </a:solidFill>
          <a:latin typeface="Courier New" pitchFamily="49" charset="0"/>
          <a:ea typeface="+mj-ea"/>
          <a:cs typeface="Courier New" pitchFamily="49"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6.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7.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9.emf"/><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1.xml"/><Relationship Id="rId7" Type="http://schemas.openxmlformats.org/officeDocument/2006/relationships/image" Target="../media/image36.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5.emf"/><Relationship Id="rId5" Type="http://schemas.openxmlformats.org/officeDocument/2006/relationships/slideLayout" Target="../slideLayouts/slideLayout2.xml"/><Relationship Id="rId10" Type="http://schemas.openxmlformats.org/officeDocument/2006/relationships/image" Target="../media/image39.emf"/><Relationship Id="rId4" Type="http://schemas.openxmlformats.org/officeDocument/2006/relationships/tags" Target="../tags/tag22.xml"/><Relationship Id="rId9" Type="http://schemas.openxmlformats.org/officeDocument/2006/relationships/image" Target="../media/image3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7.emf"/></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xml"/><Relationship Id="rId7"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slideLayout" Target="../slideLayouts/slideLayout2.xml"/><Relationship Id="rId10" Type="http://schemas.openxmlformats.org/officeDocument/2006/relationships/image" Target="../media/image13.emf"/><Relationship Id="rId4" Type="http://schemas.openxmlformats.org/officeDocument/2006/relationships/tags" Target="../tags/tag5.xm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q-A-1-114_1536x1152.jpg"/>
          <p:cNvPicPr>
            <a:picLocks noChangeAspect="1"/>
          </p:cNvPicPr>
          <p:nvPr/>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a:xfrm>
            <a:off x="611560" y="548680"/>
            <a:ext cx="7772400" cy="1470025"/>
          </a:xfrm>
        </p:spPr>
        <p:txBody>
          <a:bodyPr/>
          <a:lstStyle/>
          <a:p>
            <a:r>
              <a:rPr lang="en-NZ" dirty="0" smtClean="0">
                <a:solidFill>
                  <a:schemeClr val="bg1"/>
                </a:solidFill>
              </a:rPr>
              <a:t>Neutrino Cosmology and Astrophysics</a:t>
            </a:r>
            <a:endParaRPr lang="en-NZ" dirty="0">
              <a:solidFill>
                <a:schemeClr val="bg1"/>
              </a:solidFill>
            </a:endParaRPr>
          </a:p>
        </p:txBody>
      </p:sp>
      <p:sp>
        <p:nvSpPr>
          <p:cNvPr id="3" name="Subtitle 2"/>
          <p:cNvSpPr>
            <a:spLocks noGrp="1"/>
          </p:cNvSpPr>
          <p:nvPr>
            <p:ph type="subTitle" idx="1"/>
          </p:nvPr>
        </p:nvSpPr>
        <p:spPr>
          <a:xfrm>
            <a:off x="395536" y="4412704"/>
            <a:ext cx="7016824" cy="1752600"/>
          </a:xfrm>
        </p:spPr>
        <p:txBody>
          <a:bodyPr/>
          <a:lstStyle/>
          <a:p>
            <a:r>
              <a:rPr lang="en-NZ" dirty="0" smtClean="0">
                <a:solidFill>
                  <a:schemeClr val="bg1"/>
                </a:solidFill>
              </a:rPr>
              <a:t>Jenni Adams</a:t>
            </a:r>
          </a:p>
          <a:p>
            <a:r>
              <a:rPr lang="en-NZ" dirty="0" smtClean="0">
                <a:solidFill>
                  <a:schemeClr val="bg1"/>
                </a:solidFill>
              </a:rPr>
              <a:t>University of Canterbury, New Zealand</a:t>
            </a:r>
            <a:endParaRPr lang="en-NZ" dirty="0">
              <a:solidFill>
                <a:schemeClr val="bg1"/>
              </a:solidFill>
            </a:endParaRPr>
          </a:p>
        </p:txBody>
      </p:sp>
      <p:sp>
        <p:nvSpPr>
          <p:cNvPr id="5" name="TextBox 4"/>
          <p:cNvSpPr txBox="1"/>
          <p:nvPr>
            <p:custDataLst>
              <p:tags r:id="rId1"/>
            </p:custDataLst>
          </p:nvPr>
        </p:nvSpPr>
        <p:spPr>
          <a:xfrm>
            <a:off x="0" y="7112000"/>
            <a:ext cx="9144000" cy="646331"/>
          </a:xfrm>
          <a:prstGeom prst="rect">
            <a:avLst/>
          </a:prstGeom>
          <a:noFill/>
        </p:spPr>
        <p:txBody>
          <a:bodyPr vert="horz" rtlCol="0">
            <a:spAutoFit/>
          </a:bodyPr>
          <a:lstStyle/>
          <a:p>
            <a:r>
              <a:rPr lang="en-NZ" smtClean="0"/>
              <a:t>TexPoint fonts used in EMF. </a:t>
            </a:r>
          </a:p>
          <a:p>
            <a:r>
              <a:rPr lang="en-NZ" smtClean="0"/>
              <a:t>Read the TexPoint manual before you delete this box.: </a:t>
            </a:r>
            <a:r>
              <a:rPr lang="en-NZ" smtClean="0">
                <a:latin typeface="CMMI10"/>
              </a:rPr>
              <a:t>A</a:t>
            </a:r>
            <a:r>
              <a:rPr lang="en-NZ" smtClean="0">
                <a:latin typeface="CMMI7"/>
              </a:rPr>
              <a:t>A</a:t>
            </a:r>
            <a:r>
              <a:rPr lang="en-NZ" smtClean="0">
                <a:latin typeface="CMSY10ORIG"/>
              </a:rPr>
              <a:t>A</a:t>
            </a:r>
            <a:r>
              <a:rPr lang="en-NZ" smtClean="0">
                <a:latin typeface="CMR7"/>
              </a:rPr>
              <a:t>A</a:t>
            </a:r>
            <a:r>
              <a:rPr lang="en-NZ" smtClean="0">
                <a:latin typeface="CMR10"/>
              </a:rPr>
              <a:t>A</a:t>
            </a:r>
            <a:r>
              <a:rPr lang="en-NZ" smtClean="0">
                <a:latin typeface="CMSY7"/>
              </a:rPr>
              <a:t>A</a:t>
            </a:r>
            <a:r>
              <a:rPr lang="en-NZ" smtClean="0">
                <a:latin typeface="CMR5"/>
              </a:rPr>
              <a:t>A</a:t>
            </a:r>
            <a:r>
              <a:rPr lang="en-NZ" smtClean="0">
                <a:latin typeface="CMMI5"/>
              </a:rPr>
              <a:t>A</a:t>
            </a:r>
            <a:r>
              <a:rPr lang="en-NZ" smtClean="0">
                <a:latin typeface="CMEX10"/>
              </a:rPr>
              <a:t>A</a:t>
            </a:r>
            <a:endParaRPr lang="en-NZ"/>
          </a:p>
        </p:txBody>
      </p:sp>
      <p:sp>
        <p:nvSpPr>
          <p:cNvPr id="6" name="TextBox 5"/>
          <p:cNvSpPr txBox="1"/>
          <p:nvPr/>
        </p:nvSpPr>
        <p:spPr>
          <a:xfrm>
            <a:off x="2987824" y="2564904"/>
            <a:ext cx="5256584" cy="523220"/>
          </a:xfrm>
          <a:prstGeom prst="rect">
            <a:avLst/>
          </a:prstGeom>
          <a:noFill/>
        </p:spPr>
        <p:txBody>
          <a:bodyPr wrap="square" rtlCol="0">
            <a:spAutoFit/>
          </a:bodyPr>
          <a:lstStyle/>
          <a:p>
            <a:pPr algn="r"/>
            <a:r>
              <a:rPr lang="en-NZ" sz="2800" dirty="0" smtClean="0">
                <a:solidFill>
                  <a:schemeClr val="bg1"/>
                </a:solidFill>
              </a:rPr>
              <a:t>INSS Beijing August 2013 </a:t>
            </a:r>
            <a:endParaRPr lang="en-NZ" sz="2800" dirty="0">
              <a:solidFill>
                <a:schemeClr val="bg1"/>
              </a:solidFill>
            </a:endParaRPr>
          </a:p>
        </p:txBody>
      </p:sp>
      <p:pic>
        <p:nvPicPr>
          <p:cNvPr id="7" name="Picture 17" descr="logo"/>
          <p:cNvPicPr>
            <a:picLocks noChangeAspect="1" noChangeArrowheads="1"/>
          </p:cNvPicPr>
          <p:nvPr/>
        </p:nvPicPr>
        <p:blipFill>
          <a:blip r:embed="rId5" cstate="print"/>
          <a:srcRect/>
          <a:stretch>
            <a:fillRect/>
          </a:stretch>
        </p:blipFill>
        <p:spPr bwMode="auto">
          <a:xfrm>
            <a:off x="7380312" y="4308252"/>
            <a:ext cx="1743075" cy="14970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solidFill>
              </a:rPr>
              <a:t>Universe Evolution</a:t>
            </a:r>
            <a:endParaRPr lang="en-NZ" dirty="0">
              <a:solidFill>
                <a:schemeClr val="tx2"/>
              </a:solidFill>
            </a:endParaRPr>
          </a:p>
        </p:txBody>
      </p:sp>
      <p:sp>
        <p:nvSpPr>
          <p:cNvPr id="3" name="Content Placeholder 2"/>
          <p:cNvSpPr>
            <a:spLocks noGrp="1"/>
          </p:cNvSpPr>
          <p:nvPr>
            <p:ph idx="1"/>
          </p:nvPr>
        </p:nvSpPr>
        <p:spPr>
          <a:xfrm>
            <a:off x="611560" y="1268760"/>
            <a:ext cx="8229600" cy="4525963"/>
          </a:xfrm>
        </p:spPr>
        <p:txBody>
          <a:bodyPr/>
          <a:lstStyle/>
          <a:p>
            <a:r>
              <a:rPr lang="en-NZ" dirty="0" smtClean="0"/>
              <a:t>Expansion of the universe “stretches” the wavelength of particles...</a:t>
            </a:r>
          </a:p>
          <a:p>
            <a:r>
              <a:rPr lang="en-NZ" sz="2000" dirty="0" smtClean="0"/>
              <a:t>Proper momentum of a point particle </a:t>
            </a:r>
            <a:br>
              <a:rPr lang="en-NZ" sz="2000" dirty="0" smtClean="0"/>
            </a:br>
            <a:r>
              <a:rPr lang="en-NZ" sz="2000" dirty="0" smtClean="0"/>
              <a:t>measured by a </a:t>
            </a:r>
            <a:r>
              <a:rPr lang="en-NZ" sz="2000" dirty="0" err="1" smtClean="0"/>
              <a:t>comoving</a:t>
            </a:r>
            <a:r>
              <a:rPr lang="en-NZ" sz="2000" dirty="0" smtClean="0"/>
              <a:t> observer</a:t>
            </a:r>
            <a:br>
              <a:rPr lang="en-NZ" sz="2000" dirty="0" smtClean="0"/>
            </a:br>
            <a:r>
              <a:rPr lang="en-NZ" sz="2000" dirty="0" smtClean="0"/>
              <a:t>is </a:t>
            </a:r>
            <a:r>
              <a:rPr lang="en-NZ" sz="2000" dirty="0" err="1" smtClean="0"/>
              <a:t>redshifted</a:t>
            </a:r>
            <a:r>
              <a:rPr lang="en-NZ" sz="2000" dirty="0" smtClean="0"/>
              <a:t>:</a:t>
            </a:r>
            <a:br>
              <a:rPr lang="en-NZ" sz="2000" dirty="0" smtClean="0"/>
            </a:br>
            <a:endParaRPr lang="en-NZ" sz="2000" dirty="0" smtClean="0"/>
          </a:p>
          <a:p>
            <a:r>
              <a:rPr lang="en-NZ" dirty="0" smtClean="0"/>
              <a:t>For photons</a:t>
            </a:r>
            <a:r>
              <a:rPr lang="en-NZ" sz="2000" dirty="0" smtClean="0"/>
              <a:t/>
            </a:r>
            <a:br>
              <a:rPr lang="en-NZ" sz="2000" dirty="0" smtClean="0"/>
            </a:br>
            <a:r>
              <a:rPr lang="en-NZ" sz="2000" dirty="0" smtClean="0"/>
              <a:t/>
            </a:r>
            <a:br>
              <a:rPr lang="en-NZ" sz="2000" dirty="0" smtClean="0"/>
            </a:br>
            <a:endParaRPr lang="en-NZ" sz="2000" dirty="0" smtClean="0"/>
          </a:p>
        </p:txBody>
      </p:sp>
      <p:pic>
        <p:nvPicPr>
          <p:cNvPr id="10" name="Picture 9" descr="TP_tmp.emf"/>
          <p:cNvPicPr>
            <a:picLocks noChangeAspect="1"/>
          </p:cNvPicPr>
          <p:nvPr>
            <p:custDataLst>
              <p:tags r:id="rId1"/>
            </p:custDataLst>
          </p:nvPr>
        </p:nvPicPr>
        <p:blipFill>
          <a:blip r:embed="rId4" cstate="print"/>
          <a:stretch>
            <a:fillRect/>
          </a:stretch>
        </p:blipFill>
        <p:spPr>
          <a:xfrm>
            <a:off x="5364088" y="2708920"/>
            <a:ext cx="1960450" cy="671005"/>
          </a:xfrm>
          <a:prstGeom prst="rect">
            <a:avLst/>
          </a:prstGeom>
        </p:spPr>
      </p:pic>
      <p:pic>
        <p:nvPicPr>
          <p:cNvPr id="12" name="Picture 11" descr="TP_tmp.emf"/>
          <p:cNvPicPr>
            <a:picLocks noChangeAspect="1"/>
          </p:cNvPicPr>
          <p:nvPr>
            <p:custDataLst>
              <p:tags r:id="rId2"/>
            </p:custDataLst>
          </p:nvPr>
        </p:nvPicPr>
        <p:blipFill>
          <a:blip r:embed="rId5" cstate="print"/>
          <a:stretch>
            <a:fillRect/>
          </a:stretch>
        </p:blipFill>
        <p:spPr>
          <a:xfrm>
            <a:off x="1763688" y="4293096"/>
            <a:ext cx="6473002" cy="1152129"/>
          </a:xfrm>
          <a:prstGeom prst="rect">
            <a:avLst/>
          </a:prstGeom>
        </p:spPr>
      </p:pic>
      <p:sp>
        <p:nvSpPr>
          <p:cNvPr id="13" name="TextBox 12"/>
          <p:cNvSpPr txBox="1"/>
          <p:nvPr/>
        </p:nvSpPr>
        <p:spPr>
          <a:xfrm>
            <a:off x="7847856" y="3933056"/>
            <a:ext cx="1296144" cy="646331"/>
          </a:xfrm>
          <a:prstGeom prst="rect">
            <a:avLst/>
          </a:prstGeom>
          <a:noFill/>
        </p:spPr>
        <p:txBody>
          <a:bodyPr wrap="square" rtlCol="0">
            <a:spAutoFit/>
          </a:bodyPr>
          <a:lstStyle/>
          <a:p>
            <a:r>
              <a:rPr lang="en-NZ" dirty="0" err="1" smtClean="0">
                <a:solidFill>
                  <a:schemeClr val="tx2"/>
                </a:solidFill>
              </a:rPr>
              <a:t>Redshift</a:t>
            </a:r>
            <a:r>
              <a:rPr lang="en-NZ" dirty="0" smtClean="0">
                <a:solidFill>
                  <a:schemeClr val="tx2"/>
                </a:solidFill>
              </a:rPr>
              <a:t> parameter</a:t>
            </a:r>
            <a:endParaRPr lang="en-NZ" dirty="0">
              <a:solidFill>
                <a:schemeClr val="tx2"/>
              </a:solidFill>
            </a:endParaRPr>
          </a:p>
        </p:txBody>
      </p:sp>
      <p:sp>
        <p:nvSpPr>
          <p:cNvPr id="14" name="TextBox 13"/>
          <p:cNvSpPr txBox="1"/>
          <p:nvPr/>
        </p:nvSpPr>
        <p:spPr>
          <a:xfrm>
            <a:off x="395536" y="4005064"/>
            <a:ext cx="1296144" cy="646331"/>
          </a:xfrm>
          <a:prstGeom prst="rect">
            <a:avLst/>
          </a:prstGeom>
          <a:noFill/>
        </p:spPr>
        <p:txBody>
          <a:bodyPr wrap="square" rtlCol="0">
            <a:spAutoFit/>
          </a:bodyPr>
          <a:lstStyle/>
          <a:p>
            <a:r>
              <a:rPr lang="en-NZ" dirty="0" smtClean="0">
                <a:solidFill>
                  <a:schemeClr val="tx2"/>
                </a:solidFill>
              </a:rPr>
              <a:t>Observed</a:t>
            </a:r>
          </a:p>
          <a:p>
            <a:r>
              <a:rPr lang="en-NZ" dirty="0" smtClean="0">
                <a:solidFill>
                  <a:schemeClr val="tx2"/>
                </a:solidFill>
              </a:rPr>
              <a:t>wavelength</a:t>
            </a:r>
            <a:endParaRPr lang="en-NZ" dirty="0">
              <a:solidFill>
                <a:schemeClr val="tx2"/>
              </a:solidFill>
            </a:endParaRPr>
          </a:p>
        </p:txBody>
      </p:sp>
      <p:sp>
        <p:nvSpPr>
          <p:cNvPr id="15" name="TextBox 14"/>
          <p:cNvSpPr txBox="1"/>
          <p:nvPr/>
        </p:nvSpPr>
        <p:spPr>
          <a:xfrm>
            <a:off x="467544" y="5301208"/>
            <a:ext cx="1296144" cy="646331"/>
          </a:xfrm>
          <a:prstGeom prst="rect">
            <a:avLst/>
          </a:prstGeom>
          <a:noFill/>
        </p:spPr>
        <p:txBody>
          <a:bodyPr wrap="square" rtlCol="0">
            <a:spAutoFit/>
          </a:bodyPr>
          <a:lstStyle/>
          <a:p>
            <a:r>
              <a:rPr lang="en-NZ" dirty="0" smtClean="0">
                <a:solidFill>
                  <a:schemeClr val="tx2"/>
                </a:solidFill>
              </a:rPr>
              <a:t>Emitted</a:t>
            </a:r>
          </a:p>
          <a:p>
            <a:r>
              <a:rPr lang="en-NZ" dirty="0" smtClean="0">
                <a:solidFill>
                  <a:schemeClr val="tx2"/>
                </a:solidFill>
              </a:rPr>
              <a:t>wavelength</a:t>
            </a:r>
            <a:endParaRPr lang="en-NZ" dirty="0">
              <a:solidFill>
                <a:schemeClr val="tx2"/>
              </a:solidFill>
            </a:endParaRPr>
          </a:p>
        </p:txBody>
      </p:sp>
      <p:cxnSp>
        <p:nvCxnSpPr>
          <p:cNvPr id="17" name="Straight Arrow Connector 16"/>
          <p:cNvCxnSpPr/>
          <p:nvPr/>
        </p:nvCxnSpPr>
        <p:spPr>
          <a:xfrm>
            <a:off x="1619672" y="4437112"/>
            <a:ext cx="288032" cy="144016"/>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flipV="1">
            <a:off x="1763688" y="5373216"/>
            <a:ext cx="288032" cy="251158"/>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244408" y="4653136"/>
            <a:ext cx="216024" cy="72008"/>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580112" y="3717032"/>
            <a:ext cx="216024" cy="504056"/>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68144" y="3717032"/>
            <a:ext cx="1296144" cy="369332"/>
          </a:xfrm>
          <a:prstGeom prst="rect">
            <a:avLst/>
          </a:prstGeom>
          <a:noFill/>
        </p:spPr>
        <p:txBody>
          <a:bodyPr wrap="square" rtlCol="0">
            <a:spAutoFit/>
          </a:bodyPr>
          <a:lstStyle/>
          <a:p>
            <a:r>
              <a:rPr lang="en-NZ" i="1" dirty="0" smtClean="0">
                <a:solidFill>
                  <a:schemeClr val="tx2"/>
                </a:solidFill>
              </a:rPr>
              <a:t>t </a:t>
            </a:r>
            <a:r>
              <a:rPr lang="en-NZ" dirty="0" smtClean="0">
                <a:solidFill>
                  <a:schemeClr val="tx2"/>
                </a:solidFill>
              </a:rPr>
              <a:t>=</a:t>
            </a:r>
            <a:r>
              <a:rPr lang="en-NZ" i="1" dirty="0" smtClean="0">
                <a:solidFill>
                  <a:schemeClr val="tx2"/>
                </a:solidFill>
              </a:rPr>
              <a:t> t</a:t>
            </a:r>
            <a:r>
              <a:rPr lang="en-NZ" i="1" baseline="-25000" dirty="0" smtClean="0">
                <a:solidFill>
                  <a:schemeClr val="tx2"/>
                </a:solidFill>
              </a:rPr>
              <a:t>0</a:t>
            </a:r>
            <a:r>
              <a:rPr lang="en-NZ" i="1" dirty="0" smtClean="0">
                <a:solidFill>
                  <a:schemeClr val="tx2"/>
                </a:solidFill>
              </a:rPr>
              <a:t> </a:t>
            </a:r>
            <a:r>
              <a:rPr lang="en-NZ" dirty="0" smtClean="0">
                <a:solidFill>
                  <a:schemeClr val="tx2"/>
                </a:solidFill>
              </a:rPr>
              <a:t>today</a:t>
            </a:r>
            <a:endParaRPr lang="en-NZ"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Critical density </a:t>
            </a:r>
            <a:r>
              <a:rPr lang="en-NZ" i="1" dirty="0" smtClean="0"/>
              <a:t>k</a:t>
            </a:r>
            <a:r>
              <a:rPr lang="en-NZ" dirty="0" smtClean="0"/>
              <a:t> = 0</a:t>
            </a:r>
            <a:endParaRPr lang="en-NZ" dirty="0"/>
          </a:p>
        </p:txBody>
      </p:sp>
      <p:pic>
        <p:nvPicPr>
          <p:cNvPr id="6" name="Picture 5" descr="TP_tmp.emf"/>
          <p:cNvPicPr>
            <a:picLocks noChangeAspect="1"/>
          </p:cNvPicPr>
          <p:nvPr>
            <p:custDataLst>
              <p:tags r:id="rId1"/>
            </p:custDataLst>
          </p:nvPr>
        </p:nvPicPr>
        <p:blipFill>
          <a:blip r:embed="rId4" cstate="print"/>
          <a:stretch>
            <a:fillRect/>
          </a:stretch>
        </p:blipFill>
        <p:spPr>
          <a:xfrm>
            <a:off x="1259632" y="1916832"/>
            <a:ext cx="4849339" cy="1030104"/>
          </a:xfrm>
          <a:prstGeom prst="rect">
            <a:avLst/>
          </a:prstGeom>
        </p:spPr>
      </p:pic>
      <p:pic>
        <p:nvPicPr>
          <p:cNvPr id="8" name="Picture 7" descr="TP_tmp.emf"/>
          <p:cNvPicPr>
            <a:picLocks noChangeAspect="1"/>
          </p:cNvPicPr>
          <p:nvPr>
            <p:custDataLst>
              <p:tags r:id="rId2"/>
            </p:custDataLst>
          </p:nvPr>
        </p:nvPicPr>
        <p:blipFill>
          <a:blip r:embed="rId5" cstate="print"/>
          <a:stretch>
            <a:fillRect/>
          </a:stretch>
        </p:blipFill>
        <p:spPr>
          <a:xfrm>
            <a:off x="2771800" y="3356992"/>
            <a:ext cx="2212614" cy="10081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25" y="1095375"/>
            <a:ext cx="8982075" cy="5762625"/>
          </a:xfrm>
          <a:prstGeom prst="rect">
            <a:avLst/>
          </a:prstGeom>
          <a:noFill/>
          <a:ln w="9525">
            <a:noFill/>
            <a:miter lim="800000"/>
            <a:headEnd/>
            <a:tailEnd/>
          </a:ln>
        </p:spPr>
      </p:pic>
      <p:sp>
        <p:nvSpPr>
          <p:cNvPr id="4" name="Title 1"/>
          <p:cNvSpPr txBox="1">
            <a:spLocks/>
          </p:cNvSpPr>
          <p:nvPr/>
        </p:nvSpPr>
        <p:spPr>
          <a:xfrm>
            <a:off x="504056" y="44624"/>
            <a:ext cx="8748464" cy="1143000"/>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2"/>
                </a:solidFill>
                <a:effectLst/>
                <a:uLnTx/>
                <a:uFillTx/>
                <a:latin typeface="Courier New" pitchFamily="49" charset="0"/>
                <a:ea typeface="+mj-ea"/>
                <a:cs typeface="Courier New" pitchFamily="49" charset="0"/>
              </a:rPr>
              <a:t>Evolution of the </a:t>
            </a:r>
            <a:r>
              <a:rPr kumimoji="0" lang="en-NZ" sz="4400" b="0" i="0" u="none" strike="noStrike" kern="1200" cap="none" spc="0" normalizeH="0" baseline="0" noProof="0" dirty="0" smtClean="0">
                <a:ln>
                  <a:noFill/>
                </a:ln>
                <a:solidFill>
                  <a:schemeClr val="tx2"/>
                </a:solidFill>
                <a:effectLst/>
                <a:uLnTx/>
                <a:uFillTx/>
                <a:latin typeface="Courier New" pitchFamily="49" charset="0"/>
                <a:ea typeface="+mj-ea"/>
                <a:cs typeface="Courier New" pitchFamily="49" charset="0"/>
              </a:rPr>
              <a:t>constituent</a:t>
            </a:r>
            <a:r>
              <a:rPr kumimoji="0" lang="en-NZ" sz="4400" b="0" i="0" u="none" strike="noStrike" kern="1200" cap="none" spc="0" normalizeH="0" noProof="0" dirty="0" smtClean="0">
                <a:ln>
                  <a:noFill/>
                </a:ln>
                <a:solidFill>
                  <a:schemeClr val="tx2"/>
                </a:solidFill>
                <a:effectLst/>
                <a:uLnTx/>
                <a:uFillTx/>
                <a:latin typeface="Courier New" pitchFamily="49" charset="0"/>
                <a:ea typeface="+mj-ea"/>
                <a:cs typeface="Courier New" pitchFamily="49" charset="0"/>
              </a:rPr>
              <a:t> energy densities</a:t>
            </a:r>
            <a:endParaRPr kumimoji="0" lang="en-NZ" sz="4400" b="0" i="0" u="none" strike="noStrike" kern="1200" cap="none" spc="0" normalizeH="0" baseline="0" noProof="0" dirty="0">
              <a:ln>
                <a:noFill/>
              </a:ln>
              <a:solidFill>
                <a:schemeClr val="tx2"/>
              </a:solidFill>
              <a:effectLst/>
              <a:uLnTx/>
              <a:uFillTx/>
              <a:latin typeface="Courier New" pitchFamily="49" charset="0"/>
              <a:ea typeface="+mj-ea"/>
              <a:cs typeface="Courier New" pitchFamily="49" charset="0"/>
            </a:endParaRPr>
          </a:p>
        </p:txBody>
      </p:sp>
      <p:pic>
        <p:nvPicPr>
          <p:cNvPr id="1027" name="Picture 3"/>
          <p:cNvPicPr>
            <a:picLocks noChangeAspect="1" noChangeArrowheads="1"/>
          </p:cNvPicPr>
          <p:nvPr/>
        </p:nvPicPr>
        <p:blipFill>
          <a:blip r:embed="rId3" cstate="print"/>
          <a:srcRect/>
          <a:stretch>
            <a:fillRect/>
          </a:stretch>
        </p:blipFill>
        <p:spPr bwMode="auto">
          <a:xfrm>
            <a:off x="5638800" y="2204864"/>
            <a:ext cx="3505200" cy="2114550"/>
          </a:xfrm>
          <a:prstGeom prst="rect">
            <a:avLst/>
          </a:prstGeom>
          <a:noFill/>
          <a:ln w="9525">
            <a:noFill/>
            <a:miter lim="800000"/>
            <a:headEnd/>
            <a:tailEnd/>
          </a:ln>
        </p:spPr>
      </p:pic>
      <p:cxnSp>
        <p:nvCxnSpPr>
          <p:cNvPr id="7" name="Straight Arrow Connector 6"/>
          <p:cNvCxnSpPr/>
          <p:nvPr/>
        </p:nvCxnSpPr>
        <p:spPr>
          <a:xfrm flipH="1">
            <a:off x="6660232" y="4365104"/>
            <a:ext cx="108012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12360" y="4077072"/>
            <a:ext cx="1331640" cy="369332"/>
          </a:xfrm>
          <a:prstGeom prst="rect">
            <a:avLst/>
          </a:prstGeom>
          <a:noFill/>
        </p:spPr>
        <p:txBody>
          <a:bodyPr wrap="square" rtlCol="0">
            <a:spAutoFit/>
          </a:bodyPr>
          <a:lstStyle/>
          <a:p>
            <a:r>
              <a:rPr lang="en-NZ" dirty="0" smtClean="0"/>
              <a:t>today</a:t>
            </a:r>
            <a:endParaRPr lang="en-NZ" dirty="0"/>
          </a:p>
        </p:txBody>
      </p:sp>
      <p:pic>
        <p:nvPicPr>
          <p:cNvPr id="9" name="Picture 2"/>
          <p:cNvPicPr>
            <a:picLocks noChangeAspect="1" noChangeArrowheads="1"/>
          </p:cNvPicPr>
          <p:nvPr/>
        </p:nvPicPr>
        <p:blipFill>
          <a:blip r:embed="rId4" cstate="print"/>
          <a:srcRect/>
          <a:stretch>
            <a:fillRect/>
          </a:stretch>
        </p:blipFill>
        <p:spPr bwMode="auto">
          <a:xfrm>
            <a:off x="5410942" y="1628800"/>
            <a:ext cx="3733058" cy="2616696"/>
          </a:xfrm>
          <a:prstGeom prst="rect">
            <a:avLst/>
          </a:prstGeom>
          <a:noFill/>
          <a:ln w="9525">
            <a:noFill/>
            <a:miter lim="800000"/>
            <a:headEnd/>
            <a:tailEnd/>
          </a:ln>
        </p:spPr>
      </p:pic>
      <p:cxnSp>
        <p:nvCxnSpPr>
          <p:cNvPr id="10" name="Straight Arrow Connector 9"/>
          <p:cNvCxnSpPr/>
          <p:nvPr/>
        </p:nvCxnSpPr>
        <p:spPr>
          <a:xfrm flipH="1">
            <a:off x="4788024" y="3789040"/>
            <a:ext cx="108012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19872" y="2564904"/>
            <a:ext cx="1691680" cy="369332"/>
          </a:xfrm>
          <a:prstGeom prst="rect">
            <a:avLst/>
          </a:prstGeom>
          <a:noFill/>
        </p:spPr>
        <p:txBody>
          <a:bodyPr wrap="square" rtlCol="0">
            <a:spAutoFit/>
          </a:bodyPr>
          <a:lstStyle/>
          <a:p>
            <a:r>
              <a:rPr lang="en-NZ" dirty="0" smtClean="0"/>
              <a:t>At decoupling</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ry-universe-2013.jpg"/>
          <p:cNvPicPr>
            <a:picLocks noChangeAspect="1"/>
          </p:cNvPicPr>
          <p:nvPr/>
        </p:nvPicPr>
        <p:blipFill>
          <a:blip r:embed="rId2" cstate="print"/>
          <a:stretch>
            <a:fillRect/>
          </a:stretch>
        </p:blipFill>
        <p:spPr>
          <a:xfrm>
            <a:off x="496976" y="0"/>
            <a:ext cx="8150047" cy="6858000"/>
          </a:xfrm>
          <a:prstGeom prst="rect">
            <a:avLst/>
          </a:prstGeom>
        </p:spPr>
      </p:pic>
      <p:sp>
        <p:nvSpPr>
          <p:cNvPr id="3" name="TextBox 2"/>
          <p:cNvSpPr txBox="1"/>
          <p:nvPr/>
        </p:nvSpPr>
        <p:spPr>
          <a:xfrm>
            <a:off x="611560" y="764704"/>
            <a:ext cx="2448272" cy="1384995"/>
          </a:xfrm>
          <a:prstGeom prst="rect">
            <a:avLst/>
          </a:prstGeom>
          <a:noFill/>
        </p:spPr>
        <p:txBody>
          <a:bodyPr wrap="square" rtlCol="0">
            <a:spAutoFit/>
          </a:bodyPr>
          <a:lstStyle/>
          <a:p>
            <a:r>
              <a:rPr lang="en-NZ" sz="2800" dirty="0" smtClean="0">
                <a:solidFill>
                  <a:srgbClr val="FF0000"/>
                </a:solidFill>
              </a:rPr>
              <a:t>Early Universe was Hot and Dense</a:t>
            </a:r>
            <a:endParaRPr lang="en-NZ" sz="28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Particle interactions</a:t>
            </a:r>
            <a:endParaRPr lang="en-NZ" dirty="0"/>
          </a:p>
        </p:txBody>
      </p:sp>
      <p:sp>
        <p:nvSpPr>
          <p:cNvPr id="3" name="Content Placeholder 2"/>
          <p:cNvSpPr>
            <a:spLocks noGrp="1"/>
          </p:cNvSpPr>
          <p:nvPr>
            <p:ph idx="1"/>
          </p:nvPr>
        </p:nvSpPr>
        <p:spPr/>
        <p:txBody>
          <a:bodyPr/>
          <a:lstStyle/>
          <a:p>
            <a:r>
              <a:rPr lang="en-NZ" dirty="0" smtClean="0"/>
              <a:t>Equilibrium when </a:t>
            </a:r>
          </a:p>
        </p:txBody>
      </p:sp>
      <p:pic>
        <p:nvPicPr>
          <p:cNvPr id="9" name="Picture 8" descr="history-universe-2013.jpg"/>
          <p:cNvPicPr>
            <a:picLocks noChangeAspect="1"/>
          </p:cNvPicPr>
          <p:nvPr/>
        </p:nvPicPr>
        <p:blipFill>
          <a:blip r:embed="rId3" cstate="print"/>
          <a:srcRect l="37630" t="22700" r="32329" b="31100"/>
          <a:stretch>
            <a:fillRect/>
          </a:stretch>
        </p:blipFill>
        <p:spPr>
          <a:xfrm>
            <a:off x="6372200" y="1340768"/>
            <a:ext cx="2448272" cy="3168352"/>
          </a:xfrm>
          <a:prstGeom prst="rect">
            <a:avLst/>
          </a:prstGeom>
        </p:spPr>
      </p:pic>
      <p:pic>
        <p:nvPicPr>
          <p:cNvPr id="13" name="Picture 12" descr="TP_tmp.emf"/>
          <p:cNvPicPr>
            <a:picLocks noChangeAspect="1"/>
          </p:cNvPicPr>
          <p:nvPr>
            <p:custDataLst>
              <p:tags r:id="rId1"/>
            </p:custDataLst>
          </p:nvPr>
        </p:nvPicPr>
        <p:blipFill>
          <a:blip r:embed="rId4" cstate="print"/>
          <a:stretch>
            <a:fillRect/>
          </a:stretch>
        </p:blipFill>
        <p:spPr>
          <a:xfrm>
            <a:off x="1043608" y="2348880"/>
            <a:ext cx="4896545" cy="12531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solidFill>
              </a:rPr>
              <a:t>In equilibrium</a:t>
            </a:r>
            <a:endParaRPr lang="en-NZ" dirty="0">
              <a:solidFill>
                <a:schemeClr val="tx2"/>
              </a:solidFill>
            </a:endParaRPr>
          </a:p>
        </p:txBody>
      </p:sp>
      <p:sp>
        <p:nvSpPr>
          <p:cNvPr id="3" name="Content Placeholder 2"/>
          <p:cNvSpPr>
            <a:spLocks noGrp="1"/>
          </p:cNvSpPr>
          <p:nvPr>
            <p:ph idx="1"/>
          </p:nvPr>
        </p:nvSpPr>
        <p:spPr/>
        <p:txBody>
          <a:bodyPr/>
          <a:lstStyle/>
          <a:p>
            <a:r>
              <a:rPr lang="en-NZ" dirty="0" smtClean="0"/>
              <a:t>Participating particles have phase space distributions:</a:t>
            </a:r>
            <a:br>
              <a:rPr lang="en-NZ" dirty="0" smtClean="0"/>
            </a:br>
            <a:r>
              <a:rPr lang="en-NZ" dirty="0" smtClean="0"/>
              <a:t/>
            </a:r>
            <a:br>
              <a:rPr lang="en-NZ" dirty="0" smtClean="0"/>
            </a:br>
            <a:r>
              <a:rPr lang="en-NZ" dirty="0" smtClean="0"/>
              <a:t/>
            </a:r>
            <a:br>
              <a:rPr lang="en-NZ" dirty="0" smtClean="0"/>
            </a:br>
            <a:r>
              <a:rPr lang="en-NZ" dirty="0" smtClean="0"/>
              <a:t/>
            </a:r>
            <a:br>
              <a:rPr lang="en-NZ" dirty="0" smtClean="0"/>
            </a:br>
            <a:r>
              <a:rPr lang="en-NZ" dirty="0" smtClean="0"/>
              <a:t/>
            </a:r>
            <a:br>
              <a:rPr lang="en-NZ" dirty="0" smtClean="0"/>
            </a:br>
            <a:r>
              <a:rPr lang="en-NZ" dirty="0" smtClean="0"/>
              <a:t>+1 Fermi-Dirac</a:t>
            </a:r>
            <a:br>
              <a:rPr lang="en-NZ" dirty="0" smtClean="0"/>
            </a:br>
            <a:r>
              <a:rPr lang="en-NZ" dirty="0" smtClean="0"/>
              <a:t> -1 Bose-Einstein </a:t>
            </a:r>
          </a:p>
          <a:p>
            <a:endParaRPr lang="en-NZ" dirty="0" smtClean="0"/>
          </a:p>
        </p:txBody>
      </p:sp>
      <p:pic>
        <p:nvPicPr>
          <p:cNvPr id="5" name="Picture 4" descr="TP_tmp.emf"/>
          <p:cNvPicPr>
            <a:picLocks noChangeAspect="1"/>
          </p:cNvPicPr>
          <p:nvPr>
            <p:custDataLst>
              <p:tags r:id="rId1"/>
            </p:custDataLst>
          </p:nvPr>
        </p:nvPicPr>
        <p:blipFill>
          <a:blip r:embed="rId4" cstate="print"/>
          <a:stretch>
            <a:fillRect/>
          </a:stretch>
        </p:blipFill>
        <p:spPr>
          <a:xfrm>
            <a:off x="1331640" y="2708920"/>
            <a:ext cx="6083916" cy="10934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And</a:t>
            </a:r>
            <a:endParaRPr lang="en-NZ" dirty="0"/>
          </a:p>
        </p:txBody>
      </p:sp>
      <p:sp>
        <p:nvSpPr>
          <p:cNvPr id="4" name="Content Placeholder 3"/>
          <p:cNvSpPr>
            <a:spLocks noGrp="1"/>
          </p:cNvSpPr>
          <p:nvPr>
            <p:ph sz="half" idx="2"/>
          </p:nvPr>
        </p:nvSpPr>
        <p:spPr/>
        <p:txBody>
          <a:bodyPr/>
          <a:lstStyle/>
          <a:p>
            <a:r>
              <a:rPr lang="en-NZ" dirty="0" smtClean="0"/>
              <a:t>Number density</a:t>
            </a:r>
          </a:p>
          <a:p>
            <a:endParaRPr lang="en-NZ" dirty="0" smtClean="0"/>
          </a:p>
          <a:p>
            <a:endParaRPr lang="en-NZ" dirty="0" smtClean="0"/>
          </a:p>
          <a:p>
            <a:r>
              <a:rPr lang="en-NZ" dirty="0" smtClean="0"/>
              <a:t>Energy density</a:t>
            </a:r>
          </a:p>
          <a:p>
            <a:endParaRPr lang="en-NZ" dirty="0" smtClean="0"/>
          </a:p>
          <a:p>
            <a:endParaRPr lang="en-NZ" dirty="0" smtClean="0"/>
          </a:p>
          <a:p>
            <a:r>
              <a:rPr lang="en-NZ" dirty="0" smtClean="0"/>
              <a:t>Pressure</a:t>
            </a:r>
            <a:endParaRPr lang="en-NZ" dirty="0"/>
          </a:p>
        </p:txBody>
      </p:sp>
      <p:sp>
        <p:nvSpPr>
          <p:cNvPr id="5" name="Text Placeholder 4"/>
          <p:cNvSpPr>
            <a:spLocks noGrp="1"/>
          </p:cNvSpPr>
          <p:nvPr>
            <p:ph type="body" sz="quarter" idx="3"/>
          </p:nvPr>
        </p:nvSpPr>
        <p:spPr/>
        <p:txBody>
          <a:bodyPr/>
          <a:lstStyle/>
          <a:p>
            <a:endParaRPr lang="en-NZ"/>
          </a:p>
        </p:txBody>
      </p:sp>
      <p:pic>
        <p:nvPicPr>
          <p:cNvPr id="1026" name="Picture 2"/>
          <p:cNvPicPr>
            <a:picLocks noChangeAspect="1" noChangeArrowheads="1"/>
          </p:cNvPicPr>
          <p:nvPr/>
        </p:nvPicPr>
        <p:blipFill>
          <a:blip r:embed="rId2" cstate="print"/>
          <a:srcRect/>
          <a:stretch>
            <a:fillRect/>
          </a:stretch>
        </p:blipFill>
        <p:spPr bwMode="auto">
          <a:xfrm>
            <a:off x="3491880" y="1844824"/>
            <a:ext cx="3714750" cy="14192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549352" y="3140968"/>
            <a:ext cx="4191000" cy="12858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563888" y="4581128"/>
            <a:ext cx="4629150" cy="1466850"/>
          </a:xfrm>
          <a:prstGeom prst="rect">
            <a:avLst/>
          </a:prstGeom>
          <a:noFill/>
          <a:ln w="9525">
            <a:noFill/>
            <a:miter lim="800000"/>
            <a:headEnd/>
            <a:tailEnd/>
          </a:ln>
        </p:spPr>
      </p:pic>
      <p:sp>
        <p:nvSpPr>
          <p:cNvPr id="12" name="TextBox 11"/>
          <p:cNvSpPr txBox="1"/>
          <p:nvPr/>
        </p:nvSpPr>
        <p:spPr>
          <a:xfrm>
            <a:off x="1259632" y="6093296"/>
            <a:ext cx="6912768" cy="369332"/>
          </a:xfrm>
          <a:prstGeom prst="rect">
            <a:avLst/>
          </a:prstGeom>
          <a:noFill/>
        </p:spPr>
        <p:txBody>
          <a:bodyPr wrap="square" rtlCol="0">
            <a:spAutoFit/>
          </a:bodyPr>
          <a:lstStyle/>
          <a:p>
            <a:r>
              <a:rPr lang="en-NZ" i="1" dirty="0" smtClean="0">
                <a:solidFill>
                  <a:schemeClr val="tx2"/>
                </a:solidFill>
              </a:rPr>
              <a:t>g</a:t>
            </a:r>
            <a:r>
              <a:rPr lang="en-NZ" dirty="0" smtClean="0">
                <a:solidFill>
                  <a:schemeClr val="tx2"/>
                </a:solidFill>
              </a:rPr>
              <a:t> is the number of spin states</a:t>
            </a:r>
            <a:endParaRPr lang="en-NZ"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NZ" dirty="0" smtClean="0"/>
              <a:t>Which yields</a:t>
            </a:r>
            <a:endParaRPr lang="en-NZ" dirty="0"/>
          </a:p>
        </p:txBody>
      </p:sp>
      <p:sp>
        <p:nvSpPr>
          <p:cNvPr id="7" name="Content Placeholder 3"/>
          <p:cNvSpPr txBox="1">
            <a:spLocks/>
          </p:cNvSpPr>
          <p:nvPr/>
        </p:nvSpPr>
        <p:spPr>
          <a:xfrm>
            <a:off x="179512" y="1853976"/>
            <a:ext cx="3968180"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2400" b="0" i="0" u="none" strike="noStrike" kern="1200" cap="none" spc="0" normalizeH="0" baseline="0" noProof="0" dirty="0" smtClean="0">
                <a:ln>
                  <a:noFill/>
                </a:ln>
                <a:solidFill>
                  <a:schemeClr val="accent4"/>
                </a:solidFill>
                <a:effectLst/>
                <a:uLnTx/>
                <a:uFillTx/>
                <a:latin typeface="+mn-lt"/>
                <a:ea typeface="+mn-ea"/>
                <a:cs typeface="+mn-cs"/>
              </a:rPr>
              <a:t>Number density</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NZ" sz="3200" b="0" i="0" u="none" strike="noStrike" kern="1200" cap="none" spc="0" normalizeH="0" baseline="0" noProof="0" dirty="0" smtClean="0">
              <a:ln>
                <a:noFill/>
              </a:ln>
              <a:solidFill>
                <a:schemeClr val="accent4"/>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2400" b="0" i="0" u="none" strike="noStrike" kern="1200" cap="none" spc="0" normalizeH="0" baseline="0" noProof="0" dirty="0" smtClean="0">
                <a:ln>
                  <a:noFill/>
                </a:ln>
                <a:solidFill>
                  <a:schemeClr val="accent4"/>
                </a:solidFill>
                <a:effectLst/>
                <a:uLnTx/>
                <a:uFillTx/>
                <a:latin typeface="+mn-lt"/>
                <a:ea typeface="+mn-ea"/>
                <a:cs typeface="+mn-cs"/>
              </a:rPr>
              <a:t>Energy density</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NZ" sz="3200" b="0" i="0" u="none" strike="noStrike" kern="1200" cap="none" spc="0" normalizeH="0" baseline="0" noProof="0" dirty="0" smtClean="0">
              <a:ln>
                <a:noFill/>
              </a:ln>
              <a:solidFill>
                <a:schemeClr val="accent4"/>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2400" b="0" i="0" u="none" strike="noStrike" kern="1200" cap="none" spc="0" normalizeH="0" baseline="0" noProof="0" dirty="0" smtClean="0">
                <a:ln>
                  <a:noFill/>
                </a:ln>
                <a:solidFill>
                  <a:schemeClr val="accent4"/>
                </a:solidFill>
                <a:effectLst/>
                <a:uLnTx/>
                <a:uFillTx/>
                <a:latin typeface="+mn-lt"/>
                <a:ea typeface="+mn-ea"/>
                <a:cs typeface="+mn-cs"/>
              </a:rPr>
              <a:t>Pressure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NZ" sz="2400" dirty="0" smtClean="0">
              <a:solidFill>
                <a:schemeClr val="accent4"/>
              </a:solidFill>
            </a:endParaRPr>
          </a:p>
        </p:txBody>
      </p:sp>
      <p:pic>
        <p:nvPicPr>
          <p:cNvPr id="2051" name="Picture 3"/>
          <p:cNvPicPr>
            <a:picLocks noChangeAspect="1" noChangeArrowheads="1"/>
          </p:cNvPicPr>
          <p:nvPr/>
        </p:nvPicPr>
        <p:blipFill>
          <a:blip r:embed="rId5" cstate="print"/>
          <a:srcRect t="32008"/>
          <a:stretch>
            <a:fillRect/>
          </a:stretch>
        </p:blipFill>
        <p:spPr bwMode="auto">
          <a:xfrm>
            <a:off x="2987824" y="1772816"/>
            <a:ext cx="6105525" cy="3212232"/>
          </a:xfrm>
          <a:prstGeom prst="rect">
            <a:avLst/>
          </a:prstGeom>
          <a:noFill/>
          <a:ln w="9525">
            <a:noFill/>
            <a:miter lim="800000"/>
            <a:headEnd/>
            <a:tailEnd/>
          </a:ln>
        </p:spPr>
      </p:pic>
      <p:pic>
        <p:nvPicPr>
          <p:cNvPr id="12" name="Picture 11" descr="TP_tmp.emf"/>
          <p:cNvPicPr>
            <a:picLocks noChangeAspect="1"/>
          </p:cNvPicPr>
          <p:nvPr>
            <p:custDataLst>
              <p:tags r:id="rId1"/>
            </p:custDataLst>
          </p:nvPr>
        </p:nvPicPr>
        <p:blipFill>
          <a:blip r:embed="rId6" cstate="print"/>
          <a:stretch>
            <a:fillRect/>
          </a:stretch>
        </p:blipFill>
        <p:spPr>
          <a:xfrm>
            <a:off x="4716016" y="332656"/>
            <a:ext cx="1656184" cy="406555"/>
          </a:xfrm>
          <a:prstGeom prst="rect">
            <a:avLst/>
          </a:prstGeom>
        </p:spPr>
      </p:pic>
      <p:sp>
        <p:nvSpPr>
          <p:cNvPr id="11" name="Content Placeholder 3"/>
          <p:cNvSpPr txBox="1">
            <a:spLocks/>
          </p:cNvSpPr>
          <p:nvPr/>
        </p:nvSpPr>
        <p:spPr>
          <a:xfrm>
            <a:off x="3419872" y="1124744"/>
            <a:ext cx="3968180"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NZ" sz="2400" b="0" i="0" u="none" strike="noStrike" kern="1200" cap="none" spc="0" normalizeH="0" baseline="0" noProof="0" dirty="0" smtClean="0">
              <a:ln>
                <a:noFill/>
              </a:ln>
              <a:solidFill>
                <a:schemeClr val="accent4"/>
              </a:solidFill>
              <a:effectLst/>
              <a:uLnTx/>
              <a:uFillTx/>
              <a:latin typeface="+mn-lt"/>
              <a:ea typeface="+mn-ea"/>
              <a:cs typeface="+mn-cs"/>
            </a:endParaRPr>
          </a:p>
        </p:txBody>
      </p:sp>
      <p:sp>
        <p:nvSpPr>
          <p:cNvPr id="13" name="Content Placeholder 3"/>
          <p:cNvSpPr txBox="1">
            <a:spLocks/>
          </p:cNvSpPr>
          <p:nvPr/>
        </p:nvSpPr>
        <p:spPr>
          <a:xfrm>
            <a:off x="3059832" y="908720"/>
            <a:ext cx="5832648"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NZ" sz="2400" b="0" i="0" u="none" strike="noStrike" kern="1200" cap="none" spc="0" normalizeH="0" baseline="0" noProof="0" dirty="0" smtClean="0">
                <a:ln>
                  <a:noFill/>
                </a:ln>
                <a:solidFill>
                  <a:schemeClr val="accent4"/>
                </a:solidFill>
                <a:effectLst/>
                <a:uLnTx/>
                <a:uFillTx/>
                <a:latin typeface="+mn-lt"/>
                <a:ea typeface="+mn-ea"/>
                <a:cs typeface="+mn-cs"/>
              </a:rPr>
              <a:t>Relativistic			Non-relativistic</a:t>
            </a:r>
          </a:p>
          <a:p>
            <a:pPr marL="342900" marR="0" lvl="0" indent="-342900" algn="l" defTabSz="914400" rtl="0" eaLnBrk="1" fontAlgn="auto" latinLnBrk="0" hangingPunct="1">
              <a:lnSpc>
                <a:spcPct val="100000"/>
              </a:lnSpc>
              <a:spcBef>
                <a:spcPct val="20000"/>
              </a:spcBef>
              <a:spcAft>
                <a:spcPts val="0"/>
              </a:spcAft>
              <a:buClrTx/>
              <a:buSzTx/>
              <a:tabLst/>
              <a:defRPr/>
            </a:pPr>
            <a:r>
              <a:rPr lang="en-NZ" sz="2400" dirty="0" smtClean="0">
                <a:solidFill>
                  <a:schemeClr val="accent4"/>
                </a:solidFill>
              </a:rPr>
              <a:t>Bose-Einstein    Fermi-Dirac</a:t>
            </a:r>
            <a:endParaRPr kumimoji="0" lang="en-NZ" sz="2400" b="0" i="0" u="none" strike="noStrike" kern="1200" cap="none" spc="0" normalizeH="0" baseline="0" noProof="0" dirty="0" smtClean="0">
              <a:ln>
                <a:noFill/>
              </a:ln>
              <a:solidFill>
                <a:schemeClr val="accent4"/>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NZ" sz="3200" b="0" i="0" u="none" strike="noStrike" kern="1200" cap="none" spc="0" normalizeH="0" baseline="0" noProof="0" dirty="0" smtClean="0">
              <a:ln>
                <a:noFill/>
              </a:ln>
              <a:solidFill>
                <a:schemeClr val="accent4"/>
              </a:solidFill>
              <a:effectLst/>
              <a:uLnTx/>
              <a:uFillTx/>
              <a:latin typeface="+mn-lt"/>
              <a:ea typeface="+mn-ea"/>
              <a:cs typeface="+mn-cs"/>
            </a:endParaRPr>
          </a:p>
        </p:txBody>
      </p:sp>
      <p:pic>
        <p:nvPicPr>
          <p:cNvPr id="20" name="Picture 19" descr="TP_tmp.emf"/>
          <p:cNvPicPr>
            <a:picLocks noChangeAspect="1"/>
          </p:cNvPicPr>
          <p:nvPr>
            <p:custDataLst>
              <p:tags r:id="rId2"/>
            </p:custDataLst>
          </p:nvPr>
        </p:nvPicPr>
        <p:blipFill>
          <a:blip r:embed="rId7" cstate="print"/>
          <a:stretch>
            <a:fillRect/>
          </a:stretch>
        </p:blipFill>
        <p:spPr>
          <a:xfrm>
            <a:off x="4716016" y="4725144"/>
            <a:ext cx="3172499" cy="195887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Entropy</a:t>
            </a:r>
            <a:endParaRPr lang="en-NZ" dirty="0"/>
          </a:p>
        </p:txBody>
      </p:sp>
      <p:pic>
        <p:nvPicPr>
          <p:cNvPr id="9" name="Content Placeholder 8" descr="TP_tmp.emf"/>
          <p:cNvPicPr>
            <a:picLocks noGrp="1" noChangeAspect="1"/>
          </p:cNvPicPr>
          <p:nvPr>
            <p:ph sz="half" idx="2"/>
            <p:custDataLst>
              <p:tags r:id="rId1"/>
            </p:custDataLst>
          </p:nvPr>
        </p:nvPicPr>
        <p:blipFill>
          <a:blip r:embed="rId4" cstate="print"/>
          <a:stretch>
            <a:fillRect/>
          </a:stretch>
        </p:blipFill>
        <p:spPr>
          <a:xfrm>
            <a:off x="683568" y="1556792"/>
            <a:ext cx="6624181" cy="763200"/>
          </a:xfrm>
        </p:spPr>
      </p:pic>
      <p:pic>
        <p:nvPicPr>
          <p:cNvPr id="11" name="Picture 10" descr="TP_tmp.emf"/>
          <p:cNvPicPr>
            <a:picLocks noChangeAspect="1"/>
          </p:cNvPicPr>
          <p:nvPr>
            <p:custDataLst>
              <p:tags r:id="rId2"/>
            </p:custDataLst>
          </p:nvPr>
        </p:nvPicPr>
        <p:blipFill>
          <a:blip r:embed="rId5" cstate="print"/>
          <a:stretch>
            <a:fillRect/>
          </a:stretch>
        </p:blipFill>
        <p:spPr>
          <a:xfrm>
            <a:off x="395536" y="2924944"/>
            <a:ext cx="8245424" cy="42806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Freeze-out</a:t>
            </a:r>
            <a:endParaRPr lang="en-NZ" dirty="0"/>
          </a:p>
        </p:txBody>
      </p:sp>
      <p:sp>
        <p:nvSpPr>
          <p:cNvPr id="4" name="Content Placeholder 3"/>
          <p:cNvSpPr>
            <a:spLocks noGrp="1"/>
          </p:cNvSpPr>
          <p:nvPr>
            <p:ph sz="half" idx="2"/>
          </p:nvPr>
        </p:nvSpPr>
        <p:spPr>
          <a:xfrm>
            <a:off x="467544" y="1484784"/>
            <a:ext cx="7344816" cy="3951288"/>
          </a:xfrm>
        </p:spPr>
        <p:txBody>
          <a:bodyPr/>
          <a:lstStyle/>
          <a:p>
            <a:r>
              <a:rPr lang="en-NZ" dirty="0" smtClean="0"/>
              <a:t>As the temperature drops the interaction rate for particle interactions also drops</a:t>
            </a:r>
          </a:p>
          <a:p>
            <a:r>
              <a:rPr lang="en-NZ" dirty="0" smtClean="0"/>
              <a:t>A particle is said to </a:t>
            </a:r>
            <a:r>
              <a:rPr lang="en-NZ" dirty="0" smtClean="0">
                <a:solidFill>
                  <a:schemeClr val="tx2"/>
                </a:solidFill>
              </a:rPr>
              <a:t>decouple</a:t>
            </a:r>
            <a:r>
              <a:rPr lang="en-NZ" dirty="0" smtClean="0"/>
              <a:t> or </a:t>
            </a:r>
            <a:r>
              <a:rPr lang="en-NZ" dirty="0" err="1" smtClean="0">
                <a:solidFill>
                  <a:schemeClr val="tx2"/>
                </a:solidFill>
              </a:rPr>
              <a:t>freezeout</a:t>
            </a:r>
            <a:r>
              <a:rPr lang="en-NZ" dirty="0" smtClean="0"/>
              <a:t> when all of its interactions satisfy</a:t>
            </a:r>
          </a:p>
          <a:p>
            <a:endParaRPr lang="en-NZ" dirty="0" smtClean="0"/>
          </a:p>
          <a:p>
            <a:endParaRPr lang="en-NZ" dirty="0" smtClean="0"/>
          </a:p>
          <a:p>
            <a:endParaRPr lang="en-NZ" dirty="0" smtClean="0"/>
          </a:p>
          <a:p>
            <a:r>
              <a:rPr lang="en-NZ" dirty="0" smtClean="0"/>
              <a:t>More careful investigations requires tracking processes with a Boltzmann equation</a:t>
            </a:r>
            <a:endParaRPr lang="en-NZ" dirty="0"/>
          </a:p>
        </p:txBody>
      </p:sp>
      <p:pic>
        <p:nvPicPr>
          <p:cNvPr id="12" name="Picture 11" descr="TP_tmp.emf"/>
          <p:cNvPicPr>
            <a:picLocks noChangeAspect="1"/>
          </p:cNvPicPr>
          <p:nvPr>
            <p:custDataLst>
              <p:tags r:id="rId1"/>
            </p:custDataLst>
          </p:nvPr>
        </p:nvPicPr>
        <p:blipFill>
          <a:blip r:embed="rId3" cstate="print"/>
          <a:stretch>
            <a:fillRect/>
          </a:stretch>
        </p:blipFill>
        <p:spPr>
          <a:xfrm>
            <a:off x="2555776" y="3212976"/>
            <a:ext cx="4032448" cy="10319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Lecture Plan:</a:t>
            </a:r>
            <a:endParaRPr lang="en-NZ" dirty="0"/>
          </a:p>
        </p:txBody>
      </p:sp>
      <p:sp>
        <p:nvSpPr>
          <p:cNvPr id="3" name="Content Placeholder 2"/>
          <p:cNvSpPr>
            <a:spLocks noGrp="1"/>
          </p:cNvSpPr>
          <p:nvPr>
            <p:ph sz="half" idx="1"/>
          </p:nvPr>
        </p:nvSpPr>
        <p:spPr>
          <a:xfrm>
            <a:off x="457200" y="1600200"/>
            <a:ext cx="8507288" cy="4525963"/>
          </a:xfrm>
        </p:spPr>
        <p:txBody>
          <a:bodyPr>
            <a:normAutofit/>
          </a:bodyPr>
          <a:lstStyle/>
          <a:p>
            <a:pPr marL="809625" indent="-809625">
              <a:buFont typeface="+mj-lt"/>
              <a:buAutoNum type="arabicPeriod"/>
            </a:pPr>
            <a:r>
              <a:rPr lang="en-NZ" sz="4000" dirty="0" smtClean="0">
                <a:solidFill>
                  <a:schemeClr val="tx2"/>
                </a:solidFill>
                <a:latin typeface="Courier New" pitchFamily="49" charset="0"/>
                <a:cs typeface="Courier New" pitchFamily="49" charset="0"/>
              </a:rPr>
              <a:t>Neutrino Cosmology</a:t>
            </a:r>
          </a:p>
          <a:p>
            <a:pPr marL="809625" indent="-809625">
              <a:buFont typeface="+mj-lt"/>
              <a:buAutoNum type="arabicPeriod"/>
            </a:pPr>
            <a:r>
              <a:rPr lang="en-NZ" sz="4000" dirty="0" smtClean="0">
                <a:solidFill>
                  <a:schemeClr val="tx2"/>
                </a:solidFill>
                <a:latin typeface="Courier New" pitchFamily="49" charset="0"/>
                <a:cs typeface="Courier New" pitchFamily="49" charset="0"/>
              </a:rPr>
              <a:t>High Energy Astrophysical Neutrinos</a:t>
            </a:r>
          </a:p>
          <a:p>
            <a:pPr marL="809625" indent="-809625">
              <a:buFont typeface="+mj-lt"/>
              <a:buAutoNum type="arabicPeriod"/>
            </a:pPr>
            <a:r>
              <a:rPr lang="en-NZ" sz="4000" dirty="0" smtClean="0">
                <a:solidFill>
                  <a:schemeClr val="tx2"/>
                </a:solidFill>
                <a:latin typeface="Courier New" pitchFamily="49" charset="0"/>
                <a:cs typeface="Courier New" pitchFamily="49" charset="0"/>
              </a:rPr>
              <a:t>Supernova Neutrinos</a:t>
            </a:r>
          </a:p>
          <a:p>
            <a:pPr marL="809625" indent="-809625">
              <a:buNone/>
            </a:pPr>
            <a:endParaRPr lang="en-NZ" sz="4000" dirty="0">
              <a:solidFill>
                <a:schemeClr val="tx2"/>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Neutrino </a:t>
            </a:r>
            <a:r>
              <a:rPr lang="en-NZ" dirty="0" err="1" smtClean="0"/>
              <a:t>Freezeout</a:t>
            </a:r>
            <a:endParaRPr lang="en-NZ" dirty="0"/>
          </a:p>
        </p:txBody>
      </p:sp>
      <p:sp>
        <p:nvSpPr>
          <p:cNvPr id="3" name="Text Placeholder 2"/>
          <p:cNvSpPr>
            <a:spLocks noGrp="1"/>
          </p:cNvSpPr>
          <p:nvPr>
            <p:ph type="body" idx="1"/>
          </p:nvPr>
        </p:nvSpPr>
        <p:spPr/>
        <p:txBody>
          <a:bodyPr/>
          <a:lstStyle/>
          <a:p>
            <a:endParaRPr lang="en-NZ"/>
          </a:p>
        </p:txBody>
      </p:sp>
      <p:sp>
        <p:nvSpPr>
          <p:cNvPr id="4" name="Content Placeholder 3"/>
          <p:cNvSpPr>
            <a:spLocks noGrp="1"/>
          </p:cNvSpPr>
          <p:nvPr>
            <p:ph sz="half" idx="2"/>
          </p:nvPr>
        </p:nvSpPr>
        <p:spPr>
          <a:xfrm>
            <a:off x="539552" y="4149080"/>
            <a:ext cx="7776864" cy="3951288"/>
          </a:xfrm>
        </p:spPr>
        <p:txBody>
          <a:bodyPr/>
          <a:lstStyle/>
          <a:p>
            <a:r>
              <a:rPr lang="en-NZ" dirty="0" smtClean="0"/>
              <a:t>Equating these quantities gives </a:t>
            </a:r>
            <a:endParaRPr lang="en-NZ" dirty="0"/>
          </a:p>
        </p:txBody>
      </p:sp>
      <p:sp>
        <p:nvSpPr>
          <p:cNvPr id="5" name="Text Placeholder 4"/>
          <p:cNvSpPr>
            <a:spLocks noGrp="1"/>
          </p:cNvSpPr>
          <p:nvPr>
            <p:ph type="body" sz="quarter" idx="3"/>
          </p:nvPr>
        </p:nvSpPr>
        <p:spPr/>
        <p:txBody>
          <a:bodyPr/>
          <a:lstStyle/>
          <a:p>
            <a:endParaRPr lang="en-NZ"/>
          </a:p>
        </p:txBody>
      </p:sp>
      <p:pic>
        <p:nvPicPr>
          <p:cNvPr id="9" name="Content Placeholder 8" descr="TP_tmp.emf"/>
          <p:cNvPicPr>
            <a:picLocks noGrp="1" noChangeAspect="1"/>
          </p:cNvPicPr>
          <p:nvPr>
            <p:ph sz="quarter" idx="4"/>
            <p:custDataLst>
              <p:tags r:id="rId1"/>
            </p:custDataLst>
          </p:nvPr>
        </p:nvPicPr>
        <p:blipFill>
          <a:blip r:embed="rId4" cstate="print"/>
          <a:stretch>
            <a:fillRect/>
          </a:stretch>
        </p:blipFill>
        <p:spPr>
          <a:xfrm>
            <a:off x="2008620" y="3175000"/>
            <a:ext cx="5126759" cy="305280"/>
          </a:xfrm>
        </p:spPr>
      </p:pic>
      <p:pic>
        <p:nvPicPr>
          <p:cNvPr id="1026" name="Picture 2"/>
          <p:cNvPicPr>
            <a:picLocks noChangeAspect="1" noChangeArrowheads="1"/>
          </p:cNvPicPr>
          <p:nvPr/>
        </p:nvPicPr>
        <p:blipFill>
          <a:blip r:embed="rId5" cstate="print"/>
          <a:srcRect/>
          <a:stretch>
            <a:fillRect/>
          </a:stretch>
        </p:blipFill>
        <p:spPr bwMode="auto">
          <a:xfrm>
            <a:off x="1043608" y="1484784"/>
            <a:ext cx="6877050" cy="2438400"/>
          </a:xfrm>
          <a:prstGeom prst="rect">
            <a:avLst/>
          </a:prstGeom>
          <a:noFill/>
          <a:ln w="9525">
            <a:noFill/>
            <a:miter lim="800000"/>
            <a:headEnd/>
            <a:tailEnd/>
          </a:ln>
        </p:spPr>
      </p:pic>
      <p:pic>
        <p:nvPicPr>
          <p:cNvPr id="11" name="Picture 10" descr="TP_tmp.emf"/>
          <p:cNvPicPr>
            <a:picLocks noChangeAspect="1"/>
          </p:cNvPicPr>
          <p:nvPr>
            <p:custDataLst>
              <p:tags r:id="rId2"/>
            </p:custDataLst>
          </p:nvPr>
        </p:nvPicPr>
        <p:blipFill>
          <a:blip r:embed="rId6" cstate="print"/>
          <a:stretch>
            <a:fillRect/>
          </a:stretch>
        </p:blipFill>
        <p:spPr>
          <a:xfrm>
            <a:off x="1187624" y="4797152"/>
            <a:ext cx="7488832" cy="44593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solidFill>
              </a:rPr>
              <a:t>Neutrino temperature</a:t>
            </a:r>
            <a:endParaRPr lang="en-NZ" dirty="0">
              <a:solidFill>
                <a:schemeClr val="tx2"/>
              </a:solidFill>
            </a:endParaRPr>
          </a:p>
        </p:txBody>
      </p:sp>
      <p:sp>
        <p:nvSpPr>
          <p:cNvPr id="3" name="Content Placeholder 2"/>
          <p:cNvSpPr>
            <a:spLocks noGrp="1"/>
          </p:cNvSpPr>
          <p:nvPr>
            <p:ph idx="1"/>
          </p:nvPr>
        </p:nvSpPr>
        <p:spPr>
          <a:xfrm>
            <a:off x="467544" y="1772816"/>
            <a:ext cx="8229600" cy="3917032"/>
          </a:xfrm>
        </p:spPr>
        <p:txBody>
          <a:bodyPr>
            <a:normAutofit fontScale="92500" lnSpcReduction="20000"/>
          </a:bodyPr>
          <a:lstStyle/>
          <a:p>
            <a:r>
              <a:rPr lang="en-NZ" dirty="0" smtClean="0"/>
              <a:t>At neutrino decoupling the neutrino </a:t>
            </a:r>
            <a:r>
              <a:rPr lang="en-NZ" dirty="0" err="1" smtClean="0"/>
              <a:t>bg</a:t>
            </a:r>
            <a:r>
              <a:rPr lang="en-NZ" dirty="0" smtClean="0"/>
              <a:t> temperature and the photon </a:t>
            </a:r>
            <a:r>
              <a:rPr lang="en-NZ" dirty="0" err="1" smtClean="0"/>
              <a:t>bg</a:t>
            </a:r>
            <a:r>
              <a:rPr lang="en-NZ" dirty="0" smtClean="0"/>
              <a:t> temperature are the same</a:t>
            </a:r>
          </a:p>
          <a:p>
            <a:r>
              <a:rPr lang="en-NZ" dirty="0" smtClean="0"/>
              <a:t>Subsequently </a:t>
            </a:r>
            <a:br>
              <a:rPr lang="en-NZ" dirty="0" smtClean="0"/>
            </a:br>
            <a:r>
              <a:rPr lang="en-NZ" dirty="0" smtClean="0"/>
              <a:t/>
            </a:r>
            <a:br>
              <a:rPr lang="en-NZ" dirty="0" smtClean="0"/>
            </a:br>
            <a:r>
              <a:rPr lang="en-NZ" dirty="0" smtClean="0"/>
              <a:t/>
            </a:r>
            <a:br>
              <a:rPr lang="en-NZ" dirty="0" smtClean="0"/>
            </a:br>
            <a:r>
              <a:rPr lang="en-NZ" dirty="0" smtClean="0"/>
              <a:t/>
            </a:r>
            <a:br>
              <a:rPr lang="en-NZ" dirty="0" smtClean="0"/>
            </a:br>
            <a:r>
              <a:rPr lang="en-NZ" dirty="0" smtClean="0"/>
              <a:t>which increases the temperature of the photons but not the neutrinos</a:t>
            </a:r>
            <a:br>
              <a:rPr lang="en-NZ" dirty="0" smtClean="0"/>
            </a:br>
            <a:endParaRPr lang="en-NZ" dirty="0"/>
          </a:p>
        </p:txBody>
      </p:sp>
      <p:pic>
        <p:nvPicPr>
          <p:cNvPr id="2052" name="Picture 4"/>
          <p:cNvPicPr>
            <a:picLocks noChangeAspect="1" noChangeArrowheads="1"/>
          </p:cNvPicPr>
          <p:nvPr/>
        </p:nvPicPr>
        <p:blipFill>
          <a:blip r:embed="rId2" cstate="print"/>
          <a:srcRect/>
          <a:stretch>
            <a:fillRect/>
          </a:stretch>
        </p:blipFill>
        <p:spPr bwMode="auto">
          <a:xfrm>
            <a:off x="3779912" y="2981692"/>
            <a:ext cx="1656184" cy="1239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r>
              <a:rPr lang="en-NZ" dirty="0" smtClean="0">
                <a:solidFill>
                  <a:schemeClr val="tx2"/>
                </a:solidFill>
              </a:rPr>
              <a:t>Photon temperature increase</a:t>
            </a:r>
            <a:endParaRPr lang="en-NZ" dirty="0">
              <a:solidFill>
                <a:schemeClr val="tx2"/>
              </a:solidFill>
            </a:endParaRPr>
          </a:p>
        </p:txBody>
      </p:sp>
      <p:sp>
        <p:nvSpPr>
          <p:cNvPr id="3" name="Content Placeholder 2"/>
          <p:cNvSpPr>
            <a:spLocks noGrp="1"/>
          </p:cNvSpPr>
          <p:nvPr>
            <p:ph idx="1"/>
          </p:nvPr>
        </p:nvSpPr>
        <p:spPr>
          <a:xfrm>
            <a:off x="457200" y="1196752"/>
            <a:ext cx="8229600" cy="4525963"/>
          </a:xfrm>
        </p:spPr>
        <p:txBody>
          <a:bodyPr/>
          <a:lstStyle/>
          <a:p>
            <a:r>
              <a:rPr lang="en-NZ" dirty="0" smtClean="0"/>
              <a:t>Entropy </a:t>
            </a:r>
            <a:br>
              <a:rPr lang="en-NZ" dirty="0" smtClean="0"/>
            </a:br>
            <a:r>
              <a:rPr lang="en-NZ" dirty="0" smtClean="0"/>
              <a:t/>
            </a:r>
            <a:br>
              <a:rPr lang="en-NZ" dirty="0" smtClean="0"/>
            </a:br>
            <a:r>
              <a:rPr lang="en-NZ" dirty="0" smtClean="0"/>
              <a:t>					</a:t>
            </a:r>
          </a:p>
          <a:p>
            <a:r>
              <a:rPr lang="en-NZ" dirty="0" smtClean="0"/>
              <a:t>Entropy before electron positron </a:t>
            </a:r>
            <a:r>
              <a:rPr lang="en-NZ" dirty="0" smtClean="0"/>
              <a:t>annihilation</a:t>
            </a:r>
          </a:p>
          <a:p>
            <a:endParaRPr lang="en-NZ" dirty="0" smtClean="0"/>
          </a:p>
          <a:p>
            <a:r>
              <a:rPr lang="en-NZ" dirty="0" smtClean="0"/>
              <a:t>Entropy after </a:t>
            </a:r>
            <a:r>
              <a:rPr lang="en-NZ" dirty="0" smtClean="0"/>
              <a:t>electron positron annihilation</a:t>
            </a:r>
          </a:p>
          <a:p>
            <a:pPr>
              <a:buNone/>
            </a:pPr>
            <a:endParaRPr lang="en-NZ" dirty="0"/>
          </a:p>
        </p:txBody>
      </p:sp>
      <p:pic>
        <p:nvPicPr>
          <p:cNvPr id="9" name="Picture 8" descr="TP_tmp.emf"/>
          <p:cNvPicPr>
            <a:picLocks noChangeAspect="1"/>
          </p:cNvPicPr>
          <p:nvPr>
            <p:custDataLst>
              <p:tags r:id="rId1"/>
            </p:custDataLst>
          </p:nvPr>
        </p:nvPicPr>
        <p:blipFill>
          <a:blip r:embed="rId6" cstate="print"/>
          <a:stretch>
            <a:fillRect/>
          </a:stretch>
        </p:blipFill>
        <p:spPr>
          <a:xfrm>
            <a:off x="1403648" y="1844824"/>
            <a:ext cx="6921820" cy="504056"/>
          </a:xfrm>
          <a:prstGeom prst="rect">
            <a:avLst/>
          </a:prstGeom>
        </p:spPr>
      </p:pic>
      <p:pic>
        <p:nvPicPr>
          <p:cNvPr id="14" name="Picture 13" descr="TP_tmp.emf"/>
          <p:cNvPicPr>
            <a:picLocks noChangeAspect="1"/>
          </p:cNvPicPr>
          <p:nvPr>
            <p:custDataLst>
              <p:tags r:id="rId2"/>
            </p:custDataLst>
          </p:nvPr>
        </p:nvPicPr>
        <p:blipFill>
          <a:blip r:embed="rId7" cstate="print"/>
          <a:stretch>
            <a:fillRect/>
          </a:stretch>
        </p:blipFill>
        <p:spPr>
          <a:xfrm>
            <a:off x="2771800" y="4581128"/>
            <a:ext cx="3781619" cy="432480"/>
          </a:xfrm>
          <a:prstGeom prst="rect">
            <a:avLst/>
          </a:prstGeom>
        </p:spPr>
      </p:pic>
      <p:pic>
        <p:nvPicPr>
          <p:cNvPr id="1026" name="Picture 2"/>
          <p:cNvPicPr>
            <a:picLocks noChangeAspect="1" noChangeArrowheads="1"/>
          </p:cNvPicPr>
          <p:nvPr/>
        </p:nvPicPr>
        <p:blipFill>
          <a:blip r:embed="rId8" cstate="print"/>
          <a:srcRect/>
          <a:stretch>
            <a:fillRect/>
          </a:stretch>
        </p:blipFill>
        <p:spPr bwMode="auto">
          <a:xfrm>
            <a:off x="1043608" y="5085184"/>
            <a:ext cx="6115050" cy="514350"/>
          </a:xfrm>
          <a:prstGeom prst="rect">
            <a:avLst/>
          </a:prstGeom>
          <a:noFill/>
          <a:ln w="9525">
            <a:noFill/>
            <a:miter lim="800000"/>
            <a:headEnd/>
            <a:tailEnd/>
          </a:ln>
        </p:spPr>
      </p:pic>
      <p:pic>
        <p:nvPicPr>
          <p:cNvPr id="17" name="Picture 16" descr="TP_tmp.emf"/>
          <p:cNvPicPr>
            <a:picLocks noChangeAspect="1"/>
          </p:cNvPicPr>
          <p:nvPr>
            <p:custDataLst>
              <p:tags r:id="rId3"/>
            </p:custDataLst>
          </p:nvPr>
        </p:nvPicPr>
        <p:blipFill>
          <a:blip r:embed="rId9" cstate="print"/>
          <a:stretch>
            <a:fillRect/>
          </a:stretch>
        </p:blipFill>
        <p:spPr>
          <a:xfrm>
            <a:off x="3491880" y="5733256"/>
            <a:ext cx="2241351" cy="864096"/>
          </a:xfrm>
          <a:prstGeom prst="rect">
            <a:avLst/>
          </a:prstGeom>
        </p:spPr>
      </p:pic>
      <p:pic>
        <p:nvPicPr>
          <p:cNvPr id="20" name="Picture 19" descr="TP_tmp.emf"/>
          <p:cNvPicPr>
            <a:picLocks noChangeAspect="1"/>
          </p:cNvPicPr>
          <p:nvPr>
            <p:custDataLst>
              <p:tags r:id="rId4"/>
            </p:custDataLst>
          </p:nvPr>
        </p:nvPicPr>
        <p:blipFill>
          <a:blip r:embed="rId10" cstate="print"/>
          <a:stretch>
            <a:fillRect/>
          </a:stretch>
        </p:blipFill>
        <p:spPr>
          <a:xfrm>
            <a:off x="1403648" y="3356992"/>
            <a:ext cx="6370382" cy="4324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628800"/>
            <a:ext cx="6048672" cy="3170099"/>
          </a:xfrm>
          <a:prstGeom prst="rect">
            <a:avLst/>
          </a:prstGeom>
        </p:spPr>
        <p:txBody>
          <a:bodyPr wrap="square">
            <a:spAutoFit/>
          </a:bodyPr>
          <a:lstStyle/>
          <a:p>
            <a:r>
              <a:rPr lang="en-NZ" sz="4000" dirty="0" smtClean="0">
                <a:solidFill>
                  <a:schemeClr val="tx2"/>
                </a:solidFill>
              </a:rPr>
              <a:t>“Happy is he who gets to know the reasons for things.”</a:t>
            </a:r>
          </a:p>
          <a:p>
            <a:r>
              <a:rPr lang="da-DK" sz="4000" dirty="0" smtClean="0">
                <a:solidFill>
                  <a:schemeClr val="tx2"/>
                </a:solidFill>
              </a:rPr>
              <a:t>Virgil (70 – 19 BC; Roman poet)</a:t>
            </a:r>
            <a:endParaRPr lang="en-NZ" sz="4000"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Corrections</a:t>
            </a:r>
            <a:endParaRPr lang="en-NZ" dirty="0"/>
          </a:p>
        </p:txBody>
      </p:sp>
      <p:sp>
        <p:nvSpPr>
          <p:cNvPr id="3" name="Content Placeholder 2"/>
          <p:cNvSpPr txBox="1">
            <a:spLocks/>
          </p:cNvSpPr>
          <p:nvPr/>
        </p:nvSpPr>
        <p:spPr>
          <a:xfrm>
            <a:off x="467544" y="1772816"/>
            <a:ext cx="8229600" cy="391703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3200" b="0" i="0" u="none" strike="noStrike" kern="1200" cap="none" spc="0" normalizeH="0" baseline="0" noProof="0" dirty="0" smtClean="0">
                <a:ln>
                  <a:noFill/>
                </a:ln>
                <a:solidFill>
                  <a:schemeClr val="tx1"/>
                </a:solidFill>
                <a:effectLst/>
                <a:uLnTx/>
                <a:uFillTx/>
                <a:latin typeface="+mn-lt"/>
                <a:ea typeface="+mn-ea"/>
                <a:cs typeface="+mn-cs"/>
              </a:rPr>
              <a:t>Actually</a:t>
            </a:r>
            <a:r>
              <a:rPr kumimoji="0" lang="en-NZ" sz="3200" b="0" i="0" u="none" strike="noStrike" kern="1200" cap="none" spc="0" normalizeH="0" noProof="0" dirty="0" smtClean="0">
                <a:ln>
                  <a:noFill/>
                </a:ln>
                <a:solidFill>
                  <a:schemeClr val="tx1"/>
                </a:solidFill>
                <a:effectLst/>
                <a:uLnTx/>
                <a:uFillTx/>
                <a:latin typeface="+mn-lt"/>
                <a:ea typeface="+mn-ea"/>
                <a:cs typeface="+mn-cs"/>
              </a:rPr>
              <a:t> some neutrinos are still coupled when the annihilation occurs 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3200" dirty="0" smtClean="0"/>
              <a:t>There are finite temperature QED effects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NZ" sz="3200" b="0" i="0" u="none" strike="noStrike" kern="1200" cap="none" spc="0" normalizeH="0" noProof="0" dirty="0" smtClean="0">
                <a:ln>
                  <a:noFill/>
                </a:ln>
                <a:solidFill>
                  <a:schemeClr val="tx2"/>
                </a:solidFill>
                <a:effectLst/>
                <a:uLnTx/>
                <a:uFillTx/>
                <a:latin typeface="+mn-lt"/>
                <a:ea typeface="+mn-ea"/>
                <a:cs typeface="+mn-cs"/>
              </a:rPr>
              <a:t>The correction is usually expressed through </a:t>
            </a:r>
            <a:r>
              <a:rPr kumimoji="0" lang="en-NZ" sz="3200" b="0" i="1" u="none" strike="noStrike" kern="1200" cap="none" spc="0" normalizeH="0" noProof="0" dirty="0" smtClean="0">
                <a:ln>
                  <a:noFill/>
                </a:ln>
                <a:solidFill>
                  <a:schemeClr val="tx2"/>
                </a:solidFill>
                <a:effectLst/>
                <a:uLnTx/>
                <a:uFillTx/>
                <a:latin typeface="+mn-lt"/>
                <a:ea typeface="+mn-ea"/>
                <a:cs typeface="+mn-cs"/>
              </a:rPr>
              <a:t>N</a:t>
            </a:r>
            <a:r>
              <a:rPr kumimoji="0" lang="en-NZ" sz="3200" b="0" i="1" u="none" strike="noStrike" kern="1200" cap="none" spc="0" normalizeH="0" baseline="-25000" noProof="0" dirty="0" smtClean="0">
                <a:ln>
                  <a:noFill/>
                </a:ln>
                <a:solidFill>
                  <a:schemeClr val="tx2"/>
                </a:solidFill>
                <a:effectLst/>
                <a:uLnTx/>
                <a:uFillTx/>
                <a:latin typeface="+mn-lt"/>
                <a:ea typeface="+mn-ea"/>
                <a:cs typeface="+mn-cs"/>
              </a:rPr>
              <a:t>eff</a:t>
            </a:r>
            <a:r>
              <a:rPr kumimoji="0" lang="en-NZ" sz="3200" b="0" i="1" u="none" strike="noStrike" kern="1200" cap="none" spc="0" normalizeH="0" noProof="0" dirty="0" smtClean="0">
                <a:ln>
                  <a:noFill/>
                </a:ln>
                <a:solidFill>
                  <a:schemeClr val="tx2"/>
                </a:solidFill>
                <a:effectLst/>
                <a:uLnTx/>
                <a:uFillTx/>
                <a:latin typeface="+mn-lt"/>
                <a:ea typeface="+mn-ea"/>
                <a:cs typeface="+mn-cs"/>
              </a:rPr>
              <a:t> </a:t>
            </a:r>
            <a:r>
              <a:rPr kumimoji="0" lang="en-NZ" sz="3200" b="0" i="1" u="none" strike="noStrike" kern="1200" cap="none" spc="0" normalizeH="0" baseline="0" noProof="0" dirty="0" smtClean="0">
                <a:ln>
                  <a:noFill/>
                </a:ln>
                <a:solidFill>
                  <a:schemeClr val="tx2"/>
                </a:solidFill>
                <a:effectLst/>
                <a:uLnTx/>
                <a:uFillTx/>
                <a:latin typeface="+mn-lt"/>
                <a:ea typeface="+mn-ea"/>
                <a:cs typeface="+mn-cs"/>
              </a:rPr>
              <a:t/>
            </a:r>
            <a:br>
              <a:rPr kumimoji="0" lang="en-NZ" sz="3200" b="0" i="1" u="none" strike="noStrike" kern="1200" cap="none" spc="0" normalizeH="0" baseline="0" noProof="0" dirty="0" smtClean="0">
                <a:ln>
                  <a:noFill/>
                </a:ln>
                <a:solidFill>
                  <a:schemeClr val="tx2"/>
                </a:solidFill>
                <a:effectLst/>
                <a:uLnTx/>
                <a:uFillTx/>
                <a:latin typeface="+mn-lt"/>
                <a:ea typeface="+mn-ea"/>
                <a:cs typeface="+mn-cs"/>
              </a:rPr>
            </a:br>
            <a:endParaRPr kumimoji="0" lang="en-NZ" sz="3200" b="0" i="1"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 descr="TP_tmp.emf"/>
          <p:cNvPicPr>
            <a:picLocks noChangeAspect="1"/>
          </p:cNvPicPr>
          <p:nvPr>
            <p:custDataLst>
              <p:tags r:id="rId1"/>
            </p:custDataLst>
          </p:nvPr>
        </p:nvPicPr>
        <p:blipFill>
          <a:blip r:embed="rId3" cstate="print"/>
          <a:stretch>
            <a:fillRect/>
          </a:stretch>
        </p:blipFill>
        <p:spPr>
          <a:xfrm>
            <a:off x="2339752" y="4293096"/>
            <a:ext cx="3971623" cy="648072"/>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3203848" y="5276850"/>
            <a:ext cx="2905125" cy="1581150"/>
          </a:xfrm>
          <a:prstGeom prst="rect">
            <a:avLst/>
          </a:prstGeom>
          <a:noFill/>
          <a:ln w="9525">
            <a:noFill/>
            <a:miter lim="800000"/>
            <a:headEnd/>
            <a:tailEnd/>
          </a:ln>
        </p:spPr>
      </p:pic>
      <p:cxnSp>
        <p:nvCxnSpPr>
          <p:cNvPr id="8" name="Straight Arrow Connector 7"/>
          <p:cNvCxnSpPr/>
          <p:nvPr/>
        </p:nvCxnSpPr>
        <p:spPr>
          <a:xfrm flipV="1">
            <a:off x="1907704" y="4869160"/>
            <a:ext cx="360040" cy="216024"/>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9512" y="4941168"/>
            <a:ext cx="2088232" cy="1200329"/>
          </a:xfrm>
          <a:prstGeom prst="rect">
            <a:avLst/>
          </a:prstGeom>
          <a:noFill/>
        </p:spPr>
        <p:txBody>
          <a:bodyPr wrap="square" rtlCol="0">
            <a:spAutoFit/>
          </a:bodyPr>
          <a:lstStyle/>
          <a:p>
            <a:r>
              <a:rPr lang="en-NZ" sz="2400" dirty="0" smtClean="0">
                <a:solidFill>
                  <a:schemeClr val="tx2"/>
                </a:solidFill>
              </a:rPr>
              <a:t>Total energy density in radiation</a:t>
            </a:r>
            <a:endParaRPr lang="en-NZ" sz="2400"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pic>
        <p:nvPicPr>
          <p:cNvPr id="3074" name="Picture 2"/>
          <p:cNvPicPr>
            <a:picLocks noChangeAspect="1" noChangeArrowheads="1"/>
          </p:cNvPicPr>
          <p:nvPr/>
        </p:nvPicPr>
        <p:blipFill>
          <a:blip r:embed="rId2" cstate="print"/>
          <a:srcRect/>
          <a:stretch>
            <a:fillRect/>
          </a:stretch>
        </p:blipFill>
        <p:spPr bwMode="auto">
          <a:xfrm>
            <a:off x="179512" y="1484784"/>
            <a:ext cx="8820472" cy="486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Evidence for cosmic neutrinos....indirect</a:t>
            </a:r>
            <a:endParaRPr lang="en-NZ" dirty="0"/>
          </a:p>
        </p:txBody>
      </p:sp>
      <p:sp>
        <p:nvSpPr>
          <p:cNvPr id="3" name="Content Placeholder 2"/>
          <p:cNvSpPr txBox="1">
            <a:spLocks/>
          </p:cNvSpPr>
          <p:nvPr/>
        </p:nvSpPr>
        <p:spPr>
          <a:xfrm>
            <a:off x="467544" y="1556792"/>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3200" dirty="0" smtClean="0"/>
              <a:t>Big Bang </a:t>
            </a:r>
            <a:r>
              <a:rPr lang="en-NZ" sz="3200" dirty="0" err="1" smtClean="0"/>
              <a:t>Nucleosynthesis</a:t>
            </a:r>
            <a:endParaRPr lang="en-NZ"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3200" b="0" i="0" u="none" strike="noStrike" kern="1200" cap="none" spc="0" normalizeH="0" baseline="0" noProof="0" dirty="0" smtClean="0">
                <a:ln>
                  <a:noFill/>
                </a:ln>
                <a:solidFill>
                  <a:schemeClr val="tx1"/>
                </a:solidFill>
                <a:effectLst/>
                <a:uLnTx/>
                <a:uFillTx/>
                <a:latin typeface="+mn-lt"/>
                <a:ea typeface="+mn-ea"/>
                <a:cs typeface="+mn-cs"/>
              </a:rPr>
              <a:t>Imprint</a:t>
            </a:r>
            <a:r>
              <a:rPr kumimoji="0" lang="en-NZ" sz="3200" b="0" i="0" u="none" strike="noStrike" kern="1200" cap="none" spc="0" normalizeH="0" noProof="0" dirty="0" smtClean="0">
                <a:ln>
                  <a:noFill/>
                </a:ln>
                <a:solidFill>
                  <a:schemeClr val="tx1"/>
                </a:solidFill>
                <a:effectLst/>
                <a:uLnTx/>
                <a:uFillTx/>
                <a:latin typeface="+mn-lt"/>
                <a:ea typeface="+mn-ea"/>
                <a:cs typeface="+mn-cs"/>
              </a:rPr>
              <a:t> on CMB and large scale structure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NZ" sz="3200" baseline="0" dirty="0" smtClean="0"/>
          </a:p>
          <a:p>
            <a:pPr marL="342900" indent="-342900">
              <a:spcBef>
                <a:spcPct val="20000"/>
              </a:spcBef>
              <a:buFont typeface="Arial" pitchFamily="34" charset="0"/>
              <a:buChar char="•"/>
            </a:pPr>
            <a:r>
              <a:rPr kumimoji="0" lang="en-NZ" sz="3200" b="0" i="0" u="none" strike="noStrike" kern="1200" cap="none" spc="0" normalizeH="0" noProof="0" dirty="0" smtClean="0">
                <a:ln>
                  <a:noFill/>
                </a:ln>
                <a:solidFill>
                  <a:schemeClr val="tx1"/>
                </a:solidFill>
                <a:effectLst/>
                <a:uLnTx/>
                <a:uFillTx/>
                <a:latin typeface="+mn-lt"/>
                <a:ea typeface="+mn-ea"/>
                <a:cs typeface="+mn-cs"/>
              </a:rPr>
              <a:t>Can use observations to constrain</a:t>
            </a:r>
            <a:r>
              <a:rPr kumimoji="0" lang="en-NZ" sz="3200" b="0" i="0" u="none" strike="noStrike" kern="1200" cap="none" spc="0" normalizeH="0" noProof="0" dirty="0" smtClean="0">
                <a:ln>
                  <a:noFill/>
                </a:ln>
                <a:effectLst/>
                <a:uLnTx/>
                <a:uFillTx/>
                <a:latin typeface="+mn-lt"/>
                <a:ea typeface="+mn-ea"/>
                <a:cs typeface="+mn-cs"/>
              </a:rPr>
              <a:t> </a:t>
            </a:r>
            <a:r>
              <a:rPr lang="en-NZ" sz="3200" i="1" dirty="0" smtClean="0"/>
              <a:t>N</a:t>
            </a:r>
            <a:r>
              <a:rPr lang="en-NZ" sz="3200" i="1" baseline="-25000" dirty="0" smtClean="0"/>
              <a:t>eff </a:t>
            </a:r>
            <a:r>
              <a:rPr lang="en-NZ" sz="3200" i="1" baseline="-25000" dirty="0" smtClean="0"/>
              <a:t> </a:t>
            </a:r>
            <a:r>
              <a:rPr lang="en-NZ" sz="3200" dirty="0" smtClean="0"/>
              <a:t> </a:t>
            </a:r>
            <a:r>
              <a:rPr lang="en-NZ" sz="3200" dirty="0" smtClean="0"/>
              <a:t>and t</a:t>
            </a:r>
            <a:r>
              <a:rPr kumimoji="0" lang="en-NZ" sz="3200" b="0" i="0" u="none" strike="noStrike" kern="1200" cap="none" spc="0" normalizeH="0" noProof="0" dirty="0" smtClean="0">
                <a:ln>
                  <a:noFill/>
                </a:ln>
                <a:solidFill>
                  <a:schemeClr val="tx1"/>
                </a:solidFill>
                <a:effectLst/>
                <a:uLnTx/>
                <a:uFillTx/>
                <a:latin typeface="+mn-lt"/>
                <a:ea typeface="+mn-ea"/>
                <a:cs typeface="+mn-cs"/>
              </a:rPr>
              <a:t>he </a:t>
            </a:r>
            <a:r>
              <a:rPr lang="el-GR" sz="3200" dirty="0" smtClean="0"/>
              <a:t>Σ</a:t>
            </a:r>
            <a:r>
              <a:rPr lang="en-NZ" sz="3200" dirty="0" smtClean="0"/>
              <a:t> </a:t>
            </a:r>
            <a:r>
              <a:rPr lang="en-NZ" sz="3200" dirty="0" smtClean="0"/>
              <a:t>mass</a:t>
            </a:r>
            <a:endParaRPr kumimoji="0" lang="en-NZ"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247456" y="612597"/>
            <a:ext cx="4896544" cy="6245403"/>
          </a:xfrm>
          <a:prstGeom prst="rect">
            <a:avLst/>
          </a:prstGeom>
          <a:noFill/>
          <a:ln w="9525">
            <a:noFill/>
            <a:miter lim="800000"/>
            <a:headEnd/>
            <a:tailEnd/>
          </a:ln>
        </p:spPr>
      </p:pic>
      <p:sp>
        <p:nvSpPr>
          <p:cNvPr id="2" name="Title 1"/>
          <p:cNvSpPr>
            <a:spLocks noGrp="1"/>
          </p:cNvSpPr>
          <p:nvPr>
            <p:ph type="title"/>
          </p:nvPr>
        </p:nvSpPr>
        <p:spPr>
          <a:xfrm>
            <a:off x="179512" y="116632"/>
            <a:ext cx="8229600" cy="1143000"/>
          </a:xfrm>
        </p:spPr>
        <p:txBody>
          <a:bodyPr/>
          <a:lstStyle/>
          <a:p>
            <a:r>
              <a:rPr lang="en-NZ" dirty="0" err="1" smtClean="0"/>
              <a:t>Nucleosynthesis</a:t>
            </a:r>
            <a:endParaRPr lang="en-NZ" dirty="0"/>
          </a:p>
        </p:txBody>
      </p:sp>
      <p:pic>
        <p:nvPicPr>
          <p:cNvPr id="4099" name="Picture 3"/>
          <p:cNvPicPr>
            <a:picLocks noChangeAspect="1" noChangeArrowheads="1"/>
          </p:cNvPicPr>
          <p:nvPr/>
        </p:nvPicPr>
        <p:blipFill>
          <a:blip r:embed="rId3" cstate="print"/>
          <a:srcRect/>
          <a:stretch>
            <a:fillRect/>
          </a:stretch>
        </p:blipFill>
        <p:spPr bwMode="auto">
          <a:xfrm>
            <a:off x="467544" y="1628800"/>
            <a:ext cx="3810000" cy="314325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11560" y="5301208"/>
            <a:ext cx="360997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Two steps</a:t>
            </a:r>
            <a:endParaRPr lang="en-NZ" dirty="0"/>
          </a:p>
        </p:txBody>
      </p:sp>
      <p:sp>
        <p:nvSpPr>
          <p:cNvPr id="3" name="Content Placeholder 2"/>
          <p:cNvSpPr>
            <a:spLocks noGrp="1"/>
          </p:cNvSpPr>
          <p:nvPr>
            <p:ph idx="1"/>
          </p:nvPr>
        </p:nvSpPr>
        <p:spPr/>
        <p:txBody>
          <a:bodyPr/>
          <a:lstStyle/>
          <a:p>
            <a:r>
              <a:rPr lang="en-NZ" dirty="0" smtClean="0"/>
              <a:t>Step 1: Neutron/proton ratio set</a:t>
            </a:r>
          </a:p>
          <a:p>
            <a:r>
              <a:rPr lang="en-NZ" dirty="0" smtClean="0"/>
              <a:t>Step 2: Nuclei formation</a:t>
            </a:r>
            <a:endParaRPr lang="en-N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NZ" dirty="0" smtClean="0"/>
              <a:t>Neutron/proton ratio</a:t>
            </a:r>
            <a:endParaRPr lang="en-NZ" dirty="0"/>
          </a:p>
        </p:txBody>
      </p:sp>
      <p:sp>
        <p:nvSpPr>
          <p:cNvPr id="3" name="Content Placeholder 2"/>
          <p:cNvSpPr>
            <a:spLocks noGrp="1"/>
          </p:cNvSpPr>
          <p:nvPr>
            <p:ph idx="1"/>
          </p:nvPr>
        </p:nvSpPr>
        <p:spPr/>
        <p:txBody>
          <a:bodyPr/>
          <a:lstStyle/>
          <a:p>
            <a:endParaRPr lang="en-NZ" dirty="0"/>
          </a:p>
        </p:txBody>
      </p:sp>
      <p:pic>
        <p:nvPicPr>
          <p:cNvPr id="5122" name="Picture 2"/>
          <p:cNvPicPr>
            <a:picLocks noChangeAspect="1" noChangeArrowheads="1"/>
          </p:cNvPicPr>
          <p:nvPr/>
        </p:nvPicPr>
        <p:blipFill>
          <a:blip r:embed="rId2" cstate="print"/>
          <a:srcRect/>
          <a:stretch>
            <a:fillRect/>
          </a:stretch>
        </p:blipFill>
        <p:spPr bwMode="auto">
          <a:xfrm>
            <a:off x="251520" y="1052736"/>
            <a:ext cx="5553075" cy="4019550"/>
          </a:xfrm>
          <a:prstGeom prst="rect">
            <a:avLst/>
          </a:prstGeom>
          <a:noFill/>
          <a:ln w="9525">
            <a:noFill/>
            <a:miter lim="800000"/>
            <a:headEnd/>
            <a:tailEnd/>
          </a:ln>
        </p:spPr>
      </p:pic>
      <p:sp>
        <p:nvSpPr>
          <p:cNvPr id="5" name="TextBox 4"/>
          <p:cNvSpPr txBox="1"/>
          <p:nvPr/>
        </p:nvSpPr>
        <p:spPr>
          <a:xfrm>
            <a:off x="1763688" y="5301208"/>
            <a:ext cx="2016224" cy="954107"/>
          </a:xfrm>
          <a:prstGeom prst="rect">
            <a:avLst/>
          </a:prstGeom>
          <a:noFill/>
        </p:spPr>
        <p:txBody>
          <a:bodyPr wrap="square" rtlCol="0">
            <a:spAutoFit/>
          </a:bodyPr>
          <a:lstStyle/>
          <a:p>
            <a:r>
              <a:rPr lang="en-NZ" sz="2800" dirty="0" err="1" smtClean="0"/>
              <a:t>Freezeout</a:t>
            </a:r>
            <a:r>
              <a:rPr lang="en-NZ" sz="2800" dirty="0" smtClean="0"/>
              <a:t> of interactions</a:t>
            </a:r>
            <a:endParaRPr lang="en-NZ" sz="2800" dirty="0"/>
          </a:p>
        </p:txBody>
      </p:sp>
      <p:pic>
        <p:nvPicPr>
          <p:cNvPr id="5123" name="Picture 3"/>
          <p:cNvPicPr>
            <a:picLocks noChangeAspect="1" noChangeArrowheads="1"/>
          </p:cNvPicPr>
          <p:nvPr/>
        </p:nvPicPr>
        <p:blipFill>
          <a:blip r:embed="rId3" cstate="print"/>
          <a:srcRect/>
          <a:stretch>
            <a:fillRect/>
          </a:stretch>
        </p:blipFill>
        <p:spPr bwMode="auto">
          <a:xfrm>
            <a:off x="5292080" y="4886325"/>
            <a:ext cx="2667000" cy="1971675"/>
          </a:xfrm>
          <a:prstGeom prst="rect">
            <a:avLst/>
          </a:prstGeom>
          <a:noFill/>
          <a:ln w="9525">
            <a:noFill/>
            <a:miter lim="800000"/>
            <a:headEnd/>
            <a:tailEnd/>
          </a:ln>
        </p:spPr>
      </p:pic>
      <p:cxnSp>
        <p:nvCxnSpPr>
          <p:cNvPr id="8" name="Straight Arrow Connector 7"/>
          <p:cNvCxnSpPr/>
          <p:nvPr/>
        </p:nvCxnSpPr>
        <p:spPr>
          <a:xfrm flipV="1">
            <a:off x="2411760" y="4941168"/>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39952" y="5445224"/>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4" cstate="print"/>
          <a:srcRect/>
          <a:stretch>
            <a:fillRect/>
          </a:stretch>
        </p:blipFill>
        <p:spPr bwMode="auto">
          <a:xfrm>
            <a:off x="5819775" y="1628800"/>
            <a:ext cx="3324225" cy="1666875"/>
          </a:xfrm>
          <a:prstGeom prst="rect">
            <a:avLst/>
          </a:prstGeom>
          <a:noFill/>
          <a:ln w="9525">
            <a:noFill/>
            <a:miter lim="800000"/>
            <a:headEnd/>
            <a:tailEnd/>
          </a:ln>
        </p:spPr>
      </p:pic>
      <p:cxnSp>
        <p:nvCxnSpPr>
          <p:cNvPr id="13" name="Straight Arrow Connector 12"/>
          <p:cNvCxnSpPr/>
          <p:nvPr/>
        </p:nvCxnSpPr>
        <p:spPr>
          <a:xfrm flipV="1">
            <a:off x="5436096" y="2780928"/>
            <a:ext cx="2880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solidFill>
              </a:rPr>
              <a:t>Neutrino Cosmology</a:t>
            </a:r>
            <a:endParaRPr lang="en-NZ" dirty="0">
              <a:solidFill>
                <a:schemeClr val="tx2"/>
              </a:solidFill>
            </a:endParaRPr>
          </a:p>
        </p:txBody>
      </p:sp>
      <p:sp>
        <p:nvSpPr>
          <p:cNvPr id="3" name="Content Placeholder 2"/>
          <p:cNvSpPr>
            <a:spLocks noGrp="1"/>
          </p:cNvSpPr>
          <p:nvPr>
            <p:ph idx="1"/>
          </p:nvPr>
        </p:nvSpPr>
        <p:spPr>
          <a:xfrm>
            <a:off x="395536" y="1385392"/>
            <a:ext cx="8496944" cy="5472608"/>
          </a:xfrm>
        </p:spPr>
        <p:txBody>
          <a:bodyPr>
            <a:normAutofit fontScale="85000" lnSpcReduction="20000"/>
          </a:bodyPr>
          <a:lstStyle/>
          <a:p>
            <a:r>
              <a:rPr lang="en-NZ" sz="3300" dirty="0" smtClean="0"/>
              <a:t>There is a cosmic background neutrino </a:t>
            </a:r>
            <a:br>
              <a:rPr lang="en-NZ" sz="3300" dirty="0" smtClean="0"/>
            </a:br>
            <a:r>
              <a:rPr lang="en-NZ" sz="3300" dirty="0" smtClean="0"/>
              <a:t>population which is a relic from the </a:t>
            </a:r>
            <a:br>
              <a:rPr lang="en-NZ" sz="3300" dirty="0" smtClean="0"/>
            </a:br>
            <a:r>
              <a:rPr lang="en-NZ" sz="3300" dirty="0" smtClean="0"/>
              <a:t>early universe</a:t>
            </a:r>
          </a:p>
          <a:p>
            <a:r>
              <a:rPr lang="en-NZ" sz="3300" dirty="0" smtClean="0"/>
              <a:t>The neutrino background affects cosmological processes</a:t>
            </a:r>
          </a:p>
          <a:p>
            <a:pPr lvl="1"/>
            <a:r>
              <a:rPr lang="en-NZ" sz="3300" dirty="0" smtClean="0"/>
              <a:t>Primordial </a:t>
            </a:r>
            <a:r>
              <a:rPr lang="en-NZ" sz="3300" dirty="0" err="1" smtClean="0"/>
              <a:t>nucleosynthesis</a:t>
            </a:r>
            <a:endParaRPr lang="en-NZ" sz="3300" dirty="0" smtClean="0"/>
          </a:p>
          <a:p>
            <a:pPr lvl="1"/>
            <a:r>
              <a:rPr lang="en-NZ" sz="3300" dirty="0" smtClean="0"/>
              <a:t>Cosmic microwave background</a:t>
            </a:r>
          </a:p>
          <a:p>
            <a:pPr lvl="1"/>
            <a:r>
              <a:rPr lang="en-NZ" sz="3300" dirty="0" smtClean="0"/>
              <a:t>Large structure formation</a:t>
            </a:r>
          </a:p>
          <a:p>
            <a:r>
              <a:rPr lang="en-NZ" sz="3300" dirty="0" smtClean="0"/>
              <a:t>Observations probing these processes give us information about neutrinos</a:t>
            </a:r>
          </a:p>
          <a:p>
            <a:r>
              <a:rPr lang="en-NZ" sz="3300" dirty="0" smtClean="0"/>
              <a:t>It is important to include the neutrino background effects to be able to interpret observations and learn about other constituents of the universe</a:t>
            </a:r>
            <a:endParaRPr lang="en-NZ" dirty="0" smtClean="0"/>
          </a:p>
          <a:p>
            <a:endParaRPr lang="en-NZ" dirty="0"/>
          </a:p>
        </p:txBody>
      </p:sp>
      <p:pic>
        <p:nvPicPr>
          <p:cNvPr id="4" name="Picture 4" descr="relic_nu_anim"/>
          <p:cNvPicPr>
            <a:picLocks noChangeAspect="1" noChangeArrowheads="1" noCrop="1"/>
          </p:cNvPicPr>
          <p:nvPr/>
        </p:nvPicPr>
        <p:blipFill>
          <a:blip r:embed="rId3" cstate="print"/>
          <a:srcRect/>
          <a:stretch>
            <a:fillRect/>
          </a:stretch>
        </p:blipFill>
        <p:spPr bwMode="auto">
          <a:xfrm>
            <a:off x="6767513" y="0"/>
            <a:ext cx="2376487" cy="22177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Nuclei Formation</a:t>
            </a:r>
            <a:endParaRPr lang="en-NZ" dirty="0"/>
          </a:p>
        </p:txBody>
      </p:sp>
      <p:pic>
        <p:nvPicPr>
          <p:cNvPr id="6146" name="Picture 2"/>
          <p:cNvPicPr>
            <a:picLocks noChangeAspect="1" noChangeArrowheads="1"/>
          </p:cNvPicPr>
          <p:nvPr/>
        </p:nvPicPr>
        <p:blipFill>
          <a:blip r:embed="rId2" cstate="print"/>
          <a:srcRect/>
          <a:stretch>
            <a:fillRect/>
          </a:stretch>
        </p:blipFill>
        <p:spPr bwMode="auto">
          <a:xfrm>
            <a:off x="1547664" y="1916832"/>
            <a:ext cx="6336704" cy="4815061"/>
          </a:xfrm>
          <a:prstGeom prst="rect">
            <a:avLst/>
          </a:prstGeom>
          <a:noFill/>
          <a:ln w="9525">
            <a:noFill/>
            <a:miter lim="800000"/>
            <a:headEnd/>
            <a:tailEnd/>
          </a:ln>
        </p:spPr>
      </p:pic>
      <p:sp>
        <p:nvSpPr>
          <p:cNvPr id="4" name="Content Placeholder 2"/>
          <p:cNvSpPr txBox="1">
            <a:spLocks/>
          </p:cNvSpPr>
          <p:nvPr/>
        </p:nvSpPr>
        <p:spPr>
          <a:xfrm>
            <a:off x="0" y="1268760"/>
            <a:ext cx="8697144"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3200" b="0" i="0" u="none" strike="noStrike" kern="1200" cap="none" spc="0" normalizeH="0" baseline="0" noProof="0" dirty="0" smtClean="0">
                <a:ln>
                  <a:noFill/>
                </a:ln>
                <a:solidFill>
                  <a:schemeClr val="tx1"/>
                </a:solidFill>
                <a:effectLst/>
                <a:uLnTx/>
                <a:uFillTx/>
                <a:latin typeface="+mn-lt"/>
                <a:ea typeface="+mn-ea"/>
                <a:cs typeface="+mn-cs"/>
              </a:rPr>
              <a:t>Starting</a:t>
            </a:r>
            <a:r>
              <a:rPr kumimoji="0" lang="en-NZ" sz="3200" b="0" i="0" u="none" strike="noStrike" kern="1200" cap="none" spc="0" normalizeH="0" noProof="0" dirty="0" smtClean="0">
                <a:ln>
                  <a:noFill/>
                </a:ln>
                <a:solidFill>
                  <a:schemeClr val="tx1"/>
                </a:solidFill>
                <a:effectLst/>
                <a:uLnTx/>
                <a:uFillTx/>
                <a:latin typeface="+mn-lt"/>
                <a:ea typeface="+mn-ea"/>
                <a:cs typeface="+mn-cs"/>
              </a:rPr>
              <a:t> time is set by the </a:t>
            </a:r>
            <a:r>
              <a:rPr lang="en-NZ" sz="3200" dirty="0" smtClean="0"/>
              <a:t>baryon-photon ratio</a:t>
            </a:r>
            <a:r>
              <a:rPr lang="en-NZ" sz="3200" dirty="0" smtClean="0"/>
              <a:t> </a:t>
            </a:r>
            <a:r>
              <a:rPr lang="el-GR" sz="3200" dirty="0" smtClean="0"/>
              <a:t>η</a:t>
            </a:r>
            <a:endParaRPr kumimoji="0" lang="en-N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NZ" dirty="0" smtClean="0"/>
              <a:t>Standard BBN predictions</a:t>
            </a:r>
            <a:endParaRPr lang="en-NZ" dirty="0"/>
          </a:p>
        </p:txBody>
      </p:sp>
      <p:pic>
        <p:nvPicPr>
          <p:cNvPr id="7170" name="Picture 2"/>
          <p:cNvPicPr>
            <a:picLocks noChangeAspect="1" noChangeArrowheads="1"/>
          </p:cNvPicPr>
          <p:nvPr/>
        </p:nvPicPr>
        <p:blipFill>
          <a:blip r:embed="rId2" cstate="print"/>
          <a:srcRect/>
          <a:stretch>
            <a:fillRect/>
          </a:stretch>
        </p:blipFill>
        <p:spPr bwMode="auto">
          <a:xfrm>
            <a:off x="2267744" y="1218320"/>
            <a:ext cx="4955827" cy="5639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Neutrinos</a:t>
            </a:r>
            <a:endParaRPr lang="en-NZ" dirty="0"/>
          </a:p>
        </p:txBody>
      </p:sp>
      <p:sp>
        <p:nvSpPr>
          <p:cNvPr id="3" name="Content Placeholder 2"/>
          <p:cNvSpPr txBox="1">
            <a:spLocks/>
          </p:cNvSpPr>
          <p:nvPr/>
        </p:nvSpPr>
        <p:spPr>
          <a:xfrm>
            <a:off x="467544" y="1052736"/>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3200" b="0" i="0" u="none" strike="noStrike" kern="1200" cap="none" spc="0" normalizeH="0" baseline="0" noProof="0" dirty="0" smtClean="0">
                <a:ln>
                  <a:noFill/>
                </a:ln>
                <a:solidFill>
                  <a:schemeClr val="tx1"/>
                </a:solidFill>
                <a:effectLst/>
                <a:uLnTx/>
                <a:uFillTx/>
                <a:latin typeface="+mn-lt"/>
                <a:ea typeface="+mn-ea"/>
                <a:cs typeface="+mn-cs"/>
              </a:rPr>
              <a:t>Affect the expansion</a:t>
            </a:r>
            <a:r>
              <a:rPr lang="en-NZ" sz="3200" dirty="0" smtClean="0"/>
              <a:t> rate</a:t>
            </a:r>
          </a:p>
          <a:p>
            <a:pPr marL="342900" marR="0" lvl="0" indent="-342900" algn="l" defTabSz="914400" rtl="0" eaLnBrk="1" fontAlgn="auto" latinLnBrk="0" hangingPunct="1">
              <a:lnSpc>
                <a:spcPct val="100000"/>
              </a:lnSpc>
              <a:spcBef>
                <a:spcPct val="20000"/>
              </a:spcBef>
              <a:spcAft>
                <a:spcPts val="0"/>
              </a:spcAft>
              <a:buClrTx/>
              <a:buSzTx/>
              <a:tabLst/>
              <a:defRPr/>
            </a:pPr>
            <a:endParaRPr lang="en-NZ"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3200" dirty="0" smtClean="0"/>
              <a:t>Universe is radiation dominated so neutrinos part of dominant component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3200" dirty="0" smtClean="0"/>
              <a:t>Higher expansion rate means higher </a:t>
            </a:r>
            <a:r>
              <a:rPr lang="en-NZ" sz="3200" dirty="0" err="1" smtClean="0"/>
              <a:t>freezeout</a:t>
            </a:r>
            <a:r>
              <a:rPr lang="en-NZ" sz="3200" dirty="0" smtClean="0"/>
              <a:t> temperature and greater n/p ratio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NZ"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3200" dirty="0" smtClean="0"/>
              <a:t>Also affect the weak interactions (come back to this)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NZ"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5" descr="TP_tmp.emf"/>
          <p:cNvPicPr>
            <a:picLocks noChangeAspect="1"/>
          </p:cNvPicPr>
          <p:nvPr>
            <p:custDataLst>
              <p:tags r:id="rId1"/>
            </p:custDataLst>
          </p:nvPr>
        </p:nvPicPr>
        <p:blipFill>
          <a:blip r:embed="rId3" cstate="print"/>
          <a:stretch>
            <a:fillRect/>
          </a:stretch>
        </p:blipFill>
        <p:spPr>
          <a:xfrm>
            <a:off x="2339752" y="1772816"/>
            <a:ext cx="4166612" cy="648072"/>
          </a:xfrm>
          <a:prstGeom prst="rect">
            <a:avLst/>
          </a:prstGeom>
        </p:spPr>
      </p:pic>
      <p:cxnSp>
        <p:nvCxnSpPr>
          <p:cNvPr id="8" name="Straight Arrow Connector 7"/>
          <p:cNvCxnSpPr/>
          <p:nvPr/>
        </p:nvCxnSpPr>
        <p:spPr>
          <a:xfrm flipH="1">
            <a:off x="6588224" y="1412776"/>
            <a:ext cx="144016"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4" cstate="print"/>
          <a:srcRect/>
          <a:stretch>
            <a:fillRect/>
          </a:stretch>
        </p:blipFill>
        <p:spPr bwMode="auto">
          <a:xfrm>
            <a:off x="3491880" y="5517232"/>
            <a:ext cx="31527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8194" name="Picture 2"/>
          <p:cNvPicPr>
            <a:picLocks noChangeAspect="1" noChangeArrowheads="1"/>
          </p:cNvPicPr>
          <p:nvPr/>
        </p:nvPicPr>
        <p:blipFill>
          <a:blip r:embed="rId2" cstate="print"/>
          <a:srcRect/>
          <a:stretch>
            <a:fillRect/>
          </a:stretch>
        </p:blipFill>
        <p:spPr bwMode="auto">
          <a:xfrm>
            <a:off x="0" y="0"/>
            <a:ext cx="9791700" cy="661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92069" y="1052736"/>
            <a:ext cx="9051931" cy="5076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r>
              <a:rPr lang="en-NZ" dirty="0" smtClean="0"/>
              <a:t>Neutrino chemical potential</a:t>
            </a:r>
            <a:endParaRPr lang="en-NZ" dirty="0"/>
          </a:p>
        </p:txBody>
      </p:sp>
      <p:sp>
        <p:nvSpPr>
          <p:cNvPr id="3" name="Rectangle 2"/>
          <p:cNvSpPr/>
          <p:nvPr/>
        </p:nvSpPr>
        <p:spPr>
          <a:xfrm>
            <a:off x="683568" y="1268760"/>
            <a:ext cx="8136904" cy="4524315"/>
          </a:xfrm>
          <a:prstGeom prst="rect">
            <a:avLst/>
          </a:prstGeom>
        </p:spPr>
        <p:txBody>
          <a:bodyPr wrap="square">
            <a:spAutoFit/>
          </a:bodyPr>
          <a:lstStyle/>
          <a:p>
            <a:pPr marL="342900" lvl="0" indent="-342900">
              <a:spcBef>
                <a:spcPct val="20000"/>
              </a:spcBef>
              <a:buFont typeface="Arial" pitchFamily="34" charset="0"/>
              <a:buChar char="•"/>
              <a:defRPr/>
            </a:pPr>
            <a:r>
              <a:rPr lang="en-NZ" sz="3200" dirty="0" smtClean="0">
                <a:solidFill>
                  <a:prstClr val="black"/>
                </a:solidFill>
              </a:rPr>
              <a:t>If there is an asymmetry in the neutrino-anti-neutrino number density it will affect the n/p ratio through the interactions:</a:t>
            </a:r>
          </a:p>
          <a:p>
            <a:pPr marL="342900" lvl="0" indent="-342900">
              <a:spcBef>
                <a:spcPct val="20000"/>
              </a:spcBef>
              <a:buFont typeface="Arial" pitchFamily="34" charset="0"/>
              <a:buChar char="•"/>
              <a:defRPr/>
            </a:pPr>
            <a:endParaRPr lang="en-NZ" sz="3200" dirty="0" smtClean="0">
              <a:solidFill>
                <a:prstClr val="black"/>
              </a:solidFill>
            </a:endParaRPr>
          </a:p>
          <a:p>
            <a:pPr marL="342900" lvl="0" indent="-342900">
              <a:spcBef>
                <a:spcPct val="20000"/>
              </a:spcBef>
              <a:buFont typeface="Arial" pitchFamily="34" charset="0"/>
              <a:buChar char="•"/>
              <a:defRPr/>
            </a:pPr>
            <a:endParaRPr lang="en-NZ" sz="3200" dirty="0" smtClean="0">
              <a:solidFill>
                <a:prstClr val="black"/>
              </a:solidFill>
            </a:endParaRPr>
          </a:p>
          <a:p>
            <a:pPr marL="342900" lvl="0" indent="-342900">
              <a:spcBef>
                <a:spcPct val="20000"/>
              </a:spcBef>
              <a:buFont typeface="Arial" pitchFamily="34" charset="0"/>
              <a:buChar char="•"/>
              <a:defRPr/>
            </a:pPr>
            <a:r>
              <a:rPr lang="en-NZ" sz="3200" dirty="0" smtClean="0">
                <a:solidFill>
                  <a:prstClr val="black"/>
                </a:solidFill>
              </a:rPr>
              <a:t>.</a:t>
            </a:r>
          </a:p>
          <a:p>
            <a:pPr marL="342900" lvl="0" indent="-342900">
              <a:spcBef>
                <a:spcPct val="20000"/>
              </a:spcBef>
              <a:buFont typeface="Arial" pitchFamily="34" charset="0"/>
              <a:buChar char="•"/>
              <a:defRPr/>
            </a:pPr>
            <a:endParaRPr lang="en-NZ" sz="3200" dirty="0" smtClean="0">
              <a:solidFill>
                <a:prstClr val="black"/>
              </a:solidFill>
            </a:endParaRPr>
          </a:p>
          <a:p>
            <a:pPr marL="342900" lvl="0" indent="-342900">
              <a:spcBef>
                <a:spcPct val="20000"/>
              </a:spcBef>
              <a:buFont typeface="Arial" pitchFamily="34" charset="0"/>
              <a:buChar char="•"/>
              <a:defRPr/>
            </a:pPr>
            <a:r>
              <a:rPr lang="en-NZ" sz="3200" dirty="0" smtClean="0">
                <a:solidFill>
                  <a:prstClr val="black"/>
                </a:solidFill>
              </a:rPr>
              <a:t>n/p decreased </a:t>
            </a:r>
            <a:endParaRPr lang="en-NZ" sz="3200" dirty="0" smtClean="0">
              <a:solidFill>
                <a:prstClr val="black"/>
              </a:solidFill>
            </a:endParaRPr>
          </a:p>
        </p:txBody>
      </p:sp>
      <p:pic>
        <p:nvPicPr>
          <p:cNvPr id="4" name="Picture 2"/>
          <p:cNvPicPr>
            <a:picLocks noChangeAspect="1" noChangeArrowheads="1"/>
          </p:cNvPicPr>
          <p:nvPr/>
        </p:nvPicPr>
        <p:blipFill>
          <a:blip r:embed="rId2" cstate="print"/>
          <a:srcRect/>
          <a:stretch>
            <a:fillRect/>
          </a:stretch>
        </p:blipFill>
        <p:spPr bwMode="auto">
          <a:xfrm>
            <a:off x="3491880" y="2924944"/>
            <a:ext cx="3152775" cy="1152525"/>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1043608" y="4005064"/>
            <a:ext cx="7981950" cy="74295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635896" y="5013176"/>
            <a:ext cx="5229225"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2" cstate="print"/>
          <a:srcRect/>
          <a:stretch>
            <a:fillRect/>
          </a:stretch>
        </p:blipFill>
        <p:spPr bwMode="auto">
          <a:xfrm>
            <a:off x="3347864" y="2204864"/>
            <a:ext cx="5760640" cy="4605010"/>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467544" y="1340768"/>
            <a:ext cx="4363685" cy="648072"/>
          </a:xfrm>
          <a:prstGeom prst="rect">
            <a:avLst/>
          </a:prstGeom>
          <a:noFill/>
          <a:ln w="9525">
            <a:noFill/>
            <a:miter lim="800000"/>
            <a:headEnd/>
            <a:tailEnd/>
          </a:ln>
        </p:spPr>
      </p:pic>
      <p:sp>
        <p:nvSpPr>
          <p:cNvPr id="3" name="Content Placeholder 2"/>
          <p:cNvSpPr>
            <a:spLocks noGrp="1"/>
          </p:cNvSpPr>
          <p:nvPr>
            <p:ph idx="1"/>
          </p:nvPr>
        </p:nvSpPr>
        <p:spPr>
          <a:xfrm>
            <a:off x="179512" y="1196752"/>
            <a:ext cx="8229600" cy="4525963"/>
          </a:xfrm>
        </p:spPr>
        <p:txBody>
          <a:bodyPr/>
          <a:lstStyle/>
          <a:p>
            <a:r>
              <a:rPr lang="en-NZ" dirty="0" smtClean="0"/>
              <a:t>.</a:t>
            </a:r>
            <a:br>
              <a:rPr lang="en-NZ" dirty="0" smtClean="0"/>
            </a:br>
            <a:r>
              <a:rPr lang="en-NZ" sz="2400" dirty="0" err="1" smtClean="0">
                <a:solidFill>
                  <a:schemeClr val="tx2"/>
                </a:solidFill>
              </a:rPr>
              <a:t>Raffelt</a:t>
            </a:r>
            <a:r>
              <a:rPr lang="en-NZ" sz="2400" dirty="0" smtClean="0">
                <a:solidFill>
                  <a:schemeClr val="tx2"/>
                </a:solidFill>
              </a:rPr>
              <a:t> and </a:t>
            </a:r>
            <a:r>
              <a:rPr lang="en-NZ" sz="2400" dirty="0" err="1" smtClean="0">
                <a:solidFill>
                  <a:schemeClr val="tx2"/>
                </a:solidFill>
              </a:rPr>
              <a:t>Serpico</a:t>
            </a:r>
            <a:r>
              <a:rPr lang="en-NZ" sz="2400" dirty="0" smtClean="0">
                <a:solidFill>
                  <a:schemeClr val="tx2"/>
                </a:solidFill>
              </a:rPr>
              <a:t> 2004</a:t>
            </a:r>
            <a:endParaRPr lang="en-NZ" sz="2400" dirty="0" smtClean="0">
              <a:solidFill>
                <a:schemeClr val="tx2"/>
              </a:solidFill>
            </a:endParaRPr>
          </a:p>
          <a:p>
            <a:r>
              <a:rPr lang="en-NZ" dirty="0" smtClean="0"/>
              <a:t>Applies to all flavours </a:t>
            </a:r>
            <a:br>
              <a:rPr lang="en-NZ" dirty="0" smtClean="0"/>
            </a:br>
            <a:r>
              <a:rPr lang="en-NZ" dirty="0" smtClean="0"/>
              <a:t>as oscillations </a:t>
            </a:r>
            <a:br>
              <a:rPr lang="en-NZ" dirty="0" smtClean="0"/>
            </a:br>
            <a:r>
              <a:rPr lang="en-NZ" dirty="0" smtClean="0"/>
              <a:t>equilibrate all </a:t>
            </a:r>
            <a:br>
              <a:rPr lang="en-NZ" dirty="0" smtClean="0"/>
            </a:br>
            <a:r>
              <a:rPr lang="en-NZ" dirty="0" smtClean="0"/>
              <a:t>asymmetries </a:t>
            </a:r>
          </a:p>
          <a:p>
            <a:pPr>
              <a:buNone/>
            </a:pPr>
            <a:r>
              <a:rPr lang="en-NZ" sz="2400" dirty="0" smtClean="0">
                <a:solidFill>
                  <a:srgbClr val="1F497D"/>
                </a:solidFill>
              </a:rPr>
              <a:t>	</a:t>
            </a:r>
            <a:r>
              <a:rPr lang="en-NZ" sz="2400" dirty="0" err="1" smtClean="0">
                <a:solidFill>
                  <a:srgbClr val="1F497D"/>
                </a:solidFill>
              </a:rPr>
              <a:t>Dologov</a:t>
            </a:r>
            <a:r>
              <a:rPr lang="en-NZ" sz="2400" dirty="0" smtClean="0">
                <a:solidFill>
                  <a:srgbClr val="1F497D"/>
                </a:solidFill>
              </a:rPr>
              <a:t> et al 2002</a:t>
            </a:r>
          </a:p>
          <a:p>
            <a:pPr>
              <a:buNone/>
            </a:pPr>
            <a:r>
              <a:rPr lang="en-NZ" sz="2400" dirty="0" smtClean="0">
                <a:solidFill>
                  <a:srgbClr val="1F497D"/>
                </a:solidFill>
              </a:rPr>
              <a:t>	Wong 2002</a:t>
            </a:r>
          </a:p>
          <a:p>
            <a:pPr>
              <a:buNone/>
            </a:pPr>
            <a:r>
              <a:rPr lang="en-NZ" sz="2400" dirty="0" smtClean="0">
                <a:solidFill>
                  <a:srgbClr val="1F497D"/>
                </a:solidFill>
              </a:rPr>
              <a:t>	</a:t>
            </a:r>
            <a:r>
              <a:rPr lang="en-NZ" sz="2400" dirty="0" err="1" smtClean="0">
                <a:solidFill>
                  <a:srgbClr val="1F497D"/>
                </a:solidFill>
              </a:rPr>
              <a:t>Abazajin</a:t>
            </a:r>
            <a:r>
              <a:rPr lang="en-NZ" sz="2400" dirty="0" smtClean="0">
                <a:solidFill>
                  <a:srgbClr val="1F497D"/>
                </a:solidFill>
              </a:rPr>
              <a:t> et al 2002</a:t>
            </a:r>
            <a:endParaRPr lang="en-NZ" dirty="0"/>
          </a:p>
        </p:txBody>
      </p:sp>
      <p:sp>
        <p:nvSpPr>
          <p:cNvPr id="4" name="Title 1"/>
          <p:cNvSpPr>
            <a:spLocks noGrp="1"/>
          </p:cNvSpPr>
          <p:nvPr>
            <p:ph type="title"/>
          </p:nvPr>
        </p:nvSpPr>
        <p:spPr>
          <a:xfrm>
            <a:off x="457200" y="274638"/>
            <a:ext cx="8507288" cy="1143000"/>
          </a:xfrm>
        </p:spPr>
        <p:txBody>
          <a:bodyPr>
            <a:normAutofit fontScale="90000"/>
          </a:bodyPr>
          <a:lstStyle/>
          <a:p>
            <a:r>
              <a:rPr lang="en-NZ" dirty="0" smtClean="0">
                <a:solidFill>
                  <a:schemeClr val="tx2"/>
                </a:solidFill>
              </a:rPr>
              <a:t>Neutrino chemical potential</a:t>
            </a:r>
            <a:endParaRPr lang="en-NZ" dirty="0">
              <a:solidFill>
                <a:schemeClr val="tx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fontScale="90000"/>
          </a:bodyPr>
          <a:lstStyle/>
          <a:p>
            <a:r>
              <a:rPr lang="en-NZ" dirty="0" smtClean="0"/>
              <a:t>CMB and Large Scale Structure</a:t>
            </a:r>
            <a:endParaRPr lang="en-NZ" dirty="0"/>
          </a:p>
        </p:txBody>
      </p:sp>
      <p:pic>
        <p:nvPicPr>
          <p:cNvPr id="5" name="Content Placeholder 4" descr="Planck_CMB_large.jpg"/>
          <p:cNvPicPr>
            <a:picLocks noGrp="1" noChangeAspect="1"/>
          </p:cNvPicPr>
          <p:nvPr>
            <p:ph idx="1"/>
          </p:nvPr>
        </p:nvPicPr>
        <p:blipFill>
          <a:blip r:embed="rId2" cstate="print"/>
          <a:stretch>
            <a:fillRect/>
          </a:stretch>
        </p:blipFill>
        <p:spPr>
          <a:xfrm>
            <a:off x="72008" y="2996952"/>
            <a:ext cx="5076056" cy="2542089"/>
          </a:xfrm>
        </p:spPr>
      </p:pic>
      <p:pic>
        <p:nvPicPr>
          <p:cNvPr id="4" name="Picture 3"/>
          <p:cNvPicPr>
            <a:picLocks noChangeAspect="1" noChangeArrowheads="1"/>
          </p:cNvPicPr>
          <p:nvPr/>
        </p:nvPicPr>
        <p:blipFill>
          <a:blip r:embed="rId3" cstate="print"/>
          <a:srcRect/>
          <a:stretch>
            <a:fillRect/>
          </a:stretch>
        </p:blipFill>
        <p:spPr bwMode="auto">
          <a:xfrm>
            <a:off x="5212938" y="1340768"/>
            <a:ext cx="3679542" cy="5517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solidFill>
                  <a:schemeClr val="tx2"/>
                </a:solidFill>
              </a:rPr>
              <a:t>Inhomogeneities</a:t>
            </a:r>
            <a:endParaRPr lang="en-NZ" dirty="0">
              <a:solidFill>
                <a:schemeClr val="tx2"/>
              </a:solidFill>
            </a:endParaRPr>
          </a:p>
        </p:txBody>
      </p:sp>
      <p:sp>
        <p:nvSpPr>
          <p:cNvPr id="3" name="Content Placeholder 2"/>
          <p:cNvSpPr>
            <a:spLocks noGrp="1"/>
          </p:cNvSpPr>
          <p:nvPr>
            <p:ph idx="1"/>
          </p:nvPr>
        </p:nvSpPr>
        <p:spPr>
          <a:xfrm>
            <a:off x="0" y="1196752"/>
            <a:ext cx="8964488" cy="4525963"/>
          </a:xfrm>
        </p:spPr>
        <p:txBody>
          <a:bodyPr/>
          <a:lstStyle/>
          <a:p>
            <a:r>
              <a:rPr lang="en-NZ" dirty="0" smtClean="0"/>
              <a:t>O</a:t>
            </a:r>
            <a:r>
              <a:rPr lang="en-NZ" dirty="0" smtClean="0"/>
              <a:t>btain equations governing evolution of matter and metric </a:t>
            </a:r>
            <a:r>
              <a:rPr lang="en-NZ" dirty="0" err="1" smtClean="0"/>
              <a:t>inhomogeneities</a:t>
            </a:r>
            <a:r>
              <a:rPr lang="en-NZ" dirty="0" smtClean="0"/>
              <a:t> by perturbing </a:t>
            </a:r>
            <a:r>
              <a:rPr lang="en-NZ" dirty="0" smtClean="0"/>
              <a:t>Einstein </a:t>
            </a:r>
            <a:r>
              <a:rPr lang="en-NZ" dirty="0" smtClean="0"/>
              <a:t>equation </a:t>
            </a:r>
            <a:r>
              <a:rPr lang="en-NZ" dirty="0" smtClean="0"/>
              <a:t/>
            </a:r>
            <a:br>
              <a:rPr lang="en-NZ" dirty="0" smtClean="0"/>
            </a:br>
            <a:r>
              <a:rPr lang="en-NZ" dirty="0" smtClean="0"/>
              <a:t>(yields rate of growth (or not) in different regimes)</a:t>
            </a:r>
          </a:p>
          <a:p>
            <a:r>
              <a:rPr lang="en-NZ" dirty="0" smtClean="0"/>
              <a:t>Plus Boltzmann equations for various forms of matter/energy</a:t>
            </a:r>
          </a:p>
        </p:txBody>
      </p:sp>
      <p:sp>
        <p:nvSpPr>
          <p:cNvPr id="4" name="Rectangle 3"/>
          <p:cNvSpPr/>
          <p:nvPr/>
        </p:nvSpPr>
        <p:spPr>
          <a:xfrm>
            <a:off x="611560" y="4149080"/>
            <a:ext cx="8064896" cy="2677656"/>
          </a:xfrm>
          <a:prstGeom prst="rect">
            <a:avLst/>
          </a:prstGeom>
        </p:spPr>
        <p:txBody>
          <a:bodyPr wrap="square">
            <a:spAutoFit/>
          </a:bodyPr>
          <a:lstStyle/>
          <a:p>
            <a:pPr marL="342900" lvl="0" indent="-342900">
              <a:spcBef>
                <a:spcPct val="20000"/>
              </a:spcBef>
              <a:buFont typeface="Arial" pitchFamily="34" charset="0"/>
              <a:buChar char="•"/>
              <a:defRPr/>
            </a:pPr>
            <a:r>
              <a:rPr lang="en-NZ" sz="2800" dirty="0" smtClean="0">
                <a:solidFill>
                  <a:schemeClr val="tx2"/>
                </a:solidFill>
              </a:rPr>
              <a:t>See</a:t>
            </a:r>
            <a:br>
              <a:rPr lang="en-NZ" sz="2800" dirty="0" smtClean="0">
                <a:solidFill>
                  <a:schemeClr val="tx2"/>
                </a:solidFill>
              </a:rPr>
            </a:br>
            <a:r>
              <a:rPr lang="en-NZ" sz="2800" dirty="0" smtClean="0">
                <a:solidFill>
                  <a:schemeClr val="tx2"/>
                </a:solidFill>
              </a:rPr>
              <a:t> J</a:t>
            </a:r>
            <a:r>
              <a:rPr lang="en-NZ" sz="2800" dirty="0" smtClean="0">
                <a:solidFill>
                  <a:schemeClr val="tx2"/>
                </a:solidFill>
              </a:rPr>
              <a:t>. </a:t>
            </a:r>
            <a:r>
              <a:rPr lang="en-NZ" sz="2800" dirty="0" err="1" smtClean="0">
                <a:solidFill>
                  <a:schemeClr val="tx2"/>
                </a:solidFill>
              </a:rPr>
              <a:t>Lesgourges</a:t>
            </a:r>
            <a:r>
              <a:rPr lang="en-NZ" sz="2800" dirty="0" smtClean="0">
                <a:solidFill>
                  <a:schemeClr val="tx2"/>
                </a:solidFill>
              </a:rPr>
              <a:t> and S. Pastor, </a:t>
            </a:r>
            <a:r>
              <a:rPr lang="en-NZ" sz="2800" i="1" dirty="0" smtClean="0">
                <a:solidFill>
                  <a:schemeClr val="tx2"/>
                </a:solidFill>
              </a:rPr>
              <a:t>Massive neutrinos and cosmology</a:t>
            </a:r>
            <a:r>
              <a:rPr lang="en-NZ" sz="2800" dirty="0" smtClean="0">
                <a:solidFill>
                  <a:schemeClr val="tx2"/>
                </a:solidFill>
              </a:rPr>
              <a:t>, Phys. Rep. 429 (2006) [</a:t>
            </a:r>
            <a:r>
              <a:rPr lang="en-NZ" sz="2800" dirty="0" err="1" smtClean="0">
                <a:solidFill>
                  <a:schemeClr val="tx2"/>
                </a:solidFill>
              </a:rPr>
              <a:t>astro</a:t>
            </a:r>
            <a:r>
              <a:rPr lang="en-NZ" sz="2800" dirty="0" smtClean="0">
                <a:solidFill>
                  <a:schemeClr val="tx2"/>
                </a:solidFill>
              </a:rPr>
              <a:t>-ph/0603494</a:t>
            </a:r>
            <a:r>
              <a:rPr lang="en-NZ" sz="2800" dirty="0" smtClean="0">
                <a:solidFill>
                  <a:schemeClr val="tx2"/>
                </a:solidFill>
              </a:rPr>
              <a:t>]</a:t>
            </a:r>
            <a:br>
              <a:rPr lang="en-NZ" sz="2800" dirty="0" smtClean="0">
                <a:solidFill>
                  <a:schemeClr val="tx2"/>
                </a:solidFill>
              </a:rPr>
            </a:br>
            <a:r>
              <a:rPr lang="en-NZ" sz="2800" dirty="0" smtClean="0">
                <a:solidFill>
                  <a:schemeClr val="tx2"/>
                </a:solidFill>
              </a:rPr>
              <a:t>for a thorough account specifically highlighting the effect of neutrinos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solidFill>
                  <a:schemeClr val="tx2"/>
                </a:solidFill>
              </a:rPr>
              <a:t>Descriptive account of structure growth</a:t>
            </a:r>
            <a:endParaRPr lang="en-NZ" dirty="0">
              <a:solidFill>
                <a:schemeClr val="tx2"/>
              </a:solidFill>
            </a:endParaRPr>
          </a:p>
        </p:txBody>
      </p:sp>
      <p:sp>
        <p:nvSpPr>
          <p:cNvPr id="3" name="Content Placeholder 2"/>
          <p:cNvSpPr>
            <a:spLocks noGrp="1"/>
          </p:cNvSpPr>
          <p:nvPr>
            <p:ph idx="1"/>
          </p:nvPr>
        </p:nvSpPr>
        <p:spPr/>
        <p:txBody>
          <a:bodyPr>
            <a:normAutofit fontScale="25000" lnSpcReduction="20000"/>
          </a:bodyPr>
          <a:lstStyle/>
          <a:p>
            <a:r>
              <a:rPr lang="en-NZ" sz="12800" dirty="0" smtClean="0"/>
              <a:t>Inflation leads to the early Universe having tiny random fluctuations in density</a:t>
            </a:r>
          </a:p>
          <a:p>
            <a:endParaRPr lang="en-NZ" sz="8000" dirty="0" smtClean="0"/>
          </a:p>
          <a:p>
            <a:endParaRPr lang="en-NZ" sz="8000"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r>
              <a:rPr lang="en-NZ" sz="12800" dirty="0" smtClean="0"/>
              <a:t>Fluctuations only start evolving when they are within the horizon</a:t>
            </a:r>
            <a:br>
              <a:rPr lang="en-NZ" sz="12800" dirty="0" smtClean="0"/>
            </a:br>
            <a:r>
              <a:rPr lang="en-NZ" dirty="0" smtClean="0"/>
              <a:t/>
            </a:r>
            <a:br>
              <a:rPr lang="en-NZ" dirty="0" smtClean="0"/>
            </a:br>
            <a:r>
              <a:rPr lang="en-NZ" dirty="0" smtClean="0"/>
              <a:t/>
            </a:r>
            <a:br>
              <a:rPr lang="en-NZ" dirty="0" smtClean="0"/>
            </a:br>
            <a:r>
              <a:rPr lang="en-NZ" dirty="0" smtClean="0"/>
              <a:t/>
            </a:r>
            <a:br>
              <a:rPr lang="en-NZ" dirty="0" smtClean="0"/>
            </a:br>
            <a:r>
              <a:rPr lang="en-NZ" dirty="0" smtClean="0"/>
              <a:t/>
            </a:r>
            <a:br>
              <a:rPr lang="en-NZ" dirty="0" smtClean="0"/>
            </a:br>
            <a:r>
              <a:rPr lang="en-NZ" dirty="0" smtClean="0"/>
              <a:t/>
            </a:r>
            <a:br>
              <a:rPr lang="en-NZ" dirty="0" smtClean="0"/>
            </a:br>
            <a:endParaRPr lang="en-NZ" dirty="0" smtClean="0"/>
          </a:p>
          <a:p>
            <a:endParaRPr lang="en-NZ" dirty="0"/>
          </a:p>
        </p:txBody>
      </p:sp>
      <p:pic>
        <p:nvPicPr>
          <p:cNvPr id="9" name="Picture 8" descr="TP_tmp.emf"/>
          <p:cNvPicPr>
            <a:picLocks noChangeAspect="1"/>
          </p:cNvPicPr>
          <p:nvPr>
            <p:custDataLst>
              <p:tags r:id="rId1"/>
            </p:custDataLst>
          </p:nvPr>
        </p:nvPicPr>
        <p:blipFill>
          <a:blip r:embed="rId3" cstate="print"/>
          <a:stretch>
            <a:fillRect/>
          </a:stretch>
        </p:blipFill>
        <p:spPr>
          <a:xfrm>
            <a:off x="2987824" y="2780928"/>
            <a:ext cx="2993257" cy="720080"/>
          </a:xfrm>
          <a:prstGeom prst="rect">
            <a:avLst/>
          </a:prstGeom>
        </p:spPr>
      </p:pic>
      <p:cxnSp>
        <p:nvCxnSpPr>
          <p:cNvPr id="11" name="Straight Connector 10"/>
          <p:cNvCxnSpPr/>
          <p:nvPr/>
        </p:nvCxnSpPr>
        <p:spPr>
          <a:xfrm>
            <a:off x="1259632" y="4509120"/>
            <a:ext cx="69127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365813" y="3973975"/>
            <a:ext cx="7072131" cy="997352"/>
          </a:xfrm>
          <a:custGeom>
            <a:avLst/>
            <a:gdLst>
              <a:gd name="connsiteX0" fmla="*/ 0 w 7072131"/>
              <a:gd name="connsiteY0" fmla="*/ 493853 h 997352"/>
              <a:gd name="connsiteX1" fmla="*/ 162045 w 7072131"/>
              <a:gd name="connsiteY1" fmla="*/ 285509 h 997352"/>
              <a:gd name="connsiteX2" fmla="*/ 300941 w 7072131"/>
              <a:gd name="connsiteY2" fmla="*/ 343382 h 997352"/>
              <a:gd name="connsiteX3" fmla="*/ 486136 w 7072131"/>
              <a:gd name="connsiteY3" fmla="*/ 644324 h 997352"/>
              <a:gd name="connsiteX4" fmla="*/ 914400 w 7072131"/>
              <a:gd name="connsiteY4" fmla="*/ 760071 h 997352"/>
              <a:gd name="connsiteX5" fmla="*/ 1064871 w 7072131"/>
              <a:gd name="connsiteY5" fmla="*/ 760071 h 997352"/>
              <a:gd name="connsiteX6" fmla="*/ 1180617 w 7072131"/>
              <a:gd name="connsiteY6" fmla="*/ 748496 h 997352"/>
              <a:gd name="connsiteX7" fmla="*/ 1180617 w 7072131"/>
              <a:gd name="connsiteY7" fmla="*/ 748496 h 997352"/>
              <a:gd name="connsiteX8" fmla="*/ 1273215 w 7072131"/>
              <a:gd name="connsiteY8" fmla="*/ 702197 h 997352"/>
              <a:gd name="connsiteX9" fmla="*/ 1331088 w 7072131"/>
              <a:gd name="connsiteY9" fmla="*/ 632749 h 997352"/>
              <a:gd name="connsiteX10" fmla="*/ 1365812 w 7072131"/>
              <a:gd name="connsiteY10" fmla="*/ 574876 h 997352"/>
              <a:gd name="connsiteX11" fmla="*/ 1504709 w 7072131"/>
              <a:gd name="connsiteY11" fmla="*/ 135038 h 997352"/>
              <a:gd name="connsiteX12" fmla="*/ 1574157 w 7072131"/>
              <a:gd name="connsiteY12" fmla="*/ 401255 h 997352"/>
              <a:gd name="connsiteX13" fmla="*/ 1597306 w 7072131"/>
              <a:gd name="connsiteY13" fmla="*/ 551726 h 997352"/>
              <a:gd name="connsiteX14" fmla="*/ 1608881 w 7072131"/>
              <a:gd name="connsiteY14" fmla="*/ 586450 h 997352"/>
              <a:gd name="connsiteX15" fmla="*/ 1805650 w 7072131"/>
              <a:gd name="connsiteY15" fmla="*/ 655898 h 997352"/>
              <a:gd name="connsiteX16" fmla="*/ 1898248 w 7072131"/>
              <a:gd name="connsiteY16" fmla="*/ 540152 h 997352"/>
              <a:gd name="connsiteX17" fmla="*/ 2118167 w 7072131"/>
              <a:gd name="connsiteY17" fmla="*/ 354957 h 997352"/>
              <a:gd name="connsiteX18" fmla="*/ 2349660 w 7072131"/>
              <a:gd name="connsiteY18" fmla="*/ 331807 h 997352"/>
              <a:gd name="connsiteX19" fmla="*/ 2534855 w 7072131"/>
              <a:gd name="connsiteY19" fmla="*/ 378106 h 997352"/>
              <a:gd name="connsiteX20" fmla="*/ 2604303 w 7072131"/>
              <a:gd name="connsiteY20" fmla="*/ 424405 h 997352"/>
              <a:gd name="connsiteX21" fmla="*/ 2801073 w 7072131"/>
              <a:gd name="connsiteY21" fmla="*/ 598025 h 997352"/>
              <a:gd name="connsiteX22" fmla="*/ 2986268 w 7072131"/>
              <a:gd name="connsiteY22" fmla="*/ 910541 h 997352"/>
              <a:gd name="connsiteX23" fmla="*/ 3252486 w 7072131"/>
              <a:gd name="connsiteY23" fmla="*/ 783220 h 997352"/>
              <a:gd name="connsiteX24" fmla="*/ 3391382 w 7072131"/>
              <a:gd name="connsiteY24" fmla="*/ 401255 h 997352"/>
              <a:gd name="connsiteX25" fmla="*/ 3507129 w 7072131"/>
              <a:gd name="connsiteY25" fmla="*/ 470703 h 997352"/>
              <a:gd name="connsiteX26" fmla="*/ 3657600 w 7072131"/>
              <a:gd name="connsiteY26" fmla="*/ 621174 h 997352"/>
              <a:gd name="connsiteX27" fmla="*/ 4132162 w 7072131"/>
              <a:gd name="connsiteY27" fmla="*/ 667473 h 997352"/>
              <a:gd name="connsiteX28" fmla="*/ 4247909 w 7072131"/>
              <a:gd name="connsiteY28" fmla="*/ 517002 h 997352"/>
              <a:gd name="connsiteX29" fmla="*/ 4421529 w 7072131"/>
              <a:gd name="connsiteY29" fmla="*/ 470703 h 997352"/>
              <a:gd name="connsiteX30" fmla="*/ 4548850 w 7072131"/>
              <a:gd name="connsiteY30" fmla="*/ 632749 h 997352"/>
              <a:gd name="connsiteX31" fmla="*/ 4826643 w 7072131"/>
              <a:gd name="connsiteY31" fmla="*/ 945266 h 997352"/>
              <a:gd name="connsiteX32" fmla="*/ 5058136 w 7072131"/>
              <a:gd name="connsiteY32" fmla="*/ 320233 h 997352"/>
              <a:gd name="connsiteX33" fmla="*/ 5116010 w 7072131"/>
              <a:gd name="connsiteY33" fmla="*/ 158187 h 997352"/>
              <a:gd name="connsiteX34" fmla="*/ 5185458 w 7072131"/>
              <a:gd name="connsiteY34" fmla="*/ 77164 h 997352"/>
              <a:gd name="connsiteX35" fmla="*/ 5301205 w 7072131"/>
              <a:gd name="connsiteY35" fmla="*/ 424405 h 997352"/>
              <a:gd name="connsiteX36" fmla="*/ 5312779 w 7072131"/>
              <a:gd name="connsiteY36" fmla="*/ 505428 h 997352"/>
              <a:gd name="connsiteX37" fmla="*/ 5335929 w 7072131"/>
              <a:gd name="connsiteY37" fmla="*/ 598025 h 997352"/>
              <a:gd name="connsiteX38" fmla="*/ 5416952 w 7072131"/>
              <a:gd name="connsiteY38" fmla="*/ 655898 h 997352"/>
              <a:gd name="connsiteX39" fmla="*/ 5486400 w 7072131"/>
              <a:gd name="connsiteY39" fmla="*/ 586450 h 997352"/>
              <a:gd name="connsiteX40" fmla="*/ 5555848 w 7072131"/>
              <a:gd name="connsiteY40" fmla="*/ 505428 h 997352"/>
              <a:gd name="connsiteX41" fmla="*/ 5729468 w 7072131"/>
              <a:gd name="connsiteY41" fmla="*/ 459129 h 997352"/>
              <a:gd name="connsiteX42" fmla="*/ 6007260 w 7072131"/>
              <a:gd name="connsiteY42" fmla="*/ 493853 h 997352"/>
              <a:gd name="connsiteX43" fmla="*/ 6041984 w 7072131"/>
              <a:gd name="connsiteY43" fmla="*/ 563301 h 997352"/>
              <a:gd name="connsiteX44" fmla="*/ 6065134 w 7072131"/>
              <a:gd name="connsiteY44" fmla="*/ 609600 h 997352"/>
              <a:gd name="connsiteX45" fmla="*/ 6215605 w 7072131"/>
              <a:gd name="connsiteY45" fmla="*/ 482278 h 997352"/>
              <a:gd name="connsiteX46" fmla="*/ 6458673 w 7072131"/>
              <a:gd name="connsiteY46" fmla="*/ 598025 h 997352"/>
              <a:gd name="connsiteX47" fmla="*/ 6516546 w 7072131"/>
              <a:gd name="connsiteY47" fmla="*/ 621174 h 997352"/>
              <a:gd name="connsiteX48" fmla="*/ 6863787 w 7072131"/>
              <a:gd name="connsiteY48" fmla="*/ 100314 h 997352"/>
              <a:gd name="connsiteX49" fmla="*/ 7072131 w 7072131"/>
              <a:gd name="connsiteY49" fmla="*/ 19291 h 99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72131" h="997352">
                <a:moveTo>
                  <a:pt x="0" y="493853"/>
                </a:moveTo>
                <a:cubicBezTo>
                  <a:pt x="55944" y="402220"/>
                  <a:pt x="111888" y="310588"/>
                  <a:pt x="162045" y="285509"/>
                </a:cubicBezTo>
                <a:cubicBezTo>
                  <a:pt x="212202" y="260431"/>
                  <a:pt x="246926" y="283580"/>
                  <a:pt x="300941" y="343382"/>
                </a:cubicBezTo>
                <a:cubicBezTo>
                  <a:pt x="354956" y="403184"/>
                  <a:pt x="383893" y="574876"/>
                  <a:pt x="486136" y="644324"/>
                </a:cubicBezTo>
                <a:cubicBezTo>
                  <a:pt x="588379" y="713772"/>
                  <a:pt x="817944" y="740780"/>
                  <a:pt x="914400" y="760071"/>
                </a:cubicBezTo>
                <a:cubicBezTo>
                  <a:pt x="1010856" y="779362"/>
                  <a:pt x="1020502" y="762000"/>
                  <a:pt x="1064871" y="760071"/>
                </a:cubicBezTo>
                <a:cubicBezTo>
                  <a:pt x="1109240" y="758142"/>
                  <a:pt x="1180617" y="748496"/>
                  <a:pt x="1180617" y="748496"/>
                </a:cubicBezTo>
                <a:lnTo>
                  <a:pt x="1180617" y="748496"/>
                </a:lnTo>
                <a:cubicBezTo>
                  <a:pt x="1196050" y="740780"/>
                  <a:pt x="1248137" y="721488"/>
                  <a:pt x="1273215" y="702197"/>
                </a:cubicBezTo>
                <a:cubicBezTo>
                  <a:pt x="1298294" y="682906"/>
                  <a:pt x="1315655" y="653969"/>
                  <a:pt x="1331088" y="632749"/>
                </a:cubicBezTo>
                <a:cubicBezTo>
                  <a:pt x="1346521" y="611529"/>
                  <a:pt x="1336875" y="657828"/>
                  <a:pt x="1365812" y="574876"/>
                </a:cubicBezTo>
                <a:cubicBezTo>
                  <a:pt x="1394749" y="491924"/>
                  <a:pt x="1469985" y="163975"/>
                  <a:pt x="1504709" y="135038"/>
                </a:cubicBezTo>
                <a:cubicBezTo>
                  <a:pt x="1539433" y="106101"/>
                  <a:pt x="1558724" y="331807"/>
                  <a:pt x="1574157" y="401255"/>
                </a:cubicBezTo>
                <a:cubicBezTo>
                  <a:pt x="1589590" y="470703"/>
                  <a:pt x="1591519" y="520860"/>
                  <a:pt x="1597306" y="551726"/>
                </a:cubicBezTo>
                <a:cubicBezTo>
                  <a:pt x="1603093" y="582592"/>
                  <a:pt x="1574157" y="569088"/>
                  <a:pt x="1608881" y="586450"/>
                </a:cubicBezTo>
                <a:cubicBezTo>
                  <a:pt x="1643605" y="603812"/>
                  <a:pt x="1757422" y="663614"/>
                  <a:pt x="1805650" y="655898"/>
                </a:cubicBezTo>
                <a:cubicBezTo>
                  <a:pt x="1853878" y="648182"/>
                  <a:pt x="1846162" y="590309"/>
                  <a:pt x="1898248" y="540152"/>
                </a:cubicBezTo>
                <a:cubicBezTo>
                  <a:pt x="1950334" y="489995"/>
                  <a:pt x="2042932" y="389681"/>
                  <a:pt x="2118167" y="354957"/>
                </a:cubicBezTo>
                <a:cubicBezTo>
                  <a:pt x="2193402" y="320233"/>
                  <a:pt x="2280212" y="327949"/>
                  <a:pt x="2349660" y="331807"/>
                </a:cubicBezTo>
                <a:cubicBezTo>
                  <a:pt x="2419108" y="335665"/>
                  <a:pt x="2492415" y="362673"/>
                  <a:pt x="2534855" y="378106"/>
                </a:cubicBezTo>
                <a:cubicBezTo>
                  <a:pt x="2577296" y="393539"/>
                  <a:pt x="2559933" y="387752"/>
                  <a:pt x="2604303" y="424405"/>
                </a:cubicBezTo>
                <a:cubicBezTo>
                  <a:pt x="2648673" y="461058"/>
                  <a:pt x="2737412" y="517002"/>
                  <a:pt x="2801073" y="598025"/>
                </a:cubicBezTo>
                <a:cubicBezTo>
                  <a:pt x="2864734" y="679048"/>
                  <a:pt x="2911033" y="879675"/>
                  <a:pt x="2986268" y="910541"/>
                </a:cubicBezTo>
                <a:cubicBezTo>
                  <a:pt x="3061504" y="941407"/>
                  <a:pt x="3184967" y="868101"/>
                  <a:pt x="3252486" y="783220"/>
                </a:cubicBezTo>
                <a:cubicBezTo>
                  <a:pt x="3320005" y="698339"/>
                  <a:pt x="3348942" y="453341"/>
                  <a:pt x="3391382" y="401255"/>
                </a:cubicBezTo>
                <a:cubicBezTo>
                  <a:pt x="3433823" y="349169"/>
                  <a:pt x="3462759" y="434050"/>
                  <a:pt x="3507129" y="470703"/>
                </a:cubicBezTo>
                <a:cubicBezTo>
                  <a:pt x="3551499" y="507356"/>
                  <a:pt x="3553428" y="588379"/>
                  <a:pt x="3657600" y="621174"/>
                </a:cubicBezTo>
                <a:cubicBezTo>
                  <a:pt x="3761772" y="653969"/>
                  <a:pt x="4033777" y="684835"/>
                  <a:pt x="4132162" y="667473"/>
                </a:cubicBezTo>
                <a:cubicBezTo>
                  <a:pt x="4230547" y="650111"/>
                  <a:pt x="4199681" y="549797"/>
                  <a:pt x="4247909" y="517002"/>
                </a:cubicBezTo>
                <a:cubicBezTo>
                  <a:pt x="4296137" y="484207"/>
                  <a:pt x="4371372" y="451412"/>
                  <a:pt x="4421529" y="470703"/>
                </a:cubicBezTo>
                <a:cubicBezTo>
                  <a:pt x="4471686" y="489994"/>
                  <a:pt x="4481331" y="553655"/>
                  <a:pt x="4548850" y="632749"/>
                </a:cubicBezTo>
                <a:cubicBezTo>
                  <a:pt x="4616369" y="711843"/>
                  <a:pt x="4741762" y="997352"/>
                  <a:pt x="4826643" y="945266"/>
                </a:cubicBezTo>
                <a:cubicBezTo>
                  <a:pt x="4911524" y="893180"/>
                  <a:pt x="5009908" y="451413"/>
                  <a:pt x="5058136" y="320233"/>
                </a:cubicBezTo>
                <a:cubicBezTo>
                  <a:pt x="5106364" y="189053"/>
                  <a:pt x="5094790" y="198698"/>
                  <a:pt x="5116010" y="158187"/>
                </a:cubicBezTo>
                <a:cubicBezTo>
                  <a:pt x="5137230" y="117676"/>
                  <a:pt x="5154592" y="32794"/>
                  <a:pt x="5185458" y="77164"/>
                </a:cubicBezTo>
                <a:cubicBezTo>
                  <a:pt x="5216324" y="121534"/>
                  <a:pt x="5279985" y="353028"/>
                  <a:pt x="5301205" y="424405"/>
                </a:cubicBezTo>
                <a:cubicBezTo>
                  <a:pt x="5322425" y="495782"/>
                  <a:pt x="5306992" y="476491"/>
                  <a:pt x="5312779" y="505428"/>
                </a:cubicBezTo>
                <a:cubicBezTo>
                  <a:pt x="5318566" y="534365"/>
                  <a:pt x="5318567" y="572947"/>
                  <a:pt x="5335929" y="598025"/>
                </a:cubicBezTo>
                <a:cubicBezTo>
                  <a:pt x="5353291" y="623103"/>
                  <a:pt x="5391874" y="657827"/>
                  <a:pt x="5416952" y="655898"/>
                </a:cubicBezTo>
                <a:cubicBezTo>
                  <a:pt x="5442030" y="653969"/>
                  <a:pt x="5463251" y="611528"/>
                  <a:pt x="5486400" y="586450"/>
                </a:cubicBezTo>
                <a:cubicBezTo>
                  <a:pt x="5509549" y="561372"/>
                  <a:pt x="5515337" y="526648"/>
                  <a:pt x="5555848" y="505428"/>
                </a:cubicBezTo>
                <a:cubicBezTo>
                  <a:pt x="5596359" y="484208"/>
                  <a:pt x="5654233" y="461058"/>
                  <a:pt x="5729468" y="459129"/>
                </a:cubicBezTo>
                <a:cubicBezTo>
                  <a:pt x="5804703" y="457200"/>
                  <a:pt x="5955174" y="476491"/>
                  <a:pt x="6007260" y="493853"/>
                </a:cubicBezTo>
                <a:cubicBezTo>
                  <a:pt x="6059346" y="511215"/>
                  <a:pt x="6041984" y="563301"/>
                  <a:pt x="6041984" y="563301"/>
                </a:cubicBezTo>
                <a:cubicBezTo>
                  <a:pt x="6051630" y="582592"/>
                  <a:pt x="6036197" y="623104"/>
                  <a:pt x="6065134" y="609600"/>
                </a:cubicBezTo>
                <a:cubicBezTo>
                  <a:pt x="6094071" y="596096"/>
                  <a:pt x="6150015" y="484207"/>
                  <a:pt x="6215605" y="482278"/>
                </a:cubicBezTo>
                <a:cubicBezTo>
                  <a:pt x="6281195" y="480349"/>
                  <a:pt x="6408516" y="574876"/>
                  <a:pt x="6458673" y="598025"/>
                </a:cubicBezTo>
                <a:cubicBezTo>
                  <a:pt x="6508830" y="621174"/>
                  <a:pt x="6449027" y="704126"/>
                  <a:pt x="6516546" y="621174"/>
                </a:cubicBezTo>
                <a:cubicBezTo>
                  <a:pt x="6584065" y="538222"/>
                  <a:pt x="6771190" y="200628"/>
                  <a:pt x="6863787" y="100314"/>
                </a:cubicBezTo>
                <a:cubicBezTo>
                  <a:pt x="6956385" y="0"/>
                  <a:pt x="7014258" y="9645"/>
                  <a:pt x="7072131" y="192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5292080" y="188640"/>
            <a:ext cx="4210018" cy="2060848"/>
          </a:xfrm>
          <a:prstGeom prst="rect">
            <a:avLst/>
          </a:prstGeom>
          <a:noFill/>
          <a:ln w="9525">
            <a:noFill/>
            <a:miter lim="800000"/>
            <a:headEnd/>
            <a:tailEnd/>
          </a:ln>
        </p:spPr>
      </p:pic>
      <p:pic>
        <p:nvPicPr>
          <p:cNvPr id="506884" name="Picture 4" descr="kurt"/>
          <p:cNvPicPr>
            <a:picLocks noChangeAspect="1" noChangeArrowheads="1"/>
          </p:cNvPicPr>
          <p:nvPr/>
        </p:nvPicPr>
        <p:blipFill>
          <a:blip r:embed="rId4" cstate="print"/>
          <a:srcRect r="3251"/>
          <a:stretch>
            <a:fillRect/>
          </a:stretch>
        </p:blipFill>
        <p:spPr bwMode="auto">
          <a:xfrm>
            <a:off x="-36512" y="1411432"/>
            <a:ext cx="6192688" cy="5229225"/>
          </a:xfrm>
          <a:prstGeom prst="rect">
            <a:avLst/>
          </a:prstGeom>
          <a:noFill/>
        </p:spPr>
      </p:pic>
      <p:sp>
        <p:nvSpPr>
          <p:cNvPr id="506885" name="Text Box 5"/>
          <p:cNvSpPr txBox="1">
            <a:spLocks noChangeArrowheads="1"/>
          </p:cNvSpPr>
          <p:nvPr/>
        </p:nvSpPr>
        <p:spPr bwMode="auto">
          <a:xfrm>
            <a:off x="1258888" y="6008832"/>
            <a:ext cx="1673225" cy="457200"/>
          </a:xfrm>
          <a:prstGeom prst="rect">
            <a:avLst/>
          </a:prstGeom>
          <a:noFill/>
          <a:ln w="9525">
            <a:noFill/>
            <a:miter lim="800000"/>
            <a:headEnd/>
            <a:tailEnd/>
          </a:ln>
          <a:effectLst/>
        </p:spPr>
        <p:txBody>
          <a:bodyPr wrap="none">
            <a:spAutoFit/>
          </a:bodyPr>
          <a:lstStyle/>
          <a:p>
            <a:r>
              <a:rPr lang="da-DK" sz="2400"/>
              <a:t>LIGHTEST</a:t>
            </a:r>
            <a:endParaRPr lang="en-US" sz="2400"/>
          </a:p>
        </p:txBody>
      </p:sp>
      <p:sp>
        <p:nvSpPr>
          <p:cNvPr id="506886" name="Text Box 6"/>
          <p:cNvSpPr txBox="1">
            <a:spLocks noChangeArrowheads="1"/>
          </p:cNvSpPr>
          <p:nvPr/>
        </p:nvSpPr>
        <p:spPr bwMode="auto">
          <a:xfrm>
            <a:off x="1411288" y="4154632"/>
            <a:ext cx="1339850" cy="366713"/>
          </a:xfrm>
          <a:prstGeom prst="rect">
            <a:avLst/>
          </a:prstGeom>
          <a:noFill/>
          <a:ln w="9525">
            <a:noFill/>
            <a:miter lim="800000"/>
            <a:headEnd/>
            <a:tailEnd/>
          </a:ln>
          <a:effectLst/>
        </p:spPr>
        <p:txBody>
          <a:bodyPr wrap="none">
            <a:spAutoFit/>
          </a:bodyPr>
          <a:lstStyle/>
          <a:p>
            <a:r>
              <a:rPr lang="da-DK">
                <a:solidFill>
                  <a:schemeClr val="accent2"/>
                </a:solidFill>
              </a:rPr>
              <a:t>INVERTED</a:t>
            </a:r>
            <a:endParaRPr lang="en-US">
              <a:solidFill>
                <a:schemeClr val="accent2"/>
              </a:solidFill>
            </a:endParaRPr>
          </a:p>
        </p:txBody>
      </p:sp>
      <p:sp>
        <p:nvSpPr>
          <p:cNvPr id="506887" name="Text Box 7"/>
          <p:cNvSpPr txBox="1">
            <a:spLocks noChangeArrowheads="1"/>
          </p:cNvSpPr>
          <p:nvPr/>
        </p:nvSpPr>
        <p:spPr bwMode="auto">
          <a:xfrm>
            <a:off x="2097088" y="5069032"/>
            <a:ext cx="1162050" cy="366713"/>
          </a:xfrm>
          <a:prstGeom prst="rect">
            <a:avLst/>
          </a:prstGeom>
          <a:noFill/>
          <a:ln w="9525">
            <a:noFill/>
            <a:miter lim="800000"/>
            <a:headEnd/>
            <a:tailEnd/>
          </a:ln>
          <a:effectLst/>
        </p:spPr>
        <p:txBody>
          <a:bodyPr wrap="none">
            <a:spAutoFit/>
          </a:bodyPr>
          <a:lstStyle/>
          <a:p>
            <a:r>
              <a:rPr lang="da-DK">
                <a:solidFill>
                  <a:srgbClr val="FF0000"/>
                </a:solidFill>
              </a:rPr>
              <a:t>NORMAL</a:t>
            </a:r>
            <a:endParaRPr lang="en-US">
              <a:solidFill>
                <a:srgbClr val="FF0000"/>
              </a:solidFill>
            </a:endParaRPr>
          </a:p>
        </p:txBody>
      </p:sp>
      <p:sp>
        <p:nvSpPr>
          <p:cNvPr id="506888" name="Line 8"/>
          <p:cNvSpPr>
            <a:spLocks noChangeShapeType="1"/>
          </p:cNvSpPr>
          <p:nvPr/>
        </p:nvSpPr>
        <p:spPr bwMode="auto">
          <a:xfrm>
            <a:off x="3925888" y="1716232"/>
            <a:ext cx="0" cy="3810000"/>
          </a:xfrm>
          <a:prstGeom prst="line">
            <a:avLst/>
          </a:prstGeom>
          <a:noFill/>
          <a:ln w="38100">
            <a:solidFill>
              <a:schemeClr val="hlink"/>
            </a:solidFill>
            <a:round/>
            <a:headEnd/>
            <a:tailEnd/>
          </a:ln>
          <a:effectLst/>
        </p:spPr>
        <p:txBody>
          <a:bodyPr/>
          <a:lstStyle/>
          <a:p>
            <a:endParaRPr lang="en-NZ"/>
          </a:p>
        </p:txBody>
      </p:sp>
      <p:sp>
        <p:nvSpPr>
          <p:cNvPr id="506889" name="Line 9"/>
          <p:cNvSpPr>
            <a:spLocks noChangeShapeType="1"/>
          </p:cNvSpPr>
          <p:nvPr/>
        </p:nvSpPr>
        <p:spPr bwMode="auto">
          <a:xfrm flipH="1">
            <a:off x="2706688" y="2021032"/>
            <a:ext cx="1143000" cy="0"/>
          </a:xfrm>
          <a:prstGeom prst="line">
            <a:avLst/>
          </a:prstGeom>
          <a:noFill/>
          <a:ln w="38100">
            <a:solidFill>
              <a:schemeClr val="tx2"/>
            </a:solidFill>
            <a:round/>
            <a:headEnd/>
            <a:tailEnd type="triangle" w="med" len="med"/>
          </a:ln>
          <a:effectLst/>
        </p:spPr>
        <p:txBody>
          <a:bodyPr/>
          <a:lstStyle/>
          <a:p>
            <a:endParaRPr lang="en-NZ"/>
          </a:p>
        </p:txBody>
      </p:sp>
      <p:sp>
        <p:nvSpPr>
          <p:cNvPr id="506890" name="Text Box 10"/>
          <p:cNvSpPr txBox="1">
            <a:spLocks noChangeArrowheads="1"/>
          </p:cNvSpPr>
          <p:nvPr/>
        </p:nvSpPr>
        <p:spPr bwMode="auto">
          <a:xfrm>
            <a:off x="1944688" y="2097232"/>
            <a:ext cx="1885950" cy="366713"/>
          </a:xfrm>
          <a:prstGeom prst="rect">
            <a:avLst/>
          </a:prstGeom>
          <a:noFill/>
          <a:ln w="9525">
            <a:noFill/>
            <a:miter lim="800000"/>
            <a:headEnd/>
            <a:tailEnd/>
          </a:ln>
          <a:effectLst/>
        </p:spPr>
        <p:txBody>
          <a:bodyPr wrap="none">
            <a:spAutoFit/>
          </a:bodyPr>
          <a:lstStyle/>
          <a:p>
            <a:r>
              <a:rPr lang="da-DK">
                <a:solidFill>
                  <a:schemeClr val="tx2"/>
                </a:solidFill>
              </a:rPr>
              <a:t>HIERARCHICAL</a:t>
            </a:r>
            <a:endParaRPr lang="en-US">
              <a:solidFill>
                <a:schemeClr val="tx2"/>
              </a:solidFill>
            </a:endParaRPr>
          </a:p>
        </p:txBody>
      </p:sp>
      <p:sp>
        <p:nvSpPr>
          <p:cNvPr id="506891" name="Line 11"/>
          <p:cNvSpPr>
            <a:spLocks noChangeShapeType="1"/>
          </p:cNvSpPr>
          <p:nvPr/>
        </p:nvSpPr>
        <p:spPr bwMode="auto">
          <a:xfrm>
            <a:off x="4002088" y="2021032"/>
            <a:ext cx="990600" cy="0"/>
          </a:xfrm>
          <a:prstGeom prst="line">
            <a:avLst/>
          </a:prstGeom>
          <a:noFill/>
          <a:ln w="38100">
            <a:solidFill>
              <a:schemeClr val="tx1"/>
            </a:solidFill>
            <a:round/>
            <a:headEnd/>
            <a:tailEnd type="triangle" w="med" len="med"/>
          </a:ln>
          <a:effectLst/>
        </p:spPr>
        <p:txBody>
          <a:bodyPr/>
          <a:lstStyle/>
          <a:p>
            <a:endParaRPr lang="en-NZ"/>
          </a:p>
        </p:txBody>
      </p:sp>
      <p:sp>
        <p:nvSpPr>
          <p:cNvPr id="506892" name="Text Box 12"/>
          <p:cNvSpPr txBox="1">
            <a:spLocks noChangeArrowheads="1"/>
          </p:cNvSpPr>
          <p:nvPr/>
        </p:nvSpPr>
        <p:spPr bwMode="auto">
          <a:xfrm>
            <a:off x="3925888" y="2097232"/>
            <a:ext cx="1758950" cy="366713"/>
          </a:xfrm>
          <a:prstGeom prst="rect">
            <a:avLst/>
          </a:prstGeom>
          <a:noFill/>
          <a:ln w="9525">
            <a:noFill/>
            <a:miter lim="800000"/>
            <a:headEnd/>
            <a:tailEnd/>
          </a:ln>
          <a:effectLst/>
        </p:spPr>
        <p:txBody>
          <a:bodyPr wrap="none">
            <a:spAutoFit/>
          </a:bodyPr>
          <a:lstStyle/>
          <a:p>
            <a:r>
              <a:rPr lang="da-DK">
                <a:solidFill>
                  <a:schemeClr val="tx2"/>
                </a:solidFill>
              </a:rPr>
              <a:t>DEGENERATE</a:t>
            </a:r>
            <a:endParaRPr lang="en-US">
              <a:solidFill>
                <a:schemeClr val="tx2"/>
              </a:solidFill>
            </a:endParaRPr>
          </a:p>
        </p:txBody>
      </p:sp>
      <p:sp>
        <p:nvSpPr>
          <p:cNvPr id="506893" name="Text Box 13"/>
          <p:cNvSpPr txBox="1">
            <a:spLocks noChangeArrowheads="1"/>
          </p:cNvSpPr>
          <p:nvPr/>
        </p:nvSpPr>
        <p:spPr bwMode="auto">
          <a:xfrm>
            <a:off x="3779912" y="6488668"/>
            <a:ext cx="2920928" cy="369332"/>
          </a:xfrm>
          <a:prstGeom prst="rect">
            <a:avLst/>
          </a:prstGeom>
          <a:noFill/>
          <a:ln w="9525">
            <a:noFill/>
            <a:miter lim="800000"/>
            <a:headEnd/>
            <a:tailEnd/>
          </a:ln>
          <a:effectLst/>
        </p:spPr>
        <p:txBody>
          <a:bodyPr wrap="none">
            <a:spAutoFit/>
          </a:bodyPr>
          <a:lstStyle/>
          <a:p>
            <a:r>
              <a:rPr lang="da-DK" dirty="0">
                <a:solidFill>
                  <a:schemeClr val="tx2"/>
                </a:solidFill>
              </a:rPr>
              <a:t>Lesgourgues and Pastor 2006</a:t>
            </a:r>
            <a:endParaRPr lang="en-US" dirty="0">
              <a:solidFill>
                <a:schemeClr val="tx2"/>
              </a:solidFill>
            </a:endParaRPr>
          </a:p>
        </p:txBody>
      </p:sp>
      <p:sp>
        <p:nvSpPr>
          <p:cNvPr id="14" name="Title 1"/>
          <p:cNvSpPr txBox="1">
            <a:spLocks/>
          </p:cNvSpPr>
          <p:nvPr/>
        </p:nvSpPr>
        <p:spPr>
          <a:xfrm>
            <a:off x="179512" y="332656"/>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2"/>
                </a:solidFill>
                <a:effectLst/>
                <a:uLnTx/>
                <a:uFillTx/>
                <a:latin typeface="Courier New" pitchFamily="49" charset="0"/>
                <a:ea typeface="+mj-ea"/>
                <a:cs typeface="Courier New" pitchFamily="49" charset="0"/>
              </a:rPr>
              <a:t>Neutrino mass</a:t>
            </a:r>
            <a:r>
              <a:rPr kumimoji="0" lang="en-NZ" sz="4400" b="0" i="0" u="none" strike="noStrike" kern="1200" cap="none" spc="0" normalizeH="0" noProof="0" dirty="0" smtClean="0">
                <a:ln>
                  <a:noFill/>
                </a:ln>
                <a:solidFill>
                  <a:schemeClr val="tx2"/>
                </a:solidFill>
                <a:effectLst/>
                <a:uLnTx/>
                <a:uFillTx/>
                <a:latin typeface="Courier New" pitchFamily="49" charset="0"/>
                <a:ea typeface="+mj-ea"/>
                <a:cs typeface="Courier New" pitchFamily="49" charset="0"/>
              </a:rPr>
              <a:t> </a:t>
            </a:r>
            <a:r>
              <a:rPr kumimoji="0" lang="en-NZ" sz="4400" b="0" i="0" u="none" strike="noStrike" kern="1200" cap="none" spc="0" normalizeH="0" baseline="0" noProof="0" dirty="0" smtClean="0">
                <a:ln>
                  <a:noFill/>
                </a:ln>
                <a:solidFill>
                  <a:schemeClr val="tx2"/>
                </a:solidFill>
                <a:effectLst/>
                <a:uLnTx/>
                <a:uFillTx/>
                <a:latin typeface="Courier New" pitchFamily="49" charset="0"/>
                <a:ea typeface="+mj-ea"/>
                <a:cs typeface="Courier New" pitchFamily="49" charset="0"/>
              </a:rPr>
              <a:t>sum</a:t>
            </a:r>
            <a:endParaRPr kumimoji="0" lang="en-NZ" sz="4400" b="0" i="0" u="none" strike="noStrike" kern="1200" cap="none" spc="0" normalizeH="0" baseline="0" noProof="0" dirty="0">
              <a:ln>
                <a:noFill/>
              </a:ln>
              <a:solidFill>
                <a:schemeClr val="tx2"/>
              </a:solidFill>
              <a:effectLst/>
              <a:uLnTx/>
              <a:uFillTx/>
              <a:latin typeface="Courier New" pitchFamily="49" charset="0"/>
              <a:ea typeface="+mj-ea"/>
              <a:cs typeface="Courier New" pitchFamily="49"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24744"/>
            <a:ext cx="5472608" cy="4525963"/>
          </a:xfrm>
        </p:spPr>
        <p:txBody>
          <a:bodyPr/>
          <a:lstStyle/>
          <a:p>
            <a:r>
              <a:rPr lang="en-NZ" dirty="0" smtClean="0"/>
              <a:t>When photons and baryons are coupled, competition between gravitational attraction and radiation pressure leads to acoustic oscillations</a:t>
            </a:r>
            <a:endParaRPr lang="en-NZ" dirty="0"/>
          </a:p>
        </p:txBody>
      </p:sp>
      <p:sp>
        <p:nvSpPr>
          <p:cNvPr id="4" name="Title 1"/>
          <p:cNvSpPr txBox="1">
            <a:spLocks/>
          </p:cNvSpPr>
          <p:nvPr/>
        </p:nvSpPr>
        <p:spPr>
          <a:xfrm>
            <a:off x="179512" y="0"/>
            <a:ext cx="8229600" cy="1143000"/>
          </a:xfrm>
          <a:prstGeom prst="rect">
            <a:avLst/>
          </a:prstGeom>
        </p:spPr>
        <p:txBody>
          <a:bodyPr vert="horz" lIns="91440" tIns="45720" rIns="91440" bIns="45720" rtlCol="0" anchor="ct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2"/>
                </a:solidFill>
                <a:effectLst/>
                <a:uLnTx/>
                <a:uFillTx/>
                <a:latin typeface="Courier New" pitchFamily="49" charset="0"/>
                <a:ea typeface="+mj-ea"/>
                <a:cs typeface="Courier New" pitchFamily="49" charset="0"/>
              </a:rPr>
              <a:t>Descriptive account of structure growth</a:t>
            </a:r>
            <a:endParaRPr kumimoji="0" lang="en-NZ" sz="4400" b="0" i="0" u="none" strike="noStrike" kern="1200" cap="none" spc="0" normalizeH="0" baseline="0" noProof="0" dirty="0">
              <a:ln>
                <a:noFill/>
              </a:ln>
              <a:solidFill>
                <a:schemeClr val="tx2"/>
              </a:solidFill>
              <a:effectLst/>
              <a:uLnTx/>
              <a:uFillTx/>
              <a:latin typeface="Courier New" pitchFamily="49" charset="0"/>
              <a:ea typeface="+mj-ea"/>
              <a:cs typeface="Courier New" pitchFamily="49" charset="0"/>
            </a:endParaRPr>
          </a:p>
        </p:txBody>
      </p:sp>
      <p:pic>
        <p:nvPicPr>
          <p:cNvPr id="14339" name="Picture 3"/>
          <p:cNvPicPr>
            <a:picLocks noChangeAspect="1" noChangeArrowheads="1"/>
          </p:cNvPicPr>
          <p:nvPr/>
        </p:nvPicPr>
        <p:blipFill>
          <a:blip r:embed="rId2" cstate="print"/>
          <a:srcRect/>
          <a:stretch>
            <a:fillRect/>
          </a:stretch>
        </p:blipFill>
        <p:spPr bwMode="auto">
          <a:xfrm>
            <a:off x="5292080" y="620688"/>
            <a:ext cx="4090520" cy="1997199"/>
          </a:xfrm>
          <a:prstGeom prst="rect">
            <a:avLst/>
          </a:prstGeom>
          <a:noFill/>
          <a:ln w="9525">
            <a:noFill/>
            <a:miter lim="800000"/>
            <a:headEnd/>
            <a:tailEnd/>
          </a:ln>
        </p:spPr>
      </p:pic>
      <p:pic>
        <p:nvPicPr>
          <p:cNvPr id="8" name="Picture 7" descr="oscillator.gif"/>
          <p:cNvPicPr>
            <a:picLocks noChangeAspect="1"/>
          </p:cNvPicPr>
          <p:nvPr/>
        </p:nvPicPr>
        <p:blipFill>
          <a:blip r:embed="rId3" cstate="print"/>
          <a:stretch>
            <a:fillRect/>
          </a:stretch>
        </p:blipFill>
        <p:spPr>
          <a:xfrm>
            <a:off x="539552" y="4218012"/>
            <a:ext cx="3943350" cy="2019300"/>
          </a:xfrm>
          <a:prstGeom prst="rect">
            <a:avLst/>
          </a:prstGeom>
        </p:spPr>
      </p:pic>
      <p:pic>
        <p:nvPicPr>
          <p:cNvPr id="9" name="Picture 3" descr="brgps"/>
          <p:cNvPicPr>
            <a:picLocks noChangeAspect="1" noChangeArrowheads="1"/>
          </p:cNvPicPr>
          <p:nvPr/>
        </p:nvPicPr>
        <p:blipFill>
          <a:blip r:embed="rId4" cstate="print"/>
          <a:srcRect/>
          <a:stretch>
            <a:fillRect/>
          </a:stretch>
        </p:blipFill>
        <p:spPr bwMode="auto">
          <a:xfrm>
            <a:off x="5183560" y="2780928"/>
            <a:ext cx="3960440" cy="380768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chemeClr val="tx2"/>
                </a:solidFill>
              </a:rPr>
              <a:t>After decoupling</a:t>
            </a:r>
            <a:endParaRPr lang="en-NZ" dirty="0">
              <a:solidFill>
                <a:schemeClr val="tx2"/>
              </a:solidFill>
            </a:endParaRPr>
          </a:p>
        </p:txBody>
      </p:sp>
      <p:sp>
        <p:nvSpPr>
          <p:cNvPr id="3" name="Content Placeholder 2"/>
          <p:cNvSpPr>
            <a:spLocks noGrp="1"/>
          </p:cNvSpPr>
          <p:nvPr>
            <p:ph idx="1"/>
          </p:nvPr>
        </p:nvSpPr>
        <p:spPr/>
        <p:txBody>
          <a:bodyPr/>
          <a:lstStyle/>
          <a:p>
            <a:r>
              <a:rPr lang="en-NZ" dirty="0" smtClean="0"/>
              <a:t>Baryons fall into dark matter potential wells</a:t>
            </a:r>
          </a:p>
          <a:p>
            <a:r>
              <a:rPr lang="en-NZ" dirty="0" smtClean="0"/>
              <a:t>Density contrast grows by gravitational instability </a:t>
            </a:r>
            <a:endParaRPr lang="en-N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chemeClr val="tx2"/>
                </a:solidFill>
              </a:rPr>
              <a:t>Temperature fluctuations</a:t>
            </a:r>
            <a:endParaRPr lang="en-NZ"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NZ" dirty="0" smtClean="0"/>
              <a:t>Denser regions hotter</a:t>
            </a:r>
          </a:p>
          <a:p>
            <a:r>
              <a:rPr lang="en-NZ" dirty="0" smtClean="0"/>
              <a:t>Photons climbing out of potential wells are </a:t>
            </a:r>
            <a:r>
              <a:rPr lang="en-NZ" dirty="0" err="1" smtClean="0"/>
              <a:t>redshifted</a:t>
            </a:r>
            <a:r>
              <a:rPr lang="en-NZ" dirty="0" smtClean="0"/>
              <a:t> (intrinsic Sachs Wolfe)</a:t>
            </a:r>
          </a:p>
          <a:p>
            <a:r>
              <a:rPr lang="en-NZ" dirty="0" smtClean="0"/>
              <a:t>Doppler shift for photons scattered from moving electrons</a:t>
            </a:r>
          </a:p>
          <a:p>
            <a:endParaRPr lang="en-NZ" dirty="0" smtClean="0"/>
          </a:p>
          <a:p>
            <a:r>
              <a:rPr lang="en-NZ" dirty="0" smtClean="0"/>
              <a:t>Integrated Sachs Wolfe</a:t>
            </a:r>
          </a:p>
          <a:p>
            <a:r>
              <a:rPr lang="en-NZ" dirty="0" smtClean="0"/>
              <a:t>Gravitational </a:t>
            </a:r>
            <a:r>
              <a:rPr lang="en-NZ" dirty="0" err="1" smtClean="0"/>
              <a:t>Lensing</a:t>
            </a:r>
            <a:endParaRPr lang="en-NZ" dirty="0" smtClean="0"/>
          </a:p>
          <a:p>
            <a:r>
              <a:rPr lang="en-NZ" dirty="0" smtClean="0"/>
              <a:t>.....</a:t>
            </a:r>
            <a:endParaRPr lang="en-NZ" dirty="0" smtClean="0"/>
          </a:p>
          <a:p>
            <a:endParaRPr lang="en-N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wcartoon_prev_thumb.png"/>
          <p:cNvPicPr>
            <a:picLocks noChangeAspect="1"/>
          </p:cNvPicPr>
          <p:nvPr/>
        </p:nvPicPr>
        <p:blipFill>
          <a:blip r:embed="rId2" cstate="print"/>
          <a:stretch>
            <a:fillRect/>
          </a:stretch>
        </p:blipFill>
        <p:spPr>
          <a:xfrm>
            <a:off x="5868144" y="4365104"/>
            <a:ext cx="3238657" cy="1443739"/>
          </a:xfrm>
          <a:prstGeom prst="rect">
            <a:avLst/>
          </a:prstGeom>
        </p:spPr>
      </p:pic>
      <p:sp>
        <p:nvSpPr>
          <p:cNvPr id="2" name="Title 1"/>
          <p:cNvSpPr>
            <a:spLocks noGrp="1"/>
          </p:cNvSpPr>
          <p:nvPr>
            <p:ph type="title"/>
          </p:nvPr>
        </p:nvSpPr>
        <p:spPr>
          <a:xfrm>
            <a:off x="457200" y="116632"/>
            <a:ext cx="8229600" cy="1143000"/>
          </a:xfrm>
        </p:spPr>
        <p:txBody>
          <a:bodyPr/>
          <a:lstStyle/>
          <a:p>
            <a:r>
              <a:rPr lang="en-NZ" dirty="0" smtClean="0">
                <a:solidFill>
                  <a:schemeClr val="tx2"/>
                </a:solidFill>
              </a:rPr>
              <a:t>Sachs-Wolfe Effect</a:t>
            </a:r>
            <a:endParaRPr lang="en-NZ" dirty="0">
              <a:solidFill>
                <a:schemeClr val="tx2"/>
              </a:solidFill>
            </a:endParaRPr>
          </a:p>
        </p:txBody>
      </p:sp>
      <p:sp>
        <p:nvSpPr>
          <p:cNvPr id="3" name="Content Placeholder 2"/>
          <p:cNvSpPr>
            <a:spLocks noGrp="1"/>
          </p:cNvSpPr>
          <p:nvPr>
            <p:ph idx="1"/>
          </p:nvPr>
        </p:nvSpPr>
        <p:spPr>
          <a:xfrm>
            <a:off x="323528" y="1052736"/>
            <a:ext cx="8712968" cy="4525963"/>
          </a:xfrm>
        </p:spPr>
        <p:txBody>
          <a:bodyPr>
            <a:noAutofit/>
          </a:bodyPr>
          <a:lstStyle/>
          <a:p>
            <a:pPr marL="266700" indent="-266700"/>
            <a:r>
              <a:rPr lang="en-NZ" sz="2200" dirty="0" smtClean="0"/>
              <a:t>The Sachs Wolfe effect refers to the temperature difference in the CMB due to gravitational </a:t>
            </a:r>
            <a:r>
              <a:rPr lang="en-NZ" sz="2200" dirty="0" err="1" smtClean="0"/>
              <a:t>redshift</a:t>
            </a:r>
            <a:endParaRPr lang="en-NZ" sz="2200" dirty="0" smtClean="0"/>
          </a:p>
          <a:p>
            <a:pPr marL="625475" lvl="1" indent="-266700"/>
            <a:r>
              <a:rPr lang="en-NZ" sz="2200" dirty="0" smtClean="0">
                <a:solidFill>
                  <a:schemeClr val="tx2"/>
                </a:solidFill>
              </a:rPr>
              <a:t>Non-integrated Sachs-Wolfe </a:t>
            </a:r>
            <a:r>
              <a:rPr lang="en-NZ" sz="2200" dirty="0" smtClean="0"/>
              <a:t>is the </a:t>
            </a:r>
            <a:r>
              <a:rPr lang="en-NZ" sz="2200" dirty="0" err="1" smtClean="0"/>
              <a:t>redshift</a:t>
            </a:r>
            <a:r>
              <a:rPr lang="en-NZ" sz="2200" dirty="0" smtClean="0"/>
              <a:t> due to the gravitational potential wells at the time of last scattering</a:t>
            </a:r>
          </a:p>
          <a:p>
            <a:pPr marL="625475" lvl="1" indent="-266700"/>
            <a:r>
              <a:rPr lang="en-NZ" sz="2200" dirty="0" smtClean="0">
                <a:solidFill>
                  <a:schemeClr val="tx2"/>
                </a:solidFill>
              </a:rPr>
              <a:t>Integrated Sachs-Wolfe </a:t>
            </a:r>
            <a:r>
              <a:rPr lang="en-NZ" sz="2200" dirty="0" smtClean="0"/>
              <a:t>occurs between the surface of last scattering and observation and only occurs when the Universe is not dominated by matter. When the Universe is matter dominated gravitational potential wells do not evolve much in the time that photons traverse them (so </a:t>
            </a:r>
            <a:r>
              <a:rPr lang="en-NZ" sz="2200" dirty="0" err="1" smtClean="0"/>
              <a:t>blueshift</a:t>
            </a:r>
            <a:r>
              <a:rPr lang="en-NZ" sz="2200" dirty="0" smtClean="0"/>
              <a:t> as falling in and </a:t>
            </a:r>
            <a:r>
              <a:rPr lang="en-NZ" sz="2200" dirty="0" err="1" smtClean="0"/>
              <a:t>redshift</a:t>
            </a:r>
            <a:r>
              <a:rPr lang="en-NZ" sz="2200" dirty="0" smtClean="0"/>
              <a:t> climbing out cancel)</a:t>
            </a:r>
          </a:p>
          <a:p>
            <a:pPr marL="809625" lvl="2" indent="-358775"/>
            <a:r>
              <a:rPr lang="en-NZ" sz="2200" dirty="0" smtClean="0">
                <a:solidFill>
                  <a:schemeClr val="tx2"/>
                </a:solidFill>
              </a:rPr>
              <a:t>Early Integrated Sachs-Wolfe </a:t>
            </a:r>
            <a:r>
              <a:rPr lang="en-NZ" sz="2200" dirty="0" smtClean="0"/>
              <a:t>occurs soon </a:t>
            </a:r>
            <a:br>
              <a:rPr lang="en-NZ" sz="2200" dirty="0" smtClean="0"/>
            </a:br>
            <a:r>
              <a:rPr lang="en-NZ" sz="2200" dirty="0" smtClean="0"/>
              <a:t>after last scattering when the radiation </a:t>
            </a:r>
            <a:br>
              <a:rPr lang="en-NZ" sz="2200" dirty="0" smtClean="0"/>
            </a:br>
            <a:r>
              <a:rPr lang="en-NZ" sz="2200" dirty="0" smtClean="0"/>
              <a:t>density of the Universe is non-negligible</a:t>
            </a:r>
          </a:p>
          <a:p>
            <a:pPr marL="809625" lvl="2" indent="-358775"/>
            <a:r>
              <a:rPr lang="en-NZ" sz="2200" dirty="0" smtClean="0">
                <a:solidFill>
                  <a:schemeClr val="tx2"/>
                </a:solidFill>
              </a:rPr>
              <a:t>Late-time Integrated Sachs Wolfe </a:t>
            </a:r>
            <a:r>
              <a:rPr lang="en-NZ" sz="2200" dirty="0" smtClean="0"/>
              <a:t>occurs </a:t>
            </a:r>
            <a:br>
              <a:rPr lang="en-NZ" sz="2200" dirty="0" smtClean="0"/>
            </a:br>
            <a:r>
              <a:rPr lang="en-NZ" sz="2200" dirty="0" smtClean="0"/>
              <a:t>when the cosmological constant is dominant </a:t>
            </a:r>
            <a:endParaRPr lang="en-NZ"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solidFill>
              </a:rPr>
              <a:t>Neutrino effects</a:t>
            </a:r>
            <a:endParaRPr lang="en-NZ" dirty="0">
              <a:solidFill>
                <a:schemeClr val="tx2"/>
              </a:solidFill>
            </a:endParaRPr>
          </a:p>
        </p:txBody>
      </p:sp>
      <p:sp>
        <p:nvSpPr>
          <p:cNvPr id="3" name="Content Placeholder 2"/>
          <p:cNvSpPr>
            <a:spLocks noGrp="1"/>
          </p:cNvSpPr>
          <p:nvPr>
            <p:ph idx="1"/>
          </p:nvPr>
        </p:nvSpPr>
        <p:spPr>
          <a:xfrm>
            <a:off x="467544" y="1196752"/>
            <a:ext cx="8568952" cy="4525963"/>
          </a:xfrm>
        </p:spPr>
        <p:txBody>
          <a:bodyPr/>
          <a:lstStyle/>
          <a:p>
            <a:r>
              <a:rPr lang="en-NZ" dirty="0" smtClean="0"/>
              <a:t>Neutrinos free stream – they fly out of </a:t>
            </a:r>
            <a:r>
              <a:rPr lang="en-NZ" dirty="0" err="1" smtClean="0"/>
              <a:t>overdensities</a:t>
            </a:r>
            <a:r>
              <a:rPr lang="en-NZ" dirty="0" smtClean="0"/>
              <a:t>. This damps small scale structure</a:t>
            </a:r>
          </a:p>
        </p:txBody>
      </p:sp>
      <p:pic>
        <p:nvPicPr>
          <p:cNvPr id="5" name="Picture 2"/>
          <p:cNvPicPr>
            <a:picLocks noChangeAspect="1" noChangeArrowheads="1"/>
          </p:cNvPicPr>
          <p:nvPr/>
        </p:nvPicPr>
        <p:blipFill>
          <a:blip r:embed="rId3" cstate="print"/>
          <a:srcRect/>
          <a:stretch>
            <a:fillRect/>
          </a:stretch>
        </p:blipFill>
        <p:spPr bwMode="auto">
          <a:xfrm>
            <a:off x="323528" y="2171709"/>
            <a:ext cx="7848872" cy="4686291"/>
          </a:xfrm>
          <a:prstGeom prst="rect">
            <a:avLst/>
          </a:prstGeom>
          <a:noFill/>
          <a:ln w="9525">
            <a:noFill/>
            <a:miter lim="800000"/>
            <a:headEnd/>
            <a:tailEnd/>
          </a:ln>
        </p:spPr>
      </p:pic>
      <p:pic>
        <p:nvPicPr>
          <p:cNvPr id="6" name="Picture 5" descr="TP_tmp.emf"/>
          <p:cNvPicPr>
            <a:picLocks noChangeAspect="1"/>
          </p:cNvPicPr>
          <p:nvPr>
            <p:custDataLst>
              <p:tags r:id="rId1"/>
            </p:custDataLst>
          </p:nvPr>
        </p:nvPicPr>
        <p:blipFill>
          <a:blip r:embed="rId4" cstate="print"/>
          <a:stretch>
            <a:fillRect/>
          </a:stretch>
        </p:blipFill>
        <p:spPr>
          <a:xfrm>
            <a:off x="7380312" y="6021288"/>
            <a:ext cx="1484236" cy="64850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NZ" dirty="0" smtClean="0">
                <a:solidFill>
                  <a:schemeClr val="tx2"/>
                </a:solidFill>
              </a:rPr>
              <a:t>Neutrino effects</a:t>
            </a:r>
            <a:endParaRPr lang="en-NZ" dirty="0">
              <a:solidFill>
                <a:schemeClr val="tx2"/>
              </a:solidFill>
            </a:endParaRPr>
          </a:p>
        </p:txBody>
      </p:sp>
      <p:sp>
        <p:nvSpPr>
          <p:cNvPr id="3" name="Content Placeholder 2"/>
          <p:cNvSpPr>
            <a:spLocks noGrp="1"/>
          </p:cNvSpPr>
          <p:nvPr>
            <p:ph idx="1"/>
          </p:nvPr>
        </p:nvSpPr>
        <p:spPr/>
        <p:txBody>
          <a:bodyPr/>
          <a:lstStyle/>
          <a:p>
            <a:endParaRPr lang="en-NZ"/>
          </a:p>
        </p:txBody>
      </p:sp>
      <p:pic>
        <p:nvPicPr>
          <p:cNvPr id="17410" name="Picture 2"/>
          <p:cNvPicPr>
            <a:picLocks noChangeAspect="1" noChangeArrowheads="1"/>
          </p:cNvPicPr>
          <p:nvPr/>
        </p:nvPicPr>
        <p:blipFill>
          <a:blip r:embed="rId2" cstate="print"/>
          <a:srcRect/>
          <a:stretch>
            <a:fillRect/>
          </a:stretch>
        </p:blipFill>
        <p:spPr bwMode="auto">
          <a:xfrm>
            <a:off x="395537" y="1654195"/>
            <a:ext cx="8064896" cy="5303197"/>
          </a:xfrm>
          <a:prstGeom prst="rect">
            <a:avLst/>
          </a:prstGeom>
          <a:noFill/>
          <a:ln w="9525">
            <a:noFill/>
            <a:miter lim="800000"/>
            <a:headEnd/>
            <a:tailEnd/>
          </a:ln>
        </p:spPr>
      </p:pic>
      <p:sp>
        <p:nvSpPr>
          <p:cNvPr id="5" name="Rectangle 4"/>
          <p:cNvSpPr/>
          <p:nvPr/>
        </p:nvSpPr>
        <p:spPr>
          <a:xfrm>
            <a:off x="467544" y="692696"/>
            <a:ext cx="8352928" cy="1668149"/>
          </a:xfrm>
          <a:prstGeom prst="rect">
            <a:avLst/>
          </a:prstGeom>
        </p:spPr>
        <p:txBody>
          <a:bodyPr wrap="square">
            <a:spAutoFit/>
          </a:bodyPr>
          <a:lstStyle/>
          <a:p>
            <a:pPr marL="342900" indent="-342900">
              <a:spcBef>
                <a:spcPct val="20000"/>
              </a:spcBef>
              <a:buFont typeface="Arial" pitchFamily="34" charset="0"/>
              <a:buChar char="•"/>
            </a:pPr>
            <a:r>
              <a:rPr lang="en-NZ" sz="3200" dirty="0" smtClean="0">
                <a:solidFill>
                  <a:prstClr val="black"/>
                </a:solidFill>
              </a:rPr>
              <a:t>Neutrino component </a:t>
            </a:r>
            <a:r>
              <a:rPr lang="en-NZ" sz="3200" dirty="0" smtClean="0"/>
              <a:t>affects </a:t>
            </a:r>
            <a:r>
              <a:rPr lang="en-NZ" sz="3200" dirty="0" smtClean="0"/>
              <a:t>matter-radiation equality epoch</a:t>
            </a:r>
          </a:p>
          <a:p>
            <a:pPr marL="342900" indent="-342900">
              <a:spcBef>
                <a:spcPct val="20000"/>
              </a:spcBef>
              <a:buFont typeface="Arial" pitchFamily="34" charset="0"/>
              <a:buChar char="•"/>
            </a:pPr>
            <a:endParaRPr lang="en-NZ" sz="3200" dirty="0" smtClean="0">
              <a:solidFill>
                <a:prstClr val="black"/>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548680"/>
            <a:ext cx="8887978" cy="6099770"/>
          </a:xfrm>
          <a:prstGeom prst="rect">
            <a:avLst/>
          </a:prstGeom>
          <a:noFill/>
          <a:ln w="9525">
            <a:noFill/>
            <a:miter lim="800000"/>
            <a:headEnd/>
            <a:tailEnd/>
          </a:ln>
        </p:spPr>
      </p:pic>
      <p:sp>
        <p:nvSpPr>
          <p:cNvPr id="3" name="TextBox 2"/>
          <p:cNvSpPr txBox="1"/>
          <p:nvPr/>
        </p:nvSpPr>
        <p:spPr>
          <a:xfrm>
            <a:off x="5436096" y="6453336"/>
            <a:ext cx="2952328" cy="369332"/>
          </a:xfrm>
          <a:prstGeom prst="rect">
            <a:avLst/>
          </a:prstGeom>
          <a:noFill/>
        </p:spPr>
        <p:txBody>
          <a:bodyPr wrap="square" rtlCol="0">
            <a:spAutoFit/>
          </a:bodyPr>
          <a:lstStyle/>
          <a:p>
            <a:r>
              <a:rPr lang="en-NZ" dirty="0" smtClean="0"/>
              <a:t>Slide from Yvonne Wong</a:t>
            </a:r>
            <a:endParaRPr lang="en-N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1520" y="764704"/>
            <a:ext cx="8615033" cy="5706393"/>
          </a:xfrm>
          <a:prstGeom prst="rect">
            <a:avLst/>
          </a:prstGeom>
          <a:noFill/>
          <a:ln w="9525">
            <a:noFill/>
            <a:miter lim="800000"/>
            <a:headEnd/>
            <a:tailEnd/>
          </a:ln>
        </p:spPr>
      </p:pic>
      <p:sp>
        <p:nvSpPr>
          <p:cNvPr id="3" name="TextBox 2"/>
          <p:cNvSpPr txBox="1"/>
          <p:nvPr/>
        </p:nvSpPr>
        <p:spPr>
          <a:xfrm>
            <a:off x="5436096" y="6453336"/>
            <a:ext cx="2952328" cy="369332"/>
          </a:xfrm>
          <a:prstGeom prst="rect">
            <a:avLst/>
          </a:prstGeom>
          <a:noFill/>
        </p:spPr>
        <p:txBody>
          <a:bodyPr wrap="square" rtlCol="0">
            <a:spAutoFit/>
          </a:bodyPr>
          <a:lstStyle/>
          <a:p>
            <a:r>
              <a:rPr lang="en-NZ" dirty="0" smtClean="0"/>
              <a:t>Slide from Yvonne Wong</a:t>
            </a:r>
            <a:endParaRPr lang="en-N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NZ" dirty="0" smtClean="0">
                <a:solidFill>
                  <a:schemeClr val="tx2"/>
                </a:solidFill>
              </a:rPr>
              <a:t>Neutrino effects</a:t>
            </a:r>
            <a:endParaRPr lang="en-NZ" dirty="0">
              <a:solidFill>
                <a:schemeClr val="tx2"/>
              </a:solidFill>
            </a:endParaRPr>
          </a:p>
        </p:txBody>
      </p:sp>
      <p:sp>
        <p:nvSpPr>
          <p:cNvPr id="5" name="Rectangle 4"/>
          <p:cNvSpPr/>
          <p:nvPr/>
        </p:nvSpPr>
        <p:spPr>
          <a:xfrm>
            <a:off x="467544" y="980728"/>
            <a:ext cx="8352928" cy="3046988"/>
          </a:xfrm>
          <a:prstGeom prst="rect">
            <a:avLst/>
          </a:prstGeom>
        </p:spPr>
        <p:txBody>
          <a:bodyPr wrap="square">
            <a:spAutoFit/>
          </a:bodyPr>
          <a:lstStyle/>
          <a:p>
            <a:pPr marL="342900" indent="-342900">
              <a:spcBef>
                <a:spcPct val="20000"/>
              </a:spcBef>
              <a:buFont typeface="Arial" pitchFamily="34" charset="0"/>
              <a:buChar char="•"/>
            </a:pPr>
            <a:r>
              <a:rPr lang="en-NZ" sz="3200" dirty="0" smtClean="0">
                <a:solidFill>
                  <a:prstClr val="black"/>
                </a:solidFill>
              </a:rPr>
              <a:t>Prior to Planck the dominant effect from neutrino mass on the CMB was on the early integrated Sachs Wolfe effect. </a:t>
            </a:r>
            <a:br>
              <a:rPr lang="en-NZ" sz="3200" dirty="0" smtClean="0">
                <a:solidFill>
                  <a:prstClr val="black"/>
                </a:solidFill>
              </a:rPr>
            </a:br>
            <a:r>
              <a:rPr lang="en-NZ" sz="3200" dirty="0" smtClean="0">
                <a:solidFill>
                  <a:prstClr val="black"/>
                </a:solidFill>
              </a:rPr>
              <a:t>“The Planck data move us into a new regime where the dominant </a:t>
            </a:r>
            <a:r>
              <a:rPr lang="en-NZ" sz="3200" dirty="0" err="1" smtClean="0">
                <a:solidFill>
                  <a:prstClr val="black"/>
                </a:solidFill>
              </a:rPr>
              <a:t>efect</a:t>
            </a:r>
            <a:r>
              <a:rPr lang="en-NZ" sz="3200" dirty="0" smtClean="0">
                <a:solidFill>
                  <a:prstClr val="black"/>
                </a:solidFill>
              </a:rPr>
              <a:t> is from gravitational </a:t>
            </a:r>
            <a:r>
              <a:rPr lang="en-NZ" sz="3200" dirty="0" err="1" smtClean="0">
                <a:solidFill>
                  <a:prstClr val="black"/>
                </a:solidFill>
              </a:rPr>
              <a:t>lensing</a:t>
            </a:r>
            <a:r>
              <a:rPr lang="en-NZ" sz="3200" dirty="0" smtClean="0">
                <a:solidFill>
                  <a:prstClr val="black"/>
                </a:solidFill>
              </a:rPr>
              <a:t>.”  </a:t>
            </a:r>
            <a:endParaRPr lang="en-NZ" sz="3200" dirty="0" smtClean="0">
              <a:solidFill>
                <a:prstClr val="blac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NZ" dirty="0" smtClean="0">
                <a:solidFill>
                  <a:schemeClr val="tx2"/>
                </a:solidFill>
              </a:rPr>
              <a:t>Planck 2013 Results</a:t>
            </a:r>
            <a:endParaRPr lang="en-NZ" dirty="0">
              <a:solidFill>
                <a:schemeClr val="tx2"/>
              </a:solidFill>
            </a:endParaRPr>
          </a:p>
        </p:txBody>
      </p:sp>
      <p:sp>
        <p:nvSpPr>
          <p:cNvPr id="3" name="Content Placeholder 2"/>
          <p:cNvSpPr>
            <a:spLocks noGrp="1"/>
          </p:cNvSpPr>
          <p:nvPr>
            <p:ph idx="1"/>
          </p:nvPr>
        </p:nvSpPr>
        <p:spPr>
          <a:xfrm>
            <a:off x="457200" y="620688"/>
            <a:ext cx="8229600" cy="5001419"/>
          </a:xfrm>
        </p:spPr>
        <p:txBody>
          <a:bodyPr>
            <a:normAutofit/>
          </a:bodyPr>
          <a:lstStyle/>
          <a:p>
            <a:r>
              <a:rPr lang="en-NZ" sz="2000" dirty="0" smtClean="0"/>
              <a:t>Planck Collaboration</a:t>
            </a:r>
            <a:r>
              <a:rPr lang="en-NZ" sz="2000" i="1" dirty="0" smtClean="0"/>
              <a:t>, Planck</a:t>
            </a:r>
            <a:r>
              <a:rPr lang="en-NZ" sz="2000" dirty="0" smtClean="0"/>
              <a:t> 2013 results. XVI Cosmological parameters</a:t>
            </a:r>
            <a:br>
              <a:rPr lang="en-NZ" sz="2000" dirty="0" smtClean="0"/>
            </a:br>
            <a:r>
              <a:rPr lang="en-NZ" sz="2000" dirty="0" smtClean="0"/>
              <a:t>arxiv:1303.507</a:t>
            </a:r>
            <a:br>
              <a:rPr lang="en-NZ" sz="2000" dirty="0" smtClean="0"/>
            </a:br>
            <a:endParaRPr lang="en-NZ" sz="2000" dirty="0"/>
          </a:p>
        </p:txBody>
      </p:sp>
      <p:pic>
        <p:nvPicPr>
          <p:cNvPr id="19459" name="Picture 3"/>
          <p:cNvPicPr>
            <a:picLocks noChangeAspect="1" noChangeArrowheads="1"/>
          </p:cNvPicPr>
          <p:nvPr/>
        </p:nvPicPr>
        <p:blipFill>
          <a:blip r:embed="rId2" cstate="print"/>
          <a:srcRect/>
          <a:stretch>
            <a:fillRect/>
          </a:stretch>
        </p:blipFill>
        <p:spPr bwMode="auto">
          <a:xfrm>
            <a:off x="1115615" y="1262688"/>
            <a:ext cx="6768753" cy="55953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1484784"/>
            <a:ext cx="5648325" cy="394335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2"/>
                </a:solidFill>
                <a:effectLst/>
                <a:uLnTx/>
                <a:uFillTx/>
                <a:latin typeface="Courier New" pitchFamily="49" charset="0"/>
                <a:ea typeface="+mj-ea"/>
                <a:cs typeface="Courier New" pitchFamily="49" charset="0"/>
              </a:rPr>
              <a:t>Neutrino Sources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Planck 2013 Neutrino mass</a:t>
            </a:r>
            <a:endParaRPr lang="en-NZ" dirty="0"/>
          </a:p>
        </p:txBody>
      </p:sp>
      <p:sp>
        <p:nvSpPr>
          <p:cNvPr id="3" name="Content Placeholder 2"/>
          <p:cNvSpPr>
            <a:spLocks noGrp="1"/>
          </p:cNvSpPr>
          <p:nvPr>
            <p:ph idx="1"/>
          </p:nvPr>
        </p:nvSpPr>
        <p:spPr/>
        <p:txBody>
          <a:bodyPr/>
          <a:lstStyle/>
          <a:p>
            <a:endParaRPr lang="en-NZ"/>
          </a:p>
        </p:txBody>
      </p:sp>
      <p:pic>
        <p:nvPicPr>
          <p:cNvPr id="22530" name="Picture 2"/>
          <p:cNvPicPr>
            <a:picLocks noChangeAspect="1" noChangeArrowheads="1"/>
          </p:cNvPicPr>
          <p:nvPr/>
        </p:nvPicPr>
        <p:blipFill>
          <a:blip r:embed="rId2" cstate="print"/>
          <a:srcRect/>
          <a:stretch>
            <a:fillRect/>
          </a:stretch>
        </p:blipFill>
        <p:spPr bwMode="auto">
          <a:xfrm>
            <a:off x="1763688" y="5589240"/>
            <a:ext cx="4267200" cy="82867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1187624" y="1196752"/>
            <a:ext cx="5610225" cy="46291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115616" y="1124744"/>
            <a:ext cx="5819775" cy="459105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4400" b="0" i="0" u="none" strike="noStrike" kern="1200" cap="none" spc="0" normalizeH="0" baseline="0" noProof="0" dirty="0" smtClean="0">
                <a:ln>
                  <a:noFill/>
                </a:ln>
                <a:solidFill>
                  <a:schemeClr val="tx2"/>
                </a:solidFill>
                <a:effectLst/>
                <a:uLnTx/>
                <a:uFillTx/>
                <a:latin typeface="Courier New" pitchFamily="49" charset="0"/>
                <a:ea typeface="+mj-ea"/>
                <a:cs typeface="Courier New" pitchFamily="49" charset="0"/>
              </a:rPr>
              <a:t>Planck 2013 N</a:t>
            </a:r>
            <a:r>
              <a:rPr kumimoji="0" lang="en-NZ" sz="4400" b="0" i="0" u="none" strike="noStrike" kern="1200" cap="none" spc="0" normalizeH="0" baseline="-25000" noProof="0" dirty="0" smtClean="0">
                <a:ln>
                  <a:noFill/>
                </a:ln>
                <a:solidFill>
                  <a:schemeClr val="tx2"/>
                </a:solidFill>
                <a:effectLst/>
                <a:uLnTx/>
                <a:uFillTx/>
                <a:latin typeface="Courier New" pitchFamily="49" charset="0"/>
                <a:ea typeface="+mj-ea"/>
                <a:cs typeface="Courier New" pitchFamily="49" charset="0"/>
              </a:rPr>
              <a:t>eff</a:t>
            </a:r>
            <a:endParaRPr kumimoji="0" lang="en-NZ" sz="4400" b="0" i="0" u="none" strike="noStrike" kern="1200" cap="none" spc="0" normalizeH="0" baseline="-25000" noProof="0" dirty="0">
              <a:ln>
                <a:noFill/>
              </a:ln>
              <a:solidFill>
                <a:schemeClr val="tx2"/>
              </a:solidFill>
              <a:effectLst/>
              <a:uLnTx/>
              <a:uFillTx/>
              <a:latin typeface="Courier New" pitchFamily="49" charset="0"/>
              <a:ea typeface="+mj-ea"/>
              <a:cs typeface="Courier New" pitchFamily="49" charset="0"/>
            </a:endParaRPr>
          </a:p>
        </p:txBody>
      </p:sp>
      <p:pic>
        <p:nvPicPr>
          <p:cNvPr id="23555" name="Picture 3"/>
          <p:cNvPicPr>
            <a:picLocks noChangeAspect="1" noChangeArrowheads="1"/>
          </p:cNvPicPr>
          <p:nvPr/>
        </p:nvPicPr>
        <p:blipFill>
          <a:blip r:embed="rId3" cstate="print"/>
          <a:srcRect/>
          <a:stretch>
            <a:fillRect/>
          </a:stretch>
        </p:blipFill>
        <p:spPr bwMode="auto">
          <a:xfrm>
            <a:off x="1475656" y="5733256"/>
            <a:ext cx="5157200" cy="6583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chemeClr val="tx2"/>
                </a:solidFill>
              </a:rPr>
              <a:t>References</a:t>
            </a:r>
            <a:endParaRPr lang="en-NZ" dirty="0">
              <a:solidFill>
                <a:schemeClr val="tx2"/>
              </a:solidFill>
            </a:endParaRPr>
          </a:p>
        </p:txBody>
      </p:sp>
      <p:sp>
        <p:nvSpPr>
          <p:cNvPr id="5" name="Content Placeholder 2"/>
          <p:cNvSpPr txBox="1">
            <a:spLocks/>
          </p:cNvSpPr>
          <p:nvPr/>
        </p:nvSpPr>
        <p:spPr>
          <a:xfrm>
            <a:off x="179512" y="1196752"/>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2400" dirty="0" smtClean="0">
                <a:solidFill>
                  <a:schemeClr val="tx2"/>
                </a:solidFill>
              </a:rPr>
              <a:t>A.D. </a:t>
            </a:r>
            <a:r>
              <a:rPr lang="en-NZ" sz="2400" dirty="0" err="1" smtClean="0">
                <a:solidFill>
                  <a:schemeClr val="tx2"/>
                </a:solidFill>
              </a:rPr>
              <a:t>Dolgov</a:t>
            </a:r>
            <a:r>
              <a:rPr lang="en-NZ" sz="2400" dirty="0" smtClean="0">
                <a:solidFill>
                  <a:schemeClr val="tx2"/>
                </a:solidFill>
              </a:rPr>
              <a:t>, </a:t>
            </a:r>
            <a:r>
              <a:rPr lang="en-NZ" sz="2400" i="1" dirty="0" smtClean="0">
                <a:solidFill>
                  <a:schemeClr val="tx2"/>
                </a:solidFill>
              </a:rPr>
              <a:t>Neutrinos </a:t>
            </a:r>
            <a:r>
              <a:rPr lang="en-NZ" sz="2400" i="1" dirty="0" smtClean="0">
                <a:solidFill>
                  <a:schemeClr val="tx2"/>
                </a:solidFill>
              </a:rPr>
              <a:t>in Cosmology</a:t>
            </a:r>
            <a:r>
              <a:rPr lang="en-NZ" sz="2400" dirty="0" smtClean="0">
                <a:solidFill>
                  <a:schemeClr val="tx2"/>
                </a:solidFill>
              </a:rPr>
              <a:t>, Phys Rept. 370 (2002) 333 [hep=ph/0202122</a:t>
            </a:r>
            <a:r>
              <a:rPr lang="en-NZ" sz="2400" dirty="0" smtClean="0">
                <a:solidFill>
                  <a:schemeClr val="tx2"/>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2400" b="0" i="0" u="none" strike="noStrike" kern="1200" cap="none" spc="0" normalizeH="0" baseline="0" noProof="0" dirty="0" smtClean="0">
                <a:ln>
                  <a:noFill/>
                </a:ln>
                <a:solidFill>
                  <a:schemeClr val="tx2"/>
                </a:solidFill>
                <a:effectLst/>
                <a:uLnTx/>
                <a:uFillTx/>
                <a:latin typeface="+mn-lt"/>
                <a:ea typeface="+mn-ea"/>
                <a:cs typeface="+mn-cs"/>
              </a:rPr>
              <a:t>J. </a:t>
            </a:r>
            <a:r>
              <a:rPr kumimoji="0" lang="en-NZ" sz="2400" b="0" i="0" u="none" strike="noStrike" kern="1200" cap="none" spc="0" normalizeH="0" baseline="0" noProof="0" dirty="0" err="1" smtClean="0">
                <a:ln>
                  <a:noFill/>
                </a:ln>
                <a:solidFill>
                  <a:schemeClr val="tx2"/>
                </a:solidFill>
                <a:effectLst/>
                <a:uLnTx/>
                <a:uFillTx/>
                <a:latin typeface="+mn-lt"/>
                <a:ea typeface="+mn-ea"/>
                <a:cs typeface="+mn-cs"/>
              </a:rPr>
              <a:t>Lesgourges</a:t>
            </a:r>
            <a:r>
              <a:rPr kumimoji="0" lang="en-NZ" sz="2400" b="0" i="0" u="none" strike="noStrike" kern="1200" cap="none" spc="0" normalizeH="0" baseline="0" noProof="0" dirty="0" smtClean="0">
                <a:ln>
                  <a:noFill/>
                </a:ln>
                <a:solidFill>
                  <a:schemeClr val="tx2"/>
                </a:solidFill>
                <a:effectLst/>
                <a:uLnTx/>
                <a:uFillTx/>
                <a:latin typeface="+mn-lt"/>
                <a:ea typeface="+mn-ea"/>
                <a:cs typeface="+mn-cs"/>
              </a:rPr>
              <a:t> and S.</a:t>
            </a:r>
            <a:r>
              <a:rPr kumimoji="0" lang="en-NZ" sz="2400" b="0" i="0" u="none" strike="noStrike" kern="1200" cap="none" spc="0" normalizeH="0" noProof="0" dirty="0" smtClean="0">
                <a:ln>
                  <a:noFill/>
                </a:ln>
                <a:solidFill>
                  <a:schemeClr val="tx2"/>
                </a:solidFill>
                <a:effectLst/>
                <a:uLnTx/>
                <a:uFillTx/>
                <a:latin typeface="+mn-lt"/>
                <a:ea typeface="+mn-ea"/>
                <a:cs typeface="+mn-cs"/>
              </a:rPr>
              <a:t> </a:t>
            </a:r>
            <a:r>
              <a:rPr lang="en-NZ" sz="2400" dirty="0" smtClean="0">
                <a:solidFill>
                  <a:schemeClr val="tx2"/>
                </a:solidFill>
              </a:rPr>
              <a:t>Pastor, </a:t>
            </a:r>
            <a:r>
              <a:rPr lang="en-NZ" sz="2400" i="1" dirty="0" smtClean="0">
                <a:solidFill>
                  <a:schemeClr val="tx2"/>
                </a:solidFill>
              </a:rPr>
              <a:t>Massive neutrinos and cosmology</a:t>
            </a:r>
            <a:r>
              <a:rPr lang="en-NZ" sz="2400" dirty="0" smtClean="0">
                <a:solidFill>
                  <a:schemeClr val="tx2"/>
                </a:solidFill>
              </a:rPr>
              <a:t>, Phys. Rep. 429 (2006) [</a:t>
            </a:r>
            <a:r>
              <a:rPr lang="en-NZ" sz="2400" dirty="0" err="1" smtClean="0">
                <a:solidFill>
                  <a:schemeClr val="tx2"/>
                </a:solidFill>
              </a:rPr>
              <a:t>astro</a:t>
            </a:r>
            <a:r>
              <a:rPr lang="en-NZ" sz="2400" dirty="0" smtClean="0">
                <a:solidFill>
                  <a:schemeClr val="tx2"/>
                </a:solidFill>
              </a:rPr>
              <a:t>-ph/0603494]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2400" b="0" i="0" u="none" strike="noStrike" kern="1200" cap="none" spc="0" normalizeH="0" baseline="0" noProof="0" dirty="0" smtClean="0">
                <a:ln>
                  <a:noFill/>
                </a:ln>
                <a:solidFill>
                  <a:schemeClr val="tx2"/>
                </a:solidFill>
                <a:effectLst/>
                <a:uLnTx/>
                <a:uFillTx/>
                <a:latin typeface="+mn-lt"/>
                <a:ea typeface="+mn-ea"/>
                <a:cs typeface="+mn-cs"/>
              </a:rPr>
              <a:t>S. </a:t>
            </a:r>
            <a:r>
              <a:rPr lang="en-NZ" sz="2400" dirty="0" err="1" smtClean="0">
                <a:solidFill>
                  <a:schemeClr val="tx2"/>
                </a:solidFill>
              </a:rPr>
              <a:t>Hannestad</a:t>
            </a:r>
            <a:r>
              <a:rPr lang="en-NZ" sz="2400" dirty="0" smtClean="0">
                <a:solidFill>
                  <a:schemeClr val="tx2"/>
                </a:solidFill>
              </a:rPr>
              <a:t>, </a:t>
            </a:r>
            <a:r>
              <a:rPr lang="en-NZ" sz="2400" i="1" dirty="0" smtClean="0">
                <a:solidFill>
                  <a:schemeClr val="tx2"/>
                </a:solidFill>
              </a:rPr>
              <a:t>Primordial neutrinos</a:t>
            </a:r>
            <a:r>
              <a:rPr lang="en-NZ" sz="2400" dirty="0" smtClean="0">
                <a:solidFill>
                  <a:schemeClr val="tx2"/>
                </a:solidFill>
              </a:rPr>
              <a:t>, Ann. Rev. </a:t>
            </a:r>
            <a:r>
              <a:rPr lang="en-NZ" sz="2400" dirty="0" err="1" smtClean="0">
                <a:solidFill>
                  <a:schemeClr val="tx2"/>
                </a:solidFill>
              </a:rPr>
              <a:t>Nucl</a:t>
            </a:r>
            <a:r>
              <a:rPr lang="en-NZ" sz="2400" dirty="0" smtClean="0">
                <a:solidFill>
                  <a:schemeClr val="tx2"/>
                </a:solidFill>
              </a:rPr>
              <a:t>. Part. Sci. 56 (2006) 17 [hep-ph/0602058]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2400" b="0" i="0" u="none" strike="noStrike" kern="1200" cap="none" spc="0" normalizeH="0" baseline="0" noProof="0" dirty="0" smtClean="0">
                <a:ln>
                  <a:noFill/>
                </a:ln>
                <a:solidFill>
                  <a:schemeClr val="tx2"/>
                </a:solidFill>
                <a:effectLst/>
                <a:uLnTx/>
                <a:uFillTx/>
                <a:latin typeface="+mn-lt"/>
                <a:ea typeface="+mn-ea"/>
                <a:cs typeface="+mn-cs"/>
              </a:rPr>
              <a:t>Y.Y.Y. Wong,</a:t>
            </a:r>
            <a:r>
              <a:rPr kumimoji="0" lang="en-NZ" sz="2400" b="0" i="0" u="none" strike="noStrike" kern="1200" cap="none" spc="0" normalizeH="0" noProof="0" dirty="0" smtClean="0">
                <a:ln>
                  <a:noFill/>
                </a:ln>
                <a:solidFill>
                  <a:schemeClr val="tx2"/>
                </a:solidFill>
                <a:effectLst/>
                <a:uLnTx/>
                <a:uFillTx/>
                <a:latin typeface="+mn-lt"/>
                <a:ea typeface="+mn-ea"/>
                <a:cs typeface="+mn-cs"/>
              </a:rPr>
              <a:t> </a:t>
            </a:r>
            <a:r>
              <a:rPr kumimoji="0" lang="en-NZ" sz="2400" b="0" i="1" u="none" strike="noStrike" kern="1200" cap="none" spc="0" normalizeH="0" noProof="0" dirty="0" smtClean="0">
                <a:ln>
                  <a:noFill/>
                </a:ln>
                <a:solidFill>
                  <a:schemeClr val="tx2"/>
                </a:solidFill>
                <a:effectLst/>
                <a:uLnTx/>
                <a:uFillTx/>
                <a:latin typeface="+mn-lt"/>
                <a:ea typeface="+mn-ea"/>
                <a:cs typeface="+mn-cs"/>
              </a:rPr>
              <a:t>Neutrino mass in cosmology: status and prospects</a:t>
            </a:r>
            <a:r>
              <a:rPr kumimoji="0" lang="en-NZ" sz="2400" b="0" i="0" u="none" strike="noStrike" kern="1200" cap="none" spc="0" normalizeH="0" noProof="0" dirty="0" smtClean="0">
                <a:ln>
                  <a:noFill/>
                </a:ln>
                <a:solidFill>
                  <a:schemeClr val="tx2"/>
                </a:solidFill>
                <a:effectLst/>
                <a:uLnTx/>
                <a:uFillTx/>
                <a:latin typeface="+mn-lt"/>
                <a:ea typeface="+mn-ea"/>
                <a:cs typeface="+mn-cs"/>
              </a:rPr>
              <a:t>, Ann. Rev. </a:t>
            </a:r>
            <a:r>
              <a:rPr kumimoji="0" lang="en-NZ" sz="2400" b="0" i="0" u="none" strike="noStrike" kern="1200" cap="none" spc="0" normalizeH="0" noProof="0" dirty="0" err="1" smtClean="0">
                <a:ln>
                  <a:noFill/>
                </a:ln>
                <a:solidFill>
                  <a:schemeClr val="tx2"/>
                </a:solidFill>
                <a:effectLst/>
                <a:uLnTx/>
                <a:uFillTx/>
                <a:latin typeface="+mn-lt"/>
                <a:ea typeface="+mn-ea"/>
                <a:cs typeface="+mn-cs"/>
              </a:rPr>
              <a:t>Nul</a:t>
            </a:r>
            <a:r>
              <a:rPr kumimoji="0" lang="en-NZ" sz="2400" b="0" i="0" u="none" strike="noStrike" kern="1200" cap="none" spc="0" normalizeH="0" noProof="0" dirty="0" smtClean="0">
                <a:ln>
                  <a:noFill/>
                </a:ln>
                <a:solidFill>
                  <a:schemeClr val="tx2"/>
                </a:solidFill>
                <a:effectLst/>
                <a:uLnTx/>
                <a:uFillTx/>
                <a:latin typeface="+mn-lt"/>
                <a:ea typeface="+mn-ea"/>
                <a:cs typeface="+mn-cs"/>
              </a:rPr>
              <a:t>. Part. Sci. 56 (2006) 137 [hep-ph/0602058]</a:t>
            </a:r>
            <a:r>
              <a:rPr kumimoji="0" lang="en-NZ" sz="3200" b="0" i="0" u="none" strike="noStrike" kern="1200" cap="none" spc="0" normalizeH="0" baseline="0" noProof="0" dirty="0" smtClean="0">
                <a:ln>
                  <a:noFill/>
                </a:ln>
                <a:solidFill>
                  <a:schemeClr val="tx1"/>
                </a:solidFill>
                <a:effectLst/>
                <a:uLnTx/>
                <a:uFillTx/>
                <a:latin typeface="+mn-lt"/>
                <a:ea typeface="+mn-ea"/>
                <a:cs typeface="+mn-cs"/>
              </a:rPr>
              <a:t/>
            </a:r>
            <a:br>
              <a:rPr kumimoji="0" lang="en-NZ" sz="3200" b="0" i="0" u="none" strike="noStrike" kern="1200" cap="none" spc="0" normalizeH="0" baseline="0" noProof="0" dirty="0" smtClean="0">
                <a:ln>
                  <a:noFill/>
                </a:ln>
                <a:solidFill>
                  <a:schemeClr val="tx1"/>
                </a:solidFill>
                <a:effectLst/>
                <a:uLnTx/>
                <a:uFillTx/>
                <a:latin typeface="+mn-lt"/>
                <a:ea typeface="+mn-ea"/>
                <a:cs typeface="+mn-cs"/>
              </a:rPr>
            </a:br>
            <a:endParaRPr kumimoji="0" lang="en-NZ"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N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Neutrino Sources</a:t>
            </a:r>
            <a:endParaRPr lang="en-NZ" dirty="0"/>
          </a:p>
        </p:txBody>
      </p:sp>
      <p:pic>
        <p:nvPicPr>
          <p:cNvPr id="3" name="Picture 2"/>
          <p:cNvPicPr>
            <a:picLocks noChangeAspect="1" noChangeArrowheads="1"/>
          </p:cNvPicPr>
          <p:nvPr/>
        </p:nvPicPr>
        <p:blipFill>
          <a:blip r:embed="rId2" cstate="print"/>
          <a:srcRect/>
          <a:stretch>
            <a:fillRect/>
          </a:stretch>
        </p:blipFill>
        <p:spPr bwMode="auto">
          <a:xfrm>
            <a:off x="1691680" y="1628800"/>
            <a:ext cx="5338762" cy="4567238"/>
          </a:xfrm>
          <a:prstGeom prst="rect">
            <a:avLst/>
          </a:prstGeom>
          <a:noFill/>
          <a:ln w="38100" cmpd="dbl" algn="ctr">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Cosmology Basics</a:t>
            </a:r>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story-universe-2013.jpg"/>
          <p:cNvPicPr>
            <a:picLocks noChangeAspect="1"/>
          </p:cNvPicPr>
          <p:nvPr/>
        </p:nvPicPr>
        <p:blipFill>
          <a:blip r:embed="rId2" cstate="print"/>
          <a:stretch>
            <a:fillRect/>
          </a:stretch>
        </p:blipFill>
        <p:spPr>
          <a:xfrm>
            <a:off x="496976" y="0"/>
            <a:ext cx="8150047"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1F497D"/>
                </a:solidFill>
              </a:rPr>
              <a:t>Universe</a:t>
            </a:r>
            <a:r>
              <a:rPr lang="en-NZ" dirty="0" smtClean="0"/>
              <a:t> Evolution</a:t>
            </a:r>
            <a:endParaRPr lang="en-NZ" dirty="0"/>
          </a:p>
        </p:txBody>
      </p:sp>
      <p:sp>
        <p:nvSpPr>
          <p:cNvPr id="5" name="Content Placeholder 2"/>
          <p:cNvSpPr txBox="1">
            <a:spLocks/>
          </p:cNvSpPr>
          <p:nvPr/>
        </p:nvSpPr>
        <p:spPr>
          <a:xfrm>
            <a:off x="395536" y="1385392"/>
            <a:ext cx="8496944" cy="54726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NZ" sz="3200" b="0" i="0" u="none" strike="noStrike" kern="1200" cap="none" spc="0" normalizeH="0" baseline="0" noProof="0" dirty="0" smtClean="0">
                <a:ln>
                  <a:noFill/>
                </a:ln>
                <a:solidFill>
                  <a:schemeClr val="tx1"/>
                </a:solidFill>
                <a:effectLst/>
                <a:uLnTx/>
                <a:uFillTx/>
                <a:latin typeface="+mn-lt"/>
                <a:ea typeface="+mn-ea"/>
                <a:cs typeface="+mn-cs"/>
              </a:rPr>
              <a:t>Einstein</a:t>
            </a:r>
            <a:r>
              <a:rPr kumimoji="0" lang="en-NZ" sz="3200" b="0" i="0" u="none" strike="noStrike" kern="1200" cap="none" spc="0" normalizeH="0" noProof="0" dirty="0" smtClean="0">
                <a:ln>
                  <a:noFill/>
                </a:ln>
                <a:solidFill>
                  <a:schemeClr val="tx1"/>
                </a:solidFill>
                <a:effectLst/>
                <a:uLnTx/>
                <a:uFillTx/>
                <a:latin typeface="+mn-lt"/>
                <a:ea typeface="+mn-ea"/>
                <a:cs typeface="+mn-cs"/>
              </a:rPr>
              <a:t> equations                   </a:t>
            </a:r>
            <a:endParaRPr kumimoji="0" lang="en-NZ"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TP_tmp.emf"/>
          <p:cNvPicPr>
            <a:picLocks noChangeAspect="1"/>
          </p:cNvPicPr>
          <p:nvPr>
            <p:custDataLst>
              <p:tags r:id="rId1"/>
            </p:custDataLst>
          </p:nvPr>
        </p:nvPicPr>
        <p:blipFill>
          <a:blip r:embed="rId6" cstate="print"/>
          <a:stretch>
            <a:fillRect/>
          </a:stretch>
        </p:blipFill>
        <p:spPr>
          <a:xfrm>
            <a:off x="611560" y="2204864"/>
            <a:ext cx="4104456" cy="576751"/>
          </a:xfrm>
          <a:prstGeom prst="rect">
            <a:avLst/>
          </a:prstGeom>
        </p:spPr>
      </p:pic>
      <p:sp>
        <p:nvSpPr>
          <p:cNvPr id="8" name="TextBox 7"/>
          <p:cNvSpPr txBox="1"/>
          <p:nvPr/>
        </p:nvSpPr>
        <p:spPr>
          <a:xfrm>
            <a:off x="4932040" y="1484784"/>
            <a:ext cx="567784" cy="1015663"/>
          </a:xfrm>
          <a:prstGeom prst="rect">
            <a:avLst/>
          </a:prstGeom>
          <a:noFill/>
        </p:spPr>
        <p:txBody>
          <a:bodyPr wrap="none" rtlCol="0">
            <a:spAutoFit/>
          </a:bodyPr>
          <a:lstStyle/>
          <a:p>
            <a:r>
              <a:rPr lang="en-NZ" sz="6000" dirty="0" smtClean="0"/>
              <a:t>+</a:t>
            </a:r>
            <a:endParaRPr lang="en-NZ" sz="6000" dirty="0"/>
          </a:p>
        </p:txBody>
      </p:sp>
      <p:sp>
        <p:nvSpPr>
          <p:cNvPr id="9" name="Content Placeholder 2"/>
          <p:cNvSpPr txBox="1">
            <a:spLocks/>
          </p:cNvSpPr>
          <p:nvPr/>
        </p:nvSpPr>
        <p:spPr>
          <a:xfrm>
            <a:off x="5940152" y="1412776"/>
            <a:ext cx="3032720" cy="172819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NZ" sz="3200" b="0" i="0" u="none" strike="noStrike" kern="1200" cap="none" spc="0" normalizeH="0" baseline="0" noProof="0" dirty="0" smtClean="0">
                <a:ln>
                  <a:noFill/>
                </a:ln>
                <a:solidFill>
                  <a:schemeClr val="tx1"/>
                </a:solidFill>
                <a:effectLst/>
                <a:uLnTx/>
                <a:uFillTx/>
                <a:latin typeface="+mn-lt"/>
                <a:ea typeface="+mn-ea"/>
                <a:cs typeface="+mn-cs"/>
              </a:rPr>
              <a:t>Assumption</a:t>
            </a:r>
            <a:r>
              <a:rPr kumimoji="0" lang="en-NZ" sz="3200" b="0" i="0" u="none" strike="noStrike" kern="1200" cap="none" spc="0" normalizeH="0" noProof="0" dirty="0" smtClean="0">
                <a:ln>
                  <a:noFill/>
                </a:ln>
                <a:solidFill>
                  <a:schemeClr val="tx1"/>
                </a:solidFill>
                <a:effectLst/>
                <a:uLnTx/>
                <a:uFillTx/>
                <a:latin typeface="+mn-lt"/>
                <a:ea typeface="+mn-ea"/>
                <a:cs typeface="+mn-cs"/>
              </a:rPr>
              <a:t> of homogeneity and isotropy</a:t>
            </a:r>
            <a:endParaRPr kumimoji="0" lang="en-NZ"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2483768" y="3068960"/>
            <a:ext cx="3600400" cy="648072"/>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en-NZ" sz="3200" b="0" i="0" u="none" strike="noStrike" kern="1200" cap="none" spc="0" normalizeH="0" baseline="0" noProof="0" dirty="0" err="1" smtClean="0">
                <a:ln>
                  <a:noFill/>
                </a:ln>
                <a:solidFill>
                  <a:schemeClr val="tx1"/>
                </a:solidFill>
                <a:effectLst/>
                <a:uLnTx/>
                <a:uFillTx/>
                <a:latin typeface="+mn-lt"/>
                <a:ea typeface="+mn-ea"/>
                <a:cs typeface="+mn-cs"/>
              </a:rPr>
              <a:t>Friedmann</a:t>
            </a:r>
            <a:r>
              <a:rPr kumimoji="0" lang="en-NZ" sz="3200" b="0" i="0" u="none" strike="noStrike" kern="1200" cap="none" spc="0" normalizeH="0" baseline="0" noProof="0" dirty="0" smtClean="0">
                <a:ln>
                  <a:noFill/>
                </a:ln>
                <a:solidFill>
                  <a:schemeClr val="tx1"/>
                </a:solidFill>
                <a:effectLst/>
                <a:uLnTx/>
                <a:uFillTx/>
                <a:latin typeface="+mn-lt"/>
                <a:ea typeface="+mn-ea"/>
                <a:cs typeface="+mn-cs"/>
              </a:rPr>
              <a:t> equation</a:t>
            </a:r>
          </a:p>
        </p:txBody>
      </p:sp>
      <p:sp>
        <p:nvSpPr>
          <p:cNvPr id="11" name="TextBox 10"/>
          <p:cNvSpPr txBox="1"/>
          <p:nvPr/>
        </p:nvSpPr>
        <p:spPr>
          <a:xfrm>
            <a:off x="251520" y="3284984"/>
            <a:ext cx="567784" cy="1015663"/>
          </a:xfrm>
          <a:prstGeom prst="rect">
            <a:avLst/>
          </a:prstGeom>
          <a:noFill/>
        </p:spPr>
        <p:txBody>
          <a:bodyPr wrap="none" rtlCol="0">
            <a:spAutoFit/>
          </a:bodyPr>
          <a:lstStyle/>
          <a:p>
            <a:r>
              <a:rPr lang="en-NZ" sz="6000" dirty="0" smtClean="0"/>
              <a:t>=</a:t>
            </a:r>
            <a:endParaRPr lang="en-NZ" sz="6000" dirty="0"/>
          </a:p>
        </p:txBody>
      </p:sp>
      <p:pic>
        <p:nvPicPr>
          <p:cNvPr id="31" name="Picture 30" descr="scalefactor.jpg"/>
          <p:cNvPicPr>
            <a:picLocks noChangeAspect="1"/>
          </p:cNvPicPr>
          <p:nvPr/>
        </p:nvPicPr>
        <p:blipFill>
          <a:blip r:embed="rId7" cstate="print"/>
          <a:stretch>
            <a:fillRect/>
          </a:stretch>
        </p:blipFill>
        <p:spPr>
          <a:xfrm>
            <a:off x="5292080" y="4374724"/>
            <a:ext cx="3851920" cy="2483276"/>
          </a:xfrm>
          <a:prstGeom prst="rect">
            <a:avLst/>
          </a:prstGeom>
        </p:spPr>
      </p:pic>
      <p:pic>
        <p:nvPicPr>
          <p:cNvPr id="13" name="Picture 12" descr="TP_tmp.emf"/>
          <p:cNvPicPr>
            <a:picLocks noChangeAspect="1"/>
          </p:cNvPicPr>
          <p:nvPr>
            <p:custDataLst>
              <p:tags r:id="rId2"/>
            </p:custDataLst>
          </p:nvPr>
        </p:nvPicPr>
        <p:blipFill>
          <a:blip r:embed="rId8" cstate="print"/>
          <a:srcRect r="86101"/>
          <a:stretch>
            <a:fillRect/>
          </a:stretch>
        </p:blipFill>
        <p:spPr>
          <a:xfrm>
            <a:off x="539552" y="4437112"/>
            <a:ext cx="936104" cy="1080120"/>
          </a:xfrm>
          <a:prstGeom prst="rect">
            <a:avLst/>
          </a:prstGeom>
        </p:spPr>
      </p:pic>
      <p:pic>
        <p:nvPicPr>
          <p:cNvPr id="17" name="Picture 16" descr="TP_tmp.emf"/>
          <p:cNvPicPr>
            <a:picLocks noChangeAspect="1"/>
          </p:cNvPicPr>
          <p:nvPr>
            <p:custDataLst>
              <p:tags r:id="rId3"/>
            </p:custDataLst>
          </p:nvPr>
        </p:nvPicPr>
        <p:blipFill>
          <a:blip r:embed="rId9" cstate="print"/>
          <a:stretch>
            <a:fillRect/>
          </a:stretch>
        </p:blipFill>
        <p:spPr>
          <a:xfrm>
            <a:off x="1331640" y="5013176"/>
            <a:ext cx="3683859" cy="1042608"/>
          </a:xfrm>
          <a:prstGeom prst="rect">
            <a:avLst/>
          </a:prstGeom>
        </p:spPr>
      </p:pic>
      <p:pic>
        <p:nvPicPr>
          <p:cNvPr id="18" name="Picture 17" descr="TP_tmp.emf"/>
          <p:cNvPicPr>
            <a:picLocks noChangeAspect="1"/>
          </p:cNvPicPr>
          <p:nvPr>
            <p:custDataLst>
              <p:tags r:id="rId4"/>
            </p:custDataLst>
          </p:nvPr>
        </p:nvPicPr>
        <p:blipFill>
          <a:blip r:embed="rId10" cstate="print"/>
          <a:stretch>
            <a:fillRect/>
          </a:stretch>
        </p:blipFill>
        <p:spPr>
          <a:xfrm>
            <a:off x="1835695" y="3501008"/>
            <a:ext cx="4849339" cy="1030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noindent&#10;Interaction rate $\Gamma$ $\gg$ &#10;\newline&#10;Expansion rate $H$&#10;\end{document}&#10;"/>
  <p:tag name="FILENAME" val="TP_tmp"/>
  <p:tag name="FORMAT" val="emf"/>
  <p:tag name="RES" val="1200"/>
  <p:tag name="BLEND" val="0"/>
  <p:tag name="TRANSPARENT" val="0"/>
  <p:tag name="TBUG" val="0"/>
  <p:tag name="ALLOWFS" val="0"/>
  <p:tag name="ORIGWIDTH" val="94"/>
  <p:tag name="PICTUREFILESIZE" val="486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_{eq}(p) = \frac{1}{\left[\left(\exp(E(p) - \mu\right)/T\right] \pm 1}$$&#10;\end{document}&#10;"/>
  <p:tag name="FILENAME" val="TP_tmp"/>
  <p:tag name="FORMAT" val="emf"/>
  <p:tag name="RES" val="1200"/>
  <p:tag name="BLEND" val="0"/>
  <p:tag name="TRANSPARENT" val="0"/>
  <p:tag name="TBUG" val="0"/>
  <p:tag name="ALLOWFS" val="0"/>
  <p:tag name="ORIGWIDTH" val="145"/>
  <p:tag name="PICTUREFILESIZE" val="9428"/>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For $T \gg \mu$&#10;\end{document}&#10;"/>
  <p:tag name="FILENAME" val="TP_tmp"/>
  <p:tag name="FORMAT" val="emf"/>
  <p:tag name="RES" val="1200"/>
  <p:tag name="BLEND" val="0"/>
  <p:tag name="TRANSPARENT" val="0"/>
  <p:tag name="TBUG" val="0"/>
  <p:tag name="ALLOWFS" val="0"/>
  <p:tag name="ORIGWIDTH" val="49"/>
  <p:tag name="PICTUREFILESIZE" val="246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using integrals&#10;\newline $\int_0^{\infty} \frac{x^2 dx}{\exp(x) -1} = 2 \zeta(3)$, &#10;\newline$\int_0^{\infty} \frac{x^2 dx}{\exp(x) +1} = \frac{6}{8} \zeta(3)$,&#10;\newline $\int_0^{\infty} \frac{x^3 dx}{\exp(x) -1} = 6\zeta(4) = \frac{\pi^4}{15}$,&#10;\newline $\int_0^{\infty} \frac{x^3 dx}{\exp(x) +1} = \frac{7}{48}\zeta(4) = \frac{7}{8}\frac{\pi^4}{15}$\end{document}&#10;"/>
  <p:tag name="FILENAME" val="TP_tmp"/>
  <p:tag name="FORMAT" val="emf"/>
  <p:tag name="RES" val="1200"/>
  <p:tag name="BLEND" val="0"/>
  <p:tag name="TRANSPARENT" val="0"/>
  <p:tag name="TBUG" val="0"/>
  <p:tag name="ALLOWFS" val="0"/>
  <p:tag name="ORIGWIDTH" val="125"/>
  <p:tag name="PICTUREFILESIZE" val="38592"/>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s\equiv \sum_i \frac{\rho_i + P_i}{T} = \sum_i \frac{4/3 \rho_i}{T} = \frac{4\pi^2}{90} \sum_i \left(g_{B,i}T_i^3 + \frac{7}{8} g_{F,i}T_i^3 \right)$$&#10;\end{document}&#10;"/>
  <p:tag name="FILENAME" val="TP_tmp"/>
  <p:tag name="FORMAT" val="emf"/>
  <p:tag name="RES" val="1200"/>
  <p:tag name="BLEND" val="0"/>
  <p:tag name="TRANSPARENT" val="0"/>
  <p:tag name="TBUG" val="0"/>
  <p:tag name="ALLOWFS" val="0"/>
  <p:tag name="ORIGWIDTH" val="261"/>
  <p:tag name="PICTUREFILESIZE" val="20812"/>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Continuity equation plus manipulation can show $s \propto a^{-3}$\end{document}&#10;"/>
  <p:tag name="FILENAME" val="TP_tmp"/>
  <p:tag name="FORMAT" val="emf"/>
  <p:tag name="RES" val="1200"/>
  <p:tag name="BLEND" val="0"/>
  <p:tag name="TRANSPARENT" val="0"/>
  <p:tag name="TBUG" val="0"/>
  <p:tag name="ALLOWFS" val="0"/>
  <p:tag name="ORIGWIDTH" val="251"/>
  <p:tag name="PICTUREFILESIZE" val="7116"/>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noindent&#10;Interaction rate $\Gamma$ $\ll$ &#10;\newline&#10;Expansion rate $H$\end{document}&#10;"/>
  <p:tag name="FILENAME" val="TP_tmp"/>
  <p:tag name="FORMAT" val="emf"/>
  <p:tag name="RES" val="1200"/>
  <p:tag name="BLEND" val="0"/>
  <p:tag name="TRANSPARENT" val="0"/>
  <p:tag name="TBUG" val="0"/>
  <p:tag name="ALLOWFS" val="0"/>
  <p:tag name="ORIGWIDTH" val="94"/>
  <p:tag name="PICTUREFILESIZE" val="4868"/>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Neutrino Decoupling Temperature $T \sim$ 1MeV&#10;\end{document}&#10;"/>
  <p:tag name="FILENAME" val="TP_tmp"/>
  <p:tag name="FORMAT" val="emf"/>
  <p:tag name="RES" val="1200"/>
  <p:tag name="BLEND" val="0"/>
  <p:tag name="TRANSPARENT" val="0"/>
  <p:tag name="TBUG" val="0"/>
  <p:tag name="ALLOWFS" val="0"/>
  <p:tag name="ORIGWIDTH" val="202"/>
  <p:tag name="PICTUREFILESIZE" val="5252"/>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Neutrino Decoupling Temperature $T \sim$ 1MeV&#10;\end{document}&#10;"/>
  <p:tag name="FILENAME" val="TP_tmp"/>
  <p:tag name="FORMAT" val="emf"/>
  <p:tag name="RES" val="1200"/>
  <p:tag name="BLEND" val="0"/>
  <p:tag name="TRANSPARENT" val="0"/>
  <p:tag name="TBUG" val="0"/>
  <p:tag name="ALLOWFS" val="0"/>
  <p:tag name="ORIGWIDTH" val="202"/>
  <p:tag name="PICTUREFILESIZE" val="5252"/>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s=\sum_i \frac{\rho_i + P_i}{T} = \sum_i \frac{4/3 \rho_i}{T} = \frac{\pi^2}{30} \sum_i \left(g_{B,i}T_i^3 + \frac{7}{8} g_{F,i}T_i^3 \right)  template TPT1  env TPENV1  fore 0  back 16777215  eqnno 2"/>
  <p:tag name="FILENAME" val="TP_tmp"/>
  <p:tag name="ORIGWIDTH" val="234"/>
  <p:tag name="PICTUREFILESIZE" val="20908"/>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R_{\mu\nu} - \frac{1}{2} g_{\mu\nu}R = 8 \pi G T_{\mu\nu}  template TPT1  env TPENV1  fore 0  back 16777215  eqnno 1"/>
  <p:tag name="FILENAME" val="TP_tmp"/>
  <p:tag name="ORIGWIDTH" val="107"/>
  <p:tag name="PICTUREFILESIZE" val="6332"/>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s(a_2) = \frac{4\pi^2}{90}\left(2T^3_{\gamma}(a_2) + \frac{7}{8} 6 T^3_{\nu}(a_2)\right)  template TPT1  env TPENV1  fore 0  back 16777215  eqnno 4"/>
  <p:tag name="FILENAME" val="TP_tmp"/>
  <p:tag name="ORIGWIDTH" val="149"/>
  <p:tag name="PICTUREFILESIZE" val="15236"/>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T_{\nu} = \left(\frac{4}{11}\right)^{1/3} T_{\gamma}$$&#10;\end{document}&#10;"/>
  <p:tag name="FILENAME" val="TP_tmp"/>
  <p:tag name="FORMAT" val="emf"/>
  <p:tag name="RES" val="1200"/>
  <p:tag name="BLEND" val="0"/>
  <p:tag name="TRANSPARENT" val="0"/>
  <p:tag name="TBUG" val="0"/>
  <p:tag name="ALLOWFS" val="0"/>
  <p:tag name="ORIGWIDTH" val="78"/>
  <p:tag name="PICTUREFILESIZE" val="6160"/>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s(a_1) = \frac{4\pi^2}{90}T(a_1)^3 \left(2 + \frac{7}{8} (4+6) \right) = \frac{43\pi^2}{90}T^3 = \frac{43\pi^2}{90}T_{\nu}^3(a_1)  template TPT1  env TPENV1  fore 0  back 16777215  eqnno 5"/>
  <p:tag name="FILENAME" val="TP_tmp"/>
  <p:tag name="ORIGWIDTH" val="251"/>
  <p:tag name="PICTUREFILESIZE" val="21888"/>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rho_R = \left[1 + \frac{7}{8} \left(\frac{4}{11}\right)^{4/3} N_{eff} \right]\rho_\gamma  template TPT1  env TPENV1  fore 0  back 16777215  eqnno 6"/>
  <p:tag name="FILENAME" val="TP_tmp"/>
  <p:tag name="ORIGWIDTH" val="129"/>
  <p:tag name="PICTUREFILESIZE" val="9928"/>
</p:tagLst>
</file>

<file path=ppt/tags/tag24.xml><?xml version="1.0" encoding="utf-8"?>
<p:tagLst xmlns:a="http://schemas.openxmlformats.org/drawingml/2006/main" xmlns:r="http://schemas.openxmlformats.org/officeDocument/2006/relationships" xmlns:p="http://schemas.openxmlformats.org/presentationml/2006/main">
  <p:tag name="TEXPOINT" val="template"/>
  <p:tag name="SOURCE" val="TPT1  equation H(t)^2 \equiv \left(\frac{\dot{a}}{a}\right)^2 = \frac{8 \pi G}{3} \sum_{i}\overline{\rho}_i  template TPT1  env TPENV1  fore 0  back 16777215  eqnno 7"/>
  <p:tag name="FILENAME" val="TP_tmp"/>
  <p:tag name="ORIGWIDTH" val="116"/>
  <p:tag name="PICTUREFILESIZE" val="10736"/>
</p:tagLst>
</file>

<file path=ppt/tags/tag25.xml><?xml version="1.0" encoding="utf-8"?>
<p:tagLst xmlns:a="http://schemas.openxmlformats.org/drawingml/2006/main" xmlns:r="http://schemas.openxmlformats.org/officeDocument/2006/relationships" xmlns:p="http://schemas.openxmlformats.org/presentationml/2006/main">
  <p:tag name="TEXPOINT" val="template"/>
  <p:tag name="SOURCE" val="TPT1  equation \delta = \frac{\delta \rho}{\overline \rho} = \frac{|\rho(x) - \overline{\rho}|}{\overline \rho}  template TPT1  env TPENV1  fore 0  back 16777215  eqnno 9"/>
  <p:tag name="FILENAME" val="TP_tmp"/>
  <p:tag name="ORIGWIDTH" val="75"/>
  <p:tag name="PICTUREFILESIZE" val="8120"/>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f_{\nu} = \frac{\Omega_{\nu}}{\Omega_m}  template TPT1  env TPENV1  fore 0  back 16777215  eqnno 10"/>
  <p:tag name="FILENAME" val="TP_tmp"/>
  <p:tag name="ORIGWIDTH" val="39"/>
  <p:tag name="PICTUREFILESIZE" val="416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and&#10;$$&#10;\dot{\rho} + 3 \frac{\dot{a}}{a} \left(\rho + p \right) = 0.&#10;$$&#10;\end{document}&#10;"/>
  <p:tag name="FILENAME" val="TP_tmp"/>
  <p:tag name="FORMAT" val="emf"/>
  <p:tag name="RES" val="1200"/>
  <p:tag name="BLEND" val="0"/>
  <p:tag name="TRANSPARENT" val="0"/>
  <p:tag name="TBUG" val="0"/>
  <p:tag name="ALLOWFS" val="0"/>
  <p:tag name="ORIGWIDTH" val="200"/>
  <p:tag name="PICTUREFILESIZE" val="623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10;\dot{\rho} + 3 \frac{\dot{a}}{a} \left(\rho + p \right) = 0.&#10;$$&#10;\end{document}&#10;"/>
  <p:tag name="FILENAME" val="TP_tmp"/>
  <p:tag name="FORMAT" val="emf"/>
  <p:tag name="RES" val="1200"/>
  <p:tag name="BLEND" val="0"/>
  <p:tag name="TRANSPARENT" val="0"/>
  <p:tag name="TBUG" val="0"/>
  <p:tag name="ALLOWFS" val="0"/>
  <p:tag name="ORIGWIDTH" val="85"/>
  <p:tag name="PICTUREFILESIZE" val="594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10;H(t)^2 \equiv \left(\frac{\dot{a}}{a}\right)^2 = \frac{8 \pi G}{3} \sum_{i}\overline{\rho}_i -\frac{k}{a^2}&#10;$$\end{document}&#10;"/>
  <p:tag name="FILENAME" val="TP_tmp"/>
  <p:tag name="FORMAT" val="emf"/>
  <p:tag name="RES" val="1200"/>
  <p:tag name="BLEND" val="0"/>
  <p:tag name="TRANSPARENT" val="0"/>
  <p:tag name="TBUG" val="0"/>
  <p:tag name="ALLOWFS" val="0"/>
  <p:tag name="ORIGWIDTH" val="151"/>
  <p:tag name="PICTUREFILESIZE" val="11928"/>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vec{p}| \propto a^{-1}  template TPT1  env TPENV1  fore 0  back 16777215  eqnno 2"/>
  <p:tag name="FILENAME" val="TP_tmp"/>
  <p:tag name="ORIGWIDTH" val="41"/>
  <p:tag name="PICTUREFILESIZE" val="3660"/>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lambda_0}{\lambda_e} =\frac{E_e}{E_0} = \frac{a(t_0)}{a(t_e)} \equiv 1 + z  template TPT1  env TPENV1  fore 0  back 16777215  eqnno 3"/>
  <p:tag name="FILENAME" val="TP_tmp"/>
  <p:tag name="ORIGWIDTH" val="107"/>
  <p:tag name="PICTUREFILESIZE" val="1264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10;H(t)^2 \equiv \left(\frac{\dot{a}}{a}\right)^2 = \frac{8 \pi G}{3} \sum_{i}\overline{\rho}_i -\frac{k}{a^2}&#10;$$\end{document}&#10;"/>
  <p:tag name="FILENAME" val="TP_tmp"/>
  <p:tag name="FORMAT" val="emf"/>
  <p:tag name="RES" val="1200"/>
  <p:tag name="BLEND" val="0"/>
  <p:tag name="TRANSPARENT" val="0"/>
  <p:tag name="TBUG" val="0"/>
  <p:tag name="ALLOWFS" val="0"/>
  <p:tag name="ORIGWIDTH" val="151"/>
  <p:tag name="PICTUREFILESIZE" val="1192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color[rgb]{0.25,0.3,0.65}&#10;$$&#10;\rho_{crit} \equiv \frac{3 H^2}{8 \pi G}$$&#10;\end{document}&#10;"/>
  <p:tag name="FILENAME" val="TP_tmp"/>
  <p:tag name="FORMAT" val="emf"/>
  <p:tag name="RES" val="1200"/>
  <p:tag name="BLEND" val="0"/>
  <p:tag name="TRANSPARENT" val="0"/>
  <p:tag name="TBUG" val="0"/>
  <p:tag name="ALLOWFS" val="0"/>
  <p:tag name="ORIGWIDTH" val="55"/>
  <p:tag name="PICTUREFILESIZE" val="48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806</Words>
  <Application>Microsoft Office PowerPoint</Application>
  <PresentationFormat>On-screen Show (4:3)</PresentationFormat>
  <Paragraphs>199</Paragraphs>
  <Slides>52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Arial</vt:lpstr>
      <vt:lpstr>Courier New</vt:lpstr>
      <vt:lpstr>Calibri</vt:lpstr>
      <vt:lpstr>CMMI10</vt:lpstr>
      <vt:lpstr>CMMI7</vt:lpstr>
      <vt:lpstr>CMSY10ORIG</vt:lpstr>
      <vt:lpstr>CMR7</vt:lpstr>
      <vt:lpstr>CMR10</vt:lpstr>
      <vt:lpstr>CMSY7</vt:lpstr>
      <vt:lpstr>CMR5</vt:lpstr>
      <vt:lpstr>CMMI5</vt:lpstr>
      <vt:lpstr>CMEX10</vt:lpstr>
      <vt:lpstr>Office Theme</vt:lpstr>
      <vt:lpstr>Neutrino Cosmology and Astrophysics</vt:lpstr>
      <vt:lpstr>Lecture Plan:</vt:lpstr>
      <vt:lpstr>Neutrino Cosmology</vt:lpstr>
      <vt:lpstr>Slide 4</vt:lpstr>
      <vt:lpstr>Slide 5</vt:lpstr>
      <vt:lpstr>Neutrino Sources</vt:lpstr>
      <vt:lpstr>Cosmology Basics</vt:lpstr>
      <vt:lpstr>Slide 8</vt:lpstr>
      <vt:lpstr>Universe Evolution</vt:lpstr>
      <vt:lpstr>Universe Evolution</vt:lpstr>
      <vt:lpstr>Critical density k = 0</vt:lpstr>
      <vt:lpstr>Slide 12</vt:lpstr>
      <vt:lpstr>Slide 13</vt:lpstr>
      <vt:lpstr>Particle interactions</vt:lpstr>
      <vt:lpstr>In equilibrium</vt:lpstr>
      <vt:lpstr>And</vt:lpstr>
      <vt:lpstr>Which yields</vt:lpstr>
      <vt:lpstr>Entropy</vt:lpstr>
      <vt:lpstr>Freeze-out</vt:lpstr>
      <vt:lpstr>Neutrino Freezeout</vt:lpstr>
      <vt:lpstr>Neutrino temperature</vt:lpstr>
      <vt:lpstr>Photon temperature increase</vt:lpstr>
      <vt:lpstr>Slide 23</vt:lpstr>
      <vt:lpstr>Corrections</vt:lpstr>
      <vt:lpstr>Summary</vt:lpstr>
      <vt:lpstr>Evidence for cosmic neutrinos....indirect</vt:lpstr>
      <vt:lpstr>Nucleosynthesis</vt:lpstr>
      <vt:lpstr>Two steps</vt:lpstr>
      <vt:lpstr>Neutron/proton ratio</vt:lpstr>
      <vt:lpstr>Nuclei Formation</vt:lpstr>
      <vt:lpstr>Standard BBN predictions</vt:lpstr>
      <vt:lpstr>Neutrinos</vt:lpstr>
      <vt:lpstr>Slide 33</vt:lpstr>
      <vt:lpstr>Slide 34</vt:lpstr>
      <vt:lpstr>Neutrino chemical potential</vt:lpstr>
      <vt:lpstr>Neutrino chemical potential</vt:lpstr>
      <vt:lpstr>CMB and Large Scale Structure</vt:lpstr>
      <vt:lpstr>Inhomogeneities</vt:lpstr>
      <vt:lpstr>Descriptive account of structure growth</vt:lpstr>
      <vt:lpstr>Slide 40</vt:lpstr>
      <vt:lpstr>After decoupling</vt:lpstr>
      <vt:lpstr>Temperature fluctuations</vt:lpstr>
      <vt:lpstr>Sachs-Wolfe Effect</vt:lpstr>
      <vt:lpstr>Neutrino effects</vt:lpstr>
      <vt:lpstr>Neutrino effects</vt:lpstr>
      <vt:lpstr>Slide 46</vt:lpstr>
      <vt:lpstr>Slide 47</vt:lpstr>
      <vt:lpstr>Neutrino effects</vt:lpstr>
      <vt:lpstr>Planck 2013 Results</vt:lpstr>
      <vt:lpstr>Planck 2013 Neutrino mass</vt:lpstr>
      <vt:lpstr>Slide 51</vt:lpstr>
      <vt:lpstr>References</vt:lpstr>
    </vt:vector>
  </TitlesOfParts>
  <Company>University of Canterbury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Neutrino Cosmology and Astrophysics</dc:title>
  <dc:creator>Jenni Adams</dc:creator>
  <cp:lastModifiedBy>Jenni Adams</cp:lastModifiedBy>
  <cp:revision>28</cp:revision>
  <dcterms:created xsi:type="dcterms:W3CDTF">2013-08-07T11:34:55Z</dcterms:created>
  <dcterms:modified xsi:type="dcterms:W3CDTF">2013-08-09T08:27:41Z</dcterms:modified>
</cp:coreProperties>
</file>