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3"/>
  </p:notesMasterIdLst>
  <p:sldIdLst>
    <p:sldId id="275" r:id="rId3"/>
    <p:sldId id="267" r:id="rId4"/>
    <p:sldId id="258" r:id="rId5"/>
    <p:sldId id="266" r:id="rId6"/>
    <p:sldId id="259" r:id="rId7"/>
    <p:sldId id="268" r:id="rId8"/>
    <p:sldId id="260" r:id="rId9"/>
    <p:sldId id="283" r:id="rId10"/>
    <p:sldId id="269" r:id="rId11"/>
    <p:sldId id="270" r:id="rId12"/>
    <p:sldId id="263" r:id="rId14"/>
    <p:sldId id="264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3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2.xml"/><Relationship Id="rId4" Type="http://schemas.openxmlformats.org/officeDocument/2006/relationships/hyperlink" Target="https://op-webtools.web.cern.ch/vistar/?usr=SPS1" TargetMode="Externa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9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95.xml"/><Relationship Id="rId6" Type="http://schemas.openxmlformats.org/officeDocument/2006/relationships/image" Target="../media/image17.jpeg"/><Relationship Id="rId5" Type="http://schemas.openxmlformats.org/officeDocument/2006/relationships/image" Target="../media/image22.jpeg"/><Relationship Id="rId4" Type="http://schemas.openxmlformats.org/officeDocument/2006/relationships/tags" Target="../tags/tag94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tags" Target="../tags/tag93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8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1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3.xml"/><Relationship Id="rId2" Type="http://schemas.openxmlformats.org/officeDocument/2006/relationships/image" Target="../media/image27.jpeg"/><Relationship Id="rId1" Type="http://schemas.openxmlformats.org/officeDocument/2006/relationships/tags" Target="../tags/tag102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7.xml"/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tags" Target="../tags/tag106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9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tags" Target="../tags/tag10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1.xml"/><Relationship Id="rId4" Type="http://schemas.openxmlformats.org/officeDocument/2006/relationships/image" Target="../media/image2.jpeg"/><Relationship Id="rId3" Type="http://schemas.openxmlformats.org/officeDocument/2006/relationships/image" Target="../media/image1.jpeg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4.xml"/><Relationship Id="rId3" Type="http://schemas.openxmlformats.org/officeDocument/2006/relationships/image" Target="../media/image3.png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78.xml"/><Relationship Id="rId7" Type="http://schemas.openxmlformats.org/officeDocument/2006/relationships/image" Target="../media/image7.png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ags" Target="../tags/tag7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8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86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0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80" y="914400"/>
            <a:ext cx="9799320" cy="2405380"/>
          </a:xfrm>
        </p:spPr>
        <p:txBody>
          <a:bodyPr/>
          <a:p>
            <a:r>
              <a:rPr lang="en-US" altLang="zh-CN" sz="4000"/>
              <a:t>Tracking Results of </a:t>
            </a:r>
            <a:br>
              <a:rPr lang="en-US" altLang="zh-CN" sz="4000"/>
            </a:br>
            <a:r>
              <a:rPr lang="en-US" altLang="zh-CN" sz="4000"/>
              <a:t>COFFEE3 Beam Test @SPS</a:t>
            </a:r>
            <a:br>
              <a:rPr lang="en-US" altLang="zh-CN" sz="4000"/>
            </a:br>
            <a:endParaRPr lang="en-US" altLang="zh-CN" sz="4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635125" y="3560445"/>
            <a:ext cx="9096375" cy="1472565"/>
          </a:xfrm>
        </p:spPr>
        <p:txBody>
          <a:bodyPr>
            <a:normAutofit fontScale="25000"/>
          </a:bodyPr>
          <a:p>
            <a:pPr>
              <a:lnSpc>
                <a:spcPct val="150000"/>
              </a:lnSpc>
            </a:pPr>
            <a:r>
              <a:rPr lang="en-US" altLang="zh-CN" sz="7200">
                <a:solidFill>
                  <a:schemeClr val="tx1"/>
                </a:solidFill>
                <a:sym typeface="+mn-ea"/>
              </a:rPr>
              <a:t>XU Zijun, LI Yiming, ZHANG Hui, LIU Kang, WANG Boxin, CAI Yuman, </a:t>
            </a:r>
            <a:r>
              <a:rPr lang="en-US" altLang="zh-CN" sz="7200" u="sng">
                <a:solidFill>
                  <a:schemeClr val="tx1"/>
                </a:solidFill>
                <a:sym typeface="+mn-ea"/>
              </a:rPr>
              <a:t>LI Qinze</a:t>
            </a:r>
            <a:r>
              <a:rPr lang="en-US" altLang="zh-CN" sz="7200">
                <a:solidFill>
                  <a:schemeClr val="tx1"/>
                </a:solidFill>
                <a:sym typeface="+mn-ea"/>
              </a:rPr>
              <a:t>,</a:t>
            </a:r>
            <a:r>
              <a:rPr lang="en-US" altLang="zh-CN" sz="7200">
                <a:solidFill>
                  <a:schemeClr val="tx1"/>
                </a:solidFill>
                <a:sym typeface="+mn-ea"/>
              </a:rPr>
              <a:t> YUAN Yuan,</a:t>
            </a:r>
            <a:r>
              <a:rPr lang="en-US" altLang="zh-CN" sz="7200">
                <a:solidFill>
                  <a:schemeClr val="tx1"/>
                </a:solidFill>
                <a:sym typeface="+mn-ea"/>
              </a:rPr>
              <a:t> FU Yisheng,</a:t>
            </a:r>
            <a:r>
              <a:rPr lang="en-US" altLang="zh-CN" sz="7200">
                <a:solidFill>
                  <a:schemeClr val="tx1"/>
                </a:solidFill>
                <a:sym typeface="+mn-ea"/>
              </a:rPr>
              <a:t> SHI Tianyu</a:t>
            </a:r>
            <a:endParaRPr lang="en-US" altLang="zh-CN" sz="7200">
              <a:solidFill>
                <a:schemeClr val="tx1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7200">
                <a:solidFill>
                  <a:schemeClr val="tx1"/>
                </a:solidFill>
                <a:sym typeface="+mn-ea"/>
              </a:rPr>
              <a:t>  </a:t>
            </a:r>
            <a:endParaRPr lang="en-US" altLang="zh-CN" sz="7200">
              <a:solidFill>
                <a:schemeClr val="tx1"/>
              </a:solidFill>
              <a:sym typeface="+mn-ea"/>
            </a:endParaRPr>
          </a:p>
          <a:p>
            <a:r>
              <a:rPr lang="en-US" altLang="zh-CN" sz="7200">
                <a:solidFill>
                  <a:schemeClr val="tx1"/>
                </a:solidFill>
                <a:sym typeface="+mn-ea"/>
              </a:rPr>
              <a:t> CEPC ITK Group Meeting, 23</a:t>
            </a:r>
            <a:r>
              <a:rPr lang="en-US" altLang="zh-CN" sz="7200" baseline="30000">
                <a:solidFill>
                  <a:schemeClr val="tx1"/>
                </a:solidFill>
                <a:sym typeface="+mn-ea"/>
              </a:rPr>
              <a:t>rd </a:t>
            </a:r>
            <a:r>
              <a:rPr lang="en-US" altLang="zh-CN" sz="7200">
                <a:solidFill>
                  <a:schemeClr val="tx1"/>
                </a:solidFill>
                <a:sym typeface="+mn-ea"/>
              </a:rPr>
              <a:t>June 2026</a:t>
            </a:r>
            <a:endParaRPr lang="en-US" altLang="zh-CN" sz="7200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" y="70"/>
            <a:ext cx="10969200" cy="705600"/>
          </a:xfrm>
        </p:spPr>
        <p:txBody>
          <a:bodyPr/>
          <a:p>
            <a:r>
              <a:rPr lang="en-US" altLang="zh-CN"/>
              <a:t>CSA signal of single pixel 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1144270" y="4355465"/>
            <a:ext cx="497776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1600" b="1">
                <a:solidFill>
                  <a:schemeClr val="tx1"/>
                </a:solidFill>
              </a:rPr>
              <a:t>Beam event</a:t>
            </a:r>
            <a:r>
              <a:rPr lang="zh-CN" altLang="en-US" sz="1600">
                <a:solidFill>
                  <a:schemeClr val="tx1"/>
                </a:solidFill>
              </a:rPr>
              <a:t>：</a:t>
            </a:r>
            <a:r>
              <a:rPr lang="en-US" altLang="zh-CN" sz="1600">
                <a:solidFill>
                  <a:schemeClr val="tx1"/>
                </a:solidFill>
                <a:sym typeface="+mn-ea"/>
              </a:rPr>
              <a:t>Scintillators coincidence appears before CSA signal </a:t>
            </a:r>
            <a:r>
              <a:rPr lang="en-US" sz="1600">
                <a:solidFill>
                  <a:schemeClr val="tx1"/>
                </a:solidFill>
              </a:rPr>
              <a:t>goes up, in beam period</a:t>
            </a:r>
            <a:endParaRPr lang="en-US" sz="160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endParaRPr lang="en-US" sz="160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sz="1600" b="1">
                <a:solidFill>
                  <a:schemeClr val="tx1"/>
                </a:solidFill>
              </a:rPr>
              <a:t>Noise event</a:t>
            </a:r>
            <a:r>
              <a:rPr lang="zh-CN" altLang="en-US" sz="1600">
                <a:solidFill>
                  <a:schemeClr val="tx1"/>
                </a:solidFill>
              </a:rPr>
              <a:t>：</a:t>
            </a:r>
            <a:r>
              <a:rPr lang="en-US" altLang="zh-CN" sz="1600">
                <a:solidFill>
                  <a:schemeClr val="tx1"/>
                </a:solidFill>
              </a:rPr>
              <a:t>No s</a:t>
            </a:r>
            <a:r>
              <a:rPr lang="en-US" altLang="zh-CN" sz="1600">
                <a:solidFill>
                  <a:schemeClr val="tx1"/>
                </a:solidFill>
                <a:sym typeface="+mn-ea"/>
              </a:rPr>
              <a:t>cintillators coincidence before CSA signal </a:t>
            </a:r>
            <a:r>
              <a:rPr lang="en-US" sz="1600">
                <a:solidFill>
                  <a:schemeClr val="tx1"/>
                </a:solidFill>
                <a:sym typeface="+mn-ea"/>
              </a:rPr>
              <a:t>goes up, in no beam period</a:t>
            </a:r>
            <a:endParaRPr lang="en-US" altLang="en-US" sz="1600">
              <a:solidFill>
                <a:schemeClr val="tx1"/>
              </a:solidFill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481570" y="4355465"/>
            <a:ext cx="40519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1600"/>
              <a:t>One </a:t>
            </a:r>
            <a:r>
              <a:rPr lang="zh-CN" altLang="en-US" sz="1600"/>
              <a:t>super cycle</a:t>
            </a:r>
            <a:r>
              <a:rPr lang="en-US" altLang="zh-CN" sz="1600"/>
              <a:t> (~ </a:t>
            </a:r>
            <a:r>
              <a:rPr lang="zh-CN" altLang="en-US" sz="1600"/>
              <a:t>45s</a:t>
            </a:r>
            <a:r>
              <a:rPr lang="en-US" altLang="zh-CN" sz="1600"/>
              <a:t>) </a:t>
            </a:r>
            <a:r>
              <a:rPr lang="en-US" altLang="zh-CN" sz="1600">
                <a:sym typeface="+mn-ea"/>
              </a:rPr>
              <a:t>has 3 sub-cycles, one sub-cycle has 5s of beam period</a:t>
            </a:r>
            <a:endParaRPr lang="en-US" altLang="zh-CN" sz="1600"/>
          </a:p>
        </p:txBody>
      </p:sp>
      <p:grpSp>
        <p:nvGrpSpPr>
          <p:cNvPr id="10" name="组合 9"/>
          <p:cNvGrpSpPr/>
          <p:nvPr/>
        </p:nvGrpSpPr>
        <p:grpSpPr>
          <a:xfrm>
            <a:off x="7481570" y="737235"/>
            <a:ext cx="4095750" cy="3617595"/>
            <a:chOff x="11782" y="1161"/>
            <a:chExt cx="6450" cy="569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928" y="2322"/>
              <a:ext cx="6023" cy="45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1782" y="1161"/>
              <a:ext cx="6450" cy="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en-US" altLang="zh-CN" sz="1400">
                  <a:solidFill>
                    <a:srgbClr val="FFFF00"/>
                  </a:solidFill>
                  <a:highlight>
                    <a:srgbClr val="000000"/>
                  </a:highlight>
                </a:rPr>
                <a:t>The yellow line indicates the relative density of particles in SPS, when it goes down the particles are extracted, beam on</a:t>
              </a:r>
              <a:endParaRPr lang="en-US" altLang="zh-CN" sz="1400">
                <a:solidFill>
                  <a:srgbClr val="FFFF00"/>
                </a:solidFill>
                <a:highlight>
                  <a:srgbClr val="000000"/>
                </a:highlight>
              </a:endParaRPr>
            </a:p>
          </p:txBody>
        </p:sp>
        <p:cxnSp>
          <p:nvCxnSpPr>
            <p:cNvPr id="68" name="直接箭头连接符 67"/>
            <p:cNvCxnSpPr/>
            <p:nvPr/>
          </p:nvCxnSpPr>
          <p:spPr>
            <a:xfrm flipH="1">
              <a:off x="12991" y="2222"/>
              <a:ext cx="1206" cy="1797"/>
            </a:xfrm>
            <a:prstGeom prst="straightConnector1">
              <a:avLst/>
            </a:prstGeom>
            <a:ln w="12700" cap="rnd">
              <a:solidFill>
                <a:srgbClr val="FFFF00"/>
              </a:solidFill>
              <a:round/>
              <a:tailEnd type="arrow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894080" y="1216660"/>
            <a:ext cx="5541010" cy="3138805"/>
            <a:chOff x="1408" y="1916"/>
            <a:chExt cx="8726" cy="4943"/>
          </a:xfrm>
        </p:grpSpPr>
        <p:grpSp>
          <p:nvGrpSpPr>
            <p:cNvPr id="7" name="组合 6"/>
            <p:cNvGrpSpPr>
              <a:grpSpLocks noChangeAspect="1"/>
            </p:cNvGrpSpPr>
            <p:nvPr/>
          </p:nvGrpSpPr>
          <p:grpSpPr>
            <a:xfrm rot="0">
              <a:off x="1408" y="2319"/>
              <a:ext cx="8727" cy="4540"/>
              <a:chOff x="1151" y="2325"/>
              <a:chExt cx="9134" cy="4751"/>
            </a:xfrm>
          </p:grpSpPr>
          <p:pic>
            <p:nvPicPr>
              <p:cNvPr id="4" name="图片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1" y="2325"/>
                <a:ext cx="9134" cy="4751"/>
              </a:xfrm>
              <a:prstGeom prst="rect">
                <a:avLst/>
              </a:prstGeom>
            </p:spPr>
          </p:pic>
          <p:sp>
            <p:nvSpPr>
              <p:cNvPr id="5" name="文本框 4"/>
              <p:cNvSpPr txBox="1"/>
              <p:nvPr/>
            </p:nvSpPr>
            <p:spPr>
              <a:xfrm>
                <a:off x="5329" y="5798"/>
                <a:ext cx="3902" cy="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400">
                    <a:solidFill>
                      <a:srgbClr val="FF0000"/>
                    </a:solidFill>
                    <a:sym typeface="+mn-ea"/>
                  </a:rPr>
                  <a:t>Scintillators Coincidence </a:t>
                </a:r>
                <a:endParaRPr lang="zh-CN" altLang="en-US" sz="1400"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5579" y="4190"/>
                <a:ext cx="2754" cy="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400">
                    <a:solidFill>
                      <a:srgbClr val="FFFF00"/>
                    </a:solidFill>
                  </a:rPr>
                  <a:t>CSA Signal</a:t>
                </a:r>
                <a:endParaRPr lang="zh-CN" altLang="en-US" sz="140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3980" y="1916"/>
              <a:ext cx="3955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>
                  <a:solidFill>
                    <a:srgbClr val="FFFF00"/>
                  </a:solidFill>
                  <a:highlight>
                    <a:srgbClr val="000000"/>
                  </a:highlight>
                </a:rPr>
                <a:t>One beam event of CSA </a:t>
              </a:r>
              <a:endParaRPr lang="en-US" altLang="zh-CN" sz="1400">
                <a:solidFill>
                  <a:srgbClr val="FFFF00"/>
                </a:solidFill>
                <a:highlight>
                  <a:srgbClr val="000000"/>
                </a:highlight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7853680" y="5339080"/>
            <a:ext cx="31527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>
                <a:hlinkClick r:id="rId4" action="ppaction://hlinkfile"/>
              </a:rPr>
              <a:t>SPS beam status in real-time</a:t>
            </a:r>
            <a:endParaRPr lang="en-US" altLang="en-US"/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58445" y="1165860"/>
            <a:ext cx="3561080" cy="802640"/>
          </a:xfrm>
        </p:spPr>
        <p:txBody>
          <a:bodyPr/>
          <a:p>
            <a:r>
              <a:rPr lang="en-US" altLang="zh-CN" sz="1600">
                <a:solidFill>
                  <a:schemeClr val="tx1"/>
                </a:solidFill>
              </a:rPr>
              <a:t>The </a:t>
            </a:r>
            <a:r>
              <a:rPr lang="en-US" altLang="zh-CN" sz="1600">
                <a:solidFill>
                  <a:schemeClr val="tx1"/>
                </a:solidFill>
                <a:sym typeface="+mn-ea"/>
              </a:rPr>
              <a:t>CSA triggered hits are localized on one strip</a:t>
            </a:r>
            <a:endParaRPr lang="en-US" altLang="zh-CN" sz="160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023995" y="945515"/>
            <a:ext cx="8108315" cy="5303520"/>
            <a:chOff x="6337" y="1489"/>
            <a:chExt cx="12769" cy="8352"/>
          </a:xfrm>
        </p:grpSpPr>
        <p:pic>
          <p:nvPicPr>
            <p:cNvPr id="4" name="图片 3" descr="y_track_hits_(43,)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22" y="1489"/>
              <a:ext cx="6385" cy="8353"/>
            </a:xfrm>
            <a:prstGeom prst="rect">
              <a:avLst/>
            </a:prstGeom>
          </p:spPr>
        </p:pic>
        <p:pic>
          <p:nvPicPr>
            <p:cNvPr id="5" name="图片 4" descr="y_track_hits_(44,)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7" y="1489"/>
              <a:ext cx="6385" cy="8353"/>
            </a:xfrm>
            <a:prstGeom prst="rect">
              <a:avLst/>
            </a:prstGeom>
          </p:spPr>
        </p:pic>
      </p:grpSp>
      <p:sp>
        <p:nvSpPr>
          <p:cNvPr id="7" name="标题 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0" y="0"/>
            <a:ext cx="11188700" cy="705485"/>
          </a:xfrm>
        </p:spPr>
        <p:txBody>
          <a:bodyPr>
            <a:normAutofit/>
          </a:bodyPr>
          <a:p>
            <a:r>
              <a:rPr lang="en-US" altLang="zh-CN">
                <a:sym typeface="+mn-ea"/>
              </a:rPr>
              <a:t>Scintillator v.s. CSA triggered hits of Y tracks  </a:t>
            </a:r>
            <a:endParaRPr lang="en-US" altLang="zh-CN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66615" y="6179820"/>
            <a:ext cx="2858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sym typeface="+mn-ea"/>
              </a:rPr>
              <a:t>Scintillator triggered hit maps of Y direction</a:t>
            </a:r>
            <a:endParaRPr lang="zh-CN" altLang="en-US" sz="1600"/>
          </a:p>
        </p:txBody>
      </p:sp>
      <p:sp>
        <p:nvSpPr>
          <p:cNvPr id="28" name="文本框 27"/>
          <p:cNvSpPr txBox="1"/>
          <p:nvPr/>
        </p:nvSpPr>
        <p:spPr>
          <a:xfrm>
            <a:off x="8864600" y="6179820"/>
            <a:ext cx="25266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sym typeface="+mn-ea"/>
              </a:rPr>
              <a:t> CSA triggered hit maps of Y direction</a:t>
            </a:r>
            <a:endParaRPr lang="zh-CN" altLang="en-US" sz="1600"/>
          </a:p>
        </p:txBody>
      </p:sp>
      <p:grpSp>
        <p:nvGrpSpPr>
          <p:cNvPr id="22" name="组合 21"/>
          <p:cNvGrpSpPr>
            <a:grpSpLocks noChangeAspect="1"/>
          </p:cNvGrpSpPr>
          <p:nvPr/>
        </p:nvGrpSpPr>
        <p:grpSpPr>
          <a:xfrm rot="0">
            <a:off x="534035" y="2138045"/>
            <a:ext cx="2444750" cy="2021840"/>
            <a:chOff x="930" y="1810"/>
            <a:chExt cx="4342" cy="3590"/>
          </a:xfrm>
        </p:grpSpPr>
        <p:pic>
          <p:nvPicPr>
            <p:cNvPr id="11" name="图片 10" descr="52b84e7a9a7ff70c808c43ce2cdd3a43"/>
            <p:cNvPicPr>
              <a:picLocks noChangeAspect="1"/>
            </p:cNvPicPr>
            <p:nvPr/>
          </p:nvPicPr>
          <p:blipFill>
            <a:blip r:embed="rId5"/>
            <a:srcRect l="41698" t="21552" b="14162"/>
            <a:stretch>
              <a:fillRect/>
            </a:stretch>
          </p:blipFill>
          <p:spPr>
            <a:xfrm>
              <a:off x="930" y="1810"/>
              <a:ext cx="4342" cy="3590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2778" y="3105"/>
              <a:ext cx="1167" cy="1108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022" y="2646"/>
              <a:ext cx="3248" cy="54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400" b="1">
                  <a:solidFill>
                    <a:srgbClr val="FFFF00"/>
                  </a:solidFill>
                  <a:sym typeface="+mn-ea"/>
                </a:rPr>
                <a:t>10cm</a:t>
              </a:r>
              <a:r>
                <a:rPr lang="zh-CN" altLang="en-US" sz="1400" b="1">
                  <a:solidFill>
                    <a:srgbClr val="FFFF00"/>
                  </a:solidFill>
                  <a:sym typeface="+mn-ea"/>
                </a:rPr>
                <a:t>×</a:t>
              </a:r>
              <a:r>
                <a:rPr lang="en-US" altLang="zh-CN" sz="1400" b="1">
                  <a:solidFill>
                    <a:srgbClr val="FFFF00"/>
                  </a:solidFill>
                  <a:sym typeface="+mn-ea"/>
                </a:rPr>
                <a:t>10cm</a:t>
              </a:r>
              <a:endParaRPr lang="en-US" altLang="zh-CN" sz="1400" b="1">
                <a:solidFill>
                  <a:srgbClr val="FFFF00"/>
                </a:solidFill>
                <a:sym typeface="+mn-ea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369" y="4258"/>
              <a:ext cx="2514" cy="54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400" b="1">
                  <a:solidFill>
                    <a:srgbClr val="FFFF00"/>
                  </a:solidFill>
                  <a:sym typeface="+mn-ea"/>
                </a:rPr>
                <a:t>Scintillator</a:t>
              </a:r>
              <a:endParaRPr lang="en-US" altLang="zh-CN" sz="1400" b="1">
                <a:solidFill>
                  <a:srgbClr val="FFFF00"/>
                </a:solidFill>
                <a:sym typeface="+mn-ea"/>
              </a:endParaRPr>
            </a:p>
          </p:txBody>
        </p:sp>
      </p:grpSp>
      <p:grpSp>
        <p:nvGrpSpPr>
          <p:cNvPr id="13" name="组合 12"/>
          <p:cNvGrpSpPr>
            <a:grpSpLocks noChangeAspect="1"/>
          </p:cNvGrpSpPr>
          <p:nvPr/>
        </p:nvGrpSpPr>
        <p:grpSpPr>
          <a:xfrm rot="0">
            <a:off x="534108" y="4274075"/>
            <a:ext cx="2441575" cy="2311433"/>
            <a:chOff x="32" y="4765"/>
            <a:chExt cx="4362" cy="4129"/>
          </a:xfrm>
        </p:grpSpPr>
        <p:pic>
          <p:nvPicPr>
            <p:cNvPr id="14" name="图片 13" descr="cf24b1108df527cfde33a9cad5db220f"/>
            <p:cNvPicPr>
              <a:picLocks noChangeAspect="1"/>
            </p:cNvPicPr>
            <p:nvPr/>
          </p:nvPicPr>
          <p:blipFill>
            <a:blip r:embed="rId6"/>
            <a:srcRect l="34585" t="29841" r="29647" b="44777"/>
            <a:stretch>
              <a:fillRect/>
            </a:stretch>
          </p:blipFill>
          <p:spPr>
            <a:xfrm>
              <a:off x="32" y="4765"/>
              <a:ext cx="4362" cy="4129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823" y="4765"/>
              <a:ext cx="2787" cy="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1400" b="1">
                  <a:solidFill>
                    <a:srgbClr val="FFFF00"/>
                  </a:solidFill>
                </a:rPr>
                <a:t>Single pixel </a:t>
              </a:r>
              <a:endParaRPr lang="en-US" altLang="zh-CN" sz="1400" b="1">
                <a:solidFill>
                  <a:srgbClr val="FFFF00"/>
                </a:solidFill>
              </a:endParaRPr>
            </a:p>
            <a:p>
              <a:pPr algn="ctr"/>
              <a:r>
                <a:rPr lang="en-US" altLang="zh-CN" sz="1400" b="1">
                  <a:solidFill>
                    <a:srgbClr val="FFFF00"/>
                  </a:solidFill>
                </a:rPr>
                <a:t>~ 36μm</a:t>
              </a:r>
              <a:r>
                <a:rPr lang="zh-CN" altLang="en-US" sz="1400" b="1">
                  <a:solidFill>
                    <a:srgbClr val="FFFF00"/>
                  </a:solidFill>
                </a:rPr>
                <a:t>×</a:t>
              </a:r>
              <a:r>
                <a:rPr lang="en-US" altLang="zh-CN" sz="1400" b="1">
                  <a:solidFill>
                    <a:srgbClr val="FFFF00"/>
                  </a:solidFill>
                </a:rPr>
                <a:t>130</a:t>
              </a:r>
              <a:r>
                <a:rPr lang="en-US" altLang="zh-CN" sz="1400" b="1">
                  <a:solidFill>
                    <a:srgbClr val="FFFF00"/>
                  </a:solidFill>
                  <a:sym typeface="+mn-ea"/>
                </a:rPr>
                <a:t>μm</a:t>
              </a:r>
              <a:endParaRPr lang="en-US" altLang="zh-CN" sz="1400" b="1">
                <a:solidFill>
                  <a:srgbClr val="FFFF00"/>
                </a:solidFill>
                <a:sym typeface="+mn-ea"/>
              </a:endParaRPr>
            </a:p>
          </p:txBody>
        </p:sp>
      </p:grp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8330" y="1490345"/>
            <a:ext cx="2961640" cy="4759325"/>
          </a:xfrm>
        </p:spPr>
        <p:txBody>
          <a:bodyPr/>
          <a:p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1188700" cy="705485"/>
          </a:xfrm>
        </p:spPr>
        <p:txBody>
          <a:bodyPr>
            <a:normAutofit/>
          </a:bodyPr>
          <a:p>
            <a:r>
              <a:rPr lang="en-US" altLang="zh-CN">
                <a:sym typeface="+mn-ea"/>
              </a:rPr>
              <a:t>Scintillator v.s. CSA triggered hits of X tracks  </a:t>
            </a:r>
            <a:endParaRPr lang="en-US" altLang="zh-CN"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170045" y="981075"/>
            <a:ext cx="7966710" cy="5302250"/>
            <a:chOff x="6654" y="1545"/>
            <a:chExt cx="12546" cy="8350"/>
          </a:xfrm>
        </p:grpSpPr>
        <p:pic>
          <p:nvPicPr>
            <p:cNvPr id="4" name="图片 3" descr="x_track_hits_(44,)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54" y="1545"/>
              <a:ext cx="6384" cy="8351"/>
            </a:xfrm>
            <a:prstGeom prst="rect">
              <a:avLst/>
            </a:prstGeom>
          </p:spPr>
        </p:pic>
        <p:pic>
          <p:nvPicPr>
            <p:cNvPr id="5" name="图片 4" descr="x_track_hits_(43,)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16" y="1545"/>
              <a:ext cx="6384" cy="8351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4767580" y="6179820"/>
            <a:ext cx="2858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sym typeface="+mn-ea"/>
              </a:rPr>
              <a:t>Scintillator triggered hit maps of X direction</a:t>
            </a:r>
            <a:endParaRPr lang="zh-CN" altLang="en-US" sz="1600"/>
          </a:p>
        </p:txBody>
      </p:sp>
      <p:sp>
        <p:nvSpPr>
          <p:cNvPr id="28" name="文本框 27"/>
          <p:cNvSpPr txBox="1"/>
          <p:nvPr/>
        </p:nvSpPr>
        <p:spPr>
          <a:xfrm>
            <a:off x="8864600" y="6179820"/>
            <a:ext cx="25266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sym typeface="+mn-ea"/>
              </a:rPr>
              <a:t> CSA triggered hit maps of X direction</a:t>
            </a:r>
            <a:endParaRPr lang="zh-CN" altLang="en-US" sz="160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" y="70"/>
            <a:ext cx="10969200" cy="705600"/>
          </a:xfrm>
        </p:spPr>
        <p:txBody>
          <a:bodyPr/>
          <a:p>
            <a:r>
              <a:rPr lang="en-US" altLang="zh-CN"/>
              <a:t>Tracks extrapolated to COFFEE3 plane</a:t>
            </a:r>
            <a:endParaRPr lang="zh-CN" altLang="en-US"/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58" name="组合 57"/>
          <p:cNvGrpSpPr/>
          <p:nvPr/>
        </p:nvGrpSpPr>
        <p:grpSpPr>
          <a:xfrm>
            <a:off x="274320" y="4005580"/>
            <a:ext cx="3713480" cy="2084070"/>
            <a:chOff x="89" y="6002"/>
            <a:chExt cx="5848" cy="3282"/>
          </a:xfrm>
        </p:grpSpPr>
        <p:grpSp>
          <p:nvGrpSpPr>
            <p:cNvPr id="23" name="组合 22"/>
            <p:cNvGrpSpPr>
              <a:grpSpLocks noChangeAspect="1"/>
            </p:cNvGrpSpPr>
            <p:nvPr/>
          </p:nvGrpSpPr>
          <p:grpSpPr>
            <a:xfrm>
              <a:off x="599" y="6002"/>
              <a:ext cx="4577" cy="3283"/>
              <a:chOff x="9819" y="3316"/>
              <a:chExt cx="5614" cy="4026"/>
            </a:xfrm>
          </p:grpSpPr>
          <p:grpSp>
            <p:nvGrpSpPr>
              <p:cNvPr id="25" name="组合 24"/>
              <p:cNvGrpSpPr/>
              <p:nvPr/>
            </p:nvGrpSpPr>
            <p:grpSpPr>
              <a:xfrm rot="0" flipH="1">
                <a:off x="10039" y="4135"/>
                <a:ext cx="412" cy="3207"/>
                <a:chOff x="8624" y="3150"/>
                <a:chExt cx="462" cy="3600"/>
              </a:xfrm>
            </p:grpSpPr>
            <p:sp>
              <p:nvSpPr>
                <p:cNvPr id="26" name="矩形 25"/>
                <p:cNvSpPr/>
                <p:nvPr/>
              </p:nvSpPr>
              <p:spPr>
                <a:xfrm>
                  <a:off x="8968" y="3150"/>
                  <a:ext cx="119" cy="36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8624" y="3703"/>
                  <a:ext cx="119" cy="2494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8" name="矩形 27"/>
              <p:cNvSpPr/>
              <p:nvPr/>
            </p:nvSpPr>
            <p:spPr>
              <a:xfrm flipH="1">
                <a:off x="11563" y="4132"/>
                <a:ext cx="106" cy="320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0">
                <a:srgbClr val="FFFFFF"/>
              </a:lnRef>
              <a:fillRef idx="1">
                <a:schemeClr val="accent4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 flipH="1">
                <a:off x="12150" y="4425"/>
                <a:ext cx="106" cy="1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0">
                <a:srgbClr val="FFFFFF"/>
              </a:lnRef>
              <a:fillRef idx="1">
                <a:schemeClr val="accent6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 flipH="1">
                <a:off x="9819" y="3542"/>
                <a:ext cx="426" cy="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Y</a:t>
                </a:r>
                <a:endParaRPr lang="en-US" altLang="zh-CN"/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 flipH="1">
                <a:off x="10139" y="4027"/>
                <a:ext cx="426" cy="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X</a:t>
                </a:r>
                <a:endParaRPr lang="en-US" altLang="zh-CN"/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 rot="0" flipH="1">
                <a:off x="13775" y="4135"/>
                <a:ext cx="412" cy="3207"/>
                <a:chOff x="8624" y="3150"/>
                <a:chExt cx="462" cy="3600"/>
              </a:xfrm>
            </p:grpSpPr>
            <p:sp>
              <p:nvSpPr>
                <p:cNvPr id="38" name="矩形 37"/>
                <p:cNvSpPr/>
                <p:nvPr/>
              </p:nvSpPr>
              <p:spPr>
                <a:xfrm>
                  <a:off x="8968" y="3150"/>
                  <a:ext cx="119" cy="36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9" name="矩形 38"/>
                <p:cNvSpPr/>
                <p:nvPr/>
              </p:nvSpPr>
              <p:spPr>
                <a:xfrm>
                  <a:off x="8624" y="3703"/>
                  <a:ext cx="119" cy="2494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0" name="组合 39"/>
              <p:cNvGrpSpPr/>
              <p:nvPr/>
            </p:nvGrpSpPr>
            <p:grpSpPr>
              <a:xfrm rot="0" flipH="1">
                <a:off x="15021" y="4135"/>
                <a:ext cx="412" cy="3207"/>
                <a:chOff x="8624" y="3150"/>
                <a:chExt cx="462" cy="3600"/>
              </a:xfrm>
            </p:grpSpPr>
            <p:sp>
              <p:nvSpPr>
                <p:cNvPr id="41" name="矩形 40"/>
                <p:cNvSpPr/>
                <p:nvPr/>
              </p:nvSpPr>
              <p:spPr>
                <a:xfrm>
                  <a:off x="8968" y="3150"/>
                  <a:ext cx="119" cy="36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2" name="矩形 41"/>
                <p:cNvSpPr/>
                <p:nvPr/>
              </p:nvSpPr>
              <p:spPr>
                <a:xfrm>
                  <a:off x="8624" y="3703"/>
                  <a:ext cx="119" cy="2494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7" name="矩形 46"/>
              <p:cNvSpPr/>
              <p:nvPr/>
            </p:nvSpPr>
            <p:spPr>
              <a:xfrm rot="16200000" flipH="1">
                <a:off x="11845" y="4585"/>
                <a:ext cx="106" cy="51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0">
                <a:srgbClr val="FFFFFF"/>
              </a:lnRef>
              <a:fillRef idx="1">
                <a:prstClr val="black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11189" y="3316"/>
                <a:ext cx="3308" cy="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solidFill>
                      <a:srgbClr val="FF0000"/>
                    </a:solidFill>
                  </a:rPr>
                  <a:t>Not to scale</a:t>
                </a:r>
                <a:endParaRPr lang="en-US" altLang="zh-CN">
                  <a:solidFill>
                    <a:srgbClr val="FF0000"/>
                  </a:solidFill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 rot="16200000" flipH="1">
                <a:off x="11845" y="5026"/>
                <a:ext cx="106" cy="51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0">
                <a:srgbClr val="FFFFFF"/>
              </a:lnRef>
              <a:fillRef idx="1">
                <a:prstClr val="black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cxnSp>
          <p:nvCxnSpPr>
            <p:cNvPr id="53" name="直接箭头连接符 52"/>
            <p:cNvCxnSpPr/>
            <p:nvPr/>
          </p:nvCxnSpPr>
          <p:spPr>
            <a:xfrm>
              <a:off x="89" y="7398"/>
              <a:ext cx="5848" cy="219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3">
              <a:prstClr val="black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54" name="乘号 53"/>
            <p:cNvSpPr/>
            <p:nvPr/>
          </p:nvSpPr>
          <p:spPr>
            <a:xfrm>
              <a:off x="685" y="7162"/>
              <a:ext cx="283" cy="283"/>
            </a:xfrm>
            <a:prstGeom prst="mathMultiply">
              <a:avLst>
                <a:gd name="adj1" fmla="val 3333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5" name="乘号 54"/>
            <p:cNvSpPr/>
            <p:nvPr/>
          </p:nvSpPr>
          <p:spPr>
            <a:xfrm>
              <a:off x="3724" y="7561"/>
              <a:ext cx="283" cy="283"/>
            </a:xfrm>
            <a:prstGeom prst="mathMultiply">
              <a:avLst>
                <a:gd name="adj1" fmla="val 3333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6" name="乘号 55"/>
            <p:cNvSpPr/>
            <p:nvPr/>
          </p:nvSpPr>
          <p:spPr>
            <a:xfrm>
              <a:off x="4741" y="7288"/>
              <a:ext cx="283" cy="283"/>
            </a:xfrm>
            <a:prstGeom prst="mathMultiply">
              <a:avLst>
                <a:gd name="adj1" fmla="val 3333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6" name="内容占位符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9740" y="1743710"/>
            <a:ext cx="3596640" cy="2041525"/>
          </a:xfrm>
        </p:spPr>
        <p:txBody>
          <a:bodyPr>
            <a:normAutofit/>
          </a:bodyPr>
          <a:p>
            <a:pPr>
              <a:lnSpc>
                <a:spcPct val="150000"/>
              </a:lnSpc>
            </a:pPr>
            <a:r>
              <a:rPr lang="en-US" altLang="zh-CN" sz="1600">
                <a:solidFill>
                  <a:schemeClr val="tx1"/>
                </a:solidFill>
                <a:sym typeface="+mn-ea"/>
              </a:rPr>
              <a:t>Three layers to determine a line for X and Y direction</a:t>
            </a:r>
            <a:endParaRPr lang="en-US" altLang="zh-CN" sz="16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600">
              <a:solidFill>
                <a:schemeClr val="tx1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1600">
              <a:solidFill>
                <a:schemeClr val="tx1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16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600">
              <a:solidFill>
                <a:schemeClr val="tx1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987800" y="1274445"/>
            <a:ext cx="7876540" cy="5039360"/>
            <a:chOff x="6280" y="2007"/>
            <a:chExt cx="12404" cy="7936"/>
          </a:xfrm>
        </p:grpSpPr>
        <p:grpSp>
          <p:nvGrpSpPr>
            <p:cNvPr id="15" name="组合 14"/>
            <p:cNvGrpSpPr/>
            <p:nvPr/>
          </p:nvGrpSpPr>
          <p:grpSpPr>
            <a:xfrm>
              <a:off x="6280" y="2007"/>
              <a:ext cx="6498" cy="7937"/>
              <a:chOff x="6280" y="2007"/>
              <a:chExt cx="6498" cy="7937"/>
            </a:xfrm>
          </p:grpSpPr>
          <p:pic>
            <p:nvPicPr>
              <p:cNvPr id="5" name="图片 4" descr="extrap_hits_z55.0_run_4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0" y="2007"/>
                <a:ext cx="6498" cy="7937"/>
              </a:xfrm>
              <a:prstGeom prst="rect">
                <a:avLst/>
              </a:prstGeom>
            </p:spPr>
          </p:pic>
          <p:sp>
            <p:nvSpPr>
              <p:cNvPr id="9" name="文本框 8"/>
              <p:cNvSpPr txBox="1"/>
              <p:nvPr/>
            </p:nvSpPr>
            <p:spPr>
              <a:xfrm>
                <a:off x="9493" y="4632"/>
                <a:ext cx="2541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400"/>
                  <a:t>12 points~90μm</a:t>
                </a:r>
                <a:endParaRPr lang="en-US" altLang="zh-CN" sz="1400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8994" y="8706"/>
                <a:ext cx="2623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400"/>
                  <a:t>14 points~200μm</a:t>
                </a:r>
                <a:endParaRPr lang="en-US" altLang="zh-CN" sz="1400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11524" y="3534"/>
                <a:ext cx="262" cy="107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9640" y="7618"/>
                <a:ext cx="129" cy="107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pic>
          <p:nvPicPr>
            <p:cNvPr id="14" name="图片 13" descr="extrap_hits_z55.0_run_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84" y="2007"/>
              <a:ext cx="6500" cy="7937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15328" y="3560"/>
              <a:ext cx="1642" cy="1072"/>
            </a:xfrm>
            <a:prstGeom prst="rect">
              <a:avLst/>
            </a:prstGeom>
          </p:spPr>
          <p:style>
            <a:lnRef idx="2">
              <a:schemeClr val="accent6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5008" y="7468"/>
              <a:ext cx="810" cy="1072"/>
            </a:xfrm>
            <a:prstGeom prst="rect">
              <a:avLst/>
            </a:prstGeom>
          </p:spPr>
          <p:style>
            <a:lnRef idx="2">
              <a:schemeClr val="accent6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8" name="直接箭头连接符 17"/>
            <p:cNvCxnSpPr>
              <a:stCxn id="11" idx="2"/>
              <a:endCxn id="16" idx="1"/>
            </p:cNvCxnSpPr>
            <p:nvPr/>
          </p:nvCxnSpPr>
          <p:spPr>
            <a:xfrm flipV="1">
              <a:off x="11655" y="4096"/>
              <a:ext cx="3673" cy="510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2">
              <a:schemeClr val="accent6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>
              <a:stCxn id="12" idx="2"/>
              <a:endCxn id="17" idx="1"/>
            </p:cNvCxnSpPr>
            <p:nvPr/>
          </p:nvCxnSpPr>
          <p:spPr>
            <a:xfrm flipV="1">
              <a:off x="9705" y="8004"/>
              <a:ext cx="5303" cy="686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2">
              <a:schemeClr val="accent6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" y="70"/>
            <a:ext cx="10969200" cy="705600"/>
          </a:xfrm>
        </p:spPr>
        <p:txBody>
          <a:bodyPr/>
          <a:p>
            <a:r>
              <a:rPr lang="en-US" altLang="zh-CN"/>
              <a:t>BACK UP</a:t>
            </a:r>
            <a:endParaRPr lang="en-US" altLang="zh-CN"/>
          </a:p>
        </p:txBody>
      </p:sp>
      <p:grpSp>
        <p:nvGrpSpPr>
          <p:cNvPr id="29" name="组合 28"/>
          <p:cNvGrpSpPr/>
          <p:nvPr/>
        </p:nvGrpSpPr>
        <p:grpSpPr>
          <a:xfrm>
            <a:off x="6091555" y="862330"/>
            <a:ext cx="3053080" cy="5295265"/>
            <a:chOff x="8353" y="1616"/>
            <a:chExt cx="4751" cy="8263"/>
          </a:xfrm>
        </p:grpSpPr>
        <p:pic>
          <p:nvPicPr>
            <p:cNvPr id="22" name="图片 21" descr="94d6a112439fb25eb1fa2638b6cd708a"/>
            <p:cNvPicPr>
              <a:picLocks noChangeAspect="1"/>
            </p:cNvPicPr>
            <p:nvPr/>
          </p:nvPicPr>
          <p:blipFill>
            <a:blip r:embed="rId2"/>
            <a:srcRect l="7247" r="16063"/>
            <a:stretch>
              <a:fillRect/>
            </a:stretch>
          </p:blipFill>
          <p:spPr>
            <a:xfrm>
              <a:off x="8353" y="1616"/>
              <a:ext cx="4751" cy="8263"/>
            </a:xfrm>
            <a:prstGeom prst="rect">
              <a:avLst/>
            </a:prstGeom>
          </p:spPr>
        </p:pic>
        <p:cxnSp>
          <p:nvCxnSpPr>
            <p:cNvPr id="24" name="直接箭头连接符 23"/>
            <p:cNvCxnSpPr/>
            <p:nvPr/>
          </p:nvCxnSpPr>
          <p:spPr>
            <a:xfrm flipH="1">
              <a:off x="10819" y="8311"/>
              <a:ext cx="0" cy="836"/>
            </a:xfrm>
            <a:prstGeom prst="straightConnector1">
              <a:avLst/>
            </a:prstGeom>
            <a:ln w="31750" cap="rnd">
              <a:solidFill>
                <a:srgbClr val="FFFF00"/>
              </a:solidFill>
              <a:round/>
              <a:tailEnd type="arrow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10929" y="6245"/>
              <a:ext cx="1187" cy="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rgbClr val="FFFF00"/>
                  </a:solidFill>
                  <a:sym typeface="+mn-ea"/>
                </a:rPr>
                <a:t>Beam(+Z)</a:t>
              </a:r>
              <a:r>
                <a:rPr lang="en-US" altLang="zh-CN">
                  <a:solidFill>
                    <a:srgbClr val="FF0000"/>
                  </a:solidFill>
                  <a:sym typeface="+mn-ea"/>
                </a:rPr>
                <a:t> </a:t>
              </a:r>
              <a:endParaRPr lang="en-US" altLang="zh-CN">
                <a:solidFill>
                  <a:srgbClr val="FF0000"/>
                </a:solidFill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0808" y="5535"/>
              <a:ext cx="0" cy="590"/>
            </a:xfrm>
            <a:prstGeom prst="line">
              <a:avLst/>
            </a:prstGeom>
            <a:ln w="31750" cap="rnd">
              <a:solidFill>
                <a:srgbClr val="FFFF00"/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10809" y="6156"/>
              <a:ext cx="0" cy="2260"/>
            </a:xfrm>
            <a:prstGeom prst="line">
              <a:avLst/>
            </a:prstGeom>
            <a:ln w="31750" cap="rnd">
              <a:solidFill>
                <a:srgbClr val="FFFF00"/>
              </a:solidFill>
              <a:prstDash val="sysDot"/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 descr="x_run_(22, 23, 24, 26)_resolution_TEL_SIZES_(1, 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3375" y="1089025"/>
            <a:ext cx="3178260" cy="4680000"/>
          </a:xfrm>
          <a:prstGeom prst="rect">
            <a:avLst/>
          </a:prstGeom>
        </p:spPr>
      </p:pic>
      <p:pic>
        <p:nvPicPr>
          <p:cNvPr id="12" name="图片 11" descr="x_run_(22, 23, 24, 26)_resolution_TEL_SIZES_(2, 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130" y="1089025"/>
            <a:ext cx="3178175" cy="4680000"/>
          </a:xfrm>
          <a:prstGeom prst="rect">
            <a:avLst/>
          </a:prstGeom>
        </p:spPr>
      </p:pic>
      <p:pic>
        <p:nvPicPr>
          <p:cNvPr id="13" name="图片 12" descr="x_run_(22, 23, 24, 26)_resolution_TEL_SIZES_A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800" y="1089025"/>
            <a:ext cx="3178175" cy="4680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70" y="70"/>
            <a:ext cx="10969200" cy="705600"/>
          </a:xfrm>
        </p:spPr>
        <p:txBody>
          <a:bodyPr/>
          <a:p>
            <a:r>
              <a:rPr lang="zh-CN"/>
              <a:t>不同</a:t>
            </a:r>
            <a:r>
              <a:rPr lang="en-US" altLang="zh-CN"/>
              <a:t>Cluster Size</a:t>
            </a:r>
            <a:r>
              <a:rPr lang="zh-CN" altLang="en-US"/>
              <a:t>下的残差分布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" y="70"/>
            <a:ext cx="10969200" cy="705600"/>
          </a:xfrm>
        </p:spPr>
        <p:txBody>
          <a:bodyPr/>
          <a:p>
            <a:r>
              <a:rPr lang="zh-CN" altLang="en-US"/>
              <a:t>对于三层</a:t>
            </a:r>
            <a:r>
              <a:rPr lang="en-US" altLang="zh-CN"/>
              <a:t>cluster size</a:t>
            </a:r>
            <a:r>
              <a:rPr lang="zh-CN" altLang="en-US"/>
              <a:t>全是</a:t>
            </a:r>
            <a:r>
              <a:rPr lang="en-US" altLang="zh-CN"/>
              <a:t>1</a:t>
            </a:r>
            <a:r>
              <a:rPr lang="zh-CN" altLang="en-US"/>
              <a:t>的</a:t>
            </a:r>
            <a:r>
              <a:rPr lang="en-US" altLang="zh-CN"/>
              <a:t>(setup1)</a:t>
            </a:r>
            <a:endParaRPr lang="en-US" altLang="zh-CN"/>
          </a:p>
        </p:txBody>
      </p:sp>
      <p:sp>
        <p:nvSpPr>
          <p:cNvPr id="17" name="文本框 16"/>
          <p:cNvSpPr txBox="1"/>
          <p:nvPr/>
        </p:nvSpPr>
        <p:spPr>
          <a:xfrm>
            <a:off x="932180" y="4231640"/>
            <a:ext cx="59309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res = obs - pre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间距</a:t>
            </a:r>
            <a:r>
              <a:rPr lang="en-US" altLang="zh-CN"/>
              <a:t>1:1</a:t>
            </a:r>
            <a:endParaRPr lang="zh-CN" altLang="en-US"/>
          </a:p>
          <a:p>
            <a:r>
              <a:rPr lang="en-US" altLang="zh-CN"/>
              <a:t>pred = 0.5*X1 + 0.5*X3 = 0</a:t>
            </a:r>
            <a:r>
              <a:rPr lang="zh-CN" altLang="en-US"/>
              <a:t>、</a:t>
            </a:r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en-US" altLang="zh-CN"/>
              <a:t>0.5</a:t>
            </a:r>
            <a:endParaRPr lang="en-US" altLang="zh-CN"/>
          </a:p>
          <a:p>
            <a:r>
              <a:rPr lang="en-US" altLang="zh-CN"/>
              <a:t>obs = 0</a:t>
            </a:r>
            <a:r>
              <a:rPr lang="zh-CN" altLang="en-US"/>
              <a:t>、</a:t>
            </a:r>
            <a:r>
              <a:rPr lang="en-US" altLang="zh-CN"/>
              <a:t>1</a:t>
            </a:r>
            <a:endParaRPr lang="en-US" altLang="zh-CN"/>
          </a:p>
          <a:p>
            <a:r>
              <a:rPr lang="en-US" altLang="zh-CN"/>
              <a:t>res = 0</a:t>
            </a:r>
            <a:r>
              <a:rPr lang="zh-CN" altLang="en-US"/>
              <a:t>、±</a:t>
            </a:r>
            <a:r>
              <a:rPr lang="en-US" altLang="zh-CN"/>
              <a:t>0.5</a:t>
            </a:r>
            <a:r>
              <a:rPr lang="zh-CN" altLang="en-US"/>
              <a:t>、±</a:t>
            </a:r>
            <a:r>
              <a:rPr lang="en-US" altLang="zh-CN"/>
              <a:t>1</a:t>
            </a:r>
            <a:endParaRPr lang="en-US" altLang="zh-CN"/>
          </a:p>
          <a:p>
            <a:r>
              <a:rPr lang="zh-CN" altLang="en-US"/>
              <a:t>实际只有没有±</a:t>
            </a:r>
            <a:r>
              <a:rPr lang="en-US" altLang="zh-CN"/>
              <a:t>1</a:t>
            </a:r>
            <a:r>
              <a:rPr lang="zh-CN" altLang="en-US"/>
              <a:t>的</a:t>
            </a:r>
            <a:endParaRPr lang="en-US" altLang="zh-CN"/>
          </a:p>
          <a:p>
            <a:endParaRPr lang="zh-CN" altLang="en-US"/>
          </a:p>
        </p:txBody>
      </p:sp>
      <p:cxnSp>
        <p:nvCxnSpPr>
          <p:cNvPr id="18" name="直接箭头连接符 17"/>
          <p:cNvCxnSpPr/>
          <p:nvPr/>
        </p:nvCxnSpPr>
        <p:spPr>
          <a:xfrm>
            <a:off x="1525905" y="1400810"/>
            <a:ext cx="2346325" cy="16103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1536700" y="2795270"/>
            <a:ext cx="463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</a:t>
            </a:r>
            <a:endParaRPr lang="en-US" altLang="zh-CN"/>
          </a:p>
        </p:txBody>
      </p:sp>
      <p:sp>
        <p:nvSpPr>
          <p:cNvPr id="32" name="文本框 31"/>
          <p:cNvSpPr txBox="1"/>
          <p:nvPr/>
        </p:nvSpPr>
        <p:spPr>
          <a:xfrm>
            <a:off x="1536065" y="2303780"/>
            <a:ext cx="463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36" name="文本框 35"/>
          <p:cNvSpPr txBox="1"/>
          <p:nvPr/>
        </p:nvSpPr>
        <p:spPr>
          <a:xfrm>
            <a:off x="2508885" y="1007745"/>
            <a:ext cx="655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DUT</a:t>
            </a:r>
            <a:endParaRPr lang="en-US" altLang="zh-CN"/>
          </a:p>
        </p:txBody>
      </p:sp>
      <p:pic>
        <p:nvPicPr>
          <p:cNvPr id="38" name="图片 37" descr="x_run_(22, 23, 24, 26)_resolution_TEL_SIZES_(1, 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620" y="1007745"/>
            <a:ext cx="3178260" cy="4680000"/>
          </a:xfrm>
          <a:prstGeom prst="rect">
            <a:avLst/>
          </a:prstGeom>
        </p:spPr>
      </p:pic>
      <p:pic>
        <p:nvPicPr>
          <p:cNvPr id="39" name="图片 38" descr="y_run_(22, 23, 24, 26)_resolution_TEL_SIZES_(1, 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9470" y="1007745"/>
            <a:ext cx="3177984" cy="4680000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2754630" y="1376045"/>
            <a:ext cx="76200" cy="2339340"/>
            <a:chOff x="4338" y="2167"/>
            <a:chExt cx="120" cy="3684"/>
          </a:xfrm>
        </p:grpSpPr>
        <p:sp>
          <p:nvSpPr>
            <p:cNvPr id="21" name="矩形 20"/>
            <p:cNvSpPr/>
            <p:nvPr/>
          </p:nvSpPr>
          <p:spPr>
            <a:xfrm>
              <a:off x="4338" y="2167"/>
              <a:ext cx="120" cy="3685"/>
            </a:xfrm>
            <a:prstGeom prst="rect">
              <a:avLst/>
            </a:prstGeom>
          </p:spPr>
          <p:style>
            <a:lnRef idx="0">
              <a:srgbClr val="FFFFFF"/>
            </a:lnRef>
            <a:fillRef idx="1">
              <a:schemeClr val="accent4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4338" y="3096"/>
              <a:ext cx="119" cy="83"/>
            </a:xfrm>
            <a:prstGeom prst="rect">
              <a:avLst/>
            </a:prstGeom>
          </p:spPr>
          <p:style>
            <a:lnRef idx="0">
              <a:srgbClr val="FFFFFF"/>
            </a:lnRef>
            <a:fillRef idx="1">
              <a:schemeClr val="accent6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4338" y="4657"/>
              <a:ext cx="119" cy="83"/>
            </a:xfrm>
            <a:prstGeom prst="rect">
              <a:avLst/>
            </a:prstGeom>
          </p:spPr>
          <p:style>
            <a:lnRef idx="0">
              <a:srgbClr val="FFFFFF"/>
            </a:lnRef>
            <a:fillRef idx="1">
              <a:schemeClr val="accent6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4339" y="3876"/>
              <a:ext cx="119" cy="83"/>
            </a:xfrm>
            <a:prstGeom prst="rect">
              <a:avLst/>
            </a:prstGeom>
          </p:spPr>
          <p:style>
            <a:lnRef idx="0">
              <a:srgbClr val="FFFFFF"/>
            </a:lnRef>
            <a:fillRef idx="1">
              <a:schemeClr val="accent6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999615" y="1376045"/>
            <a:ext cx="76200" cy="2339340"/>
            <a:chOff x="4338" y="2167"/>
            <a:chExt cx="120" cy="3684"/>
          </a:xfrm>
        </p:grpSpPr>
        <p:sp>
          <p:nvSpPr>
            <p:cNvPr id="43" name="矩形 42"/>
            <p:cNvSpPr/>
            <p:nvPr/>
          </p:nvSpPr>
          <p:spPr>
            <a:xfrm>
              <a:off x="4338" y="2167"/>
              <a:ext cx="120" cy="3685"/>
            </a:xfrm>
            <a:prstGeom prst="rect">
              <a:avLst/>
            </a:prstGeom>
          </p:spPr>
          <p:style>
            <a:lnRef idx="0">
              <a:srgbClr val="FFFFFF"/>
            </a:lnRef>
            <a:fillRef idx="1">
              <a:schemeClr val="accent4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4338" y="3096"/>
              <a:ext cx="119" cy="83"/>
            </a:xfrm>
            <a:prstGeom prst="rect">
              <a:avLst/>
            </a:prstGeom>
          </p:spPr>
          <p:style>
            <a:lnRef idx="0">
              <a:srgbClr val="FFFFFF"/>
            </a:lnRef>
            <a:fillRef idx="1">
              <a:schemeClr val="accent6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4338" y="4657"/>
              <a:ext cx="119" cy="83"/>
            </a:xfrm>
            <a:prstGeom prst="rect">
              <a:avLst/>
            </a:prstGeom>
          </p:spPr>
          <p:style>
            <a:lnRef idx="0">
              <a:srgbClr val="FFFFFF"/>
            </a:lnRef>
            <a:fillRef idx="1">
              <a:schemeClr val="accent6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4339" y="3876"/>
              <a:ext cx="119" cy="83"/>
            </a:xfrm>
            <a:prstGeom prst="rect">
              <a:avLst/>
            </a:prstGeom>
          </p:spPr>
          <p:style>
            <a:lnRef idx="0">
              <a:srgbClr val="FFFFFF"/>
            </a:lnRef>
            <a:fillRef idx="1">
              <a:schemeClr val="accent6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509010" y="1376045"/>
            <a:ext cx="76200" cy="2339340"/>
            <a:chOff x="4338" y="2167"/>
            <a:chExt cx="120" cy="3684"/>
          </a:xfrm>
        </p:grpSpPr>
        <p:sp>
          <p:nvSpPr>
            <p:cNvPr id="48" name="矩形 47"/>
            <p:cNvSpPr/>
            <p:nvPr/>
          </p:nvSpPr>
          <p:spPr>
            <a:xfrm>
              <a:off x="4338" y="2167"/>
              <a:ext cx="120" cy="3685"/>
            </a:xfrm>
            <a:prstGeom prst="rect">
              <a:avLst/>
            </a:prstGeom>
          </p:spPr>
          <p:style>
            <a:lnRef idx="0">
              <a:srgbClr val="FFFFFF"/>
            </a:lnRef>
            <a:fillRef idx="1">
              <a:schemeClr val="accent4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4338" y="3096"/>
              <a:ext cx="119" cy="83"/>
            </a:xfrm>
            <a:prstGeom prst="rect">
              <a:avLst/>
            </a:prstGeom>
          </p:spPr>
          <p:style>
            <a:lnRef idx="0">
              <a:srgbClr val="FFFFFF"/>
            </a:lnRef>
            <a:fillRef idx="1">
              <a:schemeClr val="accent6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4338" y="4657"/>
              <a:ext cx="119" cy="83"/>
            </a:xfrm>
            <a:prstGeom prst="rect">
              <a:avLst/>
            </a:prstGeom>
          </p:spPr>
          <p:style>
            <a:lnRef idx="0">
              <a:srgbClr val="FFFFFF"/>
            </a:lnRef>
            <a:fillRef idx="1">
              <a:schemeClr val="accent6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4339" y="3876"/>
              <a:ext cx="119" cy="83"/>
            </a:xfrm>
            <a:prstGeom prst="rect">
              <a:avLst/>
            </a:prstGeom>
          </p:spPr>
          <p:style>
            <a:lnRef idx="0">
              <a:srgbClr val="FFFFFF"/>
            </a:lnRef>
            <a:fillRef idx="1">
              <a:schemeClr val="accent6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3" name="椭圆 32"/>
          <p:cNvSpPr/>
          <p:nvPr/>
        </p:nvSpPr>
        <p:spPr>
          <a:xfrm>
            <a:off x="1947545" y="1906905"/>
            <a:ext cx="180000" cy="180000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1536700" y="1811655"/>
            <a:ext cx="463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53" name="椭圆 52"/>
          <p:cNvSpPr/>
          <p:nvPr/>
        </p:nvSpPr>
        <p:spPr>
          <a:xfrm>
            <a:off x="2702560" y="1906905"/>
            <a:ext cx="180000" cy="180000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3458210" y="2889250"/>
            <a:ext cx="180000" cy="180000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" y="70"/>
            <a:ext cx="10969200" cy="705600"/>
          </a:xfrm>
        </p:spPr>
        <p:txBody>
          <a:bodyPr/>
          <a:p>
            <a:r>
              <a:rPr lang="zh-CN" altLang="en-US"/>
              <a:t>对于三层</a:t>
            </a:r>
            <a:r>
              <a:rPr lang="en-US" altLang="zh-CN"/>
              <a:t>cluster size</a:t>
            </a:r>
            <a:r>
              <a:rPr lang="zh-CN" altLang="en-US"/>
              <a:t>全是</a:t>
            </a:r>
            <a:r>
              <a:rPr lang="en-US" altLang="zh-CN"/>
              <a:t>1</a:t>
            </a:r>
            <a:r>
              <a:rPr lang="zh-CN" altLang="en-US"/>
              <a:t>的</a:t>
            </a:r>
            <a:r>
              <a:rPr lang="en-US" altLang="zh-CN"/>
              <a:t>(setup2)</a:t>
            </a:r>
            <a:endParaRPr lang="en-US" altLang="zh-CN"/>
          </a:p>
        </p:txBody>
      </p:sp>
      <p:sp>
        <p:nvSpPr>
          <p:cNvPr id="17" name="文本框 16"/>
          <p:cNvSpPr txBox="1"/>
          <p:nvPr/>
        </p:nvSpPr>
        <p:spPr>
          <a:xfrm>
            <a:off x="770255" y="4375150"/>
            <a:ext cx="593090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res = obs - pre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间距</a:t>
            </a:r>
            <a:r>
              <a:rPr lang="en-US" altLang="zh-CN"/>
              <a:t>3:1</a:t>
            </a:r>
            <a:endParaRPr lang="zh-CN" altLang="en-US"/>
          </a:p>
          <a:p>
            <a:r>
              <a:rPr lang="en-US" altLang="zh-CN"/>
              <a:t>pred = 0.25*X1 + 0.75*X3 = 0</a:t>
            </a:r>
            <a:r>
              <a:rPr lang="zh-CN" altLang="en-US"/>
              <a:t>、</a:t>
            </a:r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en-US" altLang="zh-CN"/>
              <a:t>0.75</a:t>
            </a:r>
            <a:r>
              <a:rPr lang="zh-CN" altLang="en-US"/>
              <a:t>、</a:t>
            </a:r>
            <a:r>
              <a:rPr lang="en-US" altLang="zh-CN"/>
              <a:t>0.25</a:t>
            </a:r>
            <a:endParaRPr lang="en-US" altLang="zh-CN"/>
          </a:p>
          <a:p>
            <a:r>
              <a:rPr lang="en-US" altLang="zh-CN"/>
              <a:t>obs = 0</a:t>
            </a:r>
            <a:r>
              <a:rPr lang="zh-CN" altLang="en-US"/>
              <a:t>、</a:t>
            </a:r>
            <a:r>
              <a:rPr lang="en-US" altLang="zh-CN"/>
              <a:t>1</a:t>
            </a:r>
            <a:endParaRPr lang="en-US" altLang="zh-CN"/>
          </a:p>
          <a:p>
            <a:r>
              <a:rPr lang="en-US" altLang="zh-CN"/>
              <a:t>res = 0</a:t>
            </a:r>
            <a:r>
              <a:rPr lang="zh-CN" altLang="en-US"/>
              <a:t>、±</a:t>
            </a:r>
            <a:r>
              <a:rPr lang="en-US" altLang="zh-CN"/>
              <a:t>0.25</a:t>
            </a:r>
            <a:r>
              <a:rPr lang="zh-CN" altLang="en-US"/>
              <a:t>、</a:t>
            </a:r>
            <a:r>
              <a:rPr lang="zh-CN" altLang="en-US">
                <a:sym typeface="+mn-ea"/>
              </a:rPr>
              <a:t>±</a:t>
            </a:r>
            <a:r>
              <a:rPr lang="en-US" altLang="zh-CN">
                <a:sym typeface="+mn-ea"/>
              </a:rPr>
              <a:t>0.5</a:t>
            </a:r>
            <a:r>
              <a:rPr lang="zh-CN" altLang="en-US">
                <a:sym typeface="+mn-ea"/>
              </a:rPr>
              <a:t>、±</a:t>
            </a:r>
            <a:r>
              <a:rPr lang="en-US" altLang="zh-CN">
                <a:sym typeface="+mn-ea"/>
              </a:rPr>
              <a:t>0.75</a:t>
            </a:r>
            <a:r>
              <a:rPr lang="zh-CN" altLang="en-US">
                <a:sym typeface="+mn-ea"/>
              </a:rPr>
              <a:t>、</a:t>
            </a:r>
            <a:r>
              <a:rPr lang="zh-CN" altLang="en-US"/>
              <a:t>±</a:t>
            </a:r>
            <a:r>
              <a:rPr lang="en-US" altLang="zh-CN"/>
              <a:t>1</a:t>
            </a:r>
            <a:endParaRPr lang="en-US" altLang="zh-CN"/>
          </a:p>
          <a:p>
            <a:r>
              <a:rPr lang="zh-CN" altLang="en-US"/>
              <a:t>实际基本只有</a:t>
            </a:r>
            <a:r>
              <a:rPr lang="en-US" altLang="zh-CN">
                <a:sym typeface="+mn-ea"/>
              </a:rPr>
              <a:t>0</a:t>
            </a:r>
            <a:r>
              <a:rPr lang="zh-CN" altLang="en-US">
                <a:sym typeface="+mn-ea"/>
              </a:rPr>
              <a:t>、±</a:t>
            </a:r>
            <a:r>
              <a:rPr lang="en-US" altLang="zh-CN">
                <a:sym typeface="+mn-ea"/>
              </a:rPr>
              <a:t>0.25</a:t>
            </a:r>
            <a:r>
              <a:rPr lang="zh-CN" altLang="en-US">
                <a:sym typeface="+mn-ea"/>
              </a:rPr>
              <a:t>、</a:t>
            </a:r>
            <a:r>
              <a:rPr lang="zh-CN" altLang="en-US">
                <a:sym typeface="+mn-ea"/>
              </a:rPr>
              <a:t>±</a:t>
            </a:r>
            <a:r>
              <a:rPr lang="en-US" altLang="zh-CN">
                <a:sym typeface="+mn-ea"/>
              </a:rPr>
              <a:t>0.5</a:t>
            </a:r>
            <a:r>
              <a:rPr lang="zh-CN" altLang="en-US">
                <a:sym typeface="+mn-ea"/>
              </a:rPr>
              <a:t>，和</a:t>
            </a:r>
            <a:r>
              <a:rPr lang="en-US" altLang="zh-CN">
                <a:sym typeface="+mn-ea"/>
              </a:rPr>
              <a:t>-0.7</a:t>
            </a:r>
            <a:r>
              <a:rPr lang="zh-CN" altLang="en-US">
                <a:sym typeface="+mn-ea"/>
              </a:rPr>
              <a:t>的一点点</a:t>
            </a:r>
            <a:endParaRPr lang="zh-CN" altLang="en-US"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54075" y="2868295"/>
            <a:ext cx="463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</a:t>
            </a:r>
            <a:endParaRPr lang="en-US" altLang="zh-CN"/>
          </a:p>
        </p:txBody>
      </p:sp>
      <p:sp>
        <p:nvSpPr>
          <p:cNvPr id="32" name="文本框 31"/>
          <p:cNvSpPr txBox="1"/>
          <p:nvPr/>
        </p:nvSpPr>
        <p:spPr>
          <a:xfrm>
            <a:off x="854075" y="2372360"/>
            <a:ext cx="463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36" name="文本框 35"/>
          <p:cNvSpPr txBox="1"/>
          <p:nvPr/>
        </p:nvSpPr>
        <p:spPr>
          <a:xfrm>
            <a:off x="3408045" y="1071880"/>
            <a:ext cx="655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DUT</a:t>
            </a:r>
            <a:endParaRPr lang="en-US" altLang="zh-CN"/>
          </a:p>
        </p:txBody>
      </p:sp>
      <p:cxnSp>
        <p:nvCxnSpPr>
          <p:cNvPr id="18" name="直接箭头连接符 17"/>
          <p:cNvCxnSpPr/>
          <p:nvPr/>
        </p:nvCxnSpPr>
        <p:spPr>
          <a:xfrm>
            <a:off x="1071245" y="1677035"/>
            <a:ext cx="3879850" cy="17538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8" name="图片 27" descr="x_run_(44,)_resolution_TEL_SIZES_(1, 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645" y="1002665"/>
            <a:ext cx="3178383" cy="4680000"/>
          </a:xfrm>
          <a:prstGeom prst="rect">
            <a:avLst/>
          </a:prstGeom>
        </p:spPr>
      </p:pic>
      <p:pic>
        <p:nvPicPr>
          <p:cNvPr id="29" name="图片 28" descr="y_run_(44,)_resolution_TEL_SIZES_(1, 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115" y="1036955"/>
            <a:ext cx="3178500" cy="4680000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1389380" y="1440180"/>
            <a:ext cx="76200" cy="2339340"/>
            <a:chOff x="4338" y="2167"/>
            <a:chExt cx="120" cy="3684"/>
          </a:xfrm>
        </p:grpSpPr>
        <p:sp>
          <p:nvSpPr>
            <p:cNvPr id="43" name="矩形 42"/>
            <p:cNvSpPr/>
            <p:nvPr/>
          </p:nvSpPr>
          <p:spPr>
            <a:xfrm>
              <a:off x="4338" y="2167"/>
              <a:ext cx="120" cy="3685"/>
            </a:xfrm>
            <a:prstGeom prst="rect">
              <a:avLst/>
            </a:prstGeom>
          </p:spPr>
          <p:style>
            <a:lnRef idx="0">
              <a:srgbClr val="FFFFFF"/>
            </a:lnRef>
            <a:fillRef idx="1">
              <a:schemeClr val="accent4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4338" y="3096"/>
              <a:ext cx="119" cy="83"/>
            </a:xfrm>
            <a:prstGeom prst="rect">
              <a:avLst/>
            </a:prstGeom>
          </p:spPr>
          <p:style>
            <a:lnRef idx="0">
              <a:srgbClr val="FFFFFF"/>
            </a:lnRef>
            <a:fillRef idx="1">
              <a:schemeClr val="accent6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4338" y="4657"/>
              <a:ext cx="119" cy="83"/>
            </a:xfrm>
            <a:prstGeom prst="rect">
              <a:avLst/>
            </a:prstGeom>
          </p:spPr>
          <p:style>
            <a:lnRef idx="0">
              <a:srgbClr val="FFFFFF"/>
            </a:lnRef>
            <a:fillRef idx="1">
              <a:schemeClr val="accent6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4339" y="3876"/>
              <a:ext cx="119" cy="83"/>
            </a:xfrm>
            <a:prstGeom prst="rect">
              <a:avLst/>
            </a:prstGeom>
          </p:spPr>
          <p:style>
            <a:lnRef idx="0">
              <a:srgbClr val="FFFFFF"/>
            </a:lnRef>
            <a:fillRef idx="1">
              <a:schemeClr val="accent6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3" name="椭圆 32"/>
          <p:cNvSpPr/>
          <p:nvPr/>
        </p:nvSpPr>
        <p:spPr>
          <a:xfrm>
            <a:off x="1247140" y="1884680"/>
            <a:ext cx="360045" cy="360045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3653790" y="1440180"/>
            <a:ext cx="76200" cy="2339340"/>
            <a:chOff x="4338" y="2167"/>
            <a:chExt cx="120" cy="3684"/>
          </a:xfrm>
        </p:grpSpPr>
        <p:sp>
          <p:nvSpPr>
            <p:cNvPr id="37" name="矩形 36"/>
            <p:cNvSpPr/>
            <p:nvPr/>
          </p:nvSpPr>
          <p:spPr>
            <a:xfrm>
              <a:off x="4338" y="2167"/>
              <a:ext cx="120" cy="3685"/>
            </a:xfrm>
            <a:prstGeom prst="rect">
              <a:avLst/>
            </a:prstGeom>
          </p:spPr>
          <p:style>
            <a:lnRef idx="0">
              <a:srgbClr val="FFFFFF"/>
            </a:lnRef>
            <a:fillRef idx="1">
              <a:schemeClr val="accent4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4338" y="3096"/>
              <a:ext cx="119" cy="83"/>
            </a:xfrm>
            <a:prstGeom prst="rect">
              <a:avLst/>
            </a:prstGeom>
          </p:spPr>
          <p:style>
            <a:lnRef idx="0">
              <a:srgbClr val="FFFFFF"/>
            </a:lnRef>
            <a:fillRef idx="1">
              <a:schemeClr val="accent6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4338" y="4657"/>
              <a:ext cx="119" cy="83"/>
            </a:xfrm>
            <a:prstGeom prst="rect">
              <a:avLst/>
            </a:prstGeom>
          </p:spPr>
          <p:style>
            <a:lnRef idx="0">
              <a:srgbClr val="FFFFFF"/>
            </a:lnRef>
            <a:fillRef idx="1">
              <a:schemeClr val="accent6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4339" y="3876"/>
              <a:ext cx="119" cy="83"/>
            </a:xfrm>
            <a:prstGeom prst="rect">
              <a:avLst/>
            </a:prstGeom>
          </p:spPr>
          <p:style>
            <a:lnRef idx="0">
              <a:srgbClr val="FFFFFF"/>
            </a:lnRef>
            <a:fillRef idx="1">
              <a:schemeClr val="accent6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407535" y="1440180"/>
            <a:ext cx="76200" cy="2339340"/>
            <a:chOff x="4338" y="2167"/>
            <a:chExt cx="120" cy="3684"/>
          </a:xfrm>
        </p:grpSpPr>
        <p:sp>
          <p:nvSpPr>
            <p:cNvPr id="47" name="矩形 46"/>
            <p:cNvSpPr/>
            <p:nvPr/>
          </p:nvSpPr>
          <p:spPr>
            <a:xfrm>
              <a:off x="4338" y="2167"/>
              <a:ext cx="120" cy="3685"/>
            </a:xfrm>
            <a:prstGeom prst="rect">
              <a:avLst/>
            </a:prstGeom>
          </p:spPr>
          <p:style>
            <a:lnRef idx="0">
              <a:srgbClr val="FFFFFF"/>
            </a:lnRef>
            <a:fillRef idx="1">
              <a:schemeClr val="accent4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4338" y="3096"/>
              <a:ext cx="119" cy="83"/>
            </a:xfrm>
            <a:prstGeom prst="rect">
              <a:avLst/>
            </a:prstGeom>
          </p:spPr>
          <p:style>
            <a:lnRef idx="0">
              <a:srgbClr val="FFFFFF"/>
            </a:lnRef>
            <a:fillRef idx="1">
              <a:schemeClr val="accent6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4338" y="4657"/>
              <a:ext cx="119" cy="83"/>
            </a:xfrm>
            <a:prstGeom prst="rect">
              <a:avLst/>
            </a:prstGeom>
          </p:spPr>
          <p:style>
            <a:lnRef idx="0">
              <a:srgbClr val="FFFFFF"/>
            </a:lnRef>
            <a:fillRef idx="1">
              <a:schemeClr val="accent6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4339" y="3876"/>
              <a:ext cx="119" cy="83"/>
            </a:xfrm>
            <a:prstGeom prst="rect">
              <a:avLst/>
            </a:prstGeom>
          </p:spPr>
          <p:style>
            <a:lnRef idx="0">
              <a:srgbClr val="FFFFFF"/>
            </a:lnRef>
            <a:fillRef idx="1">
              <a:schemeClr val="accent6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4" name="椭圆 33"/>
          <p:cNvSpPr/>
          <p:nvPr/>
        </p:nvSpPr>
        <p:spPr>
          <a:xfrm>
            <a:off x="3481705" y="2858770"/>
            <a:ext cx="360045" cy="360045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4265930" y="2867660"/>
            <a:ext cx="360045" cy="360045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854075" y="1811655"/>
            <a:ext cx="463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endParaRPr lang="en-US" altLang="zh-CN"/>
          </a:p>
        </p:txBody>
      </p:sp>
      <p:cxnSp>
        <p:nvCxnSpPr>
          <p:cNvPr id="51" name="直接箭头连接符 50"/>
          <p:cNvCxnSpPr/>
          <p:nvPr/>
        </p:nvCxnSpPr>
        <p:spPr>
          <a:xfrm flipV="1">
            <a:off x="934720" y="1995170"/>
            <a:ext cx="4166870" cy="13004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" name="组合 29"/>
          <p:cNvGrpSpPr/>
          <p:nvPr/>
        </p:nvGrpSpPr>
        <p:grpSpPr>
          <a:xfrm>
            <a:off x="1159510" y="2294255"/>
            <a:ext cx="76200" cy="2339975"/>
            <a:chOff x="4338" y="2167"/>
            <a:chExt cx="120" cy="3685"/>
          </a:xfrm>
        </p:grpSpPr>
        <p:sp>
          <p:nvSpPr>
            <p:cNvPr id="37" name="矩形 36"/>
            <p:cNvSpPr/>
            <p:nvPr/>
          </p:nvSpPr>
          <p:spPr>
            <a:xfrm>
              <a:off x="4338" y="2167"/>
              <a:ext cx="120" cy="3685"/>
            </a:xfrm>
            <a:prstGeom prst="rect">
              <a:avLst/>
            </a:prstGeom>
          </p:spPr>
          <p:style>
            <a:lnRef idx="0">
              <a:srgbClr val="FFFFFF"/>
            </a:lnRef>
            <a:fillRef idx="1">
              <a:schemeClr val="accent4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4338" y="4657"/>
              <a:ext cx="119" cy="83"/>
            </a:xfrm>
            <a:prstGeom prst="rect">
              <a:avLst/>
            </a:prstGeom>
          </p:spPr>
          <p:style>
            <a:lnRef idx="0">
              <a:srgbClr val="FFFFFF"/>
            </a:lnRef>
            <a:fillRef idx="1">
              <a:schemeClr val="accent6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486785" y="2294255"/>
            <a:ext cx="76200" cy="2339975"/>
            <a:chOff x="4338" y="2167"/>
            <a:chExt cx="120" cy="3685"/>
          </a:xfrm>
        </p:grpSpPr>
        <p:sp>
          <p:nvSpPr>
            <p:cNvPr id="6" name="矩形 5"/>
            <p:cNvSpPr/>
            <p:nvPr/>
          </p:nvSpPr>
          <p:spPr>
            <a:xfrm>
              <a:off x="4338" y="2167"/>
              <a:ext cx="120" cy="3685"/>
            </a:xfrm>
            <a:prstGeom prst="rect">
              <a:avLst/>
            </a:prstGeom>
          </p:spPr>
          <p:style>
            <a:lnRef idx="0">
              <a:srgbClr val="FFFFFF"/>
            </a:lnRef>
            <a:fillRef idx="1">
              <a:schemeClr val="accent4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338" y="3096"/>
              <a:ext cx="119" cy="83"/>
            </a:xfrm>
            <a:prstGeom prst="rect">
              <a:avLst/>
            </a:prstGeom>
          </p:spPr>
          <p:style>
            <a:lnRef idx="0">
              <a:srgbClr val="FFFFFF"/>
            </a:lnRef>
            <a:fillRef idx="1">
              <a:schemeClr val="accent6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51" name="直接箭头连接符 50"/>
          <p:cNvCxnSpPr/>
          <p:nvPr/>
        </p:nvCxnSpPr>
        <p:spPr>
          <a:xfrm flipV="1">
            <a:off x="789940" y="2576195"/>
            <a:ext cx="3211195" cy="1635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750570" y="3717925"/>
            <a:ext cx="300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3151505" y="2726055"/>
            <a:ext cx="290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k</a:t>
            </a:r>
            <a:endParaRPr lang="en-US" altLang="zh-CN"/>
          </a:p>
        </p:txBody>
      </p:sp>
      <p:cxnSp>
        <p:nvCxnSpPr>
          <p:cNvPr id="12" name="直接连接符 11"/>
          <p:cNvCxnSpPr/>
          <p:nvPr/>
        </p:nvCxnSpPr>
        <p:spPr>
          <a:xfrm>
            <a:off x="2904490" y="2010410"/>
            <a:ext cx="0" cy="2815590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4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1235710" y="4421505"/>
            <a:ext cx="1656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2917190" y="4421505"/>
            <a:ext cx="576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656840" y="4790440"/>
            <a:ext cx="694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n:1</a:t>
            </a:r>
            <a:endParaRPr lang="en-US" altLang="zh-CN"/>
          </a:p>
        </p:txBody>
      </p:sp>
      <p:sp>
        <p:nvSpPr>
          <p:cNvPr id="18" name="文本框 17"/>
          <p:cNvSpPr txBox="1"/>
          <p:nvPr/>
        </p:nvSpPr>
        <p:spPr>
          <a:xfrm>
            <a:off x="5033645" y="2576830"/>
            <a:ext cx="5708650" cy="2756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pred = n/(n+1) * k * pitch</a:t>
            </a:r>
            <a:endParaRPr lang="en-US" altLang="zh-CN"/>
          </a:p>
          <a:p>
            <a:r>
              <a:rPr lang="zh-CN" altLang="en-US">
                <a:sym typeface="+mn-ea"/>
              </a:rPr>
              <a:t>好的情况下</a:t>
            </a:r>
            <a:r>
              <a:rPr lang="en-US" altLang="zh-CN"/>
              <a:t>obs </a:t>
            </a:r>
            <a:r>
              <a:rPr lang="zh-CN" altLang="en-US"/>
              <a:t>是距</a:t>
            </a:r>
            <a:r>
              <a:rPr lang="en-US" altLang="zh-CN"/>
              <a:t>pre</a:t>
            </a:r>
            <a:r>
              <a:rPr lang="zh-CN" altLang="en-US"/>
              <a:t>更近的那个条</a:t>
            </a:r>
            <a:endParaRPr lang="zh-CN" altLang="en-US"/>
          </a:p>
          <a:p>
            <a:r>
              <a:rPr lang="zh-CN" altLang="en-US"/>
              <a:t>则</a:t>
            </a:r>
            <a:r>
              <a:rPr lang="en-US" altLang="zh-CN"/>
              <a:t>res = obs - pred =  k*</a:t>
            </a:r>
            <a:r>
              <a:rPr lang="en-US" altLang="zh-CN">
                <a:sym typeface="+mn-ea"/>
              </a:rPr>
              <a:t>n/(n+1) - round(k*n/(n+1)) </a:t>
            </a:r>
            <a:r>
              <a:rPr lang="zh-CN" altLang="en-US">
                <a:sym typeface="+mn-ea"/>
              </a:rPr>
              <a:t>理论上残差范围在±</a:t>
            </a:r>
            <a:r>
              <a:rPr lang="en-US" altLang="zh-CN">
                <a:sym typeface="+mn-ea"/>
              </a:rPr>
              <a:t>0.5*pitch</a:t>
            </a:r>
            <a:r>
              <a:rPr lang="zh-CN" altLang="en-US">
                <a:sym typeface="+mn-ea"/>
              </a:rPr>
              <a:t>之间，但是实际读出条可能不是最近的那个，因此也可能超出这个范围。</a:t>
            </a:r>
            <a:r>
              <a:rPr lang="zh-CN" altLang="en-US">
                <a:sym typeface="+mn-ea"/>
              </a:rPr>
              <a:t>±</a:t>
            </a:r>
            <a:r>
              <a:rPr lang="en-US" altLang="zh-CN">
                <a:sym typeface="+mn-ea"/>
              </a:rPr>
              <a:t>pitch</a:t>
            </a:r>
            <a:r>
              <a:rPr lang="zh-CN" altLang="en-US">
                <a:sym typeface="+mn-ea"/>
              </a:rPr>
              <a:t>内有</a:t>
            </a:r>
            <a:r>
              <a:rPr lang="en-US" altLang="zh-CN">
                <a:sym typeface="+mn-ea"/>
              </a:rPr>
              <a:t>2n+3</a:t>
            </a:r>
            <a:r>
              <a:rPr lang="zh-CN" altLang="en-US">
                <a:sym typeface="+mn-ea"/>
              </a:rPr>
              <a:t>个分立的值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随着</a:t>
            </a:r>
            <a:r>
              <a:rPr lang="en-US" altLang="zh-CN">
                <a:sym typeface="+mn-ea"/>
              </a:rPr>
              <a:t>k</a:t>
            </a:r>
            <a:r>
              <a:rPr lang="zh-CN" altLang="en-US">
                <a:sym typeface="+mn-ea"/>
              </a:rPr>
              <a:t>变化，这些分立的残差值间隔是</a:t>
            </a:r>
            <a:r>
              <a:rPr lang="en-US" altLang="zh-CN">
                <a:sym typeface="+mn-ea"/>
              </a:rPr>
              <a:t>n/(n+1) * pitch</a:t>
            </a:r>
            <a:endParaRPr lang="en-US" altLang="zh-CN">
              <a:sym typeface="+mn-ea"/>
            </a:endParaRPr>
          </a:p>
          <a:p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k</a:t>
            </a:r>
            <a:r>
              <a:rPr lang="zh-CN" altLang="en-US">
                <a:sym typeface="+mn-ea"/>
              </a:rPr>
              <a:t>大的时候，也就是粒子比较斜时候</a:t>
            </a:r>
            <a:endParaRPr lang="en-US" altLang="zh-CN"/>
          </a:p>
          <a:p>
            <a:endParaRPr lang="zh-CN" altLang="en-US">
              <a:sym typeface="+mn-ea"/>
            </a:endParaRPr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27070" y="12707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/>
              <a:t>更一般的讨论，考虑粒子斜入射</a:t>
            </a:r>
            <a:endParaRPr lang="zh-CN"/>
          </a:p>
        </p:txBody>
      </p:sp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8" name="组合 27"/>
          <p:cNvGrpSpPr/>
          <p:nvPr/>
        </p:nvGrpSpPr>
        <p:grpSpPr>
          <a:xfrm>
            <a:off x="417195" y="1324610"/>
            <a:ext cx="11417300" cy="4570730"/>
            <a:chOff x="610" y="368"/>
            <a:chExt cx="17980" cy="7198"/>
          </a:xfrm>
        </p:grpSpPr>
        <p:pic>
          <p:nvPicPr>
            <p:cNvPr id="13" name="图片 12" descr="residuals_config_[0, 15, 120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668" y="4164"/>
              <a:ext cx="5923" cy="3402"/>
            </a:xfrm>
            <a:prstGeom prst="rect">
              <a:avLst/>
            </a:prstGeom>
          </p:spPr>
        </p:pic>
        <p:pic>
          <p:nvPicPr>
            <p:cNvPr id="14" name="图片 13" descr="residuals_config_[0, 20, 120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39" y="4164"/>
              <a:ext cx="5923" cy="3402"/>
            </a:xfrm>
            <a:prstGeom prst="rect">
              <a:avLst/>
            </a:prstGeom>
          </p:spPr>
        </p:pic>
        <p:pic>
          <p:nvPicPr>
            <p:cNvPr id="15" name="图片 14" descr="residuals_config_[0, 24, 120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" y="4164"/>
              <a:ext cx="5923" cy="3402"/>
            </a:xfrm>
            <a:prstGeom prst="rect">
              <a:avLst/>
            </a:prstGeom>
          </p:spPr>
        </p:pic>
        <p:pic>
          <p:nvPicPr>
            <p:cNvPr id="12" name="图片 11" descr="residuals_config_[0, 60, 120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0" y="368"/>
              <a:ext cx="5923" cy="3402"/>
            </a:xfrm>
            <a:prstGeom prst="rect">
              <a:avLst/>
            </a:prstGeom>
          </p:spPr>
        </p:pic>
        <p:pic>
          <p:nvPicPr>
            <p:cNvPr id="16" name="图片 15" descr="residuals_config_[0, 30, 120]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68" y="368"/>
              <a:ext cx="5923" cy="3402"/>
            </a:xfrm>
            <a:prstGeom prst="rect">
              <a:avLst/>
            </a:prstGeom>
          </p:spPr>
        </p:pic>
        <p:pic>
          <p:nvPicPr>
            <p:cNvPr id="17" name="图片 16" descr="residuals_config_[0, 40, 120]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39" y="368"/>
              <a:ext cx="5923" cy="3402"/>
            </a:xfrm>
            <a:prstGeom prst="rect">
              <a:avLst/>
            </a:prstGeom>
          </p:spPr>
        </p:pic>
      </p:grpSp>
      <p:sp>
        <p:nvSpPr>
          <p:cNvPr id="29" name="标题 2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70" y="70"/>
            <a:ext cx="10969200" cy="705600"/>
          </a:xfrm>
        </p:spPr>
        <p:txBody>
          <a:bodyPr/>
          <a:p>
            <a:r>
              <a:rPr lang="zh-CN" altLang="en-US"/>
              <a:t>粒子斜率±</a:t>
            </a:r>
            <a:r>
              <a:rPr lang="en-US" altLang="zh-CN"/>
              <a:t>3e-10</a:t>
            </a:r>
            <a:endParaRPr lang="en-US" altLang="zh-CN"/>
          </a:p>
        </p:txBody>
      </p:sp>
    </p:spTree>
    <p:custDataLst>
      <p:tags r:id="rId8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" y="70"/>
            <a:ext cx="10969200" cy="705600"/>
          </a:xfrm>
        </p:spPr>
        <p:txBody>
          <a:bodyPr/>
          <a:p>
            <a:r>
              <a:rPr lang="en-US" altLang="zh-CN"/>
              <a:t>Beam Test Introduction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0" y="1490400"/>
            <a:ext cx="10969200" cy="4759200"/>
          </a:xfrm>
        </p:spPr>
        <p:txBody>
          <a:bodyPr/>
          <a:p>
            <a:pPr>
              <a:lnSpc>
                <a:spcPct val="150000"/>
              </a:lnSpc>
            </a:pPr>
            <a:r>
              <a:rPr lang="en-US" altLang="zh-CN" sz="1600">
                <a:solidFill>
                  <a:schemeClr val="tx1"/>
                </a:solidFill>
              </a:rPr>
              <a:t>Beam i</a:t>
            </a:r>
            <a:r>
              <a:rPr lang="en-US" altLang="zh-CN" sz="1600">
                <a:solidFill>
                  <a:schemeClr val="tx1"/>
                </a:solidFill>
                <a:sym typeface="+mn-ea"/>
              </a:rPr>
              <a:t>n SPS H6</a:t>
            </a:r>
            <a:endParaRPr lang="en-US" altLang="zh-CN" sz="1600">
              <a:solidFill>
                <a:schemeClr val="tx1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●"/>
            </a:pPr>
            <a:r>
              <a:rPr lang="en-US" altLang="zh-CN" sz="1600">
                <a:solidFill>
                  <a:schemeClr val="tx1"/>
                </a:solidFill>
              </a:rPr>
              <a:t>Energy: Hadron beam with energy ~ 120GeV</a:t>
            </a:r>
            <a:endParaRPr lang="en-US" altLang="zh-CN" sz="1600">
              <a:solidFill>
                <a:schemeClr val="tx1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●"/>
            </a:pPr>
            <a:r>
              <a:rPr lang="en-US" altLang="zh-CN" sz="1600">
                <a:solidFill>
                  <a:schemeClr val="tx1"/>
                </a:solidFill>
              </a:rPr>
              <a:t>Time: 13</a:t>
            </a:r>
            <a:r>
              <a:rPr lang="en-US" altLang="zh-CN" sz="1600" baseline="30000">
                <a:solidFill>
                  <a:schemeClr val="tx1"/>
                </a:solidFill>
              </a:rPr>
              <a:t>rd </a:t>
            </a:r>
            <a:r>
              <a:rPr lang="en-US" altLang="zh-CN" sz="1600">
                <a:solidFill>
                  <a:schemeClr val="tx1"/>
                </a:solidFill>
              </a:rPr>
              <a:t>to 20</a:t>
            </a:r>
            <a:r>
              <a:rPr lang="en-US" altLang="zh-CN" sz="1600" baseline="30000">
                <a:solidFill>
                  <a:schemeClr val="tx1"/>
                </a:solidFill>
              </a:rPr>
              <a:t>th</a:t>
            </a:r>
            <a:r>
              <a:rPr lang="en-US" altLang="zh-CN" sz="1600">
                <a:solidFill>
                  <a:schemeClr val="tx1"/>
                </a:solidFill>
              </a:rPr>
              <a:t> May</a:t>
            </a:r>
            <a:endParaRPr lang="en-US" altLang="zh-CN" sz="1600">
              <a:solidFill>
                <a:schemeClr val="tx1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●"/>
            </a:pPr>
            <a:endParaRPr lang="en-US" altLang="zh-CN" sz="1600">
              <a:solidFill>
                <a:schemeClr val="tx1"/>
              </a:solidFill>
            </a:endParaRPr>
          </a:p>
          <a:p>
            <a:pPr marL="228600" lvl="0" indent="-228600">
              <a:lnSpc>
                <a:spcPct val="150000"/>
              </a:lnSpc>
              <a:buFont typeface="Arial" panose="020B0604020202020204" pitchFamily="34" charset="0"/>
              <a:buChar char="●"/>
            </a:pPr>
            <a:r>
              <a:rPr lang="en-US" altLang="zh-CN" sz="1600">
                <a:solidFill>
                  <a:schemeClr val="tx1"/>
                </a:solidFill>
              </a:rPr>
              <a:t>Device Setup</a:t>
            </a:r>
            <a:endParaRPr lang="en-US" altLang="zh-CN" sz="1600">
              <a:solidFill>
                <a:schemeClr val="tx1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●"/>
            </a:pPr>
            <a:r>
              <a:rPr lang="en-US" altLang="zh-CN" sz="1600">
                <a:solidFill>
                  <a:schemeClr val="tx1"/>
                </a:solidFill>
              </a:rPr>
              <a:t>Setup 1: Seperate boxes for beam monitor(BM) and COFFEE3 system</a:t>
            </a:r>
            <a:endParaRPr lang="en-US" altLang="zh-CN" sz="1600">
              <a:solidFill>
                <a:schemeClr val="tx1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●"/>
            </a:pPr>
            <a:r>
              <a:rPr lang="en-US" altLang="zh-CN" sz="1600" b="1">
                <a:solidFill>
                  <a:schemeClr val="tx1"/>
                </a:solidFill>
                <a:sym typeface="+mn-ea"/>
              </a:rPr>
              <a:t>Setup 2: BM and COFFEE3 system in one box(~6pm on 19</a:t>
            </a:r>
            <a:r>
              <a:rPr lang="en-US" altLang="zh-CN" sz="1600" b="1" baseline="30000">
                <a:solidFill>
                  <a:schemeClr val="tx1"/>
                </a:solidFill>
                <a:sym typeface="+mn-ea"/>
              </a:rPr>
              <a:t>th</a:t>
            </a:r>
            <a:r>
              <a:rPr lang="en-US" altLang="zh-CN" sz="1600" b="1">
                <a:solidFill>
                  <a:schemeClr val="tx1"/>
                </a:solidFill>
                <a:sym typeface="+mn-ea"/>
              </a:rPr>
              <a:t> to 7am on 20</a:t>
            </a:r>
            <a:r>
              <a:rPr lang="en-US" altLang="zh-CN" sz="1600" b="1" baseline="30000">
                <a:solidFill>
                  <a:schemeClr val="tx1"/>
                </a:solidFill>
                <a:sym typeface="+mn-ea"/>
              </a:rPr>
              <a:t>th</a:t>
            </a:r>
            <a:r>
              <a:rPr lang="en-US" altLang="zh-CN" sz="1600" b="1">
                <a:solidFill>
                  <a:schemeClr val="tx1"/>
                </a:solidFill>
                <a:sym typeface="+mn-ea"/>
              </a:rPr>
              <a:t>)</a:t>
            </a:r>
            <a:endParaRPr lang="en-US" altLang="zh-CN" sz="16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" name="组合 11"/>
          <p:cNvGrpSpPr/>
          <p:nvPr/>
        </p:nvGrpSpPr>
        <p:grpSpPr>
          <a:xfrm>
            <a:off x="386715" y="1226820"/>
            <a:ext cx="11417300" cy="4554855"/>
            <a:chOff x="610" y="1325"/>
            <a:chExt cx="17980" cy="7173"/>
          </a:xfrm>
        </p:grpSpPr>
        <p:pic>
          <p:nvPicPr>
            <p:cNvPr id="7" name="图片 6" descr="residuals_config_[0, 15, 120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668" y="5096"/>
              <a:ext cx="5923" cy="3402"/>
            </a:xfrm>
            <a:prstGeom prst="rect">
              <a:avLst/>
            </a:prstGeom>
          </p:spPr>
        </p:pic>
        <p:pic>
          <p:nvPicPr>
            <p:cNvPr id="8" name="图片 7" descr="residuals_config_[0, 20, 120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39" y="5096"/>
              <a:ext cx="5923" cy="3402"/>
            </a:xfrm>
            <a:prstGeom prst="rect">
              <a:avLst/>
            </a:prstGeom>
          </p:spPr>
        </p:pic>
        <p:pic>
          <p:nvPicPr>
            <p:cNvPr id="9" name="图片 8" descr="residuals_config_[0, 24, 120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" y="5096"/>
              <a:ext cx="5923" cy="3402"/>
            </a:xfrm>
            <a:prstGeom prst="rect">
              <a:avLst/>
            </a:prstGeom>
          </p:spPr>
        </p:pic>
        <p:pic>
          <p:nvPicPr>
            <p:cNvPr id="25" name="图片 24" descr="residuals_config_[0, 30, 120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68" y="1325"/>
              <a:ext cx="5923" cy="3402"/>
            </a:xfrm>
            <a:prstGeom prst="rect">
              <a:avLst/>
            </a:prstGeom>
          </p:spPr>
        </p:pic>
        <p:pic>
          <p:nvPicPr>
            <p:cNvPr id="26" name="图片 25" descr="residuals_config_[0, 40, 120]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39" y="1325"/>
              <a:ext cx="5923" cy="3402"/>
            </a:xfrm>
            <a:prstGeom prst="rect">
              <a:avLst/>
            </a:prstGeom>
          </p:spPr>
        </p:pic>
        <p:pic>
          <p:nvPicPr>
            <p:cNvPr id="27" name="图片 26" descr="residuals_config_[0, 60, 120]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0" y="1325"/>
              <a:ext cx="5923" cy="3402"/>
            </a:xfrm>
            <a:prstGeom prst="rect">
              <a:avLst/>
            </a:prstGeom>
          </p:spPr>
        </p:pic>
      </p:grpSp>
      <p:sp>
        <p:nvSpPr>
          <p:cNvPr id="13" name="标题 12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70" y="70"/>
            <a:ext cx="10969200" cy="705600"/>
          </a:xfrm>
        </p:spPr>
        <p:txBody>
          <a:bodyPr/>
          <a:p>
            <a:r>
              <a:rPr lang="zh-CN" altLang="en-US">
                <a:sym typeface="+mn-ea"/>
              </a:rPr>
              <a:t>粒子斜率</a:t>
            </a:r>
            <a:r>
              <a:rPr lang="zh-CN" altLang="en-US">
                <a:sym typeface="+mn-ea"/>
              </a:rPr>
              <a:t>±</a:t>
            </a:r>
            <a:r>
              <a:rPr lang="en-US" altLang="zh-CN">
                <a:sym typeface="+mn-ea"/>
              </a:rPr>
              <a:t>3e-2</a:t>
            </a:r>
            <a:endParaRPr lang="en-US" altLang="zh-CN"/>
          </a:p>
        </p:txBody>
      </p:sp>
    </p:spTree>
    <p:custDataLst>
      <p:tags r:id="rId8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" y="70"/>
            <a:ext cx="10969200" cy="705600"/>
          </a:xfrm>
        </p:spPr>
        <p:txBody>
          <a:bodyPr/>
          <a:p>
            <a:r>
              <a:rPr lang="en-US" altLang="zh-CN"/>
              <a:t>Beam Monitor(BM)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445" y="1189990"/>
            <a:ext cx="6472555" cy="5293360"/>
          </a:xfrm>
        </p:spPr>
        <p:txBody>
          <a:bodyPr>
            <a:normAutofit lnSpcReduction="10000"/>
          </a:bodyPr>
          <a:p>
            <a:pPr>
              <a:lnSpc>
                <a:spcPct val="150000"/>
              </a:lnSpc>
            </a:pPr>
            <a:r>
              <a:rPr lang="en-US" altLang="zh-CN" sz="1600">
                <a:solidFill>
                  <a:schemeClr val="tx1"/>
                </a:solidFill>
                <a:sym typeface="+mn-ea"/>
              </a:rPr>
              <a:t>Six Silicon Strip Detector (SSD) test boards:</a:t>
            </a:r>
            <a:endParaRPr lang="zh-CN" altLang="en-US" sz="1600">
              <a:solidFill>
                <a:schemeClr val="tx1"/>
              </a:solidFill>
              <a:sym typeface="+mn-ea"/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●"/>
            </a:pPr>
            <a:r>
              <a:rPr lang="en-US" altLang="zh-CN">
                <a:solidFill>
                  <a:schemeClr val="tx1"/>
                </a:solidFill>
                <a:sym typeface="+mn-ea"/>
              </a:rPr>
              <a:t>Each is composed of an 11.3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×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8cm</a:t>
            </a:r>
            <a:r>
              <a:rPr lang="en-US" altLang="zh-CN" baseline="30000">
                <a:solidFill>
                  <a:schemeClr val="tx1"/>
                </a:solidFill>
                <a:sym typeface="+mn-ea"/>
              </a:rPr>
              <a:t>2 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sensor and readout electronics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●"/>
            </a:pPr>
            <a:r>
              <a:rPr lang="en-US" altLang="zh-CN">
                <a:solidFill>
                  <a:schemeClr val="tx1"/>
                </a:solidFill>
                <a:sym typeface="+mn-ea"/>
              </a:rPr>
              <a:t>With strips perpendicular(parallel) to the ground, horizontal(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vertical) position of a track can be measured, referred to X(Y) layer 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●"/>
            </a:pPr>
            <a:r>
              <a:rPr lang="en-US" altLang="zh-CN">
                <a:solidFill>
                  <a:schemeClr val="tx1"/>
                </a:solidFill>
                <a:sym typeface="+mn-ea"/>
              </a:rPr>
              <a:t>Three groups of “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vertical + parallel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” were used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●"/>
            </a:pPr>
            <a:endParaRPr lang="en-US" altLang="zh-CN">
              <a:solidFill>
                <a:schemeClr val="tx1"/>
              </a:solidFill>
              <a:sym typeface="+mn-ea"/>
            </a:endParaRPr>
          </a:p>
          <a:p>
            <a:pPr marL="228600" lvl="0" indent="-228600">
              <a:lnSpc>
                <a:spcPct val="150000"/>
              </a:lnSpc>
              <a:buFont typeface="Arial" panose="020B0604020202020204" pitchFamily="34" charset="0"/>
              <a:buChar char="●"/>
            </a:pPr>
            <a:r>
              <a:rPr lang="en-US" altLang="zh-CN" sz="1600">
                <a:solidFill>
                  <a:schemeClr val="tx1"/>
                </a:solidFill>
                <a:sym typeface="+mn-ea"/>
              </a:rPr>
              <a:t>A “plastic scintillator </a:t>
            </a:r>
            <a:r>
              <a:rPr lang="en-US" altLang="zh-CN" sz="1600">
                <a:solidFill>
                  <a:schemeClr val="tx1"/>
                </a:solidFill>
                <a:sym typeface="+mn-ea"/>
              </a:rPr>
              <a:t>+ pre amplifier” module upstream and downstream the BM</a:t>
            </a:r>
            <a:endParaRPr lang="zh-CN" altLang="en-US" sz="1600">
              <a:solidFill>
                <a:schemeClr val="tx1"/>
              </a:solidFill>
              <a:sym typeface="+mn-ea"/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●"/>
            </a:pPr>
            <a:r>
              <a:rPr lang="en-US" altLang="zh-CN">
                <a:solidFill>
                  <a:schemeClr val="tx1"/>
                </a:solidFill>
                <a:sym typeface="+mn-ea"/>
              </a:rPr>
              <a:t>Scintillator sensitive area of 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10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×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10cm</a:t>
            </a:r>
            <a:r>
              <a:rPr lang="en-US" altLang="zh-CN" baseline="30000">
                <a:solidFill>
                  <a:schemeClr val="tx1"/>
                </a:solidFill>
                <a:sym typeface="+mn-ea"/>
              </a:rPr>
              <a:t>2</a:t>
            </a:r>
            <a:endParaRPr lang="en-US" altLang="zh-CN" baseline="30000">
              <a:solidFill>
                <a:schemeClr val="tx1"/>
              </a:solidFill>
              <a:sym typeface="+mn-ea"/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●"/>
            </a:pPr>
            <a:r>
              <a:rPr lang="en-US" altLang="zh-CN">
                <a:solidFill>
                  <a:schemeClr val="tx1"/>
                </a:solidFill>
                <a:sym typeface="+mn-ea"/>
              </a:rPr>
              <a:t>Coincidence of two scintillators as trigger</a:t>
            </a:r>
            <a:endParaRPr lang="en-US" altLang="zh-CN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668770" y="1134110"/>
            <a:ext cx="5085080" cy="2440940"/>
            <a:chOff x="10490" y="1662"/>
            <a:chExt cx="8008" cy="3844"/>
          </a:xfrm>
        </p:grpSpPr>
        <p:sp>
          <p:nvSpPr>
            <p:cNvPr id="5" name="文本框 4"/>
            <p:cNvSpPr txBox="1"/>
            <p:nvPr/>
          </p:nvSpPr>
          <p:spPr>
            <a:xfrm flipH="1">
              <a:off x="10490" y="3787"/>
              <a:ext cx="1063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>
                  <a:solidFill>
                    <a:schemeClr val="tx1"/>
                  </a:solidFill>
                </a:rPr>
                <a:t>Beam</a:t>
              </a:r>
              <a:endParaRPr lang="en-US" altLang="zh-CN" sz="1400">
                <a:solidFill>
                  <a:schemeClr val="tx1"/>
                </a:solidFill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 rot="0" flipH="1">
              <a:off x="12206" y="2300"/>
              <a:ext cx="412" cy="3207"/>
              <a:chOff x="8624" y="3150"/>
              <a:chExt cx="462" cy="360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8968" y="3150"/>
                <a:ext cx="119" cy="36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8624" y="3703"/>
                <a:ext cx="119" cy="249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7" name="圆角矩形 16"/>
            <p:cNvSpPr/>
            <p:nvPr/>
          </p:nvSpPr>
          <p:spPr>
            <a:xfrm flipH="1">
              <a:off x="11556" y="3276"/>
              <a:ext cx="170" cy="1304"/>
            </a:xfrm>
            <a:prstGeom prst="roundRect">
              <a:avLst/>
            </a:prstGeom>
          </p:spPr>
          <p:style>
            <a:lnRef idx="0">
              <a:srgbClr val="FFFFFF"/>
            </a:lnRef>
            <a:fillRef idx="1">
              <a:prstClr val="black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圆角矩形 17"/>
            <p:cNvSpPr/>
            <p:nvPr/>
          </p:nvSpPr>
          <p:spPr>
            <a:xfrm flipH="1">
              <a:off x="17997" y="3258"/>
              <a:ext cx="170" cy="1304"/>
            </a:xfrm>
            <a:prstGeom prst="roundRect">
              <a:avLst/>
            </a:prstGeom>
          </p:spPr>
          <p:style>
            <a:lnRef idx="0">
              <a:srgbClr val="FFFFFF"/>
            </a:lnRef>
            <a:fillRef idx="1">
              <a:prstClr val="black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 flipH="1">
              <a:off x="12045" y="1797"/>
              <a:ext cx="42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Y</a:t>
              </a:r>
              <a:endParaRPr lang="en-US" altLang="zh-CN"/>
            </a:p>
          </p:txBody>
        </p:sp>
        <p:sp>
          <p:nvSpPr>
            <p:cNvPr id="27" name="文本框 26"/>
            <p:cNvSpPr txBox="1"/>
            <p:nvPr/>
          </p:nvSpPr>
          <p:spPr>
            <a:xfrm flipH="1">
              <a:off x="12306" y="2192"/>
              <a:ext cx="42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X</a:t>
              </a:r>
              <a:endParaRPr lang="en-US" altLang="zh-CN"/>
            </a:p>
          </p:txBody>
        </p:sp>
        <p:sp>
          <p:nvSpPr>
            <p:cNvPr id="30" name="文本框 29"/>
            <p:cNvSpPr txBox="1"/>
            <p:nvPr/>
          </p:nvSpPr>
          <p:spPr>
            <a:xfrm flipH="1">
              <a:off x="13255" y="4903"/>
              <a:ext cx="988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>
                  <a:solidFill>
                    <a:schemeClr val="tx1"/>
                  </a:solidFill>
                </a:rPr>
                <a:t>6cm</a:t>
              </a:r>
              <a:endParaRPr lang="en-US" altLang="zh-CN" sz="1400">
                <a:solidFill>
                  <a:schemeClr val="tx1"/>
                </a:solidFill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 rot="0" flipH="1">
              <a:off x="14697" y="2300"/>
              <a:ext cx="412" cy="3207"/>
              <a:chOff x="8624" y="3150"/>
              <a:chExt cx="462" cy="360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8968" y="3150"/>
                <a:ext cx="119" cy="36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8624" y="3703"/>
                <a:ext cx="119" cy="249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rot="0" flipH="1">
              <a:off x="17188" y="2300"/>
              <a:ext cx="412" cy="3207"/>
              <a:chOff x="8624" y="3150"/>
              <a:chExt cx="462" cy="3600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8968" y="3150"/>
                <a:ext cx="119" cy="36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8624" y="3703"/>
                <a:ext cx="119" cy="249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7626" y="2793"/>
              <a:ext cx="873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>
                  <a:solidFill>
                    <a:schemeClr val="tx1"/>
                  </a:solidFill>
                </a:rPr>
                <a:t>scint</a:t>
              </a:r>
              <a:endParaRPr lang="en-US" altLang="zh-CN" sz="1400">
                <a:solidFill>
                  <a:schemeClr val="tx1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184" y="2793"/>
              <a:ext cx="868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>
                  <a:solidFill>
                    <a:schemeClr val="tx1"/>
                  </a:solidFill>
                </a:rPr>
                <a:t>scint</a:t>
              </a:r>
              <a:endParaRPr lang="en-US" altLang="zh-CN" sz="1400">
                <a:solidFill>
                  <a:schemeClr val="tx1"/>
                </a:solidFill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 flipH="1" flipV="1">
              <a:off x="12382" y="4694"/>
              <a:ext cx="2551" cy="0"/>
            </a:xfrm>
            <a:prstGeom prst="line">
              <a:avLst/>
            </a:prstGeom>
            <a:ln w="12700" cap="flat" cmpd="sng" algn="ctr">
              <a:solidFill>
                <a:prstClr val="black"/>
              </a:solidFill>
              <a:prstDash val="dash"/>
              <a:miter lim="800000"/>
            </a:ln>
          </p:spPr>
          <p:style>
            <a:lnRef idx="0">
              <a:prstClr val="black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13634" y="1662"/>
              <a:ext cx="223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Not to scale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cxnSp>
          <p:nvCxnSpPr>
            <p:cNvPr id="4" name="直接箭头连接符 3"/>
            <p:cNvCxnSpPr/>
            <p:nvPr/>
          </p:nvCxnSpPr>
          <p:spPr>
            <a:xfrm flipV="1">
              <a:off x="10973" y="3882"/>
              <a:ext cx="1191" cy="0"/>
            </a:xfrm>
            <a:prstGeom prst="straightConnector1">
              <a:avLst/>
            </a:prstGeom>
            <a:ln w="31750" cap="rnd">
              <a:solidFill>
                <a:prstClr val="black"/>
              </a:solidFill>
              <a:prstDash val="sysDot"/>
              <a:round/>
              <a:tailEnd type="arrow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51" name="组合 50"/>
          <p:cNvGrpSpPr/>
          <p:nvPr/>
        </p:nvGrpSpPr>
        <p:grpSpPr>
          <a:xfrm>
            <a:off x="6567170" y="3691255"/>
            <a:ext cx="5567045" cy="2520315"/>
            <a:chOff x="9779" y="5830"/>
            <a:chExt cx="8767" cy="3969"/>
          </a:xfrm>
        </p:grpSpPr>
        <p:grpSp>
          <p:nvGrpSpPr>
            <p:cNvPr id="33" name="组合 32"/>
            <p:cNvGrpSpPr/>
            <p:nvPr/>
          </p:nvGrpSpPr>
          <p:grpSpPr>
            <a:xfrm>
              <a:off x="9779" y="5830"/>
              <a:ext cx="4366" cy="3969"/>
              <a:chOff x="10295" y="6009"/>
              <a:chExt cx="4366" cy="3969"/>
            </a:xfrm>
          </p:grpSpPr>
          <p:pic>
            <p:nvPicPr>
              <p:cNvPr id="34" name="图片 33" descr="c3718700b036aa9b85703d4ed65481a2"/>
              <p:cNvPicPr>
                <a:picLocks noChangeAspect="1"/>
              </p:cNvPicPr>
              <p:nvPr/>
            </p:nvPicPr>
            <p:blipFill>
              <a:blip r:embed="rId3"/>
              <a:srcRect t="20430" r="10149" b="17032"/>
              <a:stretch>
                <a:fillRect/>
              </a:stretch>
            </p:blipFill>
            <p:spPr>
              <a:xfrm>
                <a:off x="10295" y="6009"/>
                <a:ext cx="4274" cy="3969"/>
              </a:xfrm>
              <a:prstGeom prst="rect">
                <a:avLst/>
              </a:prstGeom>
            </p:spPr>
          </p:pic>
          <p:sp>
            <p:nvSpPr>
              <p:cNvPr id="36" name="文本框 35"/>
              <p:cNvSpPr txBox="1"/>
              <p:nvPr/>
            </p:nvSpPr>
            <p:spPr>
              <a:xfrm>
                <a:off x="11318" y="6551"/>
                <a:ext cx="3343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400">
                    <a:solidFill>
                      <a:srgbClr val="FFFF00"/>
                    </a:solidFill>
                  </a:rPr>
                  <a:t>Silicon Strip Detector</a:t>
                </a:r>
                <a:endParaRPr lang="en-US" altLang="zh-CN" sz="1400">
                  <a:solidFill>
                    <a:srgbClr val="FFFF00"/>
                  </a:solidFill>
                </a:endParaRPr>
              </a:p>
              <a:p>
                <a:r>
                  <a:rPr lang="en-US" altLang="zh-CN" sz="1400">
                    <a:solidFill>
                      <a:srgbClr val="FFFF00"/>
                    </a:solidFill>
                  </a:rPr>
                  <a:t>11.3 </a:t>
                </a:r>
                <a:r>
                  <a:rPr lang="zh-CN" altLang="en-US" sz="1400">
                    <a:solidFill>
                      <a:srgbClr val="FFFF00"/>
                    </a:solidFill>
                  </a:rPr>
                  <a:t>×</a:t>
                </a:r>
                <a:r>
                  <a:rPr lang="en-US" altLang="zh-CN" sz="1400">
                    <a:solidFill>
                      <a:srgbClr val="FFFF00"/>
                    </a:solidFill>
                  </a:rPr>
                  <a:t> 8 cm</a:t>
                </a:r>
                <a:r>
                  <a:rPr lang="en-US" altLang="zh-CN" sz="1400" baseline="30000">
                    <a:solidFill>
                      <a:srgbClr val="FFFF00"/>
                    </a:solidFill>
                  </a:rPr>
                  <a:t>2</a:t>
                </a:r>
                <a:endParaRPr lang="en-US" altLang="zh-CN" sz="1400" baseline="30000">
                  <a:solidFill>
                    <a:srgbClr val="FFFF00"/>
                  </a:solidFill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12306" y="7373"/>
                <a:ext cx="894" cy="1263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14195" y="5830"/>
              <a:ext cx="4351" cy="3962"/>
              <a:chOff x="14195" y="5830"/>
              <a:chExt cx="4351" cy="3962"/>
            </a:xfrm>
          </p:grpSpPr>
          <p:pic>
            <p:nvPicPr>
              <p:cNvPr id="25" name="图片 24" descr="3da6e870d323c84aa29e4fcfff86c1b4"/>
              <p:cNvPicPr>
                <a:picLocks noChangeAspect="1"/>
              </p:cNvPicPr>
              <p:nvPr/>
            </p:nvPicPr>
            <p:blipFill>
              <a:blip r:embed="rId4"/>
              <a:srcRect l="5396" r="8423"/>
              <a:stretch>
                <a:fillRect/>
              </a:stretch>
            </p:blipFill>
            <p:spPr>
              <a:xfrm>
                <a:off x="14195" y="5830"/>
                <a:ext cx="4351" cy="3962"/>
              </a:xfrm>
              <a:prstGeom prst="rect">
                <a:avLst/>
              </a:prstGeom>
            </p:spPr>
          </p:pic>
          <p:sp>
            <p:nvSpPr>
              <p:cNvPr id="44" name="矩形 43"/>
              <p:cNvSpPr/>
              <p:nvPr/>
            </p:nvSpPr>
            <p:spPr>
              <a:xfrm>
                <a:off x="15762" y="8007"/>
                <a:ext cx="1201" cy="992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15017" y="7524"/>
                <a:ext cx="2745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400">
                    <a:solidFill>
                      <a:srgbClr val="FFFF00"/>
                    </a:solidFill>
                    <a:sym typeface="+mn-ea"/>
                  </a:rPr>
                  <a:t>scintillator module</a:t>
                </a:r>
                <a:endParaRPr lang="en-US" altLang="zh-CN" sz="1400" b="1" baseline="30000">
                  <a:solidFill>
                    <a:srgbClr val="FFFF00"/>
                  </a:solidFill>
                  <a:sym typeface="+mn-ea"/>
                </a:endParaRPr>
              </a:p>
            </p:txBody>
          </p:sp>
        </p:grpSp>
      </p:grp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312660" y="5446395"/>
            <a:ext cx="17386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solidFill>
                  <a:srgbClr val="FFFF00"/>
                </a:solidFill>
              </a:rPr>
              <a:t>strips direction now</a:t>
            </a:r>
            <a:endParaRPr lang="en-US" altLang="zh-CN" sz="1400">
              <a:solidFill>
                <a:srgbClr val="FFFF00"/>
              </a:solidFill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7870190" y="5753100"/>
            <a:ext cx="612000" cy="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" y="70"/>
            <a:ext cx="10969200" cy="705600"/>
          </a:xfrm>
        </p:spPr>
        <p:txBody>
          <a:bodyPr/>
          <a:p>
            <a:r>
              <a:rPr lang="en-US" altLang="zh-CN"/>
              <a:t>Signal of BM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40030" y="2235835"/>
            <a:ext cx="5504180" cy="2183130"/>
          </a:xfrm>
        </p:spPr>
        <p:txBody>
          <a:bodyPr/>
          <a:p>
            <a:pPr>
              <a:lnSpc>
                <a:spcPct val="150000"/>
              </a:lnSpc>
            </a:pPr>
            <a:r>
              <a:rPr lang="en-US" altLang="zh-CN" sz="1600">
                <a:solidFill>
                  <a:schemeClr val="tx1"/>
                </a:solidFill>
              </a:rPr>
              <a:t>The signals of three X layers in an event</a:t>
            </a:r>
            <a:endParaRPr lang="en-US" altLang="zh-CN" sz="1600">
              <a:solidFill>
                <a:schemeClr val="tx1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●"/>
            </a:pPr>
            <a:r>
              <a:rPr lang="en-US" altLang="zh-CN">
                <a:solidFill>
                  <a:schemeClr val="tx1"/>
                </a:solidFill>
              </a:rPr>
              <a:t>Signals of 1024 channels, with common mode noise substracted</a:t>
            </a:r>
            <a:endParaRPr lang="en-US" altLang="zh-CN">
              <a:solidFill>
                <a:schemeClr val="tx1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●"/>
            </a:pPr>
            <a:r>
              <a:rPr lang="en-US" altLang="zh-CN">
                <a:solidFill>
                  <a:schemeClr val="tx1"/>
                </a:solidFill>
              </a:rPr>
              <a:t>Signals of the channels not fired behave like random noise 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4" name="图片 3" descr="run_22_x_signal_by_events_new_pedestal_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210" y="1193165"/>
            <a:ext cx="6447790" cy="469709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" y="70"/>
            <a:ext cx="10969200" cy="705600"/>
          </a:xfrm>
        </p:spPr>
        <p:txBody>
          <a:bodyPr/>
          <a:p>
            <a:r>
              <a:rPr lang="en-US" altLang="zh-CN"/>
              <a:t>Beam Hit Map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5724269" y="826245"/>
            <a:ext cx="6320155" cy="5538401"/>
            <a:chOff x="7428" y="544"/>
            <a:chExt cx="10938" cy="9785"/>
          </a:xfrm>
        </p:grpSpPr>
        <p:pic>
          <p:nvPicPr>
            <p:cNvPr id="4" name="图片 3" descr="2D_hitmap_(22, 23, 24, 26)"/>
            <p:cNvPicPr>
              <a:picLocks noChangeAspect="1"/>
            </p:cNvPicPr>
            <p:nvPr/>
          </p:nvPicPr>
          <p:blipFill>
            <a:blip r:embed="rId2"/>
            <a:srcRect l="4656" t="8710" r="4207" b="7238"/>
            <a:stretch>
              <a:fillRect/>
            </a:stretch>
          </p:blipFill>
          <p:spPr>
            <a:xfrm>
              <a:off x="7428" y="544"/>
              <a:ext cx="10938" cy="9785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2699" y="4626"/>
              <a:ext cx="397" cy="397"/>
            </a:xfrm>
            <a:prstGeom prst="rect">
              <a:avLst/>
            </a:prstGeom>
            <a:ln w="19050"/>
          </p:spPr>
          <p:style>
            <a:lnRef idx="2">
              <a:schemeClr val="accent6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80035" y="2584450"/>
            <a:ext cx="5502910" cy="3599180"/>
            <a:chOff x="441" y="4070"/>
            <a:chExt cx="8666" cy="5668"/>
          </a:xfrm>
        </p:grpSpPr>
        <p:pic>
          <p:nvPicPr>
            <p:cNvPr id="10" name="图片 9" descr="y_tracks_slope_(22, 23, 24, 26)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73" y="4070"/>
              <a:ext cx="4334" cy="5669"/>
            </a:xfrm>
            <a:prstGeom prst="rect">
              <a:avLst/>
            </a:prstGeom>
          </p:spPr>
        </p:pic>
        <p:pic>
          <p:nvPicPr>
            <p:cNvPr id="11" name="图片 10" descr="x_tracks_slope_(22, 23, 24, 26)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" y="4070"/>
              <a:ext cx="4332" cy="5669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xfrm>
                <a:off x="809625" y="958850"/>
                <a:ext cx="4973320" cy="1518285"/>
              </a:xfrm>
            </p:spPr>
            <p:txBody>
              <a:bodyPr>
                <a:normAutofit lnSpcReduction="10000"/>
              </a:bodyPr>
              <a:p>
                <a:pPr marL="0" lvl="1" indent="0">
                  <a:buNone/>
                </a:pPr>
                <a:endParaRPr lang="en-US" altLang="zh-CN" sz="1600">
                  <a:solidFill>
                    <a:schemeClr val="tx1"/>
                  </a:solidFill>
                </a:endParaRPr>
              </a:p>
              <a:p>
                <a:pPr marL="228600" lvl="0" indent="-228600">
                  <a:buFont typeface="Arial" panose="020B0604020202020204" pitchFamily="34" charset="0"/>
                  <a:buChar char="●"/>
                </a:pPr>
                <a:r>
                  <a:rPr lang="en-US" altLang="zh-CN" sz="1600">
                    <a:solidFill>
                      <a:schemeClr val="tx1"/>
                    </a:solidFill>
                  </a:rPr>
                  <a:t>Beam spot size (FWHM) ~ 4</a:t>
                </a:r>
                <a:r>
                  <a:rPr lang="zh-CN" altLang="en-US" sz="1600">
                    <a:solidFill>
                      <a:schemeClr val="tx1"/>
                    </a:solidFill>
                  </a:rPr>
                  <a:t>×</a:t>
                </a:r>
                <a:r>
                  <a:rPr lang="en-US" altLang="zh-CN" sz="1600">
                    <a:solidFill>
                      <a:schemeClr val="tx1"/>
                    </a:solidFill>
                  </a:rPr>
                  <a:t>4m</a:t>
                </a:r>
                <a:r>
                  <a:rPr lang="en-US" altLang="zh-CN" sz="1600">
                    <a:solidFill>
                      <a:schemeClr val="tx1"/>
                    </a:solidFill>
                    <a:sym typeface="+mn-ea"/>
                  </a:rPr>
                  <a:t>m</a:t>
                </a:r>
                <a:r>
                  <a:rPr lang="en-US" altLang="zh-CN" sz="1600" baseline="30000">
                    <a:solidFill>
                      <a:schemeClr val="tx1"/>
                    </a:solidFill>
                    <a:sym typeface="+mn-ea"/>
                  </a:rPr>
                  <a:t>2</a:t>
                </a:r>
                <a:endParaRPr lang="en-US" altLang="zh-CN" sz="1600" baseline="30000">
                  <a:solidFill>
                    <a:schemeClr val="tx1"/>
                  </a:solidFill>
                  <a:sym typeface="+mn-ea"/>
                </a:endParaRPr>
              </a:p>
              <a:p>
                <a:pPr marL="0" lvl="1"/>
                <a:r>
                  <a:rPr lang="en-US" altLang="zh-CN" sz="1600">
                    <a:solidFill>
                      <a:schemeClr val="tx1"/>
                    </a:solidFill>
                    <a:sym typeface="+mn-ea"/>
                  </a:rPr>
                  <a:t>slope：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𝑘</m:t>
                    </m:r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~</m:t>
                    </m:r>
                    <m:sSup>
                      <m:sSup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10</m:t>
                        </m:r>
                      </m:e>
                      <m:sup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sz="1600">
                    <a:solidFill>
                      <a:schemeClr val="tx1"/>
                    </a:solidFill>
                  </a:rPr>
                  <a:t>, 100μm for 10cm arm</a:t>
                </a:r>
                <a:endParaRPr lang="zh-CN" altLang="en-US" sz="1600">
                  <a:solidFill>
                    <a:schemeClr val="tx1"/>
                  </a:solidFill>
                </a:endParaRPr>
              </a:p>
              <a:p>
                <a:endParaRPr lang="zh-CN" altLang="en-US" sz="16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809625" y="958850"/>
                <a:ext cx="4973320" cy="1518285"/>
              </a:xfr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8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4665980" cy="705485"/>
          </a:xfrm>
        </p:spPr>
        <p:txBody>
          <a:bodyPr/>
          <a:p>
            <a:r>
              <a:rPr lang="en-US" altLang="zh-CN"/>
              <a:t>Cluster Sizes</a:t>
            </a:r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410210" y="1865630"/>
                <a:ext cx="5015230" cy="3489325"/>
              </a:xfrm>
            </p:spPr>
            <p:txBody>
              <a:bodyPr>
                <a:normAutofit lnSpcReduction="20000"/>
              </a:bodyPr>
              <a:p>
                <a:pPr>
                  <a:lnSpc>
                    <a:spcPct val="150000"/>
                  </a:lnSpc>
                </a:pPr>
                <a:r>
                  <a:rPr lang="en-US" altLang="zh-CN" sz="1600">
                    <a:solidFill>
                      <a:schemeClr val="tx1"/>
                    </a:solidFill>
                    <a:sym typeface="+mn-ea"/>
                  </a:rPr>
                  <a:t>Cluster size refers to the number of strips in a cluster. </a:t>
                </a:r>
                <a:endParaRPr lang="en-US" altLang="zh-CN" sz="1600">
                  <a:solidFill>
                    <a:schemeClr val="tx1"/>
                  </a:solidFill>
                </a:endParaRPr>
              </a:p>
              <a:p>
                <a:pPr marL="685800" lvl="1" indent="-228600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altLang="zh-CN">
                    <a:solidFill>
                      <a:schemeClr val="tx1"/>
                    </a:solidFill>
                  </a:rPr>
                  <a:t>Cluster size = 1: The detector degenerates to binary readout, resolution ~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𝑝𝑖𝑡𝑐ℎ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12</m:t>
                        </m:r>
                      </m:e>
                    </m:rad>
                  </m:oMath>
                </a14:m>
                <a:endParaRPr lang="en-US" altLang="zh-CN">
                  <a:solidFill>
                    <a:schemeClr val="tx1"/>
                  </a:solidFill>
                </a:endParaRPr>
              </a:p>
              <a:p>
                <a:pPr marL="685800" lvl="1" indent="-228600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altLang="zh-CN">
                    <a:solidFill>
                      <a:schemeClr val="tx1"/>
                    </a:solidFill>
                    <a:sym typeface="+mn-ea"/>
                  </a:rPr>
                  <a:t>Cluster size = 2:</a:t>
                </a:r>
                <a:r>
                  <a:rPr lang="en-US" altLang="zh-CN" sz="1600">
                    <a:solidFill>
                      <a:schemeClr val="tx1"/>
                    </a:solidFill>
                  </a:rPr>
                  <a:t> The spatial resolution is significantly improved owing to charge sharing</a:t>
                </a:r>
                <a:endParaRPr lang="en-US" altLang="zh-CN" sz="160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410210" y="1865630"/>
                <a:ext cx="5015230" cy="3489325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/>
          <p:cNvGrpSpPr/>
          <p:nvPr/>
        </p:nvGrpSpPr>
        <p:grpSpPr>
          <a:xfrm>
            <a:off x="5705475" y="1392555"/>
            <a:ext cx="6485890" cy="4319270"/>
            <a:chOff x="4763" y="1439"/>
            <a:chExt cx="10214" cy="6802"/>
          </a:xfrm>
        </p:grpSpPr>
        <p:pic>
          <p:nvPicPr>
            <p:cNvPr id="4" name="图片 3" descr="y_cluster_sizes_seed=5.0_side=2.0_(22, 23, 24, 26)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3" y="1439"/>
              <a:ext cx="5200" cy="6803"/>
            </a:xfrm>
            <a:prstGeom prst="rect">
              <a:avLst/>
            </a:prstGeom>
          </p:spPr>
        </p:pic>
        <p:pic>
          <p:nvPicPr>
            <p:cNvPr id="5" name="图片 4" descr="x_cluster_sizes_seed=5.0_side=2.0_(22, 23, 24, 26)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79" y="1439"/>
              <a:ext cx="5199" cy="6803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7718425" y="5712460"/>
            <a:ext cx="30429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1400"/>
              <a:t>Cluster size for 6 layers</a:t>
            </a:r>
            <a:endParaRPr lang="en-US" altLang="zh-CN" sz="1400"/>
          </a:p>
          <a:p>
            <a:pPr algn="ctr">
              <a:lnSpc>
                <a:spcPct val="150000"/>
              </a:lnSpc>
            </a:pPr>
            <a:r>
              <a:rPr lang="en-US" altLang="zh-CN" sz="1400"/>
              <a:t>size=1 ~ 20%(seed=5.0, side=2.0)</a:t>
            </a:r>
            <a:endParaRPr lang="en-US" altLang="zh-CN" sz="140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" y="70"/>
            <a:ext cx="10969200" cy="705600"/>
          </a:xfrm>
        </p:spPr>
        <p:txBody>
          <a:bodyPr/>
          <a:p>
            <a:r>
              <a:rPr lang="en-US" altLang="zh-CN"/>
              <a:t>Resolution 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89230" y="1536065"/>
            <a:ext cx="4799330" cy="2028190"/>
          </a:xfrm>
        </p:spPr>
        <p:txBody>
          <a:bodyPr/>
          <a:p>
            <a:pPr>
              <a:lnSpc>
                <a:spcPct val="150000"/>
              </a:lnSpc>
            </a:pPr>
            <a:r>
              <a:rPr lang="en-US" altLang="zh-CN" sz="1600">
                <a:solidFill>
                  <a:schemeClr val="tx1"/>
                </a:solidFill>
              </a:rPr>
              <a:t>The middle layer as DUT:</a:t>
            </a:r>
            <a:endParaRPr lang="en-US" altLang="zh-CN">
              <a:solidFill>
                <a:schemeClr val="tx1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●"/>
            </a:pPr>
            <a:r>
              <a:rPr lang="en-US" altLang="zh-CN">
                <a:solidFill>
                  <a:schemeClr val="tx1"/>
                </a:solidFill>
                <a:sym typeface="+mn-ea"/>
              </a:rPr>
              <a:t>5.5μm</a:t>
            </a:r>
            <a:r>
              <a:rPr lang="en-US" altLang="zh-CN">
                <a:solidFill>
                  <a:schemeClr val="tx1"/>
                </a:solidFill>
              </a:rPr>
              <a:t> for all tracks</a:t>
            </a:r>
            <a:endParaRPr lang="en-US" altLang="zh-CN">
              <a:solidFill>
                <a:schemeClr val="tx1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●"/>
            </a:pPr>
            <a:r>
              <a:rPr lang="en-US" altLang="zh-CN">
                <a:solidFill>
                  <a:schemeClr val="tx1"/>
                </a:solidFill>
              </a:rPr>
              <a:t>5.1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μm for tracks whose three cluster sizes are all 2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9" name="图片 8" descr="y_run_(22, 23, 24, 26)_resolu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80" y="3782060"/>
            <a:ext cx="3647440" cy="233045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4508500" y="1430020"/>
            <a:ext cx="7317105" cy="4679950"/>
            <a:chOff x="7100" y="2252"/>
            <a:chExt cx="11523" cy="7370"/>
          </a:xfrm>
        </p:grpSpPr>
        <p:pic>
          <p:nvPicPr>
            <p:cNvPr id="12" name="图片 11" descr="y_run_(22, 23, 24, 26)_resolution_TEL_SIZES_(2, 2)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00" y="2252"/>
              <a:ext cx="6263" cy="7370"/>
            </a:xfrm>
            <a:prstGeom prst="rect">
              <a:avLst/>
            </a:prstGeom>
          </p:spPr>
        </p:pic>
        <p:pic>
          <p:nvPicPr>
            <p:cNvPr id="11" name="图片 10" descr="y_run_(22, 23, 24, 26)_resolution_TEL_SIZES_(1, 1)"/>
            <p:cNvPicPr>
              <a:picLocks noChangeAspect="1"/>
            </p:cNvPicPr>
            <p:nvPr/>
          </p:nvPicPr>
          <p:blipFill>
            <a:blip r:embed="rId5"/>
            <a:srcRect r="8240"/>
            <a:stretch>
              <a:fillRect/>
            </a:stretch>
          </p:blipFill>
          <p:spPr>
            <a:xfrm>
              <a:off x="12877" y="2252"/>
              <a:ext cx="5746" cy="7370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643890" y="6109970"/>
            <a:ext cx="33242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Residuals of the DUT for all tracks</a:t>
            </a:r>
            <a:endParaRPr lang="en-US" altLang="zh-CN" sz="1400"/>
          </a:p>
        </p:txBody>
      </p:sp>
      <p:sp>
        <p:nvSpPr>
          <p:cNvPr id="16" name="文本框 15"/>
          <p:cNvSpPr txBox="1"/>
          <p:nvPr/>
        </p:nvSpPr>
        <p:spPr>
          <a:xfrm>
            <a:off x="4732655" y="6109970"/>
            <a:ext cx="3324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/>
              <a:t>Residuals of the DUT for tracks: </a:t>
            </a:r>
            <a:endParaRPr lang="en-US" altLang="zh-CN" sz="1400"/>
          </a:p>
          <a:p>
            <a:pPr algn="ctr"/>
            <a:r>
              <a:rPr lang="en-US" altLang="zh-CN" sz="1400"/>
              <a:t>cluster size of telescope layers = 2</a:t>
            </a:r>
            <a:endParaRPr lang="en-US" altLang="zh-CN" sz="1400"/>
          </a:p>
        </p:txBody>
      </p:sp>
      <p:sp>
        <p:nvSpPr>
          <p:cNvPr id="17" name="文本框 16"/>
          <p:cNvSpPr txBox="1"/>
          <p:nvPr/>
        </p:nvSpPr>
        <p:spPr>
          <a:xfrm>
            <a:off x="8409940" y="6112510"/>
            <a:ext cx="3324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/>
              <a:t>Residuals of the DUT for tracks: </a:t>
            </a:r>
            <a:endParaRPr lang="en-US" altLang="zh-CN" sz="1400"/>
          </a:p>
          <a:p>
            <a:pPr algn="ctr"/>
            <a:r>
              <a:rPr lang="en-US" altLang="zh-CN" sz="1400"/>
              <a:t>cluster size of telescope layers = 1</a:t>
            </a:r>
            <a:endParaRPr lang="en-US" altLang="zh-CN" sz="140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 rot="20280000">
            <a:off x="1754505" y="1766570"/>
            <a:ext cx="7638415" cy="1780540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en-US" altLang="zh-CN" sz="5400">
                <a:solidFill>
                  <a:schemeClr val="accent1"/>
                </a:solidFill>
              </a:rPr>
              <a:t>TO BE CONFIRM</a:t>
            </a:r>
            <a:endParaRPr lang="en-US" altLang="zh-CN" sz="5400">
              <a:solidFill>
                <a:schemeClr val="accent1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" y="70"/>
            <a:ext cx="10969200" cy="705600"/>
          </a:xfrm>
        </p:spPr>
        <p:txBody>
          <a:bodyPr/>
          <a:p>
            <a:r>
              <a:rPr lang="en-US" altLang="zh-CN"/>
              <a:t>Resolution </a:t>
            </a:r>
            <a:endParaRPr lang="en-US" altLang="zh-CN"/>
          </a:p>
        </p:txBody>
      </p:sp>
      <p:sp>
        <p:nvSpPr>
          <p:cNvPr id="16" name="文本框 15"/>
          <p:cNvSpPr txBox="1"/>
          <p:nvPr/>
        </p:nvSpPr>
        <p:spPr>
          <a:xfrm>
            <a:off x="4732655" y="6109970"/>
            <a:ext cx="3324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/>
              <a:t>Residuals of the DUT for tracks: </a:t>
            </a:r>
            <a:endParaRPr lang="en-US" altLang="zh-CN" sz="1400"/>
          </a:p>
          <a:p>
            <a:pPr algn="ctr"/>
            <a:r>
              <a:rPr lang="en-US" altLang="zh-CN" sz="1400"/>
              <a:t>cluster size of telescope layers =1, 2</a:t>
            </a:r>
            <a:endParaRPr lang="en-US" altLang="zh-CN" sz="1400"/>
          </a:p>
        </p:txBody>
      </p:sp>
      <p:sp>
        <p:nvSpPr>
          <p:cNvPr id="17" name="文本框 16"/>
          <p:cNvSpPr txBox="1"/>
          <p:nvPr/>
        </p:nvSpPr>
        <p:spPr>
          <a:xfrm>
            <a:off x="8120380" y="6112510"/>
            <a:ext cx="3324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/>
              <a:t>Residuals of the DUT for tracks: </a:t>
            </a:r>
            <a:endParaRPr lang="en-US" altLang="zh-CN" sz="1400"/>
          </a:p>
          <a:p>
            <a:pPr algn="ctr"/>
            <a:r>
              <a:rPr lang="en-US" altLang="zh-CN" sz="1400"/>
              <a:t>cluster size of telescope layers = 2,1</a:t>
            </a:r>
            <a:endParaRPr lang="en-US" altLang="zh-CN" sz="140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4290695" y="1478280"/>
            <a:ext cx="7806055" cy="4679950"/>
            <a:chOff x="6757" y="2328"/>
            <a:chExt cx="12293" cy="7370"/>
          </a:xfrm>
        </p:grpSpPr>
        <p:pic>
          <p:nvPicPr>
            <p:cNvPr id="5" name="图片 4" descr="y_run_(22, 23, 24, 26)_resolution_TEL_SIZES_(1, 2)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57" y="2328"/>
              <a:ext cx="6263" cy="7370"/>
            </a:xfrm>
            <a:prstGeom prst="rect">
              <a:avLst/>
            </a:prstGeom>
          </p:spPr>
        </p:pic>
        <p:pic>
          <p:nvPicPr>
            <p:cNvPr id="6" name="图片 5" descr="y_run_(22, 23, 24, 26)_resolution_TEL_SIZES_(2, 1)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88" y="2328"/>
              <a:ext cx="6263" cy="7370"/>
            </a:xfrm>
            <a:prstGeom prst="rect">
              <a:avLst/>
            </a:prstGeom>
          </p:spPr>
        </p:pic>
      </p:grp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" y="70"/>
            <a:ext cx="10969200" cy="705600"/>
          </a:xfrm>
        </p:spPr>
        <p:txBody>
          <a:bodyPr>
            <a:normAutofit/>
          </a:bodyPr>
          <a:p>
            <a:r>
              <a:rPr lang="en-US" altLang="zh-CN">
                <a:solidFill>
                  <a:schemeClr val="tx1"/>
                </a:solidFill>
                <a:sym typeface="+mn-ea"/>
              </a:rPr>
              <a:t>COFFEE3 Test</a:t>
            </a:r>
            <a:endParaRPr lang="en-US" altLang="zh-CN">
              <a:solidFill>
                <a:schemeClr val="tx1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1625" y="1644650"/>
            <a:ext cx="5860415" cy="4427855"/>
          </a:xfrm>
        </p:spPr>
        <p:txBody>
          <a:bodyPr>
            <a:normAutofit/>
          </a:bodyPr>
          <a:p>
            <a:pPr marL="0" lvl="1"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sym typeface="+mn-ea"/>
              </a:rPr>
              <a:t>Six SSD test boards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pPr marL="0" lvl="1">
              <a:lnSpc>
                <a:spcPct val="150000"/>
              </a:lnSpc>
            </a:pPr>
            <a:r>
              <a:rPr lang="en-US" altLang="zh-CN" sz="1600">
                <a:solidFill>
                  <a:schemeClr val="tx1"/>
                </a:solidFill>
                <a:sym typeface="+mn-ea"/>
              </a:rPr>
              <a:t>Two scitillators </a:t>
            </a:r>
            <a:endParaRPr lang="en-US" altLang="zh-CN" sz="1600">
              <a:solidFill>
                <a:schemeClr val="tx1"/>
              </a:solidFill>
              <a:sym typeface="+mn-ea"/>
            </a:endParaRPr>
          </a:p>
          <a:p>
            <a:pPr marL="0" lvl="1">
              <a:lnSpc>
                <a:spcPct val="150000"/>
              </a:lnSpc>
            </a:pPr>
            <a:r>
              <a:rPr lang="en-US" altLang="zh-CN" sz="1600">
                <a:solidFill>
                  <a:schemeClr val="tx1"/>
                </a:solidFill>
                <a:sym typeface="+mn-ea"/>
              </a:rPr>
              <a:t>COFFEE3 system</a:t>
            </a:r>
            <a:endParaRPr lang="en-US" altLang="zh-CN" sz="1600">
              <a:solidFill>
                <a:schemeClr val="tx1"/>
              </a:solidFill>
              <a:sym typeface="+mn-ea"/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●"/>
            </a:pPr>
            <a:r>
              <a:rPr lang="en-US" altLang="zh-CN" sz="1600">
                <a:solidFill>
                  <a:schemeClr val="tx1"/>
                </a:solidFill>
                <a:sym typeface="+mn-ea"/>
              </a:rPr>
              <a:t>CaR Board &amp; Test Board(TB)</a:t>
            </a:r>
            <a:endParaRPr lang="en-US" altLang="zh-CN" sz="1600">
              <a:solidFill>
                <a:schemeClr val="tx1"/>
              </a:solidFill>
              <a:sym typeface="+mn-ea"/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●"/>
            </a:pPr>
            <a:r>
              <a:rPr lang="en-US" altLang="zh-CN" sz="1600">
                <a:solidFill>
                  <a:schemeClr val="tx1"/>
                </a:solidFill>
                <a:sym typeface="+mn-ea"/>
              </a:rPr>
              <a:t>ZCU102</a:t>
            </a:r>
            <a:endParaRPr lang="en-US" altLang="zh-CN" sz="1600">
              <a:solidFill>
                <a:schemeClr val="tx1"/>
              </a:solidFill>
              <a:sym typeface="+mn-ea"/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●"/>
            </a:pPr>
            <a:r>
              <a:rPr lang="en-US" altLang="zh-CN" sz="1600">
                <a:solidFill>
                  <a:schemeClr val="tx1"/>
                </a:solidFill>
                <a:sym typeface="+mn-ea"/>
              </a:rPr>
              <a:t>Raspberry pi</a:t>
            </a:r>
            <a:endParaRPr lang="en-US" altLang="zh-CN" sz="1600">
              <a:solidFill>
                <a:schemeClr val="tx1"/>
              </a:solidFill>
              <a:sym typeface="+mn-ea"/>
            </a:endParaRPr>
          </a:p>
          <a:p>
            <a:pPr marL="0" lvl="1">
              <a:lnSpc>
                <a:spcPct val="150000"/>
              </a:lnSpc>
            </a:pPr>
            <a:r>
              <a:rPr lang="en-US" altLang="zh-CN" sz="1600">
                <a:solidFill>
                  <a:schemeClr val="tx1"/>
                </a:solidFill>
                <a:sym typeface="+mn-ea"/>
              </a:rPr>
              <a:t>Same mechanical frame for 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SSD test boards</a:t>
            </a:r>
            <a:r>
              <a:rPr lang="en-US" altLang="zh-CN" sz="1600">
                <a:solidFill>
                  <a:schemeClr val="tx1"/>
                </a:solidFill>
                <a:sym typeface="+mn-ea"/>
              </a:rPr>
              <a:t> and COFFEE3 system</a:t>
            </a:r>
            <a:endParaRPr lang="en-US" altLang="zh-CN" sz="1600">
              <a:solidFill>
                <a:schemeClr val="tx1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1600">
              <a:solidFill>
                <a:schemeClr val="tx1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1600">
              <a:solidFill>
                <a:schemeClr val="tx1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16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600">
              <a:solidFill>
                <a:schemeClr val="tx1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358255" y="3739515"/>
            <a:ext cx="5670550" cy="2621280"/>
            <a:chOff x="8256" y="5974"/>
            <a:chExt cx="8930" cy="4128"/>
          </a:xfrm>
        </p:grpSpPr>
        <p:grpSp>
          <p:nvGrpSpPr>
            <p:cNvPr id="64" name="组合 63"/>
            <p:cNvGrpSpPr>
              <a:grpSpLocks noChangeAspect="1"/>
            </p:cNvGrpSpPr>
            <p:nvPr/>
          </p:nvGrpSpPr>
          <p:grpSpPr>
            <a:xfrm rot="0">
              <a:off x="12840" y="5974"/>
              <a:ext cx="4346" cy="4101"/>
              <a:chOff x="1068" y="2716"/>
              <a:chExt cx="5903" cy="5571"/>
            </a:xfrm>
          </p:grpSpPr>
          <p:pic>
            <p:nvPicPr>
              <p:cNvPr id="65" name="图片 64" descr="5a09910132aefd9f57b718714e183c9c"/>
              <p:cNvPicPr>
                <a:picLocks noChangeAspect="1"/>
              </p:cNvPicPr>
              <p:nvPr/>
            </p:nvPicPr>
            <p:blipFill>
              <a:blip r:embed="rId3"/>
              <a:srcRect r="20513"/>
              <a:stretch>
                <a:fillRect/>
              </a:stretch>
            </p:blipFill>
            <p:spPr>
              <a:xfrm>
                <a:off x="1068" y="2716"/>
                <a:ext cx="5903" cy="5571"/>
              </a:xfrm>
              <a:prstGeom prst="rect">
                <a:avLst/>
              </a:prstGeom>
            </p:spPr>
          </p:pic>
          <p:sp>
            <p:nvSpPr>
              <p:cNvPr id="66" name="文本框 65"/>
              <p:cNvSpPr txBox="1"/>
              <p:nvPr/>
            </p:nvSpPr>
            <p:spPr>
              <a:xfrm>
                <a:off x="4445" y="5369"/>
                <a:ext cx="941" cy="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400" b="1">
                    <a:solidFill>
                      <a:srgbClr val="FF0000"/>
                    </a:solidFill>
                  </a:rPr>
                  <a:t>TB </a:t>
                </a:r>
                <a:endParaRPr lang="en-US" altLang="zh-CN" sz="1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2357" y="5135"/>
                <a:ext cx="1865" cy="114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en-US" altLang="zh-CN" sz="1400" b="1">
                    <a:solidFill>
                      <a:srgbClr val="92D050"/>
                    </a:solidFill>
                    <a:sym typeface="+mn-ea"/>
                  </a:rPr>
                  <a:t>CaR Board</a:t>
                </a:r>
                <a:endParaRPr lang="en-US" altLang="zh-CN" sz="1400" b="1">
                  <a:solidFill>
                    <a:srgbClr val="92D050"/>
                  </a:solidFill>
                </a:endParaRPr>
              </a:p>
              <a:p>
                <a:endParaRPr lang="en-US" altLang="zh-CN" sz="1400" b="1">
                  <a:solidFill>
                    <a:srgbClr val="92D050"/>
                  </a:solidFill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 rot="0">
              <a:off x="8256" y="5974"/>
              <a:ext cx="4362" cy="4129"/>
              <a:chOff x="767" y="5525"/>
              <a:chExt cx="4362" cy="4129"/>
            </a:xfrm>
          </p:grpSpPr>
          <p:pic>
            <p:nvPicPr>
              <p:cNvPr id="22" name="图片 21" descr="cf24b1108df527cfde33a9cad5db220f"/>
              <p:cNvPicPr>
                <a:picLocks noChangeAspect="1"/>
              </p:cNvPicPr>
              <p:nvPr/>
            </p:nvPicPr>
            <p:blipFill>
              <a:blip r:embed="rId4"/>
              <a:srcRect l="34585" t="29841" r="29647" b="44777"/>
              <a:stretch>
                <a:fillRect/>
              </a:stretch>
            </p:blipFill>
            <p:spPr>
              <a:xfrm>
                <a:off x="767" y="5525"/>
                <a:ext cx="4362" cy="4129"/>
              </a:xfrm>
              <a:prstGeom prst="rect">
                <a:avLst/>
              </a:prstGeom>
            </p:spPr>
          </p:pic>
          <p:cxnSp>
            <p:nvCxnSpPr>
              <p:cNvPr id="25" name="直接箭头连接符 24"/>
              <p:cNvCxnSpPr>
                <a:stCxn id="28" idx="2"/>
              </p:cNvCxnSpPr>
              <p:nvPr/>
            </p:nvCxnSpPr>
            <p:spPr>
              <a:xfrm flipH="1">
                <a:off x="2359" y="6555"/>
                <a:ext cx="527" cy="1747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sp>
            <p:nvSpPr>
              <p:cNvPr id="28" name="文本框 27"/>
              <p:cNvSpPr txBox="1"/>
              <p:nvPr/>
            </p:nvSpPr>
            <p:spPr>
              <a:xfrm>
                <a:off x="1492" y="5636"/>
                <a:ext cx="2787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1600" b="1">
                    <a:solidFill>
                      <a:srgbClr val="FFFF00"/>
                    </a:solidFill>
                  </a:rPr>
                  <a:t>Single pixel </a:t>
                </a:r>
                <a:endParaRPr lang="en-US" altLang="zh-CN" sz="1600" b="1">
                  <a:solidFill>
                    <a:srgbClr val="FFFF00"/>
                  </a:solidFill>
                </a:endParaRPr>
              </a:p>
              <a:p>
                <a:pPr algn="ctr"/>
                <a:r>
                  <a:rPr lang="en-US" altLang="zh-CN" sz="1600" b="1">
                    <a:solidFill>
                      <a:srgbClr val="FFFF00"/>
                    </a:solidFill>
                  </a:rPr>
                  <a:t>~ 36μm</a:t>
                </a:r>
                <a:r>
                  <a:rPr lang="zh-CN" altLang="en-US" sz="1600" b="1">
                    <a:solidFill>
                      <a:srgbClr val="FFFF00"/>
                    </a:solidFill>
                  </a:rPr>
                  <a:t>×</a:t>
                </a:r>
                <a:r>
                  <a:rPr lang="en-US" altLang="zh-CN" sz="1600" b="1">
                    <a:solidFill>
                      <a:srgbClr val="FFFF00"/>
                    </a:solidFill>
                  </a:rPr>
                  <a:t>130</a:t>
                </a:r>
                <a:r>
                  <a:rPr lang="en-US" altLang="zh-CN" sz="1600" b="1">
                    <a:solidFill>
                      <a:srgbClr val="FFFF00"/>
                    </a:solidFill>
                    <a:sym typeface="+mn-ea"/>
                  </a:rPr>
                  <a:t>μm</a:t>
                </a:r>
                <a:endParaRPr lang="en-US" altLang="zh-CN" sz="1600" b="1">
                  <a:solidFill>
                    <a:srgbClr val="FFFF00"/>
                  </a:solidFill>
                  <a:sym typeface="+mn-ea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6576060" y="769620"/>
            <a:ext cx="5085080" cy="2799080"/>
            <a:chOff x="10356" y="1212"/>
            <a:chExt cx="8008" cy="4408"/>
          </a:xfrm>
        </p:grpSpPr>
        <p:sp>
          <p:nvSpPr>
            <p:cNvPr id="5" name="文本框 4"/>
            <p:cNvSpPr txBox="1"/>
            <p:nvPr/>
          </p:nvSpPr>
          <p:spPr>
            <a:xfrm flipH="1">
              <a:off x="10356" y="3787"/>
              <a:ext cx="1063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>
                  <a:solidFill>
                    <a:schemeClr val="tx1"/>
                  </a:solidFill>
                </a:rPr>
                <a:t>Beam</a:t>
              </a:r>
              <a:endParaRPr lang="en-US" altLang="zh-CN" sz="1400">
                <a:solidFill>
                  <a:schemeClr val="tx1"/>
                </a:solidFill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 rot="0" flipH="1">
              <a:off x="12072" y="2300"/>
              <a:ext cx="412" cy="3207"/>
              <a:chOff x="8624" y="3150"/>
              <a:chExt cx="462" cy="360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8968" y="3150"/>
                <a:ext cx="119" cy="36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8624" y="3703"/>
                <a:ext cx="119" cy="249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 flipH="1">
              <a:off x="13441" y="2297"/>
              <a:ext cx="106" cy="320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rgbClr val="FFFFFF"/>
            </a:lnRef>
            <a:fillRef idx="1">
              <a:schemeClr val="accent4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flipH="1">
              <a:off x="14041" y="2605"/>
              <a:ext cx="106" cy="13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rgbClr val="FFFFFF"/>
            </a:lnRef>
            <a:fillRef idx="1">
              <a:schemeClr val="accent6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圆角矩形 16"/>
            <p:cNvSpPr/>
            <p:nvPr/>
          </p:nvSpPr>
          <p:spPr>
            <a:xfrm flipH="1">
              <a:off x="11422" y="3276"/>
              <a:ext cx="170" cy="1304"/>
            </a:xfrm>
            <a:prstGeom prst="roundRect">
              <a:avLst/>
            </a:prstGeom>
          </p:spPr>
          <p:style>
            <a:lnRef idx="0">
              <a:srgbClr val="FFFFFF"/>
            </a:lnRef>
            <a:fillRef idx="1">
              <a:prstClr val="black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圆角矩形 17"/>
            <p:cNvSpPr/>
            <p:nvPr/>
          </p:nvSpPr>
          <p:spPr>
            <a:xfrm flipH="1">
              <a:off x="17863" y="3258"/>
              <a:ext cx="170" cy="1304"/>
            </a:xfrm>
            <a:prstGeom prst="roundRect">
              <a:avLst/>
            </a:prstGeom>
          </p:spPr>
          <p:style>
            <a:lnRef idx="0">
              <a:srgbClr val="FFFFFF"/>
            </a:lnRef>
            <a:fillRef idx="1">
              <a:prstClr val="black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 flipH="1">
              <a:off x="11911" y="1797"/>
              <a:ext cx="42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Y</a:t>
              </a:r>
              <a:endParaRPr lang="en-US" altLang="zh-CN"/>
            </a:p>
          </p:txBody>
        </p:sp>
        <p:sp>
          <p:nvSpPr>
            <p:cNvPr id="27" name="文本框 26"/>
            <p:cNvSpPr txBox="1"/>
            <p:nvPr/>
          </p:nvSpPr>
          <p:spPr>
            <a:xfrm flipH="1">
              <a:off x="12172" y="2192"/>
              <a:ext cx="42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X</a:t>
              </a:r>
              <a:endParaRPr lang="en-US" altLang="zh-CN"/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 flipV="1">
              <a:off x="15942" y="4485"/>
              <a:ext cx="1212" cy="0"/>
            </a:xfrm>
            <a:prstGeom prst="line">
              <a:avLst/>
            </a:prstGeom>
            <a:ln w="12700" cap="flat" cmpd="sng" algn="ctr">
              <a:solidFill>
                <a:prstClr val="black"/>
              </a:solidFill>
              <a:prstDash val="dash"/>
              <a:miter lim="800000"/>
            </a:ln>
          </p:spPr>
          <p:style>
            <a:lnRef idx="0">
              <a:prstClr val="black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0" name="文本框 29"/>
            <p:cNvSpPr txBox="1"/>
            <p:nvPr/>
          </p:nvSpPr>
          <p:spPr>
            <a:xfrm flipH="1">
              <a:off x="16143" y="4531"/>
              <a:ext cx="988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>
                  <a:solidFill>
                    <a:schemeClr val="tx1"/>
                  </a:solidFill>
                </a:rPr>
                <a:t>3cm</a:t>
              </a:r>
              <a:endParaRPr lang="en-US" altLang="zh-CN" sz="1400">
                <a:solidFill>
                  <a:schemeClr val="tx1"/>
                </a:solidFill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 rot="0" flipH="1">
              <a:off x="15808" y="2300"/>
              <a:ext cx="412" cy="3207"/>
              <a:chOff x="8624" y="3150"/>
              <a:chExt cx="462" cy="360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8968" y="3150"/>
                <a:ext cx="119" cy="36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8624" y="3703"/>
                <a:ext cx="119" cy="249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rot="0" flipH="1">
              <a:off x="17054" y="2300"/>
              <a:ext cx="412" cy="3207"/>
              <a:chOff x="8624" y="3150"/>
              <a:chExt cx="462" cy="3600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8968" y="3150"/>
                <a:ext cx="119" cy="36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8624" y="3703"/>
                <a:ext cx="119" cy="249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47" name="矩形 46"/>
            <p:cNvSpPr/>
            <p:nvPr/>
          </p:nvSpPr>
          <p:spPr>
            <a:xfrm rot="16200000" flipH="1">
              <a:off x="13736" y="2765"/>
              <a:ext cx="106" cy="5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rgbClr val="FFFFFF"/>
            </a:lnRef>
            <a:fillRef idx="1">
              <a:prstClr val="black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4126" y="3074"/>
              <a:ext cx="693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 b="1">
                  <a:solidFill>
                    <a:srgbClr val="FF0000"/>
                  </a:solidFill>
                </a:rPr>
                <a:t>TB</a:t>
              </a:r>
              <a:endParaRPr lang="en-US" altLang="zh-CN" sz="1200" b="1">
                <a:solidFill>
                  <a:srgbClr val="FF0000"/>
                </a:solidFill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3263" y="1843"/>
              <a:ext cx="1856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rgbClr val="92D050"/>
                  </a:solidFill>
                </a:rPr>
                <a:t>CaR Board</a:t>
              </a:r>
              <a:endParaRPr lang="en-US" altLang="zh-CN" sz="1400" b="1">
                <a:solidFill>
                  <a:srgbClr val="92D050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7492" y="2793"/>
              <a:ext cx="873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>
                  <a:solidFill>
                    <a:schemeClr val="tx1"/>
                  </a:solidFill>
                </a:rPr>
                <a:t>scint</a:t>
              </a:r>
              <a:endParaRPr lang="en-US" altLang="zh-CN" sz="1400">
                <a:solidFill>
                  <a:schemeClr val="tx1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050" y="2793"/>
              <a:ext cx="868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>
                  <a:solidFill>
                    <a:schemeClr val="tx1"/>
                  </a:solidFill>
                </a:rPr>
                <a:t>scint</a:t>
              </a:r>
              <a:endParaRPr lang="en-US" altLang="zh-CN" sz="1400">
                <a:solidFill>
                  <a:schemeClr val="tx1"/>
                </a:solidFill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 flipH="1" flipV="1">
              <a:off x="13368" y="4757"/>
              <a:ext cx="2494" cy="0"/>
            </a:xfrm>
            <a:prstGeom prst="line">
              <a:avLst/>
            </a:prstGeom>
            <a:ln w="12700" cap="flat" cmpd="sng" algn="ctr">
              <a:solidFill>
                <a:prstClr val="black"/>
              </a:solidFill>
              <a:prstDash val="dash"/>
              <a:miter lim="800000"/>
            </a:ln>
          </p:spPr>
          <p:style>
            <a:lnRef idx="0">
              <a:prstClr val="black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4" name="文本框 23"/>
            <p:cNvSpPr txBox="1"/>
            <p:nvPr/>
          </p:nvSpPr>
          <p:spPr>
            <a:xfrm flipH="1">
              <a:off x="14232" y="4749"/>
              <a:ext cx="988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>
                  <a:solidFill>
                    <a:schemeClr val="tx1"/>
                  </a:solidFill>
                </a:rPr>
                <a:t>6cm</a:t>
              </a:r>
              <a:endParaRPr lang="en-US" altLang="zh-CN" sz="1400">
                <a:solidFill>
                  <a:schemeClr val="tx1"/>
                </a:solidFill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13263" y="1882"/>
              <a:ext cx="2146" cy="3738"/>
            </a:xfrm>
            <a:prstGeom prst="roundRect">
              <a:avLst/>
            </a:prstGeom>
            <a:ln w="12700" cap="flat" cmpd="sng" algn="ctr">
              <a:solidFill>
                <a:prstClr val="black"/>
              </a:solidFill>
              <a:prstDash val="dash"/>
              <a:miter lim="800000"/>
            </a:ln>
          </p:spPr>
          <p:style>
            <a:lnRef idx="0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3676" y="1212"/>
              <a:ext cx="223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Not to scale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rot="16200000" flipH="1">
              <a:off x="13736" y="3206"/>
              <a:ext cx="106" cy="5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rgbClr val="FFFFFF"/>
            </a:lnRef>
            <a:fillRef idx="1">
              <a:prstClr val="black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4" name="直接箭头连接符 3"/>
            <p:cNvCxnSpPr/>
            <p:nvPr/>
          </p:nvCxnSpPr>
          <p:spPr>
            <a:xfrm flipV="1">
              <a:off x="10839" y="3882"/>
              <a:ext cx="1191" cy="0"/>
            </a:xfrm>
            <a:prstGeom prst="straightConnector1">
              <a:avLst/>
            </a:prstGeom>
            <a:ln w="31750" cap="rnd">
              <a:solidFill>
                <a:prstClr val="black"/>
              </a:solidFill>
              <a:prstDash val="sysDot"/>
              <a:round/>
              <a:tailEnd type="arrow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 flipH="1">
              <a:off x="12484" y="4416"/>
              <a:ext cx="988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>
                  <a:solidFill>
                    <a:schemeClr val="tx1"/>
                  </a:solidFill>
                </a:rPr>
                <a:t>3cm</a:t>
              </a:r>
              <a:endParaRPr lang="en-US" altLang="zh-CN" sz="1400">
                <a:solidFill>
                  <a:schemeClr val="tx1"/>
                </a:solidFill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 flipH="1" flipV="1">
              <a:off x="12203" y="4370"/>
              <a:ext cx="1212" cy="0"/>
            </a:xfrm>
            <a:prstGeom prst="line">
              <a:avLst/>
            </a:prstGeom>
            <a:ln w="12700" cap="flat" cmpd="sng" algn="ctr">
              <a:solidFill>
                <a:prstClr val="black"/>
              </a:solidFill>
              <a:prstDash val="dash"/>
              <a:miter lim="800000"/>
            </a:ln>
          </p:spPr>
          <p:style>
            <a:lnRef idx="0">
              <a:prstClr val="black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44" name="灯片编号占位符 4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3815</Words>
  <Application>WPS 演示</Application>
  <PresentationFormat>宽屏</PresentationFormat>
  <Paragraphs>285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Cambria Math</vt:lpstr>
      <vt:lpstr>WPS</vt:lpstr>
      <vt:lpstr> Preliminary Tracking Results  of COFFEE3 Beam Test @SPS </vt:lpstr>
      <vt:lpstr>Introduction</vt:lpstr>
      <vt:lpstr>BM介绍与setup1</vt:lpstr>
      <vt:lpstr>PowerPoint 演示文稿</vt:lpstr>
      <vt:lpstr>对束流响应</vt:lpstr>
      <vt:lpstr>PowerPoint 演示文稿</vt:lpstr>
      <vt:lpstr>PowerPoint 演示文稿</vt:lpstr>
      <vt:lpstr>Resolution </vt:lpstr>
      <vt:lpstr>Setup 2: BM and COFFEE3 system in one box</vt:lpstr>
      <vt:lpstr>CSA signal of single pixel </vt:lpstr>
      <vt:lpstr>Scintillator v.s. CSA triggered hits of Y </vt:lpstr>
      <vt:lpstr>Scintillator v.s. CSA triggered hits of Y tracks  </vt:lpstr>
      <vt:lpstr>Tracks extrapolated to COFFEE3 plane</vt:lpstr>
      <vt:lpstr>PowerPoint 演示文稿</vt:lpstr>
      <vt:lpstr>不同Cluster Size下的残差分布</vt:lpstr>
      <vt:lpstr>对于三层cluster size全是1的(setup1)</vt:lpstr>
      <vt:lpstr>对于三层cluster size全是1的(setup2)</vt:lpstr>
      <vt:lpstr>PowerPoint 演示文稿</vt:lpstr>
      <vt:lpstr>粒子斜率±3e-10</vt:lpstr>
      <vt:lpstr>粒子斜率±3e-2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李沁泽</cp:lastModifiedBy>
  <cp:revision>175</cp:revision>
  <dcterms:created xsi:type="dcterms:W3CDTF">2019-06-19T02:08:00Z</dcterms:created>
  <dcterms:modified xsi:type="dcterms:W3CDTF">2026-06-23T09:00:09Z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3A7972F00155496187A0C2D54CDB8A13_11</vt:lpwstr>
  </property>
</Properties>
</file>