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60" r:id="rId1"/>
    <p:sldMasterId id="2147483665" r:id="rId2"/>
  </p:sldMasterIdLst>
  <p:notesMasterIdLst>
    <p:notesMasterId r:id="rId12"/>
  </p:notesMasterIdLst>
  <p:sldIdLst>
    <p:sldId id="269" r:id="rId3"/>
    <p:sldId id="266" r:id="rId4"/>
    <p:sldId id="279" r:id="rId5"/>
    <p:sldId id="280" r:id="rId6"/>
    <p:sldId id="283" r:id="rId7"/>
    <p:sldId id="274" r:id="rId8"/>
    <p:sldId id="284" r:id="rId9"/>
    <p:sldId id="285" r:id="rId10"/>
    <p:sldId id="286" r:id="rId11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FF31"/>
    <a:srgbClr val="FFA3A3"/>
    <a:srgbClr val="79EFFF"/>
    <a:srgbClr val="15E3FF"/>
    <a:srgbClr val="F9FF15"/>
    <a:srgbClr val="FFFF9F"/>
    <a:srgbClr val="FF0D0D"/>
    <a:srgbClr val="FFFFFF"/>
    <a:srgbClr val="CDF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1187" autoAdjust="0"/>
  </p:normalViewPr>
  <p:slideViewPr>
    <p:cSldViewPr snapToGrid="0" showGuides="1">
      <p:cViewPr varScale="1">
        <p:scale>
          <a:sx n="104" d="100"/>
          <a:sy n="104" d="100"/>
        </p:scale>
        <p:origin x="81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EA7EFB-F52B-4BA6-9C23-467E6E1AD7FE}" type="datetimeFigureOut">
              <a:rPr lang="zh-CN" altLang="en-US" smtClean="0"/>
              <a:t>2026/6/21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850EF2-E6A1-4CB4-B2FC-A8F9704D21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2050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DAMPE</a:t>
            </a:r>
            <a:r>
              <a:rPr lang="zh-CN" altLang="en-US" dirty="0"/>
              <a:t>束流为</a:t>
            </a:r>
            <a:r>
              <a:rPr lang="en-US" altLang="zh-CN" dirty="0"/>
              <a:t>8</a:t>
            </a:r>
            <a:r>
              <a:rPr lang="zh-CN" altLang="en-US" dirty="0"/>
              <a:t>月</a:t>
            </a:r>
            <a:r>
              <a:rPr lang="en-US" altLang="zh-CN" dirty="0"/>
              <a:t>7</a:t>
            </a:r>
            <a:r>
              <a:rPr lang="zh-CN" altLang="en-US" dirty="0"/>
              <a:t>日。</a:t>
            </a:r>
            <a:r>
              <a:rPr lang="en-US" altLang="zh-CN" dirty="0"/>
              <a:t>HERD</a:t>
            </a:r>
            <a:r>
              <a:rPr lang="zh-CN" altLang="en-US" dirty="0"/>
              <a:t>原本是</a:t>
            </a:r>
            <a:r>
              <a:rPr lang="en-US" altLang="zh-CN" dirty="0"/>
              <a:t>8</a:t>
            </a:r>
            <a:r>
              <a:rPr lang="zh-CN" altLang="en-US" dirty="0"/>
              <a:t>月</a:t>
            </a:r>
            <a:r>
              <a:rPr lang="en-US" altLang="zh-CN" dirty="0"/>
              <a:t>19</a:t>
            </a:r>
            <a:r>
              <a:rPr lang="zh-CN" altLang="en-US" dirty="0"/>
              <a:t>日，推迟到</a:t>
            </a:r>
            <a:r>
              <a:rPr lang="en-US" altLang="zh-CN" dirty="0"/>
              <a:t>8</a:t>
            </a:r>
            <a:r>
              <a:rPr lang="zh-CN" altLang="en-US" dirty="0"/>
              <a:t>月</a:t>
            </a:r>
            <a:r>
              <a:rPr lang="en-US" altLang="zh-CN" dirty="0"/>
              <a:t>24</a:t>
            </a:r>
            <a:r>
              <a:rPr lang="zh-CN" altLang="en-US" dirty="0"/>
              <a:t>日。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850EF2-E6A1-4CB4-B2FC-A8F9704D214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6518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C:\Users\Yuodaa\Downloads\20260605_SCD</a:t>
            </a:r>
            <a:r>
              <a:rPr lang="zh-CN" altLang="en-US" dirty="0"/>
              <a:t>计划节点</a:t>
            </a:r>
            <a:r>
              <a:rPr lang="en-US" altLang="zh-CN" dirty="0"/>
              <a:t>.xlsx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850EF2-E6A1-4CB4-B2FC-A8F9704D2146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3427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\Ladder\Cap</a:t>
            </a:r>
            <a:r>
              <a:rPr lang="zh-CN" altLang="en-US" dirty="0"/>
              <a:t>硅电容</a:t>
            </a:r>
            <a:r>
              <a:rPr lang="en-US" altLang="zh-CN" dirty="0"/>
              <a:t>\20260525_SCD</a:t>
            </a:r>
            <a:r>
              <a:rPr lang="zh-CN" altLang="en-US" dirty="0"/>
              <a:t>子系统硅电容器设计需求</a:t>
            </a:r>
            <a:r>
              <a:rPr lang="en-US" altLang="zh-CN" dirty="0"/>
              <a:t>\20260621_SCD</a:t>
            </a:r>
            <a:r>
              <a:rPr lang="zh-CN" altLang="en-US" dirty="0"/>
              <a:t>子系统硅电容器设计需求</a:t>
            </a:r>
            <a:r>
              <a:rPr lang="en-US" altLang="zh-CN" dirty="0"/>
              <a:t>_v1.0_</a:t>
            </a:r>
            <a:r>
              <a:rPr lang="zh-CN" altLang="en-US" dirty="0"/>
              <a:t>闭环版</a:t>
            </a:r>
            <a:r>
              <a:rPr lang="en-US" altLang="zh-CN" dirty="0"/>
              <a:t>.docx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850EF2-E6A1-4CB4-B2FC-A8F9704D2146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9149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6" descr="高能所图标-单色.tif"/>
          <p:cNvPicPr>
            <a:picLocks noChangeAspect="1"/>
          </p:cNvPicPr>
          <p:nvPr/>
        </p:nvPicPr>
        <p:blipFill>
          <a:blip r:embed="rId2">
            <a:lum brigh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2349501"/>
            <a:ext cx="7440084" cy="4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0" y="1"/>
            <a:ext cx="12192000" cy="2159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9239251" y="1"/>
            <a:ext cx="2952749" cy="2159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>
            <a:noAutofit/>
          </a:bodyPr>
          <a:lstStyle>
            <a:lvl1pPr>
              <a:defRPr lang="zh-CN" altLang="en-US" sz="6600" b="1" kern="1200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25400" stA="30000" endPos="30000" dist="50800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 dirty="0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3439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9606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6649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86406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2217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8537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5085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938215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" y="3"/>
            <a:ext cx="285751" cy="9175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285862"/>
            <a:ext cx="10972800" cy="4840303"/>
          </a:xfrm>
        </p:spPr>
        <p:txBody>
          <a:bodyPr/>
          <a:lstStyle>
            <a:lvl1pPr>
              <a:buClr>
                <a:srgbClr val="E38700"/>
              </a:buClr>
              <a:buSzPct val="80000"/>
              <a:buFont typeface="Wingdings" panose="05000000000000000000" pitchFamily="2" charset="2"/>
              <a:buChar char="n"/>
              <a:defRPr sz="28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4"/>
            <a:ext cx="10763325" cy="725471"/>
          </a:xfrm>
        </p:spPr>
        <p:txBody>
          <a:bodyPr>
            <a:normAutofit/>
          </a:bodyPr>
          <a:lstStyle>
            <a:lvl1pPr algn="ctr">
              <a:defRPr sz="4000" b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5199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938215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" y="3"/>
            <a:ext cx="285751" cy="9175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4"/>
            <a:ext cx="10763325" cy="725471"/>
          </a:xfrm>
        </p:spPr>
        <p:txBody>
          <a:bodyPr>
            <a:normAutofit/>
          </a:bodyPr>
          <a:lstStyle>
            <a:lvl1pPr algn="ctr">
              <a:defRPr sz="4000" b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5313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1961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8449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4347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202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989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6433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2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04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8612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>
            <a:extLst>
              <a:ext uri="{FF2B5EF4-FFF2-40B4-BE49-F238E27FC236}">
                <a16:creationId xmlns:a16="http://schemas.microsoft.com/office/drawing/2014/main" id="{92060080-149D-4487-B142-62339327CD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SCD </a:t>
            </a:r>
            <a:r>
              <a:rPr lang="zh-CN" altLang="en-US" dirty="0"/>
              <a:t>周例会</a:t>
            </a:r>
          </a:p>
        </p:txBody>
      </p:sp>
      <p:sp>
        <p:nvSpPr>
          <p:cNvPr id="8" name="副标题 7">
            <a:extLst>
              <a:ext uri="{FF2B5EF4-FFF2-40B4-BE49-F238E27FC236}">
                <a16:creationId xmlns:a16="http://schemas.microsoft.com/office/drawing/2014/main" id="{069EDC0F-F8B2-44F9-AAFD-EC7FA29E12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乔锐</a:t>
            </a:r>
            <a:endParaRPr lang="en-US" altLang="zh-CN" dirty="0"/>
          </a:p>
          <a:p>
            <a:r>
              <a:rPr lang="en-US" altLang="zh-CN" dirty="0"/>
              <a:t>2026-06-22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97124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B5C4B054-8C07-421F-91D9-7A7280BF3C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7649726"/>
              </p:ext>
            </p:extLst>
          </p:nvPr>
        </p:nvGraphicFramePr>
        <p:xfrm>
          <a:off x="949569" y="1127330"/>
          <a:ext cx="11002107" cy="39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67369">
                  <a:extLst>
                    <a:ext uri="{9D8B030D-6E8A-4147-A177-3AD203B41FA5}">
                      <a16:colId xmlns:a16="http://schemas.microsoft.com/office/drawing/2014/main" val="3025494437"/>
                    </a:ext>
                  </a:extLst>
                </a:gridCol>
                <a:gridCol w="3667369">
                  <a:extLst>
                    <a:ext uri="{9D8B030D-6E8A-4147-A177-3AD203B41FA5}">
                      <a16:colId xmlns:a16="http://schemas.microsoft.com/office/drawing/2014/main" val="3817702723"/>
                    </a:ext>
                  </a:extLst>
                </a:gridCol>
                <a:gridCol w="3667369">
                  <a:extLst>
                    <a:ext uri="{9D8B030D-6E8A-4147-A177-3AD203B41FA5}">
                      <a16:colId xmlns:a16="http://schemas.microsoft.com/office/drawing/2014/main" val="2741609711"/>
                    </a:ext>
                  </a:extLst>
                </a:gridCol>
              </a:tblGrid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截止时间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工作安排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负责人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357860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2026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完成电性件第二阶段</a:t>
                      </a:r>
                      <a:r>
                        <a:rPr lang="en-US" altLang="zh-CN" dirty="0"/>
                        <a:t>(1</a:t>
                      </a:r>
                      <a:r>
                        <a:rPr lang="zh-CN" altLang="en-US" dirty="0"/>
                        <a:t>个顶面</a:t>
                      </a:r>
                      <a:r>
                        <a:rPr lang="en-US" altLang="zh-CN" dirty="0"/>
                        <a:t>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交付载荷</a:t>
                      </a:r>
                      <a:endParaRPr lang="en-US" altLang="zh-C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霍嘉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7669207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2026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参加</a:t>
                      </a:r>
                      <a:r>
                        <a:rPr lang="en-US" altLang="zh-CN" dirty="0"/>
                        <a:t>CERN</a:t>
                      </a:r>
                      <a:r>
                        <a:rPr lang="zh-CN" altLang="en-US" dirty="0"/>
                        <a:t>重核束流实验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乔锐</a:t>
                      </a:r>
                      <a:endParaRPr lang="en-US" altLang="zh-CN" dirty="0"/>
                    </a:p>
                    <a:p>
                      <a:pPr algn="ctr"/>
                      <a:r>
                        <a:rPr lang="zh-CN" altLang="en-US" dirty="0"/>
                        <a:t>徐子骏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袁煦昊负责探测器装配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7516687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2026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完成</a:t>
                      </a:r>
                      <a:r>
                        <a:rPr lang="en-US" altLang="zh-CN" dirty="0"/>
                        <a:t>Super-Ladder</a:t>
                      </a:r>
                      <a:r>
                        <a:rPr lang="zh-CN" altLang="en-US" dirty="0"/>
                        <a:t>力学摸底试验</a:t>
                      </a:r>
                      <a:endParaRPr lang="en-US" altLang="zh-CN" dirty="0"/>
                    </a:p>
                    <a:p>
                      <a:pPr algn="ctr"/>
                      <a:r>
                        <a:rPr lang="zh-CN" altLang="en-US" dirty="0"/>
                        <a:t>固化探测器装配工艺、碳纤维结构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鲁兵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267855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2026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  <a:endParaRPr lang="en-US" altLang="zh-CN" sz="1800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b="1" kern="1200" dirty="0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需要与总体讨论，可能到明年</a:t>
                      </a:r>
                      <a:r>
                        <a:rPr lang="en-US" altLang="zh-CN" sz="1800" b="1" kern="1200" dirty="0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zh-CN" altLang="en-US" sz="1800" b="1" kern="1200" dirty="0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完成结构热控件（</a:t>
                      </a:r>
                      <a:r>
                        <a:rPr lang="en-US" altLang="zh-CN" dirty="0"/>
                        <a:t>1</a:t>
                      </a:r>
                      <a:r>
                        <a:rPr lang="zh-CN" altLang="en-US" dirty="0"/>
                        <a:t>套结构、</a:t>
                      </a: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可不含热控</a:t>
                      </a:r>
                      <a:r>
                        <a:rPr lang="zh-CN" altLang="en-US" dirty="0"/>
                        <a:t>）</a:t>
                      </a:r>
                      <a:endParaRPr lang="zh-CN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鲁兵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764899"/>
                  </a:ext>
                </a:extLst>
              </a:tr>
            </a:tbl>
          </a:graphicData>
        </a:graphic>
      </p:graphicFrame>
      <p:sp>
        <p:nvSpPr>
          <p:cNvPr id="2" name="标题 1">
            <a:extLst>
              <a:ext uri="{FF2B5EF4-FFF2-40B4-BE49-F238E27FC236}">
                <a16:creationId xmlns:a16="http://schemas.microsoft.com/office/drawing/2014/main" id="{DEDFF137-40A5-4DE8-99D6-88C27EAF0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总体研制节点及安排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128EF03-4E95-4C9B-813D-0F96DA8CD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2026/6/22</a:t>
            </a:r>
            <a:endParaRPr lang="zh-CN" altLang="en-US" dirty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BA54136-D8EF-4353-A110-25B838F5D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22BCF4F-EBC1-4F45-B3B7-0861897811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2165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0C0B3434-A031-4E48-BA4C-7ECD69419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4333314"/>
            <a:ext cx="10972800" cy="2205600"/>
          </a:xfrm>
        </p:spPr>
        <p:txBody>
          <a:bodyPr/>
          <a:lstStyle/>
          <a:p>
            <a:r>
              <a:rPr lang="zh-CN" altLang="en-US" dirty="0"/>
              <a:t>上周探测器板没有到货。预计本周探测器板和</a:t>
            </a:r>
            <a:r>
              <a:rPr lang="en-US" altLang="zh-CN" dirty="0"/>
              <a:t>FPGA</a:t>
            </a:r>
            <a:r>
              <a:rPr lang="zh-CN" altLang="en-US" dirty="0"/>
              <a:t>到货，需要安排电装。</a:t>
            </a:r>
            <a:br>
              <a:rPr lang="en-US" altLang="zh-CN" dirty="0"/>
            </a:br>
            <a:r>
              <a:rPr lang="zh-CN" altLang="en-US" dirty="0"/>
              <a:t>探测器板包含</a:t>
            </a:r>
            <a:r>
              <a:rPr lang="en-US" altLang="zh-CN" dirty="0"/>
              <a:t>SMA</a:t>
            </a:r>
            <a:r>
              <a:rPr lang="zh-CN" altLang="en-US" dirty="0"/>
              <a:t>和连接器，需要与程龙沟通再电装。</a:t>
            </a:r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45F79FA5-4252-45C2-958E-C1BD89EFF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本周安排：束流实验的</a:t>
            </a:r>
            <a:r>
              <a:rPr lang="en-US" altLang="zh-CN" dirty="0"/>
              <a:t>PID</a:t>
            </a:r>
            <a:endParaRPr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EDB59A4-4743-4A87-B08C-2FCB5885A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AC33D7F-75DC-4EAE-8BBB-283174BE1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C91F1C-6CCF-43CD-A957-67915A30B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3</a:t>
            </a:fld>
            <a:endParaRPr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E448D866-9998-4619-8326-E76F72337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12" y="1074397"/>
            <a:ext cx="10170102" cy="2973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495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D0CB6DFC-0AF2-4E43-AC07-1B4B6549F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4227871"/>
            <a:ext cx="10972800" cy="1898294"/>
          </a:xfrm>
        </p:spPr>
        <p:txBody>
          <a:bodyPr/>
          <a:lstStyle/>
          <a:p>
            <a:r>
              <a:rPr lang="zh-CN" altLang="en-US" dirty="0"/>
              <a:t>最近的节点为</a:t>
            </a:r>
            <a:r>
              <a:rPr lang="en-US" altLang="zh-CN" dirty="0">
                <a:highlight>
                  <a:srgbClr val="15FF31"/>
                </a:highlight>
              </a:rPr>
              <a:t>7</a:t>
            </a:r>
            <a:r>
              <a:rPr lang="zh-CN" altLang="en-US" dirty="0">
                <a:highlight>
                  <a:srgbClr val="15FF31"/>
                </a:highlight>
              </a:rPr>
              <a:t>月</a:t>
            </a:r>
            <a:r>
              <a:rPr lang="en-US" altLang="zh-CN" dirty="0">
                <a:highlight>
                  <a:srgbClr val="15FF31"/>
                </a:highlight>
              </a:rPr>
              <a:t>15</a:t>
            </a:r>
            <a:r>
              <a:rPr lang="zh-CN" altLang="en-US" dirty="0">
                <a:highlight>
                  <a:srgbClr val="15FF31"/>
                </a:highlight>
              </a:rPr>
              <a:t>日</a:t>
            </a:r>
            <a:r>
              <a:rPr lang="zh-CN" altLang="en-US" dirty="0"/>
              <a:t>的电联试，要求</a:t>
            </a:r>
            <a:r>
              <a:rPr lang="en-US" altLang="zh-CN" dirty="0"/>
              <a:t>FFE</a:t>
            </a:r>
            <a:r>
              <a:rPr lang="zh-CN" altLang="en-US" dirty="0"/>
              <a:t>和专检参加。</a:t>
            </a:r>
            <a:endParaRPr lang="en-US" altLang="zh-CN" dirty="0"/>
          </a:p>
          <a:p>
            <a:r>
              <a:rPr lang="zh-CN" altLang="en-US" dirty="0"/>
              <a:t>目前进度短板是</a:t>
            </a:r>
            <a:r>
              <a:rPr lang="zh-CN" altLang="en-US" dirty="0">
                <a:highlight>
                  <a:srgbClr val="FF0000"/>
                </a:highlight>
              </a:rPr>
              <a:t>排查</a:t>
            </a:r>
            <a:r>
              <a:rPr lang="en-US" altLang="zh-CN" dirty="0">
                <a:highlight>
                  <a:srgbClr val="FF0000"/>
                </a:highlight>
              </a:rPr>
              <a:t>LA</a:t>
            </a:r>
            <a:r>
              <a:rPr lang="zh-CN" altLang="en-US" dirty="0">
                <a:highlight>
                  <a:srgbClr val="FF0000"/>
                </a:highlight>
              </a:rPr>
              <a:t>异常的原因</a:t>
            </a:r>
            <a:r>
              <a:rPr lang="zh-CN" altLang="en-US" dirty="0"/>
              <a:t>（安排了</a:t>
            </a:r>
            <a:r>
              <a:rPr lang="en-US" altLang="zh-CN" dirty="0"/>
              <a:t>2</a:t>
            </a:r>
            <a:r>
              <a:rPr lang="zh-CN" altLang="en-US" dirty="0"/>
              <a:t>周）</a:t>
            </a:r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357F9F4B-D857-4A5E-831D-33B2D2D61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计划：束流实验的</a:t>
            </a:r>
            <a:r>
              <a:rPr lang="en-US" altLang="zh-CN" dirty="0"/>
              <a:t>FFE</a:t>
            </a:r>
            <a:endParaRPr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81175BD-AB70-456A-AC15-3CFC7CC1E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EF77C22-6503-41CA-8E12-046466332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F1E19B9-B2BA-4C5D-B9FE-E66FF15DB7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4</a:t>
            </a:fld>
            <a:endParaRPr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9154FFA6-6E9D-46EB-9E27-5285FFB0F2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550" y="1098512"/>
            <a:ext cx="1101090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783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8DC6715A-38A7-4F0C-BD04-313B315A1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招标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71140D8-43D5-4DBF-87AE-342FCC7D6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C6147F9-1238-4BA6-A88B-AAED3E581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3391C4C-D05F-4527-9B97-103D8AA8A2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5</a:t>
            </a:fld>
            <a:endParaRPr lang="zh-CN" altLang="en-US"/>
          </a:p>
        </p:txBody>
      </p:sp>
      <p:graphicFrame>
        <p:nvGraphicFramePr>
          <p:cNvPr id="7" name="内容占位符 3">
            <a:extLst>
              <a:ext uri="{FF2B5EF4-FFF2-40B4-BE49-F238E27FC236}">
                <a16:creationId xmlns:a16="http://schemas.microsoft.com/office/drawing/2014/main" id="{61DA18CA-BCBD-49EE-BAD7-556C19BBF0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068760"/>
              </p:ext>
            </p:extLst>
          </p:nvPr>
        </p:nvGraphicFramePr>
        <p:xfrm>
          <a:off x="427927" y="1344905"/>
          <a:ext cx="11002110" cy="37973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8646">
                  <a:extLst>
                    <a:ext uri="{9D8B030D-6E8A-4147-A177-3AD203B41FA5}">
                      <a16:colId xmlns:a16="http://schemas.microsoft.com/office/drawing/2014/main" val="3909365895"/>
                    </a:ext>
                  </a:extLst>
                </a:gridCol>
                <a:gridCol w="1715649">
                  <a:extLst>
                    <a:ext uri="{9D8B030D-6E8A-4147-A177-3AD203B41FA5}">
                      <a16:colId xmlns:a16="http://schemas.microsoft.com/office/drawing/2014/main" val="3882797040"/>
                    </a:ext>
                  </a:extLst>
                </a:gridCol>
                <a:gridCol w="2110868">
                  <a:extLst>
                    <a:ext uri="{9D8B030D-6E8A-4147-A177-3AD203B41FA5}">
                      <a16:colId xmlns:a16="http://schemas.microsoft.com/office/drawing/2014/main" val="1475665076"/>
                    </a:ext>
                  </a:extLst>
                </a:gridCol>
                <a:gridCol w="5706947">
                  <a:extLst>
                    <a:ext uri="{9D8B030D-6E8A-4147-A177-3AD203B41FA5}">
                      <a16:colId xmlns:a16="http://schemas.microsoft.com/office/drawing/2014/main" val="3025494437"/>
                    </a:ext>
                  </a:extLst>
                </a:gridCol>
              </a:tblGrid>
              <a:tr h="42193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序号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招标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负责人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进展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3578601"/>
                  </a:ext>
                </a:extLst>
              </a:tr>
              <a:tr h="42193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键合机</a:t>
                      </a: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乔锐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王锡誉</a:t>
                      </a: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只一家</a:t>
                      </a:r>
                      <a:r>
                        <a:rPr lang="en-US" altLang="zh-CN" dirty="0"/>
                        <a:t>(Bondjet855)</a:t>
                      </a:r>
                      <a:r>
                        <a:rPr lang="zh-CN" altLang="en-US" dirty="0"/>
                        <a:t>应标，</a:t>
                      </a:r>
                      <a:r>
                        <a:rPr lang="en-US" altLang="zh-CN" dirty="0"/>
                        <a:t>7</a:t>
                      </a:r>
                      <a:r>
                        <a:rPr lang="zh-CN" altLang="en-US" dirty="0"/>
                        <a:t>月</a:t>
                      </a:r>
                      <a:r>
                        <a:rPr lang="en-US" altLang="zh-CN" dirty="0"/>
                        <a:t>7</a:t>
                      </a:r>
                      <a:r>
                        <a:rPr lang="zh-CN" altLang="en-US" dirty="0"/>
                        <a:t>日开标</a:t>
                      </a: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855567"/>
                  </a:ext>
                </a:extLst>
              </a:tr>
              <a:tr h="421930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79E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碳纤维复材</a:t>
                      </a:r>
                    </a:p>
                  </a:txBody>
                  <a:tcPr anchor="ctr">
                    <a:solidFill>
                      <a:srgbClr val="79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鲁兵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王锡誉</a:t>
                      </a:r>
                      <a:endParaRPr lang="en-US" altLang="zh-CN" dirty="0"/>
                    </a:p>
                  </a:txBody>
                  <a:tcPr anchor="ctr">
                    <a:solidFill>
                      <a:srgbClr val="79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已开预备会，修改后提交</a:t>
                      </a:r>
                    </a:p>
                  </a:txBody>
                  <a:tcPr anchor="ctr">
                    <a:solidFill>
                      <a:srgbClr val="79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032914"/>
                  </a:ext>
                </a:extLst>
              </a:tr>
              <a:tr h="421930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韦家驹</a:t>
                      </a:r>
                      <a:endParaRPr lang="en-US" altLang="zh-CN" dirty="0"/>
                    </a:p>
                  </a:txBody>
                  <a:tcPr anchor="ctr">
                    <a:solidFill>
                      <a:srgbClr val="79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立项批文已到，尽快走赤字和招标流程</a:t>
                      </a:r>
                    </a:p>
                  </a:txBody>
                  <a:tcPr anchor="ctr">
                    <a:solidFill>
                      <a:srgbClr val="79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5085711"/>
                  </a:ext>
                </a:extLst>
              </a:tr>
              <a:tr h="4219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ASIC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乔锐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乔锐基于最新说明书复核指标。等待沟通免税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118541"/>
                  </a:ext>
                </a:extLst>
              </a:tr>
              <a:tr h="4219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热控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徐元迪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王锡誉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上周完成初稿、本周鲁兵审核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0113180"/>
                  </a:ext>
                </a:extLst>
              </a:tr>
              <a:tr h="4219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硅微条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乔锐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上周评审技术指标，指标闭环后完成招标文档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005990"/>
                  </a:ext>
                </a:extLst>
              </a:tr>
              <a:tr h="4219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6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硅电容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乔锐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等硅电容鉴定试验需求评审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9380885"/>
                  </a:ext>
                </a:extLst>
              </a:tr>
              <a:tr h="4219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7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COB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韦家驹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乔锐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拟</a:t>
                      </a:r>
                      <a:r>
                        <a:rPr lang="en-US" altLang="zh-CN" b="1" dirty="0">
                          <a:solidFill>
                            <a:srgbClr val="FF0000"/>
                          </a:solidFill>
                        </a:rPr>
                        <a:t>724</a:t>
                      </a: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所；或</a:t>
                      </a:r>
                      <a:r>
                        <a:rPr lang="en-US" altLang="zh-CN" b="1" dirty="0">
                          <a:solidFill>
                            <a:srgbClr val="FF0000"/>
                          </a:solidFill>
                        </a:rPr>
                        <a:t>513</a:t>
                      </a: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所电装</a:t>
                      </a:r>
                      <a:r>
                        <a:rPr lang="en-US" altLang="zh-CN" b="1" dirty="0">
                          <a:solidFill>
                            <a:srgbClr val="FF0000"/>
                          </a:solidFill>
                        </a:rPr>
                        <a:t>+COB</a:t>
                      </a:r>
                      <a:endParaRPr lang="zh-CN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2322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974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B5C4B054-8C07-421F-91D9-7A7280BF3C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8693335"/>
              </p:ext>
            </p:extLst>
          </p:nvPr>
        </p:nvGraphicFramePr>
        <p:xfrm>
          <a:off x="666712" y="1357851"/>
          <a:ext cx="10196003" cy="391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2280">
                  <a:extLst>
                    <a:ext uri="{9D8B030D-6E8A-4147-A177-3AD203B41FA5}">
                      <a16:colId xmlns:a16="http://schemas.microsoft.com/office/drawing/2014/main" val="3025494437"/>
                    </a:ext>
                  </a:extLst>
                </a:gridCol>
                <a:gridCol w="3372543">
                  <a:extLst>
                    <a:ext uri="{9D8B030D-6E8A-4147-A177-3AD203B41FA5}">
                      <a16:colId xmlns:a16="http://schemas.microsoft.com/office/drawing/2014/main" val="3817702723"/>
                    </a:ext>
                  </a:extLst>
                </a:gridCol>
                <a:gridCol w="2664542">
                  <a:extLst>
                    <a:ext uri="{9D8B030D-6E8A-4147-A177-3AD203B41FA5}">
                      <a16:colId xmlns:a16="http://schemas.microsoft.com/office/drawing/2014/main" val="2741609711"/>
                    </a:ext>
                  </a:extLst>
                </a:gridCol>
                <a:gridCol w="2426638">
                  <a:extLst>
                    <a:ext uri="{9D8B030D-6E8A-4147-A177-3AD203B41FA5}">
                      <a16:colId xmlns:a16="http://schemas.microsoft.com/office/drawing/2014/main" val="4096673917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截止时间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工作安排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负责人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进展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35786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2026</a:t>
                      </a:r>
                      <a:r>
                        <a:rPr lang="zh-CN" altLang="en-US" dirty="0"/>
                        <a:t>年</a:t>
                      </a:r>
                      <a:r>
                        <a:rPr lang="en-US" altLang="zh-CN" dirty="0"/>
                        <a:t>6</a:t>
                      </a:r>
                      <a:r>
                        <a:rPr lang="zh-CN" altLang="en-US" dirty="0"/>
                        <a:t>月</a:t>
                      </a:r>
                      <a:r>
                        <a:rPr lang="en-US" altLang="zh-CN" dirty="0"/>
                        <a:t>12</a:t>
                      </a:r>
                      <a:r>
                        <a:rPr lang="zh-CN" altLang="en-US" dirty="0"/>
                        <a:t>日</a:t>
                      </a:r>
                    </a:p>
                  </a:txBody>
                  <a:tcPr anchor="ctr"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硅电容需求评审</a:t>
                      </a:r>
                      <a:endParaRPr lang="en-US" altLang="zh-CN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乔锐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高旻</a:t>
                      </a:r>
                    </a:p>
                  </a:txBody>
                  <a:tcPr anchor="ctr"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闭环遇到问题</a:t>
                      </a:r>
                    </a:p>
                  </a:txBody>
                  <a:tcPr anchor="ctr">
                    <a:solidFill>
                      <a:srgbClr val="FFA3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38088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2026</a:t>
                      </a:r>
                      <a:r>
                        <a:rPr lang="zh-CN" altLang="en-US" dirty="0"/>
                        <a:t>年</a:t>
                      </a:r>
                      <a:r>
                        <a:rPr lang="en-US" altLang="zh-CN" dirty="0"/>
                        <a:t>6</a:t>
                      </a:r>
                      <a:r>
                        <a:rPr lang="zh-CN" altLang="en-US" dirty="0"/>
                        <a:t>月</a:t>
                      </a:r>
                      <a:r>
                        <a:rPr lang="en-US" altLang="zh-CN" dirty="0"/>
                        <a:t>19</a:t>
                      </a:r>
                      <a:r>
                        <a:rPr lang="zh-CN" altLang="en-US" dirty="0"/>
                        <a:t>日</a:t>
                      </a: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硅微条技术参数评审</a:t>
                      </a:r>
                      <a:endParaRPr lang="en-US" altLang="zh-CN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乔锐</a:t>
                      </a: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已完成、本周闭环</a:t>
                      </a: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20070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="1" dirty="0">
                          <a:solidFill>
                            <a:srgbClr val="FF0000"/>
                          </a:solidFill>
                        </a:rPr>
                        <a:t>2026</a:t>
                      </a: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年</a:t>
                      </a:r>
                      <a:r>
                        <a:rPr lang="en-US" altLang="zh-CN" b="1" dirty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月</a:t>
                      </a:r>
                      <a:r>
                        <a:rPr lang="en-US" altLang="zh-CN" b="1" dirty="0">
                          <a:solidFill>
                            <a:srgbClr val="FF0000"/>
                          </a:solidFill>
                        </a:rPr>
                        <a:t>26</a:t>
                      </a: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硅电容鉴定试验评审</a:t>
                      </a:r>
                      <a:endParaRPr lang="en-US" altLang="zh-CN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高旻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晨晶电子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等待需求闭环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042835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2026</a:t>
                      </a:r>
                      <a:r>
                        <a:rPr lang="zh-CN" altLang="en-US" dirty="0"/>
                        <a:t>年</a:t>
                      </a:r>
                      <a:r>
                        <a:rPr lang="en-US" altLang="zh-CN" dirty="0"/>
                        <a:t>6</a:t>
                      </a:r>
                      <a:r>
                        <a:rPr lang="zh-CN" altLang="en-US" dirty="0"/>
                        <a:t>月</a:t>
                      </a:r>
                      <a:r>
                        <a:rPr lang="en-US" altLang="zh-CN" dirty="0"/>
                        <a:t>24</a:t>
                      </a:r>
                      <a:r>
                        <a:rPr lang="zh-CN" altLang="en-US" dirty="0"/>
                        <a:t>日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电性件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IDS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霍嘉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766920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="1" dirty="0">
                          <a:solidFill>
                            <a:srgbClr val="FF0000"/>
                          </a:solidFill>
                        </a:rPr>
                        <a:t>2026</a:t>
                      </a: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年</a:t>
                      </a:r>
                      <a:r>
                        <a:rPr lang="en-US" altLang="zh-CN" b="1" dirty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月</a:t>
                      </a:r>
                      <a:r>
                        <a:rPr lang="en-US" altLang="zh-CN" b="1" dirty="0">
                          <a:solidFill>
                            <a:srgbClr val="FF0000"/>
                          </a:solidFill>
                        </a:rPr>
                        <a:t>30</a:t>
                      </a: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子系统初样设计评审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乔锐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542895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="1" dirty="0">
                          <a:solidFill>
                            <a:srgbClr val="FF0000"/>
                          </a:solidFill>
                        </a:rPr>
                        <a:t>2026</a:t>
                      </a: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年</a:t>
                      </a:r>
                      <a:r>
                        <a:rPr lang="en-US" altLang="zh-CN" b="1" dirty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月</a:t>
                      </a:r>
                      <a:r>
                        <a:rPr lang="en-US" altLang="zh-CN" b="1" dirty="0">
                          <a:solidFill>
                            <a:srgbClr val="FF0000"/>
                          </a:solidFill>
                        </a:rPr>
                        <a:t>30</a:t>
                      </a: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子系统软件设计评审</a:t>
                      </a:r>
                      <a:endParaRPr lang="zh-CN" alt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霍嘉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班渭博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55064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2026</a:t>
                      </a:r>
                      <a:r>
                        <a:rPr lang="zh-CN" altLang="en-US" dirty="0"/>
                        <a:t>年</a:t>
                      </a:r>
                      <a:r>
                        <a:rPr lang="en-US" altLang="zh-CN" dirty="0"/>
                        <a:t>6</a:t>
                      </a:r>
                      <a:r>
                        <a:rPr lang="zh-CN" altLang="en-US" dirty="0"/>
                        <a:t>月</a:t>
                      </a:r>
                      <a:r>
                        <a:rPr lang="en-US" altLang="zh-CN" dirty="0"/>
                        <a:t>30</a:t>
                      </a:r>
                      <a:r>
                        <a:rPr lang="zh-CN" altLang="en-US" dirty="0"/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型高密走线板需求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乔锐</a:t>
                      </a:r>
                      <a:endParaRPr lang="en-US" altLang="zh-CN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韦家驹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张子良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4313874"/>
                  </a:ext>
                </a:extLst>
              </a:tr>
            </a:tbl>
          </a:graphicData>
        </a:graphic>
      </p:graphicFrame>
      <p:sp>
        <p:nvSpPr>
          <p:cNvPr id="2" name="标题 1">
            <a:extLst>
              <a:ext uri="{FF2B5EF4-FFF2-40B4-BE49-F238E27FC236}">
                <a16:creationId xmlns:a16="http://schemas.microsoft.com/office/drawing/2014/main" id="{DEDFF137-40A5-4DE8-99D6-88C27EAF0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文档和评审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128EF03-4E95-4C9B-813D-0F96DA8CD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2026/6/22</a:t>
            </a:r>
            <a:endParaRPr lang="zh-CN" altLang="en-US" dirty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BA54136-D8EF-4353-A110-25B838F5D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22BCF4F-EBC1-4F45-B3B7-0861897811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9404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2AB561FB-E271-4AA3-BF38-C9F03F13A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硅电容闭环问题：耐压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8E9A6CD-A401-4BC2-9A71-945BDA66D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AB618B1-3C08-4923-BFE2-D93882109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86409DD-0762-47B3-8523-95D9B72B3D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7</a:t>
            </a:fld>
            <a:endParaRPr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23F8DA8A-F970-4790-BF2B-113F88A3603E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11" t="15541"/>
          <a:stretch/>
        </p:blipFill>
        <p:spPr bwMode="auto">
          <a:xfrm>
            <a:off x="-4445" y="1247953"/>
            <a:ext cx="5040375" cy="392255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32B29093-26DA-4B2D-A1EA-B40983B8DE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789523"/>
              </p:ext>
            </p:extLst>
          </p:nvPr>
        </p:nvGraphicFramePr>
        <p:xfrm>
          <a:off x="5142271" y="1681117"/>
          <a:ext cx="6931743" cy="326815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78504">
                  <a:extLst>
                    <a:ext uri="{9D8B030D-6E8A-4147-A177-3AD203B41FA5}">
                      <a16:colId xmlns:a16="http://schemas.microsoft.com/office/drawing/2014/main" val="2186777877"/>
                    </a:ext>
                  </a:extLst>
                </a:gridCol>
                <a:gridCol w="1899494">
                  <a:extLst>
                    <a:ext uri="{9D8B030D-6E8A-4147-A177-3AD203B41FA5}">
                      <a16:colId xmlns:a16="http://schemas.microsoft.com/office/drawing/2014/main" val="536318129"/>
                    </a:ext>
                  </a:extLst>
                </a:gridCol>
                <a:gridCol w="2953745">
                  <a:extLst>
                    <a:ext uri="{9D8B030D-6E8A-4147-A177-3AD203B41FA5}">
                      <a16:colId xmlns:a16="http://schemas.microsoft.com/office/drawing/2014/main" val="3836018834"/>
                    </a:ext>
                  </a:extLst>
                </a:gridCol>
              </a:tblGrid>
              <a:tr h="427359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zh-CN" sz="2000">
                          <a:effectLst/>
                        </a:rPr>
                        <a:t>管脚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zh-CN" sz="2000" dirty="0">
                          <a:effectLst/>
                        </a:rPr>
                        <a:t>管脚连接</a:t>
                      </a:r>
                      <a:endParaRPr 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zh-CN" altLang="en-US" sz="20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后端芯片影响域</a:t>
                      </a:r>
                      <a:endParaRPr 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8514026"/>
                  </a:ext>
                </a:extLst>
              </a:tr>
              <a:tr h="629427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2000" dirty="0">
                          <a:effectLst/>
                        </a:rPr>
                        <a:t>DVDD</a:t>
                      </a:r>
                      <a:r>
                        <a:rPr lang="zh-CN" altLang="en-US" sz="2000" dirty="0">
                          <a:effectLst/>
                        </a:rPr>
                        <a:t>、</a:t>
                      </a:r>
                      <a:r>
                        <a:rPr lang="en-US" sz="2000" dirty="0">
                          <a:effectLst/>
                        </a:rPr>
                        <a:t>AVDD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effectLst/>
                        </a:rPr>
                        <a:t>DVSS</a:t>
                      </a:r>
                      <a:r>
                        <a:rPr lang="zh-CN" altLang="en-US" sz="2000" dirty="0">
                          <a:effectLst/>
                        </a:rPr>
                        <a:t>、</a:t>
                      </a:r>
                      <a:r>
                        <a:rPr lang="en-US" altLang="zh-CN" sz="2000" dirty="0">
                          <a:effectLst/>
                        </a:rPr>
                        <a:t>AVSS</a:t>
                      </a:r>
                      <a:endParaRPr lang="zh-CN" altLang="zh-CN" sz="20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2000" dirty="0">
                          <a:effectLst/>
                        </a:rPr>
                        <a:t>LDO</a:t>
                      </a:r>
                      <a:r>
                        <a:rPr lang="zh-CN" sz="2000" dirty="0">
                          <a:effectLst/>
                        </a:rPr>
                        <a:t>芯片</a:t>
                      </a:r>
                      <a:endParaRPr 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zh-CN" sz="20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CN" altLang="en-US" sz="20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个</a:t>
                      </a:r>
                      <a:r>
                        <a:rPr lang="en-US" altLang="zh-CN" sz="20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Ladder</a:t>
                      </a:r>
                      <a:r>
                        <a:rPr lang="zh-CN" altLang="en-US" sz="20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供电</a:t>
                      </a:r>
                      <a:endParaRPr lang="en-US" alt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zh-CN" sz="20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FPGA</a:t>
                      </a:r>
                      <a:r>
                        <a:rPr lang="zh-CN" altLang="en-US" sz="20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的</a:t>
                      </a:r>
                      <a:r>
                        <a:rPr lang="en-US" altLang="zh-CN" sz="20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ENABLE</a:t>
                      </a:r>
                      <a:endParaRPr 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1420506"/>
                  </a:ext>
                </a:extLst>
              </a:tr>
              <a:tr h="845677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2000" dirty="0">
                          <a:effectLst/>
                        </a:rPr>
                        <a:t>HOLD_B</a:t>
                      </a:r>
                      <a:r>
                        <a:rPr lang="zh-CN" altLang="en-US" sz="2000" dirty="0">
                          <a:effectLst/>
                        </a:rPr>
                        <a:t>、</a:t>
                      </a:r>
                      <a:r>
                        <a:rPr lang="en-US" sz="2000" dirty="0">
                          <a:effectLst/>
                        </a:rPr>
                        <a:t>RESET</a:t>
                      </a:r>
                      <a:endParaRPr lang="zh-CN" sz="2000" dirty="0">
                        <a:effectLst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2000" dirty="0">
                          <a:effectLst/>
                        </a:rPr>
                        <a:t>CLKB</a:t>
                      </a:r>
                      <a:r>
                        <a:rPr lang="zh-CN" altLang="en-US" sz="2000" dirty="0">
                          <a:effectLst/>
                        </a:rPr>
                        <a:t>、</a:t>
                      </a:r>
                      <a:r>
                        <a:rPr lang="en-US" sz="2000" dirty="0">
                          <a:effectLst/>
                        </a:rPr>
                        <a:t>TEST_ON</a:t>
                      </a:r>
                      <a:endParaRPr 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zh-CN" sz="2000" dirty="0">
                          <a:effectLst/>
                        </a:rPr>
                        <a:t>扇出芯片</a:t>
                      </a:r>
                      <a:r>
                        <a:rPr lang="en-US" sz="2000" dirty="0">
                          <a:effectLst/>
                        </a:rPr>
                        <a:t>SNJ54LVTH162245WD</a:t>
                      </a:r>
                      <a:endParaRPr 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zh-CN" sz="2000" dirty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altLang="en-US" sz="2000" dirty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个</a:t>
                      </a:r>
                      <a:r>
                        <a:rPr lang="en-US" altLang="zh-CN" sz="2000" dirty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Ladder</a:t>
                      </a:r>
                      <a:r>
                        <a:rPr lang="zh-CN" altLang="en-US" sz="2000" dirty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扇出</a:t>
                      </a:r>
                      <a:endParaRPr lang="en-US" altLang="zh-CN" sz="20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zh-CN" sz="2000" dirty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FPGA</a:t>
                      </a:r>
                      <a:r>
                        <a:rPr lang="zh-CN" altLang="en-US" sz="2000" dirty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的控制</a:t>
                      </a:r>
                      <a:endParaRPr 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11617300"/>
                  </a:ext>
                </a:extLst>
              </a:tr>
              <a:tr h="436429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2000" dirty="0">
                          <a:effectLst/>
                        </a:rPr>
                        <a:t>SHIFT_IN/OUT</a:t>
                      </a:r>
                      <a:endParaRPr 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zh-CN" sz="2000">
                          <a:effectLst/>
                        </a:rPr>
                        <a:t>相邻</a:t>
                      </a:r>
                      <a:r>
                        <a:rPr lang="en-US" sz="2000">
                          <a:effectLst/>
                        </a:rPr>
                        <a:t>ASIC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zh-CN" sz="20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0.5</a:t>
                      </a:r>
                      <a:r>
                        <a:rPr lang="zh-CN" altLang="en-US" sz="20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个</a:t>
                      </a:r>
                      <a:r>
                        <a:rPr lang="en-US" altLang="zh-CN" sz="20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Ladder</a:t>
                      </a:r>
                      <a:endParaRPr 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72474436"/>
                  </a:ext>
                </a:extLst>
              </a:tr>
              <a:tr h="427359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2000" dirty="0">
                          <a:effectLst/>
                        </a:rPr>
                        <a:t>OUTP</a:t>
                      </a:r>
                      <a:r>
                        <a:rPr lang="zh-CN" altLang="en-US" sz="2000" dirty="0">
                          <a:effectLst/>
                        </a:rPr>
                        <a:t>、</a:t>
                      </a:r>
                      <a:r>
                        <a:rPr lang="en-US" sz="2000" dirty="0">
                          <a:effectLst/>
                        </a:rPr>
                        <a:t>OUTM</a:t>
                      </a:r>
                      <a:endParaRPr 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zh-CN" sz="2000">
                          <a:effectLst/>
                        </a:rPr>
                        <a:t>三极管</a:t>
                      </a:r>
                      <a:r>
                        <a:rPr lang="en-US" sz="2000">
                          <a:effectLst/>
                        </a:rPr>
                        <a:t>PUMX1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0.5</a:t>
                      </a:r>
                      <a:r>
                        <a:rPr lang="zh-CN" altLang="en-US" sz="2000" dirty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个</a:t>
                      </a:r>
                      <a:r>
                        <a:rPr lang="en-US" altLang="zh-CN" sz="2000" dirty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Ladder</a:t>
                      </a:r>
                      <a:endParaRPr lang="en-US" alt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zh-CN" sz="20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VDD/VSS/AD8032</a:t>
                      </a:r>
                      <a:endParaRPr 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3990788"/>
                  </a:ext>
                </a:extLst>
              </a:tr>
              <a:tr h="436429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2000" dirty="0">
                          <a:effectLst/>
                        </a:rPr>
                        <a:t>CAL</a:t>
                      </a:r>
                      <a:endParaRPr 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zh-CN" altLang="en-US" sz="2000" dirty="0">
                          <a:effectLst/>
                        </a:rPr>
                        <a:t>刻度电路</a:t>
                      </a:r>
                      <a:endParaRPr 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zh-CN" sz="20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zh-CN" altLang="en-US" sz="20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个</a:t>
                      </a:r>
                      <a:r>
                        <a:rPr lang="en-US" altLang="zh-CN" sz="20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Ladder</a:t>
                      </a:r>
                      <a:r>
                        <a:rPr lang="zh-CN" altLang="en-US" sz="20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的刻度</a:t>
                      </a:r>
                      <a:endParaRPr lang="en-US" alt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zh-CN" sz="20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+3.3V</a:t>
                      </a:r>
                      <a:r>
                        <a:rPr lang="zh-CN" altLang="en-US" sz="20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en-US" altLang="zh-CN" sz="20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FPGA</a:t>
                      </a:r>
                      <a:r>
                        <a:rPr lang="zh-CN" altLang="en-US" sz="20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的控制</a:t>
                      </a:r>
                      <a:endParaRPr 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80836472"/>
                  </a:ext>
                </a:extLst>
              </a:tr>
            </a:tbl>
          </a:graphicData>
        </a:graphic>
      </p:graphicFrame>
      <p:sp>
        <p:nvSpPr>
          <p:cNvPr id="10" name="文本框 9">
            <a:extLst>
              <a:ext uri="{FF2B5EF4-FFF2-40B4-BE49-F238E27FC236}">
                <a16:creationId xmlns:a16="http://schemas.microsoft.com/office/drawing/2014/main" id="{CB0095A9-A723-4F83-80E4-E96A61DF598A}"/>
              </a:ext>
            </a:extLst>
          </p:cNvPr>
          <p:cNvSpPr txBox="1"/>
          <p:nvPr/>
        </p:nvSpPr>
        <p:spPr>
          <a:xfrm>
            <a:off x="5447071" y="1172485"/>
            <a:ext cx="65483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ASIC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的输出和控制管脚分类</a:t>
            </a:r>
          </a:p>
        </p:txBody>
      </p:sp>
      <p:sp>
        <p:nvSpPr>
          <p:cNvPr id="11" name="内容占位符 1">
            <a:extLst>
              <a:ext uri="{FF2B5EF4-FFF2-40B4-BE49-F238E27FC236}">
                <a16:creationId xmlns:a16="http://schemas.microsoft.com/office/drawing/2014/main" id="{9D7622AF-2D9C-4074-B617-97D7A876E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5170508"/>
            <a:ext cx="10972800" cy="1399234"/>
          </a:xfrm>
        </p:spPr>
        <p:txBody>
          <a:bodyPr/>
          <a:lstStyle/>
          <a:p>
            <a:r>
              <a:rPr lang="zh-CN" altLang="en-US" dirty="0"/>
              <a:t>如果硅电容耐压不足、且硅微条意外短路，则</a:t>
            </a:r>
            <a:r>
              <a:rPr lang="en-US" altLang="zh-CN" dirty="0"/>
              <a:t>100V</a:t>
            </a:r>
            <a:r>
              <a:rPr lang="zh-CN" altLang="en-US" dirty="0"/>
              <a:t>偏压直接灌到</a:t>
            </a:r>
            <a:r>
              <a:rPr lang="en-US" altLang="zh-CN" dirty="0"/>
              <a:t>ASIC</a:t>
            </a:r>
            <a:r>
              <a:rPr lang="zh-CN" altLang="en-US" dirty="0"/>
              <a:t>输入端，导致</a:t>
            </a:r>
            <a:r>
              <a:rPr lang="en-US" altLang="zh-CN" dirty="0">
                <a:solidFill>
                  <a:srgbClr val="FF0000"/>
                </a:solidFill>
              </a:rPr>
              <a:t>ASIC</a:t>
            </a:r>
            <a:r>
              <a:rPr lang="zh-CN" altLang="en-US" dirty="0">
                <a:solidFill>
                  <a:srgbClr val="FF0000"/>
                </a:solidFill>
              </a:rPr>
              <a:t>输入端击穿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en-US" altLang="zh-CN" dirty="0"/>
              <a:t>ASIC</a:t>
            </a:r>
            <a:r>
              <a:rPr lang="zh-CN" altLang="en-US" dirty="0"/>
              <a:t>输入端击穿后，连带着一系列芯片可能都被击穿，影响域很大。</a:t>
            </a:r>
          </a:p>
        </p:txBody>
      </p:sp>
    </p:spTree>
    <p:extLst>
      <p:ext uri="{BB962C8B-B14F-4D97-AF65-F5344CB8AC3E}">
        <p14:creationId xmlns:p14="http://schemas.microsoft.com/office/powerpoint/2010/main" val="554859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格 7">
            <a:extLst>
              <a:ext uri="{FF2B5EF4-FFF2-40B4-BE49-F238E27FC236}">
                <a16:creationId xmlns:a16="http://schemas.microsoft.com/office/drawing/2014/main" id="{B825030D-41F0-4AD7-BB18-46F14FF165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7179691"/>
              </p:ext>
            </p:extLst>
          </p:nvPr>
        </p:nvGraphicFramePr>
        <p:xfrm>
          <a:off x="609599" y="1285874"/>
          <a:ext cx="11385755" cy="43020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9341">
                  <a:extLst>
                    <a:ext uri="{9D8B030D-6E8A-4147-A177-3AD203B41FA5}">
                      <a16:colId xmlns:a16="http://schemas.microsoft.com/office/drawing/2014/main" val="2020997081"/>
                    </a:ext>
                  </a:extLst>
                </a:gridCol>
                <a:gridCol w="5115030">
                  <a:extLst>
                    <a:ext uri="{9D8B030D-6E8A-4147-A177-3AD203B41FA5}">
                      <a16:colId xmlns:a16="http://schemas.microsoft.com/office/drawing/2014/main" val="3077387770"/>
                    </a:ext>
                  </a:extLst>
                </a:gridCol>
                <a:gridCol w="4601384">
                  <a:extLst>
                    <a:ext uri="{9D8B030D-6E8A-4147-A177-3AD203B41FA5}">
                      <a16:colId xmlns:a16="http://schemas.microsoft.com/office/drawing/2014/main" val="2989917086"/>
                    </a:ext>
                  </a:extLst>
                </a:gridCol>
              </a:tblGrid>
              <a:tr h="901982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序号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方案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风险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1861876"/>
                  </a:ext>
                </a:extLst>
              </a:tr>
              <a:tr h="901982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确保装机的</a:t>
                      </a:r>
                      <a:r>
                        <a:rPr lang="en-US" altLang="zh-CN" dirty="0"/>
                        <a:t>Ladder</a:t>
                      </a:r>
                      <a:r>
                        <a:rPr lang="zh-CN" altLang="en-US" dirty="0"/>
                        <a:t>不短路；不考虑硅电容耐压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电链路：如果在试验或发射过程中</a:t>
                      </a:r>
                      <a:r>
                        <a:rPr lang="en-US" altLang="zh-CN" dirty="0"/>
                        <a:t>Ladder</a:t>
                      </a:r>
                      <a:r>
                        <a:rPr lang="zh-CN" altLang="en-US" dirty="0"/>
                        <a:t>发生短路，则整条链路都可能被击穿。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2042454"/>
                  </a:ext>
                </a:extLst>
              </a:tr>
              <a:tr h="103505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硅电容耐压要求</a:t>
                      </a:r>
                      <a:r>
                        <a:rPr lang="zh-CN" altLang="en-US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≮</a:t>
                      </a:r>
                      <a:r>
                        <a:rPr lang="en-US" altLang="zh-CN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100V</a:t>
                      </a:r>
                      <a:r>
                        <a:rPr lang="zh-CN" altLang="en-US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、且</a:t>
                      </a:r>
                      <a:r>
                        <a:rPr lang="en-US" altLang="zh-CN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Z</a:t>
                      </a:r>
                      <a:r>
                        <a:rPr lang="zh-CN" altLang="en-US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型</a:t>
                      </a:r>
                      <a:r>
                        <a:rPr lang="en-US" altLang="zh-CN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Ladder</a:t>
                      </a:r>
                      <a:r>
                        <a:rPr lang="zh-CN" altLang="en-US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选用</a:t>
                      </a:r>
                      <a:r>
                        <a:rPr lang="en-US" altLang="zh-CN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500 pF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进度：目前没有成品，需要重新设计、流片、做可靠性试验。估计需要</a:t>
                      </a:r>
                      <a:r>
                        <a:rPr lang="en-US" altLang="zh-CN" dirty="0"/>
                        <a:t>8~9</a:t>
                      </a:r>
                      <a:r>
                        <a:rPr lang="zh-CN" altLang="en-US" dirty="0"/>
                        <a:t>个月，耽误鉴定件进度。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9280229"/>
                  </a:ext>
                </a:extLst>
              </a:tr>
              <a:tr h="901982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硅电容耐压要求</a:t>
                      </a:r>
                      <a:r>
                        <a:rPr lang="zh-CN" altLang="en-US" dirty="0">
                          <a:latin typeface="宋体" panose="02010600030101010101" pitchFamily="2" charset="-122"/>
                          <a:ea typeface="+mn-ea"/>
                        </a:rPr>
                        <a:t>≮</a:t>
                      </a:r>
                      <a:r>
                        <a:rPr lang="en-US" altLang="zh-CN" dirty="0">
                          <a:latin typeface="宋体" panose="02010600030101010101" pitchFamily="2" charset="-122"/>
                          <a:ea typeface="+mn-ea"/>
                        </a:rPr>
                        <a:t>100V</a:t>
                      </a:r>
                      <a:r>
                        <a:rPr lang="zh-CN" altLang="en-US" dirty="0">
                          <a:latin typeface="宋体" panose="02010600030101010101" pitchFamily="2" charset="-122"/>
                          <a:ea typeface="+mn-ea"/>
                        </a:rPr>
                        <a:t>、但</a:t>
                      </a:r>
                      <a:r>
                        <a:rPr lang="en-US" altLang="zh-CN" dirty="0">
                          <a:latin typeface="宋体" panose="02010600030101010101" pitchFamily="2" charset="-122"/>
                          <a:ea typeface="+mn-ea"/>
                        </a:rPr>
                        <a:t>Z</a:t>
                      </a:r>
                      <a:r>
                        <a:rPr lang="zh-CN" altLang="en-US" dirty="0">
                          <a:latin typeface="宋体" panose="02010600030101010101" pitchFamily="2" charset="-122"/>
                          <a:ea typeface="+mn-ea"/>
                        </a:rPr>
                        <a:t>型</a:t>
                      </a:r>
                      <a:r>
                        <a:rPr lang="en-US" altLang="zh-CN" dirty="0">
                          <a:latin typeface="宋体" panose="02010600030101010101" pitchFamily="2" charset="-122"/>
                          <a:ea typeface="+mn-ea"/>
                        </a:rPr>
                        <a:t>Ladder</a:t>
                      </a:r>
                      <a:r>
                        <a:rPr lang="zh-CN" altLang="en-US" dirty="0">
                          <a:latin typeface="宋体" panose="02010600030101010101" pitchFamily="2" charset="-122"/>
                          <a:ea typeface="+mn-ea"/>
                        </a:rPr>
                        <a:t>改为</a:t>
                      </a:r>
                      <a:r>
                        <a:rPr lang="en-US" altLang="zh-CN" dirty="0">
                          <a:latin typeface="宋体" panose="02010600030101010101" pitchFamily="2" charset="-122"/>
                          <a:ea typeface="+mn-ea"/>
                        </a:rPr>
                        <a:t>270 pF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性能：重核分辨提升；质子的</a:t>
                      </a:r>
                      <a:r>
                        <a:rPr lang="en-US" altLang="zh-CN" dirty="0"/>
                        <a:t>Seed</a:t>
                      </a:r>
                      <a:r>
                        <a:rPr lang="zh-CN" altLang="en-US" dirty="0"/>
                        <a:t>通道信噪比从</a:t>
                      </a:r>
                      <a:r>
                        <a:rPr lang="en-US" altLang="zh-CN" dirty="0"/>
                        <a:t>9.0</a:t>
                      </a:r>
                      <a:r>
                        <a:rPr lang="zh-CN" altLang="en-US" dirty="0"/>
                        <a:t>下降到</a:t>
                      </a:r>
                      <a:r>
                        <a:rPr lang="en-US" altLang="zh-CN" dirty="0"/>
                        <a:t>8.8</a:t>
                      </a:r>
                      <a:r>
                        <a:rPr lang="zh-CN" altLang="en-US" dirty="0"/>
                        <a:t>。</a:t>
                      </a:r>
                      <a:endParaRPr lang="en-US" altLang="zh-CN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束流：束流</a:t>
                      </a:r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</a:t>
                      </a:r>
                      <a:r>
                        <a:rPr lang="en-US" altLang="zh-CN" dirty="0"/>
                        <a:t>Ladder</a:t>
                      </a:r>
                      <a:r>
                        <a:rPr lang="zh-CN" altLang="en-US" dirty="0"/>
                        <a:t>缺</a:t>
                      </a:r>
                      <a:r>
                        <a:rPr lang="en-US" altLang="zh-CN" dirty="0"/>
                        <a:t>270 pF</a:t>
                      </a:r>
                      <a:r>
                        <a:rPr lang="zh-CN" altLang="en-US" dirty="0"/>
                        <a:t>电容，之前沟通</a:t>
                      </a:r>
                      <a:r>
                        <a:rPr lang="en-US" altLang="zh-CN" dirty="0"/>
                        <a:t>6</a:t>
                      </a:r>
                      <a:r>
                        <a:rPr lang="zh-CN" altLang="en-US" dirty="0"/>
                        <a:t>月底拿到。其中</a:t>
                      </a:r>
                      <a:r>
                        <a:rPr lang="en-US" altLang="zh-CN" dirty="0"/>
                        <a:t>TZ</a:t>
                      </a:r>
                      <a:r>
                        <a:rPr lang="zh-CN" altLang="en-US" dirty="0"/>
                        <a:t>的</a:t>
                      </a:r>
                      <a:r>
                        <a:rPr lang="en-US" altLang="zh-CN" dirty="0"/>
                        <a:t>ASIC</a:t>
                      </a:r>
                      <a:r>
                        <a:rPr lang="zh-CN" altLang="en-US" dirty="0"/>
                        <a:t>板贴满了</a:t>
                      </a:r>
                      <a:r>
                        <a:rPr lang="en-US" altLang="zh-CN" dirty="0"/>
                        <a:t>500 pF</a:t>
                      </a:r>
                      <a:r>
                        <a:rPr lang="zh-CN" altLang="en-US" dirty="0"/>
                        <a:t>电容。</a:t>
                      </a: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9768738"/>
                  </a:ext>
                </a:extLst>
              </a:tr>
            </a:tbl>
          </a:graphicData>
        </a:graphic>
      </p:graphicFrame>
      <p:sp>
        <p:nvSpPr>
          <p:cNvPr id="3" name="标题 2">
            <a:extLst>
              <a:ext uri="{FF2B5EF4-FFF2-40B4-BE49-F238E27FC236}">
                <a16:creationId xmlns:a16="http://schemas.microsoft.com/office/drawing/2014/main" id="{59C4C845-8CC0-438E-8D13-F48411738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硅电容闭环问题：耐压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16D5FC0-DFD5-4E4F-BAE9-7C4C45C23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CDB7E14-84B6-47F8-82DA-4C9E84829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81619EA-96D3-4BCD-9022-501F052AB1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8807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A58D03F7-71D8-44EB-9225-5AB79EDE0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LZ</a:t>
            </a:r>
            <a:r>
              <a:rPr lang="zh-CN" altLang="en-US" dirty="0"/>
              <a:t>的宇宙线：</a:t>
            </a:r>
            <a:r>
              <a:rPr lang="en-US" altLang="zh-CN" dirty="0"/>
              <a:t>270 pF vs 500 </a:t>
            </a:r>
            <a:r>
              <a:rPr lang="en-US" altLang="zh-CN" dirty="0" err="1"/>
              <a:t>pF.</a:t>
            </a:r>
            <a:r>
              <a:rPr lang="en-US" altLang="zh-CN" dirty="0"/>
              <a:t> by</a:t>
            </a:r>
            <a:r>
              <a:rPr lang="zh-CN" altLang="en-US" dirty="0"/>
              <a:t>唐远平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86F2E81-6DC4-438B-9A14-F1D77193C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2026/6/22</a:t>
            </a:r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8547E8F-EA38-43BA-829E-69F9BCC3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C12146A-4222-4C48-BD17-96C8523D85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B4D5D4B7-7F79-4389-95FC-0F1CC08D7024}"/>
              </a:ext>
            </a:extLst>
          </p:cNvPr>
          <p:cNvSpPr/>
          <p:nvPr/>
        </p:nvSpPr>
        <p:spPr>
          <a:xfrm>
            <a:off x="324340" y="4210557"/>
            <a:ext cx="32243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LZ—</a:t>
            </a:r>
            <a:r>
              <a:rPr lang="zh-CN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三片硅电容</a:t>
            </a:r>
            <a:r>
              <a:rPr lang="en-US" altLang="zh-C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-20260526</a:t>
            </a:r>
            <a:endParaRPr lang="zh-CN" alt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3061307F-EEF2-40B3-A601-185532E728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152" y="3868172"/>
            <a:ext cx="3697357" cy="2773018"/>
          </a:xfrm>
          <a:prstGeom prst="rect">
            <a:avLst/>
          </a:prstGeom>
          <a:ln>
            <a:solidFill>
              <a:schemeClr val="accent4"/>
            </a:solidFill>
          </a:ln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1F156B73-CC6B-4F87-A569-7CAF8308097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31" t="22236" r="40207" b="34195"/>
          <a:stretch/>
        </p:blipFill>
        <p:spPr>
          <a:xfrm>
            <a:off x="779628" y="1222920"/>
            <a:ext cx="2154072" cy="293317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289ACC56-3DCC-414E-9CD5-160E297952D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153" y="1061937"/>
            <a:ext cx="3697356" cy="277301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5654118C-003E-40F8-B983-36167969027C}"/>
              </a:ext>
            </a:extLst>
          </p:cNvPr>
          <p:cNvSpPr txBox="1"/>
          <p:nvPr/>
        </p:nvSpPr>
        <p:spPr>
          <a:xfrm>
            <a:off x="5144761" y="1659993"/>
            <a:ext cx="23007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tx1"/>
                </a:solidFill>
              </a:rPr>
              <a:t>LZ</a:t>
            </a:r>
            <a:r>
              <a:rPr lang="zh-CN" altLang="en-US" dirty="0">
                <a:solidFill>
                  <a:schemeClr val="tx1"/>
                </a:solidFill>
              </a:rPr>
              <a:t>搭配</a:t>
            </a:r>
            <a:r>
              <a:rPr lang="en-US" altLang="zh-CN" b="1" dirty="0">
                <a:solidFill>
                  <a:srgbClr val="FF0000"/>
                </a:solidFill>
              </a:rPr>
              <a:t>500 pF</a:t>
            </a:r>
          </a:p>
          <a:p>
            <a:r>
              <a:rPr lang="en-US" altLang="zh-CN" dirty="0">
                <a:solidFill>
                  <a:schemeClr val="tx1"/>
                </a:solidFill>
              </a:rPr>
              <a:t>MPV</a:t>
            </a:r>
            <a:r>
              <a:rPr lang="zh-CN" altLang="en-US" dirty="0">
                <a:solidFill>
                  <a:schemeClr val="tx1"/>
                </a:solidFill>
              </a:rPr>
              <a:t>值</a:t>
            </a:r>
            <a:r>
              <a:rPr lang="en-US" altLang="zh-CN" dirty="0">
                <a:solidFill>
                  <a:schemeClr val="tx1"/>
                </a:solidFill>
              </a:rPr>
              <a:t>53.4 ADC </a:t>
            </a:r>
          </a:p>
          <a:p>
            <a:r>
              <a:rPr lang="zh-CN" altLang="en-US" dirty="0">
                <a:solidFill>
                  <a:schemeClr val="tx1"/>
                </a:solidFill>
              </a:rPr>
              <a:t>扣共模噪声</a:t>
            </a:r>
            <a:r>
              <a:rPr lang="en-US" altLang="zh-CN" dirty="0">
                <a:solidFill>
                  <a:schemeClr val="tx1"/>
                </a:solidFill>
              </a:rPr>
              <a:t>4.1 ADC</a:t>
            </a:r>
          </a:p>
          <a:p>
            <a:r>
              <a:rPr lang="en-US" altLang="zh-CN" dirty="0">
                <a:solidFill>
                  <a:schemeClr val="tx1"/>
                </a:solidFill>
              </a:rPr>
              <a:t>Cluster</a:t>
            </a:r>
            <a:r>
              <a:rPr lang="zh-CN" altLang="en-US" dirty="0">
                <a:solidFill>
                  <a:schemeClr val="tx1"/>
                </a:solidFill>
              </a:rPr>
              <a:t>信噪比</a:t>
            </a:r>
            <a:r>
              <a:rPr lang="en-US" altLang="zh-CN" b="1" dirty="0">
                <a:solidFill>
                  <a:srgbClr val="FF0000"/>
                </a:solidFill>
              </a:rPr>
              <a:t>13.0</a:t>
            </a:r>
          </a:p>
        </p:txBody>
      </p:sp>
      <p:pic>
        <p:nvPicPr>
          <p:cNvPr id="16" name="图片 15">
            <a:extLst>
              <a:ext uri="{FF2B5EF4-FFF2-40B4-BE49-F238E27FC236}">
                <a16:creationId xmlns:a16="http://schemas.microsoft.com/office/drawing/2014/main" id="{E2F97D02-8372-4E81-AD53-71B201257E7C}"/>
              </a:ext>
            </a:extLst>
          </p:cNvPr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658"/>
          <a:stretch/>
        </p:blipFill>
        <p:spPr bwMode="auto">
          <a:xfrm>
            <a:off x="8499869" y="1129895"/>
            <a:ext cx="2930168" cy="4964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7" name="文本框 16">
            <a:extLst>
              <a:ext uri="{FF2B5EF4-FFF2-40B4-BE49-F238E27FC236}">
                <a16:creationId xmlns:a16="http://schemas.microsoft.com/office/drawing/2014/main" id="{9A75FDE0-AC05-4155-9579-AFCE40EFECCA}"/>
              </a:ext>
            </a:extLst>
          </p:cNvPr>
          <p:cNvSpPr txBox="1"/>
          <p:nvPr/>
        </p:nvSpPr>
        <p:spPr>
          <a:xfrm>
            <a:off x="5144761" y="4495489"/>
            <a:ext cx="23007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tx1"/>
                </a:solidFill>
              </a:rPr>
              <a:t>LZ</a:t>
            </a:r>
            <a:r>
              <a:rPr lang="zh-CN" altLang="en-US" dirty="0">
                <a:solidFill>
                  <a:schemeClr val="tx1"/>
                </a:solidFill>
              </a:rPr>
              <a:t>搭配</a:t>
            </a:r>
            <a:r>
              <a:rPr lang="en-US" altLang="zh-CN" b="1" dirty="0">
                <a:solidFill>
                  <a:srgbClr val="00B050"/>
                </a:solidFill>
              </a:rPr>
              <a:t>270 pF</a:t>
            </a:r>
          </a:p>
          <a:p>
            <a:r>
              <a:rPr lang="en-US" altLang="zh-CN" dirty="0">
                <a:solidFill>
                  <a:schemeClr val="tx1"/>
                </a:solidFill>
              </a:rPr>
              <a:t>MPV</a:t>
            </a:r>
            <a:r>
              <a:rPr lang="zh-CN" altLang="en-US" dirty="0">
                <a:solidFill>
                  <a:schemeClr val="tx1"/>
                </a:solidFill>
              </a:rPr>
              <a:t>值</a:t>
            </a:r>
            <a:r>
              <a:rPr lang="en-US" altLang="zh-CN" dirty="0">
                <a:solidFill>
                  <a:schemeClr val="tx1"/>
                </a:solidFill>
              </a:rPr>
              <a:t>48.0 ADC</a:t>
            </a:r>
          </a:p>
          <a:p>
            <a:r>
              <a:rPr lang="zh-CN" altLang="en-US" dirty="0">
                <a:solidFill>
                  <a:schemeClr val="tx1"/>
                </a:solidFill>
              </a:rPr>
              <a:t>扣共模噪声</a:t>
            </a:r>
            <a:r>
              <a:rPr lang="en-US" altLang="zh-CN" dirty="0">
                <a:solidFill>
                  <a:schemeClr val="tx1"/>
                </a:solidFill>
              </a:rPr>
              <a:t>3.3 ADC</a:t>
            </a:r>
          </a:p>
          <a:p>
            <a:r>
              <a:rPr lang="en-US" altLang="zh-CN" dirty="0">
                <a:solidFill>
                  <a:schemeClr val="tx1"/>
                </a:solidFill>
              </a:rPr>
              <a:t>Cluster</a:t>
            </a:r>
            <a:r>
              <a:rPr lang="zh-CN" altLang="en-US" dirty="0">
                <a:solidFill>
                  <a:schemeClr val="tx1"/>
                </a:solidFill>
              </a:rPr>
              <a:t>信噪比</a:t>
            </a:r>
            <a:r>
              <a:rPr lang="en-US" altLang="zh-CN" b="1" dirty="0">
                <a:solidFill>
                  <a:srgbClr val="00B050"/>
                </a:solidFill>
              </a:rPr>
              <a:t>14.5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10086B5B-DD55-4995-9143-F6891737AB1C}"/>
              </a:ext>
            </a:extLst>
          </p:cNvPr>
          <p:cNvSpPr txBox="1"/>
          <p:nvPr/>
        </p:nvSpPr>
        <p:spPr>
          <a:xfrm>
            <a:off x="8060772" y="6060943"/>
            <a:ext cx="3929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LZ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的原始噪声和扣共模噪声</a:t>
            </a:r>
          </a:p>
        </p:txBody>
      </p:sp>
    </p:spTree>
    <p:extLst>
      <p:ext uri="{BB962C8B-B14F-4D97-AF65-F5344CB8AC3E}">
        <p14:creationId xmlns:p14="http://schemas.microsoft.com/office/powerpoint/2010/main" val="3527655599"/>
      </p:ext>
    </p:extLst>
  </p:cSld>
  <p:clrMapOvr>
    <a:masterClrMapping/>
  </p:clrMapOvr>
</p:sld>
</file>

<file path=ppt/theme/theme1.xml><?xml version="1.0" encoding="utf-8"?>
<a:theme xmlns:a="http://schemas.openxmlformats.org/drawingml/2006/main" name="IHE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400" dirty="0" smtClean="0">
            <a:solidFill>
              <a:srgbClr val="002060"/>
            </a:solidFill>
            <a:ea typeface="黑体" panose="02010609060101010101" pitchFamily="2" charset="-122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HEP" id="{1B0B717B-B345-4556-8931-A4D9E266528D}" vid="{B471213F-AC63-4C40-9683-2EC057EFCA7F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8264</TotalTime>
  <Words>932</Words>
  <Application>Microsoft Office PowerPoint</Application>
  <PresentationFormat>宽屏</PresentationFormat>
  <Paragraphs>176</Paragraphs>
  <Slides>9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等线</vt:lpstr>
      <vt:lpstr>宋体</vt:lpstr>
      <vt:lpstr>微软雅黑</vt:lpstr>
      <vt:lpstr>Arial</vt:lpstr>
      <vt:lpstr>Calibri</vt:lpstr>
      <vt:lpstr>Calibri Light</vt:lpstr>
      <vt:lpstr>Times New Roman</vt:lpstr>
      <vt:lpstr>Wingdings</vt:lpstr>
      <vt:lpstr>IHEP</vt:lpstr>
      <vt:lpstr>自定义设计方案</vt:lpstr>
      <vt:lpstr>SCD 周例会</vt:lpstr>
      <vt:lpstr>总体研制节点及安排</vt:lpstr>
      <vt:lpstr>本周安排：束流实验的PID</vt:lpstr>
      <vt:lpstr>计划：束流实验的FFE</vt:lpstr>
      <vt:lpstr>招标</vt:lpstr>
      <vt:lpstr>文档和评审</vt:lpstr>
      <vt:lpstr>硅电容闭环问题：耐压</vt:lpstr>
      <vt:lpstr>硅电容闭环问题：耐压</vt:lpstr>
      <vt:lpstr>LZ的宇宙线：270 pF vs 500 pF. by唐远平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上一个年度的重要进展回顾</dc:title>
  <dc:creator>Yuodaa</dc:creator>
  <cp:lastModifiedBy>猫猫 乔</cp:lastModifiedBy>
  <cp:revision>832</cp:revision>
  <dcterms:created xsi:type="dcterms:W3CDTF">2023-08-09T12:44:00Z</dcterms:created>
  <dcterms:modified xsi:type="dcterms:W3CDTF">2026-06-22T05:01:15Z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</Properties>
</file>