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399" autoAdjust="0"/>
  </p:normalViewPr>
  <p:slideViewPr>
    <p:cSldViewPr snapToGrid="0" showGuides="1">
      <p:cViewPr varScale="1">
        <p:scale>
          <a:sx n="102" d="100"/>
          <a:sy n="102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E302-2C03-4909-A678-FDFF151B6D3C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AC467-2B6A-4517-AA6B-2EC428374D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9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工作策划</a:t>
            </a:r>
            <a:r>
              <a:rPr lang="en-US" altLang="zh-CN" dirty="0"/>
              <a:t>\SCD_</a:t>
            </a:r>
            <a:r>
              <a:rPr lang="zh-CN" altLang="en-US" dirty="0"/>
              <a:t>力学摸底试验</a:t>
            </a:r>
            <a:r>
              <a:rPr lang="en-US" altLang="zh-CN" dirty="0"/>
              <a:t>.</a:t>
            </a:r>
            <a:r>
              <a:rPr lang="en-US" altLang="zh-CN" dirty="0" err="1"/>
              <a:t>mpp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C467-2B6A-4517-AA6B-2EC428374D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7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\Ladder</a:t>
            </a:r>
            <a:r>
              <a:rPr lang="zh-CN" altLang="en-US" dirty="0"/>
              <a:t>装配</a:t>
            </a:r>
            <a:r>
              <a:rPr lang="en-US" altLang="zh-CN" dirty="0"/>
              <a:t>\DAMPE</a:t>
            </a:r>
            <a:r>
              <a:rPr lang="zh-CN" altLang="en-US" dirty="0"/>
              <a:t>的工艺资料</a:t>
            </a:r>
            <a:r>
              <a:rPr lang="en-US" altLang="zh-CN" dirty="0"/>
              <a:t>\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\Ladder</a:t>
            </a:r>
            <a:r>
              <a:rPr lang="zh-CN" altLang="en-US" dirty="0"/>
              <a:t>装配</a:t>
            </a:r>
            <a:r>
              <a:rPr lang="en-US" altLang="zh-CN" dirty="0"/>
              <a:t>\AMS</a:t>
            </a:r>
            <a:r>
              <a:rPr lang="zh-CN" altLang="en-US" dirty="0"/>
              <a:t>升级的工艺资料</a:t>
            </a:r>
            <a:r>
              <a:rPr lang="en-US" altLang="zh-CN" dirty="0"/>
              <a:t>\20260617_Maria_dispenser for AMSL0.pdf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\Ladder</a:t>
            </a:r>
            <a:r>
              <a:rPr lang="zh-CN" altLang="en-US" dirty="0"/>
              <a:t>装配</a:t>
            </a:r>
            <a:r>
              <a:rPr lang="en-US" altLang="zh-CN" dirty="0"/>
              <a:t>\AMS</a:t>
            </a:r>
            <a:r>
              <a:rPr lang="zh-CN" altLang="en-US" dirty="0"/>
              <a:t>升级的工艺资料</a:t>
            </a:r>
            <a:r>
              <a:rPr lang="en-US" altLang="zh-CN" dirty="0"/>
              <a:t>\20260617_Maria_</a:t>
            </a:r>
            <a:r>
              <a:rPr lang="zh-CN" altLang="en-US" dirty="0"/>
              <a:t>回复</a:t>
            </a:r>
            <a:r>
              <a:rPr lang="en-US" altLang="zh-CN" dirty="0"/>
              <a:t>AMS</a:t>
            </a:r>
            <a:r>
              <a:rPr lang="zh-CN" altLang="en-US" dirty="0"/>
              <a:t>升级的</a:t>
            </a:r>
            <a:r>
              <a:rPr lang="en-US" altLang="zh-CN" dirty="0"/>
              <a:t>Ladder</a:t>
            </a:r>
            <a:r>
              <a:rPr lang="zh-CN" altLang="en-US" dirty="0"/>
              <a:t>往蜂窝板粘胶选型和方法</a:t>
            </a:r>
            <a:r>
              <a:rPr lang="en-US" altLang="zh-CN" dirty="0"/>
              <a:t>.pdf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C467-2B6A-4517-AA6B-2EC428374D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49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2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17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28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3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1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1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5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58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0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2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83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7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90F39-5582-4274-9815-9AA99F111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Ladder</a:t>
            </a:r>
            <a:r>
              <a:rPr lang="zh-CN" altLang="en-US" dirty="0"/>
              <a:t>装配相关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043000-1FD5-42BB-A7DE-91479369E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</a:t>
            </a:r>
          </a:p>
        </p:txBody>
      </p:sp>
    </p:spTree>
    <p:extLst>
      <p:ext uri="{BB962C8B-B14F-4D97-AF65-F5344CB8AC3E}">
        <p14:creationId xmlns:p14="http://schemas.microsoft.com/office/powerpoint/2010/main" val="422906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A517052-C906-4971-97CA-F4A3CB24E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3" b="47512"/>
          <a:stretch/>
        </p:blipFill>
        <p:spPr>
          <a:xfrm>
            <a:off x="1929468" y="1078162"/>
            <a:ext cx="8597178" cy="1711354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B1A87C1-075F-49AA-BF65-17D9A0D3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26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月重核束流实验重要时间节点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A043281-2EDD-44AE-956A-225548F4A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90298"/>
              </p:ext>
            </p:extLst>
          </p:nvPr>
        </p:nvGraphicFramePr>
        <p:xfrm>
          <a:off x="2281806" y="3429000"/>
          <a:ext cx="8724550" cy="26530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7405">
                  <a:extLst>
                    <a:ext uri="{9D8B030D-6E8A-4147-A177-3AD203B41FA5}">
                      <a16:colId xmlns:a16="http://schemas.microsoft.com/office/drawing/2014/main" val="3690738297"/>
                    </a:ext>
                  </a:extLst>
                </a:gridCol>
                <a:gridCol w="7357145">
                  <a:extLst>
                    <a:ext uri="{9D8B030D-6E8A-4147-A177-3AD203B41FA5}">
                      <a16:colId xmlns:a16="http://schemas.microsoft.com/office/drawing/2014/main" val="223980160"/>
                    </a:ext>
                  </a:extLst>
                </a:gridCol>
              </a:tblGrid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日期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任务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433165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effectLst/>
                        </a:rPr>
                        <a:t>8.13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第一批试验人员到达欧洲核子中心，完成相关手续办理。（瑞士）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277735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8.14-8.16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</a:rPr>
                        <a:t>束流平台调试、安检，探测器调试。（法国）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245314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8.17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第二批试验人员到达欧洲核子中心，完成相关手续办理。（瑞士）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265075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8.17-8.19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探测器调试。（法国）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361545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8.20-8.26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effectLst/>
                        </a:rPr>
                        <a:t>SPS</a:t>
                      </a:r>
                      <a:r>
                        <a:rPr lang="zh-CN" sz="1400" kern="100" dirty="0">
                          <a:effectLst/>
                        </a:rPr>
                        <a:t>束流试验。（法国）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467745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8.27-8.28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探测器拆卸、探测器打包、辐射防护、安全检查。（法国）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335730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8.29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大部分试验人员返程。（瑞士）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670107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8.29-8.31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探测器内部转运、发回北京。（法国）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717498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9.1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留守试验人员返程。（瑞士）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792054"/>
                  </a:ext>
                </a:extLst>
              </a:tr>
              <a:tr h="24118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</a:rPr>
                        <a:t>9.2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</a:rPr>
                        <a:t>到达北京。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20807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752BA602-05D5-4EC0-9A24-D36F3EF98358}"/>
              </a:ext>
            </a:extLst>
          </p:cNvPr>
          <p:cNvSpPr/>
          <p:nvPr/>
        </p:nvSpPr>
        <p:spPr>
          <a:xfrm>
            <a:off x="2223083" y="2223083"/>
            <a:ext cx="2751589" cy="5664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A91C6A-9455-4C45-8226-82CAE1E0D749}"/>
              </a:ext>
            </a:extLst>
          </p:cNvPr>
          <p:cNvSpPr/>
          <p:nvPr/>
        </p:nvSpPr>
        <p:spPr>
          <a:xfrm>
            <a:off x="2223083" y="3651220"/>
            <a:ext cx="4286774" cy="21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29C347-EEB3-489D-A967-BA3ACC09B46F}"/>
              </a:ext>
            </a:extLst>
          </p:cNvPr>
          <p:cNvSpPr/>
          <p:nvPr/>
        </p:nvSpPr>
        <p:spPr>
          <a:xfrm>
            <a:off x="2223083" y="4162948"/>
            <a:ext cx="4286774" cy="21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49EB2DB-2F00-4470-8591-CAE0E50C6785}"/>
              </a:ext>
            </a:extLst>
          </p:cNvPr>
          <p:cNvSpPr/>
          <p:nvPr/>
        </p:nvSpPr>
        <p:spPr>
          <a:xfrm>
            <a:off x="2223083" y="5132878"/>
            <a:ext cx="4286774" cy="21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48FB1AE-CA1F-4E79-A9C7-AF192F45F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041182"/>
              </p:ext>
            </p:extLst>
          </p:nvPr>
        </p:nvGraphicFramePr>
        <p:xfrm>
          <a:off x="609600" y="1285875"/>
          <a:ext cx="10763325" cy="3764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475">
                  <a:extLst>
                    <a:ext uri="{9D8B030D-6E8A-4147-A177-3AD203B41FA5}">
                      <a16:colId xmlns:a16="http://schemas.microsoft.com/office/drawing/2014/main" val="3945984434"/>
                    </a:ext>
                  </a:extLst>
                </a:gridCol>
                <a:gridCol w="4496499">
                  <a:extLst>
                    <a:ext uri="{9D8B030D-6E8A-4147-A177-3AD203B41FA5}">
                      <a16:colId xmlns:a16="http://schemas.microsoft.com/office/drawing/2014/main" val="4182566642"/>
                    </a:ext>
                  </a:extLst>
                </a:gridCol>
                <a:gridCol w="5257351">
                  <a:extLst>
                    <a:ext uri="{9D8B030D-6E8A-4147-A177-3AD203B41FA5}">
                      <a16:colId xmlns:a16="http://schemas.microsoft.com/office/drawing/2014/main" val="2381619840"/>
                    </a:ext>
                  </a:extLst>
                </a:gridCol>
              </a:tblGrid>
              <a:tr h="894876">
                <a:tc>
                  <a:txBody>
                    <a:bodyPr/>
                    <a:lstStyle/>
                    <a:p>
                      <a:r>
                        <a:rPr lang="zh-CN" altLang="en-US" dirty="0"/>
                        <a:t>分类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本周进展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未来计划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42023"/>
                  </a:ext>
                </a:extLst>
              </a:tr>
              <a:tr h="1079670">
                <a:tc>
                  <a:txBody>
                    <a:bodyPr/>
                    <a:lstStyle/>
                    <a:p>
                      <a:r>
                        <a:rPr lang="en-US" altLang="zh-CN" dirty="0"/>
                        <a:t>PID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车永娥与程龙沟通后，完成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板的电装（不含破坏平整度的连接器）</a:t>
                      </a:r>
                      <a:endParaRPr lang="en-US" altLang="zh-CN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龚轲提供键合说明文档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 王昊洋贴片</a:t>
                      </a:r>
                      <a:r>
                        <a:rPr lang="en-US" altLang="zh-CN" dirty="0"/>
                        <a:t>-&gt;</a:t>
                      </a:r>
                      <a:r>
                        <a:rPr lang="zh-CN" altLang="en-US" dirty="0"/>
                        <a:t>程龙键合</a:t>
                      </a:r>
                      <a:r>
                        <a:rPr lang="en-US" altLang="zh-CN" dirty="0"/>
                        <a:t>-&gt;</a:t>
                      </a:r>
                      <a:r>
                        <a:rPr lang="zh-CN" altLang="en-US" dirty="0"/>
                        <a:t>安装保护盖</a:t>
                      </a:r>
                      <a:r>
                        <a:rPr lang="en-US" altLang="zh-CN" dirty="0"/>
                        <a:t>-&gt;</a:t>
                      </a:r>
                      <a:r>
                        <a:rPr lang="zh-CN" altLang="en-US" dirty="0"/>
                        <a:t>霍嘉测试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1617"/>
                  </a:ext>
                </a:extLst>
              </a:tr>
              <a:tr h="894876">
                <a:tc>
                  <a:txBody>
                    <a:bodyPr/>
                    <a:lstStyle/>
                    <a:p>
                      <a:r>
                        <a:rPr lang="en-US" altLang="zh-CN" dirty="0"/>
                        <a:t>Ladder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《</a:t>
                      </a:r>
                      <a:r>
                        <a:rPr lang="zh-CN" altLang="en-US" dirty="0"/>
                        <a:t>硅电容设计需求</a:t>
                      </a:r>
                      <a:r>
                        <a:rPr lang="en-US" altLang="zh-CN" dirty="0"/>
                        <a:t>》</a:t>
                      </a:r>
                      <a:r>
                        <a:rPr lang="zh-CN" altLang="en-US" dirty="0"/>
                        <a:t>闭环，确定全部用</a:t>
                      </a:r>
                      <a:r>
                        <a:rPr lang="en-US" altLang="zh-CN" dirty="0"/>
                        <a:t>267 pF</a:t>
                      </a:r>
                      <a:r>
                        <a:rPr lang="zh-CN" altLang="en-US" dirty="0"/>
                        <a:t>。但目前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SFE</a:t>
                      </a:r>
                      <a:r>
                        <a:rPr lang="zh-CN" altLang="en-US" dirty="0"/>
                        <a:t>缺少</a:t>
                      </a:r>
                      <a:r>
                        <a:rPr lang="en-US" altLang="zh-CN" dirty="0"/>
                        <a:t>267 pF</a:t>
                      </a:r>
                      <a:r>
                        <a:rPr lang="zh-CN" altLang="en-US" dirty="0"/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张子良电装新的</a:t>
                      </a:r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SFE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乔锐询问</a:t>
                      </a:r>
                      <a:r>
                        <a:rPr lang="en-US" altLang="zh-CN" dirty="0"/>
                        <a:t>267 pF</a:t>
                      </a:r>
                      <a:r>
                        <a:rPr lang="zh-CN" altLang="en-US" dirty="0"/>
                        <a:t>硅电容加工进度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16443"/>
                  </a:ext>
                </a:extLst>
              </a:tr>
              <a:tr h="894876">
                <a:tc>
                  <a:txBody>
                    <a:bodyPr/>
                    <a:lstStyle/>
                    <a:p>
                      <a:r>
                        <a:rPr lang="zh-CN" altLang="en-US" dirty="0"/>
                        <a:t>结构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鲁兵完善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包装盒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鲁兵</a:t>
                      </a:r>
                      <a:r>
                        <a:rPr lang="en-US" altLang="zh-CN" dirty="0"/>
                        <a:t>3D</a:t>
                      </a:r>
                      <a:r>
                        <a:rPr lang="zh-CN" altLang="en-US" dirty="0"/>
                        <a:t>打印</a:t>
                      </a:r>
                      <a:r>
                        <a:rPr lang="en-US" altLang="zh-CN" dirty="0"/>
                        <a:t>PID</a:t>
                      </a:r>
                      <a:r>
                        <a:rPr lang="zh-CN" altLang="en-US" dirty="0"/>
                        <a:t>的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板保护盖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24569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4A2206D3-76BC-4F24-A614-B19C09D4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26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月重核束流实验的进展（与装配相关）</a:t>
            </a:r>
          </a:p>
        </p:txBody>
      </p:sp>
    </p:spTree>
    <p:extLst>
      <p:ext uri="{BB962C8B-B14F-4D97-AF65-F5344CB8AC3E}">
        <p14:creationId xmlns:p14="http://schemas.microsoft.com/office/powerpoint/2010/main" val="334951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65A7C27-9C9B-4646-96E9-09D6D14C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26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月的力学摸底试验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CBF642-B93D-4226-BEB5-94A21D15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9490"/>
            <a:ext cx="8338657" cy="456201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03494DE-6F7C-49E2-A9DE-9A0BD99A0728}"/>
              </a:ext>
            </a:extLst>
          </p:cNvPr>
          <p:cNvSpPr/>
          <p:nvPr/>
        </p:nvSpPr>
        <p:spPr>
          <a:xfrm>
            <a:off x="8065791" y="1453305"/>
            <a:ext cx="1128767" cy="55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加工蜂窝板</a:t>
            </a:r>
            <a:endParaRPr lang="en-US" altLang="zh-CN" sz="1400" dirty="0"/>
          </a:p>
          <a:p>
            <a:pPr algn="ctr"/>
            <a:r>
              <a:rPr lang="zh-CN" altLang="en-US" sz="1400" dirty="0"/>
              <a:t>及装配工装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089AC3-96B5-4EA3-A533-38978686AAA8}"/>
              </a:ext>
            </a:extLst>
          </p:cNvPr>
          <p:cNvSpPr/>
          <p:nvPr/>
        </p:nvSpPr>
        <p:spPr>
          <a:xfrm>
            <a:off x="10502829" y="1453304"/>
            <a:ext cx="927208" cy="551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力学仿真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62C255-5AD7-40CF-AB8D-A8F69C46DF84}"/>
              </a:ext>
            </a:extLst>
          </p:cNvPr>
          <p:cNvSpPr/>
          <p:nvPr/>
        </p:nvSpPr>
        <p:spPr>
          <a:xfrm>
            <a:off x="9463549" y="2589949"/>
            <a:ext cx="1166071" cy="725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给出</a:t>
            </a:r>
            <a:r>
              <a:rPr lang="en-US" altLang="zh-CN" sz="1400" dirty="0"/>
              <a:t>super-ladder</a:t>
            </a:r>
            <a:r>
              <a:rPr lang="zh-CN" altLang="en-US" sz="1400" dirty="0"/>
              <a:t>装配方案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9A6FB2-1BF4-4533-9137-CE2FCB5564A9}"/>
              </a:ext>
            </a:extLst>
          </p:cNvPr>
          <p:cNvSpPr/>
          <p:nvPr/>
        </p:nvSpPr>
        <p:spPr>
          <a:xfrm>
            <a:off x="10868703" y="2589949"/>
            <a:ext cx="1319487" cy="725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给出摸底试验方案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59C317A-5503-4802-9984-B426A97A3D5E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10046585" y="2004970"/>
            <a:ext cx="919848" cy="584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31332D2-3AE2-4E04-993C-2D9CCCB2FB89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10966433" y="2004970"/>
            <a:ext cx="562014" cy="584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1CA5781C-9640-418A-89B6-8C09966190F2}"/>
              </a:ext>
            </a:extLst>
          </p:cNvPr>
          <p:cNvSpPr/>
          <p:nvPr/>
        </p:nvSpPr>
        <p:spPr>
          <a:xfrm>
            <a:off x="9463549" y="3654136"/>
            <a:ext cx="1166071" cy="492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装配各种</a:t>
            </a:r>
            <a:r>
              <a:rPr lang="en-US" altLang="zh-CN" sz="1400" dirty="0"/>
              <a:t>super-ladder</a:t>
            </a:r>
            <a:endParaRPr lang="zh-CN" altLang="en-US" sz="14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C4C6896-7CDA-4907-B369-936F813966E0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>
            <a:off x="10046585" y="3315419"/>
            <a:ext cx="0" cy="33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59A7FD9-2D44-441C-BAA9-57F37CFAA1CA}"/>
              </a:ext>
            </a:extLst>
          </p:cNvPr>
          <p:cNvSpPr/>
          <p:nvPr/>
        </p:nvSpPr>
        <p:spPr>
          <a:xfrm>
            <a:off x="8455561" y="4716622"/>
            <a:ext cx="1128767" cy="55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装配测试件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F94C725-16AB-4815-8A57-20C96E87B3DE}"/>
              </a:ext>
            </a:extLst>
          </p:cNvPr>
          <p:cNvSpPr/>
          <p:nvPr/>
        </p:nvSpPr>
        <p:spPr>
          <a:xfrm>
            <a:off x="10088548" y="6012515"/>
            <a:ext cx="1128767" cy="55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摸底试验</a:t>
            </a:r>
          </a:p>
        </p:txBody>
      </p: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07B9205C-7766-45A4-8CF7-F48D298D76C7}"/>
              </a:ext>
            </a:extLst>
          </p:cNvPr>
          <p:cNvCxnSpPr>
            <a:stCxn id="7" idx="2"/>
            <a:endCxn id="21" idx="0"/>
          </p:cNvCxnSpPr>
          <p:nvPr/>
        </p:nvCxnSpPr>
        <p:spPr>
          <a:xfrm rot="16200000" flipH="1">
            <a:off x="7469234" y="3165911"/>
            <a:ext cx="2711652" cy="3897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AC5900DD-8ADA-4D06-96A0-B3E8EF3668E5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 rot="5400000">
            <a:off x="9248284" y="3918320"/>
            <a:ext cx="569963" cy="1026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7A3955F3-D708-4284-B028-3677451E62CC}"/>
              </a:ext>
            </a:extLst>
          </p:cNvPr>
          <p:cNvCxnSpPr>
            <a:cxnSpLocks/>
            <a:stCxn id="21" idx="2"/>
            <a:endCxn id="29" idx="0"/>
          </p:cNvCxnSpPr>
          <p:nvPr/>
        </p:nvCxnSpPr>
        <p:spPr>
          <a:xfrm rot="16200000" flipH="1">
            <a:off x="9464324" y="4823907"/>
            <a:ext cx="744228" cy="16329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79AD7645-EA6B-4844-952D-8F3C3EC21CFC}"/>
              </a:ext>
            </a:extLst>
          </p:cNvPr>
          <p:cNvSpPr/>
          <p:nvPr/>
        </p:nvSpPr>
        <p:spPr>
          <a:xfrm>
            <a:off x="10872513" y="4716621"/>
            <a:ext cx="1319487" cy="570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预定试验、加工适配工装</a:t>
            </a:r>
          </a:p>
        </p:txBody>
      </p: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B083D2F1-838F-4689-84DB-ACAEEC200AA7}"/>
              </a:ext>
            </a:extLst>
          </p:cNvPr>
          <p:cNvCxnSpPr>
            <a:cxnSpLocks/>
            <a:stCxn id="11" idx="2"/>
            <a:endCxn id="42" idx="0"/>
          </p:cNvCxnSpPr>
          <p:nvPr/>
        </p:nvCxnSpPr>
        <p:spPr>
          <a:xfrm rot="16200000" flipH="1">
            <a:off x="10829751" y="4014115"/>
            <a:ext cx="1401202" cy="38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肘形 46">
            <a:extLst>
              <a:ext uri="{FF2B5EF4-FFF2-40B4-BE49-F238E27FC236}">
                <a16:creationId xmlns:a16="http://schemas.microsoft.com/office/drawing/2014/main" id="{3E2C0689-A3B1-42FF-851E-70D03FB5D51D}"/>
              </a:ext>
            </a:extLst>
          </p:cNvPr>
          <p:cNvCxnSpPr>
            <a:cxnSpLocks/>
            <a:stCxn id="42" idx="2"/>
            <a:endCxn id="29" idx="0"/>
          </p:cNvCxnSpPr>
          <p:nvPr/>
        </p:nvCxnSpPr>
        <p:spPr>
          <a:xfrm rot="5400000">
            <a:off x="10729860" y="5210117"/>
            <a:ext cx="725471" cy="8793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>
            <a:extLst>
              <a:ext uri="{FF2B5EF4-FFF2-40B4-BE49-F238E27FC236}">
                <a16:creationId xmlns:a16="http://schemas.microsoft.com/office/drawing/2014/main" id="{0A97D8D7-165C-46C3-BC5E-5F2B0DCE3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3" y="5861407"/>
            <a:ext cx="8424000" cy="1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0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6AFC766-2FB4-412C-B89B-30113E874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8"/>
            <a:ext cx="4997829" cy="3710332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FAF2213C-7AF0-4F41-A690-0475BD17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DAMPE/AMS-L0</a:t>
            </a:r>
            <a:r>
              <a:rPr lang="zh-CN" altLang="en-US" dirty="0"/>
              <a:t>的摸底试验信息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D57FDD-B7FA-42B5-998D-CDAD466C2A44}"/>
              </a:ext>
            </a:extLst>
          </p:cNvPr>
          <p:cNvSpPr txBox="1"/>
          <p:nvPr/>
        </p:nvSpPr>
        <p:spPr>
          <a:xfrm>
            <a:off x="65988" y="5184742"/>
            <a:ext cx="51988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DAMPE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的摸底试验：</a:t>
            </a:r>
            <a:endParaRPr lang="en-US" altLang="zh-CN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(1)PPME001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：使用假硅片、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AMS-02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Araldite2011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胶</a:t>
            </a:r>
            <a:endParaRPr lang="en-US" altLang="zh-CN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(2)PPEL004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：使用真硅片、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AMS-L0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DC3145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胶</a:t>
            </a:r>
            <a:endParaRPr lang="en-US" altLang="zh-CN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22C5BF-2A65-46F6-8E29-3701C5F9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70" y="1333008"/>
            <a:ext cx="6581807" cy="37103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EF79C03-5CBB-4557-9245-78F0EC0016DB}"/>
              </a:ext>
            </a:extLst>
          </p:cNvPr>
          <p:cNvSpPr txBox="1"/>
          <p:nvPr/>
        </p:nvSpPr>
        <p:spPr>
          <a:xfrm>
            <a:off x="5684364" y="5184742"/>
            <a:ext cx="539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AMS-L0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往蜂窝板装配：</a:t>
            </a:r>
            <a:endParaRPr lang="en-US" altLang="zh-CN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使用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AMS-L0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粘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同款的</a:t>
            </a:r>
            <a:r>
              <a:rPr lang="en-US" altLang="zh-CN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DC3145</a:t>
            </a:r>
            <a:r>
              <a:rPr lang="zh-CN" altLang="en-US" sz="16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胶，点胶图案为胶点</a:t>
            </a:r>
            <a:endParaRPr lang="en-US" altLang="zh-CN" sz="16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15546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716</TotalTime>
  <Words>442</Words>
  <Application>Microsoft Office PowerPoint</Application>
  <PresentationFormat>宽屏</PresentationFormat>
  <Paragraphs>62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IHEP</vt:lpstr>
      <vt:lpstr>自定义设计方案</vt:lpstr>
      <vt:lpstr>Ladder装配相关</vt:lpstr>
      <vt:lpstr>26年8月重核束流实验重要时间节点</vt:lpstr>
      <vt:lpstr>26年8月重核束流实验的进展（与装配相关）</vt:lpstr>
      <vt:lpstr>26年10月的力学摸底试验</vt:lpstr>
      <vt:lpstr>DAMPE/AMS-L0的摸底试验信息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Ladder装配相关</dc:title>
  <dc:creator>Yuodaa</dc:creator>
  <cp:lastModifiedBy>乔锐0624</cp:lastModifiedBy>
  <cp:revision>30</cp:revision>
  <dcterms:created xsi:type="dcterms:W3CDTF">2023-08-09T12:44:00Z</dcterms:created>
  <dcterms:modified xsi:type="dcterms:W3CDTF">2026-06-26T01:27:40Z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