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5" autoAdjust="0"/>
    <p:restoredTop sz="94660"/>
  </p:normalViewPr>
  <p:slideViewPr>
    <p:cSldViewPr snapToGrid="0">
      <p:cViewPr varScale="1">
        <p:scale>
          <a:sx n="76" d="100"/>
          <a:sy n="76" d="100"/>
        </p:scale>
        <p:origin x="86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6A53FB-3193-237A-B5B6-95C56F5727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56C3EF7-B05B-54EB-92DF-E8B5A363D3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B48B3C7-44A3-F4EA-C622-DE2494C8A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8B18-5274-4008-8788-577C7048E473}" type="datetimeFigureOut">
              <a:rPr lang="zh-CN" altLang="en-US" smtClean="0"/>
              <a:t>2026/7/17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EB83B7-30F4-6557-4860-B00843DF3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B89953D-677A-D3D4-A961-C2D10C128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2F39-7296-4EA8-B34E-4C38AA40A7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1847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E51AD0-EAA6-DD9C-0DDE-F8877539D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2F32D2D-82EA-970F-5FE2-DAC8FA70E8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1542830-72D6-9EC7-3219-EC26A6BFA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8B18-5274-4008-8788-577C7048E473}" type="datetimeFigureOut">
              <a:rPr lang="zh-CN" altLang="en-US" smtClean="0"/>
              <a:t>2026/7/17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8086B5-9E58-1BA7-6B25-55EFC6384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6D0DB8F-06B4-7A1D-4DCE-501E9AD54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2F39-7296-4EA8-B34E-4C38AA40A7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11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9911A0F-4062-0046-8B33-F8F8362A0E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509342E-6515-123D-F641-B90C97920C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DD1CFD-A7AF-1FDD-DD89-69EA2D552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8B18-5274-4008-8788-577C7048E473}" type="datetimeFigureOut">
              <a:rPr lang="zh-CN" altLang="en-US" smtClean="0"/>
              <a:t>2026/7/17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3F75E38-1B0F-2382-C902-DDE9D7A86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EE7F37-4143-A904-0A46-92406B340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2F39-7296-4EA8-B34E-4C38AA40A7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1902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6EED75-9400-89A0-4D78-13953FA29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0D6B18E-064B-06AA-FB7C-66450D0E2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D4B9B97-85F2-20C9-E774-D1592DCB1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8B18-5274-4008-8788-577C7048E473}" type="datetimeFigureOut">
              <a:rPr lang="zh-CN" altLang="en-US" smtClean="0"/>
              <a:t>2026/7/17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444918C-2623-BF7D-92AD-D2F41AC4A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7CE331B-725F-4997-6A97-3F9235B37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2F39-7296-4EA8-B34E-4C38AA40A7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2727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294613-2C60-90CD-BCCD-2969FF075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C9D9244-C139-2DA4-60D4-5B4A371D26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765D0A0-D639-3C24-89B2-1F41E82E5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8B18-5274-4008-8788-577C7048E473}" type="datetimeFigureOut">
              <a:rPr lang="zh-CN" altLang="en-US" smtClean="0"/>
              <a:t>2026/7/17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2FF592-4503-1CEC-1B82-A751CAD33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E5122A2-7127-0283-AB26-BCFD6BF4C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2F39-7296-4EA8-B34E-4C38AA40A7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2625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C539B2-7D6D-8565-AC58-55D8DD089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E23D6BB-82A0-1E25-0CF4-D8E162E0CD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FC38C51-9653-7523-5430-D2D3E092F7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1E0AD42-F970-61F8-FDDB-F0A6F80E0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8B18-5274-4008-8788-577C7048E473}" type="datetimeFigureOut">
              <a:rPr lang="zh-CN" altLang="en-US" smtClean="0"/>
              <a:t>2026/7/17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05BB67C-6F37-821F-243D-AA02927A5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5A8CA41-9E84-5750-EFC3-69CA88BD9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2F39-7296-4EA8-B34E-4C38AA40A7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5047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539FB9-5CAD-1B00-CF72-B673EDE15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5C9537F-EDEB-D5A9-0764-F0C20D0560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7592ACF-FDA7-11C1-F156-6258CC3BD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5B0AF5E-C181-29D1-037D-6CF7B1CAF1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6D9B5A2-6E63-4A35-7881-20B1CD1BB4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EC016D7-EC90-2F3A-4FB0-67ED24633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8B18-5274-4008-8788-577C7048E473}" type="datetimeFigureOut">
              <a:rPr lang="zh-CN" altLang="en-US" smtClean="0"/>
              <a:t>2026/7/17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8F284CE-C829-DE9B-C9DD-82CC5AA03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4F75C05-E41E-91CE-E807-C42A5AE71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2F39-7296-4EA8-B34E-4C38AA40A7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1400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325164-2353-81B3-DA28-07BF4EB5F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3DB8861-95BD-9018-01CE-ED6C40613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8B18-5274-4008-8788-577C7048E473}" type="datetimeFigureOut">
              <a:rPr lang="zh-CN" altLang="en-US" smtClean="0"/>
              <a:t>2026/7/17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263C679-E989-5B2F-F925-2FEE4D417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4C2E208-5EEA-606B-8504-267FBACD4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2F39-7296-4EA8-B34E-4C38AA40A7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6757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1AA7DA9-FE1C-6031-9C76-885A660D1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8B18-5274-4008-8788-577C7048E473}" type="datetimeFigureOut">
              <a:rPr lang="zh-CN" altLang="en-US" smtClean="0"/>
              <a:t>2026/7/17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5E47A5A-20E2-5AF5-46B9-D05555719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CCF5199-F5B8-0F9A-FC80-FF1F73653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2F39-7296-4EA8-B34E-4C38AA40A7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8517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21A814-388B-796D-C019-01B3C1F0B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B0FAF46-CD80-A071-6718-20EC478F9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08D6788-1108-0FE5-50C0-0F2C344E9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A2A893F-27D3-B5CC-5947-13051468F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8B18-5274-4008-8788-577C7048E473}" type="datetimeFigureOut">
              <a:rPr lang="zh-CN" altLang="en-US" smtClean="0"/>
              <a:t>2026/7/17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7B33D01-3CCD-BF79-98EF-3309F33F3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374AACE-E879-2243-D217-75836C52C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2F39-7296-4EA8-B34E-4C38AA40A7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9536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984222-E328-3F0B-C3A6-78AE04173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ACDCC55-4DD9-B816-94C8-E71F1786A8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2EFD019-64B8-0E0F-E534-F84069B0FF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462F909-8DCC-53B4-BE49-849C2ADD8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8B18-5274-4008-8788-577C7048E473}" type="datetimeFigureOut">
              <a:rPr lang="zh-CN" altLang="en-US" smtClean="0"/>
              <a:t>2026/7/17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EF08A1C-F06C-997E-72C1-573CC8762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C9FDD47-8AAA-F4D2-F221-70DF82105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2F39-7296-4EA8-B34E-4C38AA40A7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5065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DE410F4-0317-799B-CA78-F2535C079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3A049B-190B-61BF-F1B4-005A23F29D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E4CBD2C-ECAF-B581-C93C-766A044747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B28B18-5274-4008-8788-577C7048E473}" type="datetimeFigureOut">
              <a:rPr lang="zh-CN" altLang="en-US" smtClean="0"/>
              <a:t>2026/7/17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FF7A783-362E-46E4-9ADE-CE619AA840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9645EC4-4E24-0D33-67E5-6644FEBBB0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6C2F39-7296-4EA8-B34E-4C38AA40A7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0253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2D286A-6ABE-BBE4-F497-FE24E556CD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b="1" i="0" dirty="0">
                <a:solidFill>
                  <a:srgbClr val="1A63A0"/>
                </a:solidFill>
                <a:effectLst/>
                <a:latin typeface="Roboto" panose="02000000000000000000" pitchFamily="2" charset="0"/>
              </a:rPr>
              <a:t>4D Semiconductor Tracking Detector R&amp;D for CEPC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4D8E963-23A1-1ECA-9677-831D774E51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4822" y="4827937"/>
            <a:ext cx="9144000" cy="1655762"/>
          </a:xfrm>
        </p:spPr>
        <p:txBody>
          <a:bodyPr/>
          <a:lstStyle/>
          <a:p>
            <a:r>
              <a:rPr lang="en-US" altLang="zh-CN" dirty="0"/>
              <a:t>Vertex 2026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53558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95E92E-79BD-DF7E-D2E9-DE48D32F9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CEPC Vertex Detector Requirement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3B3CAEE-54E7-1028-74F7-D03CB29B1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819" y="1690688"/>
            <a:ext cx="8649074" cy="441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562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5E8949-5851-4AEB-36B3-F0920A383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Curved MAPS as baseline for Ref-</a:t>
            </a:r>
            <a:r>
              <a:rPr lang="en-US" altLang="zh-CN" dirty="0" err="1"/>
              <a:t>Dector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05AF3BE-D775-501B-7878-DE3A21B1D7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TDR: </a:t>
            </a:r>
            <a:r>
              <a:rPr lang="en-US" altLang="zh-CN" dirty="0" err="1"/>
              <a:t>arXiv</a:t>
            </a:r>
            <a:r>
              <a:rPr lang="en-US" altLang="zh-CN" dirty="0"/>
              <a:t>: 2510.05260</a:t>
            </a:r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187A1BE-1E8C-A4F9-F866-A78D787E7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836" y="2439527"/>
            <a:ext cx="9621272" cy="416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800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102781-51DD-6EB0-4EEC-5DEED00FC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R&amp;D efforts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97B8D86-4C4F-9266-B808-A6FC81204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905" y="1614611"/>
            <a:ext cx="10515600" cy="4351338"/>
          </a:xfrm>
        </p:spPr>
        <p:txBody>
          <a:bodyPr/>
          <a:lstStyle/>
          <a:p>
            <a:r>
              <a:rPr lang="en-US" altLang="zh-CN" dirty="0"/>
              <a:t>Full size CMOS chip developed</a:t>
            </a:r>
          </a:p>
          <a:p>
            <a:pPr lvl="1"/>
            <a:r>
              <a:rPr lang="en-US" altLang="zh-CN" dirty="0"/>
              <a:t>1024×512 Pixel array, Chip Size</a:t>
            </a:r>
            <a:r>
              <a:rPr lang="zh-CN" altLang="en-US" dirty="0"/>
              <a:t>：</a:t>
            </a:r>
            <a:r>
              <a:rPr lang="en-US" altLang="zh-CN" dirty="0"/>
              <a:t>15.9×25.7mm</a:t>
            </a:r>
          </a:p>
          <a:p>
            <a:pPr lvl="1"/>
            <a:r>
              <a:rPr lang="en-US" altLang="zh-CN" dirty="0"/>
              <a:t>25μm×25μm pixel size with high spatial resolution </a:t>
            </a:r>
          </a:p>
          <a:p>
            <a:pPr lvl="1"/>
            <a:r>
              <a:rPr lang="en-US" altLang="zh-CN" dirty="0"/>
              <a:t>Process: </a:t>
            </a:r>
            <a:r>
              <a:rPr lang="en-US" altLang="zh-CN" dirty="0" err="1"/>
              <a:t>Towerjazz</a:t>
            </a:r>
            <a:r>
              <a:rPr lang="en-US" altLang="zh-CN" dirty="0"/>
              <a:t> 180nm CIS process, 1st engineering run</a:t>
            </a:r>
          </a:p>
          <a:p>
            <a:pPr lvl="1"/>
            <a:r>
              <a:rPr lang="en-US" altLang="zh-CN" dirty="0"/>
              <a:t>Fast digital readout to cope with ZH and Z runs (support 40MHz clock) 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EA13C68-DB64-3EA2-6375-2E061629A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675" y="4245424"/>
            <a:ext cx="5679842" cy="188129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5B62946-8762-1FFE-0F4F-8859320146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7764" y="4037181"/>
            <a:ext cx="5056035" cy="243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491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01EE65-966C-7664-F837-1F8B2604B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R&amp;D efforts curved MAPS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9D66579-BAC7-951C-9496-BAD89C0EA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CEPC b-layer radius(11mm) smaller compared with ALICE ITS3 (radius=18mm) </a:t>
            </a:r>
          </a:p>
          <a:p>
            <a:r>
              <a:rPr lang="en-US" altLang="zh-CN" dirty="0"/>
              <a:t>Feasibility: Mechanical prototype with dummy wafer can curved to a radius of 12mm </a:t>
            </a:r>
          </a:p>
          <a:p>
            <a:pPr lvl="1"/>
            <a:r>
              <a:rPr lang="en-US" altLang="zh-CN" dirty="0"/>
              <a:t>The dummy wafer has been thinned to 40</a:t>
            </a:r>
            <a:r>
              <a:rPr lang="el-GR" altLang="zh-CN" dirty="0"/>
              <a:t>μ</a:t>
            </a:r>
            <a:r>
              <a:rPr lang="en-US" altLang="zh-CN" dirty="0"/>
              <a:t>m</a:t>
            </a:r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97BAC5D-D70A-EDAB-E989-34DAEE68F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5530" y="3930713"/>
            <a:ext cx="5263570" cy="256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196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6EB1ED-20ED-A6F3-8181-062AC044B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Vertex R&amp;D status and final goal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C78C4D8-FE1B-5D89-D2FA-0E362290DF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Next step of R&amp;D is to develop sensor with stitching technology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262F6C6-5E74-36E2-1F0E-9F867011A1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662" y="2629684"/>
            <a:ext cx="9614675" cy="368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8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35A7B4-0EF6-6B55-A4B4-644C57CED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Choice of technology for next R&amp;D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C858EAD-5781-24AD-578F-B985A09E38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Next step foundry: SK Hynix system fab in Wuxi China</a:t>
            </a:r>
          </a:p>
          <a:p>
            <a:pPr lvl="1"/>
            <a:r>
              <a:rPr lang="en-US" altLang="zh-CN" dirty="0"/>
              <a:t>90nm technology with stitching feasibility 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4DF672B-D239-BE88-2BE1-5A12C2EEE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052" y="2819389"/>
            <a:ext cx="9086040" cy="376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661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649E3E-0EEE-4C61-7E1E-47316FC7F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CEPC Vertex detector Working Plan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EC3A665-1841-9BDC-7A84-F9B448DF9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18371" cy="4351338"/>
          </a:xfrm>
        </p:spPr>
        <p:txBody>
          <a:bodyPr/>
          <a:lstStyle/>
          <a:p>
            <a:r>
              <a:rPr lang="en-US" altLang="zh-CN" dirty="0"/>
              <a:t>Development of 1st engineering run using MAPSs with HC90L 90nm technology</a:t>
            </a:r>
          </a:p>
          <a:p>
            <a:pPr lvl="1"/>
            <a:r>
              <a:rPr lang="en-US" altLang="zh-CN" dirty="0"/>
              <a:t>Prototype full size RSU-like sensor</a:t>
            </a:r>
          </a:p>
          <a:p>
            <a:pPr lvl="1"/>
            <a:r>
              <a:rPr lang="en-US" altLang="zh-CN" dirty="0"/>
              <a:t>Validate sensor and electronics performance without stitching</a:t>
            </a:r>
          </a:p>
          <a:p>
            <a:pPr lvl="1"/>
            <a:r>
              <a:rPr lang="en-US" altLang="zh-CN" dirty="0"/>
              <a:t>Expect to finalize the design by the end of 2026</a:t>
            </a:r>
          </a:p>
          <a:p>
            <a:r>
              <a:rPr lang="en-US" altLang="zh-CN" dirty="0"/>
              <a:t>Work together with mechanics group on thermal mockup</a:t>
            </a:r>
          </a:p>
          <a:p>
            <a:pPr lvl="1"/>
            <a:r>
              <a:rPr lang="en-US" altLang="zh-CN" dirty="0"/>
              <a:t>Test air cooling and the vibration</a:t>
            </a:r>
          </a:p>
          <a:p>
            <a:r>
              <a:rPr lang="en-US" altLang="zh-CN" dirty="0"/>
              <a:t>Longer term: Explore CIS stitching MAPSs sensor with HC90L 90nm</a:t>
            </a:r>
          </a:p>
          <a:p>
            <a:r>
              <a:rPr lang="en-US" altLang="zh-CN" dirty="0"/>
              <a:t>Final goal: build prototype close to ref-TDR design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82908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240</Words>
  <Application>Microsoft Office PowerPoint</Application>
  <PresentationFormat>宽屏</PresentationFormat>
  <Paragraphs>29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3" baseType="lpstr">
      <vt:lpstr>等线</vt:lpstr>
      <vt:lpstr>等线 Light</vt:lpstr>
      <vt:lpstr>Arial</vt:lpstr>
      <vt:lpstr>Roboto</vt:lpstr>
      <vt:lpstr>Office 主题​​</vt:lpstr>
      <vt:lpstr>4D Semiconductor Tracking Detector R&amp;D for CEPC</vt:lpstr>
      <vt:lpstr>CEPC Vertex Detector Requirement</vt:lpstr>
      <vt:lpstr>Curved MAPS as baseline for Ref-Dector</vt:lpstr>
      <vt:lpstr>R&amp;D efforts</vt:lpstr>
      <vt:lpstr>R&amp;D efforts curved MAPS</vt:lpstr>
      <vt:lpstr>Vertex R&amp;D status and final goal</vt:lpstr>
      <vt:lpstr>Choice of technology for next R&amp;D</vt:lpstr>
      <vt:lpstr>CEPC Vertex detector Working Plan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Xin Shi</dc:creator>
  <cp:lastModifiedBy>Xin Shi</cp:lastModifiedBy>
  <cp:revision>11</cp:revision>
  <dcterms:created xsi:type="dcterms:W3CDTF">2026-07-17T00:12:39Z</dcterms:created>
  <dcterms:modified xsi:type="dcterms:W3CDTF">2026-07-17T00:42:02Z</dcterms:modified>
</cp:coreProperties>
</file>