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4" r:id="rId2"/>
    <p:sldId id="298" r:id="rId3"/>
    <p:sldId id="303" r:id="rId4"/>
    <p:sldId id="317" r:id="rId5"/>
    <p:sldId id="315" r:id="rId6"/>
    <p:sldId id="309" r:id="rId7"/>
    <p:sldId id="322" r:id="rId8"/>
    <p:sldId id="292" r:id="rId9"/>
    <p:sldId id="311" r:id="rId10"/>
    <p:sldId id="312" r:id="rId11"/>
    <p:sldId id="313" r:id="rId12"/>
    <p:sldId id="314" r:id="rId13"/>
    <p:sldId id="319" r:id="rId14"/>
    <p:sldId id="308" r:id="rId15"/>
    <p:sldId id="307" r:id="rId16"/>
    <p:sldId id="321" r:id="rId17"/>
    <p:sldId id="320" r:id="rId18"/>
    <p:sldId id="323" r:id="rId19"/>
    <p:sldId id="324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332708-0D5A-4211-A7C6-630C4CBA63F7}" type="datetimeFigureOut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54E70-9AFB-4974-8785-715708AA868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5176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024893-FBE9-4F5D-8C6A-13C14519959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738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9389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2082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6C58E-9A2E-4657-AC92-CE0FD7FC6C1D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538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3BE57-2ED3-4901-A144-611A396171DB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7894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55A35-F664-4AFE-925B-31B22C5EFF14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961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AE18B-98C2-4BE4-BF53-0690CB9F8A35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8141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9116E-C4AD-407A-A12C-291D93EBBFA6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664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2C05A-FAA5-4D38-BBDD-D85A2CC2051C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39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C6C1-D2BC-45A2-AE28-BFDEDAF72854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01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ABDF-380C-42D1-9068-1B400279A6F3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34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0906C-CA88-4AFB-891D-121C6B424A46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964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5D1F-CBB9-4571-ADDF-79E772986AC7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7135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56237-0621-4E02-A4A8-44ECA6C8995F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882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976ED-A938-4064-9BD5-521B9D3694AD}" type="datetime1">
              <a:rPr lang="zh-CN" altLang="en-US" smtClean="0"/>
              <a:t>2026/7/27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BBF7A-C597-4DDD-A97B-BE8C30F9CC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01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724025" y="1122363"/>
            <a:ext cx="8734426" cy="2387600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altLang="zh-CN" sz="3600" b="1" dirty="0" smtClean="0">
                <a:solidFill>
                  <a:srgbClr val="C00000"/>
                </a:solidFill>
              </a:rPr>
              <a:t>CEPC IR </a:t>
            </a:r>
            <a:r>
              <a:rPr lang="en-US" altLang="zh-CN" sz="3600" b="1" dirty="0" err="1" smtClean="0">
                <a:solidFill>
                  <a:srgbClr val="C00000"/>
                </a:solidFill>
              </a:rPr>
              <a:t>sextupoles</a:t>
            </a:r>
            <a:r>
              <a:rPr lang="en-US" altLang="zh-CN" sz="3600" b="1" dirty="0" smtClean="0">
                <a:solidFill>
                  <a:srgbClr val="C00000"/>
                </a:solidFill>
              </a:rPr>
              <a:t> options and comparisons</a:t>
            </a:r>
            <a:endParaRPr lang="en-US" altLang="zh-CN" sz="3600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Administrator\Desktop\111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025" y="68629"/>
            <a:ext cx="1536169" cy="90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dministrator\Desktop\12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357" y="442303"/>
            <a:ext cx="3960284" cy="24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5" y="68627"/>
            <a:ext cx="5848615" cy="95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副标题 2"/>
          <p:cNvSpPr>
            <a:spLocks noGrp="1"/>
          </p:cNvSpPr>
          <p:nvPr>
            <p:ph type="subTitle" idx="1"/>
          </p:nvPr>
        </p:nvSpPr>
        <p:spPr>
          <a:xfrm>
            <a:off x="527382" y="3886200"/>
            <a:ext cx="11425269" cy="2279104"/>
          </a:xfrm>
        </p:spPr>
        <p:txBody>
          <a:bodyPr>
            <a:normAutofit/>
          </a:bodyPr>
          <a:lstStyle/>
          <a:p>
            <a:r>
              <a:rPr lang="en-US" altLang="zh-CN" sz="2533" dirty="0"/>
              <a:t>Yiwei </a:t>
            </a:r>
            <a:r>
              <a:rPr lang="en-US" altLang="zh-CN" sz="2533" dirty="0" smtClean="0"/>
              <a:t>Wang, </a:t>
            </a:r>
            <a:r>
              <a:rPr lang="en-US" altLang="zh-CN" sz="2533" dirty="0" err="1" smtClean="0"/>
              <a:t>Yingshun</a:t>
            </a:r>
            <a:r>
              <a:rPr lang="en-US" altLang="zh-CN" sz="2533" dirty="0" smtClean="0"/>
              <a:t> Zhu, </a:t>
            </a:r>
            <a:r>
              <a:rPr lang="en-US" altLang="zh-CN" sz="2533" dirty="0" err="1" smtClean="0"/>
              <a:t>Ruixiong</a:t>
            </a:r>
            <a:r>
              <a:rPr lang="en-US" altLang="zh-CN" sz="2533" dirty="0" smtClean="0"/>
              <a:t> Han, </a:t>
            </a:r>
            <a:r>
              <a:rPr lang="en-US" altLang="zh-CN" sz="2533" dirty="0" err="1" smtClean="0"/>
              <a:t>Guangyi</a:t>
            </a:r>
            <a:r>
              <a:rPr lang="en-US" altLang="zh-CN" sz="2533" dirty="0" smtClean="0"/>
              <a:t> Tang, Mei Yang</a:t>
            </a:r>
            <a:r>
              <a:rPr lang="en-US" altLang="zh-CN" sz="2533" dirty="0"/>
              <a:t>,</a:t>
            </a:r>
            <a:r>
              <a:rPr lang="en-US" altLang="zh-CN" sz="2533" dirty="0" smtClean="0"/>
              <a:t> </a:t>
            </a:r>
            <a:r>
              <a:rPr lang="en-US" altLang="zh-CN" sz="2533" dirty="0" err="1"/>
              <a:t>Haijing</a:t>
            </a:r>
            <a:r>
              <a:rPr lang="en-US" altLang="zh-CN" sz="2533" dirty="0"/>
              <a:t> </a:t>
            </a:r>
            <a:r>
              <a:rPr lang="en-US" altLang="zh-CN" sz="2533" dirty="0" smtClean="0"/>
              <a:t>Wang, </a:t>
            </a:r>
            <a:r>
              <a:rPr lang="en-US" altLang="zh-CN" sz="2533" dirty="0" err="1" smtClean="0"/>
              <a:t>Jie</a:t>
            </a:r>
            <a:r>
              <a:rPr lang="en-US" altLang="zh-CN" sz="2533" dirty="0" smtClean="0"/>
              <a:t> Gao</a:t>
            </a:r>
          </a:p>
          <a:p>
            <a:endParaRPr lang="en-US" altLang="zh-CN" sz="2667" dirty="0" smtClean="0"/>
          </a:p>
          <a:p>
            <a:r>
              <a:rPr lang="en-US" altLang="zh-CN" sz="2133" dirty="0" smtClean="0"/>
              <a:t>CEPC day, July 27, 2026, IHEP</a:t>
            </a:r>
            <a:endParaRPr lang="en-US" altLang="zh-CN" sz="2133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4985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733729" y="1098128"/>
            <a:ext cx="882676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OPERA-3D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磁场计算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电流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860A</a:t>
            </a:r>
          </a:p>
          <a:p>
            <a:pPr marL="800100" lvl="1" indent="-342900"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磁场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en-US" altLang="zh-CN" sz="20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y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=1.76T @ x=30mm,z=0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二阶磁场梯度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(3911T/m</a:t>
            </a:r>
            <a:r>
              <a:rPr lang="en-US" altLang="zh-CN" sz="16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、有效长度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(401mm)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高阶磁场谐波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Bn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/B3&lt;1x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en-US" altLang="zh-CN" sz="20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-4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六极磁体的磁场性能满足设计要求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磁体本体重量约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130Kg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n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n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n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n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n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10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549" y="3938138"/>
            <a:ext cx="4299947" cy="18951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5" y="3713324"/>
            <a:ext cx="4480655" cy="226838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351584" y="6037941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六极线圈三维磁场计算模型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618512" y="601199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磁场沿纵向分布</a:t>
            </a:r>
          </a:p>
        </p:txBody>
      </p:sp>
      <p:sp>
        <p:nvSpPr>
          <p:cNvPr id="10" name="标题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3002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超导方案磁铁设计</a:t>
            </a:r>
            <a:endParaRPr lang="en-US" altLang="zh-CN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11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D6C8D85-22AC-4803-8FC5-739436CCBEE1}"/>
              </a:ext>
            </a:extLst>
          </p:cNvPr>
          <p:cNvSpPr/>
          <p:nvPr/>
        </p:nvSpPr>
        <p:spPr>
          <a:xfrm>
            <a:off x="518057" y="1211831"/>
            <a:ext cx="11341099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CEPC对撞区超导六极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磁体更新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后的概念设计（因钨屏蔽、水冷管</a:t>
            </a: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400" dirty="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en-US" sz="24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相比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2025.11月，磁体内半径增加；磁场较强；CCT骨架为铝合金；</a:t>
            </a:r>
            <a:endParaRPr lang="en-US" altLang="zh-CN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磁体本体外形为圆柱形：内直径144mm     外直径310mm    纵向机械长度550mm； </a:t>
            </a:r>
            <a:endParaRPr lang="en-US" altLang="zh-CN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磁体本体重量约130Kg。</a:t>
            </a:r>
            <a:endParaRPr lang="en-US" altLang="zh-CN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相比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2025.11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月，磁体内半径增加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15mm (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增加了 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10mm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钨屏蔽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+5mm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冷却水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。现在，真空盒外半径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31mm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、钨屏蔽外半径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41mm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、冷却水外半径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46mm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24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真空盒外径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冷却水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钨屏蔽，加起来总共半径为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46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，直径为</a:t>
            </a:r>
            <a:r>
              <a:rPr lang="en-US" altLang="zh-CN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92mm</a:t>
            </a: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</a:p>
        </p:txBody>
      </p:sp>
      <p:sp>
        <p:nvSpPr>
          <p:cNvPr id="6" name="标题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3002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超导方案低温设计</a:t>
            </a:r>
            <a:endParaRPr lang="en-US" altLang="zh-CN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065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3F0A63AC-200E-4DC9-8B44-9C1A8DDF0E04}"/>
              </a:ext>
            </a:extLst>
          </p:cNvPr>
          <p:cNvSpPr/>
          <p:nvPr/>
        </p:nvSpPr>
        <p:spPr>
          <a:xfrm>
            <a:off x="0" y="781679"/>
            <a:ext cx="124198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干式冷却：两台小型制冷机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GM418</a:t>
            </a: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：一级：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65W@50K, </a:t>
            </a: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二级：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2.5W@4.2K</a:t>
            </a: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2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电流引线：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890A @4.2K</a:t>
            </a: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，采用二元传导型电流引线（高温超导），降低传导漏热；</a:t>
            </a:r>
            <a:endParaRPr lang="en-US" altLang="zh-CN" sz="2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80K</a:t>
            </a: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冷屏：降低辐射漏热；</a:t>
            </a:r>
            <a:endParaRPr lang="en-US" altLang="zh-CN" sz="2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结构尺寸：尺寸有调整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结构进行完善 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见下图所示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)</a:t>
            </a:r>
            <a:endParaRPr lang="zh-CN" altLang="en-US" sz="2000" dirty="0"/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D0A0B634-BBBA-49EA-81FE-91B24A61D6D0}"/>
              </a:ext>
            </a:extLst>
          </p:cNvPr>
          <p:cNvGrpSpPr/>
          <p:nvPr/>
        </p:nvGrpSpPr>
        <p:grpSpPr>
          <a:xfrm>
            <a:off x="5525415" y="1769658"/>
            <a:ext cx="6666585" cy="4938718"/>
            <a:chOff x="5923730" y="1769658"/>
            <a:chExt cx="6666585" cy="4938718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D18E64B4-168E-49F7-9DE3-43B01ECE0C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79" r="1653" b="4101"/>
            <a:stretch/>
          </p:blipFill>
          <p:spPr>
            <a:xfrm>
              <a:off x="6980348" y="1769658"/>
              <a:ext cx="3994712" cy="4938718"/>
            </a:xfrm>
            <a:prstGeom prst="rect">
              <a:avLst/>
            </a:prstGeom>
          </p:spPr>
        </p:pic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5F22A216-E222-4906-B155-9AA17772A416}"/>
                </a:ext>
              </a:extLst>
            </p:cNvPr>
            <p:cNvGrpSpPr/>
            <p:nvPr/>
          </p:nvGrpSpPr>
          <p:grpSpPr>
            <a:xfrm>
              <a:off x="5923730" y="2146424"/>
              <a:ext cx="6666585" cy="3761304"/>
              <a:chOff x="5923730" y="2146424"/>
              <a:chExt cx="6666585" cy="3761304"/>
            </a:xfrm>
          </p:grpSpPr>
          <p:cxnSp>
            <p:nvCxnSpPr>
              <p:cNvPr id="18" name="直接箭头连接符 17">
                <a:extLst>
                  <a:ext uri="{FF2B5EF4-FFF2-40B4-BE49-F238E27FC236}">
                    <a16:creationId xmlns:a16="http://schemas.microsoft.com/office/drawing/2014/main" id="{CFEFA23A-E3BC-41F3-B389-5F4E8DC530D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872209" y="2330360"/>
                <a:ext cx="849968" cy="1368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F14CED4-ADB3-4A4C-82C8-F04D3833C1DD}"/>
                  </a:ext>
                </a:extLst>
              </p:cNvPr>
              <p:cNvSpPr txBox="1"/>
              <p:nvPr/>
            </p:nvSpPr>
            <p:spPr>
              <a:xfrm>
                <a:off x="10722177" y="2146424"/>
                <a:ext cx="16402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0000FF"/>
                    </a:solidFill>
                  </a:rPr>
                  <a:t>小型制冷机 </a:t>
                </a:r>
                <a:r>
                  <a:rPr lang="en-US" altLang="zh-CN" dirty="0">
                    <a:solidFill>
                      <a:srgbClr val="0000FF"/>
                    </a:solidFill>
                  </a:rPr>
                  <a:t>cryocooler</a:t>
                </a:r>
                <a:endParaRPr lang="zh-CN" altLang="en-US" dirty="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20" name="直接箭头连接符 19">
                <a:extLst>
                  <a:ext uri="{FF2B5EF4-FFF2-40B4-BE49-F238E27FC236}">
                    <a16:creationId xmlns:a16="http://schemas.microsoft.com/office/drawing/2014/main" id="{CC33CFD8-6D1B-4203-B498-FCA8129514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39007" y="3360046"/>
                <a:ext cx="89890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3EB2D9F-DD50-482B-A5A4-E56C0CEA821B}"/>
                  </a:ext>
                </a:extLst>
              </p:cNvPr>
              <p:cNvSpPr txBox="1"/>
              <p:nvPr/>
            </p:nvSpPr>
            <p:spPr>
              <a:xfrm>
                <a:off x="10836567" y="3103461"/>
                <a:ext cx="16402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0000FF"/>
                    </a:solidFill>
                  </a:rPr>
                  <a:t>一级冷头</a:t>
                </a:r>
                <a:endParaRPr lang="en-US" altLang="zh-CN" dirty="0">
                  <a:solidFill>
                    <a:srgbClr val="0000FF"/>
                  </a:solidFill>
                </a:endParaRPr>
              </a:p>
              <a:p>
                <a:r>
                  <a:rPr lang="zh-CN" altLang="en-US" dirty="0">
                    <a:solidFill>
                      <a:srgbClr val="0000FF"/>
                    </a:solidFill>
                  </a:rPr>
                  <a:t>（</a:t>
                </a:r>
                <a:r>
                  <a:rPr lang="en-US" altLang="zh-CN" dirty="0">
                    <a:solidFill>
                      <a:srgbClr val="0000FF"/>
                    </a:solidFill>
                  </a:rPr>
                  <a:t>65W@50K</a:t>
                </a:r>
                <a:r>
                  <a:rPr lang="zh-CN" altLang="en-US" dirty="0">
                    <a:solidFill>
                      <a:srgbClr val="0000FF"/>
                    </a:solidFill>
                  </a:rPr>
                  <a:t>）</a:t>
                </a:r>
              </a:p>
            </p:txBody>
          </p:sp>
          <p:cxnSp>
            <p:nvCxnSpPr>
              <p:cNvPr id="22" name="直接箭头连接符 21">
                <a:extLst>
                  <a:ext uri="{FF2B5EF4-FFF2-40B4-BE49-F238E27FC236}">
                    <a16:creationId xmlns:a16="http://schemas.microsoft.com/office/drawing/2014/main" id="{050E32FF-370F-4322-90A8-3F5DBFA407F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02254" y="4348026"/>
                <a:ext cx="1165058" cy="2838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77A577E9-209F-4B2C-A2C0-9577E57A3C44}"/>
                  </a:ext>
                </a:extLst>
              </p:cNvPr>
              <p:cNvSpPr txBox="1"/>
              <p:nvPr/>
            </p:nvSpPr>
            <p:spPr>
              <a:xfrm>
                <a:off x="11031807" y="4149863"/>
                <a:ext cx="155850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0000FF"/>
                    </a:solidFill>
                  </a:rPr>
                  <a:t>二级冷头</a:t>
                </a:r>
                <a:endParaRPr lang="en-US" altLang="zh-CN" dirty="0">
                  <a:solidFill>
                    <a:srgbClr val="0000FF"/>
                  </a:solidFill>
                </a:endParaRPr>
              </a:p>
              <a:p>
                <a:r>
                  <a:rPr lang="en-US" altLang="zh-CN" dirty="0">
                    <a:solidFill>
                      <a:srgbClr val="0000FF"/>
                    </a:solidFill>
                  </a:rPr>
                  <a:t>(2.5W@4.2K</a:t>
                </a:r>
                <a:r>
                  <a:rPr lang="zh-CN" altLang="en-US" dirty="0">
                    <a:solidFill>
                      <a:srgbClr val="0000FF"/>
                    </a:solidFill>
                  </a:rPr>
                  <a:t>）</a:t>
                </a:r>
                <a:endParaRPr lang="en-US" altLang="zh-CN" dirty="0">
                  <a:solidFill>
                    <a:srgbClr val="0000FF"/>
                  </a:solidFill>
                </a:endParaRPr>
              </a:p>
              <a:p>
                <a:endParaRPr lang="zh-CN" altLang="en-US" dirty="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24" name="直接箭头连接符 23">
                <a:extLst>
                  <a:ext uri="{FF2B5EF4-FFF2-40B4-BE49-F238E27FC236}">
                    <a16:creationId xmlns:a16="http://schemas.microsoft.com/office/drawing/2014/main" id="{D14FB981-BDDD-40F9-A6F5-C9E450D6B8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80348" y="2469859"/>
                <a:ext cx="1901205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342BDA6F-BE18-4DD2-87C3-82FAA5A10AD4}"/>
                  </a:ext>
                </a:extLst>
              </p:cNvPr>
              <p:cNvSpPr txBox="1"/>
              <p:nvPr/>
            </p:nvSpPr>
            <p:spPr>
              <a:xfrm>
                <a:off x="11031807" y="5538396"/>
                <a:ext cx="12739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0000FF"/>
                    </a:solidFill>
                  </a:rPr>
                  <a:t>磁铁线圈</a:t>
                </a:r>
              </a:p>
            </p:txBody>
          </p:sp>
          <p:cxnSp>
            <p:nvCxnSpPr>
              <p:cNvPr id="26" name="直接箭头连接符 25">
                <a:extLst>
                  <a:ext uri="{FF2B5EF4-FFF2-40B4-BE49-F238E27FC236}">
                    <a16:creationId xmlns:a16="http://schemas.microsoft.com/office/drawing/2014/main" id="{813C2319-30FF-47D4-AF1C-07DC2B1A5E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999349" y="5769072"/>
                <a:ext cx="1064842" cy="2122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681479C5-E344-4A57-B0CD-A5F5A6EE62E5}"/>
                  </a:ext>
                </a:extLst>
              </p:cNvPr>
              <p:cNvSpPr txBox="1"/>
              <p:nvPr/>
            </p:nvSpPr>
            <p:spPr>
              <a:xfrm>
                <a:off x="6030801" y="2255527"/>
                <a:ext cx="12739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0000FF"/>
                    </a:solidFill>
                  </a:rPr>
                  <a:t>电流引线</a:t>
                </a:r>
              </a:p>
            </p:txBody>
          </p:sp>
          <p:cxnSp>
            <p:nvCxnSpPr>
              <p:cNvPr id="28" name="直接箭头连接符 27">
                <a:extLst>
                  <a:ext uri="{FF2B5EF4-FFF2-40B4-BE49-F238E27FC236}">
                    <a16:creationId xmlns:a16="http://schemas.microsoft.com/office/drawing/2014/main" id="{73D3CA12-674A-4243-9715-CAB0F94ED8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19900" y="4440358"/>
                <a:ext cx="76153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FB3A76DE-33FD-4165-8236-302DB54D20F1}"/>
                  </a:ext>
                </a:extLst>
              </p:cNvPr>
              <p:cNvSpPr txBox="1"/>
              <p:nvPr/>
            </p:nvSpPr>
            <p:spPr>
              <a:xfrm>
                <a:off x="5923730" y="4294458"/>
                <a:ext cx="12739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rgbClr val="0000FF"/>
                    </a:solidFill>
                  </a:rPr>
                  <a:t>60K</a:t>
                </a:r>
                <a:r>
                  <a:rPr lang="zh-CN" altLang="en-US" dirty="0">
                    <a:solidFill>
                      <a:srgbClr val="0000FF"/>
                    </a:solidFill>
                  </a:rPr>
                  <a:t>冷屏</a:t>
                </a: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13F6CFE1-029A-4D75-BFA5-75C2804A5F2B}"/>
                </a:ext>
              </a:extLst>
            </p:cNvPr>
            <p:cNvGrpSpPr/>
            <p:nvPr/>
          </p:nvGrpSpPr>
          <p:grpSpPr>
            <a:xfrm>
              <a:off x="5969643" y="4715414"/>
              <a:ext cx="6336063" cy="1554797"/>
              <a:chOff x="5969643" y="4715414"/>
              <a:chExt cx="6336063" cy="1554797"/>
            </a:xfrm>
          </p:grpSpPr>
          <p:cxnSp>
            <p:nvCxnSpPr>
              <p:cNvPr id="12" name="直接箭头连接符 11">
                <a:extLst>
                  <a:ext uri="{FF2B5EF4-FFF2-40B4-BE49-F238E27FC236}">
                    <a16:creationId xmlns:a16="http://schemas.microsoft.com/office/drawing/2014/main" id="{5477AB8D-44A0-40D4-B795-4C34D0D7C2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95541" y="4715414"/>
                <a:ext cx="934613" cy="2888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31DB66F-A4E7-498A-A64F-49AA0381A06F}"/>
                  </a:ext>
                </a:extLst>
              </p:cNvPr>
              <p:cNvSpPr txBox="1"/>
              <p:nvPr/>
            </p:nvSpPr>
            <p:spPr>
              <a:xfrm>
                <a:off x="10918099" y="4961636"/>
                <a:ext cx="138760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0000FF"/>
                    </a:solidFill>
                  </a:rPr>
                  <a:t>冷却连接板</a:t>
                </a:r>
                <a:endParaRPr lang="en-US" altLang="zh-CN" dirty="0">
                  <a:solidFill>
                    <a:srgbClr val="0000FF"/>
                  </a:solidFill>
                </a:endParaRPr>
              </a:p>
              <a:p>
                <a:endParaRPr lang="zh-CN" altLang="en-US" dirty="0">
                  <a:solidFill>
                    <a:srgbClr val="0000FF"/>
                  </a:solidFill>
                </a:endParaRPr>
              </a:p>
            </p:txBody>
          </p:sp>
          <p:cxnSp>
            <p:nvCxnSpPr>
              <p:cNvPr id="15" name="直接箭头连接符 14">
                <a:extLst>
                  <a:ext uri="{FF2B5EF4-FFF2-40B4-BE49-F238E27FC236}">
                    <a16:creationId xmlns:a16="http://schemas.microsoft.com/office/drawing/2014/main" id="{B7C033EA-AEBC-4B9C-8E77-EADA4F7F8E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48527" y="6070156"/>
                <a:ext cx="326228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A3DDBA3-D75D-4965-BE44-B9F2FFD359A3}"/>
                  </a:ext>
                </a:extLst>
              </p:cNvPr>
              <p:cNvSpPr txBox="1"/>
              <p:nvPr/>
            </p:nvSpPr>
            <p:spPr>
              <a:xfrm>
                <a:off x="5969643" y="5900879"/>
                <a:ext cx="12739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>
                    <a:solidFill>
                      <a:srgbClr val="0000FF"/>
                    </a:solidFill>
                  </a:rPr>
                  <a:t>真空筒体</a:t>
                </a:r>
              </a:p>
            </p:txBody>
          </p:sp>
        </p:grpSp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C0AC7184-ADF7-4FAC-9B0B-1BA57310D9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25" b="1291"/>
          <a:stretch/>
        </p:blipFill>
        <p:spPr>
          <a:xfrm>
            <a:off x="426965" y="2105117"/>
            <a:ext cx="4851941" cy="4752883"/>
          </a:xfrm>
          <a:prstGeom prst="rect">
            <a:avLst/>
          </a:prstGeom>
        </p:spPr>
      </p:pic>
      <p:sp>
        <p:nvSpPr>
          <p:cNvPr id="33" name="标题 2"/>
          <p:cNvSpPr>
            <a:spLocks noGrp="1"/>
          </p:cNvSpPr>
          <p:nvPr>
            <p:ph type="title"/>
          </p:nvPr>
        </p:nvSpPr>
        <p:spPr>
          <a:xfrm>
            <a:off x="628400" y="76172"/>
            <a:ext cx="10515600" cy="733002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超导方案低温设计</a:t>
            </a:r>
            <a:endParaRPr lang="en-US" altLang="zh-CN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843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FF4AA0-1F41-42D2-A71C-8C85F38ED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149" y="1326544"/>
            <a:ext cx="10951714" cy="2009149"/>
          </a:xfrm>
        </p:spPr>
        <p:txBody>
          <a:bodyPr>
            <a:noAutofit/>
          </a:bodyPr>
          <a:lstStyle/>
          <a:p>
            <a:r>
              <a:rPr lang="en-US" altLang="zh-CN" sz="2000" b="1" dirty="0"/>
              <a:t>VSIR: </a:t>
            </a:r>
            <a:r>
              <a:rPr lang="en-US" altLang="zh-CN" sz="2000" dirty="0" smtClean="0"/>
              <a:t/>
            </a:r>
            <a:br>
              <a:rPr lang="en-US" altLang="zh-CN" sz="2000" dirty="0" smtClean="0"/>
            </a:br>
            <a:r>
              <a:rPr lang="zh-CN" altLang="en-US" sz="2000" dirty="0" smtClean="0">
                <a:latin typeface="+mn-ea"/>
                <a:ea typeface="+mn-ea"/>
              </a:rPr>
              <a:t>物理参数：</a:t>
            </a:r>
            <a:r>
              <a:rPr lang="en-US" altLang="zh-CN" sz="2000" dirty="0" smtClean="0">
                <a:latin typeface="+mn-ea"/>
                <a:ea typeface="+mn-ea"/>
              </a:rPr>
              <a:t>D=42mm, T=3608T/m2</a:t>
            </a:r>
            <a:r>
              <a:rPr lang="zh-CN" altLang="en-US" sz="2000" dirty="0">
                <a:latin typeface="+mn-ea"/>
                <a:ea typeface="+mn-ea"/>
              </a:rPr>
              <a:t>， </a:t>
            </a:r>
            <a:r>
              <a:rPr lang="en-US" altLang="zh-CN" sz="2000" dirty="0" err="1">
                <a:latin typeface="+mn-ea"/>
                <a:ea typeface="+mn-ea"/>
              </a:rPr>
              <a:t>Rref</a:t>
            </a:r>
            <a:r>
              <a:rPr lang="en-US" altLang="zh-CN" sz="2000" dirty="0">
                <a:latin typeface="+mn-ea"/>
                <a:ea typeface="+mn-ea"/>
              </a:rPr>
              <a:t>=14.5mm</a:t>
            </a:r>
            <a:r>
              <a:rPr lang="zh-CN" altLang="en-US" sz="2000" dirty="0">
                <a:latin typeface="+mn-ea"/>
                <a:ea typeface="+mn-ea"/>
              </a:rPr>
              <a:t>，</a:t>
            </a:r>
            <a:r>
              <a:rPr lang="en-US" altLang="zh-CN" sz="2000" dirty="0" err="1" smtClean="0">
                <a:latin typeface="+mn-ea"/>
                <a:ea typeface="+mn-ea"/>
              </a:rPr>
              <a:t>Leff</a:t>
            </a:r>
            <a:r>
              <a:rPr lang="en-US" altLang="zh-CN" sz="2000" dirty="0" smtClean="0">
                <a:latin typeface="+mn-ea"/>
                <a:ea typeface="+mn-ea"/>
              </a:rPr>
              <a:t>=400mm</a:t>
            </a:r>
            <a:br>
              <a:rPr lang="en-US" altLang="zh-CN" sz="2000" dirty="0" smtClean="0">
                <a:latin typeface="+mn-ea"/>
                <a:ea typeface="+mn-ea"/>
              </a:rPr>
            </a:br>
            <a:r>
              <a:rPr lang="zh-CN" altLang="en-US" sz="2000" dirty="0" smtClean="0">
                <a:latin typeface="+mn-ea"/>
                <a:ea typeface="+mn-ea"/>
              </a:rPr>
              <a:t>磁铁物理设计尺寸：横向</a:t>
            </a:r>
            <a:r>
              <a:rPr lang="en-US" altLang="zh-CN" sz="2000" dirty="0" smtClean="0">
                <a:latin typeface="+mn-ea"/>
                <a:ea typeface="+mn-ea"/>
              </a:rPr>
              <a:t>650×650mm</a:t>
            </a:r>
            <a:r>
              <a:rPr lang="zh-CN" altLang="en-US" sz="2000" dirty="0">
                <a:latin typeface="+mn-ea"/>
                <a:ea typeface="+mn-ea"/>
              </a:rPr>
              <a:t>，长</a:t>
            </a:r>
            <a:r>
              <a:rPr lang="en-US" altLang="zh-CN" sz="2000" dirty="0">
                <a:latin typeface="+mn-ea"/>
                <a:ea typeface="+mn-ea"/>
              </a:rPr>
              <a:t>506mm</a:t>
            </a:r>
            <a:r>
              <a:rPr lang="zh-CN" altLang="en-US" sz="2000" dirty="0">
                <a:latin typeface="+mn-ea"/>
                <a:ea typeface="+mn-ea"/>
              </a:rPr>
              <a:t>，极间距</a:t>
            </a:r>
            <a:r>
              <a:rPr lang="en-US" altLang="zh-CN" sz="2000" dirty="0" smtClean="0">
                <a:latin typeface="+mn-ea"/>
                <a:ea typeface="+mn-ea"/>
              </a:rPr>
              <a:t>9mm</a:t>
            </a:r>
            <a:r>
              <a:rPr lang="zh-CN" altLang="en-US" sz="2000" dirty="0" smtClean="0">
                <a:latin typeface="+mn-ea"/>
                <a:ea typeface="+mn-ea"/>
              </a:rPr>
              <a:t>，可放置</a:t>
            </a:r>
            <a:r>
              <a:rPr lang="en-US" altLang="zh-CN" sz="2000" dirty="0" smtClean="0">
                <a:latin typeface="+mn-ea"/>
                <a:ea typeface="+mn-ea"/>
              </a:rPr>
              <a:t>5.5cm</a:t>
            </a:r>
            <a:r>
              <a:rPr lang="zh-CN" altLang="en-US" sz="2000" dirty="0" smtClean="0">
                <a:latin typeface="+mn-ea"/>
                <a:ea typeface="+mn-ea"/>
              </a:rPr>
              <a:t>铅屏蔽。</a:t>
            </a:r>
            <a:r>
              <a:rPr lang="en-US" altLang="zh-CN" sz="2000" dirty="0" smtClean="0">
                <a:latin typeface="+mn-ea"/>
                <a:ea typeface="+mn-ea"/>
              </a:rPr>
              <a:t/>
            </a:r>
            <a:br>
              <a:rPr lang="en-US" altLang="zh-CN" sz="2000" dirty="0" smtClean="0">
                <a:latin typeface="+mn-ea"/>
                <a:ea typeface="+mn-ea"/>
              </a:rPr>
            </a:br>
            <a:r>
              <a:rPr lang="zh-CN" altLang="en-US" sz="2000" dirty="0" smtClean="0">
                <a:latin typeface="+mn-ea"/>
                <a:ea typeface="+mn-ea"/>
              </a:rPr>
              <a:t>机械设计：如果机械支撑强度不足，</a:t>
            </a:r>
            <a:r>
              <a:rPr lang="zh-CN" altLang="en-US" sz="2000" dirty="0">
                <a:latin typeface="+mn-ea"/>
                <a:ea typeface="+mn-ea"/>
              </a:rPr>
              <a:t>可</a:t>
            </a:r>
            <a:r>
              <a:rPr lang="zh-CN" altLang="en-US" sz="2000" dirty="0" smtClean="0">
                <a:latin typeface="+mn-ea"/>
                <a:ea typeface="+mn-ea"/>
              </a:rPr>
              <a:t>调整磁铁设计布局，或</a:t>
            </a:r>
            <a:r>
              <a:rPr lang="zh-CN" altLang="en-US" sz="2000" dirty="0">
                <a:latin typeface="+mn-ea"/>
                <a:ea typeface="+mn-ea"/>
              </a:rPr>
              <a:t>将屏蔽的支撑引到</a:t>
            </a:r>
            <a:r>
              <a:rPr lang="zh-CN" altLang="en-US" sz="2000" dirty="0" smtClean="0">
                <a:latin typeface="+mn-ea"/>
                <a:ea typeface="+mn-ea"/>
              </a:rPr>
              <a:t>外面，单独支撑。</a:t>
            </a:r>
            <a:r>
              <a:rPr lang="en-US" altLang="zh-CN" sz="2000" dirty="0" smtClean="0">
                <a:latin typeface="+mn-ea"/>
                <a:ea typeface="+mn-ea"/>
              </a:rPr>
              <a:t/>
            </a:r>
            <a:br>
              <a:rPr lang="en-US" altLang="zh-CN" sz="2000" dirty="0" smtClean="0">
                <a:latin typeface="+mn-ea"/>
                <a:ea typeface="+mn-ea"/>
              </a:rPr>
            </a:br>
            <a:r>
              <a:rPr lang="en-US" altLang="zh-CN" sz="2000" dirty="0" smtClean="0">
                <a:latin typeface="+mn-ea"/>
                <a:ea typeface="+mn-ea"/>
              </a:rPr>
              <a:t/>
            </a:r>
            <a:br>
              <a:rPr lang="en-US" altLang="zh-CN" sz="2000" dirty="0" smtClean="0">
                <a:latin typeface="+mn-ea"/>
                <a:ea typeface="+mn-ea"/>
              </a:rPr>
            </a:br>
            <a:r>
              <a:rPr lang="zh-CN" altLang="en-US" sz="2000" dirty="0" smtClean="0">
                <a:latin typeface="+mn-ea"/>
                <a:ea typeface="+mn-ea"/>
              </a:rPr>
              <a:t>六极</a:t>
            </a:r>
            <a:r>
              <a:rPr lang="zh-CN" altLang="en-US" sz="2000" dirty="0">
                <a:latin typeface="+mn-ea"/>
                <a:ea typeface="+mn-ea"/>
              </a:rPr>
              <a:t>常温磁铁</a:t>
            </a:r>
            <a:r>
              <a:rPr lang="en-US" altLang="zh-CN" sz="2000" dirty="0" smtClean="0">
                <a:latin typeface="+mn-ea"/>
                <a:ea typeface="+mn-ea"/>
              </a:rPr>
              <a:t>VSIR</a:t>
            </a:r>
            <a:r>
              <a:rPr lang="zh-CN" altLang="en-US" sz="2000" dirty="0" smtClean="0">
                <a:latin typeface="+mn-ea"/>
                <a:ea typeface="+mn-ea"/>
              </a:rPr>
              <a:t>，从物理、磁铁、屏蔽、机械的角度可行</a:t>
            </a:r>
            <a:r>
              <a:rPr lang="zh-CN" altLang="en-US" sz="2000" dirty="0" smtClean="0"/>
              <a:t>。</a:t>
            </a:r>
            <a:endParaRPr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D7C9A6B-DA3F-4394-B979-D47CCEBC5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323" y="3573623"/>
            <a:ext cx="3316531" cy="3039535"/>
          </a:xfrm>
          <a:prstGeom prst="rect">
            <a:avLst/>
          </a:prstGeom>
        </p:spPr>
      </p:pic>
      <p:sp>
        <p:nvSpPr>
          <p:cNvPr id="5" name="标题 2">
            <a:extLst>
              <a:ext uri="{FF2B5EF4-FFF2-40B4-BE49-F238E27FC236}">
                <a16:creationId xmlns:a16="http://schemas.microsoft.com/office/drawing/2014/main" id="{647B3644-D8E0-4C88-9AD8-B5333ED0DD7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23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常温六极铁磁铁及辐射防护方案</a:t>
            </a:r>
            <a:endParaRPr lang="en-US" altLang="zh-CN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16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ED7C9A6B-DA3F-4394-B979-D47CCEBC5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655" y="3313580"/>
            <a:ext cx="2691073" cy="2466315"/>
          </a:xfrm>
          <a:prstGeom prst="rect">
            <a:avLst/>
          </a:prstGeom>
        </p:spPr>
      </p:pic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609599" y="943010"/>
            <a:ext cx="11046865" cy="2192990"/>
          </a:xfrm>
        </p:spPr>
        <p:txBody>
          <a:bodyPr>
            <a:normAutofit fontScale="92500" lnSpcReduction="10000"/>
          </a:bodyPr>
          <a:lstStyle/>
          <a:p>
            <a:endParaRPr lang="zh-CN" altLang="en-US" dirty="0" smtClean="0"/>
          </a:p>
          <a:p>
            <a:r>
              <a:rPr lang="zh-CN" altLang="en-US" sz="2000" dirty="0" smtClean="0"/>
              <a:t>常温</a:t>
            </a:r>
            <a:r>
              <a:rPr lang="zh-CN" altLang="en-US" sz="2000" dirty="0"/>
              <a:t>六极铁的真空盒截面</a:t>
            </a:r>
            <a:r>
              <a:rPr lang="zh-CN" altLang="en-US" sz="2000" dirty="0" smtClean="0"/>
              <a:t>及屏蔽</a:t>
            </a:r>
            <a:endParaRPr lang="en-US" altLang="zh-CN" sz="2000" dirty="0"/>
          </a:p>
          <a:p>
            <a:pPr lvl="1"/>
            <a:r>
              <a:rPr lang="zh-CN" altLang="en-US" sz="2000" dirty="0" smtClean="0"/>
              <a:t>屏蔽材料置于极头间，不贡献线圈半径；</a:t>
            </a:r>
            <a:r>
              <a:rPr lang="zh-CN" altLang="en-US" sz="2000" dirty="0" smtClean="0">
                <a:solidFill>
                  <a:srgbClr val="FF0000"/>
                </a:solidFill>
              </a:rPr>
              <a:t>极头内半径</a:t>
            </a:r>
            <a:r>
              <a:rPr lang="en-US" altLang="zh-CN" sz="2000" dirty="0" smtClean="0">
                <a:solidFill>
                  <a:srgbClr val="FF0000"/>
                </a:solidFill>
              </a:rPr>
              <a:t>21mm</a:t>
            </a:r>
          </a:p>
          <a:p>
            <a:pPr lvl="1" algn="just"/>
            <a:r>
              <a:rPr lang="zh-CN" altLang="en-US" sz="2000" dirty="0" smtClean="0"/>
              <a:t>极头承重</a:t>
            </a:r>
            <a:r>
              <a:rPr lang="zh-CN" altLang="en-US" sz="2000" dirty="0"/>
              <a:t>钨</a:t>
            </a:r>
            <a:r>
              <a:rPr lang="zh-CN" altLang="en-US" sz="2000" dirty="0" smtClean="0"/>
              <a:t>屏蔽，且极头间水冷管限制最近极头距离；需进一步确认场质量。</a:t>
            </a:r>
            <a:endParaRPr lang="en-US" altLang="zh-CN" sz="2000" dirty="0" smtClean="0"/>
          </a:p>
          <a:p>
            <a:r>
              <a:rPr lang="zh-CN" altLang="en-US" sz="2000" dirty="0" smtClean="0"/>
              <a:t>超导</a:t>
            </a:r>
            <a:r>
              <a:rPr lang="zh-CN" altLang="en-US" sz="2000" dirty="0"/>
              <a:t>六极铁的真空盒截面</a:t>
            </a:r>
            <a:r>
              <a:rPr lang="zh-CN" altLang="en-US" sz="2000" dirty="0" smtClean="0"/>
              <a:t>及屏蔽</a:t>
            </a:r>
            <a:endParaRPr lang="en-US" altLang="zh-CN" sz="2000" dirty="0"/>
          </a:p>
          <a:p>
            <a:pPr lvl="1"/>
            <a:r>
              <a:rPr lang="zh-CN" altLang="en-US" sz="2000" dirty="0" smtClean="0"/>
              <a:t>水冷管厚</a:t>
            </a:r>
            <a:r>
              <a:rPr lang="en-US" altLang="zh-CN" sz="2000" dirty="0" smtClean="0"/>
              <a:t>5mm</a:t>
            </a:r>
            <a:r>
              <a:rPr lang="zh-CN" altLang="en-US" sz="2000" dirty="0" smtClean="0"/>
              <a:t>，钨屏蔽</a:t>
            </a:r>
            <a:r>
              <a:rPr lang="en-US" altLang="zh-CN" sz="2000" dirty="0"/>
              <a:t>&gt;</a:t>
            </a:r>
            <a:r>
              <a:rPr lang="en-US" altLang="zh-CN" sz="2000" dirty="0" smtClean="0"/>
              <a:t>10mm</a:t>
            </a:r>
            <a:r>
              <a:rPr lang="zh-CN" altLang="en-US" sz="2000" dirty="0" smtClean="0"/>
              <a:t>（超导线圈的铝桶屏蔽了部分辐射）；</a:t>
            </a:r>
            <a:r>
              <a:rPr lang="zh-CN" altLang="en-US" sz="2000" dirty="0" smtClean="0">
                <a:solidFill>
                  <a:srgbClr val="FF0000"/>
                </a:solidFill>
              </a:rPr>
              <a:t>超导线圈内半径</a:t>
            </a:r>
            <a:r>
              <a:rPr lang="en-US" altLang="zh-CN" sz="2000" dirty="0" smtClean="0">
                <a:solidFill>
                  <a:srgbClr val="FF0000"/>
                </a:solidFill>
              </a:rPr>
              <a:t>&gt;72mm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66712" y="225978"/>
            <a:ext cx="10763325" cy="725470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辐射防护对比</a:t>
            </a: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75AFE86-120E-42E0-A289-21BBB547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14</a:t>
            </a:fld>
            <a:endParaRPr lang="zh-CN" altLang="en-US"/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59BA4516-13BF-4380-B697-EC8ED8492329}"/>
              </a:ext>
            </a:extLst>
          </p:cNvPr>
          <p:cNvGrpSpPr/>
          <p:nvPr/>
        </p:nvGrpSpPr>
        <p:grpSpPr>
          <a:xfrm>
            <a:off x="6645835" y="2990088"/>
            <a:ext cx="2156191" cy="2756860"/>
            <a:chOff x="6477995" y="2603850"/>
            <a:chExt cx="4968552" cy="3744187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90741605-61CF-46DC-ACB1-5CCB2AA66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77995" y="2603850"/>
              <a:ext cx="4968552" cy="3744187"/>
            </a:xfrm>
            <a:prstGeom prst="rect">
              <a:avLst/>
            </a:prstGeom>
          </p:spPr>
        </p:pic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E424BA99-43D4-42FB-B68E-7188C3BA6BFB}"/>
                </a:ext>
              </a:extLst>
            </p:cNvPr>
            <p:cNvSpPr/>
            <p:nvPr/>
          </p:nvSpPr>
          <p:spPr>
            <a:xfrm>
              <a:off x="8472264" y="4050784"/>
              <a:ext cx="1476000" cy="139669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3A37F6B9-F031-4850-A50E-9A900D54EDD1}"/>
                </a:ext>
              </a:extLst>
            </p:cNvPr>
            <p:cNvSpPr/>
            <p:nvPr/>
          </p:nvSpPr>
          <p:spPr>
            <a:xfrm>
              <a:off x="7875270" y="3600450"/>
              <a:ext cx="2628900" cy="2068830"/>
            </a:xfrm>
            <a:custGeom>
              <a:avLst/>
              <a:gdLst>
                <a:gd name="connsiteX0" fmla="*/ 411480 w 2628900"/>
                <a:gd name="connsiteY0" fmla="*/ 0 h 2068830"/>
                <a:gd name="connsiteX1" fmla="*/ 411480 w 2628900"/>
                <a:gd name="connsiteY1" fmla="*/ 948690 h 2068830"/>
                <a:gd name="connsiteX2" fmla="*/ 194310 w 2628900"/>
                <a:gd name="connsiteY2" fmla="*/ 1062990 h 2068830"/>
                <a:gd name="connsiteX3" fmla="*/ 57150 w 2628900"/>
                <a:gd name="connsiteY3" fmla="*/ 1211580 h 2068830"/>
                <a:gd name="connsiteX4" fmla="*/ 0 w 2628900"/>
                <a:gd name="connsiteY4" fmla="*/ 1440180 h 2068830"/>
                <a:gd name="connsiteX5" fmla="*/ 45720 w 2628900"/>
                <a:gd name="connsiteY5" fmla="*/ 1645920 h 2068830"/>
                <a:gd name="connsiteX6" fmla="*/ 240030 w 2628900"/>
                <a:gd name="connsiteY6" fmla="*/ 1794510 h 2068830"/>
                <a:gd name="connsiteX7" fmla="*/ 525780 w 2628900"/>
                <a:gd name="connsiteY7" fmla="*/ 1943100 h 2068830"/>
                <a:gd name="connsiteX8" fmla="*/ 777240 w 2628900"/>
                <a:gd name="connsiteY8" fmla="*/ 2011680 h 2068830"/>
                <a:gd name="connsiteX9" fmla="*/ 1143000 w 2628900"/>
                <a:gd name="connsiteY9" fmla="*/ 2068830 h 2068830"/>
                <a:gd name="connsiteX10" fmla="*/ 1474470 w 2628900"/>
                <a:gd name="connsiteY10" fmla="*/ 2057400 h 2068830"/>
                <a:gd name="connsiteX11" fmla="*/ 1874520 w 2628900"/>
                <a:gd name="connsiteY11" fmla="*/ 2000250 h 2068830"/>
                <a:gd name="connsiteX12" fmla="*/ 2240280 w 2628900"/>
                <a:gd name="connsiteY12" fmla="*/ 1885950 h 2068830"/>
                <a:gd name="connsiteX13" fmla="*/ 2503170 w 2628900"/>
                <a:gd name="connsiteY13" fmla="*/ 1714500 h 2068830"/>
                <a:gd name="connsiteX14" fmla="*/ 2628900 w 2628900"/>
                <a:gd name="connsiteY14" fmla="*/ 1485900 h 2068830"/>
                <a:gd name="connsiteX15" fmla="*/ 2594610 w 2628900"/>
                <a:gd name="connsiteY15" fmla="*/ 1223010 h 2068830"/>
                <a:gd name="connsiteX16" fmla="*/ 2366010 w 2628900"/>
                <a:gd name="connsiteY16" fmla="*/ 1017270 h 2068830"/>
                <a:gd name="connsiteX17" fmla="*/ 2228850 w 2628900"/>
                <a:gd name="connsiteY17" fmla="*/ 925830 h 2068830"/>
                <a:gd name="connsiteX18" fmla="*/ 2228850 w 2628900"/>
                <a:gd name="connsiteY18" fmla="*/ 11430 h 2068830"/>
                <a:gd name="connsiteX19" fmla="*/ 411480 w 2628900"/>
                <a:gd name="connsiteY19" fmla="*/ 0 h 206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28900" h="2068830">
                  <a:moveTo>
                    <a:pt x="411480" y="0"/>
                  </a:moveTo>
                  <a:lnTo>
                    <a:pt x="411480" y="948690"/>
                  </a:lnTo>
                  <a:lnTo>
                    <a:pt x="194310" y="1062990"/>
                  </a:lnTo>
                  <a:lnTo>
                    <a:pt x="57150" y="1211580"/>
                  </a:lnTo>
                  <a:lnTo>
                    <a:pt x="0" y="1440180"/>
                  </a:lnTo>
                  <a:lnTo>
                    <a:pt x="45720" y="1645920"/>
                  </a:lnTo>
                  <a:lnTo>
                    <a:pt x="240030" y="1794510"/>
                  </a:lnTo>
                  <a:lnTo>
                    <a:pt x="525780" y="1943100"/>
                  </a:lnTo>
                  <a:lnTo>
                    <a:pt x="777240" y="2011680"/>
                  </a:lnTo>
                  <a:lnTo>
                    <a:pt x="1143000" y="2068830"/>
                  </a:lnTo>
                  <a:lnTo>
                    <a:pt x="1474470" y="2057400"/>
                  </a:lnTo>
                  <a:lnTo>
                    <a:pt x="1874520" y="2000250"/>
                  </a:lnTo>
                  <a:lnTo>
                    <a:pt x="2240280" y="1885950"/>
                  </a:lnTo>
                  <a:lnTo>
                    <a:pt x="2503170" y="1714500"/>
                  </a:lnTo>
                  <a:lnTo>
                    <a:pt x="2628900" y="1485900"/>
                  </a:lnTo>
                  <a:lnTo>
                    <a:pt x="2594610" y="1223010"/>
                  </a:lnTo>
                  <a:lnTo>
                    <a:pt x="2366010" y="1017270"/>
                  </a:lnTo>
                  <a:lnTo>
                    <a:pt x="2228850" y="925830"/>
                  </a:lnTo>
                  <a:lnTo>
                    <a:pt x="2228850" y="11430"/>
                  </a:lnTo>
                  <a:lnTo>
                    <a:pt x="411480" y="0"/>
                  </a:lnTo>
                  <a:close/>
                </a:path>
              </a:pathLst>
            </a:cu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AutoShape 2" descr="https://mail.ihep.ac.cn/coremail/s?func=mbox:getMessageData&amp;mid=1:1tbiAQUTDWouKUEZ5wACsK&amp;part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AutoShape 4" descr="https://mail.ihep.ac.cn/coremail/s?func=mbox:getMessageData&amp;mid=1:1tbiAQUTDWouKUEZ5wACsK&amp;part=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AutoShape 6" descr="https://mail.ihep.ac.cn/coremail/s?func=mbox:getMessageData&amp;mid=1:1tbiAQUTDWouKUEZ5wACsK&amp;part=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33028" y="5892282"/>
            <a:ext cx="3628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常温六极铁的真空盒截面及</a:t>
            </a:r>
            <a:r>
              <a:rPr lang="zh-CN" altLang="en-US" dirty="0"/>
              <a:t>钨</a:t>
            </a:r>
            <a:r>
              <a:rPr lang="zh-CN" altLang="en-US" dirty="0" smtClean="0"/>
              <a:t>屏蔽</a:t>
            </a:r>
            <a:endParaRPr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6327410" y="5892282"/>
            <a:ext cx="3647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超导</a:t>
            </a:r>
            <a:r>
              <a:rPr lang="zh-CN" altLang="en-US" dirty="0" smtClean="0"/>
              <a:t>六极铁的</a:t>
            </a:r>
            <a:r>
              <a:rPr lang="zh-CN" altLang="en-US" dirty="0"/>
              <a:t>真空盒截面</a:t>
            </a:r>
            <a:r>
              <a:rPr lang="zh-CN" altLang="en-US" dirty="0" smtClean="0"/>
              <a:t>及</a:t>
            </a:r>
            <a:r>
              <a:rPr lang="zh-CN" altLang="en-US" dirty="0"/>
              <a:t>钨</a:t>
            </a:r>
            <a:r>
              <a:rPr lang="zh-CN" altLang="en-US" dirty="0" smtClean="0"/>
              <a:t>屏蔽</a:t>
            </a:r>
            <a:endParaRPr lang="zh-CN" altLang="en-US" dirty="0"/>
          </a:p>
        </p:txBody>
      </p:sp>
      <p:cxnSp>
        <p:nvCxnSpPr>
          <p:cNvPr id="15" name="直接箭头连接符 14"/>
          <p:cNvCxnSpPr/>
          <p:nvPr/>
        </p:nvCxnSpPr>
        <p:spPr>
          <a:xfrm flipH="1" flipV="1">
            <a:off x="4267202" y="4733392"/>
            <a:ext cx="727209" cy="2600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/>
          <p:nvPr/>
        </p:nvCxnSpPr>
        <p:spPr>
          <a:xfrm flipV="1">
            <a:off x="6634001" y="4796120"/>
            <a:ext cx="957170" cy="3093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4964543" y="4904017"/>
            <a:ext cx="918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/>
              <a:t>铅屏蔽</a:t>
            </a:r>
            <a:r>
              <a:rPr lang="en-US" altLang="zh-CN" sz="1600" dirty="0" smtClean="0"/>
              <a:t>5.5cm</a:t>
            </a:r>
            <a:endParaRPr lang="en-US" altLang="zh-CN" sz="1600" dirty="0"/>
          </a:p>
        </p:txBody>
      </p:sp>
      <p:sp>
        <p:nvSpPr>
          <p:cNvPr id="25" name="文本框 24"/>
          <p:cNvSpPr txBox="1"/>
          <p:nvPr/>
        </p:nvSpPr>
        <p:spPr>
          <a:xfrm>
            <a:off x="5837202" y="4952607"/>
            <a:ext cx="844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钨</a:t>
            </a:r>
            <a:r>
              <a:rPr lang="zh-CN" altLang="en-US" sz="1600" dirty="0" smtClean="0"/>
              <a:t>屏蔽</a:t>
            </a:r>
            <a:r>
              <a:rPr lang="en-US" altLang="zh-CN" sz="1600" dirty="0" smtClean="0"/>
              <a:t>1.5cm</a:t>
            </a:r>
            <a:endParaRPr lang="en-US" altLang="zh-CN" sz="1600" dirty="0"/>
          </a:p>
        </p:txBody>
      </p:sp>
    </p:spTree>
    <p:extLst>
      <p:ext uri="{BB962C8B-B14F-4D97-AF65-F5344CB8AC3E}">
        <p14:creationId xmlns:p14="http://schemas.microsoft.com/office/powerpoint/2010/main" val="380302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1818"/>
            <a:ext cx="10515600" cy="1073150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造价对比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15</a:t>
            </a:fld>
            <a:endParaRPr lang="zh-CN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025573"/>
              </p:ext>
            </p:extLst>
          </p:nvPr>
        </p:nvGraphicFramePr>
        <p:xfrm>
          <a:off x="2332566" y="1296728"/>
          <a:ext cx="6979243" cy="2987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089">
                  <a:extLst>
                    <a:ext uri="{9D8B030D-6E8A-4147-A177-3AD203B41FA5}">
                      <a16:colId xmlns:a16="http://schemas.microsoft.com/office/drawing/2014/main" val="3107797709"/>
                    </a:ext>
                  </a:extLst>
                </a:gridCol>
                <a:gridCol w="2584031">
                  <a:extLst>
                    <a:ext uri="{9D8B030D-6E8A-4147-A177-3AD203B41FA5}">
                      <a16:colId xmlns:a16="http://schemas.microsoft.com/office/drawing/2014/main" val="1401608950"/>
                    </a:ext>
                  </a:extLst>
                </a:gridCol>
                <a:gridCol w="2770123">
                  <a:extLst>
                    <a:ext uri="{9D8B030D-6E8A-4147-A177-3AD203B41FA5}">
                      <a16:colId xmlns:a16="http://schemas.microsoft.com/office/drawing/2014/main" val="2092913340"/>
                    </a:ext>
                  </a:extLst>
                </a:gridCol>
              </a:tblGrid>
              <a:tr h="254061">
                <a:tc>
                  <a:txBody>
                    <a:bodyPr/>
                    <a:lstStyle/>
                    <a:p>
                      <a:pPr algn="l"/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常温方案 </a:t>
                      </a:r>
                      <a:r>
                        <a:rPr lang="en-US" altLang="zh-CN" sz="1400" dirty="0" smtClean="0"/>
                        <a:t>(VSIRD)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 smtClean="0"/>
                        <a:t>超导方案（</a:t>
                      </a:r>
                      <a:r>
                        <a:rPr lang="en-US" altLang="zh-CN" sz="1400" dirty="0" smtClean="0"/>
                        <a:t>HSIRD</a:t>
                      </a:r>
                      <a:r>
                        <a:rPr lang="zh-CN" altLang="en-US" sz="1400" dirty="0" smtClean="0"/>
                        <a:t>）</a:t>
                      </a:r>
                      <a:endParaRPr lang="en-US" altLang="zh-CN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143918"/>
                  </a:ext>
                </a:extLst>
              </a:tr>
              <a:tr h="438517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磁铁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18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台（铁芯、线圈，磁铁极头材料为铁钴钒</a:t>
                      </a:r>
                      <a:r>
                        <a:rPr lang="en-US" altLang="zh-CN" sz="1400" dirty="0" err="1" smtClean="0"/>
                        <a:t>FeCoV</a:t>
                      </a:r>
                      <a:r>
                        <a:rPr lang="zh-CN" altLang="en-US" sz="1400" dirty="0" smtClean="0"/>
                        <a:t>）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/>
                        <a:t>160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</a:t>
                      </a:r>
                      <a:r>
                        <a:rPr lang="en-US" altLang="zh-CN" sz="1400" dirty="0" smtClean="0"/>
                        <a:t>*</a:t>
                      </a:r>
                      <a:r>
                        <a:rPr lang="zh-CN" altLang="en-US" sz="1400" dirty="0" smtClean="0"/>
                        <a:t>（</a:t>
                      </a:r>
                      <a:r>
                        <a:rPr lang="en-US" altLang="zh-CN" sz="1400" dirty="0" smtClean="0"/>
                        <a:t>Nb3Sn</a:t>
                      </a:r>
                      <a:r>
                        <a:rPr lang="zh-CN" altLang="en-US" sz="1400" dirty="0" smtClean="0"/>
                        <a:t>超导六极线圈、骨架、失超保护）</a:t>
                      </a:r>
                      <a:endParaRPr lang="en-US" altLang="zh-CN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429008"/>
                  </a:ext>
                </a:extLst>
              </a:tr>
              <a:tr h="2540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电源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10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17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493073"/>
                  </a:ext>
                </a:extLst>
              </a:tr>
              <a:tr h="65449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低温恒温器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-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/>
                        <a:t>103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台（恒温器主体、</a:t>
                      </a:r>
                      <a:r>
                        <a:rPr lang="en-US" altLang="zh-CN" sz="1400" dirty="0" smtClean="0"/>
                        <a:t>2</a:t>
                      </a:r>
                      <a:r>
                        <a:rPr lang="zh-CN" altLang="en-US" sz="1400" dirty="0" smtClean="0"/>
                        <a:t>台小型</a:t>
                      </a:r>
                      <a:r>
                        <a:rPr lang="en-US" altLang="zh-CN" sz="1400" dirty="0" smtClean="0"/>
                        <a:t>GM</a:t>
                      </a:r>
                      <a:r>
                        <a:rPr lang="zh-CN" altLang="en-US" sz="1400" dirty="0" smtClean="0"/>
                        <a:t>制冷机、</a:t>
                      </a:r>
                      <a:r>
                        <a:rPr lang="en-US" altLang="zh-CN" sz="1400" dirty="0" smtClean="0"/>
                        <a:t>2</a:t>
                      </a:r>
                      <a:r>
                        <a:rPr lang="zh-CN" altLang="en-US" sz="1400" dirty="0" smtClean="0"/>
                        <a:t>根二元电流引线、低温控制</a:t>
                      </a:r>
                      <a:r>
                        <a:rPr lang="en-US" altLang="zh-CN" sz="1400" dirty="0" smtClean="0"/>
                        <a:t>10</a:t>
                      </a:r>
                      <a:r>
                        <a:rPr lang="zh-CN" altLang="en-US" sz="1400" dirty="0" smtClean="0"/>
                        <a:t>万、隔热真空泵组和规计</a:t>
                      </a:r>
                      <a:r>
                        <a:rPr lang="en-US" altLang="zh-CN" sz="1400" dirty="0" smtClean="0"/>
                        <a:t>8</a:t>
                      </a:r>
                      <a:r>
                        <a:rPr lang="zh-CN" altLang="en-US" sz="1400" dirty="0" smtClean="0"/>
                        <a:t>万）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379441"/>
                  </a:ext>
                </a:extLst>
              </a:tr>
              <a:tr h="2540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屏蔽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1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 </a:t>
                      </a:r>
                      <a:r>
                        <a:rPr lang="en-US" altLang="zh-CN" sz="1400" dirty="0" smtClean="0"/>
                        <a:t>(</a:t>
                      </a:r>
                      <a:r>
                        <a:rPr lang="zh-CN" altLang="en-US" sz="1400" dirty="0" smtClean="0"/>
                        <a:t>铅</a:t>
                      </a:r>
                      <a:r>
                        <a:rPr lang="en-US" altLang="zh-CN" sz="1400" dirty="0" smtClean="0"/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16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 </a:t>
                      </a:r>
                      <a:r>
                        <a:rPr lang="en-US" altLang="zh-CN" sz="1400" dirty="0" smtClean="0"/>
                        <a:t>(</a:t>
                      </a:r>
                      <a:r>
                        <a:rPr lang="zh-CN" altLang="en-US" sz="1400" dirty="0" smtClean="0"/>
                        <a:t>钨</a:t>
                      </a:r>
                      <a:r>
                        <a:rPr lang="en-US" altLang="zh-CN" sz="1400" dirty="0" smtClean="0"/>
                        <a:t>+</a:t>
                      </a:r>
                      <a:r>
                        <a:rPr lang="zh-CN" altLang="en-US" sz="1400" dirty="0" smtClean="0"/>
                        <a:t>铅）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529290"/>
                  </a:ext>
                </a:extLst>
              </a:tr>
              <a:tr h="2540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单价总计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/>
                        <a:t>19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273</a:t>
                      </a:r>
                      <a:r>
                        <a:rPr lang="zh-CN" altLang="en-US" sz="1400" dirty="0" smtClean="0"/>
                        <a:t>万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747428"/>
                  </a:ext>
                </a:extLst>
              </a:tr>
              <a:tr h="2540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总计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/>
                        <a:t>19*16=304</a:t>
                      </a:r>
                      <a:r>
                        <a:rPr lang="zh-CN" altLang="en-US" sz="1400" dirty="0" smtClean="0"/>
                        <a:t>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273*16=4368</a:t>
                      </a:r>
                      <a:r>
                        <a:rPr lang="zh-CN" altLang="en-US" sz="1400" dirty="0" smtClean="0"/>
                        <a:t>万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309353"/>
                  </a:ext>
                </a:extLst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967903" y="4516580"/>
            <a:ext cx="10083800" cy="3451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dirty="0" smtClean="0"/>
              <a:t>*</a:t>
            </a:r>
            <a:r>
              <a:rPr lang="zh-CN" altLang="en-US" sz="1800" dirty="0" smtClean="0"/>
              <a:t>相比</a:t>
            </a:r>
            <a:r>
              <a:rPr lang="en-US" altLang="zh-CN" sz="1800" dirty="0"/>
              <a:t>1</a:t>
            </a:r>
            <a:r>
              <a:rPr lang="zh-CN" altLang="en-US" sz="1800" dirty="0"/>
              <a:t>月份</a:t>
            </a:r>
            <a:r>
              <a:rPr lang="zh-CN" altLang="en-US" sz="1800" dirty="0" smtClean="0"/>
              <a:t>，</a:t>
            </a:r>
            <a:r>
              <a:rPr lang="zh-CN" altLang="en-US" sz="1800" dirty="0"/>
              <a:t>超导</a:t>
            </a:r>
            <a:r>
              <a:rPr lang="zh-CN" altLang="en-US" sz="1800" dirty="0" smtClean="0"/>
              <a:t>磁铁</a:t>
            </a:r>
            <a:r>
              <a:rPr lang="zh-CN" altLang="en-US" sz="1800" dirty="0"/>
              <a:t>造价变</a:t>
            </a:r>
            <a:r>
              <a:rPr lang="zh-CN" altLang="en-US" sz="1800" dirty="0" smtClean="0"/>
              <a:t>大：磁体</a:t>
            </a:r>
            <a:r>
              <a:rPr lang="zh-CN" altLang="en-US" sz="1800" dirty="0"/>
              <a:t>孔径变</a:t>
            </a:r>
            <a:r>
              <a:rPr lang="zh-CN" altLang="en-US" sz="1800" dirty="0" smtClean="0"/>
              <a:t>大（</a:t>
            </a:r>
            <a:r>
              <a:rPr lang="en-US" altLang="zh-CN" sz="1800" dirty="0" smtClean="0"/>
              <a:t>114mm=&gt;144mm, </a:t>
            </a:r>
            <a:r>
              <a:rPr lang="zh-CN" altLang="en-US" sz="1800" dirty="0" smtClean="0"/>
              <a:t>因</a:t>
            </a:r>
            <a:r>
              <a:rPr lang="zh-CN" altLang="en-US" sz="1800" dirty="0"/>
              <a:t>钨屏蔽、水冷管</a:t>
            </a:r>
            <a:r>
              <a:rPr lang="zh-CN" altLang="en-US" sz="1800" dirty="0" smtClean="0"/>
              <a:t>），线圈</a:t>
            </a:r>
            <a:r>
              <a:rPr lang="zh-CN" altLang="en-US" sz="1800" dirty="0"/>
              <a:t>极头的磁场更</a:t>
            </a:r>
            <a:r>
              <a:rPr lang="zh-CN" altLang="en-US" sz="1800" dirty="0" smtClean="0"/>
              <a:t>强；磁体</a:t>
            </a:r>
            <a:r>
              <a:rPr lang="zh-CN" altLang="en-US" sz="1800" dirty="0"/>
              <a:t>尺寸、重量增加，难度</a:t>
            </a:r>
            <a:r>
              <a:rPr lang="zh-CN" altLang="en-US" sz="1800" dirty="0" smtClean="0"/>
              <a:t>增加。</a:t>
            </a:r>
            <a:endParaRPr lang="en-US" altLang="zh-CN" sz="1800" dirty="0" smtClean="0"/>
          </a:p>
          <a:p>
            <a:pPr marL="0" indent="0">
              <a:buNone/>
            </a:pP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643038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612775" y="1204268"/>
            <a:ext cx="11046865" cy="4015432"/>
          </a:xfrm>
        </p:spPr>
        <p:txBody>
          <a:bodyPr>
            <a:normAutofit/>
          </a:bodyPr>
          <a:lstStyle/>
          <a:p>
            <a:r>
              <a:rPr lang="zh-CN" altLang="en-US" sz="2400" dirty="0" smtClean="0"/>
              <a:t>对于对撞区的强六极铁，进一步细化了硬件设计。</a:t>
            </a:r>
            <a:endParaRPr lang="en-US" altLang="zh-CN" sz="2400" dirty="0" smtClean="0"/>
          </a:p>
          <a:p>
            <a:r>
              <a:rPr lang="zh-CN" altLang="en-US" sz="2400" dirty="0"/>
              <a:t>超导六极铁单价因钨屏蔽、水冷管磁体孔径变大，造价增加。</a:t>
            </a:r>
            <a:endParaRPr lang="en-US" altLang="zh-CN" sz="2400" dirty="0"/>
          </a:p>
          <a:p>
            <a:r>
              <a:rPr lang="zh-CN" altLang="en-US" sz="2400" dirty="0" smtClean="0"/>
              <a:t>将其中一半</a:t>
            </a:r>
            <a:r>
              <a:rPr lang="zh-CN" altLang="en-US" sz="2400" dirty="0"/>
              <a:t>磁铁设计成</a:t>
            </a:r>
            <a:r>
              <a:rPr lang="zh-CN" altLang="en-US" sz="2400" dirty="0" smtClean="0"/>
              <a:t>常温；物理</a:t>
            </a:r>
            <a:r>
              <a:rPr lang="zh-CN" altLang="en-US" sz="2400" dirty="0"/>
              <a:t>、磁铁、辐射防护、机械支撑</a:t>
            </a:r>
            <a:r>
              <a:rPr lang="zh-CN" altLang="en-US" sz="2400" dirty="0" smtClean="0"/>
              <a:t>可行。</a:t>
            </a:r>
            <a:endParaRPr lang="en-US" altLang="zh-CN" sz="2400" dirty="0" smtClean="0"/>
          </a:p>
          <a:p>
            <a:r>
              <a:rPr lang="zh-CN" altLang="en-US" sz="2400" dirty="0" smtClean="0"/>
              <a:t>分别</a:t>
            </a:r>
            <a:r>
              <a:rPr lang="zh-CN" altLang="en-US" sz="2400" dirty="0"/>
              <a:t>给出</a:t>
            </a:r>
            <a:r>
              <a:rPr lang="zh-CN" altLang="en-US" sz="2400" dirty="0" smtClean="0"/>
              <a:t>了更详细的造价</a:t>
            </a:r>
            <a:r>
              <a:rPr lang="zh-CN" altLang="en-US" sz="2400" dirty="0"/>
              <a:t>评估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66712" y="225978"/>
            <a:ext cx="10763325" cy="725470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总结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75AFE86-120E-42E0-A289-21BBB547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16</a:t>
            </a:fld>
            <a:endParaRPr lang="zh-CN" altLang="en-US"/>
          </a:p>
        </p:txBody>
      </p:sp>
      <p:sp>
        <p:nvSpPr>
          <p:cNvPr id="2" name="AutoShape 2" descr="https://mail.ihep.ac.cn/coremail/s?func=mbox:getMessageData&amp;mid=1:1tbiAQUTDWouKUEZ5wACsK&amp;part=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AutoShape 4" descr="https://mail.ihep.ac.cn/coremail/s?func=mbox:getMessageData&amp;mid=1:1tbiAQUTDWouKUEZ5wACsK&amp;part=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AutoShape 6" descr="https://mail.ihep.ac.cn/coremail/s?func=mbox:getMessageData&amp;mid=1:1tbiAQUTDWouKUEZ5wACsK&amp;part=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802919"/>
              </p:ext>
            </p:extLst>
          </p:nvPr>
        </p:nvGraphicFramePr>
        <p:xfrm>
          <a:off x="2380191" y="3399610"/>
          <a:ext cx="6979243" cy="2987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089">
                  <a:extLst>
                    <a:ext uri="{9D8B030D-6E8A-4147-A177-3AD203B41FA5}">
                      <a16:colId xmlns:a16="http://schemas.microsoft.com/office/drawing/2014/main" val="3107797709"/>
                    </a:ext>
                  </a:extLst>
                </a:gridCol>
                <a:gridCol w="2584031">
                  <a:extLst>
                    <a:ext uri="{9D8B030D-6E8A-4147-A177-3AD203B41FA5}">
                      <a16:colId xmlns:a16="http://schemas.microsoft.com/office/drawing/2014/main" val="1401608950"/>
                    </a:ext>
                  </a:extLst>
                </a:gridCol>
                <a:gridCol w="2770123">
                  <a:extLst>
                    <a:ext uri="{9D8B030D-6E8A-4147-A177-3AD203B41FA5}">
                      <a16:colId xmlns:a16="http://schemas.microsoft.com/office/drawing/2014/main" val="2092913340"/>
                    </a:ext>
                  </a:extLst>
                </a:gridCol>
              </a:tblGrid>
              <a:tr h="254061">
                <a:tc>
                  <a:txBody>
                    <a:bodyPr/>
                    <a:lstStyle/>
                    <a:p>
                      <a:pPr algn="l"/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常温方案 </a:t>
                      </a:r>
                      <a:r>
                        <a:rPr lang="en-US" altLang="zh-CN" sz="1400" dirty="0" smtClean="0"/>
                        <a:t>(VSIRD)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dirty="0" smtClean="0"/>
                        <a:t>超导方案（</a:t>
                      </a:r>
                      <a:r>
                        <a:rPr lang="en-US" altLang="zh-CN" sz="1400" dirty="0" smtClean="0"/>
                        <a:t>HSIRD</a:t>
                      </a:r>
                      <a:r>
                        <a:rPr lang="zh-CN" altLang="en-US" sz="1400" dirty="0" smtClean="0"/>
                        <a:t>）</a:t>
                      </a:r>
                      <a:endParaRPr lang="en-US" altLang="zh-CN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143918"/>
                  </a:ext>
                </a:extLst>
              </a:tr>
              <a:tr h="438517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磁铁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18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台（铁芯、线圈，磁铁极头材料为铁钴钒</a:t>
                      </a:r>
                      <a:r>
                        <a:rPr lang="en-US" altLang="zh-CN" sz="1400" dirty="0" err="1" smtClean="0"/>
                        <a:t>FeCoV</a:t>
                      </a:r>
                      <a:r>
                        <a:rPr lang="zh-CN" altLang="en-US" sz="1400" dirty="0" smtClean="0"/>
                        <a:t>）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/>
                        <a:t>160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</a:t>
                      </a:r>
                      <a:r>
                        <a:rPr lang="en-US" altLang="zh-CN" sz="1400" dirty="0" smtClean="0"/>
                        <a:t>*</a:t>
                      </a:r>
                      <a:r>
                        <a:rPr lang="zh-CN" altLang="en-US" sz="1400" dirty="0" smtClean="0"/>
                        <a:t>（</a:t>
                      </a:r>
                      <a:r>
                        <a:rPr lang="en-US" altLang="zh-CN" sz="1400" dirty="0" smtClean="0"/>
                        <a:t>Nb3Sn</a:t>
                      </a:r>
                      <a:r>
                        <a:rPr lang="zh-CN" altLang="en-US" sz="1400" dirty="0" smtClean="0"/>
                        <a:t>超导六极线圈、骨架、失超保护）</a:t>
                      </a:r>
                      <a:endParaRPr lang="en-US" altLang="zh-CN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429008"/>
                  </a:ext>
                </a:extLst>
              </a:tr>
              <a:tr h="2540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电源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10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17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493073"/>
                  </a:ext>
                </a:extLst>
              </a:tr>
              <a:tr h="65449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低温恒温器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-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/>
                        <a:t>103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台（恒温器主体、</a:t>
                      </a:r>
                      <a:r>
                        <a:rPr lang="en-US" altLang="zh-CN" sz="1400" dirty="0" smtClean="0"/>
                        <a:t>2</a:t>
                      </a:r>
                      <a:r>
                        <a:rPr lang="zh-CN" altLang="en-US" sz="1400" dirty="0" smtClean="0"/>
                        <a:t>台小型</a:t>
                      </a:r>
                      <a:r>
                        <a:rPr lang="en-US" altLang="zh-CN" sz="1400" dirty="0" smtClean="0"/>
                        <a:t>GM</a:t>
                      </a:r>
                      <a:r>
                        <a:rPr lang="zh-CN" altLang="en-US" sz="1400" dirty="0" smtClean="0"/>
                        <a:t>制冷机、</a:t>
                      </a:r>
                      <a:r>
                        <a:rPr lang="en-US" altLang="zh-CN" sz="1400" dirty="0" smtClean="0"/>
                        <a:t>2</a:t>
                      </a:r>
                      <a:r>
                        <a:rPr lang="zh-CN" altLang="en-US" sz="1400" dirty="0" smtClean="0"/>
                        <a:t>根二元电流引线、低温控制</a:t>
                      </a:r>
                      <a:r>
                        <a:rPr lang="en-US" altLang="zh-CN" sz="1400" dirty="0" smtClean="0"/>
                        <a:t>10</a:t>
                      </a:r>
                      <a:r>
                        <a:rPr lang="zh-CN" altLang="en-US" sz="1400" dirty="0" smtClean="0"/>
                        <a:t>万、隔热真空泵组和规计</a:t>
                      </a:r>
                      <a:r>
                        <a:rPr lang="en-US" altLang="zh-CN" sz="1400" dirty="0" smtClean="0"/>
                        <a:t>8</a:t>
                      </a:r>
                      <a:r>
                        <a:rPr lang="zh-CN" altLang="en-US" sz="1400" dirty="0" smtClean="0"/>
                        <a:t>万）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379441"/>
                  </a:ext>
                </a:extLst>
              </a:tr>
              <a:tr h="2540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屏蔽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1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 </a:t>
                      </a:r>
                      <a:r>
                        <a:rPr lang="en-US" altLang="zh-CN" sz="1400" dirty="0" smtClean="0"/>
                        <a:t>(</a:t>
                      </a:r>
                      <a:r>
                        <a:rPr lang="zh-CN" altLang="en-US" sz="1400" dirty="0" smtClean="0"/>
                        <a:t>铅</a:t>
                      </a:r>
                      <a:r>
                        <a:rPr lang="en-US" altLang="zh-CN" sz="1400" dirty="0" smtClean="0"/>
                        <a:t>)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16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 </a:t>
                      </a:r>
                      <a:r>
                        <a:rPr lang="en-US" altLang="zh-CN" sz="1400" dirty="0" smtClean="0"/>
                        <a:t>(</a:t>
                      </a:r>
                      <a:r>
                        <a:rPr lang="zh-CN" altLang="en-US" sz="1400" dirty="0" smtClean="0"/>
                        <a:t>钨</a:t>
                      </a:r>
                      <a:r>
                        <a:rPr lang="en-US" altLang="zh-CN" sz="1400" dirty="0" smtClean="0"/>
                        <a:t>+</a:t>
                      </a:r>
                      <a:r>
                        <a:rPr lang="zh-CN" altLang="en-US" sz="1400" dirty="0" smtClean="0"/>
                        <a:t>铅）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529290"/>
                  </a:ext>
                </a:extLst>
              </a:tr>
              <a:tr h="2540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单价总计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/>
                        <a:t>19</a:t>
                      </a:r>
                      <a:r>
                        <a:rPr lang="zh-CN" altLang="en-US" sz="1400" dirty="0" smtClean="0"/>
                        <a:t>万</a:t>
                      </a:r>
                      <a:r>
                        <a:rPr lang="en-US" altLang="zh-CN" sz="1400" dirty="0" smtClean="0"/>
                        <a:t>/</a:t>
                      </a:r>
                      <a:r>
                        <a:rPr lang="zh-CN" altLang="en-US" sz="1400" dirty="0" smtClean="0"/>
                        <a:t>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273</a:t>
                      </a:r>
                      <a:r>
                        <a:rPr lang="zh-CN" altLang="en-US" sz="1400" dirty="0" smtClean="0"/>
                        <a:t>万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747428"/>
                  </a:ext>
                </a:extLst>
              </a:tr>
              <a:tr h="25406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dirty="0" smtClean="0"/>
                        <a:t>总计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 smtClean="0"/>
                        <a:t>19*16=304</a:t>
                      </a:r>
                      <a:r>
                        <a:rPr lang="zh-CN" altLang="en-US" sz="1400" dirty="0" smtClean="0"/>
                        <a:t>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dirty="0" smtClean="0"/>
                        <a:t>273*16=4368</a:t>
                      </a:r>
                      <a:r>
                        <a:rPr lang="zh-CN" altLang="en-US" sz="1400" dirty="0" smtClean="0"/>
                        <a:t>万</a:t>
                      </a:r>
                      <a:endParaRPr lang="zh-CN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309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908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17</a:t>
            </a:fld>
            <a:endParaRPr lang="zh-CN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709811"/>
              </p:ext>
            </p:extLst>
          </p:nvPr>
        </p:nvGraphicFramePr>
        <p:xfrm>
          <a:off x="6509575" y="3939705"/>
          <a:ext cx="3554106" cy="175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4106">
                  <a:extLst>
                    <a:ext uri="{9D8B030D-6E8A-4147-A177-3AD203B41FA5}">
                      <a16:colId xmlns:a16="http://schemas.microsoft.com/office/drawing/2014/main" val="910818611"/>
                    </a:ext>
                  </a:extLst>
                </a:gridCol>
              </a:tblGrid>
              <a:tr h="89681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>
                          <a:effectLst/>
                        </a:rPr>
                        <a:t>说明</a:t>
                      </a:r>
                      <a:endParaRPr lang="zh-CN" alt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1783103"/>
                  </a:ext>
                </a:extLst>
              </a:tr>
              <a:tr h="89681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横向空间无限制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3629232"/>
                  </a:ext>
                </a:extLst>
              </a:tr>
              <a:tr h="8968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Rgf</a:t>
                      </a:r>
                      <a:r>
                        <a:rPr lang="en-US" sz="1100" u="none" strike="noStrike" dirty="0">
                          <a:effectLst/>
                        </a:rPr>
                        <a:t>=[2*(18sigx+3mm), 2*(22sigx+3mm)]*1.2, </a:t>
                      </a:r>
                      <a:r>
                        <a:rPr lang="zh-CN" altLang="en-US" sz="1100" u="none" strike="noStrike" dirty="0">
                          <a:effectLst/>
                        </a:rPr>
                        <a:t>考虑</a:t>
                      </a:r>
                      <a:r>
                        <a:rPr lang="en-US" altLang="zh-CN" sz="1100" u="none" strike="noStrike" dirty="0">
                          <a:effectLst/>
                        </a:rPr>
                        <a:t>20%</a:t>
                      </a:r>
                      <a:r>
                        <a:rPr lang="zh-CN" altLang="en-US" sz="1100" u="none" strike="noStrike" dirty="0">
                          <a:effectLst/>
                        </a:rPr>
                        <a:t>余量 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6127405"/>
                  </a:ext>
                </a:extLst>
              </a:tr>
              <a:tr h="89681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100" u="none" strike="noStrike" dirty="0">
                          <a:effectLst/>
                        </a:rPr>
                        <a:t>HSCIR</a:t>
                      </a:r>
                      <a:r>
                        <a:rPr lang="zh-CN" altLang="en-US" sz="1100" u="none" strike="noStrike" dirty="0">
                          <a:effectLst/>
                        </a:rPr>
                        <a:t>与</a:t>
                      </a:r>
                      <a:r>
                        <a:rPr lang="en-US" altLang="zh-CN" sz="1100" u="none" strike="noStrike" dirty="0">
                          <a:effectLst/>
                        </a:rPr>
                        <a:t>HSIR</a:t>
                      </a:r>
                      <a:r>
                        <a:rPr lang="zh-CN" altLang="en-US" sz="1100" u="none" strike="noStrike" dirty="0">
                          <a:effectLst/>
                        </a:rPr>
                        <a:t>有效间距为</a:t>
                      </a:r>
                      <a:r>
                        <a:rPr lang="en-US" altLang="zh-CN" sz="1100" u="none" strike="noStrike" dirty="0">
                          <a:effectLst/>
                        </a:rPr>
                        <a:t>400mm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0571221"/>
                  </a:ext>
                </a:extLst>
              </a:tr>
              <a:tr h="89681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100" u="none" strike="noStrike">
                          <a:effectLst/>
                        </a:rPr>
                        <a:t>VSCIR</a:t>
                      </a:r>
                      <a:r>
                        <a:rPr lang="zh-CN" altLang="en-US" sz="1100" u="none" strike="noStrike">
                          <a:effectLst/>
                        </a:rPr>
                        <a:t>与</a:t>
                      </a:r>
                      <a:r>
                        <a:rPr lang="en-US" altLang="zh-CN" sz="1100" u="none" strike="noStrike">
                          <a:effectLst/>
                        </a:rPr>
                        <a:t>VSIR</a:t>
                      </a:r>
                      <a:r>
                        <a:rPr lang="zh-CN" altLang="en-US" sz="1100" u="none" strike="noStrike">
                          <a:effectLst/>
                        </a:rPr>
                        <a:t>有效间距为</a:t>
                      </a:r>
                      <a:r>
                        <a:rPr lang="en-US" altLang="zh-CN" sz="1100" u="none" strike="noStrike">
                          <a:effectLst/>
                        </a:rPr>
                        <a:t>400mm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0922250"/>
                  </a:ext>
                </a:extLst>
              </a:tr>
              <a:tr h="89681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强度考虑</a:t>
                      </a:r>
                      <a:r>
                        <a:rPr lang="en-US" altLang="zh-CN" sz="1100" u="none" strike="noStrike" dirty="0">
                          <a:effectLst/>
                        </a:rPr>
                        <a:t>50%</a:t>
                      </a:r>
                      <a:r>
                        <a:rPr lang="zh-CN" altLang="en-US" sz="1100" u="none" strike="noStrike" dirty="0">
                          <a:effectLst/>
                        </a:rPr>
                        <a:t>余量（</a:t>
                      </a:r>
                      <a:r>
                        <a:rPr lang="en-US" altLang="zh-CN" sz="1100" u="none" strike="noStrike" dirty="0">
                          <a:effectLst/>
                        </a:rPr>
                        <a:t>K2*1.5</a:t>
                      </a:r>
                      <a:r>
                        <a:rPr lang="zh-CN" altLang="en-US" sz="1100" u="none" strike="noStrike" dirty="0">
                          <a:effectLst/>
                        </a:rPr>
                        <a:t>）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8383954"/>
                  </a:ext>
                </a:extLst>
              </a:tr>
              <a:tr h="89681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 smtClean="0">
                          <a:effectLst/>
                        </a:rPr>
                        <a:t>根据磁铁系统反馈</a:t>
                      </a:r>
                      <a:r>
                        <a:rPr lang="en-US" altLang="zh-CN" sz="1100" u="none" strike="noStrike" dirty="0">
                          <a:effectLst/>
                        </a:rPr>
                        <a:t>VSIR</a:t>
                      </a:r>
                      <a:r>
                        <a:rPr lang="zh-CN" altLang="en-US" sz="1100" u="none" strike="noStrike" dirty="0">
                          <a:effectLst/>
                        </a:rPr>
                        <a:t>和</a:t>
                      </a:r>
                      <a:r>
                        <a:rPr lang="en-US" altLang="zh-CN" sz="1100" u="none" strike="noStrike" dirty="0">
                          <a:effectLst/>
                        </a:rPr>
                        <a:t>HSIR</a:t>
                      </a:r>
                      <a:r>
                        <a:rPr lang="zh-CN" altLang="en-US" sz="1100" u="none" strike="noStrike" dirty="0">
                          <a:effectLst/>
                        </a:rPr>
                        <a:t>有效长度为</a:t>
                      </a:r>
                      <a:r>
                        <a:rPr lang="en-US" altLang="zh-CN" sz="1100" u="none" strike="noStrike" dirty="0">
                          <a:effectLst/>
                        </a:rPr>
                        <a:t>300mm</a:t>
                      </a:r>
                      <a:r>
                        <a:rPr lang="zh-CN" altLang="en-US" sz="1100" u="none" strike="noStrike" dirty="0">
                          <a:effectLst/>
                        </a:rPr>
                        <a:t>时，磁体技术困难，调整为</a:t>
                      </a:r>
                      <a:r>
                        <a:rPr lang="en-US" altLang="zh-CN" sz="1100" u="none" strike="noStrike" dirty="0">
                          <a:effectLst/>
                        </a:rPr>
                        <a:t>400mm</a:t>
                      </a:r>
                      <a:r>
                        <a:rPr lang="zh-CN" altLang="en-US" sz="1100" u="none" strike="noStrike" dirty="0">
                          <a:effectLst/>
                        </a:rPr>
                        <a:t>，积分强度不变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6193247"/>
                  </a:ext>
                </a:extLst>
              </a:tr>
              <a:tr h="89681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100" u="none" strike="noStrike" dirty="0">
                          <a:effectLst/>
                        </a:rPr>
                        <a:t>同时调整弱六极铁</a:t>
                      </a:r>
                      <a:r>
                        <a:rPr lang="en-US" altLang="zh-CN" sz="1100" u="none" strike="noStrike" dirty="0">
                          <a:effectLst/>
                        </a:rPr>
                        <a:t>VSCIR</a:t>
                      </a:r>
                      <a:r>
                        <a:rPr lang="zh-CN" altLang="en-US" sz="1100" u="none" strike="noStrike" dirty="0">
                          <a:effectLst/>
                        </a:rPr>
                        <a:t>和</a:t>
                      </a:r>
                      <a:r>
                        <a:rPr lang="en-US" altLang="zh-CN" sz="1100" u="none" strike="noStrike" dirty="0">
                          <a:effectLst/>
                        </a:rPr>
                        <a:t>HSCIR</a:t>
                      </a:r>
                      <a:r>
                        <a:rPr lang="zh-CN" altLang="en-US" sz="1100" u="none" strike="noStrike" dirty="0">
                          <a:effectLst/>
                        </a:rPr>
                        <a:t>的有效长度及其与超导六极铁有效间距。</a:t>
                      </a:r>
                      <a:endParaRPr lang="zh-CN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4481062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492592"/>
              </p:ext>
            </p:extLst>
          </p:nvPr>
        </p:nvGraphicFramePr>
        <p:xfrm>
          <a:off x="1388008" y="2230675"/>
          <a:ext cx="8772807" cy="1303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5192">
                  <a:extLst>
                    <a:ext uri="{9D8B030D-6E8A-4147-A177-3AD203B41FA5}">
                      <a16:colId xmlns:a16="http://schemas.microsoft.com/office/drawing/2014/main" val="552980815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720845738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3367605410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471947624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858788744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636399131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351349262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529194768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3895689076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259802285"/>
                    </a:ext>
                  </a:extLst>
                </a:gridCol>
                <a:gridCol w="795695">
                  <a:extLst>
                    <a:ext uri="{9D8B030D-6E8A-4147-A177-3AD203B41FA5}">
                      <a16:colId xmlns:a16="http://schemas.microsoft.com/office/drawing/2014/main" val="681768793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968458679"/>
                    </a:ext>
                  </a:extLst>
                </a:gridCol>
              </a:tblGrid>
              <a:tr h="2926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Name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Quant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Ape[mm]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Fmax</a:t>
                      </a:r>
                      <a:r>
                        <a:rPr lang="en-US" sz="1100" b="1" u="none" strike="noStrike" dirty="0">
                          <a:effectLst/>
                        </a:rPr>
                        <a:t>[T/m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</a:t>
                      </a:r>
                      <a:r>
                        <a:rPr lang="en-US" sz="1100" b="1" u="none" strike="noStrike" dirty="0" err="1">
                          <a:effectLst/>
                        </a:rPr>
                        <a:t>tt</a:t>
                      </a:r>
                      <a:r>
                        <a:rPr lang="en-US" sz="1100" b="1" u="none" strike="noStrike" dirty="0">
                          <a:effectLst/>
                        </a:rPr>
                        <a:t>)[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Fop(H)[T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Fop(W)[T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Fop(Z)[T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Leff</a:t>
                      </a:r>
                      <a:r>
                        <a:rPr lang="en-US" sz="1100" b="1" u="none" strike="noStrike" dirty="0">
                          <a:effectLst/>
                        </a:rPr>
                        <a:t>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Rgf</a:t>
                      </a:r>
                      <a:r>
                        <a:rPr lang="en-US" sz="1100" b="1" u="none" strike="noStrike" dirty="0">
                          <a:effectLst/>
                        </a:rPr>
                        <a:t>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Harm. </a:t>
                      </a:r>
                      <a:r>
                        <a:rPr lang="en-US" sz="1100" b="1" u="none" strike="noStrike" dirty="0" err="1">
                          <a:effectLst/>
                        </a:rPr>
                        <a:t>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Ftip</a:t>
                      </a:r>
                      <a:r>
                        <a:rPr lang="en-US" sz="1100" b="1" u="none" strike="noStrike" dirty="0">
                          <a:effectLst/>
                        </a:rPr>
                        <a:t>[T]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4434853"/>
                  </a:ext>
                </a:extLst>
              </a:tr>
              <a:tr h="2022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SC0IR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66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-315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-315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-210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-140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-80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1000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10.7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3.E-04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-0.17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8208479"/>
                  </a:ext>
                </a:extLst>
              </a:tr>
              <a:tr h="2022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VSCIR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32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66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-34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-34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-22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-15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-9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400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14.5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3.E-04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-0.02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0973417"/>
                  </a:ext>
                </a:extLst>
              </a:tr>
              <a:tr h="2022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VSIR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42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-3608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-3608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-2406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-1604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-912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400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14.5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3.E-04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 smtClean="0">
                          <a:effectLst/>
                        </a:rPr>
                        <a:t>-0.90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4674656"/>
                  </a:ext>
                </a:extLst>
              </a:tr>
              <a:tr h="2022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HSCIR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32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66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-196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-196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-131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-87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-50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400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27.1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3.E-04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-0.11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0949136"/>
                  </a:ext>
                </a:extLst>
              </a:tr>
              <a:tr h="2022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HSIR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144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3905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3905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2603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1736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987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400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27.1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3.E-04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 smtClean="0">
                          <a:effectLst/>
                        </a:rPr>
                        <a:t>10.7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1418517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360515"/>
              </p:ext>
            </p:extLst>
          </p:nvPr>
        </p:nvGraphicFramePr>
        <p:xfrm>
          <a:off x="1421398" y="992154"/>
          <a:ext cx="8772807" cy="106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5192">
                  <a:extLst>
                    <a:ext uri="{9D8B030D-6E8A-4147-A177-3AD203B41FA5}">
                      <a16:colId xmlns:a16="http://schemas.microsoft.com/office/drawing/2014/main" val="552980815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720845738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3367605410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471947624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858788744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636399131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351349262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529194768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3895689076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259802285"/>
                    </a:ext>
                  </a:extLst>
                </a:gridCol>
                <a:gridCol w="795695">
                  <a:extLst>
                    <a:ext uri="{9D8B030D-6E8A-4147-A177-3AD203B41FA5}">
                      <a16:colId xmlns:a16="http://schemas.microsoft.com/office/drawing/2014/main" val="681768793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968458679"/>
                    </a:ext>
                  </a:extLst>
                </a:gridCol>
              </a:tblGrid>
              <a:tr h="1716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Name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Quant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Ape[mm]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Fmax</a:t>
                      </a:r>
                      <a:r>
                        <a:rPr lang="en-US" sz="1100" b="1" u="none" strike="noStrike" dirty="0">
                          <a:effectLst/>
                        </a:rPr>
                        <a:t>[T/m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</a:t>
                      </a:r>
                      <a:r>
                        <a:rPr lang="en-US" sz="1100" b="1" u="none" strike="noStrike" dirty="0" err="1">
                          <a:effectLst/>
                        </a:rPr>
                        <a:t>tt</a:t>
                      </a:r>
                      <a:r>
                        <a:rPr lang="en-US" sz="1100" b="1" u="none" strike="noStrike" dirty="0">
                          <a:effectLst/>
                        </a:rPr>
                        <a:t>)[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Fop(H)[T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Fop(W)[T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Fop(Z)[T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Leff</a:t>
                      </a:r>
                      <a:r>
                        <a:rPr lang="en-US" sz="1100" b="1" u="none" strike="noStrike" dirty="0">
                          <a:effectLst/>
                        </a:rPr>
                        <a:t>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Rgf</a:t>
                      </a:r>
                      <a:r>
                        <a:rPr lang="en-US" sz="1100" b="1" u="none" strike="noStrike" dirty="0">
                          <a:effectLst/>
                        </a:rPr>
                        <a:t>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Harm. </a:t>
                      </a:r>
                      <a:r>
                        <a:rPr lang="en-US" sz="1100" b="1" u="none" strike="noStrike" dirty="0" err="1">
                          <a:effectLst/>
                        </a:rPr>
                        <a:t>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Ftip</a:t>
                      </a:r>
                      <a:r>
                        <a:rPr lang="en-US" sz="1100" b="1" u="none" strike="noStrike" dirty="0">
                          <a:effectLst/>
                        </a:rPr>
                        <a:t>[T]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4434853"/>
                  </a:ext>
                </a:extLst>
              </a:tr>
              <a:tr h="1030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SC0IR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66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-315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-315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-210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-140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-80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1000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10.7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3.E-04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-0.17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8208479"/>
                  </a:ext>
                </a:extLst>
              </a:tr>
              <a:tr h="1030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VSCIR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32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66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-34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-34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-22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-15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-9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400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14.5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3.E-04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-0.02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0973417"/>
                  </a:ext>
                </a:extLst>
              </a:tr>
              <a:tr h="1030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VSIR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66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-3608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-3608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-2406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-1604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-912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400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14.5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3.E-04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-1.96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4674656"/>
                  </a:ext>
                </a:extLst>
              </a:tr>
              <a:tr h="1030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HSCIR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32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66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-196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-196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-131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-87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-50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400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27.1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3.E-04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-0.11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0949136"/>
                  </a:ext>
                </a:extLst>
              </a:tr>
              <a:tr h="1030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HSIR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66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3905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3905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2603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1736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987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400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27.1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3.E-04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2.13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1418517"/>
                  </a:ext>
                </a:extLst>
              </a:tr>
            </a:tbl>
          </a:graphicData>
        </a:graphic>
      </p:graphicFrame>
      <p:sp>
        <p:nvSpPr>
          <p:cNvPr id="8" name="下箭头 7"/>
          <p:cNvSpPr/>
          <p:nvPr/>
        </p:nvSpPr>
        <p:spPr>
          <a:xfrm>
            <a:off x="5251010" y="2127564"/>
            <a:ext cx="660903" cy="1031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821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5C5BD7F-B3CE-4149-BA51-6D84DD22A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310" y="1124744"/>
            <a:ext cx="11462050" cy="333861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altLang="zh-CN" sz="2000" dirty="0" smtClean="0"/>
              <a:t>CDR</a:t>
            </a:r>
            <a:r>
              <a:rPr lang="zh-CN" altLang="en-US" sz="2000" dirty="0" smtClean="0"/>
              <a:t>原参数：色品</a:t>
            </a:r>
            <a:r>
              <a:rPr lang="zh-CN" altLang="en-US" sz="2000" dirty="0"/>
              <a:t>校正的六极</a:t>
            </a:r>
            <a:r>
              <a:rPr lang="zh-CN" altLang="en-US" sz="2000" dirty="0" smtClean="0"/>
              <a:t>铁采用超导技术             </a:t>
            </a:r>
            <a:r>
              <a:rPr lang="en-US" altLang="zh-CN" sz="2000" b="1" dirty="0" err="1" smtClean="0">
                <a:solidFill>
                  <a:srgbClr val="0000FF"/>
                </a:solidFill>
              </a:rPr>
              <a:t>Btip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=1.88 </a:t>
            </a:r>
            <a:r>
              <a:rPr lang="en-US" altLang="zh-CN" sz="2000" b="1" dirty="0">
                <a:solidFill>
                  <a:srgbClr val="0000FF"/>
                </a:solidFill>
              </a:rPr>
              <a:t>~ 2.72 T</a:t>
            </a:r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>
              <a:spcBef>
                <a:spcPts val="600"/>
              </a:spcBef>
            </a:pPr>
            <a:endParaRPr lang="en-US" altLang="zh-CN" sz="2000" dirty="0" smtClean="0"/>
          </a:p>
          <a:p>
            <a:pPr lvl="1">
              <a:spcBef>
                <a:spcPts val="600"/>
              </a:spcBef>
            </a:pPr>
            <a:endParaRPr lang="en-US" altLang="zh-CN" sz="2000" dirty="0"/>
          </a:p>
          <a:p>
            <a:pPr>
              <a:spcBef>
                <a:spcPts val="600"/>
              </a:spcBef>
            </a:pPr>
            <a:r>
              <a:rPr lang="en-US" altLang="zh-CN" sz="2000" dirty="0" smtClean="0"/>
              <a:t>CEPC </a:t>
            </a:r>
            <a:r>
              <a:rPr lang="en-US" altLang="zh-CN" sz="2000" dirty="0"/>
              <a:t>DAY –</a:t>
            </a:r>
            <a:r>
              <a:rPr lang="zh-CN" altLang="en-US" sz="2000" dirty="0"/>
              <a:t>朱应顺汇报</a:t>
            </a:r>
            <a:r>
              <a:rPr lang="zh-CN" altLang="en-US" sz="2000" dirty="0" smtClean="0"/>
              <a:t>：通过大幅压缩物理要求、采用强磁材料</a:t>
            </a:r>
            <a:r>
              <a:rPr lang="en-US" altLang="zh-CN" sz="2000" dirty="0" err="1" smtClean="0"/>
              <a:t>FeCoV</a:t>
            </a:r>
            <a:r>
              <a:rPr lang="zh-CN" altLang="en-US" sz="2000" dirty="0" smtClean="0"/>
              <a:t>，改为常温磁铁</a:t>
            </a:r>
            <a:endParaRPr lang="en-US" altLang="zh-CN" sz="2000" b="1" dirty="0">
              <a:solidFill>
                <a:srgbClr val="C00000"/>
              </a:solidFill>
            </a:endParaRPr>
          </a:p>
          <a:p>
            <a:pPr lvl="1"/>
            <a:endParaRPr lang="zh-CN" altLang="en-US" sz="2000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D0421686-A868-46F7-B755-4D6C83614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197307"/>
            <a:ext cx="10515600" cy="867586"/>
          </a:xfrm>
        </p:spPr>
        <p:txBody>
          <a:bodyPr>
            <a:normAutofit/>
          </a:bodyPr>
          <a:lstStyle/>
          <a:p>
            <a:pPr algn="ctr"/>
            <a:r>
              <a:rPr lang="en-US" altLang="zh-CN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Collider Sextupoles in CEPC </a:t>
            </a:r>
            <a:r>
              <a:rPr lang="en-US" altLang="zh-CN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CDR</a:t>
            </a:r>
            <a:endParaRPr lang="zh-CN" alt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E71B812-9A93-47F6-9E97-9BBC305E7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8D66D73-D925-4CC0-881C-88DF73A80D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81" y="4412726"/>
            <a:ext cx="2809696" cy="157600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3D2DE33-EF6A-4B39-9245-892018B42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295" y="4861065"/>
            <a:ext cx="7710301" cy="962602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6E008621-11D6-4B82-8753-EFCA01C3E661}"/>
              </a:ext>
            </a:extLst>
          </p:cNvPr>
          <p:cNvSpPr txBox="1"/>
          <p:nvPr/>
        </p:nvSpPr>
        <p:spPr>
          <a:xfrm>
            <a:off x="4613565" y="4271374"/>
            <a:ext cx="4332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00FF"/>
                </a:solidFill>
              </a:rPr>
              <a:t>D=42</a:t>
            </a:r>
            <a:r>
              <a:rPr lang="zh-CN" altLang="en-US" b="1" dirty="0">
                <a:solidFill>
                  <a:srgbClr val="0000FF"/>
                </a:solidFill>
              </a:rPr>
              <a:t> </a:t>
            </a:r>
            <a:r>
              <a:rPr lang="en-US" altLang="zh-CN" b="1" dirty="0">
                <a:solidFill>
                  <a:srgbClr val="0000FF"/>
                </a:solidFill>
              </a:rPr>
              <a:t>mm, B</a:t>
            </a:r>
            <a:r>
              <a:rPr lang="en-US" altLang="zh-CN" b="1" dirty="0" smtClean="0">
                <a:solidFill>
                  <a:srgbClr val="0000FF"/>
                </a:solidFill>
              </a:rPr>
              <a:t>’’=3886 T/m</a:t>
            </a:r>
            <a:r>
              <a:rPr lang="en-US" altLang="zh-CN" b="1" baseline="30000" dirty="0" smtClean="0">
                <a:solidFill>
                  <a:srgbClr val="0000FF"/>
                </a:solidFill>
              </a:rPr>
              <a:t>2</a:t>
            </a:r>
            <a:r>
              <a:rPr lang="en-US" altLang="zh-CN" dirty="0" smtClean="0"/>
              <a:t>, </a:t>
            </a:r>
            <a:r>
              <a:rPr lang="en-US" altLang="zh-CN" b="1" dirty="0" err="1" smtClean="0">
                <a:solidFill>
                  <a:srgbClr val="0000FF"/>
                </a:solidFill>
              </a:rPr>
              <a:t>Btip</a:t>
            </a:r>
            <a:r>
              <a:rPr lang="en-US" altLang="zh-CN" b="1" dirty="0" smtClean="0">
                <a:solidFill>
                  <a:srgbClr val="0000FF"/>
                </a:solidFill>
              </a:rPr>
              <a:t>=0.857 </a:t>
            </a:r>
            <a:r>
              <a:rPr lang="en-US" altLang="zh-CN" b="1" dirty="0">
                <a:solidFill>
                  <a:srgbClr val="0000FF"/>
                </a:solidFill>
              </a:rPr>
              <a:t>T</a:t>
            </a:r>
            <a:endParaRPr lang="zh-CN" altLang="en-US" b="1" dirty="0">
              <a:solidFill>
                <a:srgbClr val="0000FF"/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88A088C-0CAA-49F9-9252-6E5CBEE736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5" t="2663" b="2435"/>
          <a:stretch/>
        </p:blipFill>
        <p:spPr>
          <a:xfrm>
            <a:off x="787651" y="1525981"/>
            <a:ext cx="6172416" cy="2113512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094613" y="1093268"/>
            <a:ext cx="11468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C00000"/>
                </a:solidFill>
              </a:rPr>
              <a:t>2018</a:t>
            </a:r>
            <a:r>
              <a:rPr lang="zh-CN" altLang="en-US" sz="2000" b="1" dirty="0" smtClean="0">
                <a:solidFill>
                  <a:srgbClr val="C00000"/>
                </a:solidFill>
              </a:rPr>
              <a:t>年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58299" y="3841860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</a:rPr>
              <a:t>2021</a:t>
            </a:r>
            <a:r>
              <a:rPr lang="zh-CN" altLang="en-US" b="1" dirty="0" smtClean="0">
                <a:solidFill>
                  <a:srgbClr val="C00000"/>
                </a:solidFill>
              </a:rPr>
              <a:t>年</a:t>
            </a:r>
            <a:r>
              <a:rPr lang="en-US" altLang="zh-CN" b="1" dirty="0" smtClean="0">
                <a:solidFill>
                  <a:srgbClr val="C00000"/>
                </a:solidFill>
              </a:rPr>
              <a:t>8</a:t>
            </a:r>
            <a:r>
              <a:rPr lang="zh-CN" altLang="en-US" b="1" dirty="0" smtClean="0">
                <a:solidFill>
                  <a:srgbClr val="C00000"/>
                </a:solidFill>
              </a:rPr>
              <a:t>月</a:t>
            </a:r>
            <a:r>
              <a:rPr lang="en-US" altLang="zh-CN" b="1" dirty="0" smtClean="0">
                <a:solidFill>
                  <a:srgbClr val="C00000"/>
                </a:solidFill>
              </a:rPr>
              <a:t> 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213598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85C5BD7F-B3CE-4149-BA51-6D84DD22A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25" y="1606550"/>
            <a:ext cx="11258550" cy="4351338"/>
          </a:xfrm>
        </p:spPr>
        <p:txBody>
          <a:bodyPr>
            <a:normAutofit/>
          </a:bodyPr>
          <a:lstStyle/>
          <a:p>
            <a:r>
              <a:rPr lang="zh-CN" altLang="en-US" sz="2000" b="1" dirty="0"/>
              <a:t>物理参数：</a:t>
            </a:r>
            <a:r>
              <a:rPr lang="en-US" altLang="zh-CN" sz="2000" b="1" dirty="0">
                <a:solidFill>
                  <a:srgbClr val="C00000"/>
                </a:solidFill>
              </a:rPr>
              <a:t>TDR-D4.1-Magnet-Parameters-V6.3.1-two-rings </a:t>
            </a:r>
            <a:r>
              <a:rPr lang="en-US" altLang="zh-CN" sz="2000" dirty="0"/>
              <a:t>            </a:t>
            </a:r>
            <a:endParaRPr lang="en-US" altLang="zh-CN" sz="2000" b="1" dirty="0" smtClean="0">
              <a:solidFill>
                <a:srgbClr val="0000FF"/>
              </a:solidFill>
            </a:endParaRPr>
          </a:p>
          <a:p>
            <a:pPr lvl="1"/>
            <a:r>
              <a:rPr lang="en-US" altLang="zh-CN" sz="2000" b="1" dirty="0" smtClean="0">
                <a:solidFill>
                  <a:srgbClr val="0000FF"/>
                </a:solidFill>
              </a:rPr>
              <a:t>D=46 mm</a:t>
            </a:r>
            <a:r>
              <a:rPr lang="zh-CN" altLang="en-US" sz="2000" b="1" dirty="0" smtClean="0">
                <a:solidFill>
                  <a:srgbClr val="0000FF"/>
                </a:solidFill>
              </a:rPr>
              <a:t>，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B’’=3494 T/m</a:t>
            </a:r>
            <a:r>
              <a:rPr lang="en-US" altLang="zh-CN" sz="2000" b="1" baseline="30000" dirty="0" smtClean="0">
                <a:solidFill>
                  <a:srgbClr val="0000FF"/>
                </a:solidFill>
              </a:rPr>
              <a:t>2</a:t>
            </a:r>
            <a:r>
              <a:rPr lang="zh-CN" altLang="en-US" sz="2000" b="1" dirty="0" smtClean="0">
                <a:solidFill>
                  <a:srgbClr val="0000FF"/>
                </a:solidFill>
              </a:rPr>
              <a:t>，</a:t>
            </a:r>
            <a:r>
              <a:rPr lang="en-US" altLang="zh-CN" sz="2000" b="1" dirty="0" err="1" smtClean="0">
                <a:solidFill>
                  <a:srgbClr val="0000FF"/>
                </a:solidFill>
              </a:rPr>
              <a:t>Btip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=0.92 T</a:t>
            </a:r>
            <a:r>
              <a:rPr lang="zh-CN" altLang="en-US" sz="2000" b="1" dirty="0" smtClean="0">
                <a:solidFill>
                  <a:srgbClr val="0000FF"/>
                </a:solidFill>
              </a:rPr>
              <a:t>，</a:t>
            </a:r>
            <a:r>
              <a:rPr lang="zh-CN" altLang="en-US" sz="2000" dirty="0" smtClean="0"/>
              <a:t>采用强磁材料</a:t>
            </a:r>
            <a:r>
              <a:rPr lang="en-US" altLang="zh-CN" sz="2000" dirty="0" err="1" smtClean="0"/>
              <a:t>FeCoV</a:t>
            </a:r>
            <a:r>
              <a:rPr lang="en-US" altLang="zh-CN" sz="2000" dirty="0" smtClean="0"/>
              <a:t> </a:t>
            </a:r>
            <a:endParaRPr lang="zh-CN" altLang="en-US" sz="2000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D0421686-A868-46F7-B755-4D6C83614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4266"/>
          </a:xfrm>
        </p:spPr>
        <p:txBody>
          <a:bodyPr>
            <a:normAutofit/>
          </a:bodyPr>
          <a:lstStyle/>
          <a:p>
            <a:pPr algn="ctr"/>
            <a:r>
              <a:rPr lang="en-US" altLang="zh-CN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Collider Sextupoles in CEPC TDR</a:t>
            </a:r>
            <a:endParaRPr lang="zh-CN" alt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E71B812-9A93-47F6-9E97-9BBC305E7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5E60C15-CC14-4AEB-8AD6-95BC856D30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86" r="1102"/>
          <a:stretch/>
        </p:blipFill>
        <p:spPr>
          <a:xfrm>
            <a:off x="978495" y="2847975"/>
            <a:ext cx="10261005" cy="254842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992008" y="1757854"/>
            <a:ext cx="1403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C00000"/>
                </a:solidFill>
              </a:rPr>
              <a:t>2023</a:t>
            </a:r>
            <a:r>
              <a:rPr lang="zh-CN" altLang="en-US" sz="2000" b="1" dirty="0" smtClean="0">
                <a:solidFill>
                  <a:srgbClr val="C00000"/>
                </a:solidFill>
              </a:rPr>
              <a:t>年</a:t>
            </a:r>
            <a:r>
              <a:rPr lang="en-US" altLang="zh-CN" sz="2000" b="1" dirty="0" smtClean="0">
                <a:solidFill>
                  <a:srgbClr val="C00000"/>
                </a:solidFill>
              </a:rPr>
              <a:t>4</a:t>
            </a:r>
            <a:r>
              <a:rPr lang="zh-CN" altLang="en-US" sz="2000" b="1" dirty="0" smtClean="0">
                <a:solidFill>
                  <a:srgbClr val="C00000"/>
                </a:solidFill>
              </a:rPr>
              <a:t>月</a:t>
            </a:r>
            <a:endParaRPr lang="zh-CN" altLang="en-U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19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9566"/>
          </a:xfrm>
        </p:spPr>
        <p:txBody>
          <a:bodyPr>
            <a:normAutofit/>
          </a:bodyPr>
          <a:lstStyle/>
          <a:p>
            <a:pPr algn="ctr"/>
            <a:r>
              <a:rPr lang="en-US" altLang="zh-CN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Sextupoles</a:t>
            </a:r>
            <a:r>
              <a:rPr lang="en-US" altLang="zh-CN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interaction </a:t>
            </a:r>
            <a:r>
              <a:rPr lang="en-US" altLang="zh-CN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</a:t>
            </a:r>
            <a:endParaRPr lang="zh-CN" alt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58870"/>
            <a:ext cx="4546180" cy="2946178"/>
          </a:xfrm>
          <a:prstGeom prst="rect">
            <a:avLst/>
          </a:prstGeom>
        </p:spPr>
      </p:pic>
      <p:sp>
        <p:nvSpPr>
          <p:cNvPr id="58" name="内容占位符 57"/>
          <p:cNvSpPr>
            <a:spLocks noGrp="1"/>
          </p:cNvSpPr>
          <p:nvPr>
            <p:ph idx="1"/>
          </p:nvPr>
        </p:nvSpPr>
        <p:spPr>
          <a:xfrm>
            <a:off x="440621" y="1338187"/>
            <a:ext cx="10913179" cy="986145"/>
          </a:xfrm>
        </p:spPr>
        <p:txBody>
          <a:bodyPr/>
          <a:lstStyle/>
          <a:p>
            <a:r>
              <a:rPr lang="zh-CN" altLang="en-US" dirty="0" smtClean="0"/>
              <a:t>对撞区有多种六极铁，其中用于对撞区色品校正的六极铁最强。</a:t>
            </a:r>
            <a:endParaRPr lang="zh-CN" altLang="en-US" dirty="0"/>
          </a:p>
        </p:txBody>
      </p:sp>
      <p:pic>
        <p:nvPicPr>
          <p:cNvPr id="59" name="图片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380" y="2087976"/>
            <a:ext cx="5752830" cy="1919242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30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8686"/>
          </a:xfrm>
        </p:spPr>
        <p:txBody>
          <a:bodyPr>
            <a:normAutofit/>
          </a:bodyPr>
          <a:lstStyle/>
          <a:p>
            <a:pPr algn="ctr"/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EDR</a:t>
            </a:r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物理需求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38175" y="1251639"/>
            <a:ext cx="6534150" cy="2401713"/>
          </a:xfrm>
        </p:spPr>
        <p:txBody>
          <a:bodyPr>
            <a:normAutofit lnSpcReduction="10000"/>
          </a:bodyPr>
          <a:lstStyle/>
          <a:p>
            <a:r>
              <a:rPr lang="zh-CN" altLang="en-US" sz="2000" dirty="0" smtClean="0"/>
              <a:t>长度</a:t>
            </a:r>
            <a:r>
              <a:rPr lang="en-US" altLang="zh-CN" sz="2000" dirty="0" smtClean="0"/>
              <a:t>: 0.4 m</a:t>
            </a:r>
          </a:p>
          <a:p>
            <a:pPr lvl="1"/>
            <a:r>
              <a:rPr lang="en-US" altLang="zh-CN" sz="1800" dirty="0" smtClean="0"/>
              <a:t>0.3m-&gt;0.4m,</a:t>
            </a:r>
            <a:r>
              <a:rPr lang="zh-CN" altLang="en-US" sz="1800" dirty="0"/>
              <a:t>动力学孔径</a:t>
            </a:r>
            <a:r>
              <a:rPr lang="zh-CN" altLang="en-US" sz="1800" dirty="0" smtClean="0"/>
              <a:t>降低约</a:t>
            </a:r>
            <a:r>
              <a:rPr lang="en-US" altLang="zh-CN" sz="1800" dirty="0" smtClean="0"/>
              <a:t>0.5sigma</a:t>
            </a:r>
          </a:p>
          <a:p>
            <a:pPr lvl="1"/>
            <a:r>
              <a:rPr lang="zh-CN" altLang="en-US" sz="1800" dirty="0" smtClean="0"/>
              <a:t>且加误差</a:t>
            </a:r>
            <a:r>
              <a:rPr lang="zh-CN" altLang="en-US" sz="1800" dirty="0"/>
              <a:t>的</a:t>
            </a:r>
            <a:r>
              <a:rPr lang="zh-CN" altLang="en-US" sz="1800" dirty="0" smtClean="0"/>
              <a:t>动力学孔径余量较小</a:t>
            </a:r>
            <a:endParaRPr lang="en-US" altLang="zh-CN" sz="1800" dirty="0"/>
          </a:p>
          <a:p>
            <a:r>
              <a:rPr lang="zh-CN" altLang="en-US" sz="2000" dirty="0" smtClean="0"/>
              <a:t>孔径</a:t>
            </a:r>
            <a:r>
              <a:rPr lang="en-US" altLang="zh-CN" sz="2000" dirty="0" smtClean="0"/>
              <a:t>: 66 mm</a:t>
            </a:r>
          </a:p>
          <a:p>
            <a:pPr lvl="1"/>
            <a:r>
              <a:rPr lang="zh-CN" altLang="en-US" sz="1800" dirty="0" smtClean="0"/>
              <a:t>从阻抗角度可以降低</a:t>
            </a:r>
            <a:endParaRPr lang="en-US" altLang="zh-CN" sz="1800" dirty="0" smtClean="0"/>
          </a:p>
          <a:p>
            <a:r>
              <a:rPr lang="zh-CN" altLang="en-US" sz="2000" dirty="0" smtClean="0"/>
              <a:t>强度调节因子：</a:t>
            </a:r>
            <a:r>
              <a:rPr lang="en-US" altLang="zh-CN" sz="2000" dirty="0" smtClean="0"/>
              <a:t>1.5</a:t>
            </a:r>
            <a:endParaRPr lang="en-US" altLang="zh-CN" sz="2000" dirty="0"/>
          </a:p>
          <a:p>
            <a:pPr lvl="1"/>
            <a:r>
              <a:rPr lang="zh-CN" altLang="en-US" sz="1800" dirty="0" smtClean="0"/>
              <a:t>用于对撞点</a:t>
            </a:r>
            <a:r>
              <a:rPr lang="en-US" altLang="zh-CN" sz="1800" dirty="0" smtClean="0"/>
              <a:t>Beta</a:t>
            </a:r>
            <a:r>
              <a:rPr lang="zh-CN" altLang="en-US" sz="1800" dirty="0" smtClean="0"/>
              <a:t>函数调节、误差效应等</a:t>
            </a:r>
            <a:endParaRPr lang="en-US" altLang="zh-CN" sz="1800" dirty="0" smtClean="0"/>
          </a:p>
          <a:p>
            <a:endParaRPr lang="en-US" altLang="zh-CN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975" y="1355027"/>
            <a:ext cx="3143250" cy="217519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798495" y="3408948"/>
            <a:ext cx="4164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/>
              <a:t>含</a:t>
            </a:r>
            <a:r>
              <a:rPr lang="zh-CN" altLang="en-US" sz="1600" b="1" dirty="0" smtClean="0"/>
              <a:t>误差效应的</a:t>
            </a:r>
            <a:r>
              <a:rPr lang="en-US" altLang="zh-CN" sz="1600" b="1" dirty="0" smtClean="0"/>
              <a:t>Higgs</a:t>
            </a:r>
            <a:r>
              <a:rPr lang="zh-CN" altLang="en-US" sz="1600" b="1" dirty="0" smtClean="0"/>
              <a:t>模式动力学孔径及要求</a:t>
            </a:r>
            <a:endParaRPr lang="en-US" altLang="zh-CN" sz="1600" b="1" dirty="0" smtClean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C5F3FDD-7921-42C6-B374-7596365CC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975" y="3864302"/>
            <a:ext cx="4768755" cy="18702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7038975" y="5814731"/>
            <a:ext cx="49291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/>
              <a:t>FCC-</a:t>
            </a:r>
            <a:r>
              <a:rPr lang="en-US" altLang="zh-CN" sz="1400" dirty="0" err="1" smtClean="0"/>
              <a:t>ee</a:t>
            </a:r>
            <a:endParaRPr lang="en-US" altLang="zh-CN" sz="1400" dirty="0" smtClean="0"/>
          </a:p>
          <a:p>
            <a:r>
              <a:rPr lang="en-US" altLang="zh-CN" sz="1400" b="1" dirty="0" smtClean="0">
                <a:solidFill>
                  <a:srgbClr val="0070C0"/>
                </a:solidFill>
              </a:rPr>
              <a:t>D=76mm</a:t>
            </a:r>
            <a:r>
              <a:rPr lang="zh-CN" altLang="en-US" sz="1400" b="1" dirty="0">
                <a:solidFill>
                  <a:srgbClr val="0070C0"/>
                </a:solidFill>
              </a:rPr>
              <a:t>，</a:t>
            </a:r>
            <a:r>
              <a:rPr lang="en-US" altLang="zh-CN" sz="1400" b="1" dirty="0">
                <a:solidFill>
                  <a:srgbClr val="0070C0"/>
                </a:solidFill>
              </a:rPr>
              <a:t>B’’=8000T/m</a:t>
            </a:r>
            <a:r>
              <a:rPr lang="en-US" altLang="zh-CN" sz="1400" b="1" baseline="30000" dirty="0">
                <a:solidFill>
                  <a:srgbClr val="0070C0"/>
                </a:solidFill>
              </a:rPr>
              <a:t>2</a:t>
            </a:r>
            <a:r>
              <a:rPr lang="en-US" altLang="zh-CN" sz="1400" b="1" dirty="0">
                <a:solidFill>
                  <a:srgbClr val="0070C0"/>
                </a:solidFill>
              </a:rPr>
              <a:t>, </a:t>
            </a:r>
            <a:r>
              <a:rPr lang="en-US" altLang="zh-CN" sz="1400" b="1" dirty="0" err="1">
                <a:solidFill>
                  <a:srgbClr val="0070C0"/>
                </a:solidFill>
              </a:rPr>
              <a:t>Leff</a:t>
            </a:r>
            <a:r>
              <a:rPr lang="en-US" altLang="zh-CN" sz="1400" b="1" dirty="0">
                <a:solidFill>
                  <a:srgbClr val="0070C0"/>
                </a:solidFill>
              </a:rPr>
              <a:t>=0.3m, </a:t>
            </a:r>
            <a:r>
              <a:rPr lang="en-US" altLang="zh-CN" sz="1400" b="1" dirty="0" err="1" smtClean="0">
                <a:solidFill>
                  <a:srgbClr val="0070C0"/>
                </a:solidFill>
              </a:rPr>
              <a:t>Btip</a:t>
            </a:r>
            <a:r>
              <a:rPr lang="en-US" altLang="zh-CN" sz="1400" b="1" dirty="0" smtClean="0">
                <a:solidFill>
                  <a:srgbClr val="0070C0"/>
                </a:solidFill>
              </a:rPr>
              <a:t>=5.8T</a:t>
            </a:r>
            <a:r>
              <a:rPr lang="zh-CN" altLang="en-US" sz="1400" b="1" dirty="0" smtClean="0">
                <a:solidFill>
                  <a:srgbClr val="0000FF"/>
                </a:solidFill>
              </a:rPr>
              <a:t>，</a:t>
            </a:r>
            <a:r>
              <a:rPr lang="zh-CN" altLang="en-US" sz="1400" dirty="0" smtClean="0">
                <a:solidFill>
                  <a:srgbClr val="C00000"/>
                </a:solidFill>
              </a:rPr>
              <a:t>超导</a:t>
            </a:r>
            <a:r>
              <a:rPr lang="zh-CN" altLang="en-US" sz="1400" dirty="0">
                <a:solidFill>
                  <a:srgbClr val="C00000"/>
                </a:solidFill>
              </a:rPr>
              <a:t>方案</a:t>
            </a:r>
            <a:endParaRPr lang="zh-CN" altLang="en-US" sz="1400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3</a:t>
            </a:fld>
            <a:endParaRPr lang="zh-CN" altLang="en-US"/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55D0B83F-6128-40CF-9993-7BBC8A857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845773"/>
              </p:ext>
            </p:extLst>
          </p:nvPr>
        </p:nvGraphicFramePr>
        <p:xfrm>
          <a:off x="787348" y="3656832"/>
          <a:ext cx="5408235" cy="249555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535241">
                  <a:extLst>
                    <a:ext uri="{9D8B030D-6E8A-4147-A177-3AD203B41FA5}">
                      <a16:colId xmlns:a16="http://schemas.microsoft.com/office/drawing/2014/main" val="900181783"/>
                    </a:ext>
                  </a:extLst>
                </a:gridCol>
                <a:gridCol w="609124">
                  <a:extLst>
                    <a:ext uri="{9D8B030D-6E8A-4147-A177-3AD203B41FA5}">
                      <a16:colId xmlns:a16="http://schemas.microsoft.com/office/drawing/2014/main" val="1805350284"/>
                    </a:ext>
                  </a:extLst>
                </a:gridCol>
                <a:gridCol w="710645">
                  <a:extLst>
                    <a:ext uri="{9D8B030D-6E8A-4147-A177-3AD203B41FA5}">
                      <a16:colId xmlns:a16="http://schemas.microsoft.com/office/drawing/2014/main" val="4098502881"/>
                    </a:ext>
                  </a:extLst>
                </a:gridCol>
                <a:gridCol w="609124">
                  <a:extLst>
                    <a:ext uri="{9D8B030D-6E8A-4147-A177-3AD203B41FA5}">
                      <a16:colId xmlns:a16="http://schemas.microsoft.com/office/drawing/2014/main" val="3767972692"/>
                    </a:ext>
                  </a:extLst>
                </a:gridCol>
                <a:gridCol w="456843">
                  <a:extLst>
                    <a:ext uri="{9D8B030D-6E8A-4147-A177-3AD203B41FA5}">
                      <a16:colId xmlns:a16="http://schemas.microsoft.com/office/drawing/2014/main" val="1015563500"/>
                    </a:ext>
                  </a:extLst>
                </a:gridCol>
                <a:gridCol w="2487258">
                  <a:extLst>
                    <a:ext uri="{9D8B030D-6E8A-4147-A177-3AD203B41FA5}">
                      <a16:colId xmlns:a16="http://schemas.microsoft.com/office/drawing/2014/main" val="20356150"/>
                    </a:ext>
                  </a:extLst>
                </a:gridCol>
              </a:tblGrid>
              <a:tr h="21533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Stage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Ape[mm]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600" b="1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Fmax</a:t>
                      </a:r>
                      <a:r>
                        <a:rPr lang="en-US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[T/m]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600" b="1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Leff</a:t>
                      </a:r>
                      <a:r>
                        <a:rPr lang="en-US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[mm]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600" b="1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Ftip</a:t>
                      </a:r>
                      <a:r>
                        <a:rPr lang="en-US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[T]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Remark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0511085"/>
                  </a:ext>
                </a:extLst>
              </a:tr>
              <a:tr h="215331">
                <a:tc rowSpan="2"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CDR </a:t>
                      </a:r>
                      <a:endParaRPr lang="en-US" altLang="zh-CN" sz="16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4442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2.72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zh-CN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超导，普通恒温器</a:t>
                      </a:r>
                      <a:endParaRPr lang="en-US" altLang="zh-CN" sz="160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93293233"/>
                  </a:ext>
                </a:extLst>
              </a:tr>
              <a:tr h="215331">
                <a:tc vMerge="1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1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+mn-ea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3658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FeCoV</a:t>
                      </a:r>
                      <a:r>
                        <a:rPr lang="zh-CN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，大幅压缩物理要求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022469923"/>
                  </a:ext>
                </a:extLst>
              </a:tr>
              <a:tr h="215331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TDR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3494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0.92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FeCoV</a:t>
                      </a:r>
                      <a:r>
                        <a:rPr lang="zh-CN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，大幅压缩物理要求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082990926"/>
                  </a:ext>
                </a:extLst>
              </a:tr>
              <a:tr h="215331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EDR-v1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zh-CN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超导，小型制冷机，恢复部分物理要求。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b" latinLnBrk="0" hangingPunct="1"/>
                      <a:r>
                        <a:rPr lang="zh-CN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空间干涉，梯度高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544543289"/>
                  </a:ext>
                </a:extLst>
              </a:tr>
              <a:tr h="215331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EDR-v2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3905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US" altLang="zh-CN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zh-CN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纵向拉长，解决空间干涉，降低梯度</a:t>
                      </a:r>
                      <a:endParaRPr lang="en-US" altLang="zh-CN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60988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429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孔径需求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对撞区六极铁阻抗计算相关参数</a:t>
            </a:r>
            <a:endParaRPr lang="sv-SE" altLang="zh-CN" dirty="0" smtClean="0"/>
          </a:p>
          <a:p>
            <a:r>
              <a:rPr lang="sv-SE" altLang="zh-CN" dirty="0" smtClean="0"/>
              <a:t>HSIR</a:t>
            </a:r>
            <a:r>
              <a:rPr lang="en-US" altLang="zh-CN" dirty="0" smtClean="0"/>
              <a:t>:</a:t>
            </a:r>
            <a:r>
              <a:rPr lang="sv-SE" altLang="zh-CN" dirty="0" smtClean="0"/>
              <a:t> beta</a:t>
            </a:r>
            <a:r>
              <a:rPr lang="zh-CN" altLang="en-US" dirty="0" smtClean="0"/>
              <a:t>函数</a:t>
            </a:r>
            <a:r>
              <a:rPr lang="sv-SE" altLang="zh-CN" dirty="0" smtClean="0"/>
              <a:t> 609m/48m, </a:t>
            </a:r>
            <a:r>
              <a:rPr lang="zh-CN" altLang="en-US" dirty="0" smtClean="0"/>
              <a:t>色散 </a:t>
            </a:r>
            <a:r>
              <a:rPr lang="en-US" altLang="zh-CN" dirty="0" smtClean="0"/>
              <a:t>0.1m, </a:t>
            </a:r>
            <a:r>
              <a:rPr lang="zh-CN" altLang="en-US" dirty="0" smtClean="0"/>
              <a:t>内半径</a:t>
            </a:r>
            <a:r>
              <a:rPr lang="en-US" altLang="zh-CN" dirty="0" smtClean="0"/>
              <a:t>18.5mm, </a:t>
            </a:r>
            <a:r>
              <a:rPr lang="zh-CN" altLang="en-US" dirty="0" smtClean="0"/>
              <a:t>每段长度</a:t>
            </a:r>
            <a:r>
              <a:rPr lang="en-US" altLang="zh-CN" dirty="0" smtClean="0"/>
              <a:t>400mm+2*20*(28-18.5)mm=760mm</a:t>
            </a:r>
            <a:r>
              <a:rPr lang="zh-CN" altLang="en-US" dirty="0" smtClean="0"/>
              <a:t>，单环共</a:t>
            </a:r>
            <a:r>
              <a:rPr lang="en-US" altLang="zh-CN" dirty="0" smtClean="0"/>
              <a:t>8</a:t>
            </a:r>
            <a:r>
              <a:rPr lang="zh-CN" altLang="en-US" dirty="0" smtClean="0"/>
              <a:t>段</a:t>
            </a:r>
            <a:endParaRPr lang="sv-SE" altLang="zh-CN" dirty="0"/>
          </a:p>
          <a:p>
            <a:r>
              <a:rPr lang="zh-CN" altLang="en-US" smtClean="0"/>
              <a:t>对</a:t>
            </a:r>
            <a:r>
              <a:rPr lang="zh-CN" altLang="en-US" dirty="0"/>
              <a:t>撞区六极</a:t>
            </a:r>
            <a:r>
              <a:rPr lang="zh-CN" altLang="en-US" dirty="0" smtClean="0"/>
              <a:t>铁区域小孔径真空盒导致的单环总阻抗增加</a:t>
            </a:r>
            <a:r>
              <a:rPr lang="en-US" altLang="zh-CN" dirty="0" smtClean="0"/>
              <a:t>3%</a:t>
            </a:r>
            <a:r>
              <a:rPr lang="zh-CN" altLang="en-US" dirty="0" smtClean="0"/>
              <a:t>。</a:t>
            </a:r>
            <a:endParaRPr lang="sv-SE" altLang="zh-CN" dirty="0" smtClean="0"/>
          </a:p>
          <a:p>
            <a:endParaRPr lang="sv-SE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74790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6915EC2D-B6D4-49C9-9F6E-7FD971F48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85861"/>
            <a:ext cx="11175032" cy="484030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For </a:t>
            </a:r>
            <a:r>
              <a:rPr lang="en-US" sz="2400" dirty="0"/>
              <a:t>SC magnets, the pole-tip fields should be below 10.7 T, expected to be realized in 5 years</a:t>
            </a:r>
            <a:r>
              <a:rPr lang="en-US" sz="2400" dirty="0">
                <a:sym typeface="Wingdings" panose="05000000000000000000" pitchFamily="2" charset="2"/>
              </a:rPr>
              <a:t> the 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tungsten shielding </a:t>
            </a:r>
            <a:r>
              <a:rPr lang="en-US" sz="2400" dirty="0">
                <a:sym typeface="Wingdings" panose="05000000000000000000" pitchFamily="2" charset="2"/>
              </a:rPr>
              <a:t>should be less than 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10 mm</a:t>
            </a:r>
            <a:r>
              <a:rPr lang="en-US" sz="2400" dirty="0">
                <a:sym typeface="Wingdings" panose="05000000000000000000" pitchFamily="2" charset="2"/>
              </a:rPr>
              <a:t>.</a:t>
            </a:r>
            <a:endParaRPr lang="en-US" sz="2400" dirty="0"/>
          </a:p>
          <a:p>
            <a:r>
              <a:rPr lang="en-US" sz="2400" dirty="0"/>
              <a:t>For normal magnet, the pole-tip fields should be below 0.9 T, can be realized using </a:t>
            </a:r>
            <a:r>
              <a:rPr lang="en-US" sz="2400" dirty="0" err="1"/>
              <a:t>FeCoV</a:t>
            </a:r>
            <a:r>
              <a:rPr lang="en-US" sz="2400" dirty="0">
                <a:sym typeface="Wingdings" panose="05000000000000000000" pitchFamily="2" charset="2"/>
              </a:rPr>
              <a:t> the 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inner radius of VC </a:t>
            </a:r>
            <a:r>
              <a:rPr lang="en-US" sz="2400" dirty="0">
                <a:sym typeface="Wingdings" panose="05000000000000000000" pitchFamily="2" charset="2"/>
              </a:rPr>
              <a:t>should be less than 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18.5 mm, </a:t>
            </a:r>
            <a:r>
              <a:rPr lang="en-US" sz="2400" dirty="0">
                <a:sym typeface="Wingdings" panose="05000000000000000000" pitchFamily="2" charset="2"/>
              </a:rPr>
              <a:t>with a thickness of 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1.5 mm</a:t>
            </a:r>
            <a:r>
              <a:rPr lang="en-US" sz="2400" dirty="0"/>
              <a:t>.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3AFD3235-A057-47A6-BE9A-BA100CF9F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736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孔径优化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FED09D7-CEEC-4646-9162-1149C6DD4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5</a:t>
            </a:fld>
            <a:endParaRPr lang="zh-CN" altLang="en-US"/>
          </a:p>
        </p:txBody>
      </p:sp>
      <p:graphicFrame>
        <p:nvGraphicFramePr>
          <p:cNvPr id="31" name="表格 30">
            <a:extLst>
              <a:ext uri="{FF2B5EF4-FFF2-40B4-BE49-F238E27FC236}">
                <a16:creationId xmlns:a16="http://schemas.microsoft.com/office/drawing/2014/main" id="{D64144B3-3FE9-4D25-BAB4-892A64171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280611"/>
              </p:ext>
            </p:extLst>
          </p:nvPr>
        </p:nvGraphicFramePr>
        <p:xfrm>
          <a:off x="635000" y="3436104"/>
          <a:ext cx="5547489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01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010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线圈内半径</a:t>
                      </a:r>
                      <a:endParaRPr lang="en-US" altLang="zh-CN" sz="16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(mm)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名义极头磁场 </a:t>
                      </a:r>
                      <a:endParaRPr lang="en-US" altLang="zh-CN" sz="16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(T)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备注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10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00B050"/>
                          </a:solidFill>
                        </a:rPr>
                        <a:t>21</a:t>
                      </a:r>
                      <a:endParaRPr lang="zh-CN" alt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00B050"/>
                          </a:solidFill>
                        </a:rPr>
                        <a:t>0.86</a:t>
                      </a:r>
                      <a:endParaRPr lang="zh-CN" altLang="en-US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常温磁铁技术可行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10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1.03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最小半径 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(CEPC Day 2026.1)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10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FF0000"/>
                          </a:solidFill>
                        </a:rPr>
                        <a:t>59</a:t>
                      </a:r>
                      <a:endParaRPr lang="zh-CN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FF0000"/>
                          </a:solidFill>
                        </a:rPr>
                        <a:t>6.80</a:t>
                      </a:r>
                      <a:endParaRPr lang="zh-CN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超导技术，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 钨屏蔽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0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水冷管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10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10.69</a:t>
                      </a:r>
                      <a:endParaRPr lang="zh-CN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10mm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钨屏蔽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+5mm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水冷管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10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FF0000"/>
                          </a:solidFill>
                        </a:rPr>
                        <a:t>84</a:t>
                      </a:r>
                      <a:endParaRPr lang="zh-CN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FF0000"/>
                          </a:solidFill>
                        </a:rPr>
                        <a:t>13.78</a:t>
                      </a:r>
                      <a:endParaRPr lang="zh-CN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FF0000"/>
                          </a:solidFill>
                        </a:rPr>
                        <a:t>20mm</a:t>
                      </a:r>
                      <a:r>
                        <a:rPr lang="zh-CN" altLang="en-US" sz="1600" dirty="0">
                          <a:solidFill>
                            <a:srgbClr val="FF0000"/>
                          </a:solidFill>
                        </a:rPr>
                        <a:t>钨屏蔽</a:t>
                      </a:r>
                      <a:r>
                        <a:rPr lang="en-US" altLang="zh-CN" sz="1600" dirty="0">
                          <a:solidFill>
                            <a:srgbClr val="FF0000"/>
                          </a:solidFill>
                        </a:rPr>
                        <a:t>+5mm</a:t>
                      </a:r>
                      <a:r>
                        <a:rPr lang="zh-CN" altLang="en-US" sz="1600" dirty="0">
                          <a:solidFill>
                            <a:srgbClr val="FF0000"/>
                          </a:solidFill>
                        </a:rPr>
                        <a:t>水冷管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10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FF0000"/>
                          </a:solidFill>
                        </a:rPr>
                        <a:t>91</a:t>
                      </a:r>
                      <a:endParaRPr lang="zh-CN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FF0000"/>
                          </a:solidFill>
                        </a:rPr>
                        <a:t>16.17</a:t>
                      </a:r>
                      <a:endParaRPr lang="zh-CN" alt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27mm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钨屏蔽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</a:rPr>
                        <a:t>+5mm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</a:rPr>
                        <a:t>水冷管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C7EA1E6-D483-4E5F-B44B-1037FE0ABD4A}"/>
              </a:ext>
            </a:extLst>
          </p:cNvPr>
          <p:cNvSpPr txBox="1"/>
          <p:nvPr/>
        </p:nvSpPr>
        <p:spPr>
          <a:xfrm>
            <a:off x="1861158" y="3076064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Pole-tip fields with different radii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CD122D99-F9F6-4F8C-A1B6-C844DB2DA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916" y="3273430"/>
            <a:ext cx="5400000" cy="2117766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9AC65193-761D-4DDD-AF45-F6FBE9EE960E}"/>
              </a:ext>
            </a:extLst>
          </p:cNvPr>
          <p:cNvSpPr/>
          <p:nvPr/>
        </p:nvSpPr>
        <p:spPr>
          <a:xfrm>
            <a:off x="6177570" y="5415001"/>
            <a:ext cx="60652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/>
              <a:t>FCC-</a:t>
            </a:r>
            <a:r>
              <a:rPr lang="en-US" altLang="zh-CN" sz="1600" dirty="0" err="1"/>
              <a:t>ee</a:t>
            </a:r>
            <a:endParaRPr lang="en-US" altLang="zh-CN" sz="1600" dirty="0"/>
          </a:p>
          <a:p>
            <a:r>
              <a:rPr lang="en-US" altLang="zh-CN" sz="1600" b="1" dirty="0">
                <a:solidFill>
                  <a:srgbClr val="0070C0"/>
                </a:solidFill>
              </a:rPr>
              <a:t>D=76mm</a:t>
            </a:r>
            <a:r>
              <a:rPr lang="zh-CN" altLang="en-US" sz="1600" b="1" dirty="0">
                <a:solidFill>
                  <a:srgbClr val="0070C0"/>
                </a:solidFill>
              </a:rPr>
              <a:t>，</a:t>
            </a:r>
            <a:r>
              <a:rPr lang="en-US" altLang="zh-CN" sz="1600" b="1" dirty="0">
                <a:solidFill>
                  <a:srgbClr val="0070C0"/>
                </a:solidFill>
              </a:rPr>
              <a:t>B’’=8000T/m</a:t>
            </a:r>
            <a:r>
              <a:rPr lang="en-US" altLang="zh-CN" sz="1600" b="1" baseline="30000" dirty="0">
                <a:solidFill>
                  <a:srgbClr val="0070C0"/>
                </a:solidFill>
              </a:rPr>
              <a:t>2</a:t>
            </a:r>
            <a:r>
              <a:rPr lang="en-US" altLang="zh-CN" sz="1600" b="1" dirty="0">
                <a:solidFill>
                  <a:srgbClr val="0070C0"/>
                </a:solidFill>
              </a:rPr>
              <a:t>, </a:t>
            </a:r>
            <a:r>
              <a:rPr lang="en-US" altLang="zh-CN" sz="1600" b="1" dirty="0" err="1">
                <a:solidFill>
                  <a:srgbClr val="0070C0"/>
                </a:solidFill>
              </a:rPr>
              <a:t>Leff</a:t>
            </a:r>
            <a:r>
              <a:rPr lang="en-US" altLang="zh-CN" sz="1600" b="1" dirty="0">
                <a:solidFill>
                  <a:srgbClr val="0070C0"/>
                </a:solidFill>
              </a:rPr>
              <a:t>=0.3m, </a:t>
            </a:r>
            <a:r>
              <a:rPr lang="en-US" altLang="zh-CN" sz="1600" b="1" dirty="0" err="1">
                <a:solidFill>
                  <a:srgbClr val="0070C0"/>
                </a:solidFill>
              </a:rPr>
              <a:t>Btip</a:t>
            </a:r>
            <a:r>
              <a:rPr lang="en-US" altLang="zh-CN" sz="1600" b="1" dirty="0">
                <a:solidFill>
                  <a:srgbClr val="0070C0"/>
                </a:solidFill>
              </a:rPr>
              <a:t>=5.8T</a:t>
            </a:r>
            <a:r>
              <a:rPr lang="zh-CN" altLang="en-US" sz="1600" b="1" dirty="0">
                <a:solidFill>
                  <a:srgbClr val="0000FF"/>
                </a:solidFill>
              </a:rPr>
              <a:t>，</a:t>
            </a:r>
            <a:r>
              <a:rPr lang="en-US" altLang="zh-CN" sz="1600" dirty="0">
                <a:solidFill>
                  <a:srgbClr val="C00000"/>
                </a:solidFill>
              </a:rPr>
              <a:t>SC magnets</a:t>
            </a:r>
          </a:p>
          <a:p>
            <a:r>
              <a:rPr lang="en-US" altLang="zh-CN" sz="1600" dirty="0"/>
              <a:t>It seems that the space of cryogenic structures are not included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246183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CF3446A1-AFCF-4508-BEC7-15952AFE9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264258"/>
            <a:ext cx="10201275" cy="5296468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zh-CN" altLang="en-US" sz="2800" dirty="0" smtClean="0"/>
              <a:t>超导</a:t>
            </a:r>
            <a:r>
              <a:rPr lang="zh-CN" altLang="en-US" sz="2800" dirty="0"/>
              <a:t>六极铁</a:t>
            </a:r>
            <a:r>
              <a:rPr lang="en-US" altLang="zh-CN" sz="2800" dirty="0"/>
              <a:t>4.2K</a:t>
            </a:r>
            <a:r>
              <a:rPr lang="zh-CN" altLang="en-US" sz="2800" dirty="0"/>
              <a:t>线圈的沉积</a:t>
            </a:r>
            <a:r>
              <a:rPr lang="zh-CN" altLang="en-US" sz="2800" dirty="0" smtClean="0"/>
              <a:t>功率与</a:t>
            </a:r>
            <a:r>
              <a:rPr lang="zh-CN" altLang="en-US" sz="2800" dirty="0"/>
              <a:t>钨屏蔽</a:t>
            </a:r>
            <a:r>
              <a:rPr lang="zh-CN" altLang="en-US" sz="2800" dirty="0" smtClean="0"/>
              <a:t>厚度</a:t>
            </a:r>
            <a:endParaRPr lang="en-US" altLang="zh-CN" sz="2800" dirty="0" smtClean="0"/>
          </a:p>
          <a:p>
            <a:pPr marL="685800" lvl="2">
              <a:spcBef>
                <a:spcPts val="1000"/>
              </a:spcBef>
            </a:pPr>
            <a:r>
              <a:rPr lang="zh-CN" altLang="en-US" sz="2400" dirty="0" smtClean="0"/>
              <a:t>对</a:t>
            </a:r>
            <a:r>
              <a:rPr lang="en-US" altLang="zh-CN" sz="2400" dirty="0" smtClean="0"/>
              <a:t>8</a:t>
            </a:r>
            <a:r>
              <a:rPr lang="zh-CN" altLang="en-US" sz="2400" dirty="0" smtClean="0"/>
              <a:t>种方案，扫描了</a:t>
            </a:r>
            <a:r>
              <a:rPr lang="zh-CN" altLang="en-US" sz="2400" dirty="0"/>
              <a:t>钨屏蔽</a:t>
            </a:r>
            <a:r>
              <a:rPr lang="zh-CN" altLang="en-US" sz="2400" dirty="0" smtClean="0"/>
              <a:t>厚度：</a:t>
            </a:r>
            <a:r>
              <a:rPr lang="zh-CN" altLang="en-US" sz="2400" dirty="0"/>
              <a:t>钨屏蔽</a:t>
            </a:r>
            <a:r>
              <a:rPr lang="zh-CN" altLang="en-US" sz="2400" dirty="0" smtClean="0"/>
              <a:t>厚度</a:t>
            </a:r>
            <a:r>
              <a:rPr lang="en-US" altLang="zh-CN" sz="2400" dirty="0" smtClean="0"/>
              <a:t>&gt;10mm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647B3644-D8E0-4C88-9AD8-B5333ED0D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3489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超导六极铁辐射防护方案优化</a:t>
            </a:r>
            <a:endParaRPr lang="en-US" altLang="zh-CN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6838144-B5A9-4EA0-B833-F9CBCA2CA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6</a:t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221671" y="5547127"/>
            <a:ext cx="34131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zh-CN" altLang="en-US" sz="1100" dirty="0" smtClean="0"/>
              <a:t>考虑准确的同步辐射功率，结果</a:t>
            </a:r>
            <a:r>
              <a:rPr lang="en-US" altLang="zh-CN" sz="1100" dirty="0" smtClean="0"/>
              <a:t>= </a:t>
            </a:r>
            <a:r>
              <a:rPr lang="zh-CN" altLang="en-US" sz="1100" dirty="0"/>
              <a:t>模拟值*</a:t>
            </a:r>
            <a:r>
              <a:rPr lang="en-US" altLang="zh-CN" sz="1100" dirty="0"/>
              <a:t>1.6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DB06269-4AC3-4D95-91C4-DE8C7B18C2A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0" y="2646004"/>
            <a:ext cx="4025774" cy="267235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684780" y="2604279"/>
            <a:ext cx="4100384" cy="2628623"/>
            <a:chOff x="1628728" y="5003449"/>
            <a:chExt cx="2541587" cy="1718026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BD13265D-2CC9-4615-B8F3-17A0D4F46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28728" y="5003449"/>
              <a:ext cx="2541587" cy="1718026"/>
            </a:xfrm>
            <a:prstGeom prst="rect">
              <a:avLst/>
            </a:prstGeom>
          </p:spPr>
        </p:pic>
        <p:sp>
          <p:nvSpPr>
            <p:cNvPr id="13" name="椭圆 12"/>
            <p:cNvSpPr/>
            <p:nvPr/>
          </p:nvSpPr>
          <p:spPr>
            <a:xfrm>
              <a:off x="3384550" y="5030720"/>
              <a:ext cx="666750" cy="29693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2288116" y="6241982"/>
              <a:ext cx="527050" cy="29693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2345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1818"/>
            <a:ext cx="10515600" cy="1073150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磁铁参数调整小结</a:t>
            </a:r>
            <a:endParaRPr lang="zh-CN" alt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7</a:t>
            </a:fld>
            <a:endParaRPr lang="zh-CN" altLang="en-US"/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27713"/>
              </p:ext>
            </p:extLst>
          </p:nvPr>
        </p:nvGraphicFramePr>
        <p:xfrm>
          <a:off x="1614345" y="3570596"/>
          <a:ext cx="8772807" cy="1303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5192">
                  <a:extLst>
                    <a:ext uri="{9D8B030D-6E8A-4147-A177-3AD203B41FA5}">
                      <a16:colId xmlns:a16="http://schemas.microsoft.com/office/drawing/2014/main" val="552980815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720845738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3367605410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471947624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858788744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636399131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351349262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529194768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3895689076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259802285"/>
                    </a:ext>
                  </a:extLst>
                </a:gridCol>
                <a:gridCol w="795695">
                  <a:extLst>
                    <a:ext uri="{9D8B030D-6E8A-4147-A177-3AD203B41FA5}">
                      <a16:colId xmlns:a16="http://schemas.microsoft.com/office/drawing/2014/main" val="681768793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968458679"/>
                    </a:ext>
                  </a:extLst>
                </a:gridCol>
              </a:tblGrid>
              <a:tr h="2926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Name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Quant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Ape[mm]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Fmax</a:t>
                      </a:r>
                      <a:r>
                        <a:rPr lang="en-US" sz="1100" b="1" u="none" strike="noStrike" dirty="0">
                          <a:effectLst/>
                        </a:rPr>
                        <a:t>[T/m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</a:t>
                      </a:r>
                      <a:r>
                        <a:rPr lang="en-US" sz="1100" b="1" u="none" strike="noStrike" dirty="0" err="1">
                          <a:effectLst/>
                        </a:rPr>
                        <a:t>tt</a:t>
                      </a:r>
                      <a:r>
                        <a:rPr lang="en-US" sz="1100" b="1" u="none" strike="noStrike" dirty="0">
                          <a:effectLst/>
                        </a:rPr>
                        <a:t>)[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Fop(H)[T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Fop(W)[T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Fop(Z)[T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Leff</a:t>
                      </a:r>
                      <a:r>
                        <a:rPr lang="en-US" sz="1100" b="1" u="none" strike="noStrike" dirty="0">
                          <a:effectLst/>
                        </a:rPr>
                        <a:t>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Rgf</a:t>
                      </a:r>
                      <a:r>
                        <a:rPr lang="en-US" sz="1100" b="1" u="none" strike="noStrike" dirty="0">
                          <a:effectLst/>
                        </a:rPr>
                        <a:t>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Harm. </a:t>
                      </a:r>
                      <a:r>
                        <a:rPr lang="en-US" sz="1100" b="1" u="none" strike="noStrike" dirty="0" err="1">
                          <a:effectLst/>
                        </a:rPr>
                        <a:t>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Ftip</a:t>
                      </a:r>
                      <a:r>
                        <a:rPr lang="en-US" sz="1100" b="1" u="none" strike="noStrike" dirty="0">
                          <a:effectLst/>
                        </a:rPr>
                        <a:t>[T]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4434853"/>
                  </a:ext>
                </a:extLst>
              </a:tr>
              <a:tr h="2022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SC0IR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66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-315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-315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-210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-140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-80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1000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10.7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3.E-04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-0.17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8208479"/>
                  </a:ext>
                </a:extLst>
              </a:tr>
              <a:tr h="2022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VSCIR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32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66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-34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-34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-22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-15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-9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400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14.5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3.E-04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-0.02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0973417"/>
                  </a:ext>
                </a:extLst>
              </a:tr>
              <a:tr h="2022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VSIR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42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-3608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-3608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-2406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-1604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-912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400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14.5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3.E-04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 smtClean="0">
                          <a:effectLst/>
                        </a:rPr>
                        <a:t>-0.90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4674656"/>
                  </a:ext>
                </a:extLst>
              </a:tr>
              <a:tr h="2022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HSCIR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32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66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-196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-196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-131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-87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-50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400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27.1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3.E-04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-0.11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0949136"/>
                  </a:ext>
                </a:extLst>
              </a:tr>
              <a:tr h="2022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HSIR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144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3905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3905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2603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1736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987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400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27.1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3.E-04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 smtClean="0">
                          <a:effectLst/>
                        </a:rPr>
                        <a:t>10.7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1418517"/>
                  </a:ext>
                </a:extLst>
              </a:tr>
            </a:tbl>
          </a:graphicData>
        </a:graphic>
      </p:graphicFrame>
      <p:graphicFrame>
        <p:nvGraphicFramePr>
          <p:cNvPr id="15" name="表格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648233"/>
              </p:ext>
            </p:extLst>
          </p:nvPr>
        </p:nvGraphicFramePr>
        <p:xfrm>
          <a:off x="1647735" y="2332075"/>
          <a:ext cx="8772807" cy="10629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5192">
                  <a:extLst>
                    <a:ext uri="{9D8B030D-6E8A-4147-A177-3AD203B41FA5}">
                      <a16:colId xmlns:a16="http://schemas.microsoft.com/office/drawing/2014/main" val="552980815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720845738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3367605410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471947624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858788744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636399131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351349262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529194768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3895689076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1259802285"/>
                    </a:ext>
                  </a:extLst>
                </a:gridCol>
                <a:gridCol w="795695">
                  <a:extLst>
                    <a:ext uri="{9D8B030D-6E8A-4147-A177-3AD203B41FA5}">
                      <a16:colId xmlns:a16="http://schemas.microsoft.com/office/drawing/2014/main" val="681768793"/>
                    </a:ext>
                  </a:extLst>
                </a:gridCol>
                <a:gridCol w="725192">
                  <a:extLst>
                    <a:ext uri="{9D8B030D-6E8A-4147-A177-3AD203B41FA5}">
                      <a16:colId xmlns:a16="http://schemas.microsoft.com/office/drawing/2014/main" val="2968458679"/>
                    </a:ext>
                  </a:extLst>
                </a:gridCol>
              </a:tblGrid>
              <a:tr h="1716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Name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Quant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Ape[mm]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Fmax</a:t>
                      </a:r>
                      <a:r>
                        <a:rPr lang="en-US" sz="1100" b="1" u="none" strike="noStrike" dirty="0">
                          <a:effectLst/>
                        </a:rPr>
                        <a:t>[T/m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</a:t>
                      </a:r>
                      <a:r>
                        <a:rPr lang="en-US" sz="1100" b="1" u="none" strike="noStrike" dirty="0" err="1">
                          <a:effectLst/>
                        </a:rPr>
                        <a:t>tt</a:t>
                      </a:r>
                      <a:r>
                        <a:rPr lang="en-US" sz="1100" b="1" u="none" strike="noStrike" dirty="0">
                          <a:effectLst/>
                        </a:rPr>
                        <a:t>)[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Fop(H)[T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Fop(W)[T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Fop(Z)[T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Leff</a:t>
                      </a:r>
                      <a:r>
                        <a:rPr lang="en-US" sz="1100" b="1" u="none" strike="noStrike" dirty="0">
                          <a:effectLst/>
                        </a:rPr>
                        <a:t>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Rgf</a:t>
                      </a:r>
                      <a:r>
                        <a:rPr lang="en-US" sz="1100" b="1" u="none" strike="noStrike" dirty="0">
                          <a:effectLst/>
                        </a:rPr>
                        <a:t>[mm]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Harm. </a:t>
                      </a:r>
                      <a:r>
                        <a:rPr lang="en-US" sz="1100" b="1" u="none" strike="noStrike" dirty="0" err="1">
                          <a:effectLst/>
                        </a:rPr>
                        <a:t>Er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 err="1">
                          <a:effectLst/>
                        </a:rPr>
                        <a:t>Ftip</a:t>
                      </a:r>
                      <a:r>
                        <a:rPr lang="en-US" sz="1100" b="1" u="none" strike="noStrike" dirty="0">
                          <a:effectLst/>
                        </a:rPr>
                        <a:t>[T]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4434853"/>
                  </a:ext>
                </a:extLst>
              </a:tr>
              <a:tr h="1030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SC0IR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8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66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-315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-315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-210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-140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-80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1000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>
                          <a:effectLst/>
                        </a:rPr>
                        <a:t>10.7 </a:t>
                      </a:r>
                      <a:endParaRPr lang="en-US" altLang="zh-CN" sz="11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3.E-04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-0.17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8208479"/>
                  </a:ext>
                </a:extLst>
              </a:tr>
              <a:tr h="1030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VSCIR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32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66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-34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-34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-22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-15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-9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400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14.5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3.E-04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-0.02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80973417"/>
                  </a:ext>
                </a:extLst>
              </a:tr>
              <a:tr h="1030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VSIR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66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-3608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-3608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-2406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-1604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-912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400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14.5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3.E-04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-1.96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4674656"/>
                  </a:ext>
                </a:extLst>
              </a:tr>
              <a:tr h="1030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HSCIR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32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66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-196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-196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-131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-87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-50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400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27.1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3.E-04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u="none" strike="noStrike" dirty="0">
                          <a:effectLst/>
                        </a:rPr>
                        <a:t>-0.11 </a:t>
                      </a:r>
                      <a:endParaRPr lang="en-US" altLang="zh-CN" sz="11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0949136"/>
                  </a:ext>
                </a:extLst>
              </a:tr>
              <a:tr h="1030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HSIR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66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3905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3905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2603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1736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987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400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27.1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3.E-04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CN" sz="1100" b="1" u="none" strike="noStrike" dirty="0">
                          <a:effectLst/>
                        </a:rPr>
                        <a:t>2.13 </a:t>
                      </a:r>
                      <a:endParaRPr lang="en-US" altLang="zh-CN" sz="11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1418517"/>
                  </a:ext>
                </a:extLst>
              </a:tr>
            </a:tbl>
          </a:graphicData>
        </a:graphic>
      </p:graphicFrame>
      <p:sp>
        <p:nvSpPr>
          <p:cNvPr id="3" name="下箭头 2"/>
          <p:cNvSpPr/>
          <p:nvPr/>
        </p:nvSpPr>
        <p:spPr>
          <a:xfrm>
            <a:off x="5477347" y="3467485"/>
            <a:ext cx="660903" cy="1031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8337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693" y="1165963"/>
            <a:ext cx="7987808" cy="2741239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1942182" y="3914774"/>
            <a:ext cx="7392319" cy="1716471"/>
            <a:chOff x="1361156" y="4493942"/>
            <a:chExt cx="7492914" cy="1878460"/>
          </a:xfrm>
        </p:grpSpPr>
        <p:cxnSp>
          <p:nvCxnSpPr>
            <p:cNvPr id="4" name="直接连接符 3"/>
            <p:cNvCxnSpPr/>
            <p:nvPr/>
          </p:nvCxnSpPr>
          <p:spPr>
            <a:xfrm flipV="1">
              <a:off x="2564782" y="5307980"/>
              <a:ext cx="6289288" cy="111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文本框 4"/>
            <p:cNvSpPr txBox="1"/>
            <p:nvPr/>
          </p:nvSpPr>
          <p:spPr>
            <a:xfrm>
              <a:off x="3245005" y="5084956"/>
              <a:ext cx="724829" cy="446049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4869365" y="5081242"/>
              <a:ext cx="724829" cy="446049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6437966" y="5088677"/>
              <a:ext cx="724829" cy="446049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858216" y="4537404"/>
              <a:ext cx="940420" cy="404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VSIRD</a:t>
              </a:r>
              <a:endParaRPr lang="zh-CN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397076" y="4493942"/>
              <a:ext cx="940420" cy="3791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VSCIRD</a:t>
              </a:r>
              <a:endParaRPr lang="zh-CN" altLang="en-US" dirty="0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3166948" y="4506736"/>
              <a:ext cx="940420" cy="3791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VSCIRD</a:t>
              </a:r>
              <a:endParaRPr lang="zh-CN" altLang="en-US" dirty="0"/>
            </a:p>
          </p:txBody>
        </p:sp>
        <p:cxnSp>
          <p:nvCxnSpPr>
            <p:cNvPr id="12" name="直接箭头连接符 11"/>
            <p:cNvCxnSpPr/>
            <p:nvPr/>
          </p:nvCxnSpPr>
          <p:spPr>
            <a:xfrm>
              <a:off x="3245005" y="5757743"/>
              <a:ext cx="724829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>
              <a:off x="4033026" y="5765180"/>
              <a:ext cx="724829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箭头连接符 13"/>
            <p:cNvCxnSpPr/>
            <p:nvPr/>
          </p:nvCxnSpPr>
          <p:spPr>
            <a:xfrm>
              <a:off x="4858216" y="5765178"/>
              <a:ext cx="724829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箭头连接符 14"/>
            <p:cNvCxnSpPr/>
            <p:nvPr/>
          </p:nvCxnSpPr>
          <p:spPr>
            <a:xfrm>
              <a:off x="5701992" y="5761464"/>
              <a:ext cx="724829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箭头连接符 15"/>
            <p:cNvCxnSpPr/>
            <p:nvPr/>
          </p:nvCxnSpPr>
          <p:spPr>
            <a:xfrm>
              <a:off x="6482578" y="5761464"/>
              <a:ext cx="724829" cy="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/>
          </p:nvSpPr>
          <p:spPr>
            <a:xfrm>
              <a:off x="3222704" y="5984482"/>
              <a:ext cx="7173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0.4m</a:t>
              </a:r>
              <a:endParaRPr lang="zh-CN" altLang="en-US" dirty="0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4040458" y="5995184"/>
              <a:ext cx="7173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0.4m</a:t>
              </a:r>
              <a:endParaRPr lang="zh-CN" altLang="en-US" dirty="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947424" y="5991918"/>
              <a:ext cx="7173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0.4m</a:t>
              </a:r>
              <a:endParaRPr lang="zh-CN" altLang="en-US" dirty="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765178" y="6002620"/>
              <a:ext cx="7173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0.4m</a:t>
              </a:r>
              <a:endParaRPr lang="zh-CN" altLang="en-US" dirty="0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608956" y="6003070"/>
              <a:ext cx="7173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0.4m</a:t>
              </a:r>
              <a:endParaRPr lang="zh-CN" altLang="en-US" dirty="0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361156" y="5330718"/>
              <a:ext cx="17614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有效长度及有效间距</a:t>
              </a:r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1E2BCC63-D817-4435-8EF1-05744E306502}"/>
              </a:ext>
            </a:extLst>
          </p:cNvPr>
          <p:cNvSpPr/>
          <p:nvPr/>
        </p:nvSpPr>
        <p:spPr>
          <a:xfrm>
            <a:off x="177378" y="5469783"/>
            <a:ext cx="120146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边界条件：</a:t>
            </a:r>
            <a:endParaRPr lang="en-US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altLang="zh-CN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16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块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超导六极磁铁，分布在两个对撞点，每个对撞点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有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8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块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超导铁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8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块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铁彼此的距离约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100m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，总跨度约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1500m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；</a:t>
            </a:r>
            <a:endParaRPr lang="en-US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布局分散，不适合共用一套低温系统，不适合采用大型低温制冷系统冷却，采用小型制冷机单独冷却。</a:t>
            </a:r>
            <a:endParaRPr lang="zh-CN" altLang="en-US" sz="2000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2033CC8-382F-40DE-8614-6249A1E5486B}"/>
              </a:ext>
            </a:extLst>
          </p:cNvPr>
          <p:cNvSpPr/>
          <p:nvPr/>
        </p:nvSpPr>
        <p:spPr>
          <a:xfrm>
            <a:off x="850900" y="360418"/>
            <a:ext cx="9231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altLang="zh-CN" sz="40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CEPC</a:t>
            </a:r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六极磁铁布局及低温方案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BBF7A-C597-4DDD-A97B-BE8C30F9CC1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0572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3002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超导方案磁铁设计</a:t>
            </a:r>
            <a:endParaRPr lang="en-US" altLang="zh-CN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33729" y="1098127"/>
            <a:ext cx="8826767" cy="4901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超导六极磁体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共</a:t>
            </a:r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台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，物理参数要求接近，考虑用相同设计方案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超导六极磁体有效长度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400mm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，最高磁场梯度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3905 T/m</a:t>
            </a:r>
            <a:r>
              <a:rPr lang="en-US" altLang="zh-CN" sz="200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000" dirty="0">
                <a:solidFill>
                  <a:srgbClr val="008400"/>
                </a:solidFill>
                <a:cs typeface="Arial" panose="020B0604020202020204" pitchFamily="34" charset="0"/>
              </a:rPr>
              <a:t>  </a:t>
            </a:r>
            <a:endParaRPr lang="en-US" altLang="zh-CN" sz="2000" baseline="30000" dirty="0">
              <a:solidFill>
                <a:srgbClr val="0084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根据边界条件，磁体支撑桶内半径从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r=72mm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开始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刻槽深度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2mm)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zh-CN" altLang="en-US" sz="2000" b="1" dirty="0">
                <a:solidFill>
                  <a:srgbClr val="00964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  </a:t>
            </a:r>
            <a:r>
              <a:rPr lang="en-US" altLang="zh-CN" sz="2000" b="1" dirty="0">
                <a:solidFill>
                  <a:srgbClr val="009644"/>
                </a:solidFill>
                <a:cs typeface="Arial" panose="020B0604020202020204" pitchFamily="34" charset="0"/>
              </a:rPr>
              <a:t>(</a:t>
            </a:r>
            <a:r>
              <a:rPr lang="zh-CN" altLang="en-US" sz="2000" b="1" dirty="0">
                <a:solidFill>
                  <a:srgbClr val="009644"/>
                </a:solidFill>
                <a:cs typeface="Arial" panose="020B0604020202020204" pitchFamily="34" charset="0"/>
              </a:rPr>
              <a:t>因增加钨屏蔽、水冷管，相比</a:t>
            </a:r>
            <a:r>
              <a:rPr lang="en-US" altLang="zh-CN" sz="2000" b="1" dirty="0">
                <a:solidFill>
                  <a:srgbClr val="009644"/>
                </a:solidFill>
                <a:cs typeface="Arial" panose="020B0604020202020204" pitchFamily="34" charset="0"/>
              </a:rPr>
              <a:t>2025.11</a:t>
            </a:r>
            <a:r>
              <a:rPr lang="zh-CN" altLang="en-US" sz="2000" b="1" dirty="0">
                <a:solidFill>
                  <a:srgbClr val="009644"/>
                </a:solidFill>
                <a:cs typeface="Arial" panose="020B0604020202020204" pitchFamily="34" charset="0"/>
              </a:rPr>
              <a:t>月，磁体内半径增加</a:t>
            </a:r>
            <a:r>
              <a:rPr lang="en-US" altLang="zh-CN" sz="2000" b="1" dirty="0">
                <a:solidFill>
                  <a:srgbClr val="009644"/>
                </a:solidFill>
                <a:cs typeface="Arial" panose="020B0604020202020204" pitchFamily="34" charset="0"/>
              </a:rPr>
              <a:t>15mm)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最高磁场梯度下，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名义极面磁场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10.7T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，线圈中磁场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&gt;12T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n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线圈类型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CCT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，首选铝合金骨架开槽，槽内绕线、导线数量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根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线圈分为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层，倾斜角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度，使用理论公式和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OPERA-3D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进行磁场计算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磁场较强，使用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Nb</a:t>
            </a:r>
            <a:r>
              <a:rPr lang="en-US" altLang="zh-CN" sz="20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Sn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HTS Bi-2212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导线，直径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0.9mm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n"/>
            </a:pP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磁体本体（支撑桶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+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线圈）外形尺寸：</a:t>
            </a:r>
            <a:endParaRPr lang="en-US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      整体圆柱形：内直径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144mm</a:t>
            </a: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   外直径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310mm</a:t>
            </a:r>
            <a:r>
              <a:rPr lang="zh-CN" altLang="en-US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    纵向机械长度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550mm</a:t>
            </a:r>
            <a:endParaRPr lang="en-US" altLang="zh-CN" sz="2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工作电流约 </a:t>
            </a:r>
            <a:r>
              <a:rPr lang="en-US" altLang="zh-CN" sz="20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860A @4.5K, 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3905 T/m</a:t>
            </a:r>
            <a:r>
              <a:rPr lang="en-US" altLang="zh-CN" sz="200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2</a:t>
            </a:r>
          </a:p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9</a:t>
            </a:fld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63AEC75-3A06-4299-B9A3-1C38A8C01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872" y="5414924"/>
            <a:ext cx="2354920" cy="125443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733728" y="5678039"/>
            <a:ext cx="1811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线圈导线方程：</a:t>
            </a:r>
            <a:r>
              <a:rPr lang="en-US" altLang="zh-CN" sz="1600" dirty="0"/>
              <a:t>n=3  </a:t>
            </a:r>
            <a:r>
              <a:rPr lang="zh-CN" altLang="en-US" sz="1600" dirty="0"/>
              <a:t>对应六极磁体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112" y="5167452"/>
            <a:ext cx="4155577" cy="143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3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</TotalTime>
  <Words>2143</Words>
  <Application>Microsoft Office PowerPoint</Application>
  <PresentationFormat>宽屏</PresentationFormat>
  <Paragraphs>551</Paragraphs>
  <Slides>19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5" baseType="lpstr">
      <vt:lpstr>等线</vt:lpstr>
      <vt:lpstr>等线 Light</vt:lpstr>
      <vt:lpstr>微软雅黑</vt:lpstr>
      <vt:lpstr>Arial</vt:lpstr>
      <vt:lpstr>Wingdings</vt:lpstr>
      <vt:lpstr>Office 主题​​</vt:lpstr>
      <vt:lpstr>CEPC IR sextupoles options and comparisons</vt:lpstr>
      <vt:lpstr>Sextupoles in the interaction region</vt:lpstr>
      <vt:lpstr>EDR物理需求</vt:lpstr>
      <vt:lpstr>孔径需求</vt:lpstr>
      <vt:lpstr>孔径优化</vt:lpstr>
      <vt:lpstr>超导六极铁辐射防护方案优化</vt:lpstr>
      <vt:lpstr>磁铁参数调整小结</vt:lpstr>
      <vt:lpstr>PowerPoint 演示文稿</vt:lpstr>
      <vt:lpstr>超导方案磁铁设计</vt:lpstr>
      <vt:lpstr>超导方案磁铁设计</vt:lpstr>
      <vt:lpstr>超导方案低温设计</vt:lpstr>
      <vt:lpstr>超导方案低温设计</vt:lpstr>
      <vt:lpstr>VSIR:  物理参数：D=42mm, T=3608T/m2， Rref=14.5mm，Leff=400mm 磁铁物理设计尺寸：横向650×650mm，长506mm，极间距9mm，可放置5.5cm铅屏蔽。 机械设计：如果机械支撑强度不足，可调整磁铁设计布局，或将屏蔽的支撑引到外面，单独支撑。  六极常温磁铁VSIR，从物理、磁铁、屏蔽、机械的角度可行。</vt:lpstr>
      <vt:lpstr>辐射防护对比</vt:lpstr>
      <vt:lpstr>造价对比</vt:lpstr>
      <vt:lpstr>总结</vt:lpstr>
      <vt:lpstr>PowerPoint 演示文稿</vt:lpstr>
      <vt:lpstr>Collider Sextupoles in CEPC CDR</vt:lpstr>
      <vt:lpstr>Collider Sextupoles in CEPC TDR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webuser</dc:creator>
  <cp:lastModifiedBy>webuser</cp:lastModifiedBy>
  <cp:revision>1350</cp:revision>
  <dcterms:created xsi:type="dcterms:W3CDTF">2024-11-26T07:08:01Z</dcterms:created>
  <dcterms:modified xsi:type="dcterms:W3CDTF">2026-07-27T01:27:51Z</dcterms:modified>
</cp:coreProperties>
</file>