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1065" r:id="rId2"/>
    <p:sldId id="907" r:id="rId3"/>
    <p:sldId id="954" r:id="rId4"/>
    <p:sldId id="971" r:id="rId5"/>
    <p:sldId id="1007" r:id="rId6"/>
    <p:sldId id="1070" r:id="rId7"/>
    <p:sldId id="1061" r:id="rId8"/>
    <p:sldId id="1062" r:id="rId9"/>
    <p:sldId id="1071" r:id="rId10"/>
    <p:sldId id="1067" r:id="rId11"/>
    <p:sldId id="1069" r:id="rId12"/>
    <p:sldId id="1072" r:id="rId13"/>
    <p:sldId id="1068" r:id="rId14"/>
    <p:sldId id="1073" r:id="rId15"/>
    <p:sldId id="1074" r:id="rId16"/>
    <p:sldId id="1075" r:id="rId17"/>
    <p:sldId id="1076" r:id="rId18"/>
    <p:sldId id="1077" r:id="rId19"/>
    <p:sldId id="1078" r:id="rId20"/>
    <p:sldId id="999" r:id="rId21"/>
    <p:sldId id="1060" r:id="rId22"/>
  </p:sldIdLst>
  <p:sldSz cx="12192000" cy="6858000"/>
  <p:notesSz cx="6761163" cy="9882188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沙 鹏" initials="沙" lastIdx="1" clrIdx="0">
    <p:extLst>
      <p:ext uri="{19B8F6BF-5375-455C-9EA6-DF929625EA0E}">
        <p15:presenceInfo xmlns:p15="http://schemas.microsoft.com/office/powerpoint/2012/main" userId="b8608ec0e979a9e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8400"/>
    <a:srgbClr val="0000FF"/>
    <a:srgbClr val="00A249"/>
    <a:srgbClr val="FFFFFF"/>
    <a:srgbClr val="003399"/>
    <a:srgbClr val="E6E6E6"/>
    <a:srgbClr val="0070C0"/>
    <a:srgbClr val="4D8357"/>
    <a:srgbClr val="005800"/>
    <a:srgbClr val="FDCC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中度样式 1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43" autoAdjust="0"/>
    <p:restoredTop sz="91732" autoAdjust="0"/>
  </p:normalViewPr>
  <p:slideViewPr>
    <p:cSldViewPr>
      <p:cViewPr varScale="1">
        <p:scale>
          <a:sx n="75" d="100"/>
          <a:sy n="75" d="100"/>
        </p:scale>
        <p:origin x="432" y="6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>
      <p:cViewPr varScale="1">
        <p:scale>
          <a:sx n="71" d="100"/>
          <a:sy n="71" d="100"/>
        </p:scale>
        <p:origin x="404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9586" cy="495106"/>
          </a:xfrm>
          <a:prstGeom prst="rect">
            <a:avLst/>
          </a:prstGeom>
        </p:spPr>
        <p:txBody>
          <a:bodyPr vert="horz" lIns="87764" tIns="43882" rIns="87764" bIns="43882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30067" y="1"/>
            <a:ext cx="2929585" cy="495106"/>
          </a:xfrm>
          <a:prstGeom prst="rect">
            <a:avLst/>
          </a:prstGeom>
        </p:spPr>
        <p:txBody>
          <a:bodyPr vert="horz" lIns="87764" tIns="43882" rIns="87764" bIns="43882" rtlCol="0"/>
          <a:lstStyle>
            <a:lvl1pPr algn="r">
              <a:defRPr sz="1200"/>
            </a:lvl1pPr>
          </a:lstStyle>
          <a:p>
            <a:fld id="{7F9E6D00-2C1C-47F1-8495-043F093F9ED6}" type="datetimeFigureOut">
              <a:rPr lang="zh-CN" altLang="en-US" smtClean="0"/>
              <a:t>2026/7/26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87082"/>
            <a:ext cx="2929586" cy="495106"/>
          </a:xfrm>
          <a:prstGeom prst="rect">
            <a:avLst/>
          </a:prstGeom>
        </p:spPr>
        <p:txBody>
          <a:bodyPr vert="horz" lIns="87764" tIns="43882" rIns="87764" bIns="43882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30067" y="9387082"/>
            <a:ext cx="2929585" cy="495106"/>
          </a:xfrm>
          <a:prstGeom prst="rect">
            <a:avLst/>
          </a:prstGeom>
        </p:spPr>
        <p:txBody>
          <a:bodyPr vert="horz" lIns="87764" tIns="43882" rIns="87764" bIns="43882" rtlCol="0" anchor="b"/>
          <a:lstStyle>
            <a:lvl1pPr algn="r">
              <a:defRPr sz="1200"/>
            </a:lvl1pPr>
          </a:lstStyle>
          <a:p>
            <a:fld id="{EB5A05AE-EECD-457A-A033-312F4EB81B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8617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4110"/>
          </a:xfrm>
          <a:prstGeom prst="rect">
            <a:avLst/>
          </a:prstGeom>
        </p:spPr>
        <p:txBody>
          <a:bodyPr vert="horz" lIns="95092" tIns="47547" rIns="95092" bIns="47547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29762" y="0"/>
            <a:ext cx="2929837" cy="494110"/>
          </a:xfrm>
          <a:prstGeom prst="rect">
            <a:avLst/>
          </a:prstGeom>
        </p:spPr>
        <p:txBody>
          <a:bodyPr vert="horz" lIns="95092" tIns="47547" rIns="95092" bIns="47547" rtlCol="0"/>
          <a:lstStyle>
            <a:lvl1pPr algn="r">
              <a:defRPr sz="1200"/>
            </a:lvl1pPr>
          </a:lstStyle>
          <a:p>
            <a:fld id="{A3E0D183-6031-4C32-B44B-14746A336CF0}" type="datetimeFigureOut">
              <a:rPr lang="zh-CN" altLang="en-US" smtClean="0"/>
              <a:pPr/>
              <a:t>2026/7/26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586537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092" tIns="47547" rIns="95092" bIns="47547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6117" y="4694039"/>
            <a:ext cx="5408930" cy="4446985"/>
          </a:xfrm>
          <a:prstGeom prst="rect">
            <a:avLst/>
          </a:prstGeom>
        </p:spPr>
        <p:txBody>
          <a:bodyPr vert="horz" lIns="95092" tIns="47547" rIns="95092" bIns="47547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386364"/>
            <a:ext cx="2929837" cy="494110"/>
          </a:xfrm>
          <a:prstGeom prst="rect">
            <a:avLst/>
          </a:prstGeom>
        </p:spPr>
        <p:txBody>
          <a:bodyPr vert="horz" lIns="95092" tIns="47547" rIns="95092" bIns="47547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29762" y="9386364"/>
            <a:ext cx="2929837" cy="494110"/>
          </a:xfrm>
          <a:prstGeom prst="rect">
            <a:avLst/>
          </a:prstGeom>
        </p:spPr>
        <p:txBody>
          <a:bodyPr vert="horz" lIns="95092" tIns="47547" rIns="95092" bIns="47547" rtlCol="0" anchor="b"/>
          <a:lstStyle>
            <a:lvl1pPr algn="r">
              <a:defRPr sz="1200"/>
            </a:lvl1pPr>
          </a:lstStyle>
          <a:p>
            <a:fld id="{03A1DF17-A28C-4D46-829F-D8D110C0931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9462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1346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1384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99184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65CF7-0E65-4284-858A-FD3FE57A0056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881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65CF7-0E65-4284-858A-FD3FE57A0056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49594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标注尺寸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65CF7-0E65-4284-858A-FD3FE57A0056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0225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标注尺寸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65CF7-0E65-4284-858A-FD3FE57A0056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70974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08048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4276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21308" y="1718148"/>
            <a:ext cx="10363200" cy="1470025"/>
          </a:xfrm>
        </p:spPr>
        <p:txBody>
          <a:bodyPr>
            <a:noAutofit/>
          </a:bodyPr>
          <a:lstStyle>
            <a:lvl1pPr>
              <a:defRPr lang="zh-CN" altLang="en-US" sz="6600" b="1" kern="1200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F0933-F127-482E-A217-45C0C723D2A9}" type="datetime1">
              <a:rPr lang="zh-CN" altLang="en-US" smtClean="0"/>
              <a:t>2026/7/26</a:t>
            </a:fld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6750024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9" name="矩形 8"/>
          <p:cNvSpPr/>
          <p:nvPr userDrawn="1"/>
        </p:nvSpPr>
        <p:spPr>
          <a:xfrm>
            <a:off x="2476476" y="6750024"/>
            <a:ext cx="9715525" cy="108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0" name="矩形 9"/>
          <p:cNvSpPr/>
          <p:nvPr userDrawn="1"/>
        </p:nvSpPr>
        <p:spPr>
          <a:xfrm>
            <a:off x="-1" y="0"/>
            <a:ext cx="12192000" cy="216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1" name="矩形 10"/>
          <p:cNvSpPr/>
          <p:nvPr userDrawn="1"/>
        </p:nvSpPr>
        <p:spPr>
          <a:xfrm>
            <a:off x="9239272" y="-2"/>
            <a:ext cx="2952728" cy="216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733552" y="6356351"/>
            <a:ext cx="473871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altLang="zh-CN"/>
              <a:t>CEPC Accelerator TDR International Review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9179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85861"/>
            <a:ext cx="10972800" cy="4840303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baseline="0">
                <a:latin typeface="Arial" panose="020B0604020202020204" pitchFamily="34" charset="0"/>
                <a:ea typeface="微软雅黑" pitchFamily="34" charset="-122"/>
              </a:defRPr>
            </a:lvl1pPr>
            <a:lvl2pPr>
              <a:defRPr sz="2400" baseline="0">
                <a:latin typeface="Arial" panose="020B0604020202020204" pitchFamily="34" charset="0"/>
                <a:ea typeface="微软雅黑" pitchFamily="34" charset="-122"/>
              </a:defRPr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B10F-DCD6-4D51-A8CE-C069BB58DD70}" type="datetime1">
              <a:rPr lang="zh-CN" altLang="en-US" smtClean="0"/>
              <a:t>2026/7/26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1" y="1791"/>
            <a:ext cx="12191999" cy="916209"/>
          </a:xfrm>
        </p:spPr>
        <p:txBody>
          <a:bodyPr>
            <a:normAutofit/>
          </a:bodyPr>
          <a:lstStyle>
            <a:lvl1pPr algn="ctr">
              <a:defRPr sz="3200" b="1" baseline="0">
                <a:solidFill>
                  <a:srgbClr val="C00000"/>
                </a:solidFill>
                <a:effectLst/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5" name="矩形 14"/>
          <p:cNvSpPr/>
          <p:nvPr userDrawn="1"/>
        </p:nvSpPr>
        <p:spPr>
          <a:xfrm>
            <a:off x="0" y="6750024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" name="矩形 15"/>
          <p:cNvSpPr/>
          <p:nvPr userDrawn="1"/>
        </p:nvSpPr>
        <p:spPr>
          <a:xfrm>
            <a:off x="2476476" y="6750024"/>
            <a:ext cx="9715525" cy="108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8" name="矩形 17"/>
          <p:cNvSpPr/>
          <p:nvPr userDrawn="1"/>
        </p:nvSpPr>
        <p:spPr>
          <a:xfrm>
            <a:off x="-1" y="937526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3" name="矩形 22"/>
          <p:cNvSpPr/>
          <p:nvPr userDrawn="1"/>
        </p:nvSpPr>
        <p:spPr>
          <a:xfrm>
            <a:off x="0" y="0"/>
            <a:ext cx="285709" cy="91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586586" y="6386391"/>
            <a:ext cx="5040560" cy="354977"/>
          </a:xfrm>
        </p:spPr>
        <p:txBody>
          <a:bodyPr/>
          <a:lstStyle/>
          <a:p>
            <a:r>
              <a:rPr lang="en-US" altLang="zh-CN"/>
              <a:t>CEPC Accelerator TDR International Review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B49AC-2188-4988-BFA6-48709998488D}" type="datetime1">
              <a:rPr lang="zh-CN" altLang="en-US" smtClean="0"/>
              <a:t>2026/7/26</a:t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586586" y="6386391"/>
            <a:ext cx="5040560" cy="354977"/>
          </a:xfrm>
        </p:spPr>
        <p:txBody>
          <a:bodyPr/>
          <a:lstStyle/>
          <a:p>
            <a:r>
              <a:rPr lang="en-US" altLang="zh-CN"/>
              <a:t>CEPC Accelerator TDR International Review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4557F-13DF-4D66-A141-9C57F752668A}" type="datetime1">
              <a:rPr lang="zh-CN" altLang="en-US" smtClean="0"/>
              <a:t>2026/7/26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CEPC Accelerator TDR International Review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52FA-C358-4F70-9CE8-3E41459FCE3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9675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42620-97A9-43E1-A5D6-67819CEFFC3E}" type="datetime1">
              <a:rPr lang="zh-CN" altLang="en-US" smtClean="0"/>
              <a:t>2026/7/26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 dirty="0"/>
              <a:t>CEPC Accelerator TDR International Review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50" r:id="rId2"/>
    <p:sldLayoutId id="2147483655" r:id="rId3"/>
    <p:sldLayoutId id="2147483674" r:id="rId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" descr="8d5d924e275b0c7f58feed1244176003"/>
          <p:cNvPicPr>
            <a:picLocks noChangeAspect="1"/>
          </p:cNvPicPr>
          <p:nvPr/>
        </p:nvPicPr>
        <p:blipFill rotWithShape="1">
          <a:blip r:embed="rId3"/>
          <a:srcRect t="28679" b="6192"/>
          <a:stretch/>
        </p:blipFill>
        <p:spPr>
          <a:xfrm>
            <a:off x="635" y="0"/>
            <a:ext cx="12191365" cy="2118283"/>
          </a:xfrm>
          <a:prstGeom prst="rect">
            <a:avLst/>
          </a:prstGeom>
        </p:spPr>
      </p:pic>
      <p:sp>
        <p:nvSpPr>
          <p:cNvPr id="6" name="标题 3"/>
          <p:cNvSpPr txBox="1">
            <a:spLocks/>
          </p:cNvSpPr>
          <p:nvPr/>
        </p:nvSpPr>
        <p:spPr>
          <a:xfrm>
            <a:off x="335360" y="2403653"/>
            <a:ext cx="11377264" cy="132631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 smtClean="0">
                <a:solidFill>
                  <a:srgbClr val="C00000"/>
                </a:solidFill>
              </a:rPr>
              <a:t>CEPC </a:t>
            </a:r>
            <a:r>
              <a:rPr lang="en-US" altLang="zh-CN" sz="3600" dirty="0">
                <a:solidFill>
                  <a:srgbClr val="C00000"/>
                </a:solidFill>
              </a:rPr>
              <a:t>final focusing SC </a:t>
            </a:r>
            <a:r>
              <a:rPr lang="en-US" altLang="zh-CN" sz="3600" dirty="0" err="1">
                <a:solidFill>
                  <a:srgbClr val="C00000"/>
                </a:solidFill>
              </a:rPr>
              <a:t>quadrupole</a:t>
            </a:r>
            <a:r>
              <a:rPr lang="en-US" altLang="zh-CN" sz="3600" dirty="0">
                <a:solidFill>
                  <a:srgbClr val="C00000"/>
                </a:solidFill>
              </a:rPr>
              <a:t> R&amp;D </a:t>
            </a:r>
            <a:r>
              <a:rPr lang="en-US" altLang="zh-CN" sz="3600" dirty="0" smtClean="0">
                <a:solidFill>
                  <a:srgbClr val="C00000"/>
                </a:solidFill>
              </a:rPr>
              <a:t>and</a:t>
            </a:r>
          </a:p>
          <a:p>
            <a:r>
              <a:rPr lang="en-US" altLang="zh-CN" sz="3600" dirty="0" smtClean="0">
                <a:solidFill>
                  <a:srgbClr val="C00000"/>
                </a:solidFill>
              </a:rPr>
              <a:t> </a:t>
            </a:r>
            <a:r>
              <a:rPr lang="en-US" altLang="zh-CN" sz="3600" dirty="0" err="1">
                <a:solidFill>
                  <a:srgbClr val="C00000"/>
                </a:solidFill>
              </a:rPr>
              <a:t>cryomodule</a:t>
            </a:r>
            <a:r>
              <a:rPr lang="en-US" altLang="zh-CN" sz="3600" dirty="0">
                <a:solidFill>
                  <a:srgbClr val="C00000"/>
                </a:solidFill>
              </a:rPr>
              <a:t> design status</a:t>
            </a:r>
            <a:endParaRPr lang="zh-CN" altLang="en-US" sz="3600" dirty="0">
              <a:solidFill>
                <a:srgbClr val="C00000"/>
              </a:solidFill>
            </a:endParaRPr>
          </a:p>
        </p:txBody>
      </p:sp>
      <p:sp>
        <p:nvSpPr>
          <p:cNvPr id="7" name="文本框 7">
            <a:extLst>
              <a:ext uri="{FF2B5EF4-FFF2-40B4-BE49-F238E27FC236}">
                <a16:creationId xmlns:a16="http://schemas.microsoft.com/office/drawing/2014/main" xmlns="" id="{785816F2-AEF2-4FFE-A0DA-84B4490709A4}"/>
              </a:ext>
            </a:extLst>
          </p:cNvPr>
          <p:cNvSpPr txBox="1"/>
          <p:nvPr/>
        </p:nvSpPr>
        <p:spPr>
          <a:xfrm>
            <a:off x="2621737" y="4242209"/>
            <a:ext cx="6769500" cy="104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</a:rPr>
              <a:t>Yingshun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2800" b="1" dirty="0" smtClean="0">
                <a:latin typeface="Times New Roman" panose="02020603050405020304" pitchFamily="18" charset="0"/>
                <a:ea typeface="微软雅黑" panose="020B0503020204020204" pitchFamily="34" charset="-122"/>
              </a:rPr>
              <a:t>Zhu,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微软雅黑" panose="020B0503020204020204" pitchFamily="34" charset="-122"/>
              </a:rPr>
              <a:t>Xiangzhen</a:t>
            </a:r>
            <a:r>
              <a:rPr lang="en-US" altLang="zh-CN" sz="2800" b="1" dirty="0" smtClean="0">
                <a:latin typeface="Times New Roman" panose="02020603050405020304" pitchFamily="18" charset="0"/>
                <a:ea typeface="微软雅黑" panose="020B0503020204020204" pitchFamily="34" charset="-122"/>
              </a:rPr>
              <a:t> Zhang</a:t>
            </a:r>
            <a:endParaRPr lang="en-US" altLang="zh-CN" sz="2800" b="1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 algn="ctr">
              <a:lnSpc>
                <a:spcPct val="120000"/>
              </a:lnSpc>
            </a:pP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On behalf of CEPC IR SC magnet system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5" y="6457890"/>
            <a:ext cx="12191365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/>
              <a:t>July 27, 2026, CEPC Day</a:t>
            </a:r>
            <a:endParaRPr lang="zh-CN" altLang="en-US" dirty="0"/>
          </a:p>
        </p:txBody>
      </p:sp>
      <p:pic>
        <p:nvPicPr>
          <p:cNvPr id="10" name="Picture 2" descr="C:\Users\Administrator\Desktop\1111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2" y="35979"/>
            <a:ext cx="1548428" cy="91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363" y="5398314"/>
            <a:ext cx="3552825" cy="672912"/>
          </a:xfrm>
          <a:prstGeom prst="rect">
            <a:avLst/>
          </a:prstGeom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52FA-C358-4F70-9CE8-3E41459FCE36}" type="slidenum">
              <a:rPr lang="zh-CN" altLang="en-US" smtClean="0"/>
              <a:t>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92535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10</a:t>
            </a:fld>
            <a:endParaRPr lang="zh-CN" altLang="en-US"/>
          </a:p>
        </p:txBody>
      </p:sp>
      <p:sp>
        <p:nvSpPr>
          <p:cNvPr id="8" name="标题 3">
            <a:extLst>
              <a:ext uri="{FF2B5EF4-FFF2-40B4-BE49-F238E27FC236}">
                <a16:creationId xmlns:a16="http://schemas.microsoft.com/office/drawing/2014/main" xmlns="" id="{7DC4B49B-183B-47A0-900D-9ACC16D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791"/>
            <a:ext cx="12191999" cy="916209"/>
          </a:xfrm>
        </p:spPr>
        <p:txBody>
          <a:bodyPr>
            <a:normAutofit/>
          </a:bodyPr>
          <a:lstStyle/>
          <a:p>
            <a:r>
              <a:rPr lang="en-US" altLang="zh-CN" sz="2800" dirty="0" smtClean="0"/>
              <a:t>Development </a:t>
            </a:r>
            <a:r>
              <a:rPr lang="en-US" altLang="zh-CN" sz="2800" dirty="0"/>
              <a:t>of Direct winding CCT </a:t>
            </a:r>
            <a:r>
              <a:rPr lang="en-US" altLang="zh-CN" sz="2800" dirty="0" err="1"/>
              <a:t>quadrupole</a:t>
            </a:r>
            <a:r>
              <a:rPr lang="en-US" altLang="zh-CN" sz="2800" dirty="0"/>
              <a:t> short model</a:t>
            </a:r>
            <a:endParaRPr lang="zh-CN" altLang="en-US" sz="2800" dirty="0">
              <a:solidFill>
                <a:srgbClr val="C00000"/>
              </a:solidFill>
              <a:effectLst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055440" y="1124074"/>
            <a:ext cx="11017224" cy="46811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altLang="zh-CN" sz="2000" dirty="0" smtClean="0">
                <a:cs typeface="Arial" panose="020B0604020202020204" pitchFamily="34" charset="0"/>
              </a:rPr>
              <a:t>In EDR, the 1st step: </a:t>
            </a:r>
            <a:r>
              <a:rPr lang="en-US" altLang="zh-CN" sz="2000" dirty="0" smtClean="0">
                <a:solidFill>
                  <a:srgbClr val="FF0000"/>
                </a:solidFill>
                <a:cs typeface="Arial" panose="020B0604020202020204" pitchFamily="34" charset="0"/>
              </a:rPr>
              <a:t>develop </a:t>
            </a:r>
            <a:r>
              <a:rPr lang="en-US" altLang="zh-CN" sz="2000" dirty="0">
                <a:solidFill>
                  <a:srgbClr val="FF0000"/>
                </a:solidFill>
                <a:cs typeface="Arial" panose="020B0604020202020204" pitchFamily="34" charset="0"/>
              </a:rPr>
              <a:t>a single aperture Direct winding CCT </a:t>
            </a:r>
            <a:r>
              <a:rPr lang="en-US" altLang="zh-CN" sz="2000" dirty="0" err="1">
                <a:solidFill>
                  <a:srgbClr val="FF0000"/>
                </a:solidFill>
                <a:cs typeface="Arial" panose="020B0604020202020204" pitchFamily="34" charset="0"/>
              </a:rPr>
              <a:t>quadrupole</a:t>
            </a:r>
            <a:r>
              <a:rPr lang="en-US" altLang="zh-CN" sz="20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zh-CN" sz="2000" dirty="0" smtClean="0">
                <a:solidFill>
                  <a:srgbClr val="FF0000"/>
                </a:solidFill>
                <a:cs typeface="Arial" panose="020B0604020202020204" pitchFamily="34" charset="0"/>
              </a:rPr>
              <a:t>model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US" altLang="zh-CN" sz="2000" dirty="0">
              <a:solidFill>
                <a:srgbClr val="0084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altLang="zh-CN" sz="2000" dirty="0">
                <a:solidFill>
                  <a:srgbClr val="FF0000"/>
                </a:solidFill>
                <a:cs typeface="Arial" panose="020B0604020202020204" pitchFamily="34" charset="0"/>
              </a:rPr>
              <a:t>Main purpose: </a:t>
            </a:r>
            <a:r>
              <a:rPr lang="en-US" altLang="zh-CN" sz="2000" dirty="0" smtClean="0">
                <a:cs typeface="Arial" panose="020B0604020202020204" pitchFamily="34" charset="0"/>
              </a:rPr>
              <a:t>research and master key </a:t>
            </a:r>
            <a:r>
              <a:rPr lang="en-US" altLang="zh-CN" sz="2000" dirty="0">
                <a:cs typeface="Arial" panose="020B0604020202020204" pitchFamily="34" charset="0"/>
              </a:rPr>
              <a:t>technologies of Direct winding </a:t>
            </a:r>
            <a:r>
              <a:rPr lang="en-US" altLang="zh-CN" sz="2000" dirty="0" smtClean="0">
                <a:cs typeface="Arial" panose="020B0604020202020204" pitchFamily="34" charset="0"/>
              </a:rPr>
              <a:t>CCT </a:t>
            </a:r>
            <a:r>
              <a:rPr lang="en-US" altLang="zh-CN" sz="2000" dirty="0">
                <a:cs typeface="Arial" panose="020B0604020202020204" pitchFamily="34" charset="0"/>
              </a:rPr>
              <a:t>quadrupole</a:t>
            </a:r>
            <a:endParaRPr lang="en-US" altLang="zh-CN" sz="2000" dirty="0" smtClean="0"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altLang="zh-CN" sz="2000" dirty="0" smtClean="0">
                <a:solidFill>
                  <a:srgbClr val="008400"/>
                </a:solidFill>
                <a:cs typeface="Arial" panose="020B0604020202020204" pitchFamily="34" charset="0"/>
                <a:sym typeface="Symbol" panose="05050102010706020507" pitchFamily="18" charset="2"/>
              </a:rPr>
              <a:t>         </a:t>
            </a:r>
            <a:r>
              <a:rPr lang="en-US" altLang="zh-CN" sz="2000" dirty="0">
                <a:cs typeface="Arial" panose="020B0604020202020204" pitchFamily="34" charset="0"/>
                <a:sym typeface="Symbol" panose="05050102010706020507" pitchFamily="18" charset="2"/>
              </a:rPr>
              <a:t>Coil aperture:  40mm, Field gradient: </a:t>
            </a:r>
            <a:r>
              <a:rPr lang="en-US" altLang="zh-CN" sz="2000" dirty="0" smtClean="0">
                <a:cs typeface="Arial" panose="020B0604020202020204" pitchFamily="34" charset="0"/>
                <a:sym typeface="Symbol" panose="05050102010706020507" pitchFamily="18" charset="2"/>
              </a:rPr>
              <a:t>50 </a:t>
            </a:r>
            <a:r>
              <a:rPr lang="en-US" altLang="zh-CN" sz="2000" dirty="0">
                <a:cs typeface="Arial" panose="020B0604020202020204" pitchFamily="34" charset="0"/>
                <a:sym typeface="Symbol" panose="05050102010706020507" pitchFamily="18" charset="2"/>
              </a:rPr>
              <a:t>T/m </a:t>
            </a:r>
            <a:r>
              <a:rPr lang="en-US" altLang="zh-CN" sz="2000" dirty="0" smtClean="0">
                <a:cs typeface="Arial" panose="020B0604020202020204" pitchFamily="34" charset="0"/>
                <a:sym typeface="Symbol" panose="05050102010706020507" pitchFamily="18" charset="2"/>
              </a:rPr>
              <a:t>@650A,4.2K</a:t>
            </a:r>
            <a:r>
              <a:rPr lang="en-US" altLang="zh-CN" sz="2000" dirty="0">
                <a:cs typeface="Arial" panose="020B0604020202020204" pitchFamily="34" charset="0"/>
                <a:sym typeface="Symbol" panose="05050102010706020507" pitchFamily="18" charset="2"/>
              </a:rPr>
              <a:t>, mechanical length: </a:t>
            </a:r>
            <a:r>
              <a:rPr lang="en-US" altLang="zh-CN" sz="2000" dirty="0" smtClean="0">
                <a:cs typeface="Arial" panose="020B0604020202020204" pitchFamily="34" charset="0"/>
                <a:sym typeface="Symbol" panose="05050102010706020507" pitchFamily="18" charset="2"/>
              </a:rPr>
              <a:t>0.6m</a:t>
            </a: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altLang="zh-CN" sz="2000" dirty="0" smtClean="0">
                <a:cs typeface="Arial" panose="020B0604020202020204" pitchFamily="34" charset="0"/>
              </a:rPr>
              <a:t>Not enough fund; use </a:t>
            </a:r>
            <a:r>
              <a:rPr lang="en-US" altLang="zh-CN" sz="2000" dirty="0">
                <a:cs typeface="Arial" panose="020B0604020202020204" pitchFamily="34" charset="0"/>
              </a:rPr>
              <a:t>existing </a:t>
            </a:r>
            <a:r>
              <a:rPr lang="en-US" altLang="zh-CN" sz="2000" dirty="0" err="1">
                <a:cs typeface="Arial" panose="020B0604020202020204" pitchFamily="34" charset="0"/>
              </a:rPr>
              <a:t>NbTi</a:t>
            </a:r>
            <a:r>
              <a:rPr lang="en-US" altLang="zh-CN" sz="2000" dirty="0">
                <a:cs typeface="Arial" panose="020B0604020202020204" pitchFamily="34" charset="0"/>
              </a:rPr>
              <a:t> wire in the laboratory 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altLang="zh-CN" sz="2000" dirty="0" smtClean="0">
                <a:cs typeface="Arial" panose="020B0604020202020204" pitchFamily="34" charset="0"/>
              </a:rPr>
              <a:t>                  </a:t>
            </a:r>
            <a:r>
              <a:rPr lang="en-US" altLang="zh-CN" sz="2000" dirty="0" smtClean="0">
                <a:solidFill>
                  <a:srgbClr val="008400"/>
                </a:solidFill>
                <a:cs typeface="Arial" panose="020B0604020202020204" pitchFamily="34" charset="0"/>
              </a:rPr>
              <a:t>Diameter </a:t>
            </a:r>
            <a:r>
              <a:rPr lang="en-US" altLang="zh-CN" sz="2000" dirty="0">
                <a:solidFill>
                  <a:srgbClr val="008400"/>
                </a:solidFill>
                <a:cs typeface="Arial" panose="020B0604020202020204" pitchFamily="34" charset="0"/>
              </a:rPr>
              <a:t>1mm </a:t>
            </a:r>
            <a:r>
              <a:rPr lang="en-US" altLang="zh-CN" sz="2000" dirty="0" smtClean="0">
                <a:cs typeface="Arial" panose="020B0604020202020204" pitchFamily="34" charset="0"/>
              </a:rPr>
              <a:t>(</a:t>
            </a:r>
            <a:r>
              <a:rPr lang="en-US" altLang="zh-CN" sz="2000" dirty="0">
                <a:cs typeface="Arial" panose="020B0604020202020204" pitchFamily="34" charset="0"/>
              </a:rPr>
              <a:t>not CEPC specification)</a:t>
            </a: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en-US" altLang="zh-CN" sz="2000" dirty="0" smtClean="0">
                <a:cs typeface="Arial" panose="020B0604020202020204" pitchFamily="34" charset="0"/>
              </a:rPr>
              <a:t>Single aperture, a total of </a:t>
            </a:r>
            <a:r>
              <a:rPr lang="en-US" altLang="zh-CN" sz="2000" dirty="0">
                <a:cs typeface="Arial" panose="020B0604020202020204" pitchFamily="34" charset="0"/>
              </a:rPr>
              <a:t>6 </a:t>
            </a:r>
            <a:r>
              <a:rPr lang="en-US" altLang="zh-CN" sz="2000" dirty="0" smtClean="0">
                <a:cs typeface="Arial" panose="020B0604020202020204" pitchFamily="34" charset="0"/>
              </a:rPr>
              <a:t>layers Direct </a:t>
            </a:r>
            <a:r>
              <a:rPr lang="en-US" altLang="zh-CN" sz="2000" dirty="0">
                <a:cs typeface="Arial" panose="020B0604020202020204" pitchFamily="34" charset="0"/>
              </a:rPr>
              <a:t>winding CCT </a:t>
            </a:r>
            <a:r>
              <a:rPr lang="en-US" altLang="zh-CN" sz="2000" dirty="0" smtClean="0">
                <a:cs typeface="Arial" panose="020B0604020202020204" pitchFamily="34" charset="0"/>
              </a:rPr>
              <a:t>coil </a:t>
            </a: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en-US" altLang="zh-CN" sz="2000" dirty="0">
                <a:cs typeface="Arial" panose="020B0604020202020204" pitchFamily="34" charset="0"/>
              </a:rPr>
              <a:t>Canted angle: 30 </a:t>
            </a:r>
            <a:r>
              <a:rPr lang="en-US" altLang="zh-CN" sz="2000" dirty="0" err="1">
                <a:cs typeface="Arial" panose="020B0604020202020204" pitchFamily="34" charset="0"/>
              </a:rPr>
              <a:t>deg</a:t>
            </a:r>
            <a:r>
              <a:rPr lang="en-US" altLang="zh-CN" sz="2000" dirty="0">
                <a:cs typeface="Arial" panose="020B0604020202020204" pitchFamily="34" charset="0"/>
              </a:rPr>
              <a:t>, pitch: 3.3 mm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v"/>
            </a:pPr>
            <a:endParaRPr lang="en-US" altLang="zh-CN" sz="2000" dirty="0">
              <a:cs typeface="Arial" panose="020B060402020202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626" y="3918244"/>
            <a:ext cx="4205913" cy="187220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5680870"/>
            <a:ext cx="7114381" cy="120451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725" y="4149080"/>
            <a:ext cx="4755491" cy="211467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91344" y="4809346"/>
            <a:ext cx="2304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/>
              <a:t>Single aperture </a:t>
            </a:r>
            <a:r>
              <a:rPr lang="en-US" altLang="zh-CN" sz="2000" b="1" dirty="0" err="1" smtClean="0"/>
              <a:t>quadrupole</a:t>
            </a:r>
            <a:r>
              <a:rPr lang="en-US" altLang="zh-CN" sz="2000" b="1" dirty="0" smtClean="0"/>
              <a:t> model</a:t>
            </a:r>
            <a:endParaRPr lang="zh-CN" altLang="en-US" sz="2000" b="1" dirty="0"/>
          </a:p>
        </p:txBody>
      </p:sp>
      <p:sp>
        <p:nvSpPr>
          <p:cNvPr id="6" name="文本框 5"/>
          <p:cNvSpPr txBox="1"/>
          <p:nvPr/>
        </p:nvSpPr>
        <p:spPr>
          <a:xfrm>
            <a:off x="3935760" y="1455180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Supported by MOST4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4131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11</a:t>
            </a:fld>
            <a:endParaRPr lang="zh-CN" altLang="en-US"/>
          </a:p>
        </p:txBody>
      </p:sp>
      <p:sp>
        <p:nvSpPr>
          <p:cNvPr id="8" name="标题 3">
            <a:extLst>
              <a:ext uri="{FF2B5EF4-FFF2-40B4-BE49-F238E27FC236}">
                <a16:creationId xmlns:a16="http://schemas.microsoft.com/office/drawing/2014/main" xmlns="" id="{7DC4B49B-183B-47A0-900D-9ACC16D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791"/>
            <a:ext cx="12191999" cy="916209"/>
          </a:xfrm>
        </p:spPr>
        <p:txBody>
          <a:bodyPr>
            <a:normAutofit/>
          </a:bodyPr>
          <a:lstStyle/>
          <a:p>
            <a:r>
              <a:rPr lang="en-US" altLang="zh-CN" sz="2800" dirty="0" smtClean="0"/>
              <a:t>Development </a:t>
            </a:r>
            <a:r>
              <a:rPr lang="en-US" altLang="zh-CN" sz="2800" dirty="0"/>
              <a:t>of Direct winding CCT </a:t>
            </a:r>
            <a:r>
              <a:rPr lang="en-US" altLang="zh-CN" sz="2800" dirty="0" err="1"/>
              <a:t>quadrupole</a:t>
            </a:r>
            <a:r>
              <a:rPr lang="en-US" altLang="zh-CN" sz="2800" dirty="0"/>
              <a:t> short model</a:t>
            </a:r>
            <a:endParaRPr lang="zh-CN" altLang="en-US" sz="2800" dirty="0">
              <a:solidFill>
                <a:srgbClr val="C00000"/>
              </a:solidFill>
              <a:effectLst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839416" y="1052736"/>
            <a:ext cx="11161240" cy="46811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altLang="zh-CN" sz="2000" dirty="0" smtClean="0">
                <a:solidFill>
                  <a:srgbClr val="FF0000"/>
                </a:solidFill>
                <a:cs typeface="Arial" panose="020B0604020202020204" pitchFamily="34" charset="0"/>
              </a:rPr>
              <a:t>Main fabrication process of CCT </a:t>
            </a:r>
            <a:r>
              <a:rPr lang="en-US" altLang="zh-CN" sz="2000" dirty="0" err="1" smtClean="0">
                <a:solidFill>
                  <a:srgbClr val="FF0000"/>
                </a:solidFill>
                <a:cs typeface="Arial" panose="020B0604020202020204" pitchFamily="34" charset="0"/>
              </a:rPr>
              <a:t>quadrupole</a:t>
            </a:r>
            <a:r>
              <a:rPr lang="en-US" altLang="zh-CN" sz="2000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zh-CN" sz="2000" dirty="0" smtClean="0">
                <a:cs typeface="Arial" panose="020B0604020202020204" pitchFamily="34" charset="0"/>
              </a:rPr>
              <a:t>using direct winding technology: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altLang="zh-CN" sz="1800" dirty="0" smtClean="0">
                <a:cs typeface="Arial" panose="020B0604020202020204" pitchFamily="34" charset="0"/>
              </a:rPr>
              <a:t>Wrap </a:t>
            </a:r>
            <a:r>
              <a:rPr lang="en-US" altLang="zh-CN" sz="1800" dirty="0">
                <a:cs typeface="Arial" panose="020B0604020202020204" pitchFamily="34" charset="0"/>
              </a:rPr>
              <a:t>substrate   </a:t>
            </a:r>
            <a:r>
              <a:rPr lang="en-US" altLang="zh-CN" sz="1800" dirty="0" smtClean="0">
                <a:cs typeface="Arial" panose="020B0604020202020204" pitchFamily="34" charset="0"/>
              </a:rPr>
              <a:t>           Coil </a:t>
            </a:r>
            <a:r>
              <a:rPr lang="en-US" altLang="zh-CN" sz="1800" dirty="0">
                <a:cs typeface="Arial" panose="020B0604020202020204" pitchFamily="34" charset="0"/>
              </a:rPr>
              <a:t>winding </a:t>
            </a:r>
            <a:r>
              <a:rPr lang="en-US" altLang="zh-CN" sz="1800" dirty="0" smtClean="0">
                <a:cs typeface="Arial" panose="020B0604020202020204" pitchFamily="34" charset="0"/>
              </a:rPr>
              <a:t>            Apply </a:t>
            </a:r>
            <a:r>
              <a:rPr lang="en-US" altLang="zh-CN" sz="1800" dirty="0"/>
              <a:t>epoxy and pre-stress   </a:t>
            </a:r>
            <a:r>
              <a:rPr lang="en-US" altLang="zh-CN" sz="1800" dirty="0" smtClean="0"/>
              <a:t>            Surface machining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altLang="zh-CN" sz="1800" dirty="0" smtClean="0">
                <a:cs typeface="Arial" panose="020B0604020202020204" pitchFamily="34" charset="0"/>
              </a:rPr>
              <a:t>             Room </a:t>
            </a:r>
            <a:r>
              <a:rPr lang="en-US" altLang="zh-CN" sz="1800" dirty="0">
                <a:cs typeface="Arial" panose="020B0604020202020204" pitchFamily="34" charset="0"/>
              </a:rPr>
              <a:t>temperature magnetic field measurement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v"/>
            </a:pPr>
            <a:endParaRPr lang="en-US" altLang="zh-CN" sz="2000" dirty="0">
              <a:cs typeface="Arial" panose="020B0604020202020204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061" y="2053951"/>
            <a:ext cx="3108571" cy="233611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584" y="4548386"/>
            <a:ext cx="3149336" cy="21543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106" y="2144071"/>
            <a:ext cx="2826782" cy="220080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303" y="4419957"/>
            <a:ext cx="1790897" cy="2293378"/>
          </a:xfrm>
          <a:prstGeom prst="rect">
            <a:avLst/>
          </a:prstGeom>
        </p:spPr>
      </p:pic>
      <p:sp>
        <p:nvSpPr>
          <p:cNvPr id="4" name="右箭头 3"/>
          <p:cNvSpPr/>
          <p:nvPr/>
        </p:nvSpPr>
        <p:spPr>
          <a:xfrm>
            <a:off x="1055440" y="1772816"/>
            <a:ext cx="648072" cy="2880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右箭头 10"/>
          <p:cNvSpPr/>
          <p:nvPr/>
        </p:nvSpPr>
        <p:spPr>
          <a:xfrm>
            <a:off x="2639616" y="1484784"/>
            <a:ext cx="648072" cy="2880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右箭头 11"/>
          <p:cNvSpPr/>
          <p:nvPr/>
        </p:nvSpPr>
        <p:spPr>
          <a:xfrm>
            <a:off x="4670437" y="1484784"/>
            <a:ext cx="648072" cy="2880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右箭头 13"/>
          <p:cNvSpPr/>
          <p:nvPr/>
        </p:nvSpPr>
        <p:spPr>
          <a:xfrm>
            <a:off x="8352025" y="1489177"/>
            <a:ext cx="648072" cy="2880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361" y="2102604"/>
            <a:ext cx="2901401" cy="229092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124" y="4479433"/>
            <a:ext cx="3050162" cy="2378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16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12</a:t>
            </a:fld>
            <a:endParaRPr lang="zh-CN" altLang="en-US"/>
          </a:p>
        </p:txBody>
      </p:sp>
      <p:sp>
        <p:nvSpPr>
          <p:cNvPr id="8" name="标题 3">
            <a:extLst>
              <a:ext uri="{FF2B5EF4-FFF2-40B4-BE49-F238E27FC236}">
                <a16:creationId xmlns:a16="http://schemas.microsoft.com/office/drawing/2014/main" xmlns="" id="{7DC4B49B-183B-47A0-900D-9ACC16D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791"/>
            <a:ext cx="12191999" cy="916209"/>
          </a:xfrm>
        </p:spPr>
        <p:txBody>
          <a:bodyPr>
            <a:normAutofit/>
          </a:bodyPr>
          <a:lstStyle/>
          <a:p>
            <a:r>
              <a:rPr lang="en-US" altLang="zh-CN" sz="2800" dirty="0" smtClean="0"/>
              <a:t>Development </a:t>
            </a:r>
            <a:r>
              <a:rPr lang="en-US" altLang="zh-CN" sz="2800" dirty="0"/>
              <a:t>of Direct winding CCT </a:t>
            </a:r>
            <a:r>
              <a:rPr lang="en-US" altLang="zh-CN" sz="2800" dirty="0" err="1"/>
              <a:t>quadrupole</a:t>
            </a:r>
            <a:r>
              <a:rPr lang="en-US" altLang="zh-CN" sz="2800" dirty="0"/>
              <a:t> short model</a:t>
            </a:r>
            <a:endParaRPr lang="zh-CN" altLang="en-US" sz="2800" dirty="0">
              <a:solidFill>
                <a:srgbClr val="C00000"/>
              </a:solidFill>
              <a:effectLst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055440" y="1124074"/>
            <a:ext cx="11017224" cy="46811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altLang="zh-CN" sz="2000" dirty="0" smtClean="0">
                <a:cs typeface="Arial" panose="020B0604020202020204" pitchFamily="34" charset="0"/>
              </a:rPr>
              <a:t>Winding and fabrication </a:t>
            </a:r>
            <a:r>
              <a:rPr lang="en-US" altLang="zh-CN" sz="2000" dirty="0">
                <a:cs typeface="Arial" panose="020B0604020202020204" pitchFamily="34" charset="0"/>
              </a:rPr>
              <a:t>of Direct winding CCT </a:t>
            </a:r>
            <a:r>
              <a:rPr lang="en-US" altLang="zh-CN" sz="2000" dirty="0" err="1">
                <a:cs typeface="Arial" panose="020B0604020202020204" pitchFamily="34" charset="0"/>
              </a:rPr>
              <a:t>quadrupole</a:t>
            </a:r>
            <a:r>
              <a:rPr lang="en-US" altLang="zh-CN" sz="2000" dirty="0">
                <a:cs typeface="Arial" panose="020B0604020202020204" pitchFamily="34" charset="0"/>
              </a:rPr>
              <a:t> short model comprising </a:t>
            </a:r>
            <a:r>
              <a:rPr lang="en-US" altLang="zh-CN" sz="2000" dirty="0" smtClean="0">
                <a:solidFill>
                  <a:srgbClr val="FF0000"/>
                </a:solidFill>
                <a:cs typeface="Arial" panose="020B0604020202020204" pitchFamily="34" charset="0"/>
              </a:rPr>
              <a:t>6-layer CCT coil</a:t>
            </a:r>
            <a:r>
              <a:rPr lang="en-US" altLang="zh-CN" sz="2000" dirty="0" smtClean="0">
                <a:cs typeface="Arial" panose="020B0604020202020204" pitchFamily="34" charset="0"/>
              </a:rPr>
              <a:t> have </a:t>
            </a:r>
            <a:r>
              <a:rPr lang="en-US" altLang="zh-CN" sz="2000" dirty="0">
                <a:cs typeface="Arial" panose="020B0604020202020204" pitchFamily="34" charset="0"/>
              </a:rPr>
              <a:t>been </a:t>
            </a:r>
            <a:r>
              <a:rPr lang="en-US" altLang="zh-CN" sz="2000" dirty="0" smtClean="0">
                <a:cs typeface="Arial" panose="020B0604020202020204" pitchFamily="34" charset="0"/>
              </a:rPr>
              <a:t>completed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altLang="zh-CN" sz="2000" dirty="0" smtClean="0">
                <a:cs typeface="Arial" panose="020B0604020202020204" pitchFamily="34" charset="0"/>
              </a:rPr>
              <a:t>Room </a:t>
            </a:r>
            <a:r>
              <a:rPr lang="en-US" altLang="zh-CN" sz="2000" dirty="0">
                <a:cs typeface="Arial" panose="020B0604020202020204" pitchFamily="34" charset="0"/>
              </a:rPr>
              <a:t>temperature magnetic field </a:t>
            </a:r>
            <a:r>
              <a:rPr lang="en-US" altLang="zh-CN" sz="2000" dirty="0" smtClean="0">
                <a:cs typeface="Arial" panose="020B0604020202020204" pitchFamily="34" charset="0"/>
              </a:rPr>
              <a:t>measurement was performed at 2A with long rotating coil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altLang="zh-CN" sz="2000" dirty="0">
                <a:cs typeface="Arial" panose="020B0604020202020204" pitchFamily="34" charset="0"/>
              </a:rPr>
              <a:t>The measured </a:t>
            </a:r>
            <a:r>
              <a:rPr lang="en-US" altLang="zh-CN" sz="2000" dirty="0" err="1" smtClean="0">
                <a:solidFill>
                  <a:srgbClr val="008400"/>
                </a:solidFill>
                <a:cs typeface="Arial" panose="020B0604020202020204" pitchFamily="34" charset="0"/>
              </a:rPr>
              <a:t>sextupole</a:t>
            </a:r>
            <a:r>
              <a:rPr lang="en-US" altLang="zh-CN" sz="2000" dirty="0" smtClean="0">
                <a:solidFill>
                  <a:srgbClr val="008400"/>
                </a:solidFill>
                <a:cs typeface="Arial" panose="020B0604020202020204" pitchFamily="34" charset="0"/>
              </a:rPr>
              <a:t> </a:t>
            </a:r>
            <a:r>
              <a:rPr lang="en-US" altLang="zh-CN" sz="2000" dirty="0">
                <a:solidFill>
                  <a:srgbClr val="008400"/>
                </a:solidFill>
                <a:cs typeface="Arial" panose="020B0604020202020204" pitchFamily="34" charset="0"/>
              </a:rPr>
              <a:t>and </a:t>
            </a:r>
            <a:r>
              <a:rPr lang="en-US" altLang="zh-CN" sz="2000" dirty="0" err="1" smtClean="0">
                <a:solidFill>
                  <a:srgbClr val="008400"/>
                </a:solidFill>
                <a:cs typeface="Arial" panose="020B0604020202020204" pitchFamily="34" charset="0"/>
              </a:rPr>
              <a:t>octupole</a:t>
            </a:r>
            <a:r>
              <a:rPr lang="en-US" altLang="zh-CN" sz="2000" dirty="0" smtClean="0">
                <a:solidFill>
                  <a:srgbClr val="008400"/>
                </a:solidFill>
                <a:cs typeface="Arial" panose="020B0604020202020204" pitchFamily="34" charset="0"/>
              </a:rPr>
              <a:t> </a:t>
            </a:r>
            <a:r>
              <a:rPr lang="en-US" altLang="zh-CN" sz="2000" dirty="0" err="1" smtClean="0">
                <a:solidFill>
                  <a:srgbClr val="008400"/>
                </a:solidFill>
                <a:cs typeface="Arial" panose="020B0604020202020204" pitchFamily="34" charset="0"/>
              </a:rPr>
              <a:t>multipole</a:t>
            </a:r>
            <a:r>
              <a:rPr lang="en-US" altLang="zh-CN" sz="2000" dirty="0" smtClean="0">
                <a:solidFill>
                  <a:srgbClr val="008400"/>
                </a:solidFill>
                <a:cs typeface="Arial" panose="020B0604020202020204" pitchFamily="34" charset="0"/>
              </a:rPr>
              <a:t> </a:t>
            </a:r>
            <a:r>
              <a:rPr lang="en-US" altLang="zh-CN" sz="2000" dirty="0">
                <a:solidFill>
                  <a:srgbClr val="008400"/>
                </a:solidFill>
                <a:cs typeface="Arial" panose="020B0604020202020204" pitchFamily="34" charset="0"/>
              </a:rPr>
              <a:t>fields are </a:t>
            </a:r>
            <a:r>
              <a:rPr lang="en-US" altLang="zh-CN" sz="2000" dirty="0" smtClean="0">
                <a:solidFill>
                  <a:srgbClr val="008400"/>
                </a:solidFill>
                <a:cs typeface="Arial" panose="020B0604020202020204" pitchFamily="34" charset="0"/>
              </a:rPr>
              <a:t>about 1</a:t>
            </a:r>
            <a:r>
              <a:rPr lang="en-US" altLang="zh-CN" sz="2000" dirty="0" smtClean="0">
                <a:solidFill>
                  <a:srgbClr val="008400"/>
                </a:solidFill>
              </a:rPr>
              <a:t>×</a:t>
            </a:r>
            <a:r>
              <a:rPr lang="en-US" altLang="zh-CN" sz="2000" dirty="0" smtClean="0">
                <a:solidFill>
                  <a:srgbClr val="008400"/>
                </a:solidFill>
                <a:cs typeface="Arial" panose="020B0604020202020204" pitchFamily="34" charset="0"/>
              </a:rPr>
              <a:t>10</a:t>
            </a:r>
            <a:r>
              <a:rPr lang="en-US" altLang="zh-CN" sz="2000" baseline="30000" dirty="0" smtClean="0">
                <a:solidFill>
                  <a:srgbClr val="008400"/>
                </a:solidFill>
                <a:cs typeface="Arial" panose="020B0604020202020204" pitchFamily="34" charset="0"/>
              </a:rPr>
              <a:t>-3</a:t>
            </a:r>
            <a:r>
              <a:rPr lang="en-US" altLang="zh-CN" sz="2000" dirty="0" smtClean="0">
                <a:solidFill>
                  <a:srgbClr val="008400"/>
                </a:solidFill>
                <a:cs typeface="Arial" panose="020B0604020202020204" pitchFamily="34" charset="0"/>
              </a:rPr>
              <a:t> </a:t>
            </a:r>
            <a:r>
              <a:rPr lang="en-US" altLang="zh-CN" sz="2000" dirty="0" smtClean="0">
                <a:cs typeface="Arial" panose="020B0604020202020204" pitchFamily="34" charset="0"/>
              </a:rPr>
              <a:t>@r=7.5mm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altLang="zh-CN" sz="2000" dirty="0" smtClean="0">
                <a:cs typeface="Arial" panose="020B0604020202020204" pitchFamily="34" charset="0"/>
              </a:rPr>
              <a:t>The magnetic </a:t>
            </a:r>
            <a:r>
              <a:rPr lang="en-US" altLang="zh-CN" sz="2000" dirty="0">
                <a:cs typeface="Arial" panose="020B0604020202020204" pitchFamily="34" charset="0"/>
              </a:rPr>
              <a:t>field </a:t>
            </a:r>
            <a:r>
              <a:rPr lang="en-US" altLang="zh-CN" sz="2000" dirty="0" smtClean="0">
                <a:cs typeface="Arial" panose="020B0604020202020204" pitchFamily="34" charset="0"/>
              </a:rPr>
              <a:t>quality needs </a:t>
            </a:r>
            <a:r>
              <a:rPr lang="en-US" altLang="zh-CN" sz="2000" dirty="0">
                <a:cs typeface="Arial" panose="020B0604020202020204" pitchFamily="34" charset="0"/>
              </a:rPr>
              <a:t>to be </a:t>
            </a:r>
            <a:r>
              <a:rPr lang="en-US" altLang="zh-CN" sz="2000" dirty="0" smtClean="0">
                <a:cs typeface="Arial" panose="020B0604020202020204" pitchFamily="34" charset="0"/>
              </a:rPr>
              <a:t>improved</a:t>
            </a: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rgbClr val="FF0000"/>
                </a:solidFill>
                <a:cs typeface="Arial" panose="020B0604020202020204" pitchFamily="34" charset="0"/>
              </a:rPr>
              <a:t>We plan to enhance the precision of </a:t>
            </a:r>
            <a:r>
              <a:rPr lang="en-US" altLang="zh-CN" sz="2000" dirty="0" smtClean="0">
                <a:solidFill>
                  <a:srgbClr val="FF0000"/>
                </a:solidFill>
                <a:cs typeface="Arial" panose="020B0604020202020204" pitchFamily="34" charset="0"/>
              </a:rPr>
              <a:t>CCT coil winding in future</a:t>
            </a: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v"/>
            </a:pPr>
            <a:endParaRPr lang="en-US" altLang="zh-CN" sz="2000" dirty="0">
              <a:cs typeface="Arial" panose="020B060402020202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807" y="3662617"/>
            <a:ext cx="4065795" cy="282175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968" y="3635293"/>
            <a:ext cx="4257750" cy="288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81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13</a:t>
            </a:fld>
            <a:endParaRPr lang="zh-CN" altLang="en-US"/>
          </a:p>
        </p:txBody>
      </p:sp>
      <p:sp>
        <p:nvSpPr>
          <p:cNvPr id="8" name="标题 3">
            <a:extLst>
              <a:ext uri="{FF2B5EF4-FFF2-40B4-BE49-F238E27FC236}">
                <a16:creationId xmlns:a16="http://schemas.microsoft.com/office/drawing/2014/main" xmlns="" id="{7DC4B49B-183B-47A0-900D-9ACC16D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791"/>
            <a:ext cx="12191999" cy="916209"/>
          </a:xfrm>
        </p:spPr>
        <p:txBody>
          <a:bodyPr>
            <a:normAutofit/>
          </a:bodyPr>
          <a:lstStyle/>
          <a:p>
            <a:r>
              <a:rPr lang="en-US" altLang="zh-CN" sz="2800" dirty="0" smtClean="0"/>
              <a:t>Preparation </a:t>
            </a:r>
            <a:r>
              <a:rPr lang="en-US" altLang="zh-CN" sz="2800" dirty="0"/>
              <a:t>of Cryogenic vertical test</a:t>
            </a:r>
            <a:endParaRPr lang="zh-CN" altLang="en-US" sz="2800" dirty="0">
              <a:solidFill>
                <a:srgbClr val="C00000"/>
              </a:solidFill>
              <a:effectLst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055440" y="1124074"/>
            <a:ext cx="11017224" cy="46811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altLang="zh-CN" sz="2000" dirty="0">
                <a:cs typeface="Arial" panose="020B0604020202020204" pitchFamily="34" charset="0"/>
              </a:rPr>
              <a:t>T</a:t>
            </a:r>
            <a:r>
              <a:rPr lang="en-US" altLang="zh-CN" sz="2000" dirty="0" smtClean="0">
                <a:cs typeface="Arial" panose="020B0604020202020204" pitchFamily="34" charset="0"/>
              </a:rPr>
              <a:t>he single </a:t>
            </a:r>
            <a:r>
              <a:rPr lang="en-US" altLang="zh-CN" sz="2000" dirty="0">
                <a:cs typeface="Arial" panose="020B0604020202020204" pitchFamily="34" charset="0"/>
              </a:rPr>
              <a:t>aperture </a:t>
            </a:r>
            <a:r>
              <a:rPr lang="en-US" altLang="zh-CN" sz="2000" dirty="0" smtClean="0">
                <a:cs typeface="Arial" panose="020B0604020202020204" pitchFamily="34" charset="0"/>
              </a:rPr>
              <a:t>direct </a:t>
            </a:r>
            <a:r>
              <a:rPr lang="en-US" altLang="zh-CN" sz="2000" dirty="0">
                <a:cs typeface="Arial" panose="020B0604020202020204" pitchFamily="34" charset="0"/>
              </a:rPr>
              <a:t>winding CCT </a:t>
            </a:r>
            <a:r>
              <a:rPr lang="en-US" altLang="zh-CN" sz="2000" dirty="0" err="1">
                <a:cs typeface="Arial" panose="020B0604020202020204" pitchFamily="34" charset="0"/>
              </a:rPr>
              <a:t>quadrupole</a:t>
            </a:r>
            <a:r>
              <a:rPr lang="en-US" altLang="zh-CN" sz="2000" dirty="0">
                <a:cs typeface="Arial" panose="020B0604020202020204" pitchFamily="34" charset="0"/>
              </a:rPr>
              <a:t> model will be tested at 4.2K at </a:t>
            </a:r>
            <a:r>
              <a:rPr lang="en-US" altLang="zh-CN" sz="2000" dirty="0" smtClean="0">
                <a:cs typeface="Arial" panose="020B0604020202020204" pitchFamily="34" charset="0"/>
              </a:rPr>
              <a:t>IHEP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altLang="zh-CN" sz="2000" dirty="0" smtClean="0">
                <a:cs typeface="Arial" panose="020B0604020202020204" pitchFamily="34" charset="0"/>
              </a:rPr>
              <a:t>Cryogenic </a:t>
            </a:r>
            <a:r>
              <a:rPr lang="en-US" altLang="zh-CN" sz="2000" dirty="0">
                <a:cs typeface="Arial" panose="020B0604020202020204" pitchFamily="34" charset="0"/>
              </a:rPr>
              <a:t>vertical test facility needs modification to accommodate </a:t>
            </a:r>
            <a:r>
              <a:rPr lang="en-US" altLang="zh-CN" sz="2000" dirty="0" smtClean="0">
                <a:cs typeface="Arial" panose="020B0604020202020204" pitchFamily="34" charset="0"/>
              </a:rPr>
              <a:t>small-aperture </a:t>
            </a:r>
            <a:r>
              <a:rPr lang="en-US" altLang="zh-CN" sz="2000" dirty="0" err="1" smtClean="0">
                <a:cs typeface="Arial" panose="020B0604020202020204" pitchFamily="34" charset="0"/>
              </a:rPr>
              <a:t>quadrupole</a:t>
            </a: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en-US" altLang="zh-CN" sz="2000" dirty="0">
                <a:cs typeface="Arial" panose="020B0604020202020204" pitchFamily="34" charset="0"/>
              </a:rPr>
              <a:t>The design and manufacture of the </a:t>
            </a:r>
            <a:r>
              <a:rPr lang="en-US" altLang="zh-CN" sz="2000" dirty="0">
                <a:solidFill>
                  <a:srgbClr val="FF0000"/>
                </a:solidFill>
                <a:cs typeface="Arial" panose="020B0604020202020204" pitchFamily="34" charset="0"/>
              </a:rPr>
              <a:t>new mechanical components </a:t>
            </a:r>
            <a:r>
              <a:rPr lang="en-US" altLang="zh-CN" sz="2000" dirty="0">
                <a:cs typeface="Arial" panose="020B0604020202020204" pitchFamily="34" charset="0"/>
              </a:rPr>
              <a:t>have been completed</a:t>
            </a: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en-US" altLang="zh-CN" sz="2000" dirty="0">
                <a:cs typeface="Arial" panose="020B0604020202020204" pitchFamily="34" charset="0"/>
              </a:rPr>
              <a:t>I</a:t>
            </a:r>
            <a:r>
              <a:rPr lang="en-US" altLang="zh-CN" sz="2000" dirty="0" smtClean="0">
                <a:cs typeface="Arial" panose="020B0604020202020204" pitchFamily="34" charset="0"/>
              </a:rPr>
              <a:t>ncluding </a:t>
            </a:r>
            <a:r>
              <a:rPr lang="en-US" altLang="zh-CN" sz="2000" dirty="0">
                <a:solidFill>
                  <a:srgbClr val="00B050"/>
                </a:solidFill>
                <a:cs typeface="Arial" panose="020B0604020202020204" pitchFamily="34" charset="0"/>
              </a:rPr>
              <a:t>magnetic field measurement </a:t>
            </a:r>
            <a:r>
              <a:rPr lang="en-US" altLang="zh-CN" sz="2000" dirty="0" smtClean="0">
                <a:solidFill>
                  <a:srgbClr val="00B050"/>
                </a:solidFill>
                <a:cs typeface="Arial" panose="020B0604020202020204" pitchFamily="34" charset="0"/>
              </a:rPr>
              <a:t>devices</a:t>
            </a:r>
            <a:r>
              <a:rPr lang="en-US" altLang="zh-CN" sz="2000" dirty="0">
                <a:solidFill>
                  <a:srgbClr val="00B050"/>
                </a:solidFill>
                <a:cs typeface="Arial" panose="020B0604020202020204" pitchFamily="34" charset="0"/>
              </a:rPr>
              <a:t>, room temperature isolation buckets, and adjustment </a:t>
            </a:r>
            <a:r>
              <a:rPr lang="en-US" altLang="zh-CN" sz="2000" dirty="0" smtClean="0">
                <a:solidFill>
                  <a:srgbClr val="00B050"/>
                </a:solidFill>
                <a:cs typeface="Arial" panose="020B0604020202020204" pitchFamily="34" charset="0"/>
              </a:rPr>
              <a:t>mechanism</a:t>
            </a:r>
            <a:endParaRPr lang="en-US" altLang="zh-CN" sz="2000" dirty="0">
              <a:solidFill>
                <a:srgbClr val="00B05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v"/>
            </a:pPr>
            <a:endParaRPr lang="en-US" altLang="zh-CN" sz="2000" dirty="0">
              <a:cs typeface="Arial" panose="020B0604020202020204" pitchFamily="3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688" y="3149443"/>
            <a:ext cx="2431398" cy="3293090"/>
          </a:xfrm>
          <a:prstGeom prst="rect">
            <a:avLst/>
          </a:prstGeom>
        </p:spPr>
      </p:pic>
      <p:pic>
        <p:nvPicPr>
          <p:cNvPr id="6" name="Picture 2" descr="定法兰组件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40" y="3159406"/>
            <a:ext cx="867445" cy="3379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84" y="3048654"/>
            <a:ext cx="2790525" cy="360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58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14</a:t>
            </a:fld>
            <a:endParaRPr lang="zh-CN" altLang="en-US"/>
          </a:p>
        </p:txBody>
      </p:sp>
      <p:sp>
        <p:nvSpPr>
          <p:cNvPr id="8" name="标题 3">
            <a:extLst>
              <a:ext uri="{FF2B5EF4-FFF2-40B4-BE49-F238E27FC236}">
                <a16:creationId xmlns:a16="http://schemas.microsoft.com/office/drawing/2014/main" xmlns="" id="{7DC4B49B-183B-47A0-900D-9ACC16D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791"/>
            <a:ext cx="12191999" cy="916209"/>
          </a:xfrm>
        </p:spPr>
        <p:txBody>
          <a:bodyPr>
            <a:normAutofit/>
          </a:bodyPr>
          <a:lstStyle/>
          <a:p>
            <a:r>
              <a:rPr lang="en-US" altLang="zh-CN" sz="2800" dirty="0" smtClean="0"/>
              <a:t>Preparation </a:t>
            </a:r>
            <a:r>
              <a:rPr lang="en-US" altLang="zh-CN" sz="2800" dirty="0"/>
              <a:t>of Cryogenic vertical test</a:t>
            </a:r>
            <a:endParaRPr lang="zh-CN" altLang="en-US" sz="2800" dirty="0">
              <a:solidFill>
                <a:srgbClr val="C00000"/>
              </a:solidFill>
              <a:effectLst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055440" y="1052066"/>
            <a:ext cx="11017224" cy="46811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altLang="zh-CN" sz="2000" dirty="0" smtClean="0">
                <a:cs typeface="Arial" panose="020B0604020202020204" pitchFamily="34" charset="0"/>
              </a:rPr>
              <a:t>The </a:t>
            </a:r>
            <a:r>
              <a:rPr lang="en-US" altLang="zh-CN" sz="2000" dirty="0" smtClean="0">
                <a:solidFill>
                  <a:srgbClr val="FF0000"/>
                </a:solidFill>
                <a:cs typeface="Arial" panose="020B0604020202020204" pitchFamily="34" charset="0"/>
              </a:rPr>
              <a:t>update of rotation coil and Hall probe measurement system </a:t>
            </a:r>
            <a:r>
              <a:rPr lang="en-US" altLang="zh-CN" sz="2000" dirty="0" smtClean="0">
                <a:cs typeface="Arial" panose="020B0604020202020204" pitchFamily="34" charset="0"/>
              </a:rPr>
              <a:t>located in the middle of the Dewar is in progress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altLang="zh-CN" sz="2000" dirty="0" smtClean="0">
                <a:cs typeface="Arial" panose="020B0604020202020204" pitchFamily="34" charset="0"/>
              </a:rPr>
              <a:t>To measure the variation of field harmonics along longitudinal direction, </a:t>
            </a:r>
            <a:r>
              <a:rPr lang="en-US" altLang="zh-CN" sz="2000" dirty="0" smtClean="0">
                <a:solidFill>
                  <a:srgbClr val="FF0000"/>
                </a:solidFill>
                <a:cs typeface="Arial" panose="020B0604020202020204" pitchFamily="34" charset="0"/>
              </a:rPr>
              <a:t>short PCB rotating coil</a:t>
            </a:r>
            <a:r>
              <a:rPr lang="en-US" altLang="zh-CN" sz="2000" dirty="0" smtClean="0">
                <a:cs typeface="Arial" panose="020B0604020202020204" pitchFamily="34" charset="0"/>
              </a:rPr>
              <a:t> is adopted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altLang="zh-CN" sz="2000" dirty="0">
                <a:cs typeface="Arial" panose="020B0604020202020204" pitchFamily="34" charset="0"/>
              </a:rPr>
              <a:t>Two magnetic field measurement systems are integrated </a:t>
            </a:r>
            <a:r>
              <a:rPr lang="en-US" altLang="zh-CN" sz="2000" dirty="0" smtClean="0">
                <a:cs typeface="Arial" panose="020B0604020202020204" pitchFamily="34" charset="0"/>
              </a:rPr>
              <a:t>into single </a:t>
            </a:r>
            <a:r>
              <a:rPr lang="en-US" altLang="zh-CN" sz="2000" dirty="0">
                <a:cs typeface="Arial" panose="020B0604020202020204" pitchFamily="34" charset="0"/>
              </a:rPr>
              <a:t>mechanical component: a rotating coil system and a Hall </a:t>
            </a:r>
            <a:r>
              <a:rPr lang="en-US" altLang="zh-CN" sz="2000" dirty="0" smtClean="0">
                <a:cs typeface="Arial" panose="020B0604020202020204" pitchFamily="34" charset="0"/>
              </a:rPr>
              <a:t>probe system</a:t>
            </a: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en-US" altLang="zh-CN" sz="2000" dirty="0">
                <a:cs typeface="Arial" panose="020B0604020202020204" pitchFamily="34" charset="0"/>
              </a:rPr>
              <a:t>PCB rotating coil and </a:t>
            </a:r>
            <a:r>
              <a:rPr lang="en-US" altLang="zh-CN" sz="2000" dirty="0" smtClean="0">
                <a:cs typeface="Arial" panose="020B0604020202020204" pitchFamily="34" charset="0"/>
              </a:rPr>
              <a:t>Hall </a:t>
            </a:r>
            <a:r>
              <a:rPr lang="en-US" altLang="zh-CN" sz="2000" dirty="0">
                <a:cs typeface="Arial" panose="020B0604020202020204" pitchFamily="34" charset="0"/>
              </a:rPr>
              <a:t>probe system </a:t>
            </a:r>
            <a:r>
              <a:rPr lang="en-US" altLang="zh-CN" sz="2000" dirty="0" smtClean="0">
                <a:cs typeface="Arial" panose="020B0604020202020204" pitchFamily="34" charset="0"/>
              </a:rPr>
              <a:t>have been developed</a:t>
            </a: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v"/>
            </a:pPr>
            <a:endParaRPr lang="en-US" altLang="zh-CN" sz="2000" dirty="0">
              <a:cs typeface="Arial" panose="020B060402020202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712" y="3245828"/>
            <a:ext cx="2004978" cy="347564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594" y="3269152"/>
            <a:ext cx="245449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48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>
            <a:extLst>
              <a:ext uri="{FF2B5EF4-FFF2-40B4-BE49-F238E27FC236}">
                <a16:creationId xmlns="" xmlns:a16="http://schemas.microsoft.com/office/drawing/2014/main" id="{1009DCFD-3176-4DD9-88D2-E698CC056E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751" y="1028734"/>
            <a:ext cx="11204841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en-US" altLang="zh-CN" sz="2000" dirty="0"/>
              <a:t>In CEPC, there are two combined-function Superconducting magnets in each </a:t>
            </a:r>
            <a:r>
              <a:rPr lang="en-US" altLang="zh-CN" sz="2000" dirty="0" smtClean="0"/>
              <a:t>MDI</a:t>
            </a:r>
            <a:endParaRPr lang="en-US" altLang="zh-CN" sz="2000" dirty="0"/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en-US" altLang="zh-CN" sz="2000" dirty="0"/>
              <a:t>Each combined-function magnet includes three </a:t>
            </a:r>
            <a:r>
              <a:rPr lang="en-US" altLang="zh-CN" sz="2000" dirty="0">
                <a:solidFill>
                  <a:srgbClr val="0000FF"/>
                </a:solidFill>
              </a:rPr>
              <a:t>high gradient </a:t>
            </a:r>
            <a:r>
              <a:rPr lang="en-US" altLang="zh-CN" sz="2000" dirty="0" err="1">
                <a:solidFill>
                  <a:srgbClr val="0000FF"/>
                </a:solidFill>
              </a:rPr>
              <a:t>quadrupoles</a:t>
            </a:r>
            <a:r>
              <a:rPr lang="en-US" altLang="zh-CN" sz="2000" dirty="0">
                <a:solidFill>
                  <a:srgbClr val="0000FF"/>
                </a:solidFill>
              </a:rPr>
              <a:t> (Q1a, Q1b, Q2) and one </a:t>
            </a:r>
            <a:r>
              <a:rPr lang="en-US" altLang="zh-CN" sz="2000" dirty="0" smtClean="0">
                <a:solidFill>
                  <a:srgbClr val="0000FF"/>
                </a:solidFill>
              </a:rPr>
              <a:t>anti-solenoid</a:t>
            </a:r>
            <a:endParaRPr lang="en-US" altLang="zh-CN" sz="2000" dirty="0">
              <a:solidFill>
                <a:srgbClr val="0000FF"/>
              </a:solidFill>
            </a:endParaRP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en-US" altLang="zh-CN" sz="2000" dirty="0">
                <a:solidFill>
                  <a:srgbClr val="0000FF"/>
                </a:solidFill>
              </a:rPr>
              <a:t>The cryostat is used to provide the cryogenic environment for SC magnets , which is lower than 5.0 K </a:t>
            </a:r>
          </a:p>
        </p:txBody>
      </p:sp>
      <p:graphicFrame>
        <p:nvGraphicFramePr>
          <p:cNvPr id="13" name="表格 12">
            <a:extLst>
              <a:ext uri="{FF2B5EF4-FFF2-40B4-BE49-F238E27FC236}">
                <a16:creationId xmlns="" xmlns:a16="http://schemas.microsoft.com/office/drawing/2014/main" id="{7189C5D4-FFCF-467B-86B0-1FCB0123AA3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55440" y="2395542"/>
          <a:ext cx="9721081" cy="41193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66432">
                  <a:extLst>
                    <a:ext uri="{9D8B030D-6E8A-4147-A177-3AD203B41FA5}">
                      <a16:colId xmlns="" xmlns:a16="http://schemas.microsoft.com/office/drawing/2014/main" val="2885348974"/>
                    </a:ext>
                  </a:extLst>
                </a:gridCol>
                <a:gridCol w="1657859">
                  <a:extLst>
                    <a:ext uri="{9D8B030D-6E8A-4147-A177-3AD203B41FA5}">
                      <a16:colId xmlns="" xmlns:a16="http://schemas.microsoft.com/office/drawing/2014/main" val="3024030177"/>
                    </a:ext>
                  </a:extLst>
                </a:gridCol>
                <a:gridCol w="1281073">
                  <a:extLst>
                    <a:ext uri="{9D8B030D-6E8A-4147-A177-3AD203B41FA5}">
                      <a16:colId xmlns="" xmlns:a16="http://schemas.microsoft.com/office/drawing/2014/main" val="1628440330"/>
                    </a:ext>
                  </a:extLst>
                </a:gridCol>
                <a:gridCol w="1431787">
                  <a:extLst>
                    <a:ext uri="{9D8B030D-6E8A-4147-A177-3AD203B41FA5}">
                      <a16:colId xmlns="" xmlns:a16="http://schemas.microsoft.com/office/drawing/2014/main" val="424932239"/>
                    </a:ext>
                  </a:extLst>
                </a:gridCol>
                <a:gridCol w="1883930">
                  <a:extLst>
                    <a:ext uri="{9D8B030D-6E8A-4147-A177-3AD203B41FA5}">
                      <a16:colId xmlns="" xmlns:a16="http://schemas.microsoft.com/office/drawing/2014/main" val="359396321"/>
                    </a:ext>
                  </a:extLst>
                </a:gridCol>
              </a:tblGrid>
              <a:tr h="39197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sz="1900" b="1" i="0" u="none" strike="noStrike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ITEM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sz="1900" b="1" i="0" u="none" strike="noStrike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Q1</a:t>
                      </a:r>
                      <a:r>
                        <a:rPr lang="en-US" altLang="zh-CN" sz="1900" b="1" i="0" u="none" strike="noStrike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a</a:t>
                      </a:r>
                      <a:endParaRPr lang="en-US" sz="1900" b="1" i="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sz="1900" b="1" i="0" u="none" strike="noStrike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Q1b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sz="1900" b="1" i="0" u="none" strike="noStrike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Q2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altLang="zh-CN" sz="1900" b="1" i="0" u="none" strike="noStrike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Anti-solenoid</a:t>
                      </a:r>
                      <a:endParaRPr lang="zh-CN" altLang="en-US" sz="1900" b="1" i="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3071307757"/>
                  </a:ext>
                </a:extLst>
              </a:tr>
              <a:tr h="35432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sz="19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Central field gradient (T/m)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altLang="zh-CN" sz="19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142.3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altLang="zh-CN" sz="19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85.4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altLang="zh-CN" sz="19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96.7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2381567485"/>
                  </a:ext>
                </a:extLst>
              </a:tr>
              <a:tr h="4403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altLang="zh-CN" sz="19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Cooling type </a:t>
                      </a:r>
                      <a:endParaRPr lang="en-US" sz="1900" b="0" i="0" u="none" strike="noStrike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altLang="zh-CN" sz="1900" b="0" i="0" u="none" strike="noStrike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LHe</a:t>
                      </a:r>
                      <a:endParaRPr lang="en-US" altLang="zh-CN" sz="1900" b="0" i="0" u="none" strike="noStrike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900" b="0" i="0" u="none" strike="noStrike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LHe</a:t>
                      </a:r>
                      <a:endParaRPr lang="en-US" altLang="zh-CN" sz="1900" b="0" i="0" u="none" strike="noStrike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900" b="0" i="0" u="none" strike="noStrike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LHe</a:t>
                      </a:r>
                      <a:endParaRPr lang="en-US" altLang="zh-CN" sz="1900" b="0" i="0" u="none" strike="noStrike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900" b="0" i="0" u="none" strike="noStrike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LHe</a:t>
                      </a:r>
                      <a:endParaRPr lang="zh-CN" altLang="en-US" sz="1900" b="0" i="0" u="none" strike="noStrike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3278858315"/>
                  </a:ext>
                </a:extLst>
              </a:tr>
              <a:tr h="4403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sz="19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Operating current (A)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sz="19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sz="19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640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sz="19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760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altLang="zh-CN" sz="19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1300</a:t>
                      </a:r>
                      <a:endParaRPr lang="zh-CN" altLang="en-US" sz="1900" b="0" i="0" u="none" strike="noStrike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1889779999"/>
                  </a:ext>
                </a:extLst>
              </a:tr>
              <a:tr h="4403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sz="19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Magnetic storage</a:t>
                      </a:r>
                      <a:r>
                        <a:rPr lang="en-US" sz="1900" b="0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energy (KJ)</a:t>
                      </a:r>
                      <a:endParaRPr lang="en-US" sz="1900" b="0" i="0" u="none" strike="noStrike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sz="19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16.7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sz="19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15.2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sz="19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36.1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altLang="zh-CN" sz="19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630</a:t>
                      </a:r>
                      <a:endParaRPr lang="zh-CN" altLang="en-US" sz="1900" b="0" i="0" u="none" strike="noStrike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4026097786"/>
                  </a:ext>
                </a:extLst>
              </a:tr>
              <a:tr h="4403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altLang="zh-CN" sz="19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Cross</a:t>
                      </a:r>
                      <a:r>
                        <a:rPr lang="en-US" altLang="zh-CN" sz="1900" b="0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section parameter (mm)</a:t>
                      </a:r>
                      <a:endParaRPr lang="en-US" sz="1900" b="0" i="0" u="none" strike="noStrike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l-GR" altLang="zh-CN" sz="1900" b="0" i="0" u="none" strike="noStrike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Φ</a:t>
                      </a:r>
                      <a:r>
                        <a:rPr lang="en-US" altLang="zh-CN" sz="1900" b="0" i="0" u="none" strike="noStrike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38~62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zh-CN" sz="1900" b="0" i="0" u="none" strike="noStrike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Φ</a:t>
                      </a:r>
                      <a:r>
                        <a:rPr lang="en-US" altLang="zh-CN" sz="1900" b="0" i="0" u="none" strike="noStrike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52~78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zh-CN" sz="1900" b="0" i="0" u="none" strike="noStrike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Φ</a:t>
                      </a:r>
                      <a:r>
                        <a:rPr lang="en-US" altLang="zh-CN" sz="1900" b="0" i="0" u="none" strike="noStrike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62~88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9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 sections </a:t>
                      </a:r>
                      <a:endParaRPr lang="zh-CN" altLang="en-US" sz="1900" b="0" i="0" u="none" strike="noStrike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2871193284"/>
                  </a:ext>
                </a:extLst>
              </a:tr>
              <a:tr h="4403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sz="19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Magnet length (m)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altLang="zh-CN" sz="19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altLang="zh-CN" sz="19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altLang="zh-CN" sz="19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1.53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9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5.1</a:t>
                      </a:r>
                      <a:endParaRPr lang="zh-CN" altLang="en-US" sz="1900" b="0" i="0" u="none" strike="noStrike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1025175840"/>
                  </a:ext>
                </a:extLst>
              </a:tr>
              <a:tr h="4403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sz="1900" b="0" i="0" u="none" strike="noStrike" kern="1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Net weight (Kg)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altLang="zh-CN" sz="1900" b="0" i="0" u="none" strike="noStrike" kern="1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altLang="zh-CN" sz="1900" b="0" i="0" u="none" strike="noStrike" kern="1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altLang="zh-CN" sz="1900" b="0" i="0" u="none" strike="noStrike" kern="1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900" b="0" i="0" u="none" strike="noStrike" kern="1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302</a:t>
                      </a:r>
                      <a:endParaRPr lang="zh-CN" altLang="en-US" sz="1900" b="0" i="0" u="none" strike="noStrike" kern="1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2515198306"/>
                  </a:ext>
                </a:extLst>
              </a:tr>
              <a:tr h="440396">
                <a:tc gridSpan="4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r>
                        <a:rPr lang="en-US" sz="19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Total weight of magnets (Kg)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endParaRPr lang="en-US" altLang="zh-CN" sz="1900" b="1" i="0" u="none" strike="noStrike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endParaRPr lang="en-US" altLang="zh-CN" sz="1900" b="1" i="0" u="none" strike="noStrike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30000"/>
                        </a:lnSpc>
                      </a:pPr>
                      <a:endParaRPr lang="en-US" altLang="zh-CN" sz="1900" b="1" i="0" u="none" strike="noStrike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900" b="1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402</a:t>
                      </a:r>
                      <a:endParaRPr lang="zh-CN" altLang="en-US" sz="1900" b="1" i="0" u="none" strike="noStrike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1925311680"/>
                  </a:ext>
                </a:extLst>
              </a:tr>
            </a:tbl>
          </a:graphicData>
        </a:graphic>
      </p:graphicFrame>
      <p:sp>
        <p:nvSpPr>
          <p:cNvPr id="6" name="标题 3">
            <a:extLst>
              <a:ext uri="{FF2B5EF4-FFF2-40B4-BE49-F238E27FC236}">
                <a16:creationId xmlns:a16="http://schemas.microsoft.com/office/drawing/2014/main" xmlns="" id="{7DC4B49B-183B-47A0-900D-9ACC16D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791"/>
            <a:ext cx="12191999" cy="916209"/>
          </a:xfrm>
        </p:spPr>
        <p:txBody>
          <a:bodyPr>
            <a:normAutofit/>
          </a:bodyPr>
          <a:lstStyle/>
          <a:p>
            <a:r>
              <a:rPr lang="en-US" altLang="zh-CN" sz="2800" dirty="0" err="1" smtClean="0"/>
              <a:t>Cryomodule</a:t>
            </a:r>
            <a:r>
              <a:rPr lang="en-US" altLang="zh-CN" sz="2800" dirty="0" smtClean="0"/>
              <a:t> </a:t>
            </a:r>
            <a:r>
              <a:rPr lang="en-US" altLang="zh-CN" sz="2800" dirty="0"/>
              <a:t>design status</a:t>
            </a:r>
            <a:endParaRPr lang="zh-CN" altLang="en-US" sz="2800" dirty="0">
              <a:solidFill>
                <a:srgbClr val="C00000"/>
              </a:solidFill>
              <a:effectLst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64352" y="332656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From </a:t>
            </a:r>
            <a:r>
              <a:rPr lang="en-US" altLang="zh-CN" b="1" dirty="0" err="1"/>
              <a:t>Xiangzhen</a:t>
            </a:r>
            <a:r>
              <a:rPr lang="en-US" altLang="zh-CN" b="1" dirty="0"/>
              <a:t> Zhang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5240719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="" xmlns:a16="http://schemas.microsoft.com/office/drawing/2014/main" id="{2A5FA526-C1C3-E736-5E41-128F31CA4B24}"/>
              </a:ext>
            </a:extLst>
          </p:cNvPr>
          <p:cNvSpPr txBox="1"/>
          <p:nvPr/>
        </p:nvSpPr>
        <p:spPr>
          <a:xfrm>
            <a:off x="286854" y="4293096"/>
            <a:ext cx="11905146" cy="2272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0" indent="-360000">
              <a:lnSpc>
                <a:spcPts val="3400"/>
              </a:lnSpc>
              <a:buFont typeface="Wingdings" panose="05000000000000000000" pitchFamily="2" charset="2"/>
              <a:buChar char="p"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Superconducting magnets </a:t>
            </a:r>
            <a:r>
              <a:rPr lang="en-US" altLang="zh-CN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are immersed in the helium tank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for the low 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temperature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60000" indent="-360000">
              <a:lnSpc>
                <a:spcPts val="3400"/>
              </a:lnSpc>
              <a:buFont typeface="Wingdings" panose="05000000000000000000" pitchFamily="2" charset="2"/>
              <a:buChar char="p"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One thermal shield is set for the </a:t>
            </a:r>
            <a:r>
              <a:rPr lang="en-US" altLang="zh-CN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heat interruption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from the ambient 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temperature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60000" indent="-360000">
              <a:lnSpc>
                <a:spcPts val="3400"/>
              </a:lnSpc>
              <a:buFont typeface="Wingdings" panose="05000000000000000000" pitchFamily="2" charset="2"/>
              <a:buChar char="p"/>
            </a:pPr>
            <a:r>
              <a:rPr lang="en-US" altLang="zh-CN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 shield is extended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between the helium tank and the beam 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chamber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60000" indent="-360000">
              <a:lnSpc>
                <a:spcPts val="3400"/>
              </a:lnSpc>
              <a:buFont typeface="Wingdings" panose="05000000000000000000" pitchFamily="2" charset="2"/>
              <a:buChar char="p"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  cold mass can be cooled by </a:t>
            </a:r>
            <a:r>
              <a:rPr lang="en-US" altLang="zh-CN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supercritical</a:t>
            </a:r>
            <a:r>
              <a:rPr lang="zh-CN" altLang="en-US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 err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subcooled</a:t>
            </a:r>
            <a:r>
              <a:rPr lang="zh-CN" altLang="en-US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or superfluid liquid helium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and the shield is by liquid 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nitrogen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46" y="1428989"/>
            <a:ext cx="11953652" cy="2880320"/>
          </a:xfrm>
          <a:prstGeom prst="rect">
            <a:avLst/>
          </a:prstGeom>
        </p:spPr>
      </p:pic>
      <p:sp>
        <p:nvSpPr>
          <p:cNvPr id="6" name="标题 3">
            <a:extLst>
              <a:ext uri="{FF2B5EF4-FFF2-40B4-BE49-F238E27FC236}">
                <a16:creationId xmlns:a16="http://schemas.microsoft.com/office/drawing/2014/main" xmlns="" id="{7DC4B49B-183B-47A0-900D-9ACC16D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791"/>
            <a:ext cx="12191999" cy="916209"/>
          </a:xfrm>
        </p:spPr>
        <p:txBody>
          <a:bodyPr>
            <a:normAutofit/>
          </a:bodyPr>
          <a:lstStyle/>
          <a:p>
            <a:r>
              <a:rPr lang="en-US" altLang="zh-CN" sz="2800" dirty="0" err="1" smtClean="0"/>
              <a:t>Cryomodule</a:t>
            </a:r>
            <a:r>
              <a:rPr lang="en-US" altLang="zh-CN" sz="2800" dirty="0" smtClean="0"/>
              <a:t> </a:t>
            </a:r>
            <a:r>
              <a:rPr lang="en-US" altLang="zh-CN" sz="2800" dirty="0"/>
              <a:t>design status</a:t>
            </a:r>
            <a:endParaRPr lang="zh-CN" altLang="en-US" sz="2800" dirty="0">
              <a:solidFill>
                <a:srgbClr val="C00000"/>
              </a:solidFill>
              <a:effectLst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95400" y="1052736"/>
            <a:ext cx="23630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</a:rPr>
              <a:t>Cryostat scheme </a:t>
            </a:r>
            <a:endParaRPr lang="zh-CN" alt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47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152" y="1942282"/>
            <a:ext cx="8246212" cy="3641105"/>
          </a:xfrm>
          <a:prstGeom prst="rect">
            <a:avLst/>
          </a:prstGeom>
        </p:spPr>
      </p:pic>
      <p:grpSp>
        <p:nvGrpSpPr>
          <p:cNvPr id="52" name="组合 51"/>
          <p:cNvGrpSpPr/>
          <p:nvPr/>
        </p:nvGrpSpPr>
        <p:grpSpPr>
          <a:xfrm>
            <a:off x="373712" y="1837429"/>
            <a:ext cx="8555652" cy="4915832"/>
            <a:chOff x="591024" y="1765421"/>
            <a:chExt cx="8555652" cy="4915832"/>
          </a:xfrm>
        </p:grpSpPr>
        <p:pic>
          <p:nvPicPr>
            <p:cNvPr id="21" name="图片 20">
              <a:extLst>
                <a:ext uri="{FF2B5EF4-FFF2-40B4-BE49-F238E27FC236}">
                  <a16:creationId xmlns="" xmlns:a16="http://schemas.microsoft.com/office/drawing/2014/main" id="{7FD3FFF8-4B5F-04D9-8095-E338BEBDB8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14069" b="22168"/>
            <a:stretch/>
          </p:blipFill>
          <p:spPr>
            <a:xfrm rot="936957">
              <a:off x="776047" y="4267281"/>
              <a:ext cx="7403979" cy="771230"/>
            </a:xfrm>
            <a:prstGeom prst="rect">
              <a:avLst/>
            </a:prstGeom>
          </p:spPr>
        </p:pic>
        <p:sp>
          <p:nvSpPr>
            <p:cNvPr id="10" name="右箭头 9"/>
            <p:cNvSpPr/>
            <p:nvPr/>
          </p:nvSpPr>
          <p:spPr>
            <a:xfrm rot="17165511">
              <a:off x="3994923" y="3756007"/>
              <a:ext cx="466282" cy="285240"/>
            </a:xfrm>
            <a:prstGeom prst="rightArrow">
              <a:avLst>
                <a:gd name="adj1" fmla="val 43840"/>
                <a:gd name="adj2" fmla="val 78679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3" name="直接连接符 12"/>
            <p:cNvCxnSpPr/>
            <p:nvPr/>
          </p:nvCxnSpPr>
          <p:spPr>
            <a:xfrm flipV="1">
              <a:off x="713232" y="1767994"/>
              <a:ext cx="233976" cy="444854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 flipV="1">
              <a:off x="2962144" y="2139696"/>
              <a:ext cx="229112" cy="458801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 flipV="1">
              <a:off x="8940536" y="3438507"/>
              <a:ext cx="206140" cy="355357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箭头连接符 28"/>
            <p:cNvCxnSpPr/>
            <p:nvPr/>
          </p:nvCxnSpPr>
          <p:spPr>
            <a:xfrm>
              <a:off x="7651802" y="3383405"/>
              <a:ext cx="1252510" cy="33362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箭头连接符 30"/>
            <p:cNvCxnSpPr/>
            <p:nvPr/>
          </p:nvCxnSpPr>
          <p:spPr>
            <a:xfrm flipH="1" flipV="1">
              <a:off x="3143672" y="2230934"/>
              <a:ext cx="659217" cy="18995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 flipV="1">
              <a:off x="5412144" y="2708920"/>
              <a:ext cx="251808" cy="436871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箭头连接符 21"/>
            <p:cNvCxnSpPr/>
            <p:nvPr/>
          </p:nvCxnSpPr>
          <p:spPr>
            <a:xfrm>
              <a:off x="4655594" y="2636912"/>
              <a:ext cx="896177" cy="23701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箭头连接符 23"/>
            <p:cNvCxnSpPr/>
            <p:nvPr/>
          </p:nvCxnSpPr>
          <p:spPr>
            <a:xfrm flipH="1" flipV="1">
              <a:off x="994124" y="1765421"/>
              <a:ext cx="493364" cy="15141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箭头连接符 27"/>
            <p:cNvCxnSpPr/>
            <p:nvPr/>
          </p:nvCxnSpPr>
          <p:spPr>
            <a:xfrm>
              <a:off x="2423592" y="2172564"/>
              <a:ext cx="655493" cy="17631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箭头连接符 29"/>
            <p:cNvCxnSpPr/>
            <p:nvPr/>
          </p:nvCxnSpPr>
          <p:spPr>
            <a:xfrm flipH="1" flipV="1">
              <a:off x="5635336" y="2852936"/>
              <a:ext cx="1016970" cy="2725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文本框 36"/>
            <p:cNvSpPr txBox="1"/>
            <p:nvPr/>
          </p:nvSpPr>
          <p:spPr>
            <a:xfrm rot="842377">
              <a:off x="1444624" y="1838492"/>
              <a:ext cx="10214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solidFill>
                    <a:srgbClr val="0000FF"/>
                  </a:solidFill>
                </a:rPr>
                <a:t>1985mm</a:t>
              </a:r>
            </a:p>
          </p:txBody>
        </p:sp>
        <p:sp>
          <p:nvSpPr>
            <p:cNvPr id="40" name="文本框 39"/>
            <p:cNvSpPr txBox="1"/>
            <p:nvPr/>
          </p:nvSpPr>
          <p:spPr>
            <a:xfrm rot="842377">
              <a:off x="3749279" y="2365224"/>
              <a:ext cx="10214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solidFill>
                    <a:srgbClr val="0000FF"/>
                  </a:solidFill>
                </a:rPr>
                <a:t>1915mm</a:t>
              </a:r>
            </a:p>
          </p:txBody>
        </p:sp>
        <p:sp>
          <p:nvSpPr>
            <p:cNvPr id="41" name="文本框 40"/>
            <p:cNvSpPr txBox="1"/>
            <p:nvPr/>
          </p:nvSpPr>
          <p:spPr>
            <a:xfrm rot="842377">
              <a:off x="6681849" y="3069175"/>
              <a:ext cx="10214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solidFill>
                    <a:srgbClr val="0000FF"/>
                  </a:solidFill>
                </a:rPr>
                <a:t>2885mm</a:t>
              </a:r>
            </a:p>
          </p:txBody>
        </p:sp>
        <p:sp>
          <p:nvSpPr>
            <p:cNvPr id="46" name="矩形 45"/>
            <p:cNvSpPr/>
            <p:nvPr/>
          </p:nvSpPr>
          <p:spPr>
            <a:xfrm>
              <a:off x="1637785" y="5423346"/>
              <a:ext cx="6351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Q1a</a:t>
              </a:r>
              <a:endParaRPr lang="zh-CN" altLang="en-US" dirty="0">
                <a:solidFill>
                  <a:srgbClr val="0000FF"/>
                </a:solidFill>
              </a:endParaRPr>
            </a:p>
          </p:txBody>
        </p:sp>
        <p:sp>
          <p:nvSpPr>
            <p:cNvPr id="47" name="矩形 46"/>
            <p:cNvSpPr/>
            <p:nvPr/>
          </p:nvSpPr>
          <p:spPr>
            <a:xfrm>
              <a:off x="3288299" y="5802493"/>
              <a:ext cx="65434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Q1b</a:t>
              </a:r>
              <a:endParaRPr lang="zh-CN" altLang="en-US" dirty="0">
                <a:solidFill>
                  <a:srgbClr val="0000FF"/>
                </a:solidFill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5299436" y="6311921"/>
              <a:ext cx="50687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Q2</a:t>
              </a:r>
              <a:endParaRPr lang="zh-CN" altLang="en-US" dirty="0">
                <a:solidFill>
                  <a:srgbClr val="0000FF"/>
                </a:solidFill>
              </a:endParaRPr>
            </a:p>
          </p:txBody>
        </p:sp>
        <p:sp>
          <p:nvSpPr>
            <p:cNvPr id="49" name="矩形 48"/>
            <p:cNvSpPr/>
            <p:nvPr/>
          </p:nvSpPr>
          <p:spPr>
            <a:xfrm>
              <a:off x="591024" y="3253841"/>
              <a:ext cx="168187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Anti-solenoid</a:t>
              </a:r>
              <a:endParaRPr lang="zh-CN" altLang="en-US" dirty="0">
                <a:solidFill>
                  <a:srgbClr val="0000FF"/>
                </a:solidFill>
              </a:endParaRPr>
            </a:p>
          </p:txBody>
        </p:sp>
        <p:sp>
          <p:nvSpPr>
            <p:cNvPr id="11" name="加号 10"/>
            <p:cNvSpPr/>
            <p:nvPr/>
          </p:nvSpPr>
          <p:spPr>
            <a:xfrm>
              <a:off x="3755939" y="4848652"/>
              <a:ext cx="504056" cy="505806"/>
            </a:xfrm>
            <a:prstGeom prst="mathPlus">
              <a:avLst>
                <a:gd name="adj1" fmla="val 4623"/>
              </a:avLst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00FF"/>
                </a:solidFill>
              </a:endParaRPr>
            </a:p>
          </p:txBody>
        </p:sp>
      </p:grpSp>
      <p:cxnSp>
        <p:nvCxnSpPr>
          <p:cNvPr id="5" name="直接连接符 4">
            <a:extLst>
              <a:ext uri="{FF2B5EF4-FFF2-40B4-BE49-F238E27FC236}">
                <a16:creationId xmlns="" xmlns:a16="http://schemas.microsoft.com/office/drawing/2014/main" id="{8C19A3A5-48F3-FF79-DEF2-FC5CCF535B69}"/>
              </a:ext>
            </a:extLst>
          </p:cNvPr>
          <p:cNvCxnSpPr/>
          <p:nvPr/>
        </p:nvCxnSpPr>
        <p:spPr>
          <a:xfrm>
            <a:off x="0" y="795350"/>
            <a:ext cx="12192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9" name="图片 18">
            <a:extLst>
              <a:ext uri="{FF2B5EF4-FFF2-40B4-BE49-F238E27FC236}">
                <a16:creationId xmlns="" xmlns:a16="http://schemas.microsoft.com/office/drawing/2014/main" id="{1BB76083-2DED-740D-FB88-393B087B907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1843" b="16106"/>
          <a:stretch/>
        </p:blipFill>
        <p:spPr>
          <a:xfrm rot="806659">
            <a:off x="364486" y="5379189"/>
            <a:ext cx="6889223" cy="58588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3626" y="1052736"/>
            <a:ext cx="2889903" cy="3109429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="" xmlns:a16="http://schemas.microsoft.com/office/drawing/2014/main" id="{4791D1D5-2A62-0D76-E7BC-73ADABE89EC3}"/>
              </a:ext>
            </a:extLst>
          </p:cNvPr>
          <p:cNvSpPr txBox="1"/>
          <p:nvPr/>
        </p:nvSpPr>
        <p:spPr>
          <a:xfrm>
            <a:off x="24384" y="972062"/>
            <a:ext cx="9974175" cy="7875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The superconducting magnets Q1a,Q1b and Q2 are supported </a:t>
            </a:r>
            <a:r>
              <a:rPr lang="en-US" altLang="zh-CN" sz="16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on the inner wall of the </a:t>
            </a:r>
            <a:r>
              <a:rPr lang="en-US" altLang="zh-CN" sz="16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solenoid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The anti-solenoid is supported by a ring </a:t>
            </a:r>
            <a:r>
              <a:rPr lang="en-US" altLang="zh-CN" sz="16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on the inner wall of the helium </a:t>
            </a:r>
            <a:r>
              <a:rPr lang="en-US" altLang="zh-CN" sz="16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tank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11034183" y="1384983"/>
            <a:ext cx="10676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6600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Vacuum</a:t>
            </a:r>
            <a:endParaRPr lang="zh-CN" altLang="en-US" dirty="0">
              <a:solidFill>
                <a:srgbClr val="660066"/>
              </a:solidFill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8040779" y="1638049"/>
            <a:ext cx="18048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6600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Thermal shield</a:t>
            </a:r>
            <a:endParaRPr lang="zh-CN" altLang="en-US" dirty="0">
              <a:solidFill>
                <a:srgbClr val="660066"/>
              </a:solidFill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8303957" y="2031810"/>
            <a:ext cx="11641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err="1">
                <a:solidFill>
                  <a:srgbClr val="6600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LHe</a:t>
            </a:r>
            <a:r>
              <a:rPr lang="en-US" altLang="zh-CN" dirty="0">
                <a:solidFill>
                  <a:srgbClr val="6600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tank</a:t>
            </a:r>
            <a:endParaRPr lang="zh-CN" altLang="en-US" dirty="0">
              <a:solidFill>
                <a:srgbClr val="660066"/>
              </a:solidFill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8343616" y="2360283"/>
            <a:ext cx="1084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6600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Support</a:t>
            </a:r>
            <a:endParaRPr lang="zh-CN" altLang="en-US" dirty="0">
              <a:solidFill>
                <a:srgbClr val="660066"/>
              </a:solidFill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7880243" y="2650605"/>
            <a:ext cx="1681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6600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Anti-solenoid</a:t>
            </a:r>
            <a:endParaRPr lang="zh-CN" altLang="en-US" dirty="0">
              <a:solidFill>
                <a:srgbClr val="660066"/>
              </a:solidFill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9051386" y="3451985"/>
            <a:ext cx="635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6600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Q1a</a:t>
            </a:r>
            <a:endParaRPr lang="zh-CN" altLang="en-US" dirty="0">
              <a:solidFill>
                <a:srgbClr val="660066"/>
              </a:solidFill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9758107" y="3996382"/>
            <a:ext cx="18437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6600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Beam chamber</a:t>
            </a:r>
            <a:endParaRPr lang="zh-CN" altLang="en-US" dirty="0">
              <a:solidFill>
                <a:srgbClr val="660066"/>
              </a:solidFill>
            </a:endParaRPr>
          </a:p>
        </p:txBody>
      </p:sp>
      <p:cxnSp>
        <p:nvCxnSpPr>
          <p:cNvPr id="61" name="直接箭头连接符 60"/>
          <p:cNvCxnSpPr/>
          <p:nvPr/>
        </p:nvCxnSpPr>
        <p:spPr>
          <a:xfrm>
            <a:off x="9278317" y="1934923"/>
            <a:ext cx="602833" cy="127244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箭头连接符 62"/>
          <p:cNvCxnSpPr/>
          <p:nvPr/>
        </p:nvCxnSpPr>
        <p:spPr>
          <a:xfrm>
            <a:off x="9357475" y="2253526"/>
            <a:ext cx="602833" cy="127244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箭头连接符 63"/>
          <p:cNvCxnSpPr/>
          <p:nvPr/>
        </p:nvCxnSpPr>
        <p:spPr>
          <a:xfrm>
            <a:off x="9357474" y="2528879"/>
            <a:ext cx="801266" cy="180041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箭头连接符 65"/>
          <p:cNvCxnSpPr/>
          <p:nvPr/>
        </p:nvCxnSpPr>
        <p:spPr>
          <a:xfrm>
            <a:off x="9424680" y="2854927"/>
            <a:ext cx="602833" cy="127244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箭头连接符 66"/>
          <p:cNvCxnSpPr/>
          <p:nvPr/>
        </p:nvCxnSpPr>
        <p:spPr>
          <a:xfrm flipV="1">
            <a:off x="9658891" y="2981139"/>
            <a:ext cx="696579" cy="529377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箭头连接符 70"/>
          <p:cNvCxnSpPr/>
          <p:nvPr/>
        </p:nvCxnSpPr>
        <p:spPr>
          <a:xfrm flipV="1">
            <a:off x="10541783" y="2854927"/>
            <a:ext cx="236717" cy="1161178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标题 3">
            <a:extLst>
              <a:ext uri="{FF2B5EF4-FFF2-40B4-BE49-F238E27FC236}">
                <a16:creationId xmlns:a16="http://schemas.microsoft.com/office/drawing/2014/main" xmlns="" id="{7DC4B49B-183B-47A0-900D-9ACC16D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791"/>
            <a:ext cx="12191999" cy="916209"/>
          </a:xfrm>
        </p:spPr>
        <p:txBody>
          <a:bodyPr>
            <a:normAutofit/>
          </a:bodyPr>
          <a:lstStyle/>
          <a:p>
            <a:r>
              <a:rPr lang="en-US" altLang="zh-CN" sz="2800" dirty="0" err="1" smtClean="0"/>
              <a:t>Cryomodule</a:t>
            </a:r>
            <a:r>
              <a:rPr lang="en-US" altLang="zh-CN" sz="2800" dirty="0" smtClean="0"/>
              <a:t> </a:t>
            </a:r>
            <a:r>
              <a:rPr lang="en-US" altLang="zh-CN" sz="2800" dirty="0"/>
              <a:t>design status</a:t>
            </a:r>
            <a:endParaRPr lang="zh-CN" altLang="en-US" sz="2800" dirty="0">
              <a:solidFill>
                <a:srgbClr val="C00000"/>
              </a:solidFill>
              <a:effectLst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9120336" y="266776"/>
            <a:ext cx="2960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/>
              <a:t>Support of SC magnet</a:t>
            </a:r>
            <a:endParaRPr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9200122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>
            <a:extLst>
              <a:ext uri="{FF2B5EF4-FFF2-40B4-BE49-F238E27FC236}">
                <a16:creationId xmlns="" xmlns:a16="http://schemas.microsoft.com/office/drawing/2014/main" id="{8C19A3A5-48F3-FF79-DEF2-FC5CCF535B69}"/>
              </a:ext>
            </a:extLst>
          </p:cNvPr>
          <p:cNvCxnSpPr/>
          <p:nvPr/>
        </p:nvCxnSpPr>
        <p:spPr>
          <a:xfrm>
            <a:off x="0" y="795350"/>
            <a:ext cx="12192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" name="内容占位符 1">
            <a:extLst>
              <a:ext uri="{FF2B5EF4-FFF2-40B4-BE49-F238E27FC236}">
                <a16:creationId xmlns="" xmlns:a16="http://schemas.microsoft.com/office/drawing/2014/main" id="{EA6AA53E-7B02-60C1-AEE1-E49783180E63}"/>
              </a:ext>
            </a:extLst>
          </p:cNvPr>
          <p:cNvSpPr txBox="1">
            <a:spLocks/>
          </p:cNvSpPr>
          <p:nvPr/>
        </p:nvSpPr>
        <p:spPr>
          <a:xfrm>
            <a:off x="428287" y="1477470"/>
            <a:ext cx="3723497" cy="18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  <a:buFont typeface="Wingdings" panose="05000000000000000000" pitchFamily="2" charset="2"/>
              <a:buChar char="p"/>
            </a:pPr>
            <a:r>
              <a:rPr lang="en-US" altLang="zh-CN" sz="2000" dirty="0"/>
              <a:t>Cryostat length: 5.75 m</a:t>
            </a:r>
          </a:p>
          <a:p>
            <a:pPr>
              <a:buClrTx/>
              <a:buFont typeface="Wingdings" panose="05000000000000000000" pitchFamily="2" charset="2"/>
              <a:buChar char="p"/>
            </a:pPr>
            <a:r>
              <a:rPr lang="en-US" altLang="zh-CN" sz="2000" dirty="0"/>
              <a:t>Total weight: 2.42 ton</a:t>
            </a:r>
          </a:p>
        </p:txBody>
      </p:sp>
      <p:graphicFrame>
        <p:nvGraphicFramePr>
          <p:cNvPr id="7" name="表格 6">
            <a:extLst>
              <a:ext uri="{FF2B5EF4-FFF2-40B4-BE49-F238E27FC236}">
                <a16:creationId xmlns="" xmlns:a16="http://schemas.microsoft.com/office/drawing/2014/main" id="{2F95AF4D-24DD-69BC-00A8-C4861CC398C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561588" y="1412772"/>
          <a:ext cx="5926900" cy="2949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1524">
                  <a:extLst>
                    <a:ext uri="{9D8B030D-6E8A-4147-A177-3AD203B41FA5}">
                      <a16:colId xmlns="" xmlns:a16="http://schemas.microsoft.com/office/drawing/2014/main" val="3979904113"/>
                    </a:ext>
                  </a:extLst>
                </a:gridCol>
                <a:gridCol w="1321298">
                  <a:extLst>
                    <a:ext uri="{9D8B030D-6E8A-4147-A177-3AD203B41FA5}">
                      <a16:colId xmlns="" xmlns:a16="http://schemas.microsoft.com/office/drawing/2014/main" val="3182336857"/>
                    </a:ext>
                  </a:extLst>
                </a:gridCol>
                <a:gridCol w="2114078">
                  <a:extLst>
                    <a:ext uri="{9D8B030D-6E8A-4147-A177-3AD203B41FA5}">
                      <a16:colId xmlns="" xmlns:a16="http://schemas.microsoft.com/office/drawing/2014/main" val="1369354583"/>
                    </a:ext>
                  </a:extLst>
                </a:gridCol>
              </a:tblGrid>
              <a:tr h="3277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dirty="0"/>
                        <a:t>Items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dirty="0"/>
                        <a:t>Weight (kg)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dirty="0"/>
                        <a:t>Main materials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05510391"/>
                  </a:ext>
                </a:extLst>
              </a:tr>
              <a:tr h="3277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dirty="0"/>
                        <a:t>Vacuum vessel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dirty="0"/>
                        <a:t>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dirty="0"/>
                        <a:t>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37880893"/>
                  </a:ext>
                </a:extLst>
              </a:tr>
              <a:tr h="3277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dirty="0"/>
                        <a:t>Helium Vessel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dirty="0"/>
                        <a:t>510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dirty="0"/>
                        <a:t>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37165234"/>
                  </a:ext>
                </a:extLst>
              </a:tr>
              <a:tr h="3277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dirty="0"/>
                        <a:t>Thermal shield and pipes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dirty="0"/>
                        <a:t>Aluminum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08153500"/>
                  </a:ext>
                </a:extLst>
              </a:tr>
              <a:tr h="3277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dirty="0"/>
                        <a:t>SC quadrupoles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Copper &amp; Aluminum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45859278"/>
                  </a:ext>
                </a:extLst>
              </a:tr>
              <a:tr h="3277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dirty="0"/>
                        <a:t>Anti-solenoids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dirty="0"/>
                        <a:t>302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Copper &amp; Aluminum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53428554"/>
                  </a:ext>
                </a:extLst>
              </a:tr>
              <a:tr h="3277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dirty="0"/>
                        <a:t>Skeleton supports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dirty="0"/>
                        <a:t>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dirty="0"/>
                        <a:t>Aluminum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46342665"/>
                  </a:ext>
                </a:extLst>
              </a:tr>
              <a:tr h="3277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dirty="0"/>
                        <a:t>Liquid Helium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dirty="0"/>
                        <a:t>504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Liquid Helium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7472042"/>
                  </a:ext>
                </a:extLst>
              </a:tr>
              <a:tr h="3277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</a:rPr>
                        <a:t>Total weight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</a:rPr>
                        <a:t>2420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07522"/>
                  </a:ext>
                </a:extLst>
              </a:tr>
            </a:tbl>
          </a:graphicData>
        </a:graphic>
      </p:graphicFrame>
      <p:pic>
        <p:nvPicPr>
          <p:cNvPr id="9" name="图片 8" descr="社交网络的手机截图&#10;&#10;AI 生成的内容可能不正确。">
            <a:extLst>
              <a:ext uri="{FF2B5EF4-FFF2-40B4-BE49-F238E27FC236}">
                <a16:creationId xmlns="" xmlns:a16="http://schemas.microsoft.com/office/drawing/2014/main" id="{B83D1B34-8D5F-7CDB-3897-38184A4B0A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4648566"/>
            <a:ext cx="11162712" cy="2176804"/>
          </a:xfrm>
          <a:prstGeom prst="rect">
            <a:avLst/>
          </a:prstGeom>
        </p:spPr>
      </p:pic>
      <p:sp>
        <p:nvSpPr>
          <p:cNvPr id="10" name="标题 3">
            <a:extLst>
              <a:ext uri="{FF2B5EF4-FFF2-40B4-BE49-F238E27FC236}">
                <a16:creationId xmlns:a16="http://schemas.microsoft.com/office/drawing/2014/main" xmlns="" id="{7DC4B49B-183B-47A0-900D-9ACC16D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791"/>
            <a:ext cx="12191999" cy="916209"/>
          </a:xfrm>
        </p:spPr>
        <p:txBody>
          <a:bodyPr>
            <a:normAutofit/>
          </a:bodyPr>
          <a:lstStyle/>
          <a:p>
            <a:r>
              <a:rPr lang="en-US" altLang="zh-CN" sz="2800" dirty="0" err="1" smtClean="0"/>
              <a:t>Cryomodule</a:t>
            </a:r>
            <a:r>
              <a:rPr lang="en-US" altLang="zh-CN" sz="2800" dirty="0" smtClean="0"/>
              <a:t> </a:t>
            </a:r>
            <a:r>
              <a:rPr lang="en-US" altLang="zh-CN" sz="2800" dirty="0"/>
              <a:t>design status</a:t>
            </a:r>
            <a:endParaRPr lang="zh-CN" altLang="en-US" sz="2800" dirty="0">
              <a:solidFill>
                <a:srgbClr val="C00000"/>
              </a:solidFill>
              <a:effectLst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67408" y="1039891"/>
            <a:ext cx="17495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</a:rPr>
              <a:t>Total weight</a:t>
            </a:r>
            <a:endParaRPr lang="zh-CN" altLang="en-US" sz="2400" b="1" dirty="0">
              <a:solidFill>
                <a:srgbClr val="C00000"/>
              </a:solidFill>
            </a:endParaRPr>
          </a:p>
        </p:txBody>
      </p:sp>
      <p:sp>
        <p:nvSpPr>
          <p:cNvPr id="12" name="内容占位符 1">
            <a:extLst>
              <a:ext uri="{FF2B5EF4-FFF2-40B4-BE49-F238E27FC236}">
                <a16:creationId xmlns="" xmlns:a16="http://schemas.microsoft.com/office/drawing/2014/main" id="{E56BC0CD-1807-A64F-FD3A-180E250462BE}"/>
              </a:ext>
            </a:extLst>
          </p:cNvPr>
          <p:cNvSpPr txBox="1">
            <a:spLocks/>
          </p:cNvSpPr>
          <p:nvPr/>
        </p:nvSpPr>
        <p:spPr>
          <a:xfrm>
            <a:off x="407368" y="2750455"/>
            <a:ext cx="3744416" cy="1800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en-US" altLang="zh-CN" sz="2000" dirty="0"/>
              <a:t>The vacuum vessel is the primary optimization target for a light </a:t>
            </a:r>
            <a:r>
              <a:rPr lang="en-US" altLang="zh-CN" sz="2000" dirty="0" smtClean="0"/>
              <a:t>weight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zh-CN" sz="2000" dirty="0" smtClean="0"/>
              <a:t>The vessel helps to stop radiation so it can’t be too thin</a:t>
            </a:r>
            <a:endParaRPr lang="en-US" altLang="zh-CN" sz="2000" dirty="0"/>
          </a:p>
        </p:txBody>
      </p:sp>
    </p:spTree>
    <p:extLst>
      <p:ext uri="{BB962C8B-B14F-4D97-AF65-F5344CB8AC3E}">
        <p14:creationId xmlns:p14="http://schemas.microsoft.com/office/powerpoint/2010/main" val="37978428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069808" y="6338623"/>
            <a:ext cx="2844800" cy="365125"/>
          </a:xfrm>
        </p:spPr>
        <p:txBody>
          <a:bodyPr/>
          <a:lstStyle/>
          <a:p>
            <a:fld id="{F15E9139-A00B-4B2A-98A6-095DC08F1345}" type="slidenum">
              <a:rPr lang="zh-CN" altLang="en-US" smtClean="0"/>
              <a:pPr/>
              <a:t>19</a:t>
            </a:fld>
            <a:endParaRPr lang="zh-CN" altLang="en-US" dirty="0"/>
          </a:p>
        </p:txBody>
      </p:sp>
      <p:sp>
        <p:nvSpPr>
          <p:cNvPr id="7" name="文本框 23">
            <a:extLst>
              <a:ext uri="{FF2B5EF4-FFF2-40B4-BE49-F238E27FC236}">
                <a16:creationId xmlns="" xmlns:a16="http://schemas.microsoft.com/office/drawing/2014/main" id="{3545BBB0-F5A1-4124-8C5A-A942C707EE66}"/>
              </a:ext>
            </a:extLst>
          </p:cNvPr>
          <p:cNvSpPr txBox="1"/>
          <p:nvPr/>
        </p:nvSpPr>
        <p:spPr>
          <a:xfrm>
            <a:off x="407368" y="73386"/>
            <a:ext cx="11690652" cy="73303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4000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3200" b="1" dirty="0">
                <a:solidFill>
                  <a:srgbClr val="C00000"/>
                </a:solidFill>
              </a:rPr>
              <a:t>Next step </a:t>
            </a:r>
            <a:r>
              <a:rPr lang="en-US" altLang="zh-CN" sz="3200" b="1" dirty="0" smtClean="0">
                <a:solidFill>
                  <a:srgbClr val="C00000"/>
                </a:solidFill>
              </a:rPr>
              <a:t>plan</a:t>
            </a:r>
            <a:endParaRPr lang="zh-CN" altLang="en-US" sz="3200" b="1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3392" y="1124744"/>
            <a:ext cx="11474628" cy="5544616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CN" sz="2400" dirty="0" smtClean="0"/>
              <a:t>      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Next step plan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altLang="zh-CN" sz="2400" dirty="0" smtClean="0"/>
              <a:t>     </a:t>
            </a:r>
          </a:p>
          <a:p>
            <a:pPr>
              <a:spcAft>
                <a:spcPts val="0"/>
              </a:spcAft>
            </a:pPr>
            <a:r>
              <a:rPr lang="en-US" altLang="zh-CN" sz="2200" dirty="0"/>
              <a:t>Cryogenic vertical test </a:t>
            </a:r>
            <a:r>
              <a:rPr lang="en-US" altLang="zh-CN" sz="2200" dirty="0" smtClean="0"/>
              <a:t>of Direct </a:t>
            </a:r>
            <a:r>
              <a:rPr lang="en-US" altLang="zh-CN" sz="2200" dirty="0"/>
              <a:t>winding CCT </a:t>
            </a:r>
            <a:r>
              <a:rPr lang="en-US" altLang="zh-CN" sz="2200" dirty="0" err="1"/>
              <a:t>quadrupole</a:t>
            </a:r>
            <a:r>
              <a:rPr lang="en-US" altLang="zh-CN" sz="2200" dirty="0"/>
              <a:t> short </a:t>
            </a:r>
            <a:r>
              <a:rPr lang="en-US" altLang="zh-CN" sz="2200" dirty="0" smtClean="0"/>
              <a:t>model</a:t>
            </a:r>
          </a:p>
          <a:p>
            <a:pPr>
              <a:spcAft>
                <a:spcPts val="0"/>
              </a:spcAft>
            </a:pPr>
            <a:r>
              <a:rPr lang="en-US" altLang="zh-CN" sz="2200" dirty="0" smtClean="0"/>
              <a:t>Preparation to improve </a:t>
            </a:r>
            <a:r>
              <a:rPr lang="en-US" altLang="zh-CN" sz="2200" dirty="0"/>
              <a:t>the precision of </a:t>
            </a:r>
            <a:r>
              <a:rPr lang="en-US" altLang="zh-CN" sz="2200" dirty="0" smtClean="0"/>
              <a:t>CCT </a:t>
            </a:r>
            <a:r>
              <a:rPr lang="en-US" altLang="zh-CN" sz="2200" dirty="0"/>
              <a:t>coil </a:t>
            </a:r>
            <a:r>
              <a:rPr lang="en-US" altLang="zh-CN" sz="2200" dirty="0" smtClean="0"/>
              <a:t>winding</a:t>
            </a:r>
          </a:p>
          <a:p>
            <a:pPr>
              <a:spcAft>
                <a:spcPts val="0"/>
              </a:spcAft>
            </a:pPr>
            <a:r>
              <a:rPr lang="en-US" altLang="zh-CN" sz="2200" dirty="0"/>
              <a:t>Preparation to </a:t>
            </a:r>
            <a:r>
              <a:rPr lang="en-US" altLang="zh-CN" sz="2200" dirty="0" smtClean="0"/>
              <a:t>develop a </a:t>
            </a:r>
            <a:r>
              <a:rPr lang="en-US" altLang="zh-CN" sz="2200" dirty="0" smtClean="0">
                <a:solidFill>
                  <a:srgbClr val="FF0000"/>
                </a:solidFill>
              </a:rPr>
              <a:t>double-aperture</a:t>
            </a:r>
            <a:r>
              <a:rPr lang="en-US" altLang="zh-CN" sz="2200" dirty="0" smtClean="0"/>
              <a:t> Direct </a:t>
            </a:r>
            <a:r>
              <a:rPr lang="en-US" altLang="zh-CN" sz="2200" dirty="0"/>
              <a:t>winding CCT </a:t>
            </a:r>
            <a:r>
              <a:rPr lang="en-US" altLang="zh-CN" sz="2200" dirty="0" err="1"/>
              <a:t>quadrupole</a:t>
            </a:r>
            <a:r>
              <a:rPr lang="en-US" altLang="zh-CN" sz="2200" dirty="0"/>
              <a:t> </a:t>
            </a:r>
            <a:r>
              <a:rPr lang="en-US" altLang="zh-CN" sz="2200" dirty="0" smtClean="0"/>
              <a:t>model </a:t>
            </a:r>
            <a:endParaRPr lang="en-US" altLang="zh-CN" sz="2200" dirty="0"/>
          </a:p>
          <a:p>
            <a:pPr>
              <a:spcAft>
                <a:spcPts val="0"/>
              </a:spcAft>
            </a:pPr>
            <a:endParaRPr lang="en-US" altLang="zh-CN" sz="2200" dirty="0">
              <a:solidFill>
                <a:srgbClr val="008400"/>
              </a:solidFill>
            </a:endParaRPr>
          </a:p>
          <a:p>
            <a:pPr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en-US" altLang="zh-CN" sz="2200" dirty="0"/>
              <a:t>Consideration of processing and manufacturing technology for cryostat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en-US" altLang="zh-CN" sz="2200" dirty="0"/>
              <a:t>Current leads </a:t>
            </a:r>
            <a:r>
              <a:rPr lang="en-US" altLang="zh-CN" sz="2200" dirty="0" smtClean="0"/>
              <a:t>design for </a:t>
            </a:r>
            <a:r>
              <a:rPr lang="en-US" altLang="zh-CN" sz="2200" dirty="0"/>
              <a:t>the </a:t>
            </a:r>
            <a:r>
              <a:rPr lang="en-US" altLang="zh-CN" sz="2200" dirty="0" smtClean="0"/>
              <a:t>magnets</a:t>
            </a:r>
            <a:endParaRPr lang="en-US" altLang="zh-CN" sz="2200" dirty="0"/>
          </a:p>
          <a:p>
            <a:pPr>
              <a:spcAft>
                <a:spcPts val="0"/>
              </a:spcAft>
            </a:pPr>
            <a:endParaRPr lang="en-US" altLang="zh-CN" sz="2500" dirty="0"/>
          </a:p>
        </p:txBody>
      </p:sp>
      <p:sp>
        <p:nvSpPr>
          <p:cNvPr id="2" name="文本框 1"/>
          <p:cNvSpPr txBox="1"/>
          <p:nvPr/>
        </p:nvSpPr>
        <p:spPr>
          <a:xfrm>
            <a:off x="2306826" y="4835069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>
                <a:solidFill>
                  <a:srgbClr val="008400"/>
                </a:solidFill>
              </a:rPr>
              <a:t>Lack </a:t>
            </a:r>
            <a:r>
              <a:rPr lang="en-US" altLang="zh-CN" sz="2000" dirty="0">
                <a:solidFill>
                  <a:srgbClr val="008400"/>
                </a:solidFill>
              </a:rPr>
              <a:t>of fund</a:t>
            </a:r>
            <a:endParaRPr lang="zh-CN" altLang="en-US" sz="2000" dirty="0">
              <a:solidFill>
                <a:srgbClr val="0084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279576" y="5353451"/>
            <a:ext cx="7363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err="1" smtClean="0">
                <a:solidFill>
                  <a:srgbClr val="008400"/>
                </a:solidFill>
              </a:rPr>
              <a:t>Quadrupole</a:t>
            </a:r>
            <a:r>
              <a:rPr lang="en-US" altLang="zh-CN" sz="2000" dirty="0" smtClean="0">
                <a:solidFill>
                  <a:srgbClr val="008400"/>
                </a:solidFill>
              </a:rPr>
              <a:t> magnet specification </a:t>
            </a:r>
            <a:r>
              <a:rPr lang="en-US" altLang="zh-CN" sz="2000" dirty="0">
                <a:solidFill>
                  <a:srgbClr val="008400"/>
                </a:solidFill>
              </a:rPr>
              <a:t>of </a:t>
            </a:r>
            <a:r>
              <a:rPr lang="en-US" altLang="zh-CN" sz="2000" dirty="0" smtClean="0">
                <a:solidFill>
                  <a:srgbClr val="008400"/>
                </a:solidFill>
              </a:rPr>
              <a:t>MOST4 differ </a:t>
            </a:r>
            <a:r>
              <a:rPr lang="en-US" altLang="zh-CN" sz="2000" dirty="0">
                <a:solidFill>
                  <a:srgbClr val="008400"/>
                </a:solidFill>
              </a:rPr>
              <a:t>from </a:t>
            </a:r>
            <a:r>
              <a:rPr lang="en-US" altLang="zh-CN" sz="2000" dirty="0" smtClean="0">
                <a:solidFill>
                  <a:srgbClr val="008400"/>
                </a:solidFill>
              </a:rPr>
              <a:t>CEPC</a:t>
            </a:r>
            <a:endParaRPr lang="zh-CN" altLang="en-US" sz="2000" dirty="0">
              <a:solidFill>
                <a:srgbClr val="0084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137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</p:nvPr>
        </p:nvSpPr>
        <p:spPr>
          <a:xfrm>
            <a:off x="2121448" y="67537"/>
            <a:ext cx="7916416" cy="1036506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en-US" altLang="zh-CN" sz="6000" kern="0" dirty="0">
                <a:latin typeface="Arial Black" panose="020B0A04020102020204" pitchFamily="34" charset="0"/>
              </a:rPr>
              <a:t>Content</a:t>
            </a:r>
            <a:endParaRPr lang="zh-CN" altLang="en-US" sz="6000" kern="0" dirty="0">
              <a:latin typeface="Arial Black" panose="020B0A04020102020204" pitchFamily="34" charset="0"/>
            </a:endParaRPr>
          </a:p>
        </p:txBody>
      </p:sp>
      <p:sp>
        <p:nvSpPr>
          <p:cNvPr id="7" name="内容占位符 2"/>
          <p:cNvSpPr txBox="1">
            <a:spLocks/>
          </p:cNvSpPr>
          <p:nvPr/>
        </p:nvSpPr>
        <p:spPr>
          <a:xfrm>
            <a:off x="1399136" y="1484784"/>
            <a:ext cx="10385496" cy="4747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2600" b="1" dirty="0" smtClean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Introduction</a:t>
            </a:r>
          </a:p>
          <a:p>
            <a:pPr>
              <a:lnSpc>
                <a:spcPct val="120000"/>
              </a:lnSpc>
            </a:pPr>
            <a:r>
              <a:rPr lang="pt-BR" altLang="zh-CN" sz="26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CEPC final focusing SC quadrupole </a:t>
            </a:r>
            <a:r>
              <a:rPr lang="pt-BR" altLang="zh-CN" sz="2600" b="1" dirty="0" smtClean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R&amp;D status</a:t>
            </a:r>
            <a:endParaRPr lang="en-US" altLang="zh-CN" sz="2600" b="1" dirty="0" smtClean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en-US" altLang="zh-CN" sz="22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Direct winding experiment of CCT </a:t>
            </a:r>
            <a:r>
              <a:rPr lang="en-US" altLang="zh-CN" sz="2200" b="1" dirty="0" smtClean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coil</a:t>
            </a:r>
          </a:p>
          <a:p>
            <a:pPr lvl="1">
              <a:lnSpc>
                <a:spcPct val="120000"/>
              </a:lnSpc>
            </a:pPr>
            <a:r>
              <a:rPr lang="en-US" altLang="zh-CN" sz="22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Development of Direct winding CCT </a:t>
            </a:r>
            <a:r>
              <a:rPr lang="en-US" altLang="zh-CN" sz="2200" b="1" dirty="0" err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quadrupole</a:t>
            </a:r>
            <a:r>
              <a:rPr lang="en-US" altLang="zh-CN" sz="22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short </a:t>
            </a:r>
            <a:r>
              <a:rPr lang="en-US" altLang="zh-CN" sz="2200" b="1" dirty="0" smtClean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model</a:t>
            </a:r>
          </a:p>
          <a:p>
            <a:pPr lvl="1">
              <a:lnSpc>
                <a:spcPct val="120000"/>
              </a:lnSpc>
            </a:pPr>
            <a:r>
              <a:rPr lang="en-US" altLang="zh-CN" sz="22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Preparation of Cryogenic vertical </a:t>
            </a:r>
            <a:r>
              <a:rPr lang="en-US" altLang="zh-CN" sz="2200" b="1" dirty="0" smtClean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test</a:t>
            </a:r>
          </a:p>
          <a:p>
            <a:pPr>
              <a:lnSpc>
                <a:spcPct val="120000"/>
              </a:lnSpc>
            </a:pPr>
            <a:r>
              <a:rPr lang="en-US" altLang="zh-CN" sz="26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Cryomodule</a:t>
            </a:r>
            <a:r>
              <a:rPr lang="en-US" altLang="zh-CN" sz="2600" b="1" dirty="0" smtClean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6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design </a:t>
            </a:r>
            <a:r>
              <a:rPr lang="en-US" altLang="zh-CN" sz="2600" b="1" dirty="0" smtClean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status</a:t>
            </a:r>
          </a:p>
          <a:p>
            <a:pPr>
              <a:lnSpc>
                <a:spcPct val="120000"/>
              </a:lnSpc>
            </a:pPr>
            <a:r>
              <a:rPr lang="en-US" altLang="zh-CN" sz="26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Next step plan</a:t>
            </a:r>
          </a:p>
          <a:p>
            <a:pPr>
              <a:lnSpc>
                <a:spcPct val="120000"/>
              </a:lnSpc>
            </a:pPr>
            <a:r>
              <a:rPr lang="en-US" altLang="zh-CN" sz="2600" b="1" dirty="0" smtClean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Conclusion</a:t>
            </a:r>
            <a:endParaRPr lang="en-US" altLang="zh-CN" sz="2600" b="1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26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1424" y="1412776"/>
            <a:ext cx="11089232" cy="5012768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en-US" altLang="zh-CN" sz="2200" dirty="0" smtClean="0">
                <a:solidFill>
                  <a:srgbClr val="FF0000"/>
                </a:solidFill>
                <a:cs typeface="Arial" panose="020B0604020202020204" pitchFamily="34" charset="0"/>
              </a:rPr>
              <a:t>Direct </a:t>
            </a:r>
            <a:r>
              <a:rPr lang="en-US" altLang="zh-CN" sz="2200" dirty="0">
                <a:solidFill>
                  <a:srgbClr val="FF0000"/>
                </a:solidFill>
                <a:cs typeface="Arial" panose="020B0604020202020204" pitchFamily="34" charset="0"/>
              </a:rPr>
              <a:t>winding CCT quadrupole coil </a:t>
            </a:r>
            <a:r>
              <a:rPr lang="en-US" altLang="zh-CN" sz="2200" dirty="0">
                <a:cs typeface="Arial" panose="020B0604020202020204" pitchFamily="34" charset="0"/>
              </a:rPr>
              <a:t>option is highly suitable for the double-aperture </a:t>
            </a:r>
            <a:r>
              <a:rPr lang="en-US" altLang="zh-CN" sz="2200" dirty="0" err="1">
                <a:cs typeface="Arial" panose="020B0604020202020204" pitchFamily="34" charset="0"/>
              </a:rPr>
              <a:t>quadrupole</a:t>
            </a:r>
            <a:r>
              <a:rPr lang="en-US" altLang="zh-CN" sz="2200" dirty="0">
                <a:cs typeface="Arial" panose="020B0604020202020204" pitchFamily="34" charset="0"/>
              </a:rPr>
              <a:t> magnets with crossing angle in CEPC </a:t>
            </a:r>
            <a:r>
              <a:rPr lang="en-US" altLang="zh-CN" sz="2200" dirty="0" smtClean="0">
                <a:cs typeface="Arial" panose="020B0604020202020204" pitchFamily="34" charset="0"/>
              </a:rPr>
              <a:t>MDI</a:t>
            </a:r>
          </a:p>
          <a:p>
            <a:pPr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en-US" altLang="zh-CN" sz="2200" dirty="0">
                <a:cs typeface="Arial" panose="020B0604020202020204" pitchFamily="34" charset="0"/>
              </a:rPr>
              <a:t>Direct winding experiment of CCT </a:t>
            </a:r>
            <a:r>
              <a:rPr lang="en-US" altLang="zh-CN" sz="2200" dirty="0" err="1" smtClean="0">
                <a:cs typeface="Arial" panose="020B0604020202020204" pitchFamily="34" charset="0"/>
              </a:rPr>
              <a:t>quadrupole</a:t>
            </a:r>
            <a:r>
              <a:rPr lang="en-US" altLang="zh-CN" sz="2200" dirty="0" smtClean="0">
                <a:cs typeface="Arial" panose="020B0604020202020204" pitchFamily="34" charset="0"/>
              </a:rPr>
              <a:t> coil </a:t>
            </a:r>
            <a:r>
              <a:rPr lang="en-US" altLang="zh-CN" sz="2200" dirty="0">
                <a:cs typeface="Arial" panose="020B0604020202020204" pitchFamily="34" charset="0"/>
              </a:rPr>
              <a:t>was performed</a:t>
            </a:r>
          </a:p>
          <a:p>
            <a:pPr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en-US" altLang="zh-CN" sz="2200" dirty="0" smtClean="0">
                <a:cs typeface="Arial" panose="020B0604020202020204" pitchFamily="34" charset="0"/>
              </a:rPr>
              <a:t>A Direct </a:t>
            </a:r>
            <a:r>
              <a:rPr lang="en-US" altLang="zh-CN" sz="2200" dirty="0">
                <a:cs typeface="Arial" panose="020B0604020202020204" pitchFamily="34" charset="0"/>
              </a:rPr>
              <a:t>winding CCT </a:t>
            </a:r>
            <a:r>
              <a:rPr lang="en-US" altLang="zh-CN" sz="2200" dirty="0" err="1">
                <a:cs typeface="Arial" panose="020B0604020202020204" pitchFamily="34" charset="0"/>
              </a:rPr>
              <a:t>quadrupole</a:t>
            </a:r>
            <a:r>
              <a:rPr lang="en-US" altLang="zh-CN" sz="2200" dirty="0">
                <a:cs typeface="Arial" panose="020B0604020202020204" pitchFamily="34" charset="0"/>
              </a:rPr>
              <a:t> short </a:t>
            </a:r>
            <a:r>
              <a:rPr lang="en-US" altLang="zh-CN" sz="2200" dirty="0" smtClean="0">
                <a:cs typeface="Arial" panose="020B0604020202020204" pitchFamily="34" charset="0"/>
              </a:rPr>
              <a:t>model </a:t>
            </a:r>
            <a:r>
              <a:rPr lang="en-US" altLang="zh-CN" sz="2200" dirty="0">
                <a:cs typeface="Arial" panose="020B0604020202020204" pitchFamily="34" charset="0"/>
              </a:rPr>
              <a:t>has been developed, and will be cold tested at </a:t>
            </a:r>
            <a:r>
              <a:rPr lang="en-US" altLang="zh-CN" sz="2200" dirty="0" smtClean="0">
                <a:cs typeface="Arial" panose="020B0604020202020204" pitchFamily="34" charset="0"/>
              </a:rPr>
              <a:t>4.2K soon</a:t>
            </a:r>
          </a:p>
          <a:p>
            <a:pPr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en-US" altLang="zh-CN" sz="2200" dirty="0" smtClean="0">
                <a:cs typeface="Arial" panose="020B0604020202020204" pitchFamily="34" charset="0"/>
              </a:rPr>
              <a:t>Basic design </a:t>
            </a:r>
            <a:r>
              <a:rPr lang="en-US" altLang="zh-CN" sz="2200" dirty="0">
                <a:cs typeface="Arial" panose="020B0604020202020204" pitchFamily="34" charset="0"/>
              </a:rPr>
              <a:t>of </a:t>
            </a:r>
            <a:r>
              <a:rPr lang="en-US" altLang="zh-CN" sz="2200" dirty="0" err="1">
                <a:cs typeface="Arial" panose="020B0604020202020204" pitchFamily="34" charset="0"/>
              </a:rPr>
              <a:t>Cryomodule</a:t>
            </a:r>
            <a:r>
              <a:rPr lang="en-US" altLang="zh-CN" sz="2200" dirty="0">
                <a:cs typeface="Arial" panose="020B0604020202020204" pitchFamily="34" charset="0"/>
              </a:rPr>
              <a:t> design is </a:t>
            </a:r>
            <a:r>
              <a:rPr lang="en-US" altLang="zh-CN" sz="2200" dirty="0" smtClean="0">
                <a:cs typeface="Arial" panose="020B0604020202020204" pitchFamily="34" charset="0"/>
              </a:rPr>
              <a:t>finished</a:t>
            </a:r>
          </a:p>
          <a:p>
            <a:pPr>
              <a:spcBef>
                <a:spcPts val="1000"/>
              </a:spcBef>
              <a:spcAft>
                <a:spcPts val="0"/>
              </a:spcAft>
            </a:pPr>
            <a:r>
              <a:rPr lang="en-US" altLang="zh-CN" sz="2200" dirty="0">
                <a:cs typeface="Arial" panose="020B0604020202020204" pitchFamily="34" charset="0"/>
              </a:rPr>
              <a:t>Next step </a:t>
            </a:r>
            <a:r>
              <a:rPr lang="en-US" altLang="zh-CN" sz="2200" dirty="0" smtClean="0">
                <a:cs typeface="Arial" panose="020B0604020202020204" pitchFamily="34" charset="0"/>
              </a:rPr>
              <a:t>plan is proposed</a:t>
            </a:r>
          </a:p>
          <a:p>
            <a:pPr>
              <a:spcBef>
                <a:spcPts val="1000"/>
              </a:spcBef>
              <a:spcAft>
                <a:spcPts val="0"/>
              </a:spcAft>
            </a:pPr>
            <a:endParaRPr lang="en-US" altLang="zh-CN" sz="2200" dirty="0">
              <a:cs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endParaRPr lang="en-US" altLang="zh-CN" sz="20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797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769" y="164626"/>
            <a:ext cx="8437563" cy="581025"/>
          </a:xfrm>
        </p:spPr>
        <p:txBody>
          <a:bodyPr>
            <a:normAutofit/>
          </a:bodyPr>
          <a:lstStyle/>
          <a:p>
            <a:r>
              <a:rPr lang="en-US" altLang="zh-CN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F437D1-81F7-4AD7-A431-028721C0C646}" type="slidenum">
              <a:rPr lang="en-US" altLang="zh-CN" smtClean="0"/>
              <a:pPr>
                <a:defRPr/>
              </a:pPr>
              <a:t>20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4692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" descr="8d5d924e275b0c7f58feed1244176003"/>
          <p:cNvPicPr>
            <a:picLocks noChangeAspect="1"/>
          </p:cNvPicPr>
          <p:nvPr/>
        </p:nvPicPr>
        <p:blipFill rotWithShape="1">
          <a:blip r:embed="rId3"/>
          <a:srcRect t="28679" b="6192"/>
          <a:stretch/>
        </p:blipFill>
        <p:spPr>
          <a:xfrm>
            <a:off x="635" y="0"/>
            <a:ext cx="12191365" cy="2118283"/>
          </a:xfrm>
          <a:prstGeom prst="rect">
            <a:avLst/>
          </a:prstGeom>
        </p:spPr>
      </p:pic>
      <p:pic>
        <p:nvPicPr>
          <p:cNvPr id="10" name="Picture 2" descr="C:\Users\Administrator\Desktop\1111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2" y="35979"/>
            <a:ext cx="1548428" cy="91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363" y="5398314"/>
            <a:ext cx="3552825" cy="672912"/>
          </a:xfrm>
          <a:prstGeom prst="rect">
            <a:avLst/>
          </a:prstGeom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52FA-C358-4F70-9CE8-3E41459FCE36}" type="slidenum">
              <a:rPr lang="zh-CN" altLang="en-US" smtClean="0"/>
              <a:t>21</a:t>
            </a:fld>
            <a:endParaRPr lang="zh-CN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5EAC949-290A-4F72-8126-286986C5AE1D}"/>
              </a:ext>
            </a:extLst>
          </p:cNvPr>
          <p:cNvSpPr txBox="1"/>
          <p:nvPr/>
        </p:nvSpPr>
        <p:spPr>
          <a:xfrm>
            <a:off x="635" y="6457890"/>
            <a:ext cx="12191365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July 27, 2026, CEPC </a:t>
            </a:r>
            <a:r>
              <a:rPr lang="en-US" altLang="zh-CN" dirty="0" smtClean="0"/>
              <a:t>Day</a:t>
            </a:r>
            <a:endParaRPr lang="zh-CN" altLang="en-US" dirty="0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287714" y="2781301"/>
            <a:ext cx="6408686" cy="107974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r>
              <a:rPr lang="en-US" altLang="zh-CN" sz="3600" b="1" dirty="0">
                <a:solidFill>
                  <a:srgbClr val="FF0000"/>
                </a:solidFill>
                <a:cs typeface="Arial" panose="020B0604020202020204" pitchFamily="34" charset="0"/>
              </a:rPr>
              <a:t>Thanks for your attention!</a:t>
            </a:r>
          </a:p>
        </p:txBody>
      </p:sp>
    </p:spTree>
    <p:extLst>
      <p:ext uri="{BB962C8B-B14F-4D97-AF65-F5344CB8AC3E}">
        <p14:creationId xmlns:p14="http://schemas.microsoft.com/office/powerpoint/2010/main" val="353224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56"/>
    </mc:Choice>
    <mc:Fallback xmlns="">
      <p:transition spd="slow" advTm="8556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23">
            <a:extLst>
              <a:ext uri="{FF2B5EF4-FFF2-40B4-BE49-F238E27FC236}">
                <a16:creationId xmlns:a16="http://schemas.microsoft.com/office/drawing/2014/main" xmlns="" id="{3545BBB0-F5A1-4124-8C5A-A942C707EE66}"/>
              </a:ext>
            </a:extLst>
          </p:cNvPr>
          <p:cNvSpPr txBox="1"/>
          <p:nvPr/>
        </p:nvSpPr>
        <p:spPr>
          <a:xfrm>
            <a:off x="407368" y="38891"/>
            <a:ext cx="11690652" cy="73303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4000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3200" b="1" dirty="0">
                <a:solidFill>
                  <a:srgbClr val="C00000"/>
                </a:solidFill>
              </a:rPr>
              <a:t>Introduction</a:t>
            </a:r>
            <a:endParaRPr lang="zh-CN" altLang="en-US" sz="3200" b="1" dirty="0">
              <a:solidFill>
                <a:srgbClr val="C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069808" y="6338623"/>
            <a:ext cx="2844800" cy="365125"/>
          </a:xfrm>
        </p:spPr>
        <p:txBody>
          <a:bodyPr/>
          <a:lstStyle/>
          <a:p>
            <a:fld id="{F15E9139-A00B-4B2A-98A6-095DC08F1345}" type="slidenum">
              <a:rPr lang="zh-CN" altLang="en-US" smtClean="0"/>
              <a:pPr/>
              <a:t>3</a:t>
            </a:fld>
            <a:endParaRPr lang="zh-CN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3392" y="1134195"/>
            <a:ext cx="10972800" cy="4840303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US" altLang="zh-CN" sz="2000" dirty="0" smtClean="0"/>
              <a:t>There are 2 </a:t>
            </a:r>
            <a:r>
              <a:rPr lang="en-US" altLang="zh-CN" sz="2000" dirty="0"/>
              <a:t>interaction </a:t>
            </a:r>
            <a:r>
              <a:rPr lang="en-US" altLang="zh-CN" sz="2000" dirty="0" smtClean="0"/>
              <a:t>points in CEPC collider ring</a:t>
            </a:r>
          </a:p>
          <a:p>
            <a:pPr>
              <a:spcAft>
                <a:spcPts val="0"/>
              </a:spcAft>
            </a:pPr>
            <a:r>
              <a:rPr lang="en-US" altLang="zh-CN" sz="2000" dirty="0" smtClean="0">
                <a:solidFill>
                  <a:srgbClr val="008400"/>
                </a:solidFill>
              </a:rPr>
              <a:t>To </a:t>
            </a:r>
            <a:r>
              <a:rPr lang="en-US" altLang="zh-CN" sz="2000" dirty="0">
                <a:solidFill>
                  <a:srgbClr val="008400"/>
                </a:solidFill>
              </a:rPr>
              <a:t>final focus the </a:t>
            </a:r>
            <a:r>
              <a:rPr lang="en-US" altLang="zh-CN" sz="2000" dirty="0" smtClean="0">
                <a:solidFill>
                  <a:srgbClr val="008400"/>
                </a:solidFill>
              </a:rPr>
              <a:t>beams </a:t>
            </a:r>
            <a:r>
              <a:rPr lang="en-US" altLang="zh-CN" sz="2000" dirty="0">
                <a:solidFill>
                  <a:srgbClr val="008400"/>
                </a:solidFill>
              </a:rPr>
              <a:t>for high luminosity</a:t>
            </a:r>
            <a:r>
              <a:rPr lang="en-US" altLang="zh-CN" sz="2000" dirty="0"/>
              <a:t>, compact </a:t>
            </a:r>
            <a:r>
              <a:rPr lang="en-US" altLang="zh-CN" sz="2000" dirty="0">
                <a:solidFill>
                  <a:srgbClr val="FF0000"/>
                </a:solidFill>
              </a:rPr>
              <a:t>high gradient </a:t>
            </a:r>
            <a:r>
              <a:rPr lang="en-US" altLang="zh-CN" sz="2000" dirty="0" smtClean="0">
                <a:solidFill>
                  <a:srgbClr val="FF0000"/>
                </a:solidFill>
              </a:rPr>
              <a:t>double </a:t>
            </a:r>
            <a:r>
              <a:rPr lang="en-US" altLang="zh-CN" sz="2000" dirty="0">
                <a:solidFill>
                  <a:srgbClr val="FF0000"/>
                </a:solidFill>
              </a:rPr>
              <a:t>aperture </a:t>
            </a:r>
            <a:r>
              <a:rPr lang="en-US" altLang="zh-CN" sz="2000" dirty="0" smtClean="0">
                <a:solidFill>
                  <a:srgbClr val="FF0000"/>
                </a:solidFill>
              </a:rPr>
              <a:t>quadrupole </a:t>
            </a:r>
            <a:r>
              <a:rPr lang="en-US" altLang="zh-CN" sz="2000" dirty="0">
                <a:solidFill>
                  <a:srgbClr val="FF0000"/>
                </a:solidFill>
              </a:rPr>
              <a:t>magnets </a:t>
            </a:r>
            <a:r>
              <a:rPr lang="en-US" altLang="zh-CN" sz="2000" dirty="0"/>
              <a:t>(Q1a, Q1b, Q2) are required on both sides of IP </a:t>
            </a:r>
            <a:r>
              <a:rPr lang="en-US" altLang="zh-CN" sz="2000" dirty="0" smtClean="0"/>
              <a:t>point</a:t>
            </a:r>
          </a:p>
          <a:p>
            <a:pPr>
              <a:spcAft>
                <a:spcPts val="0"/>
              </a:spcAft>
            </a:pPr>
            <a:r>
              <a:rPr lang="en-US" altLang="zh-CN" sz="2000" dirty="0" smtClean="0"/>
              <a:t>To </a:t>
            </a:r>
            <a:r>
              <a:rPr lang="en-US" altLang="zh-CN" sz="2000" dirty="0"/>
              <a:t>cancel the effect of the detector solenoid </a:t>
            </a:r>
            <a:r>
              <a:rPr lang="en-US" altLang="zh-CN" sz="2000" dirty="0" smtClean="0"/>
              <a:t>field (3T) </a:t>
            </a:r>
            <a:r>
              <a:rPr lang="en-US" altLang="zh-CN" sz="2000" dirty="0"/>
              <a:t>on the beam, anti-solenoids before </a:t>
            </a:r>
            <a:r>
              <a:rPr lang="en-US" altLang="zh-CN" sz="2000" dirty="0" err="1"/>
              <a:t>Quadrupoles</a:t>
            </a:r>
            <a:r>
              <a:rPr lang="en-US" altLang="zh-CN" sz="2000" dirty="0"/>
              <a:t> and outside </a:t>
            </a:r>
            <a:r>
              <a:rPr lang="en-US" altLang="zh-CN" sz="2000" dirty="0" err="1"/>
              <a:t>Quadrupoles</a:t>
            </a:r>
            <a:r>
              <a:rPr lang="en-US" altLang="zh-CN" sz="2000" dirty="0"/>
              <a:t> are needed</a:t>
            </a: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zh-CN" sz="2000" dirty="0"/>
              <a:t>EDR requirements of CEPC Final Focus </a:t>
            </a:r>
            <a:r>
              <a:rPr lang="en-US" altLang="zh-CN" sz="2000" dirty="0" err="1"/>
              <a:t>quadrupoles</a:t>
            </a:r>
            <a:r>
              <a:rPr lang="en-US" altLang="zh-CN" sz="2000" dirty="0"/>
              <a:t> are based on </a:t>
            </a:r>
            <a:r>
              <a:rPr lang="en-US" altLang="zh-CN" sz="2000" dirty="0">
                <a:solidFill>
                  <a:srgbClr val="FF0000"/>
                </a:solidFill>
              </a:rPr>
              <a:t>L* of 1.9 m</a:t>
            </a:r>
            <a:r>
              <a:rPr lang="en-US" altLang="zh-CN" sz="2000" dirty="0"/>
              <a:t>, beam crossing angle of </a:t>
            </a:r>
            <a:r>
              <a:rPr lang="en-US" altLang="zh-CN" sz="2000" dirty="0">
                <a:solidFill>
                  <a:srgbClr val="FF0000"/>
                </a:solidFill>
              </a:rPr>
              <a:t>33 </a:t>
            </a:r>
            <a:r>
              <a:rPr lang="en-US" altLang="zh-CN" sz="2000" dirty="0" err="1">
                <a:solidFill>
                  <a:srgbClr val="FF0000"/>
                </a:solidFill>
              </a:rPr>
              <a:t>mrad</a:t>
            </a:r>
            <a:r>
              <a:rPr lang="en-US" altLang="zh-CN" sz="2000" dirty="0">
                <a:solidFill>
                  <a:srgbClr val="FF0000"/>
                </a:solidFill>
              </a:rPr>
              <a:t> </a:t>
            </a:r>
            <a:endParaRPr lang="en-US" altLang="zh-CN" sz="2000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116" y="3672950"/>
            <a:ext cx="4372837" cy="2814947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44" y="3501008"/>
            <a:ext cx="4680520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48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839416" y="1180618"/>
            <a:ext cx="11280576" cy="51757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0"/>
              </a:spcAft>
              <a:buNone/>
            </a:pPr>
            <a:r>
              <a:rPr lang="en-US" altLang="zh-CN" sz="22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The </a:t>
            </a:r>
            <a:r>
              <a:rPr lang="en-US" altLang="zh-CN" sz="2200" b="1" dirty="0">
                <a:solidFill>
                  <a:srgbClr val="FF0000"/>
                </a:solidFill>
                <a:cs typeface="Arial" panose="020B0604020202020204" pitchFamily="34" charset="0"/>
              </a:rPr>
              <a:t>design </a:t>
            </a:r>
            <a:r>
              <a:rPr lang="en-US" altLang="zh-CN" sz="22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requirement of </a:t>
            </a:r>
            <a:r>
              <a:rPr lang="en-US" altLang="zh-CN" sz="2200" b="1" dirty="0">
                <a:solidFill>
                  <a:srgbClr val="FF0000"/>
                </a:solidFill>
                <a:cs typeface="Arial" panose="020B0604020202020204" pitchFamily="34" charset="0"/>
              </a:rPr>
              <a:t>Q1a is the most challenging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en-US" altLang="zh-CN" sz="2000" dirty="0">
                <a:cs typeface="Arial" panose="020B0604020202020204" pitchFamily="34" charset="0"/>
              </a:rPr>
              <a:t>Minimal distance between two aperture beam lines: </a:t>
            </a:r>
            <a:r>
              <a:rPr lang="en-US" altLang="zh-CN" sz="2000" b="1" dirty="0">
                <a:solidFill>
                  <a:srgbClr val="FF0000"/>
                </a:solidFill>
                <a:cs typeface="Arial" panose="020B0604020202020204" pitchFamily="34" charset="0"/>
              </a:rPr>
              <a:t>62.71</a:t>
            </a:r>
            <a:r>
              <a:rPr lang="en-US" altLang="zh-CN" sz="2000" b="1" dirty="0">
                <a:cs typeface="Arial" panose="020B0604020202020204" pitchFamily="34" charset="0"/>
              </a:rPr>
              <a:t> </a:t>
            </a:r>
            <a:r>
              <a:rPr lang="en-US" altLang="zh-CN" sz="2000" b="1" dirty="0" smtClean="0">
                <a:cs typeface="Arial" panose="020B0604020202020204" pitchFamily="34" charset="0"/>
              </a:rPr>
              <a:t>mm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altLang="zh-CN" sz="2000" b="1" dirty="0">
                <a:cs typeface="Arial" panose="020B0604020202020204" pitchFamily="34" charset="0"/>
              </a:rPr>
              <a:t> </a:t>
            </a:r>
            <a:r>
              <a:rPr lang="en-US" altLang="zh-CN" sz="2000" b="1" dirty="0" smtClean="0">
                <a:cs typeface="Arial" panose="020B0604020202020204" pitchFamily="34" charset="0"/>
              </a:rPr>
              <a:t>                  Radius of single aperture </a:t>
            </a:r>
            <a:r>
              <a:rPr lang="en-US" altLang="zh-CN" sz="2400" b="1" dirty="0" smtClean="0">
                <a:solidFill>
                  <a:srgbClr val="008400"/>
                </a:solidFill>
                <a:cs typeface="Arial" panose="020B0604020202020204" pitchFamily="34" charset="0"/>
              </a:rPr>
              <a:t>&lt;31.36mm</a:t>
            </a:r>
            <a:endParaRPr lang="en-US" altLang="zh-CN" sz="2000" b="1" dirty="0">
              <a:solidFill>
                <a:srgbClr val="008400"/>
              </a:solidFill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nb-NO" altLang="zh-CN" sz="2000" dirty="0">
                <a:cs typeface="Arial" panose="020B0604020202020204" pitchFamily="34" charset="0"/>
              </a:rPr>
              <a:t>Leaving space for </a:t>
            </a:r>
            <a:r>
              <a:rPr lang="en-US" altLang="zh-CN" sz="2000" dirty="0">
                <a:cs typeface="Arial" panose="020B0604020202020204" pitchFamily="34" charset="0"/>
              </a:rPr>
              <a:t>beam </a:t>
            </a:r>
            <a:r>
              <a:rPr lang="en-US" altLang="zh-CN" sz="2000" dirty="0" smtClean="0">
                <a:cs typeface="Arial" panose="020B0604020202020204" pitchFamily="34" charset="0"/>
              </a:rPr>
              <a:t>pipe, inner </a:t>
            </a:r>
            <a:r>
              <a:rPr lang="nb-NO" altLang="zh-CN" sz="2000" dirty="0" smtClean="0">
                <a:cs typeface="Arial" panose="020B0604020202020204" pitchFamily="34" charset="0"/>
              </a:rPr>
              <a:t>helium vessel</a:t>
            </a:r>
            <a:r>
              <a:rPr lang="en-US" altLang="zh-CN" sz="2000" dirty="0" smtClean="0">
                <a:cs typeface="Arial" panose="020B0604020202020204" pitchFamily="34" charset="0"/>
              </a:rPr>
              <a:t>, coil support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en-US" altLang="zh-CN" sz="2000" b="1" dirty="0" err="1" smtClean="0">
                <a:cs typeface="Arial" panose="020B0604020202020204" pitchFamily="34" charset="0"/>
              </a:rPr>
              <a:t>Quadrupole</a:t>
            </a:r>
            <a:r>
              <a:rPr lang="en-US" altLang="zh-CN" sz="2000" b="1" dirty="0" smtClean="0"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cs typeface="Arial" panose="020B0604020202020204" pitchFamily="34" charset="0"/>
              </a:rPr>
              <a:t>coil inner radius: 20 mm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altLang="zh-CN" sz="2400" b="1" dirty="0" smtClean="0">
                <a:solidFill>
                  <a:srgbClr val="FF00FF"/>
                </a:solidFill>
                <a:latin typeface="Times New Roman" panose="02020603050405020304" pitchFamily="18" charset="0"/>
              </a:rPr>
              <a:t>Challenging </a:t>
            </a:r>
            <a:r>
              <a:rPr lang="en-US" altLang="zh-CN" sz="2400" b="1" dirty="0">
                <a:solidFill>
                  <a:srgbClr val="FF00FF"/>
                </a:solidFill>
                <a:latin typeface="Times New Roman" panose="02020603050405020304" pitchFamily="18" charset="0"/>
              </a:rPr>
              <a:t>to meet stringent design </a:t>
            </a:r>
            <a:r>
              <a:rPr lang="en-US" altLang="zh-CN" sz="2400" b="1" dirty="0" smtClean="0">
                <a:solidFill>
                  <a:srgbClr val="FF00FF"/>
                </a:solidFill>
                <a:latin typeface="Times New Roman" panose="02020603050405020304" pitchFamily="18" charset="0"/>
              </a:rPr>
              <a:t>requirements for Q1a</a:t>
            </a:r>
            <a:endParaRPr lang="en-US" altLang="zh-CN" sz="2400" b="1" dirty="0">
              <a:solidFill>
                <a:srgbClr val="FF00FF"/>
              </a:solidFill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Font typeface="Wingdings" pitchFamily="2" charset="2"/>
              <a:buNone/>
            </a:pP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    </a:t>
            </a:r>
            <a:r>
              <a:rPr lang="en-US" altLang="zh-CN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zh-CN" sz="2400" dirty="0" smtClean="0">
                <a:latin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Times New Roman" panose="02020603050405020304" pitchFamily="18" charset="0"/>
              </a:rPr>
              <a:t>) High field gradient: 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142.3 T/m</a:t>
            </a:r>
            <a:endParaRPr lang="en-US" altLang="zh-CN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Font typeface="Wingdings" pitchFamily="2" charset="2"/>
              <a:buNone/>
            </a:pP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   </a:t>
            </a:r>
            <a:r>
              <a:rPr lang="en-US" altLang="zh-CN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   </a:t>
            </a:r>
            <a:r>
              <a:rPr lang="en-US" altLang="zh-CN" sz="2400" dirty="0">
                <a:latin typeface="Times New Roman" panose="02020603050405020304" pitchFamily="18" charset="0"/>
              </a:rPr>
              <a:t>2) Limited </a:t>
            </a:r>
            <a:r>
              <a:rPr lang="en-US" altLang="zh-CN" sz="2400" dirty="0" smtClean="0">
                <a:latin typeface="Times New Roman" panose="02020603050405020304" pitchFamily="18" charset="0"/>
              </a:rPr>
              <a:t>magnet radial </a:t>
            </a:r>
            <a:r>
              <a:rPr lang="en-US" altLang="zh-CN" sz="2400" dirty="0">
                <a:latin typeface="Times New Roman" panose="02020603050405020304" pitchFamily="18" charset="0"/>
              </a:rPr>
              <a:t>space </a:t>
            </a:r>
          </a:p>
          <a:p>
            <a:pPr marL="0" indent="0">
              <a:spcAft>
                <a:spcPts val="0"/>
              </a:spcAft>
              <a:buFont typeface="Wingdings" pitchFamily="2" charset="2"/>
              <a:buNone/>
            </a:pPr>
            <a:r>
              <a:rPr lang="en-US" altLang="zh-CN" sz="2000" dirty="0" smtClean="0">
                <a:solidFill>
                  <a:srgbClr val="0033CC"/>
                </a:solidFill>
                <a:latin typeface="Times New Roman" panose="02020603050405020304" pitchFamily="18" charset="0"/>
              </a:rPr>
              <a:t>                           </a:t>
            </a:r>
            <a:r>
              <a:rPr lang="en-US" altLang="zh-CN" sz="2000" dirty="0">
                <a:solidFill>
                  <a:srgbClr val="0033CC"/>
                </a:solidFill>
                <a:latin typeface="Times New Roman" panose="02020603050405020304" pitchFamily="18" charset="0"/>
              </a:rPr>
              <a:t>R: [20mm, 31.36mm], 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11.36mm</a:t>
            </a:r>
            <a:endParaRPr lang="en-US" altLang="zh-CN" sz="2400" dirty="0">
              <a:solidFill>
                <a:srgbClr val="0033CC"/>
              </a:solidFill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   </a:t>
            </a:r>
            <a:r>
              <a:rPr lang="en-US" altLang="zh-CN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   </a:t>
            </a:r>
            <a:r>
              <a:rPr lang="en-US" altLang="zh-CN" sz="2400" dirty="0">
                <a:latin typeface="Times New Roman" panose="02020603050405020304" pitchFamily="18" charset="0"/>
              </a:rPr>
              <a:t>3) Magnetic field crosstalk between two apertures</a:t>
            </a:r>
            <a:endParaRPr lang="en-US" altLang="zh-CN" sz="2000" dirty="0">
              <a:latin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CN" sz="2000" i="1" dirty="0">
                <a:solidFill>
                  <a:srgbClr val="0033CC"/>
                </a:solidFill>
                <a:latin typeface="Times New Roman" panose="02020603050405020304" pitchFamily="18" charset="0"/>
              </a:rPr>
              <a:t>              </a:t>
            </a:r>
            <a:r>
              <a:rPr lang="en-US" altLang="zh-CN" sz="2000" dirty="0">
                <a:solidFill>
                  <a:srgbClr val="0033CC"/>
                </a:solidFill>
                <a:latin typeface="Times New Roman" panose="02020603050405020304" pitchFamily="18" charset="0"/>
              </a:rPr>
              <a:t>High order field harmonics </a:t>
            </a:r>
            <a:r>
              <a:rPr lang="en-US" altLang="zh-CN" sz="20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≤ 3×10</a:t>
            </a:r>
            <a:r>
              <a:rPr lang="en-US" altLang="zh-CN" sz="2000" baseline="300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-4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altLang="zh-CN" sz="2000" dirty="0">
                <a:solidFill>
                  <a:srgbClr val="0033CC"/>
                </a:solidFill>
                <a:latin typeface="Times New Roman" panose="02020603050405020304" pitchFamily="18" charset="0"/>
              </a:rPr>
              <a:t>              </a:t>
            </a:r>
            <a:r>
              <a:rPr lang="en-US" altLang="zh-CN" sz="2000" b="1" dirty="0">
                <a:solidFill>
                  <a:srgbClr val="0033CC"/>
                </a:solidFill>
                <a:latin typeface="Times New Roman" panose="02020603050405020304" pitchFamily="18" charset="0"/>
              </a:rPr>
              <a:t>Local dipole field: </a:t>
            </a:r>
            <a:r>
              <a:rPr lang="en-US" altLang="zh-CN" sz="2000" dirty="0" smtClean="0">
                <a:solidFill>
                  <a:srgbClr val="0033CC"/>
                </a:solidFill>
                <a:latin typeface="Times New Roman" panose="02020603050405020304" pitchFamily="18" charset="0"/>
              </a:rPr>
              <a:t>≤ 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300 </a:t>
            </a:r>
            <a:r>
              <a:rPr lang="en-US" altLang="zh-CN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Gs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altLang="zh-CN" sz="2000" dirty="0">
                <a:solidFill>
                  <a:srgbClr val="0033CC"/>
                </a:solidFill>
                <a:latin typeface="Times New Roman" panose="02020603050405020304" pitchFamily="18" charset="0"/>
              </a:rPr>
              <a:t>                                             </a:t>
            </a:r>
          </a:p>
          <a:p>
            <a:pPr>
              <a:buFont typeface="Wingdings" pitchFamily="2" charset="2"/>
              <a:buChar char="l"/>
            </a:pPr>
            <a:endParaRPr lang="en-US" altLang="zh-CN" sz="2000" dirty="0">
              <a:solidFill>
                <a:srgbClr val="0033CC"/>
              </a:solidFill>
              <a:latin typeface="Times New Roman" panose="02020603050405020304" pitchFamily="18" charset="0"/>
            </a:endParaRPr>
          </a:p>
          <a:p>
            <a:pPr>
              <a:buFont typeface="Wingdings" pitchFamily="2" charset="2"/>
              <a:buChar char="l"/>
            </a:pPr>
            <a:endParaRPr lang="en-US" altLang="zh-CN" sz="2000" dirty="0">
              <a:solidFill>
                <a:srgbClr val="0033CC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v"/>
            </a:pPr>
            <a:endParaRPr lang="en-US" altLang="zh-CN" sz="18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248" y="4022666"/>
            <a:ext cx="3744416" cy="2516247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4</a:t>
            </a:fld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9291864" y="3428884"/>
            <a:ext cx="2780800" cy="411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solidFill>
                  <a:srgbClr val="00A249"/>
                </a:solidFill>
              </a:rPr>
              <a:t>FCC-</a:t>
            </a:r>
            <a:r>
              <a:rPr lang="en-US" altLang="zh-CN" sz="2000" b="1" dirty="0" err="1" smtClean="0">
                <a:solidFill>
                  <a:srgbClr val="00A249"/>
                </a:solidFill>
              </a:rPr>
              <a:t>ee</a:t>
            </a:r>
            <a:r>
              <a:rPr lang="en-US" altLang="zh-CN" sz="2000" b="1" dirty="0" smtClean="0">
                <a:solidFill>
                  <a:srgbClr val="00A249"/>
                </a:solidFill>
              </a:rPr>
              <a:t> FFQ: 100 T/m</a:t>
            </a:r>
            <a:endParaRPr lang="zh-CN" altLang="en-US" sz="2000" b="1" dirty="0">
              <a:solidFill>
                <a:srgbClr val="00A249"/>
              </a:solidFill>
            </a:endParaRPr>
          </a:p>
        </p:txBody>
      </p:sp>
      <p:sp>
        <p:nvSpPr>
          <p:cNvPr id="9" name="文本框 23">
            <a:extLst>
              <a:ext uri="{FF2B5EF4-FFF2-40B4-BE49-F238E27FC236}">
                <a16:creationId xmlns:a16="http://schemas.microsoft.com/office/drawing/2014/main" xmlns="" id="{3545BBB0-F5A1-4124-8C5A-A942C707EE66}"/>
              </a:ext>
            </a:extLst>
          </p:cNvPr>
          <p:cNvSpPr txBox="1"/>
          <p:nvPr/>
        </p:nvSpPr>
        <p:spPr>
          <a:xfrm>
            <a:off x="407368" y="38891"/>
            <a:ext cx="11690652" cy="73303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4000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3200" b="1" dirty="0">
                <a:solidFill>
                  <a:srgbClr val="C00000"/>
                </a:solidFill>
              </a:rPr>
              <a:t>Introduction</a:t>
            </a:r>
            <a:endParaRPr lang="zh-CN" altLang="en-US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33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7368" y="1191167"/>
            <a:ext cx="10459182" cy="518457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altLang="zh-CN" sz="1800" dirty="0" smtClean="0">
                <a:cs typeface="Arial" panose="020B0604020202020204" pitchFamily="34" charset="0"/>
              </a:rPr>
              <a:t>High gradient, iron-free compact </a:t>
            </a:r>
            <a:r>
              <a:rPr lang="en-US" altLang="zh-CN" sz="1800" dirty="0" err="1" smtClean="0">
                <a:cs typeface="Arial" panose="020B0604020202020204" pitchFamily="34" charset="0"/>
              </a:rPr>
              <a:t>quadrupole</a:t>
            </a:r>
            <a:r>
              <a:rPr lang="en-US" altLang="zh-CN" sz="1800" dirty="0" smtClean="0">
                <a:cs typeface="Arial" panose="020B0604020202020204" pitchFamily="34" charset="0"/>
              </a:rPr>
              <a:t> required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altLang="zh-CN" sz="1800" dirty="0" smtClean="0">
                <a:cs typeface="Arial" panose="020B0604020202020204" pitchFamily="34" charset="0"/>
              </a:rPr>
              <a:t>Field </a:t>
            </a:r>
            <a:r>
              <a:rPr lang="en-US" altLang="zh-CN" sz="1800" dirty="0">
                <a:cs typeface="Arial" panose="020B0604020202020204" pitchFamily="34" charset="0"/>
              </a:rPr>
              <a:t>crosstalk varies with longitudinal </a:t>
            </a:r>
            <a:r>
              <a:rPr lang="en-US" altLang="zh-CN" sz="1800" dirty="0" smtClean="0">
                <a:cs typeface="Arial" panose="020B0604020202020204" pitchFamily="34" charset="0"/>
              </a:rPr>
              <a:t>position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altLang="zh-CN" sz="1800" dirty="0">
                <a:cs typeface="Arial" panose="020B0604020202020204" pitchFamily="34" charset="0"/>
              </a:rPr>
              <a:t>CCT (Canted cosine theta) coil can locally adjust field distribution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altLang="zh-CN" sz="1800" dirty="0" smtClean="0">
                <a:cs typeface="Arial" panose="020B0604020202020204" pitchFamily="34" charset="0"/>
              </a:rPr>
              <a:t>Besides </a:t>
            </a:r>
            <a:r>
              <a:rPr lang="en-US" altLang="zh-CN" sz="1800" dirty="0" err="1" smtClean="0">
                <a:cs typeface="Arial" panose="020B0604020202020204" pitchFamily="34" charset="0"/>
              </a:rPr>
              <a:t>quadrupole</a:t>
            </a:r>
            <a:r>
              <a:rPr lang="en-US" altLang="zh-CN" sz="1800" dirty="0" smtClean="0">
                <a:cs typeface="Arial" panose="020B0604020202020204" pitchFamily="34" charset="0"/>
              </a:rPr>
              <a:t>, several corrector </a:t>
            </a:r>
            <a:r>
              <a:rPr lang="en-US" altLang="zh-CN" sz="1800" dirty="0">
                <a:cs typeface="Arial" panose="020B0604020202020204" pitchFamily="34" charset="0"/>
              </a:rPr>
              <a:t>coils are </a:t>
            </a:r>
            <a:r>
              <a:rPr lang="en-US" altLang="zh-CN" sz="1800" dirty="0" smtClean="0">
                <a:cs typeface="Arial" panose="020B0604020202020204" pitchFamily="34" charset="0"/>
              </a:rPr>
              <a:t>needed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altLang="zh-CN" sz="1800" dirty="0">
                <a:cs typeface="Arial" panose="020B0604020202020204" pitchFamily="34" charset="0"/>
              </a:rPr>
              <a:t>                       </a:t>
            </a:r>
            <a:r>
              <a:rPr lang="en-US" altLang="zh-CN" sz="1800" dirty="0" smtClean="0">
                <a:cs typeface="Arial" panose="020B0604020202020204" pitchFamily="34" charset="0"/>
              </a:rPr>
              <a:t>Dipole </a:t>
            </a:r>
            <a:r>
              <a:rPr lang="en-US" altLang="zh-CN" sz="1800" dirty="0">
                <a:cs typeface="Arial" panose="020B0604020202020204" pitchFamily="34" charset="0"/>
              </a:rPr>
              <a:t>corrector coil, Skew quadrupole </a:t>
            </a:r>
            <a:r>
              <a:rPr lang="en-US" altLang="zh-CN" sz="1800" dirty="0" smtClean="0">
                <a:cs typeface="Arial" panose="020B0604020202020204" pitchFamily="34" charset="0"/>
              </a:rPr>
              <a:t>coil, </a:t>
            </a:r>
            <a:r>
              <a:rPr lang="en-US" altLang="zh-CN" sz="1800" dirty="0" err="1" smtClean="0">
                <a:cs typeface="Arial" panose="020B0604020202020204" pitchFamily="34" charset="0"/>
              </a:rPr>
              <a:t>etc</a:t>
            </a:r>
            <a:endParaRPr lang="en-US" altLang="zh-CN" sz="18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en-US" altLang="zh-CN" sz="2200" b="1" dirty="0">
                <a:solidFill>
                  <a:srgbClr val="FF0000"/>
                </a:solidFill>
                <a:cs typeface="Arial" panose="020B0604020202020204" pitchFamily="34" charset="0"/>
              </a:rPr>
              <a:t>Direct winding CCT coil is </a:t>
            </a:r>
            <a:r>
              <a:rPr lang="en-US" altLang="zh-CN" sz="22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preferred.    </a:t>
            </a:r>
            <a:r>
              <a:rPr lang="en-US" altLang="zh-CN" sz="20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Baseline design</a:t>
            </a:r>
            <a:endParaRPr lang="en-US" altLang="zh-CN" sz="2000" b="1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altLang="zh-CN" sz="2000" dirty="0" smtClean="0">
                <a:solidFill>
                  <a:srgbClr val="0033CC"/>
                </a:solidFill>
                <a:latin typeface="Times New Roman" panose="02020603050405020304" pitchFamily="18" charset="0"/>
              </a:rPr>
              <a:t>      </a:t>
            </a:r>
            <a:r>
              <a:rPr lang="en-US" altLang="zh-CN" sz="1800" dirty="0" smtClean="0">
                <a:solidFill>
                  <a:srgbClr val="008400"/>
                </a:solidFill>
                <a:cs typeface="Arial" panose="020B0604020202020204" pitchFamily="34" charset="0"/>
              </a:rPr>
              <a:t>Wind </a:t>
            </a:r>
            <a:r>
              <a:rPr lang="en-US" altLang="zh-CN" sz="1800" dirty="0">
                <a:solidFill>
                  <a:srgbClr val="008400"/>
                </a:solidFill>
                <a:cs typeface="Arial" panose="020B0604020202020204" pitchFamily="34" charset="0"/>
              </a:rPr>
              <a:t>CCT coil layer by layer </a:t>
            </a:r>
            <a:r>
              <a:rPr lang="en-US" altLang="zh-CN" sz="1800" dirty="0" smtClean="0">
                <a:solidFill>
                  <a:srgbClr val="008400"/>
                </a:solidFill>
                <a:cs typeface="Arial" panose="020B0604020202020204" pitchFamily="34" charset="0"/>
              </a:rPr>
              <a:t>on tube surface using </a:t>
            </a:r>
            <a:r>
              <a:rPr lang="en-US" altLang="zh-CN" sz="1800" dirty="0">
                <a:solidFill>
                  <a:srgbClr val="008400"/>
                </a:solidFill>
                <a:cs typeface="Arial" panose="020B0604020202020204" pitchFamily="34" charset="0"/>
              </a:rPr>
              <a:t>Direct winding </a:t>
            </a:r>
            <a:r>
              <a:rPr lang="en-US" altLang="zh-CN" sz="1800" dirty="0" smtClean="0">
                <a:solidFill>
                  <a:srgbClr val="008400"/>
                </a:solidFill>
                <a:cs typeface="Arial" panose="020B0604020202020204" pitchFamily="34" charset="0"/>
              </a:rPr>
              <a:t>technology</a:t>
            </a: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CN" sz="2000" dirty="0" smtClean="0">
              <a:solidFill>
                <a:srgbClr val="008400"/>
              </a:solidFill>
              <a:latin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US" altLang="zh-CN" sz="1800" dirty="0"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      </a:t>
            </a:r>
            <a:r>
              <a:rPr lang="en-US" altLang="zh-CN" sz="2200" dirty="0">
                <a:solidFill>
                  <a:srgbClr val="0000FF"/>
                </a:solidFill>
                <a:cs typeface="Arial" panose="020B0604020202020204" pitchFamily="34" charset="0"/>
              </a:rPr>
              <a:t>Advantages of Direct winding CCT coil:</a:t>
            </a: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zh-CN" sz="2000" b="1" dirty="0">
                <a:cs typeface="Arial" panose="020B0604020202020204" pitchFamily="34" charset="0"/>
              </a:rPr>
              <a:t>Accurate</a:t>
            </a:r>
            <a:r>
              <a:rPr lang="en-US" altLang="zh-CN" sz="2000" dirty="0"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cs typeface="Arial" panose="020B0604020202020204" pitchFamily="34" charset="0"/>
              </a:rPr>
              <a:t>wire position </a:t>
            </a:r>
            <a:r>
              <a:rPr lang="en-US" altLang="zh-CN" sz="2000" dirty="0">
                <a:cs typeface="Arial" panose="020B0604020202020204" pitchFamily="34" charset="0"/>
              </a:rPr>
              <a:t>and high magnetic field precision </a:t>
            </a: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zh-CN" sz="2000" b="1" dirty="0">
                <a:cs typeface="Arial" panose="020B0604020202020204" pitchFamily="34" charset="0"/>
              </a:rPr>
              <a:t>No gap </a:t>
            </a:r>
            <a:r>
              <a:rPr lang="en-US" altLang="zh-CN" sz="2000" dirty="0">
                <a:cs typeface="Arial" panose="020B0604020202020204" pitchFamily="34" charset="0"/>
              </a:rPr>
              <a:t>between adjacent layers or coils</a:t>
            </a: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zh-CN" sz="2100" b="1" dirty="0">
                <a:cs typeface="Arial" panose="020B0604020202020204" pitchFamily="34" charset="0"/>
              </a:rPr>
              <a:t>Compact structure </a:t>
            </a:r>
            <a:r>
              <a:rPr lang="en-US" altLang="zh-CN" sz="2100" dirty="0">
                <a:cs typeface="Arial" panose="020B0604020202020204" pitchFamily="34" charset="0"/>
              </a:rPr>
              <a:t>for </a:t>
            </a:r>
            <a:r>
              <a:rPr lang="en-US" altLang="zh-CN" sz="2100" dirty="0" smtClean="0">
                <a:cs typeface="Arial" panose="020B0604020202020204" pitchFamily="34" charset="0"/>
              </a:rPr>
              <a:t>SC </a:t>
            </a:r>
            <a:r>
              <a:rPr lang="en-US" altLang="zh-CN" sz="2100" dirty="0">
                <a:cs typeface="Arial" panose="020B0604020202020204" pitchFamily="34" charset="0"/>
              </a:rPr>
              <a:t>magnets with multiple coils</a:t>
            </a: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zh-CN" sz="2100" dirty="0">
                <a:solidFill>
                  <a:srgbClr val="FF0000"/>
                </a:solidFill>
                <a:cs typeface="Arial" panose="020B0604020202020204" pitchFamily="34" charset="0"/>
              </a:rPr>
              <a:t>Coil self correction </a:t>
            </a:r>
            <a:r>
              <a:rPr lang="en-US" altLang="zh-CN" sz="2100" dirty="0" smtClean="0">
                <a:cs typeface="Arial" panose="020B0604020202020204" pitchFamily="34" charset="0"/>
              </a:rPr>
              <a:t>is </a:t>
            </a:r>
            <a:r>
              <a:rPr lang="en-US" altLang="zh-CN" sz="2100" dirty="0">
                <a:cs typeface="Arial" panose="020B0604020202020204" pitchFamily="34" charset="0"/>
              </a:rPr>
              <a:t>used to solve magnetic field </a:t>
            </a:r>
            <a:r>
              <a:rPr lang="en-US" altLang="zh-CN" sz="2100" dirty="0" smtClean="0">
                <a:cs typeface="Arial" panose="020B0604020202020204" pitchFamily="34" charset="0"/>
              </a:rPr>
              <a:t>crosstalk</a:t>
            </a: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zh-CN" sz="2100" dirty="0">
                <a:solidFill>
                  <a:srgbClr val="FF0000"/>
                </a:solidFill>
                <a:cs typeface="Arial" panose="020B0604020202020204" pitchFamily="34" charset="0"/>
              </a:rPr>
              <a:t>Pre-stress can be applied </a:t>
            </a:r>
            <a:r>
              <a:rPr lang="en-US" altLang="zh-CN" sz="2100" dirty="0">
                <a:cs typeface="Arial" panose="020B0604020202020204" pitchFamily="34" charset="0"/>
              </a:rPr>
              <a:t>by wrapping fiberglass on </a:t>
            </a:r>
            <a:r>
              <a:rPr lang="en-US" altLang="zh-CN" sz="2100" dirty="0" smtClean="0">
                <a:cs typeface="Arial" panose="020B0604020202020204" pitchFamily="34" charset="0"/>
              </a:rPr>
              <a:t>coil </a:t>
            </a:r>
            <a:r>
              <a:rPr lang="en-US" altLang="zh-CN" sz="2100" dirty="0">
                <a:cs typeface="Arial" panose="020B0604020202020204" pitchFamily="34" charset="0"/>
              </a:rPr>
              <a:t>layers </a:t>
            </a: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zh-CN" sz="2100" dirty="0" smtClean="0">
                <a:solidFill>
                  <a:srgbClr val="FF0000"/>
                </a:solidFill>
                <a:cs typeface="Arial" panose="020B0604020202020204" pitchFamily="34" charset="0"/>
              </a:rPr>
              <a:t>Field </a:t>
            </a:r>
            <a:r>
              <a:rPr lang="en-US" altLang="zh-CN" sz="2100" dirty="0">
                <a:solidFill>
                  <a:srgbClr val="FF0000"/>
                </a:solidFill>
                <a:cs typeface="Arial" panose="020B0604020202020204" pitchFamily="34" charset="0"/>
              </a:rPr>
              <a:t>harmonics can be corrected </a:t>
            </a:r>
            <a:r>
              <a:rPr lang="en-US" altLang="zh-CN" sz="2100" dirty="0">
                <a:cs typeface="Arial" panose="020B0604020202020204" pitchFamily="34" charset="0"/>
              </a:rPr>
              <a:t>during multi-layer winding process    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US" altLang="zh-CN" sz="21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altLang="zh-CN" sz="2100" dirty="0">
              <a:solidFill>
                <a:srgbClr val="0033CC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altLang="zh-CN" sz="2100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5</a:t>
            </a:fld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7320136" y="4611474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cs typeface="Arial" panose="020B0604020202020204" pitchFamily="34" charset="0"/>
              </a:rPr>
              <a:t>Direct </a:t>
            </a:r>
            <a:r>
              <a:rPr lang="en-US" altLang="zh-CN" b="1" dirty="0" smtClean="0">
                <a:cs typeface="Arial" panose="020B0604020202020204" pitchFamily="34" charset="0"/>
              </a:rPr>
              <a:t>winding CCT</a:t>
            </a:r>
            <a:endParaRPr lang="zh-CN" altLang="en-US" b="1" dirty="0"/>
          </a:p>
        </p:txBody>
      </p:sp>
      <p:pic>
        <p:nvPicPr>
          <p:cNvPr id="11" name="图片 10"/>
          <p:cNvPicPr/>
          <p:nvPr/>
        </p:nvPicPr>
        <p:blipFill>
          <a:blip r:embed="rId2"/>
          <a:stretch>
            <a:fillRect/>
          </a:stretch>
        </p:blipFill>
        <p:spPr>
          <a:xfrm>
            <a:off x="8730255" y="3066146"/>
            <a:ext cx="3294467" cy="88905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448" y="1414012"/>
            <a:ext cx="4571448" cy="91235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352" y="4249314"/>
            <a:ext cx="2644996" cy="2088470"/>
          </a:xfrm>
          <a:prstGeom prst="rect">
            <a:avLst/>
          </a:prstGeom>
        </p:spPr>
      </p:pic>
      <p:sp>
        <p:nvSpPr>
          <p:cNvPr id="12" name="文本框 23">
            <a:extLst>
              <a:ext uri="{FF2B5EF4-FFF2-40B4-BE49-F238E27FC236}">
                <a16:creationId xmlns:a16="http://schemas.microsoft.com/office/drawing/2014/main" xmlns="" id="{3545BBB0-F5A1-4124-8C5A-A942C707EE66}"/>
              </a:ext>
            </a:extLst>
          </p:cNvPr>
          <p:cNvSpPr txBox="1"/>
          <p:nvPr/>
        </p:nvSpPr>
        <p:spPr>
          <a:xfrm>
            <a:off x="407368" y="38891"/>
            <a:ext cx="11690652" cy="73303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4000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3200" b="1" dirty="0">
                <a:solidFill>
                  <a:srgbClr val="C00000"/>
                </a:solidFill>
              </a:rPr>
              <a:t>Introduction</a:t>
            </a:r>
            <a:endParaRPr lang="zh-CN" altLang="en-US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00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7368" y="1099209"/>
            <a:ext cx="10873208" cy="518457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altLang="zh-CN" sz="2000" dirty="0" smtClean="0">
                <a:cs typeface="Arial" panose="020B0604020202020204" pitchFamily="34" charset="0"/>
              </a:rPr>
              <a:t>FCC-</a:t>
            </a:r>
            <a:r>
              <a:rPr lang="en-US" altLang="zh-CN" sz="2000" dirty="0" err="1" smtClean="0">
                <a:cs typeface="Arial" panose="020B0604020202020204" pitchFamily="34" charset="0"/>
              </a:rPr>
              <a:t>ee</a:t>
            </a:r>
            <a:r>
              <a:rPr lang="en-US" altLang="zh-CN" sz="2000" dirty="0" smtClean="0">
                <a:cs typeface="Arial" panose="020B0604020202020204" pitchFamily="34" charset="0"/>
              </a:rPr>
              <a:t> is considering </a:t>
            </a:r>
            <a:r>
              <a:rPr lang="en-US" altLang="zh-CN" sz="2000" dirty="0">
                <a:cs typeface="Arial" panose="020B0604020202020204" pitchFamily="34" charset="0"/>
              </a:rPr>
              <a:t>adopting direct winding technology in </a:t>
            </a:r>
            <a:r>
              <a:rPr lang="en-US" altLang="zh-CN" sz="2000" dirty="0" smtClean="0">
                <a:cs typeface="Arial" panose="020B0604020202020204" pitchFamily="34" charset="0"/>
              </a:rPr>
              <a:t>final focus </a:t>
            </a:r>
            <a:r>
              <a:rPr lang="en-US" altLang="zh-CN" sz="2000" dirty="0" err="1" smtClean="0">
                <a:cs typeface="Arial" panose="020B0604020202020204" pitchFamily="34" charset="0"/>
              </a:rPr>
              <a:t>quadrupole</a:t>
            </a: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altLang="zh-CN" sz="2000" dirty="0">
                <a:cs typeface="Arial" panose="020B0604020202020204" pitchFamily="34" charset="0"/>
              </a:rPr>
              <a:t>Collaborate with BNL</a:t>
            </a: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1800" dirty="0"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US" altLang="zh-CN" sz="21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altLang="zh-CN" sz="2100" dirty="0">
              <a:solidFill>
                <a:srgbClr val="0033CC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altLang="zh-CN" sz="2100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6</a:t>
            </a:fld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263352" y="2939430"/>
            <a:ext cx="2736304" cy="1026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cs typeface="Arial" panose="020B0604020202020204" pitchFamily="34" charset="0"/>
              </a:rPr>
              <a:t>FCC Week </a:t>
            </a:r>
            <a:r>
              <a:rPr lang="en-US" altLang="zh-CN" sz="2000" b="1" dirty="0" smtClean="0">
                <a:cs typeface="Arial" panose="020B0604020202020204" pitchFamily="34" charset="0"/>
              </a:rPr>
              <a:t>2026</a:t>
            </a:r>
          </a:p>
          <a:p>
            <a:r>
              <a:rPr lang="en-US" altLang="zh-CN" sz="2000" b="1" dirty="0">
                <a:solidFill>
                  <a:srgbClr val="FF0000"/>
                </a:solidFill>
              </a:rPr>
              <a:t>Magnets for FCC-</a:t>
            </a:r>
            <a:r>
              <a:rPr lang="en-US" altLang="zh-CN" sz="2000" b="1" dirty="0" err="1">
                <a:solidFill>
                  <a:srgbClr val="FF0000"/>
                </a:solidFill>
              </a:rPr>
              <a:t>ee</a:t>
            </a:r>
            <a:r>
              <a:rPr lang="en-US" altLang="zh-CN" sz="2000" b="1" dirty="0">
                <a:solidFill>
                  <a:srgbClr val="FF0000"/>
                </a:solidFill>
              </a:rPr>
              <a:t> interaction region</a:t>
            </a:r>
            <a:endParaRPr lang="zh-CN" altLang="en-US" sz="2000" b="1" dirty="0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672" y="1816528"/>
            <a:ext cx="6491065" cy="4832382"/>
          </a:xfrm>
          <a:prstGeom prst="rect">
            <a:avLst/>
          </a:prstGeom>
        </p:spPr>
      </p:pic>
      <p:sp>
        <p:nvSpPr>
          <p:cNvPr id="10" name="文本框 23">
            <a:extLst>
              <a:ext uri="{FF2B5EF4-FFF2-40B4-BE49-F238E27FC236}">
                <a16:creationId xmlns:a16="http://schemas.microsoft.com/office/drawing/2014/main" xmlns="" id="{3545BBB0-F5A1-4124-8C5A-A942C707EE66}"/>
              </a:ext>
            </a:extLst>
          </p:cNvPr>
          <p:cNvSpPr txBox="1"/>
          <p:nvPr/>
        </p:nvSpPr>
        <p:spPr>
          <a:xfrm>
            <a:off x="407368" y="38891"/>
            <a:ext cx="11690652" cy="73303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4000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3200" b="1" dirty="0">
                <a:solidFill>
                  <a:srgbClr val="C00000"/>
                </a:solidFill>
              </a:rPr>
              <a:t>Introduction</a:t>
            </a:r>
            <a:endParaRPr lang="zh-CN" altLang="en-US" sz="3200" b="1" dirty="0">
              <a:solidFill>
                <a:srgbClr val="C0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63352" y="4524709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Brett </a:t>
            </a:r>
            <a:r>
              <a:rPr lang="en-US" altLang="zh-CN" sz="2000" b="1" dirty="0" smtClean="0"/>
              <a:t>Parker, BNL</a:t>
            </a:r>
            <a:endParaRPr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08140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7</a:t>
            </a:fld>
            <a:endParaRPr lang="zh-CN" altLang="en-US"/>
          </a:p>
        </p:txBody>
      </p:sp>
      <p:sp>
        <p:nvSpPr>
          <p:cNvPr id="8" name="标题 3">
            <a:extLst>
              <a:ext uri="{FF2B5EF4-FFF2-40B4-BE49-F238E27FC236}">
                <a16:creationId xmlns:a16="http://schemas.microsoft.com/office/drawing/2014/main" xmlns="" id="{7DC4B49B-183B-47A0-900D-9ACC16D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791"/>
            <a:ext cx="12191999" cy="916209"/>
          </a:xfrm>
        </p:spPr>
        <p:txBody>
          <a:bodyPr>
            <a:normAutofit/>
          </a:bodyPr>
          <a:lstStyle/>
          <a:p>
            <a:r>
              <a:rPr lang="en-US" altLang="zh-CN" sz="2800" dirty="0" smtClean="0"/>
              <a:t>Direct </a:t>
            </a:r>
            <a:r>
              <a:rPr lang="en-US" altLang="zh-CN" sz="2800" dirty="0"/>
              <a:t>winding experiment of CCT coil</a:t>
            </a:r>
            <a:endParaRPr lang="zh-CN" altLang="en-US" sz="2800" dirty="0">
              <a:solidFill>
                <a:srgbClr val="C00000"/>
              </a:solidFill>
              <a:effectLst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055440" y="1108188"/>
            <a:ext cx="11017224" cy="46811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altLang="zh-CN" sz="2000" dirty="0" smtClean="0">
                <a:solidFill>
                  <a:srgbClr val="008400"/>
                </a:solidFill>
                <a:cs typeface="Arial" panose="020B0604020202020204" pitchFamily="34" charset="0"/>
              </a:rPr>
              <a:t>SC quadrupole </a:t>
            </a:r>
            <a:r>
              <a:rPr lang="en-US" altLang="zh-CN" sz="2000" dirty="0">
                <a:solidFill>
                  <a:srgbClr val="008400"/>
                </a:solidFill>
                <a:cs typeface="Arial" panose="020B0604020202020204" pitchFamily="34" charset="0"/>
              </a:rPr>
              <a:t>design </a:t>
            </a:r>
            <a:r>
              <a:rPr lang="en-US" altLang="zh-CN" sz="2000" dirty="0" smtClean="0">
                <a:solidFill>
                  <a:srgbClr val="008400"/>
                </a:solidFill>
                <a:cs typeface="Arial" panose="020B0604020202020204" pitchFamily="34" charset="0"/>
              </a:rPr>
              <a:t>was </a:t>
            </a:r>
            <a:r>
              <a:rPr lang="en-US" altLang="zh-CN" sz="2000" dirty="0">
                <a:solidFill>
                  <a:srgbClr val="008400"/>
                </a:solidFill>
                <a:cs typeface="Arial" panose="020B0604020202020204" pitchFamily="34" charset="0"/>
              </a:rPr>
              <a:t>reviewed </a:t>
            </a:r>
            <a:r>
              <a:rPr lang="en-US" altLang="zh-CN" sz="2000" dirty="0" smtClean="0">
                <a:solidFill>
                  <a:srgbClr val="008400"/>
                </a:solidFill>
                <a:cs typeface="Arial" panose="020B0604020202020204" pitchFamily="34" charset="0"/>
              </a:rPr>
              <a:t>in Mini-Review </a:t>
            </a:r>
            <a:r>
              <a:rPr lang="en-US" altLang="zh-CN" sz="2000" dirty="0">
                <a:solidFill>
                  <a:srgbClr val="008400"/>
                </a:solidFill>
                <a:cs typeface="Arial" panose="020B0604020202020204" pitchFamily="34" charset="0"/>
              </a:rPr>
              <a:t>of CEPC MDI </a:t>
            </a:r>
            <a:r>
              <a:rPr lang="en-US" altLang="zh-CN" sz="2000" dirty="0" smtClean="0">
                <a:solidFill>
                  <a:srgbClr val="008400"/>
                </a:solidFill>
                <a:cs typeface="Arial" panose="020B0604020202020204" pitchFamily="34" charset="0"/>
              </a:rPr>
              <a:t>in </a:t>
            </a:r>
            <a:r>
              <a:rPr lang="en-US" altLang="zh-CN" sz="2000" dirty="0">
                <a:solidFill>
                  <a:srgbClr val="008400"/>
                </a:solidFill>
                <a:cs typeface="Arial" panose="020B0604020202020204" pitchFamily="34" charset="0"/>
              </a:rPr>
              <a:t>June </a:t>
            </a:r>
            <a:r>
              <a:rPr lang="en-US" altLang="zh-CN" sz="2000" dirty="0" smtClean="0">
                <a:solidFill>
                  <a:srgbClr val="008400"/>
                </a:solidFill>
                <a:cs typeface="Arial" panose="020B0604020202020204" pitchFamily="34" charset="0"/>
              </a:rPr>
              <a:t>2025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altLang="zh-CN" sz="2000" dirty="0">
                <a:solidFill>
                  <a:srgbClr val="008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“The committee fully endorses the plan to build a prototype of a direct wind Q1a CCT </a:t>
            </a:r>
            <a:r>
              <a:rPr lang="en-US" altLang="zh-CN" sz="2000" dirty="0" err="1">
                <a:solidFill>
                  <a:srgbClr val="008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quadrupole</a:t>
            </a:r>
            <a:r>
              <a:rPr lang="en-US" altLang="zh-CN" sz="2000" dirty="0">
                <a:solidFill>
                  <a:srgbClr val="008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altLang="zh-CN" sz="2000" dirty="0" smtClean="0">
              <a:solidFill>
                <a:srgbClr val="0084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en-US" altLang="zh-CN" sz="2000" dirty="0">
                <a:cs typeface="Arial" panose="020B0604020202020204" pitchFamily="34" charset="0"/>
              </a:rPr>
              <a:t>Direct winding experiments of CCT </a:t>
            </a:r>
            <a:r>
              <a:rPr lang="en-US" altLang="zh-CN" sz="2000" dirty="0" smtClean="0">
                <a:cs typeface="Arial" panose="020B0604020202020204" pitchFamily="34" charset="0"/>
              </a:rPr>
              <a:t>coil has started</a:t>
            </a: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en-US" altLang="zh-CN" sz="2000" dirty="0" smtClean="0">
                <a:cs typeface="Arial" panose="020B0604020202020204" pitchFamily="34" charset="0"/>
              </a:rPr>
              <a:t>According </a:t>
            </a:r>
            <a:r>
              <a:rPr lang="en-US" altLang="zh-CN" sz="2000" dirty="0">
                <a:cs typeface="Arial" panose="020B0604020202020204" pitchFamily="34" charset="0"/>
              </a:rPr>
              <a:t>to the </a:t>
            </a:r>
            <a:r>
              <a:rPr lang="en-US" altLang="zh-CN" sz="2000" dirty="0" smtClean="0">
                <a:cs typeface="Arial" panose="020B0604020202020204" pitchFamily="34" charset="0"/>
              </a:rPr>
              <a:t>quadrupole </a:t>
            </a:r>
            <a:r>
              <a:rPr lang="en-US" altLang="zh-CN" sz="2000" dirty="0">
                <a:cs typeface="Arial" panose="020B0604020202020204" pitchFamily="34" charset="0"/>
              </a:rPr>
              <a:t>coil design, </a:t>
            </a:r>
            <a:r>
              <a:rPr lang="en-US" altLang="zh-CN" sz="2000" dirty="0" smtClean="0">
                <a:solidFill>
                  <a:srgbClr val="FF0000"/>
                </a:solidFill>
                <a:cs typeface="Arial" panose="020B0604020202020204" pitchFamily="34" charset="0"/>
              </a:rPr>
              <a:t>data file of CCT coil winding path </a:t>
            </a:r>
            <a:r>
              <a:rPr lang="en-US" altLang="zh-CN" sz="2000" dirty="0" smtClean="0">
                <a:cs typeface="Arial" panose="020B0604020202020204" pitchFamily="34" charset="0"/>
              </a:rPr>
              <a:t>suitable </a:t>
            </a:r>
            <a:r>
              <a:rPr lang="en-US" altLang="zh-CN" sz="2000" dirty="0">
                <a:cs typeface="Arial" panose="020B0604020202020204" pitchFamily="34" charset="0"/>
              </a:rPr>
              <a:t>for the winding machine has been </a:t>
            </a:r>
            <a:r>
              <a:rPr lang="en-US" altLang="zh-CN" sz="2000" dirty="0" smtClean="0">
                <a:cs typeface="Arial" panose="020B0604020202020204" pitchFamily="34" charset="0"/>
              </a:rPr>
              <a:t>generated</a:t>
            </a: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en-US" altLang="zh-CN" sz="2000" dirty="0" smtClean="0">
                <a:solidFill>
                  <a:srgbClr val="FF0000"/>
                </a:solidFill>
                <a:cs typeface="Arial" panose="020B0604020202020204" pitchFamily="34" charset="0"/>
              </a:rPr>
              <a:t>Control </a:t>
            </a:r>
            <a:r>
              <a:rPr lang="en-US" altLang="zh-CN" sz="2000" dirty="0">
                <a:solidFill>
                  <a:srgbClr val="FF0000"/>
                </a:solidFill>
                <a:cs typeface="Arial" panose="020B0604020202020204" pitchFamily="34" charset="0"/>
              </a:rPr>
              <a:t>system software </a:t>
            </a:r>
            <a:r>
              <a:rPr lang="en-US" altLang="zh-CN" sz="2000" dirty="0" smtClean="0">
                <a:cs typeface="Arial" panose="020B0604020202020204" pitchFamily="34" charset="0"/>
              </a:rPr>
              <a:t>has </a:t>
            </a:r>
            <a:r>
              <a:rPr lang="en-US" altLang="zh-CN" sz="2000" dirty="0">
                <a:cs typeface="Arial" panose="020B0604020202020204" pitchFamily="34" charset="0"/>
              </a:rPr>
              <a:t>been developed for Direct wind CCT </a:t>
            </a:r>
            <a:r>
              <a:rPr lang="en-US" altLang="zh-CN" sz="2000" dirty="0" err="1">
                <a:cs typeface="Arial" panose="020B0604020202020204" pitchFamily="34" charset="0"/>
              </a:rPr>
              <a:t>quadrupole</a:t>
            </a:r>
            <a:endParaRPr lang="en-US" altLang="zh-CN" sz="20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v"/>
            </a:pPr>
            <a:endParaRPr lang="en-US" altLang="zh-CN" sz="2000" dirty="0">
              <a:cs typeface="Arial" panose="020B060402020202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161" y="3140968"/>
            <a:ext cx="4383839" cy="3456384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3645024"/>
            <a:ext cx="5039995" cy="134112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A63AEC75-3A06-4299-B9A3-1C38A8C011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6058" y="5108133"/>
            <a:ext cx="2343247" cy="1248218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056819" y="5542035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/>
              <a:t>n=2: </a:t>
            </a:r>
            <a:r>
              <a:rPr lang="en-US" altLang="zh-CN" b="1" dirty="0" err="1" smtClean="0"/>
              <a:t>Quadrupole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399359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8</a:t>
            </a:fld>
            <a:endParaRPr lang="zh-CN" altLang="en-US"/>
          </a:p>
        </p:txBody>
      </p:sp>
      <p:sp>
        <p:nvSpPr>
          <p:cNvPr id="8" name="标题 3">
            <a:extLst>
              <a:ext uri="{FF2B5EF4-FFF2-40B4-BE49-F238E27FC236}">
                <a16:creationId xmlns:a16="http://schemas.microsoft.com/office/drawing/2014/main" xmlns="" id="{7DC4B49B-183B-47A0-900D-9ACC16D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791"/>
            <a:ext cx="12191999" cy="916209"/>
          </a:xfrm>
        </p:spPr>
        <p:txBody>
          <a:bodyPr>
            <a:normAutofit/>
          </a:bodyPr>
          <a:lstStyle/>
          <a:p>
            <a:r>
              <a:rPr lang="en-US" altLang="zh-CN" sz="2800" dirty="0" smtClean="0"/>
              <a:t>Direct </a:t>
            </a:r>
            <a:r>
              <a:rPr lang="en-US" altLang="zh-CN" sz="2800" dirty="0"/>
              <a:t>winding experiment of CCT coil</a:t>
            </a:r>
            <a:endParaRPr lang="zh-CN" altLang="en-US" sz="2800" dirty="0">
              <a:solidFill>
                <a:srgbClr val="C00000"/>
              </a:solidFill>
              <a:effectLst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055440" y="1124074"/>
            <a:ext cx="11017224" cy="46811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altLang="zh-CN" sz="2000" dirty="0" smtClean="0">
                <a:solidFill>
                  <a:srgbClr val="FF0000"/>
                </a:solidFill>
                <a:cs typeface="Arial" panose="020B0604020202020204" pitchFamily="34" charset="0"/>
              </a:rPr>
              <a:t>Direct </a:t>
            </a:r>
            <a:r>
              <a:rPr lang="en-US" altLang="zh-CN" sz="2000" dirty="0">
                <a:solidFill>
                  <a:srgbClr val="FF0000"/>
                </a:solidFill>
                <a:cs typeface="Arial" panose="020B0604020202020204" pitchFamily="34" charset="0"/>
              </a:rPr>
              <a:t>winding </a:t>
            </a:r>
            <a:r>
              <a:rPr lang="en-US" altLang="zh-CN" sz="2000" dirty="0" smtClean="0">
                <a:solidFill>
                  <a:srgbClr val="FF0000"/>
                </a:solidFill>
                <a:cs typeface="Arial" panose="020B0604020202020204" pitchFamily="34" charset="0"/>
              </a:rPr>
              <a:t>experiment of CCT </a:t>
            </a:r>
            <a:r>
              <a:rPr lang="en-US" altLang="zh-CN" sz="2000" dirty="0">
                <a:solidFill>
                  <a:srgbClr val="FF0000"/>
                </a:solidFill>
                <a:cs typeface="Arial" panose="020B0604020202020204" pitchFamily="34" charset="0"/>
              </a:rPr>
              <a:t>coil </a:t>
            </a:r>
            <a:r>
              <a:rPr lang="en-US" altLang="zh-CN" sz="2000" dirty="0" smtClean="0">
                <a:solidFill>
                  <a:srgbClr val="FF0000"/>
                </a:solidFill>
                <a:cs typeface="Arial" panose="020B0604020202020204" pitchFamily="34" charset="0"/>
              </a:rPr>
              <a:t>has been performed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altLang="zh-CN" sz="2000" b="1" dirty="0" smtClean="0">
                <a:cs typeface="Arial" panose="020B0604020202020204" pitchFamily="34" charset="0"/>
              </a:rPr>
              <a:t>Firstly use </a:t>
            </a:r>
            <a:r>
              <a:rPr lang="en-US" altLang="zh-CN" sz="2000" b="1" dirty="0" err="1" smtClean="0">
                <a:cs typeface="Arial" panose="020B0604020202020204" pitchFamily="34" charset="0"/>
              </a:rPr>
              <a:t>NbTi</a:t>
            </a:r>
            <a:r>
              <a:rPr lang="en-US" altLang="zh-CN" sz="2000" b="1" dirty="0" smtClean="0">
                <a:cs typeface="Arial" panose="020B0604020202020204" pitchFamily="34" charset="0"/>
              </a:rPr>
              <a:t> wire with 0.33mm diameter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altLang="zh-CN" sz="2000" dirty="0" smtClean="0">
                <a:cs typeface="Arial" panose="020B0604020202020204" pitchFamily="34" charset="0"/>
              </a:rPr>
              <a:t>Direct winding test: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altLang="zh-CN" sz="2000" dirty="0" smtClean="0">
                <a:cs typeface="Arial" panose="020B0604020202020204" pitchFamily="34" charset="0"/>
              </a:rPr>
              <a:t>          Pure CCT quadrupole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altLang="zh-CN" sz="2000" dirty="0" smtClean="0">
                <a:cs typeface="Arial" panose="020B0604020202020204" pitchFamily="34" charset="0"/>
              </a:rPr>
              <a:t>          CCT </a:t>
            </a:r>
            <a:r>
              <a:rPr lang="en-US" altLang="zh-CN" sz="2000" dirty="0">
                <a:cs typeface="Arial" panose="020B0604020202020204" pitchFamily="34" charset="0"/>
              </a:rPr>
              <a:t>quadrupole coil with self </a:t>
            </a:r>
            <a:r>
              <a:rPr lang="en-US" altLang="zh-CN" sz="2000" dirty="0" smtClean="0">
                <a:cs typeface="Arial" panose="020B0604020202020204" pitchFamily="34" charset="0"/>
              </a:rPr>
              <a:t>correction</a:t>
            </a: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en-US" altLang="zh-CN" sz="2000" dirty="0" smtClean="0">
                <a:cs typeface="Arial" panose="020B0604020202020204" pitchFamily="34" charset="0"/>
              </a:rPr>
              <a:t>The </a:t>
            </a:r>
            <a:r>
              <a:rPr lang="en-US" altLang="zh-CN" sz="2000" dirty="0">
                <a:cs typeface="Arial" panose="020B0604020202020204" pitchFamily="34" charset="0"/>
              </a:rPr>
              <a:t>shape of the </a:t>
            </a:r>
            <a:r>
              <a:rPr lang="en-US" altLang="zh-CN" sz="2000" dirty="0" smtClean="0">
                <a:cs typeface="Arial" panose="020B0604020202020204" pitchFamily="34" charset="0"/>
              </a:rPr>
              <a:t>test CCT winding looks </a:t>
            </a:r>
            <a:r>
              <a:rPr lang="en-US" altLang="zh-CN" sz="2000" dirty="0">
                <a:cs typeface="Arial" panose="020B0604020202020204" pitchFamily="34" charset="0"/>
              </a:rPr>
              <a:t>good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v"/>
            </a:pPr>
            <a:endParaRPr lang="en-US" altLang="zh-CN" sz="2000" dirty="0">
              <a:cs typeface="Arial" panose="020B0604020202020204" pitchFamily="34" charset="0"/>
            </a:endParaRPr>
          </a:p>
        </p:txBody>
      </p:sp>
      <p:pic>
        <p:nvPicPr>
          <p:cNvPr id="6" name="图片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021"/>
          <a:stretch/>
        </p:blipFill>
        <p:spPr bwMode="auto">
          <a:xfrm>
            <a:off x="1919536" y="3332359"/>
            <a:ext cx="3816424" cy="24570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136" y="3068960"/>
            <a:ext cx="3168352" cy="3182087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579192" y="6151020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cs typeface="Arial" panose="020B0604020202020204" pitchFamily="34" charset="0"/>
              </a:rPr>
              <a:t>Pure CCT quadrupole</a:t>
            </a:r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6991648" y="6208659"/>
            <a:ext cx="4072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CCT quadrupole coil with self correction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6289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9</a:t>
            </a:fld>
            <a:endParaRPr lang="zh-CN" altLang="en-US"/>
          </a:p>
        </p:txBody>
      </p:sp>
      <p:sp>
        <p:nvSpPr>
          <p:cNvPr id="8" name="标题 3">
            <a:extLst>
              <a:ext uri="{FF2B5EF4-FFF2-40B4-BE49-F238E27FC236}">
                <a16:creationId xmlns:a16="http://schemas.microsoft.com/office/drawing/2014/main" xmlns="" id="{7DC4B49B-183B-47A0-900D-9ACC16D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791"/>
            <a:ext cx="12191999" cy="916209"/>
          </a:xfrm>
        </p:spPr>
        <p:txBody>
          <a:bodyPr>
            <a:normAutofit/>
          </a:bodyPr>
          <a:lstStyle/>
          <a:p>
            <a:r>
              <a:rPr lang="en-US" altLang="zh-CN" sz="2800" dirty="0" smtClean="0"/>
              <a:t>Direct </a:t>
            </a:r>
            <a:r>
              <a:rPr lang="en-US" altLang="zh-CN" sz="2800" dirty="0"/>
              <a:t>winding experiment of CCT coil</a:t>
            </a:r>
            <a:endParaRPr lang="zh-CN" altLang="en-US" sz="2800" dirty="0">
              <a:solidFill>
                <a:srgbClr val="C00000"/>
              </a:solidFill>
              <a:effectLst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055440" y="1124074"/>
            <a:ext cx="11017224" cy="46811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altLang="zh-CN" sz="2000" dirty="0" smtClean="0">
                <a:solidFill>
                  <a:srgbClr val="FF0000"/>
                </a:solidFill>
                <a:cs typeface="Arial" panose="020B0604020202020204" pitchFamily="34" charset="0"/>
              </a:rPr>
              <a:t>     Direct </a:t>
            </a:r>
            <a:r>
              <a:rPr lang="en-US" altLang="zh-CN" sz="2000" dirty="0">
                <a:solidFill>
                  <a:srgbClr val="FF0000"/>
                </a:solidFill>
                <a:cs typeface="Arial" panose="020B0604020202020204" pitchFamily="34" charset="0"/>
              </a:rPr>
              <a:t>winding </a:t>
            </a:r>
            <a:r>
              <a:rPr lang="en-US" altLang="zh-CN" sz="2000" dirty="0" smtClean="0">
                <a:solidFill>
                  <a:srgbClr val="FF0000"/>
                </a:solidFill>
                <a:cs typeface="Arial" panose="020B0604020202020204" pitchFamily="34" charset="0"/>
              </a:rPr>
              <a:t>experiment of CCT </a:t>
            </a:r>
            <a:r>
              <a:rPr lang="en-US" altLang="zh-CN" sz="2000" dirty="0">
                <a:solidFill>
                  <a:srgbClr val="FF0000"/>
                </a:solidFill>
                <a:cs typeface="Arial" panose="020B0604020202020204" pitchFamily="34" charset="0"/>
              </a:rPr>
              <a:t>coil </a:t>
            </a: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altLang="zh-CN" sz="2000" b="1" dirty="0" smtClean="0">
                <a:cs typeface="Arial" panose="020B0604020202020204" pitchFamily="34" charset="0"/>
              </a:rPr>
              <a:t>Secondly, use </a:t>
            </a:r>
            <a:r>
              <a:rPr lang="en-US" altLang="zh-CN" sz="2000" b="1" dirty="0" err="1" smtClean="0">
                <a:cs typeface="Arial" panose="020B0604020202020204" pitchFamily="34" charset="0"/>
              </a:rPr>
              <a:t>NbTi</a:t>
            </a:r>
            <a:r>
              <a:rPr lang="en-US" altLang="zh-CN" sz="2000" b="1" dirty="0" smtClean="0">
                <a:cs typeface="Arial" panose="020B0604020202020204" pitchFamily="34" charset="0"/>
              </a:rPr>
              <a:t> wire with 1mm diameter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altLang="zh-CN" sz="2000" dirty="0" smtClean="0">
                <a:cs typeface="Arial" panose="020B0604020202020204" pitchFamily="34" charset="0"/>
              </a:rPr>
              <a:t>Direct winding test: Pure CCT </a:t>
            </a:r>
            <a:r>
              <a:rPr lang="en-US" altLang="zh-CN" sz="2000" dirty="0" err="1" smtClean="0">
                <a:cs typeface="Arial" panose="020B0604020202020204" pitchFamily="34" charset="0"/>
              </a:rPr>
              <a:t>quadrupole</a:t>
            </a:r>
            <a:r>
              <a:rPr lang="en-US" altLang="zh-CN" sz="2000" dirty="0" smtClean="0"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altLang="zh-CN" sz="2000" dirty="0" smtClean="0">
                <a:cs typeface="Arial" panose="020B0604020202020204" pitchFamily="34" charset="0"/>
              </a:rPr>
              <a:t>CCT coil winding </a:t>
            </a:r>
            <a:r>
              <a:rPr lang="en-US" altLang="zh-CN" sz="2000" dirty="0">
                <a:cs typeface="Arial" panose="020B0604020202020204" pitchFamily="34" charset="0"/>
              </a:rPr>
              <a:t>is </a:t>
            </a:r>
            <a:r>
              <a:rPr lang="en-US" altLang="zh-CN" sz="2000" dirty="0" smtClean="0">
                <a:cs typeface="Arial" panose="020B0604020202020204" pitchFamily="34" charset="0"/>
              </a:rPr>
              <a:t>difficult for small aperture       </a:t>
            </a: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en-US" altLang="zh-CN" sz="2000" dirty="0">
                <a:cs typeface="Arial" panose="020B0604020202020204" pitchFamily="34" charset="0"/>
              </a:rPr>
              <a:t>Based on the </a:t>
            </a:r>
            <a:r>
              <a:rPr lang="en-US" altLang="zh-CN" sz="2000" dirty="0" smtClean="0">
                <a:cs typeface="Arial" panose="020B0604020202020204" pitchFamily="34" charset="0"/>
              </a:rPr>
              <a:t>coil shape, winding </a:t>
            </a:r>
            <a:r>
              <a:rPr lang="en-US" altLang="zh-CN" sz="2000" dirty="0">
                <a:cs typeface="Arial" panose="020B0604020202020204" pitchFamily="34" charset="0"/>
              </a:rPr>
              <a:t>software and manufacturing process of the </a:t>
            </a:r>
            <a:r>
              <a:rPr lang="en-US" altLang="zh-CN" sz="2000" dirty="0" smtClean="0">
                <a:cs typeface="Arial" panose="020B0604020202020204" pitchFamily="34" charset="0"/>
              </a:rPr>
              <a:t>CCT coil </a:t>
            </a:r>
            <a:r>
              <a:rPr lang="en-US" altLang="zh-CN" sz="2000" dirty="0">
                <a:cs typeface="Arial" panose="020B0604020202020204" pitchFamily="34" charset="0"/>
              </a:rPr>
              <a:t>have been </a:t>
            </a:r>
            <a:r>
              <a:rPr lang="en-US" altLang="zh-CN" sz="2000" dirty="0" smtClean="0">
                <a:cs typeface="Arial" panose="020B0604020202020204" pitchFamily="34" charset="0"/>
              </a:rPr>
              <a:t>preliminary improved</a:t>
            </a: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en-US" altLang="zh-CN" sz="2000" dirty="0" smtClean="0">
                <a:solidFill>
                  <a:srgbClr val="FF0000"/>
                </a:solidFill>
                <a:cs typeface="Arial" panose="020B0604020202020204" pitchFamily="34" charset="0"/>
              </a:rPr>
              <a:t>4-layer CCT test coil </a:t>
            </a:r>
            <a:r>
              <a:rPr lang="en-US" altLang="zh-CN" sz="2000" dirty="0">
                <a:solidFill>
                  <a:srgbClr val="FF0000"/>
                </a:solidFill>
                <a:cs typeface="Arial" panose="020B0604020202020204" pitchFamily="34" charset="0"/>
              </a:rPr>
              <a:t>wound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endParaRPr lang="en-US" altLang="zh-CN" sz="20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2000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v"/>
            </a:pPr>
            <a:endParaRPr lang="en-US" altLang="zh-CN" sz="2000" dirty="0">
              <a:cs typeface="Arial" panose="020B0604020202020204" pitchFamily="3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808" y="3510957"/>
            <a:ext cx="3899242" cy="279836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256" y="3509279"/>
            <a:ext cx="3630074" cy="272803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3433174"/>
            <a:ext cx="3744416" cy="287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09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41997</TotalTime>
  <Words>1462</Words>
  <Application>Microsoft Office PowerPoint</Application>
  <PresentationFormat>宽屏</PresentationFormat>
  <Paragraphs>386</Paragraphs>
  <Slides>21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1" baseType="lpstr">
      <vt:lpstr>等线</vt:lpstr>
      <vt:lpstr>宋体</vt:lpstr>
      <vt:lpstr>微软雅黑</vt:lpstr>
      <vt:lpstr>Arial</vt:lpstr>
      <vt:lpstr>Arial Black</vt:lpstr>
      <vt:lpstr>Calibri</vt:lpstr>
      <vt:lpstr>Symbol</vt:lpstr>
      <vt:lpstr>Times New Roman</vt:lpstr>
      <vt:lpstr>Wingdings</vt:lpstr>
      <vt:lpstr>Office 主题</vt:lpstr>
      <vt:lpstr>PowerPoint 演示文稿</vt:lpstr>
      <vt:lpstr>Content</vt:lpstr>
      <vt:lpstr>PowerPoint 演示文稿</vt:lpstr>
      <vt:lpstr>PowerPoint 演示文稿</vt:lpstr>
      <vt:lpstr>PowerPoint 演示文稿</vt:lpstr>
      <vt:lpstr>PowerPoint 演示文稿</vt:lpstr>
      <vt:lpstr>Direct winding experiment of CCT coil</vt:lpstr>
      <vt:lpstr>Direct winding experiment of CCT coil</vt:lpstr>
      <vt:lpstr>Direct winding experiment of CCT coil</vt:lpstr>
      <vt:lpstr>Development of Direct winding CCT quadrupole short model</vt:lpstr>
      <vt:lpstr>Development of Direct winding CCT quadrupole short model</vt:lpstr>
      <vt:lpstr>Development of Direct winding CCT quadrupole short model</vt:lpstr>
      <vt:lpstr>Preparation of Cryogenic vertical test</vt:lpstr>
      <vt:lpstr>Preparation of Cryogenic vertical test</vt:lpstr>
      <vt:lpstr>Cryomodule design status</vt:lpstr>
      <vt:lpstr>Cryomodule design status</vt:lpstr>
      <vt:lpstr>Cryomodule design status</vt:lpstr>
      <vt:lpstr>Cryomodule design status</vt:lpstr>
      <vt:lpstr>PowerPoint 演示文稿</vt:lpstr>
      <vt:lpstr>Conclusion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vivi</dc:creator>
  <cp:lastModifiedBy>ym</cp:lastModifiedBy>
  <cp:revision>3248</cp:revision>
  <cp:lastPrinted>2025-06-04T07:07:57Z</cp:lastPrinted>
  <dcterms:created xsi:type="dcterms:W3CDTF">2012-09-04T11:33:36Z</dcterms:created>
  <dcterms:modified xsi:type="dcterms:W3CDTF">2026-07-26T15:28:54Z</dcterms:modified>
</cp:coreProperties>
</file>