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742" r:id="rId2"/>
    <p:sldId id="946" r:id="rId3"/>
    <p:sldId id="947" r:id="rId4"/>
    <p:sldId id="948" r:id="rId5"/>
    <p:sldId id="949" r:id="rId6"/>
    <p:sldId id="950" r:id="rId7"/>
    <p:sldId id="952" r:id="rId8"/>
    <p:sldId id="953" r:id="rId9"/>
    <p:sldId id="954" r:id="rId10"/>
    <p:sldId id="955" r:id="rId11"/>
    <p:sldId id="957" r:id="rId12"/>
    <p:sldId id="958" r:id="rId13"/>
    <p:sldId id="959" r:id="rId14"/>
    <p:sldId id="960" r:id="rId15"/>
    <p:sldId id="961" r:id="rId16"/>
    <p:sldId id="962" r:id="rId17"/>
    <p:sldId id="963" r:id="rId18"/>
    <p:sldId id="964" r:id="rId19"/>
    <p:sldId id="965" r:id="rId20"/>
    <p:sldId id="966" r:id="rId21"/>
    <p:sldId id="967" r:id="rId22"/>
    <p:sldId id="968" r:id="rId23"/>
    <p:sldId id="969" r:id="rId24"/>
    <p:sldId id="951" r:id="rId25"/>
    <p:sldId id="945" r:id="rId26"/>
  </p:sldIdLst>
  <p:sldSz cx="12192000" cy="6858000"/>
  <p:notesSz cx="7104063" cy="10234613"/>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沙 鹏" initials="沙" lastIdx="1" clrIdx="0">
    <p:extLst>
      <p:ext uri="{19B8F6BF-5375-455C-9EA6-DF929625EA0E}">
        <p15:presenceInfo xmlns:p15="http://schemas.microsoft.com/office/powerpoint/2012/main" userId="b8608ec0e979a9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5800"/>
    <a:srgbClr val="003399"/>
    <a:srgbClr val="FFFFFF"/>
    <a:srgbClr val="E6E6E6"/>
    <a:srgbClr val="0070C0"/>
    <a:srgbClr val="4D8357"/>
    <a:srgbClr val="008400"/>
    <a:srgbClr val="FDCC6D"/>
    <a:srgbClr val="00A2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52" autoAdjust="0"/>
    <p:restoredTop sz="91658" autoAdjust="0"/>
  </p:normalViewPr>
  <p:slideViewPr>
    <p:cSldViewPr>
      <p:cViewPr varScale="1">
        <p:scale>
          <a:sx n="74" d="100"/>
          <a:sy n="74" d="100"/>
        </p:scale>
        <p:origin x="48" y="62"/>
      </p:cViewPr>
      <p:guideLst>
        <p:guide orient="horz" pos="2160"/>
        <p:guide pos="3840"/>
      </p:guideLst>
    </p:cSldViewPr>
  </p:slideViewPr>
  <p:notesTextViewPr>
    <p:cViewPr>
      <p:scale>
        <a:sx n="3" d="2"/>
        <a:sy n="3" d="2"/>
      </p:scale>
      <p:origin x="0" y="0"/>
    </p:cViewPr>
  </p:notesTextViewPr>
  <p:sorterViewPr>
    <p:cViewPr>
      <p:scale>
        <a:sx n="90" d="100"/>
        <a:sy n="90" d="100"/>
      </p:scale>
      <p:origin x="0" y="918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zh-CN" altLang="en-US"/>
          </a:p>
        </p:txBody>
      </p:sp>
      <p:sp>
        <p:nvSpPr>
          <p:cNvPr id="3" name="日期占位符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A3E0D183-6031-4C32-B44B-14746A336CF0}" type="datetimeFigureOut">
              <a:rPr lang="zh-CN" altLang="en-US" smtClean="0"/>
              <a:pPr/>
              <a:t>2026/7/26</a:t>
            </a:fld>
            <a:endParaRPr lang="zh-CN" altLang="en-US"/>
          </a:p>
        </p:txBody>
      </p:sp>
      <p:sp>
        <p:nvSpPr>
          <p:cNvPr id="4" name="幻灯片图像占位符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zh-CN" altLang="en-US"/>
          </a:p>
        </p:txBody>
      </p:sp>
      <p:sp>
        <p:nvSpPr>
          <p:cNvPr id="5" name="备注占位符 4"/>
          <p:cNvSpPr>
            <a:spLocks noGrp="1"/>
          </p:cNvSpPr>
          <p:nvPr>
            <p:ph type="body" sz="quarter" idx="3"/>
          </p:nvPr>
        </p:nvSpPr>
        <p:spPr>
          <a:xfrm>
            <a:off x="710407" y="4861441"/>
            <a:ext cx="5683250" cy="4605576"/>
          </a:xfrm>
          <a:prstGeom prst="rect">
            <a:avLst/>
          </a:prstGeom>
        </p:spPr>
        <p:txBody>
          <a:bodyPr vert="horz" lIns="99075" tIns="49538" rIns="99075" bIns="49538"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03A1DF17-A28C-4D46-829F-D8D110C09314}" type="slidenum">
              <a:rPr lang="zh-CN" altLang="en-US" smtClean="0"/>
              <a:pPr/>
              <a:t>‹#›</a:t>
            </a:fld>
            <a:endParaRPr lang="zh-CN" altLang="en-US"/>
          </a:p>
        </p:txBody>
      </p:sp>
    </p:spTree>
    <p:extLst>
      <p:ext uri="{BB962C8B-B14F-4D97-AF65-F5344CB8AC3E}">
        <p14:creationId xmlns:p14="http://schemas.microsoft.com/office/powerpoint/2010/main" val="2919462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1</a:t>
            </a:fld>
            <a:endParaRPr lang="zh-CN" altLang="en-US"/>
          </a:p>
        </p:txBody>
      </p:sp>
    </p:spTree>
    <p:extLst>
      <p:ext uri="{BB962C8B-B14F-4D97-AF65-F5344CB8AC3E}">
        <p14:creationId xmlns:p14="http://schemas.microsoft.com/office/powerpoint/2010/main" val="3582639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0"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25</a:t>
            </a:fld>
            <a:endParaRPr lang="zh-CN" altLang="en-US"/>
          </a:p>
        </p:txBody>
      </p:sp>
    </p:spTree>
    <p:extLst>
      <p:ext uri="{BB962C8B-B14F-4D97-AF65-F5344CB8AC3E}">
        <p14:creationId xmlns:p14="http://schemas.microsoft.com/office/powerpoint/2010/main" val="128267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0" y="2348880"/>
            <a:ext cx="7440149" cy="4509120"/>
          </a:xfrm>
          <a:prstGeom prst="rect">
            <a:avLst/>
          </a:prstGeom>
        </p:spPr>
      </p:pic>
      <p:sp>
        <p:nvSpPr>
          <p:cNvPr id="2" name="标题 1"/>
          <p:cNvSpPr>
            <a:spLocks noGrp="1"/>
          </p:cNvSpPr>
          <p:nvPr>
            <p:ph type="ctrTitle"/>
          </p:nvPr>
        </p:nvSpPr>
        <p:spPr>
          <a:xfrm>
            <a:off x="914400" y="2130426"/>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C6F5B04F-8AD4-479F-AEA8-8482ADD4E909}" type="datetime1">
              <a:rPr lang="zh-CN" altLang="en-US" smtClean="0"/>
              <a:t>2026/7/26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179179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spcAft>
                <a:spcPts val="0"/>
              </a:spcAft>
              <a:defRPr sz="2400" baseline="0">
                <a:latin typeface="Arial" panose="020B0604020202020204" pitchFamily="34" charset="0"/>
                <a:ea typeface="微软雅黑" pitchFamily="34" charset="-122"/>
              </a:defRPr>
            </a:lvl2pPr>
            <a:lvl3pPr>
              <a:spcAft>
                <a:spcPts val="0"/>
              </a:spcAft>
              <a:defRPr baseline="0"/>
            </a:lvl3pPr>
            <a:lvl4pPr>
              <a:spcAft>
                <a:spcPts val="0"/>
              </a:spcAft>
              <a:defRPr baseline="0"/>
            </a:lvl4pPr>
            <a:lvl5pPr>
              <a:spcAft>
                <a:spcPts val="0"/>
              </a:spcAft>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29DD5169-62AA-4FF9-9A8A-C7359445FABC}" type="datetime1">
              <a:rPr lang="zh-CN" altLang="en-US" smtClean="0"/>
              <a:t>2026/7/26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39725EB-4841-4E9D-8A09-A9E0164D403E}" type="datetime1">
              <a:rPr lang="zh-CN" altLang="en-US" smtClean="0"/>
              <a:t>2026/7/26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FEDF4B0-6814-47B5-B80E-B3FD3D029F65}" type="datetime1">
              <a:rPr lang="zh-CN" altLang="en-US" smtClean="0"/>
              <a:t>2026/7/26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8480F47-47A5-4280-96FB-C46B9C8A3E02}" type="datetime1">
              <a:rPr lang="zh-CN" altLang="en-US" smtClean="0"/>
              <a:t>2026/7/26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65EDA7-7C90-4D61-AB9A-8B453C17719B}" type="datetime1">
              <a:rPr lang="zh-CN" altLang="en-US" smtClean="0"/>
              <a:t>2026/7/26</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73" r:id="rId1"/>
    <p:sldLayoutId id="2147483650" r:id="rId2"/>
    <p:sldLayoutId id="2147483651" r:id="rId3"/>
    <p:sldLayoutId id="2147483652" r:id="rId4"/>
    <p:sldLayoutId id="2147483655"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lnSpc>
          <a:spcPct val="150000"/>
        </a:lnSpc>
        <a:spcBef>
          <a:spcPts val="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ts val="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ts val="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ts val="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ts val="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60" y="4581128"/>
            <a:ext cx="12112080" cy="1656184"/>
          </a:xfrm>
        </p:spPr>
        <p:txBody>
          <a:bodyPr>
            <a:normAutofit/>
          </a:bodyPr>
          <a:lstStyle/>
          <a:p>
            <a:pPr>
              <a:lnSpc>
                <a:spcPct val="120000"/>
              </a:lnSpc>
            </a:pPr>
            <a:r>
              <a:rPr lang="zh-CN" altLang="en-US" dirty="0">
                <a:solidFill>
                  <a:srgbClr val="003399"/>
                </a:solidFill>
                <a:latin typeface="Arial" panose="020B0604020202020204" pitchFamily="34" charset="0"/>
                <a:ea typeface="微软雅黑" pitchFamily="34" charset="-122"/>
                <a:cs typeface="Arial" panose="020B0604020202020204" pitchFamily="34" charset="0"/>
              </a:rPr>
              <a:t>葛锐</a:t>
            </a:r>
            <a:endParaRPr lang="en-US" altLang="zh-CN" dirty="0">
              <a:solidFill>
                <a:srgbClr val="003399"/>
              </a:solidFill>
              <a:latin typeface="Arial" panose="020B0604020202020204" pitchFamily="34" charset="0"/>
              <a:ea typeface="微软雅黑" pitchFamily="34" charset="-122"/>
              <a:cs typeface="Arial" panose="020B0604020202020204" pitchFamily="34" charset="0"/>
            </a:endParaRPr>
          </a:p>
          <a:p>
            <a:pPr>
              <a:lnSpc>
                <a:spcPct val="120000"/>
              </a:lnSpc>
            </a:pPr>
            <a:r>
              <a:rPr lang="en-US" altLang="zh-CN" dirty="0">
                <a:solidFill>
                  <a:srgbClr val="003399"/>
                </a:solidFill>
                <a:latin typeface="Arial" panose="020B0604020202020204" pitchFamily="34" charset="0"/>
                <a:ea typeface="微软雅黑" pitchFamily="34" charset="-122"/>
                <a:cs typeface="Arial" panose="020B0604020202020204" pitchFamily="34" charset="0"/>
              </a:rPr>
              <a:t>20260727</a:t>
            </a:r>
          </a:p>
        </p:txBody>
      </p:sp>
      <p:sp>
        <p:nvSpPr>
          <p:cNvPr id="2" name="灯片编号占位符 1"/>
          <p:cNvSpPr>
            <a:spLocks noGrp="1"/>
          </p:cNvSpPr>
          <p:nvPr>
            <p:ph type="sldNum" sz="quarter" idx="12"/>
          </p:nvPr>
        </p:nvSpPr>
        <p:spPr/>
        <p:txBody>
          <a:bodyPr/>
          <a:lstStyle/>
          <a:p>
            <a:fld id="{F15E9139-A00B-4B2A-98A6-095DC08F1345}" type="slidenum">
              <a:rPr lang="zh-CN" altLang="en-US" sz="2000" b="1">
                <a:solidFill>
                  <a:srgbClr val="0000FF"/>
                </a:solidFill>
              </a:rPr>
              <a:pPr/>
              <a:t>1</a:t>
            </a:fld>
            <a:endParaRPr lang="zh-CN" altLang="en-US" sz="2000" b="1">
              <a:solidFill>
                <a:srgbClr val="0000FF"/>
              </a:solidFill>
            </a:endParaRPr>
          </a:p>
        </p:txBody>
      </p:sp>
      <p:sp>
        <p:nvSpPr>
          <p:cNvPr id="6" name="文本框 10"/>
          <p:cNvSpPr txBox="1"/>
          <p:nvPr/>
        </p:nvSpPr>
        <p:spPr>
          <a:xfrm>
            <a:off x="-39960" y="1626473"/>
            <a:ext cx="12192000" cy="1938992"/>
          </a:xfrm>
          <a:prstGeom prst="rect">
            <a:avLst/>
          </a:prstGeom>
          <a:noFill/>
        </p:spPr>
        <p:txBody>
          <a:bodyPr wrap="square" rtlCol="0">
            <a:spAutoFit/>
          </a:bodyPr>
          <a:lstStyle>
            <a:defPPr>
              <a:defRPr lang="zh-CN"/>
            </a:defPPr>
            <a:lvl1pPr algn="ctr" fontAlgn="base">
              <a:spcBef>
                <a:spcPct val="0"/>
              </a:spcBef>
              <a:spcAft>
                <a:spcPct val="0"/>
              </a:spcAft>
              <a:defRPr sz="2000" b="0">
                <a:solidFill>
                  <a:srgbClr val="003399"/>
                </a:solidFill>
                <a:latin typeface="Arial" panose="020B0604020202020204" pitchFamily="34" charset="0"/>
                <a:ea typeface="微软雅黑" panose="020B0503020204020204" pitchFamily="34" charset="-122"/>
              </a:defRPr>
            </a:lvl1pPr>
            <a:lvl2pPr fontAlgn="base">
              <a:spcBef>
                <a:spcPct val="0"/>
              </a:spcBef>
              <a:spcAft>
                <a:spcPct val="0"/>
              </a:spcAft>
              <a:defRPr>
                <a:latin typeface="Times New Roman" panose="02020603050405020304" pitchFamily="18" charset="0"/>
                <a:ea typeface="宋体" panose="02010600030101010101" pitchFamily="2" charset="-122"/>
              </a:defRPr>
            </a:lvl2pPr>
            <a:lvl3pPr fontAlgn="base">
              <a:spcBef>
                <a:spcPct val="0"/>
              </a:spcBef>
              <a:spcAft>
                <a:spcPct val="0"/>
              </a:spcAft>
              <a:defRPr>
                <a:latin typeface="Times New Roman" panose="02020603050405020304" pitchFamily="18" charset="0"/>
                <a:ea typeface="宋体" panose="02010600030101010101" pitchFamily="2" charset="-122"/>
              </a:defRPr>
            </a:lvl3pPr>
            <a:lvl4pPr fontAlgn="base">
              <a:spcBef>
                <a:spcPct val="0"/>
              </a:spcBef>
              <a:spcAft>
                <a:spcPct val="0"/>
              </a:spcAft>
              <a:defRPr>
                <a:latin typeface="Times New Roman" panose="02020603050405020304" pitchFamily="18" charset="0"/>
                <a:ea typeface="宋体" panose="02010600030101010101" pitchFamily="2" charset="-122"/>
              </a:defRPr>
            </a:lvl4pPr>
            <a:lvl5pPr fontAlgn="base">
              <a:spcBef>
                <a:spcPct val="0"/>
              </a:spcBef>
              <a:spcAft>
                <a:spcPct val="0"/>
              </a:spcAft>
              <a:defRPr>
                <a:latin typeface="Times New Roman" panose="02020603050405020304" pitchFamily="18" charset="0"/>
                <a:ea typeface="宋体" panose="02010600030101010101" pitchFamily="2" charset="-122"/>
              </a:defRPr>
            </a:lvl5pPr>
            <a:lvl6pPr>
              <a:defRPr>
                <a:latin typeface="Times New Roman" panose="02020603050405020304" pitchFamily="18" charset="0"/>
                <a:ea typeface="宋体" panose="02010600030101010101" pitchFamily="2" charset="-122"/>
              </a:defRPr>
            </a:lvl6pPr>
            <a:lvl7pPr>
              <a:defRPr>
                <a:latin typeface="Times New Roman" panose="02020603050405020304" pitchFamily="18" charset="0"/>
                <a:ea typeface="宋体" panose="02010600030101010101" pitchFamily="2" charset="-122"/>
              </a:defRPr>
            </a:lvl7pPr>
            <a:lvl8pPr>
              <a:defRPr>
                <a:latin typeface="Times New Roman" panose="02020603050405020304" pitchFamily="18" charset="0"/>
                <a:ea typeface="宋体" panose="02010600030101010101" pitchFamily="2" charset="-122"/>
              </a:defRPr>
            </a:lvl8pPr>
            <a:lvl9pPr>
              <a:defRPr>
                <a:latin typeface="Times New Roman" panose="02020603050405020304" pitchFamily="18" charset="0"/>
                <a:ea typeface="宋体" panose="02010600030101010101" pitchFamily="2" charset="-122"/>
              </a:defRPr>
            </a:lvl9pPr>
          </a:lstStyle>
          <a:p>
            <a:r>
              <a:rPr lang="en-US" altLang="zh-CN" sz="6000" b="1" dirty="0">
                <a:solidFill>
                  <a:srgbClr val="C00000"/>
                </a:solidFill>
              </a:rPr>
              <a:t>CEPC 650MHz cryomodule development status</a:t>
            </a:r>
            <a:endParaRPr lang="zh-CN" altLang="en-US" sz="6600" b="1" dirty="0">
              <a:solidFill>
                <a:srgbClr val="C00000"/>
              </a:solidFill>
            </a:endParaRPr>
          </a:p>
        </p:txBody>
      </p:sp>
    </p:spTree>
    <p:extLst>
      <p:ext uri="{BB962C8B-B14F-4D97-AF65-F5344CB8AC3E}">
        <p14:creationId xmlns:p14="http://schemas.microsoft.com/office/powerpoint/2010/main" val="2804439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19214582-953A-4C6C-98D5-A68DC1A61E71}"/>
              </a:ext>
            </a:extLst>
          </p:cNvPr>
          <p:cNvSpPr>
            <a:spLocks noGrp="1"/>
          </p:cNvSpPr>
          <p:nvPr>
            <p:ph idx="1"/>
          </p:nvPr>
        </p:nvSpPr>
        <p:spPr/>
        <p:txBody>
          <a:bodyPr>
            <a:normAutofit/>
          </a:bodyPr>
          <a:lstStyle/>
          <a:p>
            <a:r>
              <a:rPr lang="zh-CN" altLang="en-US" sz="2400" dirty="0"/>
              <a:t>超导腔的长度和频率相互耦合，需同时达到指标</a:t>
            </a:r>
            <a:endParaRPr lang="en-US" altLang="zh-CN" sz="2400" dirty="0"/>
          </a:p>
          <a:p>
            <a:pPr lvl="1"/>
            <a:r>
              <a:rPr lang="zh-CN" altLang="en-US" sz="2000" dirty="0">
                <a:latin typeface="微软雅黑" panose="020B0503020204020204" pitchFamily="34" charset="-122"/>
              </a:rPr>
              <a:t>首支超导腔里尚未实现；</a:t>
            </a:r>
            <a:endParaRPr lang="en-US" altLang="zh-CN" sz="2000" dirty="0">
              <a:latin typeface="微软雅黑" panose="020B0503020204020204" pitchFamily="34" charset="-122"/>
            </a:endParaRPr>
          </a:p>
          <a:p>
            <a:pPr lvl="1"/>
            <a:r>
              <a:rPr lang="zh-CN" altLang="en-US" sz="2000" dirty="0">
                <a:latin typeface="微软雅黑" panose="020B0503020204020204" pitchFamily="34" charset="-122"/>
              </a:rPr>
              <a:t>第二支超导腔切频也存在部分问题</a:t>
            </a:r>
            <a:endParaRPr lang="en-US" altLang="zh-CN" sz="2000" dirty="0">
              <a:latin typeface="微软雅黑" panose="020B0503020204020204" pitchFamily="34" charset="-122"/>
            </a:endParaRPr>
          </a:p>
          <a:p>
            <a:pPr lvl="1"/>
            <a:r>
              <a:rPr lang="zh-CN" altLang="en-US" sz="2000" kern="100" dirty="0">
                <a:effectLst/>
                <a:latin typeface="微软雅黑" panose="020B0503020204020204" pitchFamily="34" charset="-122"/>
                <a:cs typeface="Times New Roman" panose="02020603050405020304" pitchFamily="18" charset="0"/>
              </a:rPr>
              <a:t>具体情况：</a:t>
            </a:r>
            <a:endParaRPr lang="en-US" altLang="zh-CN" sz="2000" kern="100" dirty="0">
              <a:effectLst/>
              <a:latin typeface="微软雅黑" panose="020B0503020204020204" pitchFamily="34" charset="-122"/>
              <a:cs typeface="Times New Roman" panose="02020603050405020304" pitchFamily="18" charset="0"/>
            </a:endParaRPr>
          </a:p>
          <a:p>
            <a:pPr marL="457200" lvl="1" indent="0">
              <a:buNone/>
            </a:pPr>
            <a:r>
              <a:rPr lang="en-US" altLang="zh-CN" sz="2000" kern="100" dirty="0">
                <a:latin typeface="微软雅黑" panose="020B0503020204020204" pitchFamily="34" charset="-122"/>
                <a:cs typeface="Times New Roman" panose="02020603050405020304" pitchFamily="18" charset="0"/>
              </a:rPr>
              <a:t>	</a:t>
            </a:r>
            <a:r>
              <a:rPr lang="zh-CN" altLang="zh-CN" sz="2000" kern="100" dirty="0">
                <a:effectLst/>
                <a:latin typeface="微软雅黑" panose="020B0503020204020204" pitchFamily="34" charset="-122"/>
                <a:cs typeface="Times New Roman" panose="02020603050405020304" pitchFamily="18" charset="0"/>
              </a:rPr>
              <a:t>第一支腔实际焊接收缩量比预测大了约四分之一，导致腔整体长度比理论值小了</a:t>
            </a:r>
            <a:r>
              <a:rPr lang="en-US" altLang="zh-CN" sz="2000" kern="100" dirty="0">
                <a:effectLst/>
                <a:latin typeface="微软雅黑" panose="020B0503020204020204" pitchFamily="34" charset="-122"/>
                <a:cs typeface="Times New Roman" panose="02020603050405020304" pitchFamily="18" charset="0"/>
              </a:rPr>
              <a:t>5mm</a:t>
            </a:r>
            <a:r>
              <a:rPr lang="zh-CN" altLang="zh-CN" sz="2000" kern="100" dirty="0">
                <a:effectLst/>
                <a:latin typeface="微软雅黑" panose="020B0503020204020204" pitchFamily="34" charset="-122"/>
                <a:cs typeface="Times New Roman" panose="02020603050405020304" pitchFamily="18" charset="0"/>
              </a:rPr>
              <a:t>。因为腔壁加厚，本来焊接难度就上升了，所以焊接参数不预备改动，然后在壁厚增加和加强筋的影响下，整形也很困难，之前就没有成功。</a:t>
            </a:r>
          </a:p>
          <a:p>
            <a:pPr lvl="1"/>
            <a:endParaRPr lang="zh-CN" altLang="en-US" sz="2000" dirty="0"/>
          </a:p>
        </p:txBody>
      </p:sp>
      <p:sp>
        <p:nvSpPr>
          <p:cNvPr id="3" name="灯片编号占位符 2">
            <a:extLst>
              <a:ext uri="{FF2B5EF4-FFF2-40B4-BE49-F238E27FC236}">
                <a16:creationId xmlns:a16="http://schemas.microsoft.com/office/drawing/2014/main" id="{B3A8AB7F-BC3F-4AF5-86D8-1364DD421B72}"/>
              </a:ext>
            </a:extLst>
          </p:cNvPr>
          <p:cNvSpPr>
            <a:spLocks noGrp="1"/>
          </p:cNvSpPr>
          <p:nvPr>
            <p:ph type="sldNum" sz="quarter" idx="12"/>
          </p:nvPr>
        </p:nvSpPr>
        <p:spPr/>
        <p:txBody>
          <a:bodyPr/>
          <a:lstStyle/>
          <a:p>
            <a:fld id="{F15E9139-A00B-4B2A-98A6-095DC08F1345}" type="slidenum">
              <a:rPr lang="zh-CN" altLang="en-US" smtClean="0"/>
              <a:pPr/>
              <a:t>10</a:t>
            </a:fld>
            <a:endParaRPr lang="zh-CN" altLang="en-US"/>
          </a:p>
        </p:txBody>
      </p:sp>
      <p:sp>
        <p:nvSpPr>
          <p:cNvPr id="4" name="标题 3">
            <a:extLst>
              <a:ext uri="{FF2B5EF4-FFF2-40B4-BE49-F238E27FC236}">
                <a16:creationId xmlns:a16="http://schemas.microsoft.com/office/drawing/2014/main" id="{95CADF3A-61FC-4B17-B9D1-A4253B713990}"/>
              </a:ext>
            </a:extLst>
          </p:cNvPr>
          <p:cNvSpPr>
            <a:spLocks noGrp="1"/>
          </p:cNvSpPr>
          <p:nvPr>
            <p:ph type="title"/>
          </p:nvPr>
        </p:nvSpPr>
        <p:spPr/>
        <p:txBody>
          <a:bodyPr/>
          <a:lstStyle/>
          <a:p>
            <a:pPr algn="ctr"/>
            <a:r>
              <a:rPr lang="zh-CN" altLang="en-US" dirty="0">
                <a:solidFill>
                  <a:schemeClr val="accent2"/>
                </a:solidFill>
              </a:rPr>
              <a:t>加工挑战</a:t>
            </a:r>
          </a:p>
        </p:txBody>
      </p:sp>
    </p:spTree>
    <p:extLst>
      <p:ext uri="{BB962C8B-B14F-4D97-AF65-F5344CB8AC3E}">
        <p14:creationId xmlns:p14="http://schemas.microsoft.com/office/powerpoint/2010/main" val="2237286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27A4DFC3-0CCB-4B49-9AA6-ABCA5A7B76AC}"/>
              </a:ext>
            </a:extLst>
          </p:cNvPr>
          <p:cNvSpPr>
            <a:spLocks noGrp="1"/>
          </p:cNvSpPr>
          <p:nvPr>
            <p:ph idx="1"/>
          </p:nvPr>
        </p:nvSpPr>
        <p:spPr>
          <a:xfrm>
            <a:off x="431760" y="1196752"/>
            <a:ext cx="10972800" cy="4929412"/>
          </a:xfrm>
        </p:spPr>
        <p:txBody>
          <a:bodyPr>
            <a:normAutofit/>
          </a:bodyPr>
          <a:lstStyle/>
          <a:p>
            <a:pPr marL="0" indent="0" algn="just"/>
            <a:r>
              <a:rPr lang="zh-CN" altLang="en-US" sz="2400" b="1" kern="100" dirty="0">
                <a:effectLst/>
                <a:latin typeface="微软雅黑" panose="020B0503020204020204" pitchFamily="34" charset="-122"/>
                <a:cs typeface="Times New Roman" panose="02020603050405020304" pitchFamily="18" charset="0"/>
              </a:rPr>
              <a:t>总体思路：</a:t>
            </a:r>
            <a:endParaRPr lang="en-US" altLang="zh-CN" sz="2400" b="1" kern="100" dirty="0">
              <a:effectLst/>
              <a:latin typeface="微软雅黑" panose="020B0503020204020204" pitchFamily="34" charset="-122"/>
              <a:cs typeface="Times New Roman" panose="02020603050405020304" pitchFamily="18" charset="0"/>
            </a:endParaRPr>
          </a:p>
          <a:p>
            <a:pPr marL="0" indent="0" algn="just">
              <a:lnSpc>
                <a:spcPct val="150000"/>
              </a:lnSpc>
              <a:buNone/>
            </a:pPr>
            <a:r>
              <a:rPr lang="zh-CN" altLang="en-US" sz="2400" kern="100" dirty="0">
                <a:effectLst/>
                <a:latin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cs typeface="Times New Roman" panose="02020603050405020304" pitchFamily="18" charset="0"/>
              </a:rPr>
              <a:t>1</a:t>
            </a:r>
            <a:r>
              <a:rPr lang="zh-CN" altLang="en-US" sz="2400" kern="100" dirty="0">
                <a:effectLst/>
                <a:latin typeface="微软雅黑" panose="020B0503020204020204" pitchFamily="34" charset="-122"/>
                <a:cs typeface="Times New Roman" panose="02020603050405020304" pitchFamily="18" charset="0"/>
              </a:rPr>
              <a:t>）针对不含</a:t>
            </a:r>
            <a:r>
              <a:rPr lang="en-US" altLang="zh-CN" sz="2400" kern="100" dirty="0">
                <a:effectLst/>
                <a:latin typeface="微软雅黑" panose="020B0503020204020204" pitchFamily="34" charset="-122"/>
                <a:cs typeface="Times New Roman" panose="02020603050405020304" pitchFamily="18" charset="0"/>
              </a:rPr>
              <a:t>HOM</a:t>
            </a:r>
            <a:r>
              <a:rPr lang="zh-CN" altLang="en-US" sz="2400" kern="100" dirty="0">
                <a:latin typeface="微软雅黑" panose="020B0503020204020204" pitchFamily="34" charset="-122"/>
                <a:cs typeface="Times New Roman" panose="02020603050405020304" pitchFamily="18" charset="0"/>
              </a:rPr>
              <a:t>的“多</a:t>
            </a:r>
            <a:r>
              <a:rPr lang="en-US" altLang="zh-CN" sz="2400" kern="100" dirty="0">
                <a:latin typeface="微软雅黑" panose="020B0503020204020204" pitchFamily="34" charset="-122"/>
                <a:cs typeface="Times New Roman" panose="02020603050405020304" pitchFamily="18" charset="0"/>
              </a:rPr>
              <a:t>cell</a:t>
            </a:r>
            <a:r>
              <a:rPr lang="zh-CN" altLang="en-US" sz="2400" kern="100" dirty="0">
                <a:latin typeface="微软雅黑" panose="020B0503020204020204" pitchFamily="34" charset="-122"/>
                <a:cs typeface="Times New Roman" panose="02020603050405020304" pitchFamily="18" charset="0"/>
              </a:rPr>
              <a:t>超导裸腔”，</a:t>
            </a:r>
            <a:r>
              <a:rPr lang="zh-CN" altLang="zh-CN" sz="2400" kern="100" dirty="0">
                <a:effectLst/>
                <a:latin typeface="微软雅黑" panose="020B0503020204020204" pitchFamily="34" charset="-122"/>
                <a:cs typeface="Times New Roman" panose="02020603050405020304" pitchFamily="18" charset="0"/>
              </a:rPr>
              <a:t>开展</a:t>
            </a:r>
            <a:r>
              <a:rPr lang="en-US" altLang="zh-CN" sz="2400" kern="100" dirty="0">
                <a:effectLst/>
                <a:latin typeface="微软雅黑" panose="020B0503020204020204" pitchFamily="34" charset="-122"/>
                <a:cs typeface="Times New Roman" panose="02020603050405020304" pitchFamily="18" charset="0"/>
              </a:rPr>
              <a:t>“</a:t>
            </a:r>
            <a:r>
              <a:rPr lang="zh-CN" altLang="zh-CN" sz="2400" kern="100" dirty="0">
                <a:effectLst/>
                <a:latin typeface="微软雅黑" panose="020B0503020204020204" pitchFamily="34" charset="-122"/>
                <a:cs typeface="Times New Roman" panose="02020603050405020304" pitchFamily="18" charset="0"/>
              </a:rPr>
              <a:t>表面处理</a:t>
            </a:r>
            <a:r>
              <a:rPr lang="en-US" altLang="zh-CN" sz="2400" kern="100" dirty="0">
                <a:effectLst/>
                <a:latin typeface="微软雅黑" panose="020B0503020204020204" pitchFamily="34" charset="-122"/>
                <a:cs typeface="Times New Roman" panose="02020603050405020304" pitchFamily="18" charset="0"/>
              </a:rPr>
              <a:t>-</a:t>
            </a:r>
            <a:r>
              <a:rPr lang="zh-CN" altLang="zh-CN" sz="2400" kern="100" dirty="0">
                <a:effectLst/>
                <a:latin typeface="微软雅黑" panose="020B0503020204020204" pitchFamily="34" charset="-122"/>
                <a:cs typeface="Times New Roman" panose="02020603050405020304" pitchFamily="18" charset="0"/>
              </a:rPr>
              <a:t>垂测</a:t>
            </a:r>
            <a:r>
              <a:rPr lang="en-US" altLang="zh-CN" sz="2400" kern="100" dirty="0">
                <a:effectLst/>
                <a:latin typeface="微软雅黑" panose="020B0503020204020204" pitchFamily="34" charset="-122"/>
                <a:cs typeface="Times New Roman" panose="02020603050405020304" pitchFamily="18" charset="0"/>
              </a:rPr>
              <a:t>-</a:t>
            </a:r>
            <a:r>
              <a:rPr lang="zh-CN" altLang="zh-CN" sz="2400" kern="100" dirty="0">
                <a:effectLst/>
                <a:latin typeface="微软雅黑" panose="020B0503020204020204" pitchFamily="34" charset="-122"/>
                <a:cs typeface="Times New Roman" panose="02020603050405020304" pitchFamily="18" charset="0"/>
              </a:rPr>
              <a:t>再处理</a:t>
            </a:r>
            <a:r>
              <a:rPr lang="en-US" altLang="zh-CN" sz="2400" kern="100" dirty="0">
                <a:effectLst/>
                <a:latin typeface="微软雅黑" panose="020B0503020204020204" pitchFamily="34" charset="-122"/>
                <a:cs typeface="Times New Roman" panose="02020603050405020304" pitchFamily="18" charset="0"/>
              </a:rPr>
              <a:t>-</a:t>
            </a:r>
            <a:r>
              <a:rPr lang="zh-CN" altLang="zh-CN" sz="2400" kern="100" dirty="0">
                <a:effectLst/>
                <a:latin typeface="微软雅黑" panose="020B0503020204020204" pitchFamily="34" charset="-122"/>
                <a:cs typeface="Times New Roman" panose="02020603050405020304" pitchFamily="18" charset="0"/>
              </a:rPr>
              <a:t>复测</a:t>
            </a:r>
            <a:r>
              <a:rPr lang="en-US" altLang="zh-CN" sz="2400" kern="100" dirty="0">
                <a:effectLst/>
                <a:latin typeface="微软雅黑" panose="020B0503020204020204" pitchFamily="34" charset="-122"/>
                <a:cs typeface="Times New Roman" panose="02020603050405020304" pitchFamily="18" charset="0"/>
              </a:rPr>
              <a:t>”</a:t>
            </a:r>
            <a:r>
              <a:rPr lang="zh-CN" altLang="zh-CN" sz="2400" kern="100" dirty="0">
                <a:effectLst/>
                <a:latin typeface="微软雅黑" panose="020B0503020204020204" pitchFamily="34" charset="-122"/>
                <a:cs typeface="Times New Roman" panose="02020603050405020304" pitchFamily="18" charset="0"/>
              </a:rPr>
              <a:t>的循环迭代试验</a:t>
            </a:r>
            <a:r>
              <a:rPr lang="zh-CN" altLang="en-US" sz="2400" kern="100" dirty="0">
                <a:effectLst/>
                <a:latin typeface="微软雅黑" panose="020B0503020204020204" pitchFamily="34" charset="-122"/>
                <a:cs typeface="Times New Roman" panose="02020603050405020304" pitchFamily="18" charset="0"/>
              </a:rPr>
              <a:t>，</a:t>
            </a:r>
            <a:r>
              <a:rPr lang="zh-CN" altLang="zh-CN" sz="2400" kern="100" dirty="0">
                <a:effectLst/>
                <a:latin typeface="微软雅黑" panose="020B0503020204020204" pitchFamily="34" charset="-122"/>
                <a:cs typeface="Times New Roman" panose="02020603050405020304" pitchFamily="18" charset="0"/>
              </a:rPr>
              <a:t>优化表面处理工艺</a:t>
            </a:r>
            <a:r>
              <a:rPr lang="zh-CN" altLang="en-US" sz="2400" kern="100" dirty="0">
                <a:latin typeface="微软雅黑" panose="020B0503020204020204" pitchFamily="34" charset="-122"/>
                <a:cs typeface="Times New Roman" panose="02020603050405020304" pitchFamily="18" charset="0"/>
              </a:rPr>
              <a:t>，达到指标；</a:t>
            </a:r>
            <a:endParaRPr lang="en-US" altLang="zh-CN" sz="2400" kern="100" dirty="0">
              <a:latin typeface="微软雅黑" panose="020B0503020204020204" pitchFamily="34" charset="-122"/>
              <a:cs typeface="Times New Roman" panose="02020603050405020304" pitchFamily="18" charset="0"/>
            </a:endParaRPr>
          </a:p>
          <a:p>
            <a:pPr marL="0" indent="0" algn="just">
              <a:lnSpc>
                <a:spcPct val="150000"/>
              </a:lnSpc>
              <a:buNone/>
            </a:pPr>
            <a:r>
              <a:rPr lang="zh-CN" altLang="en-US" sz="2400" kern="100" dirty="0">
                <a:latin typeface="微软雅黑" panose="020B0503020204020204" pitchFamily="34" charset="-122"/>
                <a:cs typeface="Times New Roman" panose="02020603050405020304" pitchFamily="18" charset="0"/>
              </a:rPr>
              <a:t>（</a:t>
            </a:r>
            <a:r>
              <a:rPr lang="en-US" altLang="zh-CN" sz="2400" kern="100" dirty="0">
                <a:latin typeface="微软雅黑" panose="020B0503020204020204" pitchFamily="34" charset="-122"/>
                <a:cs typeface="Times New Roman" panose="02020603050405020304" pitchFamily="18" charset="0"/>
              </a:rPr>
              <a:t>2</a:t>
            </a:r>
            <a:r>
              <a:rPr lang="zh-CN" altLang="en-US" sz="2400" kern="100" dirty="0">
                <a:latin typeface="微软雅黑" panose="020B0503020204020204" pitchFamily="34" charset="-122"/>
                <a:cs typeface="Times New Roman" panose="02020603050405020304" pitchFamily="18" charset="0"/>
              </a:rPr>
              <a:t>）组装</a:t>
            </a:r>
            <a:r>
              <a:rPr lang="en-US" altLang="zh-CN" sz="2400" kern="100" dirty="0">
                <a:latin typeface="微软雅黑" panose="020B0503020204020204" pitchFamily="34" charset="-122"/>
                <a:cs typeface="Times New Roman" panose="02020603050405020304" pitchFamily="18" charset="0"/>
              </a:rPr>
              <a:t>HOM</a:t>
            </a:r>
            <a:r>
              <a:rPr lang="zh-CN" altLang="en-US" sz="2400" kern="100" dirty="0">
                <a:latin typeface="微软雅黑" panose="020B0503020204020204" pitchFamily="34" charset="-122"/>
                <a:cs typeface="Times New Roman" panose="02020603050405020304" pitchFamily="18" charset="0"/>
              </a:rPr>
              <a:t>，对“实用型</a:t>
            </a:r>
            <a:r>
              <a:rPr lang="en-US" altLang="zh-CN" sz="2400" kern="100" dirty="0">
                <a:latin typeface="微软雅黑" panose="020B0503020204020204" pitchFamily="34" charset="-122"/>
                <a:cs typeface="Times New Roman" panose="02020603050405020304" pitchFamily="18" charset="0"/>
              </a:rPr>
              <a:t>650MHz 2-cell</a:t>
            </a:r>
            <a:r>
              <a:rPr lang="zh-CN" altLang="en-US" sz="2400" kern="100" dirty="0">
                <a:latin typeface="微软雅黑" panose="020B0503020204020204" pitchFamily="34" charset="-122"/>
                <a:cs typeface="Times New Roman" panose="02020603050405020304" pitchFamily="18" charset="0"/>
              </a:rPr>
              <a:t>”超导腔的性能测试，评估</a:t>
            </a:r>
            <a:r>
              <a:rPr lang="en-US" altLang="zh-CN" sz="2400" kern="100" dirty="0">
                <a:latin typeface="微软雅黑" panose="020B0503020204020204" pitchFamily="34" charset="-122"/>
                <a:cs typeface="Times New Roman" panose="02020603050405020304" pitchFamily="18" charset="0"/>
              </a:rPr>
              <a:t>HOM</a:t>
            </a:r>
            <a:r>
              <a:rPr lang="zh-CN" altLang="en-US" sz="2400" kern="100" dirty="0">
                <a:latin typeface="微软雅黑" panose="020B0503020204020204" pitchFamily="34" charset="-122"/>
                <a:cs typeface="Times New Roman" panose="02020603050405020304" pitchFamily="18" charset="0"/>
              </a:rPr>
              <a:t>是否有影响。</a:t>
            </a:r>
            <a:endParaRPr lang="en-US" altLang="zh-CN" sz="2400" kern="100" dirty="0">
              <a:latin typeface="微软雅黑" panose="020B0503020204020204" pitchFamily="34" charset="-122"/>
              <a:cs typeface="Times New Roman" panose="02020603050405020304" pitchFamily="18" charset="0"/>
            </a:endParaRPr>
          </a:p>
          <a:p>
            <a:pPr marL="0" indent="0" algn="just">
              <a:lnSpc>
                <a:spcPct val="150000"/>
              </a:lnSpc>
              <a:buNone/>
            </a:pPr>
            <a:r>
              <a:rPr lang="zh-CN" altLang="en-US" sz="2400" kern="100" dirty="0">
                <a:latin typeface="微软雅黑" panose="020B0503020204020204" pitchFamily="34" charset="-122"/>
                <a:cs typeface="Times New Roman" panose="02020603050405020304" pitchFamily="18" charset="0"/>
              </a:rPr>
              <a:t>（</a:t>
            </a:r>
            <a:r>
              <a:rPr lang="en-US" altLang="zh-CN" sz="2400" kern="100" dirty="0">
                <a:latin typeface="微软雅黑" panose="020B0503020204020204" pitchFamily="34" charset="-122"/>
                <a:cs typeface="Times New Roman" panose="02020603050405020304" pitchFamily="18" charset="0"/>
              </a:rPr>
              <a:t>3</a:t>
            </a:r>
            <a:r>
              <a:rPr lang="zh-CN" altLang="en-US" sz="2400" kern="100" dirty="0">
                <a:latin typeface="微软雅黑" panose="020B0503020204020204" pitchFamily="34" charset="-122"/>
                <a:cs typeface="Times New Roman" panose="02020603050405020304" pitchFamily="18" charset="0"/>
              </a:rPr>
              <a:t>）如没影响，完成任务；如有影响，开展</a:t>
            </a:r>
            <a:r>
              <a:rPr lang="en-US" altLang="zh-CN" sz="2400" kern="100" dirty="0">
                <a:latin typeface="微软雅黑" panose="020B0503020204020204" pitchFamily="34" charset="-122"/>
                <a:cs typeface="Times New Roman" panose="02020603050405020304" pitchFamily="18" charset="0"/>
              </a:rPr>
              <a:t>HOM</a:t>
            </a:r>
            <a:r>
              <a:rPr lang="zh-CN" altLang="en-US" sz="2400" kern="100" dirty="0">
                <a:latin typeface="微软雅黑" panose="020B0503020204020204" pitchFamily="34" charset="-122"/>
                <a:cs typeface="Times New Roman" panose="02020603050405020304" pitchFamily="18" charset="0"/>
              </a:rPr>
              <a:t>的电抛光处理的工艺方案制定、工装加工制造、电抛光实验确定参数</a:t>
            </a:r>
            <a:endParaRPr lang="en-US" altLang="zh-CN" sz="2400" kern="100" dirty="0">
              <a:latin typeface="微软雅黑" panose="020B0503020204020204" pitchFamily="34" charset="-122"/>
              <a:cs typeface="Times New Roman" panose="02020603050405020304" pitchFamily="18" charset="0"/>
            </a:endParaRPr>
          </a:p>
          <a:p>
            <a:pPr marL="0" indent="0" algn="just">
              <a:lnSpc>
                <a:spcPct val="150000"/>
              </a:lnSpc>
              <a:buNone/>
            </a:pPr>
            <a:r>
              <a:rPr lang="zh-CN" altLang="en-US" sz="2400" kern="100" dirty="0">
                <a:latin typeface="微软雅黑" panose="020B0503020204020204" pitchFamily="34" charset="-122"/>
                <a:cs typeface="Times New Roman" panose="02020603050405020304" pitchFamily="18" charset="0"/>
              </a:rPr>
              <a:t>（</a:t>
            </a:r>
            <a:r>
              <a:rPr lang="en-US" altLang="zh-CN" sz="2400" kern="100" dirty="0">
                <a:latin typeface="微软雅黑" panose="020B0503020204020204" pitchFamily="34" charset="-122"/>
                <a:cs typeface="Times New Roman" panose="02020603050405020304" pitchFamily="18" charset="0"/>
              </a:rPr>
              <a:t>4</a:t>
            </a:r>
            <a:r>
              <a:rPr lang="zh-CN" altLang="en-US" sz="2400" kern="100" dirty="0">
                <a:latin typeface="微软雅黑" panose="020B0503020204020204" pitchFamily="34" charset="-122"/>
                <a:cs typeface="Times New Roman" panose="02020603050405020304" pitchFamily="18" charset="0"/>
              </a:rPr>
              <a:t>）对</a:t>
            </a:r>
            <a:r>
              <a:rPr lang="en-US" altLang="zh-CN" sz="2400" kern="100" dirty="0">
                <a:latin typeface="微软雅黑" panose="020B0503020204020204" pitchFamily="34" charset="-122"/>
                <a:cs typeface="Times New Roman" panose="02020603050405020304" pitchFamily="18" charset="0"/>
              </a:rPr>
              <a:t>HOM</a:t>
            </a:r>
            <a:r>
              <a:rPr lang="zh-CN" altLang="en-US" sz="2400" kern="100" dirty="0">
                <a:latin typeface="微软雅黑" panose="020B0503020204020204" pitchFamily="34" charset="-122"/>
                <a:cs typeface="Times New Roman" panose="02020603050405020304" pitchFamily="18" charset="0"/>
              </a:rPr>
              <a:t>中温退火后，再次组装，进行性能测试</a:t>
            </a:r>
            <a:endParaRPr lang="en-US" altLang="zh-CN" sz="2400" kern="100" dirty="0">
              <a:latin typeface="微软雅黑" panose="020B0503020204020204" pitchFamily="34" charset="-122"/>
              <a:cs typeface="Times New Roman" panose="02020603050405020304" pitchFamily="18" charset="0"/>
            </a:endParaRPr>
          </a:p>
          <a:p>
            <a:pPr marL="0" indent="0" algn="just"/>
            <a:endParaRPr lang="en-US" altLang="zh-CN" sz="2400" kern="100" dirty="0">
              <a:latin typeface="微软雅黑" panose="020B0503020204020204" pitchFamily="34" charset="-122"/>
              <a:cs typeface="Times New Roman" panose="02020603050405020304" pitchFamily="18" charset="0"/>
            </a:endParaRPr>
          </a:p>
          <a:p>
            <a:endParaRPr lang="zh-CN" altLang="en-US" sz="2400" dirty="0">
              <a:latin typeface="微软雅黑" panose="020B0503020204020204" pitchFamily="34" charset="-122"/>
            </a:endParaRPr>
          </a:p>
        </p:txBody>
      </p:sp>
      <p:sp>
        <p:nvSpPr>
          <p:cNvPr id="3" name="灯片编号占位符 2">
            <a:extLst>
              <a:ext uri="{FF2B5EF4-FFF2-40B4-BE49-F238E27FC236}">
                <a16:creationId xmlns:a16="http://schemas.microsoft.com/office/drawing/2014/main" id="{29AD7029-D01F-4D7F-A3FF-88919DE020A0}"/>
              </a:ext>
            </a:extLst>
          </p:cNvPr>
          <p:cNvSpPr>
            <a:spLocks noGrp="1"/>
          </p:cNvSpPr>
          <p:nvPr>
            <p:ph type="sldNum" sz="quarter" idx="12"/>
          </p:nvPr>
        </p:nvSpPr>
        <p:spPr/>
        <p:txBody>
          <a:bodyPr/>
          <a:lstStyle/>
          <a:p>
            <a:fld id="{F15E9139-A00B-4B2A-98A6-095DC08F1345}" type="slidenum">
              <a:rPr lang="zh-CN" altLang="en-US" smtClean="0"/>
              <a:pPr/>
              <a:t>11</a:t>
            </a:fld>
            <a:endParaRPr lang="zh-CN" altLang="en-US"/>
          </a:p>
        </p:txBody>
      </p:sp>
      <p:sp>
        <p:nvSpPr>
          <p:cNvPr id="4" name="标题 3">
            <a:extLst>
              <a:ext uri="{FF2B5EF4-FFF2-40B4-BE49-F238E27FC236}">
                <a16:creationId xmlns:a16="http://schemas.microsoft.com/office/drawing/2014/main" id="{EE7C537C-60C3-49D4-869E-A6A57F1FA11C}"/>
              </a:ext>
            </a:extLst>
          </p:cNvPr>
          <p:cNvSpPr>
            <a:spLocks noGrp="1"/>
          </p:cNvSpPr>
          <p:nvPr>
            <p:ph type="title"/>
          </p:nvPr>
        </p:nvSpPr>
        <p:spPr/>
        <p:txBody>
          <a:bodyPr/>
          <a:lstStyle/>
          <a:p>
            <a:pPr algn="ctr"/>
            <a:r>
              <a:rPr lang="zh-CN" altLang="en-US" dirty="0">
                <a:solidFill>
                  <a:schemeClr val="accent2"/>
                </a:solidFill>
              </a:rPr>
              <a:t>应对方案</a:t>
            </a:r>
          </a:p>
        </p:txBody>
      </p:sp>
    </p:spTree>
    <p:extLst>
      <p:ext uri="{BB962C8B-B14F-4D97-AF65-F5344CB8AC3E}">
        <p14:creationId xmlns:p14="http://schemas.microsoft.com/office/powerpoint/2010/main" val="3574370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27A4DFC3-0CCB-4B49-9AA6-ABCA5A7B76AC}"/>
              </a:ext>
            </a:extLst>
          </p:cNvPr>
          <p:cNvSpPr>
            <a:spLocks noGrp="1"/>
          </p:cNvSpPr>
          <p:nvPr>
            <p:ph idx="1"/>
          </p:nvPr>
        </p:nvSpPr>
        <p:spPr>
          <a:xfrm>
            <a:off x="263352" y="1196752"/>
            <a:ext cx="11449272" cy="5518396"/>
          </a:xfrm>
        </p:spPr>
        <p:txBody>
          <a:bodyPr>
            <a:normAutofit/>
          </a:bodyPr>
          <a:lstStyle/>
          <a:p>
            <a:pPr marL="0" indent="0" algn="just">
              <a:lnSpc>
                <a:spcPct val="160000"/>
              </a:lnSpc>
            </a:pPr>
            <a:r>
              <a:rPr lang="zh-CN" altLang="en-US" sz="2400" b="1" kern="100" dirty="0">
                <a:effectLst/>
                <a:latin typeface="微软雅黑" panose="020B0503020204020204" pitchFamily="34" charset="-122"/>
                <a:cs typeface="Times New Roman" panose="02020603050405020304" pitchFamily="18" charset="0"/>
              </a:rPr>
              <a:t>计划如下</a:t>
            </a:r>
            <a:r>
              <a:rPr lang="zh-CN" altLang="en-US" sz="2400" kern="100" dirty="0">
                <a:effectLst/>
                <a:latin typeface="微软雅黑" panose="020B0503020204020204" pitchFamily="34" charset="-122"/>
                <a:cs typeface="Times New Roman" panose="02020603050405020304" pitchFamily="18" charset="0"/>
              </a:rPr>
              <a:t>：</a:t>
            </a:r>
            <a:endParaRPr lang="en-US" altLang="zh-CN" sz="2400" kern="100" dirty="0">
              <a:effectLst/>
              <a:latin typeface="微软雅黑" panose="020B0503020204020204" pitchFamily="34" charset="-122"/>
              <a:cs typeface="Times New Roman" panose="02020603050405020304" pitchFamily="18" charset="0"/>
            </a:endParaRPr>
          </a:p>
          <a:p>
            <a:pPr marL="400050" lvl="1" indent="0" algn="just">
              <a:lnSpc>
                <a:spcPct val="160000"/>
              </a:lnSpc>
              <a:buNone/>
            </a:pPr>
            <a:r>
              <a:rPr lang="zh-CN" altLang="zh-CN" sz="2000" kern="100" dirty="0">
                <a:effectLst/>
                <a:latin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cs typeface="Times New Roman" panose="02020603050405020304" pitchFamily="18" charset="0"/>
              </a:rPr>
              <a:t>1</a:t>
            </a:r>
            <a:r>
              <a:rPr lang="zh-CN" altLang="zh-CN" sz="2000" kern="100" dirty="0">
                <a:effectLst/>
                <a:latin typeface="微软雅黑" panose="020B0503020204020204" pitchFamily="34" charset="-122"/>
                <a:cs typeface="Times New Roman" panose="02020603050405020304" pitchFamily="18" charset="0"/>
              </a:rPr>
              <a:t>）第一只腔：完成后续</a:t>
            </a:r>
            <a:r>
              <a:rPr lang="zh-CN" altLang="en-US" sz="2000" kern="100" dirty="0">
                <a:effectLst/>
                <a:latin typeface="微软雅黑" panose="020B0503020204020204" pitchFamily="34" charset="-122"/>
                <a:cs typeface="Times New Roman" panose="02020603050405020304" pitchFamily="18" charset="0"/>
              </a:rPr>
              <a:t>中温退火</a:t>
            </a:r>
            <a:r>
              <a:rPr lang="zh-CN" altLang="zh-CN" sz="2000" kern="100" dirty="0">
                <a:effectLst/>
                <a:latin typeface="微软雅黑" panose="020B0503020204020204" pitchFamily="34" charset="-122"/>
                <a:cs typeface="Times New Roman" panose="02020603050405020304" pitchFamily="18" charset="0"/>
              </a:rPr>
              <a:t>、洁净组装全流程实施，开展</a:t>
            </a:r>
            <a:r>
              <a:rPr lang="en-US" altLang="zh-CN" sz="2000" kern="100" dirty="0">
                <a:effectLst/>
                <a:latin typeface="微软雅黑" panose="020B0503020204020204" pitchFamily="34" charset="-122"/>
                <a:cs typeface="Times New Roman" panose="02020603050405020304" pitchFamily="18" charset="0"/>
              </a:rPr>
              <a:t>“</a:t>
            </a:r>
            <a:r>
              <a:rPr lang="zh-CN" altLang="zh-CN" sz="2000" kern="100" dirty="0">
                <a:effectLst/>
                <a:latin typeface="微软雅黑" panose="020B0503020204020204" pitchFamily="34" charset="-122"/>
                <a:cs typeface="Times New Roman" panose="02020603050405020304" pitchFamily="18" charset="0"/>
              </a:rPr>
              <a:t>表面处理</a:t>
            </a:r>
            <a:r>
              <a:rPr lang="en-US" altLang="zh-CN" sz="2000" kern="100" dirty="0">
                <a:effectLst/>
                <a:latin typeface="微软雅黑" panose="020B0503020204020204" pitchFamily="34" charset="-122"/>
                <a:cs typeface="Times New Roman" panose="02020603050405020304" pitchFamily="18" charset="0"/>
              </a:rPr>
              <a:t>-</a:t>
            </a:r>
            <a:r>
              <a:rPr lang="zh-CN" altLang="zh-CN" sz="2000" kern="100" dirty="0">
                <a:effectLst/>
                <a:latin typeface="微软雅黑" panose="020B0503020204020204" pitchFamily="34" charset="-122"/>
                <a:cs typeface="Times New Roman" panose="02020603050405020304" pitchFamily="18" charset="0"/>
              </a:rPr>
              <a:t>垂测</a:t>
            </a:r>
            <a:r>
              <a:rPr lang="en-US" altLang="zh-CN" sz="2000" kern="100" dirty="0">
                <a:effectLst/>
                <a:latin typeface="微软雅黑" panose="020B0503020204020204" pitchFamily="34" charset="-122"/>
                <a:cs typeface="Times New Roman" panose="02020603050405020304" pitchFamily="18" charset="0"/>
              </a:rPr>
              <a:t>-</a:t>
            </a:r>
            <a:r>
              <a:rPr lang="zh-CN" altLang="zh-CN" sz="2000" kern="100" dirty="0">
                <a:effectLst/>
                <a:latin typeface="微软雅黑" panose="020B0503020204020204" pitchFamily="34" charset="-122"/>
                <a:cs typeface="Times New Roman" panose="02020603050405020304" pitchFamily="18" charset="0"/>
              </a:rPr>
              <a:t>再处理</a:t>
            </a:r>
            <a:r>
              <a:rPr lang="en-US" altLang="zh-CN" sz="2000" kern="100" dirty="0">
                <a:effectLst/>
                <a:latin typeface="微软雅黑" panose="020B0503020204020204" pitchFamily="34" charset="-122"/>
                <a:cs typeface="Times New Roman" panose="02020603050405020304" pitchFamily="18" charset="0"/>
              </a:rPr>
              <a:t>-</a:t>
            </a:r>
            <a:r>
              <a:rPr lang="zh-CN" altLang="zh-CN" sz="2000" kern="100" dirty="0">
                <a:effectLst/>
                <a:latin typeface="微软雅黑" panose="020B0503020204020204" pitchFamily="34" charset="-122"/>
                <a:cs typeface="Times New Roman" panose="02020603050405020304" pitchFamily="18" charset="0"/>
              </a:rPr>
              <a:t>复测</a:t>
            </a:r>
            <a:r>
              <a:rPr lang="en-US" altLang="zh-CN" sz="2000" kern="100" dirty="0">
                <a:effectLst/>
                <a:latin typeface="微软雅黑" panose="020B0503020204020204" pitchFamily="34" charset="-122"/>
                <a:cs typeface="Times New Roman" panose="02020603050405020304" pitchFamily="18" charset="0"/>
              </a:rPr>
              <a:t>”</a:t>
            </a:r>
            <a:r>
              <a:rPr lang="zh-CN" altLang="zh-CN" sz="2000" kern="100" dirty="0">
                <a:effectLst/>
                <a:latin typeface="微软雅黑" panose="020B0503020204020204" pitchFamily="34" charset="-122"/>
                <a:cs typeface="Times New Roman" panose="02020603050405020304" pitchFamily="18" charset="0"/>
              </a:rPr>
              <a:t>的循环迭代试验，优化表面处理工艺，研究提升超导腔性能的技术途径</a:t>
            </a:r>
            <a:r>
              <a:rPr lang="zh-CN" altLang="en-US" sz="2000" kern="100" dirty="0">
                <a:latin typeface="微软雅黑" panose="020B0503020204020204" pitchFamily="34" charset="-122"/>
                <a:cs typeface="Times New Roman" panose="02020603050405020304" pitchFamily="18" charset="0"/>
              </a:rPr>
              <a:t>（靳松、董超，</a:t>
            </a:r>
            <a:r>
              <a:rPr lang="en-US" altLang="zh-CN" sz="2000" kern="100" dirty="0">
                <a:latin typeface="微软雅黑" panose="020B0503020204020204" pitchFamily="34" charset="-122"/>
                <a:cs typeface="Times New Roman" panose="02020603050405020304" pitchFamily="18" charset="0"/>
              </a:rPr>
              <a:t>2026</a:t>
            </a:r>
            <a:r>
              <a:rPr lang="zh-CN" altLang="en-US" sz="2000" kern="100" dirty="0">
                <a:latin typeface="微软雅黑" panose="020B0503020204020204" pitchFamily="34" charset="-122"/>
                <a:cs typeface="Times New Roman" panose="02020603050405020304" pitchFamily="18" charset="0"/>
              </a:rPr>
              <a:t>年内</a:t>
            </a:r>
            <a:r>
              <a:rPr lang="zh-CN" altLang="en-US" sz="2000" kern="100" dirty="0">
                <a:effectLst/>
                <a:latin typeface="微软雅黑" panose="020B0503020204020204" pitchFamily="34" charset="-122"/>
                <a:cs typeface="Times New Roman" panose="02020603050405020304" pitchFamily="18" charset="0"/>
              </a:rPr>
              <a:t>）</a:t>
            </a:r>
            <a:endParaRPr lang="en-US" altLang="zh-CN" sz="2000" kern="100" dirty="0">
              <a:effectLst/>
              <a:latin typeface="微软雅黑" panose="020B0503020204020204" pitchFamily="34" charset="-122"/>
              <a:cs typeface="Times New Roman" panose="02020603050405020304" pitchFamily="18" charset="0"/>
            </a:endParaRPr>
          </a:p>
          <a:p>
            <a:pPr marL="400050" lvl="1" indent="0" algn="just">
              <a:lnSpc>
                <a:spcPct val="160000"/>
              </a:lnSpc>
              <a:buNone/>
            </a:pPr>
            <a:r>
              <a:rPr lang="zh-CN" altLang="zh-CN" sz="2000" kern="100" dirty="0">
                <a:effectLst/>
                <a:latin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cs typeface="Times New Roman" panose="02020603050405020304" pitchFamily="18" charset="0"/>
              </a:rPr>
              <a:t>2</a:t>
            </a:r>
            <a:r>
              <a:rPr lang="zh-CN" altLang="zh-CN" sz="2000" kern="100" dirty="0">
                <a:effectLst/>
                <a:latin typeface="微软雅黑" panose="020B0503020204020204" pitchFamily="34" charset="-122"/>
                <a:cs typeface="Times New Roman" panose="02020603050405020304" pitchFamily="18" charset="0"/>
              </a:rPr>
              <a:t>）第二只腔：主要用于解决腔长与谐振频率难以协同达标的加工难点，形成初步机械加工工艺规范；同步验证、复现第一只腔体迭代完成的表面处理工艺（董超、靳松</a:t>
            </a:r>
            <a:r>
              <a:rPr lang="zh-CN" altLang="en-US" sz="2000" kern="100" dirty="0">
                <a:effectLst/>
                <a:latin typeface="微软雅黑" panose="020B0503020204020204" pitchFamily="34" charset="-122"/>
                <a:cs typeface="Times New Roman" panose="02020603050405020304" pitchFamily="18" charset="0"/>
              </a:rPr>
              <a:t>，</a:t>
            </a:r>
            <a:r>
              <a:rPr lang="en-US" altLang="zh-CN" sz="2000" kern="100" dirty="0">
                <a:latin typeface="微软雅黑" panose="020B0503020204020204" pitchFamily="34" charset="-122"/>
                <a:cs typeface="Times New Roman" panose="02020603050405020304" pitchFamily="18" charset="0"/>
              </a:rPr>
              <a:t>2026</a:t>
            </a:r>
            <a:r>
              <a:rPr lang="zh-CN" altLang="en-US" sz="2000" kern="100" dirty="0">
                <a:latin typeface="微软雅黑" panose="020B0503020204020204" pitchFamily="34" charset="-122"/>
                <a:cs typeface="Times New Roman" panose="02020603050405020304" pitchFamily="18" charset="0"/>
              </a:rPr>
              <a:t>年内</a:t>
            </a:r>
            <a:r>
              <a:rPr lang="zh-CN" altLang="zh-CN" sz="2000" kern="100" dirty="0">
                <a:effectLst/>
                <a:latin typeface="微软雅黑" panose="020B0503020204020204" pitchFamily="34" charset="-122"/>
                <a:cs typeface="Times New Roman" panose="02020603050405020304" pitchFamily="18" charset="0"/>
              </a:rPr>
              <a:t>）；</a:t>
            </a:r>
            <a:endParaRPr lang="en-US" altLang="zh-CN" sz="2000" kern="100" dirty="0">
              <a:effectLst/>
              <a:latin typeface="微软雅黑" panose="020B0503020204020204" pitchFamily="34" charset="-122"/>
              <a:cs typeface="Times New Roman" panose="02020603050405020304" pitchFamily="18" charset="0"/>
            </a:endParaRPr>
          </a:p>
          <a:p>
            <a:pPr marL="400050" lvl="1" indent="0" algn="just">
              <a:lnSpc>
                <a:spcPct val="160000"/>
              </a:lnSpc>
              <a:buNone/>
            </a:pPr>
            <a:r>
              <a:rPr lang="zh-CN" altLang="zh-CN" sz="2000" kern="100" dirty="0">
                <a:effectLst/>
                <a:latin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cs typeface="Times New Roman" panose="02020603050405020304" pitchFamily="18" charset="0"/>
              </a:rPr>
              <a:t>3</a:t>
            </a:r>
            <a:r>
              <a:rPr lang="zh-CN" altLang="zh-CN" sz="2000" kern="100" dirty="0">
                <a:effectLst/>
                <a:latin typeface="微软雅黑" panose="020B0503020204020204" pitchFamily="34" charset="-122"/>
                <a:cs typeface="Times New Roman" panose="02020603050405020304" pitchFamily="18" charset="0"/>
              </a:rPr>
              <a:t>）第三只腔：集成验证前序腔体形成的机械加工、表面后处理整套工艺，实现稳定复现；完成项目首支高性能定型超导腔研制，固化全套标准化工艺文件，作为后续</a:t>
            </a:r>
            <a:r>
              <a:rPr lang="en-US" altLang="zh-CN" sz="2000" kern="100" dirty="0">
                <a:effectLst/>
                <a:latin typeface="微软雅黑" panose="020B0503020204020204" pitchFamily="34" charset="-122"/>
                <a:cs typeface="Times New Roman" panose="02020603050405020304" pitchFamily="18" charset="0"/>
              </a:rPr>
              <a:t> 5 </a:t>
            </a:r>
            <a:r>
              <a:rPr lang="zh-CN" altLang="zh-CN" sz="2000" kern="100" dirty="0">
                <a:effectLst/>
                <a:latin typeface="微软雅黑" panose="020B0503020204020204" pitchFamily="34" charset="-122"/>
                <a:cs typeface="Times New Roman" panose="02020603050405020304" pitchFamily="18" charset="0"/>
              </a:rPr>
              <a:t>只腔体批量研制的技术基线（靳松、董超</a:t>
            </a:r>
            <a:r>
              <a:rPr lang="zh-CN" altLang="en-US" sz="2000" kern="100" dirty="0">
                <a:effectLst/>
                <a:latin typeface="微软雅黑" panose="020B0503020204020204" pitchFamily="34" charset="-122"/>
                <a:cs typeface="Times New Roman" panose="02020603050405020304" pitchFamily="18" charset="0"/>
              </a:rPr>
              <a:t>，</a:t>
            </a:r>
            <a:r>
              <a:rPr lang="en-US" altLang="zh-CN" sz="2000" kern="100" dirty="0">
                <a:latin typeface="微软雅黑" panose="020B0503020204020204" pitchFamily="34" charset="-122"/>
                <a:cs typeface="Times New Roman" panose="02020603050405020304" pitchFamily="18" charset="0"/>
              </a:rPr>
              <a:t> 2026</a:t>
            </a:r>
            <a:r>
              <a:rPr lang="zh-CN" altLang="en-US" sz="2000" kern="100" dirty="0">
                <a:latin typeface="微软雅黑" panose="020B0503020204020204" pitchFamily="34" charset="-122"/>
                <a:cs typeface="Times New Roman" panose="02020603050405020304" pitchFamily="18" charset="0"/>
              </a:rPr>
              <a:t>年内</a:t>
            </a:r>
            <a:r>
              <a:rPr lang="zh-CN" altLang="zh-CN" sz="2000" kern="100" dirty="0">
                <a:effectLst/>
                <a:latin typeface="微软雅黑" panose="020B0503020204020204" pitchFamily="34" charset="-122"/>
                <a:cs typeface="Times New Roman" panose="02020603050405020304" pitchFamily="18" charset="0"/>
              </a:rPr>
              <a:t>）；</a:t>
            </a:r>
            <a:endParaRPr lang="en-US" altLang="zh-CN" sz="2000" kern="100" dirty="0">
              <a:effectLst/>
              <a:latin typeface="微软雅黑" panose="020B0503020204020204" pitchFamily="34" charset="-122"/>
              <a:cs typeface="Times New Roman" panose="02020603050405020304" pitchFamily="18" charset="0"/>
            </a:endParaRPr>
          </a:p>
          <a:p>
            <a:pPr marL="0" indent="0" algn="just">
              <a:lnSpc>
                <a:spcPct val="160000"/>
              </a:lnSpc>
            </a:pPr>
            <a:r>
              <a:rPr lang="zh-CN" altLang="en-US" sz="2400" b="1" kern="100" dirty="0">
                <a:latin typeface="微软雅黑" panose="020B0503020204020204" pitchFamily="34" charset="-122"/>
                <a:cs typeface="Times New Roman" panose="02020603050405020304" pitchFamily="18" charset="0"/>
              </a:rPr>
              <a:t>总体感受</a:t>
            </a:r>
            <a:r>
              <a:rPr lang="zh-CN" altLang="en-US" sz="2400" kern="100" dirty="0">
                <a:latin typeface="微软雅黑" panose="020B0503020204020204" pitchFamily="34" charset="-122"/>
                <a:cs typeface="Times New Roman" panose="02020603050405020304" pitchFamily="18" charset="0"/>
              </a:rPr>
              <a:t>：</a:t>
            </a:r>
            <a:endParaRPr lang="en-US" altLang="zh-CN" sz="2400" kern="100" dirty="0">
              <a:latin typeface="微软雅黑" panose="020B0503020204020204" pitchFamily="34" charset="-122"/>
              <a:cs typeface="Times New Roman" panose="02020603050405020304" pitchFamily="18" charset="0"/>
            </a:endParaRPr>
          </a:p>
          <a:p>
            <a:pPr marL="0" indent="0" algn="just">
              <a:lnSpc>
                <a:spcPct val="160000"/>
              </a:lnSpc>
              <a:buNone/>
            </a:pPr>
            <a:r>
              <a:rPr lang="en-US" altLang="zh-CN" sz="2400" b="1" kern="100" dirty="0">
                <a:latin typeface="微软雅黑" panose="020B0503020204020204" pitchFamily="34" charset="-122"/>
                <a:cs typeface="Times New Roman" panose="02020603050405020304" pitchFamily="18" charset="0"/>
              </a:rPr>
              <a:t>	</a:t>
            </a:r>
            <a:r>
              <a:rPr lang="zh-CN" altLang="en-US" sz="2400" kern="100" dirty="0">
                <a:solidFill>
                  <a:srgbClr val="0000FF"/>
                </a:solidFill>
                <a:latin typeface="微软雅黑" panose="020B0503020204020204" pitchFamily="34" charset="-122"/>
                <a:cs typeface="Times New Roman" panose="02020603050405020304" pitchFamily="18" charset="0"/>
              </a:rPr>
              <a:t>难度高、任务量大、尤其是时间有限，具有极大的挑战。</a:t>
            </a:r>
            <a:endParaRPr lang="zh-CN" altLang="en-US" sz="2000" dirty="0">
              <a:solidFill>
                <a:srgbClr val="0000FF"/>
              </a:solidFill>
              <a:latin typeface="+mn-ea"/>
              <a:ea typeface="+mn-ea"/>
            </a:endParaRPr>
          </a:p>
        </p:txBody>
      </p:sp>
      <p:sp>
        <p:nvSpPr>
          <p:cNvPr id="3" name="灯片编号占位符 2">
            <a:extLst>
              <a:ext uri="{FF2B5EF4-FFF2-40B4-BE49-F238E27FC236}">
                <a16:creationId xmlns:a16="http://schemas.microsoft.com/office/drawing/2014/main" id="{29AD7029-D01F-4D7F-A3FF-88919DE020A0}"/>
              </a:ext>
            </a:extLst>
          </p:cNvPr>
          <p:cNvSpPr>
            <a:spLocks noGrp="1"/>
          </p:cNvSpPr>
          <p:nvPr>
            <p:ph type="sldNum" sz="quarter" idx="12"/>
          </p:nvPr>
        </p:nvSpPr>
        <p:spPr/>
        <p:txBody>
          <a:bodyPr/>
          <a:lstStyle/>
          <a:p>
            <a:fld id="{F15E9139-A00B-4B2A-98A6-095DC08F1345}" type="slidenum">
              <a:rPr lang="zh-CN" altLang="en-US" smtClean="0"/>
              <a:pPr/>
              <a:t>12</a:t>
            </a:fld>
            <a:endParaRPr lang="zh-CN" altLang="en-US"/>
          </a:p>
        </p:txBody>
      </p:sp>
      <p:sp>
        <p:nvSpPr>
          <p:cNvPr id="4" name="标题 3">
            <a:extLst>
              <a:ext uri="{FF2B5EF4-FFF2-40B4-BE49-F238E27FC236}">
                <a16:creationId xmlns:a16="http://schemas.microsoft.com/office/drawing/2014/main" id="{EE7C537C-60C3-49D4-869E-A6A57F1FA11C}"/>
              </a:ext>
            </a:extLst>
          </p:cNvPr>
          <p:cNvSpPr>
            <a:spLocks noGrp="1"/>
          </p:cNvSpPr>
          <p:nvPr>
            <p:ph type="title"/>
          </p:nvPr>
        </p:nvSpPr>
        <p:spPr/>
        <p:txBody>
          <a:bodyPr/>
          <a:lstStyle/>
          <a:p>
            <a:pPr algn="ctr"/>
            <a:r>
              <a:rPr lang="zh-CN" altLang="en-US" dirty="0">
                <a:solidFill>
                  <a:schemeClr val="accent2"/>
                </a:solidFill>
              </a:rPr>
              <a:t>应对方案</a:t>
            </a:r>
          </a:p>
        </p:txBody>
      </p:sp>
    </p:spTree>
    <p:extLst>
      <p:ext uri="{BB962C8B-B14F-4D97-AF65-F5344CB8AC3E}">
        <p14:creationId xmlns:p14="http://schemas.microsoft.com/office/powerpoint/2010/main" val="34302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57371D9F-E22A-4BAF-AAD4-D26630019B62}"/>
              </a:ext>
            </a:extLst>
          </p:cNvPr>
          <p:cNvSpPr>
            <a:spLocks noGrp="1"/>
          </p:cNvSpPr>
          <p:nvPr>
            <p:ph idx="1"/>
          </p:nvPr>
        </p:nvSpPr>
        <p:spPr/>
        <p:txBody>
          <a:bodyPr/>
          <a:lstStyle/>
          <a:p>
            <a:r>
              <a:rPr lang="zh-CN" altLang="en-US" dirty="0"/>
              <a:t>进展</a:t>
            </a:r>
            <a:endParaRPr lang="en-US" altLang="zh-CN" dirty="0"/>
          </a:p>
          <a:p>
            <a:pPr lvl="1"/>
            <a:r>
              <a:rPr lang="zh-CN" altLang="en-US" sz="2000" dirty="0"/>
              <a:t>（</a:t>
            </a:r>
            <a:r>
              <a:rPr lang="en-US" altLang="zh-CN" sz="2000" dirty="0"/>
              <a:t>1</a:t>
            </a:r>
            <a:r>
              <a:rPr lang="zh-CN" altLang="en-US" sz="2000" dirty="0"/>
              <a:t>）对</a:t>
            </a:r>
            <a:r>
              <a:rPr lang="en-US" altLang="zh-CN" sz="2000" dirty="0"/>
              <a:t>PAPS</a:t>
            </a:r>
            <a:r>
              <a:rPr lang="zh-CN" altLang="en-US" sz="2000" dirty="0"/>
              <a:t>（旧版）设计进行了</a:t>
            </a:r>
            <a:r>
              <a:rPr lang="en-US" altLang="zh-CN" sz="2000" dirty="0"/>
              <a:t>update</a:t>
            </a:r>
            <a:r>
              <a:rPr lang="zh-CN" altLang="en-US" sz="2000" dirty="0"/>
              <a:t>：已完成</a:t>
            </a:r>
            <a:r>
              <a:rPr lang="en-US" altLang="zh-CN" sz="2000" dirty="0" err="1"/>
              <a:t>design_A</a:t>
            </a:r>
            <a:r>
              <a:rPr lang="zh-CN" altLang="en-US" sz="2000" dirty="0"/>
              <a:t>与</a:t>
            </a:r>
            <a:r>
              <a:rPr lang="en-US" altLang="zh-CN" sz="2000" dirty="0" err="1"/>
              <a:t>design_B</a:t>
            </a:r>
            <a:r>
              <a:rPr lang="zh-CN" altLang="en-US" sz="2000" dirty="0"/>
              <a:t>的</a:t>
            </a:r>
            <a:r>
              <a:rPr lang="en-US" altLang="zh-CN" sz="2000" dirty="0"/>
              <a:t>RF</a:t>
            </a:r>
            <a:r>
              <a:rPr lang="zh-CN" altLang="en-US" sz="2000" dirty="0"/>
              <a:t>模型设计；经评估</a:t>
            </a:r>
            <a:r>
              <a:rPr lang="en-US" altLang="zh-CN" sz="2000" dirty="0"/>
              <a:t>,</a:t>
            </a:r>
            <a:r>
              <a:rPr lang="en-US" altLang="zh-CN" sz="2000" dirty="0" err="1"/>
              <a:t>design_A</a:t>
            </a:r>
            <a:r>
              <a:rPr lang="en-US" altLang="zh-CN" sz="2000" dirty="0"/>
              <a:t> </a:t>
            </a:r>
            <a:r>
              <a:rPr lang="zh-CN" altLang="en-US" sz="2000" dirty="0"/>
              <a:t>可能有较大的</a:t>
            </a:r>
            <a:r>
              <a:rPr lang="en-US" altLang="zh-CN" sz="2000" dirty="0"/>
              <a:t>2K</a:t>
            </a:r>
            <a:r>
              <a:rPr lang="zh-CN" altLang="en-US" sz="2000" dirty="0"/>
              <a:t>漏热，故排除； </a:t>
            </a:r>
          </a:p>
          <a:p>
            <a:pPr lvl="1"/>
            <a:r>
              <a:rPr lang="zh-CN" altLang="en-US" sz="2000" dirty="0"/>
              <a:t>（</a:t>
            </a:r>
            <a:r>
              <a:rPr lang="en-US" altLang="zh-CN" sz="2000" dirty="0"/>
              <a:t>2</a:t>
            </a:r>
            <a:r>
              <a:rPr lang="zh-CN" altLang="en-US" sz="2000" dirty="0"/>
              <a:t>）确定采用</a:t>
            </a:r>
            <a:r>
              <a:rPr lang="en-US" altLang="zh-CN" sz="2000" dirty="0" err="1"/>
              <a:t>design_B</a:t>
            </a:r>
            <a:r>
              <a:rPr lang="zh-CN" altLang="en-US" sz="2000" dirty="0"/>
              <a:t>的设计：低温漏热与</a:t>
            </a:r>
            <a:r>
              <a:rPr lang="en-US" altLang="zh-CN" sz="2000" dirty="0"/>
              <a:t>PAPS</a:t>
            </a:r>
            <a:r>
              <a:rPr lang="zh-CN" altLang="en-US" sz="2000" dirty="0"/>
              <a:t>（旧版）基本一致，也能满足恒温器包络要求，已完成传输性能优化；</a:t>
            </a:r>
          </a:p>
          <a:p>
            <a:pPr lvl="1"/>
            <a:r>
              <a:rPr lang="zh-CN" altLang="en-US" sz="2000" dirty="0"/>
              <a:t>（</a:t>
            </a:r>
            <a:r>
              <a:rPr lang="en-US" altLang="zh-CN" sz="2000" dirty="0"/>
              <a:t>3</a:t>
            </a:r>
            <a:r>
              <a:rPr lang="zh-CN" altLang="en-US" sz="2000" dirty="0"/>
              <a:t>）目前</a:t>
            </a:r>
            <a:r>
              <a:rPr lang="en-US" altLang="zh-CN" sz="2000" dirty="0" err="1"/>
              <a:t>design_B</a:t>
            </a:r>
            <a:r>
              <a:rPr lang="zh-CN" altLang="en-US" sz="2000" dirty="0"/>
              <a:t>的</a:t>
            </a:r>
            <a:r>
              <a:rPr lang="en-US" altLang="zh-CN" sz="2000" dirty="0"/>
              <a:t>RF</a:t>
            </a:r>
            <a:r>
              <a:rPr lang="zh-CN" altLang="en-US" sz="2000" dirty="0"/>
              <a:t>模型已发锐新进行机械三维图转化（</a:t>
            </a:r>
            <a:r>
              <a:rPr lang="en-US" altLang="zh-CN" sz="2000" dirty="0"/>
              <a:t>2026.7.22</a:t>
            </a:r>
            <a:r>
              <a:rPr lang="zh-CN" altLang="en-US" sz="2000" dirty="0"/>
              <a:t>）</a:t>
            </a:r>
            <a:r>
              <a:rPr lang="zh-CN" altLang="en-US" dirty="0"/>
              <a:t>；</a:t>
            </a:r>
            <a:endParaRPr lang="en-US" altLang="zh-CN" dirty="0"/>
          </a:p>
          <a:p>
            <a:r>
              <a:rPr lang="zh-CN" altLang="en-US" dirty="0"/>
              <a:t>问题</a:t>
            </a:r>
            <a:endParaRPr lang="en-US" altLang="zh-CN" dirty="0"/>
          </a:p>
          <a:p>
            <a:pPr lvl="1"/>
            <a:r>
              <a:rPr lang="zh-CN" altLang="en-US" dirty="0"/>
              <a:t>无不可克服问题</a:t>
            </a:r>
          </a:p>
          <a:p>
            <a:pPr lvl="1"/>
            <a:endParaRPr lang="zh-CN" altLang="en-US" dirty="0"/>
          </a:p>
        </p:txBody>
      </p:sp>
      <p:sp>
        <p:nvSpPr>
          <p:cNvPr id="3" name="灯片编号占位符 2">
            <a:extLst>
              <a:ext uri="{FF2B5EF4-FFF2-40B4-BE49-F238E27FC236}">
                <a16:creationId xmlns:a16="http://schemas.microsoft.com/office/drawing/2014/main" id="{4D2E32E0-AA13-489C-9D71-199DAFE9E8FB}"/>
              </a:ext>
            </a:extLst>
          </p:cNvPr>
          <p:cNvSpPr>
            <a:spLocks noGrp="1"/>
          </p:cNvSpPr>
          <p:nvPr>
            <p:ph type="sldNum" sz="quarter" idx="12"/>
          </p:nvPr>
        </p:nvSpPr>
        <p:spPr/>
        <p:txBody>
          <a:bodyPr/>
          <a:lstStyle/>
          <a:p>
            <a:fld id="{F15E9139-A00B-4B2A-98A6-095DC08F1345}" type="slidenum">
              <a:rPr lang="zh-CN" altLang="en-US" smtClean="0"/>
              <a:pPr/>
              <a:t>13</a:t>
            </a:fld>
            <a:endParaRPr lang="zh-CN" altLang="en-US"/>
          </a:p>
        </p:txBody>
      </p:sp>
      <p:sp>
        <p:nvSpPr>
          <p:cNvPr id="4" name="标题 3">
            <a:extLst>
              <a:ext uri="{FF2B5EF4-FFF2-40B4-BE49-F238E27FC236}">
                <a16:creationId xmlns:a16="http://schemas.microsoft.com/office/drawing/2014/main" id="{0230987A-A63C-4D3A-A228-181AFF271332}"/>
              </a:ext>
            </a:extLst>
          </p:cNvPr>
          <p:cNvSpPr>
            <a:spLocks noGrp="1"/>
          </p:cNvSpPr>
          <p:nvPr>
            <p:ph type="title"/>
          </p:nvPr>
        </p:nvSpPr>
        <p:spPr/>
        <p:txBody>
          <a:bodyPr/>
          <a:lstStyle/>
          <a:p>
            <a:r>
              <a:rPr lang="en-US" altLang="zh-CN" dirty="0">
                <a:solidFill>
                  <a:srgbClr val="0000FF"/>
                </a:solidFill>
              </a:rPr>
              <a:t>2 </a:t>
            </a:r>
            <a:r>
              <a:rPr lang="zh-CN" altLang="en-US" dirty="0">
                <a:solidFill>
                  <a:srgbClr val="0000FF"/>
                </a:solidFill>
              </a:rPr>
              <a:t>主耦合器</a:t>
            </a:r>
          </a:p>
        </p:txBody>
      </p:sp>
    </p:spTree>
    <p:extLst>
      <p:ext uri="{BB962C8B-B14F-4D97-AF65-F5344CB8AC3E}">
        <p14:creationId xmlns:p14="http://schemas.microsoft.com/office/powerpoint/2010/main" val="898574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66CEE38F-5A37-498E-92E5-6EABFC38E0F5}"/>
              </a:ext>
            </a:extLst>
          </p:cNvPr>
          <p:cNvSpPr>
            <a:spLocks noGrp="1"/>
          </p:cNvSpPr>
          <p:nvPr>
            <p:ph idx="1"/>
          </p:nvPr>
        </p:nvSpPr>
        <p:spPr/>
        <p:txBody>
          <a:bodyPr>
            <a:normAutofit fontScale="92500"/>
          </a:bodyPr>
          <a:lstStyle/>
          <a:p>
            <a:r>
              <a:rPr lang="zh-CN" altLang="en-US" dirty="0"/>
              <a:t>计划</a:t>
            </a:r>
            <a:endParaRPr lang="en-US" altLang="zh-CN" dirty="0"/>
          </a:p>
          <a:p>
            <a:pPr lvl="1"/>
            <a:r>
              <a:rPr lang="zh-CN" altLang="en-US" dirty="0"/>
              <a:t>（</a:t>
            </a:r>
            <a:r>
              <a:rPr lang="en-US" altLang="zh-CN" dirty="0"/>
              <a:t>1</a:t>
            </a:r>
            <a:r>
              <a:rPr lang="zh-CN" altLang="en-US" dirty="0"/>
              <a:t>）由锐新负责完成</a:t>
            </a:r>
            <a:r>
              <a:rPr lang="en-US" altLang="zh-CN" dirty="0" err="1"/>
              <a:t>design_B</a:t>
            </a:r>
            <a:r>
              <a:rPr lang="zh-CN" altLang="en-US" dirty="0"/>
              <a:t>的机械图纸转化，预计</a:t>
            </a:r>
            <a:r>
              <a:rPr lang="en-US" altLang="zh-CN" dirty="0"/>
              <a:t>2026.7.23~2026.8.31</a:t>
            </a:r>
            <a:r>
              <a:rPr lang="zh-CN" altLang="en-US" dirty="0"/>
              <a:t>期间完成；</a:t>
            </a:r>
          </a:p>
          <a:p>
            <a:pPr lvl="1"/>
            <a:r>
              <a:rPr lang="zh-CN" altLang="en-US" dirty="0"/>
              <a:t>（</a:t>
            </a:r>
            <a:r>
              <a:rPr lang="en-US" altLang="zh-CN" dirty="0"/>
              <a:t>2</a:t>
            </a:r>
            <a:r>
              <a:rPr lang="zh-CN" altLang="en-US" dirty="0"/>
              <a:t>）耦合器热分析，预计</a:t>
            </a:r>
            <a:r>
              <a:rPr lang="en-US" altLang="zh-CN" dirty="0"/>
              <a:t>2026.9.1~2026.9.31</a:t>
            </a:r>
            <a:r>
              <a:rPr lang="zh-CN" altLang="en-US" dirty="0"/>
              <a:t>期间完成；</a:t>
            </a:r>
          </a:p>
          <a:p>
            <a:pPr lvl="1"/>
            <a:r>
              <a:rPr lang="zh-CN" altLang="en-US" dirty="0"/>
              <a:t>（</a:t>
            </a:r>
            <a:r>
              <a:rPr lang="en-US" altLang="zh-CN" dirty="0"/>
              <a:t>3</a:t>
            </a:r>
            <a:r>
              <a:rPr lang="zh-CN" altLang="en-US" dirty="0"/>
              <a:t>）耦合器测试台的</a:t>
            </a:r>
            <a:r>
              <a:rPr lang="en-US" altLang="zh-CN" dirty="0"/>
              <a:t>RF</a:t>
            </a:r>
            <a:r>
              <a:rPr lang="zh-CN" altLang="en-US" dirty="0"/>
              <a:t>设计，预计</a:t>
            </a:r>
            <a:r>
              <a:rPr lang="en-US" altLang="zh-CN" dirty="0"/>
              <a:t>2026.10.8~2026.12.8</a:t>
            </a:r>
            <a:r>
              <a:rPr lang="zh-CN" altLang="en-US" dirty="0"/>
              <a:t>期间完成，进度不会影响耦合器老练；</a:t>
            </a:r>
          </a:p>
          <a:p>
            <a:pPr lvl="1"/>
            <a:r>
              <a:rPr lang="zh-CN" altLang="en-US" dirty="0"/>
              <a:t>（</a:t>
            </a:r>
            <a:r>
              <a:rPr lang="en-US" altLang="zh-CN" dirty="0"/>
              <a:t>4</a:t>
            </a:r>
            <a:r>
              <a:rPr lang="zh-CN" altLang="en-US" dirty="0"/>
              <a:t>）测试台的机械图转化和加工制造，预计</a:t>
            </a:r>
            <a:r>
              <a:rPr lang="en-US" altLang="zh-CN" dirty="0"/>
              <a:t>2026.12.9~2027.3.10</a:t>
            </a:r>
            <a:r>
              <a:rPr lang="zh-CN" altLang="en-US" dirty="0"/>
              <a:t>期间完成；</a:t>
            </a:r>
          </a:p>
          <a:p>
            <a:pPr lvl="1"/>
            <a:r>
              <a:rPr lang="zh-CN" altLang="en-US" dirty="0"/>
              <a:t>（</a:t>
            </a:r>
            <a:r>
              <a:rPr lang="en-US" altLang="zh-CN" dirty="0"/>
              <a:t>5</a:t>
            </a:r>
            <a:r>
              <a:rPr lang="zh-CN" altLang="en-US" dirty="0"/>
              <a:t>）</a:t>
            </a:r>
            <a:r>
              <a:rPr lang="en-US" altLang="zh-CN" dirty="0"/>
              <a:t>6+2</a:t>
            </a:r>
            <a:r>
              <a:rPr lang="zh-CN" altLang="en-US" dirty="0"/>
              <a:t>只耦合器加工制造，预计</a:t>
            </a:r>
            <a:r>
              <a:rPr lang="en-US" altLang="zh-CN" dirty="0"/>
              <a:t>2026.10.8~2027.3.31</a:t>
            </a:r>
            <a:r>
              <a:rPr lang="zh-CN" altLang="en-US" dirty="0"/>
              <a:t>期间完成；</a:t>
            </a:r>
          </a:p>
          <a:p>
            <a:pPr lvl="1"/>
            <a:r>
              <a:rPr lang="zh-CN" altLang="en-US" dirty="0"/>
              <a:t>（</a:t>
            </a:r>
            <a:r>
              <a:rPr lang="en-US" altLang="zh-CN" dirty="0"/>
              <a:t>6</a:t>
            </a:r>
            <a:r>
              <a:rPr lang="zh-CN" altLang="en-US" dirty="0"/>
              <a:t>）</a:t>
            </a:r>
            <a:r>
              <a:rPr lang="en-US" altLang="zh-CN" dirty="0"/>
              <a:t>6+2</a:t>
            </a:r>
            <a:r>
              <a:rPr lang="zh-CN" altLang="en-US" dirty="0"/>
              <a:t>只耦合器常温老练，预计</a:t>
            </a:r>
            <a:r>
              <a:rPr lang="en-US" altLang="zh-CN" dirty="0"/>
              <a:t>2027.4.1~2027.6.30</a:t>
            </a:r>
            <a:r>
              <a:rPr lang="zh-CN" altLang="en-US" dirty="0"/>
              <a:t>期间完成。</a:t>
            </a:r>
          </a:p>
          <a:p>
            <a:pPr lvl="1"/>
            <a:endParaRPr lang="en-US" altLang="zh-CN" dirty="0"/>
          </a:p>
        </p:txBody>
      </p:sp>
      <p:sp>
        <p:nvSpPr>
          <p:cNvPr id="3" name="灯片编号占位符 2">
            <a:extLst>
              <a:ext uri="{FF2B5EF4-FFF2-40B4-BE49-F238E27FC236}">
                <a16:creationId xmlns:a16="http://schemas.microsoft.com/office/drawing/2014/main" id="{594773D7-DF9F-400C-9D60-DF9DBF745F7F}"/>
              </a:ext>
            </a:extLst>
          </p:cNvPr>
          <p:cNvSpPr>
            <a:spLocks noGrp="1"/>
          </p:cNvSpPr>
          <p:nvPr>
            <p:ph type="sldNum" sz="quarter" idx="12"/>
          </p:nvPr>
        </p:nvSpPr>
        <p:spPr/>
        <p:txBody>
          <a:bodyPr/>
          <a:lstStyle/>
          <a:p>
            <a:fld id="{F15E9139-A00B-4B2A-98A6-095DC08F1345}" type="slidenum">
              <a:rPr lang="zh-CN" altLang="en-US" smtClean="0"/>
              <a:pPr/>
              <a:t>14</a:t>
            </a:fld>
            <a:endParaRPr lang="zh-CN" altLang="en-US"/>
          </a:p>
        </p:txBody>
      </p:sp>
      <p:sp>
        <p:nvSpPr>
          <p:cNvPr id="4" name="标题 3">
            <a:extLst>
              <a:ext uri="{FF2B5EF4-FFF2-40B4-BE49-F238E27FC236}">
                <a16:creationId xmlns:a16="http://schemas.microsoft.com/office/drawing/2014/main" id="{3A2BA61B-84DF-4CC3-A110-9DE0BE07BA9D}"/>
              </a:ext>
            </a:extLst>
          </p:cNvPr>
          <p:cNvSpPr>
            <a:spLocks noGrp="1"/>
          </p:cNvSpPr>
          <p:nvPr>
            <p:ph type="title"/>
          </p:nvPr>
        </p:nvSpPr>
        <p:spPr/>
        <p:txBody>
          <a:bodyPr/>
          <a:lstStyle/>
          <a:p>
            <a:endParaRPr lang="zh-CN" altLang="en-US"/>
          </a:p>
        </p:txBody>
      </p:sp>
    </p:spTree>
    <p:extLst>
      <p:ext uri="{BB962C8B-B14F-4D97-AF65-F5344CB8AC3E}">
        <p14:creationId xmlns:p14="http://schemas.microsoft.com/office/powerpoint/2010/main" val="1024730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F39D4DE9-FA16-4166-B9F8-3E33EB83DD1F}"/>
              </a:ext>
            </a:extLst>
          </p:cNvPr>
          <p:cNvSpPr>
            <a:spLocks noGrp="1"/>
          </p:cNvSpPr>
          <p:nvPr>
            <p:ph idx="1"/>
          </p:nvPr>
        </p:nvSpPr>
        <p:spPr/>
        <p:txBody>
          <a:bodyPr>
            <a:normAutofit/>
          </a:bodyPr>
          <a:lstStyle/>
          <a:p>
            <a:r>
              <a:rPr lang="zh-CN" altLang="en-US" sz="2400" dirty="0">
                <a:latin typeface="微软雅黑" panose="020B0503020204020204" pitchFamily="34" charset="-122"/>
              </a:rPr>
              <a:t>进展</a:t>
            </a:r>
            <a:endParaRPr lang="en-US" altLang="zh-CN" sz="2400" dirty="0">
              <a:latin typeface="微软雅黑" panose="020B0503020204020204" pitchFamily="34" charset="-122"/>
            </a:endParaRPr>
          </a:p>
          <a:p>
            <a:pPr lvl="1"/>
            <a:r>
              <a:rPr lang="zh-CN" altLang="en-US" sz="2000" dirty="0">
                <a:latin typeface="微软雅黑" panose="020B0503020204020204" pitchFamily="34" charset="-122"/>
              </a:rPr>
              <a:t>（</a:t>
            </a:r>
            <a:r>
              <a:rPr lang="en-US" altLang="zh-CN" sz="2000" dirty="0">
                <a:latin typeface="微软雅黑" panose="020B0503020204020204" pitchFamily="34" charset="-122"/>
              </a:rPr>
              <a:t>1</a:t>
            </a:r>
            <a:r>
              <a:rPr lang="zh-CN" altLang="en-US" sz="2000" dirty="0">
                <a:latin typeface="微软雅黑" panose="020B0503020204020204" pitchFamily="34" charset="-122"/>
              </a:rPr>
              <a:t>）已经完成了调谐器模型的结构设计，正在进一步优化接口细节；</a:t>
            </a:r>
          </a:p>
          <a:p>
            <a:pPr lvl="1"/>
            <a:r>
              <a:rPr lang="zh-CN" altLang="en-US" sz="2000" dirty="0">
                <a:latin typeface="微软雅黑" panose="020B0503020204020204" pitchFamily="34" charset="-122"/>
              </a:rPr>
              <a:t>（</a:t>
            </a:r>
            <a:r>
              <a:rPr lang="en-US" altLang="zh-CN" sz="2000" dirty="0">
                <a:latin typeface="微软雅黑" panose="020B0503020204020204" pitchFamily="34" charset="-122"/>
              </a:rPr>
              <a:t>2</a:t>
            </a:r>
            <a:r>
              <a:rPr lang="zh-CN" altLang="en-US" sz="2000" dirty="0">
                <a:latin typeface="微软雅黑" panose="020B0503020204020204" pitchFamily="34" charset="-122"/>
              </a:rPr>
              <a:t>）完成了低温电机的采购，低温电机已经到货</a:t>
            </a:r>
          </a:p>
          <a:p>
            <a:r>
              <a:rPr lang="zh-CN" altLang="en-US" sz="2400" dirty="0">
                <a:latin typeface="微软雅黑" panose="020B0503020204020204" pitchFamily="34" charset="-122"/>
              </a:rPr>
              <a:t>问题</a:t>
            </a:r>
            <a:endParaRPr lang="en-US" altLang="zh-CN" sz="2400" dirty="0">
              <a:latin typeface="微软雅黑" panose="020B0503020204020204" pitchFamily="34" charset="-122"/>
            </a:endParaRPr>
          </a:p>
          <a:p>
            <a:pPr lvl="1"/>
            <a:r>
              <a:rPr lang="zh-CN" altLang="en-US" sz="2000" dirty="0">
                <a:latin typeface="微软雅黑" panose="020B0503020204020204" pitchFamily="34" charset="-122"/>
              </a:rPr>
              <a:t>压电陶瓷由于经费不足，还未进行采购</a:t>
            </a:r>
            <a:endParaRPr lang="en-US" altLang="zh-CN" sz="2000" dirty="0">
              <a:latin typeface="微软雅黑" panose="020B0503020204020204" pitchFamily="34" charset="-122"/>
            </a:endParaRPr>
          </a:p>
          <a:p>
            <a:r>
              <a:rPr lang="zh-CN" altLang="en-US" sz="2400" dirty="0">
                <a:latin typeface="微软雅黑" panose="020B0503020204020204" pitchFamily="34" charset="-122"/>
              </a:rPr>
              <a:t>下一步计划</a:t>
            </a:r>
            <a:endParaRPr lang="en-US" altLang="zh-CN" sz="2400" dirty="0">
              <a:latin typeface="微软雅黑" panose="020B0503020204020204" pitchFamily="34" charset="-122"/>
            </a:endParaRPr>
          </a:p>
          <a:p>
            <a:pPr lvl="1"/>
            <a:r>
              <a:rPr lang="zh-CN" altLang="en-US" sz="2000" dirty="0">
                <a:latin typeface="微软雅黑" panose="020B0503020204020204" pitchFamily="34" charset="-122"/>
              </a:rPr>
              <a:t>启动压电陶瓷采购</a:t>
            </a:r>
            <a:endParaRPr lang="en-US" altLang="zh-CN" sz="2000" dirty="0">
              <a:latin typeface="微软雅黑" panose="020B0503020204020204" pitchFamily="34" charset="-122"/>
            </a:endParaRPr>
          </a:p>
          <a:p>
            <a:pPr lvl="1"/>
            <a:endParaRPr lang="zh-CN" altLang="en-US" sz="2000" dirty="0">
              <a:latin typeface="微软雅黑" panose="020B0503020204020204" pitchFamily="34" charset="-122"/>
            </a:endParaRPr>
          </a:p>
        </p:txBody>
      </p:sp>
      <p:sp>
        <p:nvSpPr>
          <p:cNvPr id="3" name="灯片编号占位符 2">
            <a:extLst>
              <a:ext uri="{FF2B5EF4-FFF2-40B4-BE49-F238E27FC236}">
                <a16:creationId xmlns:a16="http://schemas.microsoft.com/office/drawing/2014/main" id="{F678206D-9152-4DB5-B63D-4FDE35428A06}"/>
              </a:ext>
            </a:extLst>
          </p:cNvPr>
          <p:cNvSpPr>
            <a:spLocks noGrp="1"/>
          </p:cNvSpPr>
          <p:nvPr>
            <p:ph type="sldNum" sz="quarter" idx="12"/>
          </p:nvPr>
        </p:nvSpPr>
        <p:spPr/>
        <p:txBody>
          <a:bodyPr/>
          <a:lstStyle/>
          <a:p>
            <a:fld id="{F15E9139-A00B-4B2A-98A6-095DC08F1345}" type="slidenum">
              <a:rPr lang="zh-CN" altLang="en-US" smtClean="0"/>
              <a:pPr/>
              <a:t>15</a:t>
            </a:fld>
            <a:endParaRPr lang="zh-CN" altLang="en-US"/>
          </a:p>
        </p:txBody>
      </p:sp>
      <p:sp>
        <p:nvSpPr>
          <p:cNvPr id="4" name="标题 3">
            <a:extLst>
              <a:ext uri="{FF2B5EF4-FFF2-40B4-BE49-F238E27FC236}">
                <a16:creationId xmlns:a16="http://schemas.microsoft.com/office/drawing/2014/main" id="{A0604396-2E9F-4102-8EBE-B4173A28401A}"/>
              </a:ext>
            </a:extLst>
          </p:cNvPr>
          <p:cNvSpPr>
            <a:spLocks noGrp="1"/>
          </p:cNvSpPr>
          <p:nvPr>
            <p:ph type="title"/>
          </p:nvPr>
        </p:nvSpPr>
        <p:spPr/>
        <p:txBody>
          <a:bodyPr/>
          <a:lstStyle/>
          <a:p>
            <a:r>
              <a:rPr lang="en-US" altLang="zh-CN" dirty="0">
                <a:solidFill>
                  <a:srgbClr val="0000FF"/>
                </a:solidFill>
              </a:rPr>
              <a:t>3 </a:t>
            </a:r>
            <a:r>
              <a:rPr lang="zh-CN" altLang="en-US" dirty="0">
                <a:solidFill>
                  <a:srgbClr val="0000FF"/>
                </a:solidFill>
              </a:rPr>
              <a:t>调谐器</a:t>
            </a:r>
          </a:p>
        </p:txBody>
      </p:sp>
    </p:spTree>
    <p:extLst>
      <p:ext uri="{BB962C8B-B14F-4D97-AF65-F5344CB8AC3E}">
        <p14:creationId xmlns:p14="http://schemas.microsoft.com/office/powerpoint/2010/main" val="669785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A8340CD9-A7B6-4C78-9817-9D035CE8B79F}"/>
              </a:ext>
            </a:extLst>
          </p:cNvPr>
          <p:cNvSpPr>
            <a:spLocks noGrp="1"/>
          </p:cNvSpPr>
          <p:nvPr>
            <p:ph idx="1"/>
          </p:nvPr>
        </p:nvSpPr>
        <p:spPr/>
        <p:txBody>
          <a:bodyPr>
            <a:normAutofit/>
          </a:bodyPr>
          <a:lstStyle/>
          <a:p>
            <a:pPr>
              <a:lnSpc>
                <a:spcPct val="150000"/>
              </a:lnSpc>
            </a:pPr>
            <a:r>
              <a:rPr lang="zh-CN" altLang="en-US" sz="2400" dirty="0">
                <a:latin typeface="微软雅黑" panose="020B0503020204020204" pitchFamily="34" charset="-122"/>
              </a:rPr>
              <a:t>目前进展：</a:t>
            </a:r>
          </a:p>
          <a:p>
            <a:pPr lvl="1"/>
            <a:r>
              <a:rPr lang="zh-CN" altLang="en-US" sz="2000" dirty="0">
                <a:latin typeface="微软雅黑" panose="020B0503020204020204" pitchFamily="34" charset="-122"/>
              </a:rPr>
              <a:t>目前已完成设计指标的确定；已完成内外双层结构的物理设计，性能满足指标要求，与</a:t>
            </a:r>
            <a:r>
              <a:rPr lang="en-US" altLang="zh-CN" sz="2000" dirty="0">
                <a:latin typeface="微软雅黑" panose="020B0503020204020204" pitchFamily="34" charset="-122"/>
              </a:rPr>
              <a:t>PIP-II</a:t>
            </a:r>
            <a:r>
              <a:rPr lang="zh-CN" altLang="en-US" sz="2000" dirty="0">
                <a:latin typeface="微软雅黑" panose="020B0503020204020204" pitchFamily="34" charset="-122"/>
              </a:rPr>
              <a:t>设计一致，完通过了国际评审；</a:t>
            </a:r>
          </a:p>
          <a:p>
            <a:pPr>
              <a:lnSpc>
                <a:spcPct val="150000"/>
              </a:lnSpc>
            </a:pPr>
            <a:r>
              <a:rPr lang="zh-CN" altLang="en-US" sz="2400" dirty="0">
                <a:latin typeface="微软雅黑" panose="020B0503020204020204" pitchFamily="34" charset="-122"/>
              </a:rPr>
              <a:t>遇到的问题（如有）：</a:t>
            </a:r>
          </a:p>
          <a:p>
            <a:pPr lvl="1"/>
            <a:r>
              <a:rPr lang="zh-CN" altLang="en-US" sz="2000" dirty="0">
                <a:latin typeface="微软雅黑" panose="020B0503020204020204" pitchFamily="34" charset="-122"/>
              </a:rPr>
              <a:t>未遇到不可解决的技术问题。</a:t>
            </a:r>
          </a:p>
          <a:p>
            <a:pPr>
              <a:lnSpc>
                <a:spcPct val="150000"/>
              </a:lnSpc>
            </a:pPr>
            <a:r>
              <a:rPr lang="zh-CN" altLang="en-US" sz="2400" dirty="0">
                <a:latin typeface="微软雅黑" panose="020B0503020204020204" pitchFamily="34" charset="-122"/>
              </a:rPr>
              <a:t>下一步计划：</a:t>
            </a:r>
          </a:p>
          <a:p>
            <a:pPr lvl="1"/>
            <a:r>
              <a:rPr lang="zh-CN" altLang="en-US" sz="2000" dirty="0">
                <a:latin typeface="微软雅黑" panose="020B0503020204020204" pitchFamily="34" charset="-122"/>
              </a:rPr>
              <a:t>完成调研</a:t>
            </a:r>
            <a:r>
              <a:rPr lang="en-US" altLang="zh-CN" sz="2000" dirty="0">
                <a:latin typeface="微软雅黑" panose="020B0503020204020204" pitchFamily="34" charset="-122"/>
              </a:rPr>
              <a:t>PIP-II</a:t>
            </a:r>
            <a:r>
              <a:rPr lang="zh-CN" altLang="en-US" sz="2000" dirty="0">
                <a:latin typeface="微软雅黑" panose="020B0503020204020204" pitchFamily="34" charset="-122"/>
              </a:rPr>
              <a:t>恒温器材料和磁屏蔽情况，评估双内层结构的可行性，调研价格内外层结构和内双层结构的造价；</a:t>
            </a:r>
          </a:p>
          <a:p>
            <a:pPr>
              <a:lnSpc>
                <a:spcPct val="150000"/>
              </a:lnSpc>
            </a:pPr>
            <a:endParaRPr lang="zh-CN" altLang="en-US" sz="2400" dirty="0">
              <a:latin typeface="微软雅黑" panose="020B0503020204020204" pitchFamily="34" charset="-122"/>
            </a:endParaRPr>
          </a:p>
        </p:txBody>
      </p:sp>
      <p:sp>
        <p:nvSpPr>
          <p:cNvPr id="3" name="灯片编号占位符 2">
            <a:extLst>
              <a:ext uri="{FF2B5EF4-FFF2-40B4-BE49-F238E27FC236}">
                <a16:creationId xmlns:a16="http://schemas.microsoft.com/office/drawing/2014/main" id="{37967BBE-57C8-475A-B908-118DDEC083E6}"/>
              </a:ext>
            </a:extLst>
          </p:cNvPr>
          <p:cNvSpPr>
            <a:spLocks noGrp="1"/>
          </p:cNvSpPr>
          <p:nvPr>
            <p:ph type="sldNum" sz="quarter" idx="12"/>
          </p:nvPr>
        </p:nvSpPr>
        <p:spPr/>
        <p:txBody>
          <a:bodyPr/>
          <a:lstStyle/>
          <a:p>
            <a:fld id="{F15E9139-A00B-4B2A-98A6-095DC08F1345}" type="slidenum">
              <a:rPr lang="zh-CN" altLang="en-US" smtClean="0"/>
              <a:pPr/>
              <a:t>16</a:t>
            </a:fld>
            <a:endParaRPr lang="zh-CN" altLang="en-US"/>
          </a:p>
        </p:txBody>
      </p:sp>
      <p:sp>
        <p:nvSpPr>
          <p:cNvPr id="4" name="标题 3">
            <a:extLst>
              <a:ext uri="{FF2B5EF4-FFF2-40B4-BE49-F238E27FC236}">
                <a16:creationId xmlns:a16="http://schemas.microsoft.com/office/drawing/2014/main" id="{E434017F-0473-48D2-86E1-5F5F6345A4B5}"/>
              </a:ext>
            </a:extLst>
          </p:cNvPr>
          <p:cNvSpPr>
            <a:spLocks noGrp="1"/>
          </p:cNvSpPr>
          <p:nvPr>
            <p:ph type="title"/>
          </p:nvPr>
        </p:nvSpPr>
        <p:spPr>
          <a:xfrm>
            <a:off x="609600" y="139075"/>
            <a:ext cx="10763325" cy="725470"/>
          </a:xfrm>
        </p:spPr>
        <p:txBody>
          <a:bodyPr/>
          <a:lstStyle/>
          <a:p>
            <a:r>
              <a:rPr lang="en-US" altLang="zh-CN" dirty="0">
                <a:solidFill>
                  <a:srgbClr val="0000FF"/>
                </a:solidFill>
              </a:rPr>
              <a:t>4 </a:t>
            </a:r>
            <a:r>
              <a:rPr lang="zh-CN" altLang="en-US" dirty="0">
                <a:solidFill>
                  <a:srgbClr val="0000FF"/>
                </a:solidFill>
              </a:rPr>
              <a:t>磁屏蔽与恒温器外筒退磁</a:t>
            </a:r>
          </a:p>
        </p:txBody>
      </p:sp>
    </p:spTree>
    <p:extLst>
      <p:ext uri="{BB962C8B-B14F-4D97-AF65-F5344CB8AC3E}">
        <p14:creationId xmlns:p14="http://schemas.microsoft.com/office/powerpoint/2010/main" val="2504822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A3B6B91C-B3AA-452E-9D67-C99ABAE3E389}"/>
              </a:ext>
            </a:extLst>
          </p:cNvPr>
          <p:cNvSpPr>
            <a:spLocks noGrp="1"/>
          </p:cNvSpPr>
          <p:nvPr>
            <p:ph idx="1"/>
          </p:nvPr>
        </p:nvSpPr>
        <p:spPr/>
        <p:txBody>
          <a:bodyPr/>
          <a:lstStyle/>
          <a:p>
            <a:pPr>
              <a:lnSpc>
                <a:spcPct val="150000"/>
              </a:lnSpc>
            </a:pPr>
            <a:r>
              <a:rPr lang="zh-CN" altLang="en-US" sz="2400" dirty="0"/>
              <a:t> 目前进展：</a:t>
            </a:r>
          </a:p>
          <a:p>
            <a:pPr lvl="1"/>
            <a:r>
              <a:rPr lang="zh-CN" altLang="en-US" sz="2000" dirty="0"/>
              <a:t>已完成全部高阶模耦合器加工制造及后处理；</a:t>
            </a:r>
          </a:p>
          <a:p>
            <a:pPr>
              <a:lnSpc>
                <a:spcPct val="150000"/>
              </a:lnSpc>
            </a:pPr>
            <a:r>
              <a:rPr lang="zh-CN" altLang="en-US" sz="2400" dirty="0"/>
              <a:t>遇到的问题（如有）：</a:t>
            </a:r>
          </a:p>
          <a:p>
            <a:pPr lvl="1"/>
            <a:r>
              <a:rPr lang="zh-CN" altLang="en-US" sz="2000" dirty="0"/>
              <a:t>暂无；</a:t>
            </a:r>
          </a:p>
          <a:p>
            <a:pPr>
              <a:lnSpc>
                <a:spcPct val="150000"/>
              </a:lnSpc>
            </a:pPr>
            <a:r>
              <a:rPr lang="zh-CN" altLang="en-US" sz="2400" dirty="0"/>
              <a:t>下一步计划：</a:t>
            </a:r>
          </a:p>
          <a:p>
            <a:pPr lvl="1"/>
            <a:r>
              <a:rPr lang="en-US" altLang="zh-CN" sz="2000" dirty="0"/>
              <a:t>2027</a:t>
            </a:r>
            <a:r>
              <a:rPr lang="zh-CN" altLang="en-US" sz="2000" dirty="0"/>
              <a:t>年</a:t>
            </a:r>
            <a:r>
              <a:rPr lang="en-US" altLang="zh-CN" sz="2000" dirty="0"/>
              <a:t>9</a:t>
            </a:r>
            <a:r>
              <a:rPr lang="zh-CN" altLang="en-US" sz="2000" dirty="0"/>
              <a:t>月完成与模组集成，</a:t>
            </a:r>
            <a:r>
              <a:rPr lang="en-US" altLang="zh-CN" sz="2000" dirty="0"/>
              <a:t>2027</a:t>
            </a:r>
            <a:r>
              <a:rPr lang="zh-CN" altLang="en-US" sz="2000" dirty="0"/>
              <a:t>年</a:t>
            </a:r>
            <a:r>
              <a:rPr lang="en-US" altLang="zh-CN" sz="2000" dirty="0"/>
              <a:t>11</a:t>
            </a:r>
            <a:r>
              <a:rPr lang="zh-CN" altLang="en-US" sz="2000" dirty="0"/>
              <a:t>月水平测试时完成高阶模抑制测试。</a:t>
            </a:r>
          </a:p>
          <a:p>
            <a:pPr>
              <a:lnSpc>
                <a:spcPct val="150000"/>
              </a:lnSpc>
            </a:pPr>
            <a:endParaRPr lang="zh-CN" altLang="en-US" dirty="0"/>
          </a:p>
        </p:txBody>
      </p:sp>
      <p:sp>
        <p:nvSpPr>
          <p:cNvPr id="3" name="灯片编号占位符 2">
            <a:extLst>
              <a:ext uri="{FF2B5EF4-FFF2-40B4-BE49-F238E27FC236}">
                <a16:creationId xmlns:a16="http://schemas.microsoft.com/office/drawing/2014/main" id="{400CEC92-76B3-4D53-B92E-474DDC875A97}"/>
              </a:ext>
            </a:extLst>
          </p:cNvPr>
          <p:cNvSpPr>
            <a:spLocks noGrp="1"/>
          </p:cNvSpPr>
          <p:nvPr>
            <p:ph type="sldNum" sz="quarter" idx="12"/>
          </p:nvPr>
        </p:nvSpPr>
        <p:spPr/>
        <p:txBody>
          <a:bodyPr/>
          <a:lstStyle/>
          <a:p>
            <a:fld id="{F15E9139-A00B-4B2A-98A6-095DC08F1345}" type="slidenum">
              <a:rPr lang="zh-CN" altLang="en-US" smtClean="0"/>
              <a:pPr/>
              <a:t>17</a:t>
            </a:fld>
            <a:endParaRPr lang="zh-CN" altLang="en-US"/>
          </a:p>
        </p:txBody>
      </p:sp>
      <p:sp>
        <p:nvSpPr>
          <p:cNvPr id="4" name="标题 3">
            <a:extLst>
              <a:ext uri="{FF2B5EF4-FFF2-40B4-BE49-F238E27FC236}">
                <a16:creationId xmlns:a16="http://schemas.microsoft.com/office/drawing/2014/main" id="{314C0BC1-22DD-4692-AB58-1B5A63625D7A}"/>
              </a:ext>
            </a:extLst>
          </p:cNvPr>
          <p:cNvSpPr>
            <a:spLocks noGrp="1"/>
          </p:cNvSpPr>
          <p:nvPr>
            <p:ph type="title"/>
          </p:nvPr>
        </p:nvSpPr>
        <p:spPr/>
        <p:txBody>
          <a:bodyPr/>
          <a:lstStyle/>
          <a:p>
            <a:r>
              <a:rPr lang="en-US" altLang="zh-CN" dirty="0">
                <a:solidFill>
                  <a:srgbClr val="0000FF"/>
                </a:solidFill>
              </a:rPr>
              <a:t>5 </a:t>
            </a:r>
            <a:r>
              <a:rPr lang="zh-CN" altLang="en-US" dirty="0">
                <a:solidFill>
                  <a:srgbClr val="0000FF"/>
                </a:solidFill>
              </a:rPr>
              <a:t>高阶模耦合器</a:t>
            </a:r>
          </a:p>
        </p:txBody>
      </p:sp>
    </p:spTree>
    <p:extLst>
      <p:ext uri="{BB962C8B-B14F-4D97-AF65-F5344CB8AC3E}">
        <p14:creationId xmlns:p14="http://schemas.microsoft.com/office/powerpoint/2010/main" val="59510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4F65F63B-9BE6-4AE3-B09F-F5E0381EC077}"/>
              </a:ext>
            </a:extLst>
          </p:cNvPr>
          <p:cNvSpPr>
            <a:spLocks noGrp="1"/>
          </p:cNvSpPr>
          <p:nvPr>
            <p:ph idx="1"/>
          </p:nvPr>
        </p:nvSpPr>
        <p:spPr/>
        <p:txBody>
          <a:bodyPr>
            <a:normAutofit fontScale="92500" lnSpcReduction="10000"/>
          </a:bodyPr>
          <a:lstStyle/>
          <a:p>
            <a:r>
              <a:rPr lang="zh-CN" altLang="en-US" dirty="0"/>
              <a:t>目前进展：</a:t>
            </a:r>
          </a:p>
          <a:p>
            <a:pPr lvl="1"/>
            <a:r>
              <a:rPr lang="en-US" altLang="zh-CN" dirty="0"/>
              <a:t>RF</a:t>
            </a:r>
            <a:r>
              <a:rPr lang="zh-CN" altLang="en-US" dirty="0"/>
              <a:t>设计已完成； </a:t>
            </a:r>
          </a:p>
          <a:p>
            <a:r>
              <a:rPr lang="zh-CN" altLang="en-US" dirty="0"/>
              <a:t>遇到的问题（如有）：</a:t>
            </a:r>
          </a:p>
          <a:p>
            <a:pPr lvl="1"/>
            <a:r>
              <a:rPr lang="zh-CN" altLang="en-US" dirty="0"/>
              <a:t>端部束管组件未详细设计。平衡低温的冷伸缩变形补偿、低热负荷和屏蔽波纹管带来的热负荷，以进一步确定端部束管组件的结构形式，特别是波纹管的数量和结构形式。</a:t>
            </a:r>
          </a:p>
          <a:p>
            <a:r>
              <a:rPr lang="zh-CN" altLang="en-US" dirty="0"/>
              <a:t>下一步计划：</a:t>
            </a:r>
          </a:p>
          <a:p>
            <a:pPr lvl="1"/>
            <a:r>
              <a:rPr lang="zh-CN" altLang="en-US" dirty="0"/>
              <a:t>参考国内外的相关文献，进行端部波纹管的结构设计并进行相应的屏蔽波纹管的热负荷计算，然后进行低温热负荷和冷伸缩变形补偿的计算，确定最优的解决方案。</a:t>
            </a:r>
          </a:p>
          <a:p>
            <a:endParaRPr lang="zh-CN" altLang="en-US" dirty="0"/>
          </a:p>
        </p:txBody>
      </p:sp>
      <p:sp>
        <p:nvSpPr>
          <p:cNvPr id="3" name="灯片编号占位符 2">
            <a:extLst>
              <a:ext uri="{FF2B5EF4-FFF2-40B4-BE49-F238E27FC236}">
                <a16:creationId xmlns:a16="http://schemas.microsoft.com/office/drawing/2014/main" id="{805C377D-B77F-42D4-9BE7-391252E3A990}"/>
              </a:ext>
            </a:extLst>
          </p:cNvPr>
          <p:cNvSpPr>
            <a:spLocks noGrp="1"/>
          </p:cNvSpPr>
          <p:nvPr>
            <p:ph type="sldNum" sz="quarter" idx="12"/>
          </p:nvPr>
        </p:nvSpPr>
        <p:spPr/>
        <p:txBody>
          <a:bodyPr/>
          <a:lstStyle/>
          <a:p>
            <a:fld id="{F15E9139-A00B-4B2A-98A6-095DC08F1345}" type="slidenum">
              <a:rPr lang="zh-CN" altLang="en-US" smtClean="0"/>
              <a:pPr/>
              <a:t>18</a:t>
            </a:fld>
            <a:endParaRPr lang="zh-CN" altLang="en-US"/>
          </a:p>
        </p:txBody>
      </p:sp>
      <p:sp>
        <p:nvSpPr>
          <p:cNvPr id="4" name="标题 3">
            <a:extLst>
              <a:ext uri="{FF2B5EF4-FFF2-40B4-BE49-F238E27FC236}">
                <a16:creationId xmlns:a16="http://schemas.microsoft.com/office/drawing/2014/main" id="{24E7D784-7C3E-4A32-AAEF-2B99BF0F6002}"/>
              </a:ext>
            </a:extLst>
          </p:cNvPr>
          <p:cNvSpPr>
            <a:spLocks noGrp="1"/>
          </p:cNvSpPr>
          <p:nvPr>
            <p:ph type="title"/>
          </p:nvPr>
        </p:nvSpPr>
        <p:spPr/>
        <p:txBody>
          <a:bodyPr/>
          <a:lstStyle/>
          <a:p>
            <a:r>
              <a:rPr lang="en-US" altLang="zh-CN" dirty="0">
                <a:solidFill>
                  <a:srgbClr val="0000FF"/>
                </a:solidFill>
              </a:rPr>
              <a:t>6 </a:t>
            </a:r>
            <a:r>
              <a:rPr lang="zh-CN" altLang="en-US" dirty="0">
                <a:solidFill>
                  <a:srgbClr val="0000FF"/>
                </a:solidFill>
              </a:rPr>
              <a:t>屏蔽波纹管</a:t>
            </a:r>
          </a:p>
        </p:txBody>
      </p:sp>
    </p:spTree>
    <p:extLst>
      <p:ext uri="{BB962C8B-B14F-4D97-AF65-F5344CB8AC3E}">
        <p14:creationId xmlns:p14="http://schemas.microsoft.com/office/powerpoint/2010/main" val="3384025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6FA3CCD2-71B7-40CD-BBCD-4AE93C3B7DD1}"/>
              </a:ext>
            </a:extLst>
          </p:cNvPr>
          <p:cNvSpPr>
            <a:spLocks noGrp="1"/>
          </p:cNvSpPr>
          <p:nvPr>
            <p:ph idx="1"/>
          </p:nvPr>
        </p:nvSpPr>
        <p:spPr/>
        <p:txBody>
          <a:bodyPr/>
          <a:lstStyle/>
          <a:p>
            <a:pPr>
              <a:lnSpc>
                <a:spcPct val="150000"/>
              </a:lnSpc>
            </a:pPr>
            <a:r>
              <a:rPr lang="zh-CN" altLang="en-US" dirty="0"/>
              <a:t>目前进展：</a:t>
            </a:r>
          </a:p>
          <a:p>
            <a:pPr lvl="1"/>
            <a:r>
              <a:rPr lang="zh-CN" altLang="en-US" dirty="0"/>
              <a:t>已完成吸收器加工制造；</a:t>
            </a:r>
          </a:p>
          <a:p>
            <a:pPr>
              <a:lnSpc>
                <a:spcPct val="150000"/>
              </a:lnSpc>
            </a:pPr>
            <a:r>
              <a:rPr lang="zh-CN" altLang="en-US" dirty="0"/>
              <a:t>遇到的问题（如有）：</a:t>
            </a:r>
          </a:p>
          <a:p>
            <a:pPr lvl="1"/>
            <a:r>
              <a:rPr lang="zh-CN" altLang="en-US" dirty="0"/>
              <a:t>未见详细设计，</a:t>
            </a:r>
            <a:r>
              <a:rPr lang="en-US" altLang="zh-CN" dirty="0"/>
              <a:t>TDR</a:t>
            </a:r>
            <a:r>
              <a:rPr lang="zh-CN" altLang="en-US" dirty="0"/>
              <a:t>仅有一段叙述；</a:t>
            </a:r>
            <a:endParaRPr lang="en-US" altLang="zh-CN" dirty="0"/>
          </a:p>
          <a:p>
            <a:pPr>
              <a:lnSpc>
                <a:spcPct val="150000"/>
              </a:lnSpc>
            </a:pPr>
            <a:r>
              <a:rPr lang="zh-CN" altLang="en-US" dirty="0"/>
              <a:t>下一步计划：</a:t>
            </a:r>
          </a:p>
          <a:p>
            <a:pPr lvl="1"/>
            <a:r>
              <a:rPr lang="zh-CN" altLang="en-US" dirty="0"/>
              <a:t>（</a:t>
            </a:r>
            <a:r>
              <a:rPr lang="en-US" altLang="zh-CN" dirty="0"/>
              <a:t>1</a:t>
            </a:r>
            <a:r>
              <a:rPr lang="zh-CN" altLang="en-US" dirty="0"/>
              <a:t>）与超导腔联合仿真，复核吸收器设计，并提炼验收指标；</a:t>
            </a:r>
          </a:p>
          <a:p>
            <a:pPr lvl="1"/>
            <a:r>
              <a:rPr lang="zh-CN" altLang="en-US" dirty="0"/>
              <a:t>（</a:t>
            </a:r>
            <a:r>
              <a:rPr lang="en-US" altLang="zh-CN" dirty="0"/>
              <a:t>2</a:t>
            </a:r>
            <a:r>
              <a:rPr lang="zh-CN" altLang="en-US" dirty="0"/>
              <a:t>）准备吸收器验收测试计划和工装的制造</a:t>
            </a:r>
          </a:p>
        </p:txBody>
      </p:sp>
      <p:sp>
        <p:nvSpPr>
          <p:cNvPr id="3" name="灯片编号占位符 2">
            <a:extLst>
              <a:ext uri="{FF2B5EF4-FFF2-40B4-BE49-F238E27FC236}">
                <a16:creationId xmlns:a16="http://schemas.microsoft.com/office/drawing/2014/main" id="{5E7A3C20-518E-401F-B0FC-9605D859BCBD}"/>
              </a:ext>
            </a:extLst>
          </p:cNvPr>
          <p:cNvSpPr>
            <a:spLocks noGrp="1"/>
          </p:cNvSpPr>
          <p:nvPr>
            <p:ph type="sldNum" sz="quarter" idx="12"/>
          </p:nvPr>
        </p:nvSpPr>
        <p:spPr/>
        <p:txBody>
          <a:bodyPr/>
          <a:lstStyle/>
          <a:p>
            <a:fld id="{F15E9139-A00B-4B2A-98A6-095DC08F1345}" type="slidenum">
              <a:rPr lang="zh-CN" altLang="en-US" smtClean="0"/>
              <a:pPr/>
              <a:t>19</a:t>
            </a:fld>
            <a:endParaRPr lang="zh-CN" altLang="en-US"/>
          </a:p>
        </p:txBody>
      </p:sp>
      <p:sp>
        <p:nvSpPr>
          <p:cNvPr id="4" name="标题 3">
            <a:extLst>
              <a:ext uri="{FF2B5EF4-FFF2-40B4-BE49-F238E27FC236}">
                <a16:creationId xmlns:a16="http://schemas.microsoft.com/office/drawing/2014/main" id="{BFDDF5FC-08EA-4382-8DEE-6E657B6FB202}"/>
              </a:ext>
            </a:extLst>
          </p:cNvPr>
          <p:cNvSpPr>
            <a:spLocks noGrp="1"/>
          </p:cNvSpPr>
          <p:nvPr>
            <p:ph type="title"/>
          </p:nvPr>
        </p:nvSpPr>
        <p:spPr/>
        <p:txBody>
          <a:bodyPr/>
          <a:lstStyle/>
          <a:p>
            <a:r>
              <a:rPr lang="en-US" altLang="zh-CN" dirty="0">
                <a:solidFill>
                  <a:srgbClr val="0000FF"/>
                </a:solidFill>
              </a:rPr>
              <a:t>7 </a:t>
            </a:r>
            <a:r>
              <a:rPr lang="zh-CN" altLang="en-US" dirty="0">
                <a:solidFill>
                  <a:srgbClr val="0000FF"/>
                </a:solidFill>
              </a:rPr>
              <a:t>吸收器</a:t>
            </a:r>
          </a:p>
        </p:txBody>
      </p:sp>
    </p:spTree>
    <p:extLst>
      <p:ext uri="{BB962C8B-B14F-4D97-AF65-F5344CB8AC3E}">
        <p14:creationId xmlns:p14="http://schemas.microsoft.com/office/powerpoint/2010/main" val="2595382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内容占位符 5">
            <a:extLst>
              <a:ext uri="{FF2B5EF4-FFF2-40B4-BE49-F238E27FC236}">
                <a16:creationId xmlns:a16="http://schemas.microsoft.com/office/drawing/2014/main" id="{97A7F10F-219C-44F2-8BC2-C020FE682D07}"/>
              </a:ext>
            </a:extLst>
          </p:cNvPr>
          <p:cNvPicPr>
            <a:picLocks noGrp="1" noChangeAspect="1"/>
          </p:cNvPicPr>
          <p:nvPr>
            <p:ph idx="1"/>
          </p:nvPr>
        </p:nvPicPr>
        <p:blipFill>
          <a:blip r:embed="rId2"/>
          <a:stretch>
            <a:fillRect/>
          </a:stretch>
        </p:blipFill>
        <p:spPr>
          <a:xfrm>
            <a:off x="2206453" y="1124744"/>
            <a:ext cx="7201915" cy="5337400"/>
          </a:xfrm>
          <a:ln>
            <a:solidFill>
              <a:schemeClr val="tx1"/>
            </a:solidFill>
          </a:ln>
        </p:spPr>
      </p:pic>
      <p:sp>
        <p:nvSpPr>
          <p:cNvPr id="3" name="灯片编号占位符 2">
            <a:extLst>
              <a:ext uri="{FF2B5EF4-FFF2-40B4-BE49-F238E27FC236}">
                <a16:creationId xmlns:a16="http://schemas.microsoft.com/office/drawing/2014/main" id="{AA5E15F2-235C-44D2-8460-DC1C65864767}"/>
              </a:ext>
            </a:extLst>
          </p:cNvPr>
          <p:cNvSpPr>
            <a:spLocks noGrp="1"/>
          </p:cNvSpPr>
          <p:nvPr>
            <p:ph type="sldNum" sz="quarter" idx="12"/>
          </p:nvPr>
        </p:nvSpPr>
        <p:spPr/>
        <p:txBody>
          <a:bodyPr/>
          <a:lstStyle/>
          <a:p>
            <a:fld id="{F15E9139-A00B-4B2A-98A6-095DC08F1345}" type="slidenum">
              <a:rPr lang="zh-CN" altLang="en-US" smtClean="0"/>
              <a:pPr/>
              <a:t>2</a:t>
            </a:fld>
            <a:endParaRPr lang="zh-CN" altLang="en-US"/>
          </a:p>
        </p:txBody>
      </p:sp>
      <p:sp>
        <p:nvSpPr>
          <p:cNvPr id="4" name="标题 3">
            <a:extLst>
              <a:ext uri="{FF2B5EF4-FFF2-40B4-BE49-F238E27FC236}">
                <a16:creationId xmlns:a16="http://schemas.microsoft.com/office/drawing/2014/main" id="{31853F3C-0588-4EB4-BC43-3F70566A6593}"/>
              </a:ext>
            </a:extLst>
          </p:cNvPr>
          <p:cNvSpPr>
            <a:spLocks noGrp="1"/>
          </p:cNvSpPr>
          <p:nvPr>
            <p:ph type="title"/>
          </p:nvPr>
        </p:nvSpPr>
        <p:spPr/>
        <p:txBody>
          <a:bodyPr/>
          <a:lstStyle/>
          <a:p>
            <a:r>
              <a:rPr lang="zh-CN" altLang="en-US" dirty="0"/>
              <a:t>完成任务梳理和讨论</a:t>
            </a:r>
          </a:p>
        </p:txBody>
      </p:sp>
    </p:spTree>
    <p:extLst>
      <p:ext uri="{BB962C8B-B14F-4D97-AF65-F5344CB8AC3E}">
        <p14:creationId xmlns:p14="http://schemas.microsoft.com/office/powerpoint/2010/main" val="3380836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A10AAF47-43CA-48FD-960A-AD4AA96641EF}"/>
              </a:ext>
            </a:extLst>
          </p:cNvPr>
          <p:cNvSpPr>
            <a:spLocks noGrp="1"/>
          </p:cNvSpPr>
          <p:nvPr>
            <p:ph idx="1"/>
          </p:nvPr>
        </p:nvSpPr>
        <p:spPr>
          <a:xfrm>
            <a:off x="609600" y="1124745"/>
            <a:ext cx="10972800" cy="5544616"/>
          </a:xfrm>
        </p:spPr>
        <p:txBody>
          <a:bodyPr>
            <a:normAutofit fontScale="70000" lnSpcReduction="20000"/>
          </a:bodyPr>
          <a:lstStyle/>
          <a:p>
            <a:r>
              <a:rPr lang="zh-CN" altLang="en-US" dirty="0"/>
              <a:t>目前进展：</a:t>
            </a:r>
          </a:p>
          <a:p>
            <a:pPr lvl="1"/>
            <a:r>
              <a:rPr lang="zh-CN" altLang="en-US" dirty="0"/>
              <a:t>①　完成了模组的初稿设计，关键部件的冷却方案及关键工艺设计、集成组装方案制定。持续根据耦合器、调谐器、束管组件的优化进行模组的设计迭代。   </a:t>
            </a:r>
          </a:p>
          <a:p>
            <a:pPr lvl="1"/>
            <a:r>
              <a:rPr lang="zh-CN" altLang="en-US" dirty="0"/>
              <a:t>②　完成了根据</a:t>
            </a:r>
            <a:r>
              <a:rPr lang="en-US" altLang="zh-CN" dirty="0"/>
              <a:t>CEPC</a:t>
            </a:r>
            <a:r>
              <a:rPr lang="zh-CN" altLang="en-US" dirty="0"/>
              <a:t>隧道规划的模组串整体布局，论证了现场安装、调试和运行的可行性。</a:t>
            </a:r>
          </a:p>
          <a:p>
            <a:pPr lvl="1"/>
            <a:r>
              <a:rPr lang="zh-CN" altLang="en-US" dirty="0"/>
              <a:t>③　完成了水平测试站（</a:t>
            </a:r>
            <a:r>
              <a:rPr lang="en-US" altLang="zh-CN" dirty="0"/>
              <a:t>PAPS</a:t>
            </a:r>
            <a:r>
              <a:rPr lang="zh-CN" altLang="en-US" dirty="0"/>
              <a:t>水平测试北坑站）的布局和方案论证。</a:t>
            </a:r>
          </a:p>
          <a:p>
            <a:pPr lvl="1"/>
            <a:r>
              <a:rPr lang="zh-CN" altLang="en-US" dirty="0"/>
              <a:t>④　在</a:t>
            </a:r>
            <a:r>
              <a:rPr lang="en-US" altLang="zh-CN" dirty="0"/>
              <a:t>2025.04.25</a:t>
            </a:r>
            <a:r>
              <a:rPr lang="zh-CN" altLang="en-US" dirty="0"/>
              <a:t>完成一次所内模组的工艺评审，</a:t>
            </a:r>
            <a:r>
              <a:rPr lang="en-US" altLang="zh-CN" dirty="0"/>
              <a:t>2025.05.13</a:t>
            </a:r>
            <a:r>
              <a:rPr lang="zh-CN" altLang="en-US" dirty="0"/>
              <a:t>完成了模组和布局的国际评审</a:t>
            </a:r>
          </a:p>
          <a:p>
            <a:r>
              <a:rPr lang="zh-CN" altLang="en-US" dirty="0"/>
              <a:t>遇到的问题（如有）：</a:t>
            </a:r>
          </a:p>
          <a:p>
            <a:pPr lvl="1"/>
            <a:r>
              <a:rPr lang="zh-CN" altLang="en-US" dirty="0"/>
              <a:t>①　新增需要对束管上的屏蔽波纹管设置热隔断以进一步减少热流进入氦槽内，降低模组</a:t>
            </a:r>
            <a:r>
              <a:rPr lang="en-US" altLang="zh-CN" dirty="0"/>
              <a:t>2K</a:t>
            </a:r>
            <a:r>
              <a:rPr lang="zh-CN" altLang="en-US" dirty="0"/>
              <a:t>的热负荷。</a:t>
            </a:r>
          </a:p>
          <a:p>
            <a:pPr lvl="1"/>
            <a:r>
              <a:rPr lang="zh-CN" altLang="en-US" dirty="0"/>
              <a:t>②　内部设置了很多的导冷结构，需要进一步进行相应的离线测试，来确保导冷结构和安装工艺能满足我们降温和稳定运行的要求。</a:t>
            </a:r>
          </a:p>
          <a:p>
            <a:r>
              <a:rPr lang="zh-CN" altLang="en-US" dirty="0"/>
              <a:t>下一步计划：</a:t>
            </a:r>
          </a:p>
          <a:p>
            <a:pPr lvl="1"/>
            <a:r>
              <a:rPr lang="zh-CN" altLang="en-US" dirty="0"/>
              <a:t>①　根据屏蔽波纹管的结构设计进行低温热隔断的设计、仿真分析和优化。</a:t>
            </a:r>
          </a:p>
          <a:p>
            <a:pPr lvl="1"/>
            <a:r>
              <a:rPr lang="zh-CN" altLang="en-US" dirty="0"/>
              <a:t>②　完成模组内的高阶模耦合器的同轴电缆的冷却方案、仿真分析和优化</a:t>
            </a:r>
          </a:p>
          <a:p>
            <a:pPr lvl="1"/>
            <a:r>
              <a:rPr lang="zh-CN" altLang="en-US" dirty="0"/>
              <a:t>③　定稿腔串的准直和模组的准直方案</a:t>
            </a:r>
          </a:p>
          <a:p>
            <a:pPr lvl="1"/>
            <a:r>
              <a:rPr lang="zh-CN" altLang="en-US" dirty="0"/>
              <a:t>④　完成模组整体的强度校核计算、热力学仿真分析和优化和整体热负荷的评估。</a:t>
            </a:r>
          </a:p>
          <a:p>
            <a:endParaRPr lang="zh-CN" altLang="en-US" dirty="0"/>
          </a:p>
        </p:txBody>
      </p:sp>
      <p:sp>
        <p:nvSpPr>
          <p:cNvPr id="3" name="灯片编号占位符 2">
            <a:extLst>
              <a:ext uri="{FF2B5EF4-FFF2-40B4-BE49-F238E27FC236}">
                <a16:creationId xmlns:a16="http://schemas.microsoft.com/office/drawing/2014/main" id="{77138924-205D-42CF-95DF-51FD01519B14}"/>
              </a:ext>
            </a:extLst>
          </p:cNvPr>
          <p:cNvSpPr>
            <a:spLocks noGrp="1"/>
          </p:cNvSpPr>
          <p:nvPr>
            <p:ph type="sldNum" sz="quarter" idx="12"/>
          </p:nvPr>
        </p:nvSpPr>
        <p:spPr/>
        <p:txBody>
          <a:bodyPr/>
          <a:lstStyle/>
          <a:p>
            <a:fld id="{F15E9139-A00B-4B2A-98A6-095DC08F1345}" type="slidenum">
              <a:rPr lang="zh-CN" altLang="en-US" smtClean="0"/>
              <a:pPr/>
              <a:t>20</a:t>
            </a:fld>
            <a:endParaRPr lang="zh-CN" altLang="en-US"/>
          </a:p>
        </p:txBody>
      </p:sp>
      <p:sp>
        <p:nvSpPr>
          <p:cNvPr id="4" name="标题 3">
            <a:extLst>
              <a:ext uri="{FF2B5EF4-FFF2-40B4-BE49-F238E27FC236}">
                <a16:creationId xmlns:a16="http://schemas.microsoft.com/office/drawing/2014/main" id="{0F2C8AC4-F9C2-4D6B-8DA3-56F40D2BC70A}"/>
              </a:ext>
            </a:extLst>
          </p:cNvPr>
          <p:cNvSpPr>
            <a:spLocks noGrp="1"/>
          </p:cNvSpPr>
          <p:nvPr>
            <p:ph type="title"/>
          </p:nvPr>
        </p:nvSpPr>
        <p:spPr/>
        <p:txBody>
          <a:bodyPr/>
          <a:lstStyle/>
          <a:p>
            <a:r>
              <a:rPr lang="en-US" altLang="zh-CN" dirty="0">
                <a:solidFill>
                  <a:srgbClr val="0000FF"/>
                </a:solidFill>
              </a:rPr>
              <a:t>8 </a:t>
            </a:r>
            <a:r>
              <a:rPr lang="zh-CN" altLang="en-US" dirty="0">
                <a:solidFill>
                  <a:srgbClr val="0000FF"/>
                </a:solidFill>
              </a:rPr>
              <a:t>低温恒温器</a:t>
            </a:r>
          </a:p>
        </p:txBody>
      </p:sp>
    </p:spTree>
    <p:extLst>
      <p:ext uri="{BB962C8B-B14F-4D97-AF65-F5344CB8AC3E}">
        <p14:creationId xmlns:p14="http://schemas.microsoft.com/office/powerpoint/2010/main" val="2362666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51782B65-67E6-4EC2-9FF8-1F125AD47565}"/>
              </a:ext>
            </a:extLst>
          </p:cNvPr>
          <p:cNvSpPr>
            <a:spLocks noGrp="1"/>
          </p:cNvSpPr>
          <p:nvPr>
            <p:ph idx="1"/>
          </p:nvPr>
        </p:nvSpPr>
        <p:spPr>
          <a:xfrm>
            <a:off x="609600" y="1124745"/>
            <a:ext cx="10972800" cy="5001420"/>
          </a:xfrm>
        </p:spPr>
        <p:txBody>
          <a:bodyPr>
            <a:normAutofit fontScale="85000" lnSpcReduction="10000"/>
          </a:bodyPr>
          <a:lstStyle/>
          <a:p>
            <a:pPr>
              <a:lnSpc>
                <a:spcPct val="160000"/>
              </a:lnSpc>
            </a:pPr>
            <a:r>
              <a:rPr lang="zh-CN" altLang="en-US" dirty="0"/>
              <a:t>目前进展：</a:t>
            </a:r>
          </a:p>
          <a:p>
            <a:pPr lvl="1">
              <a:lnSpc>
                <a:spcPct val="160000"/>
              </a:lnSpc>
            </a:pPr>
            <a:r>
              <a:rPr lang="zh-CN" altLang="en-US" dirty="0"/>
              <a:t>完成了</a:t>
            </a:r>
            <a:r>
              <a:rPr lang="en-US" altLang="zh-CN" dirty="0"/>
              <a:t>PID</a:t>
            </a:r>
            <a:r>
              <a:rPr lang="zh-CN" altLang="en-US" dirty="0"/>
              <a:t>图初稿和现场的初步布局。</a:t>
            </a:r>
          </a:p>
          <a:p>
            <a:pPr lvl="1">
              <a:lnSpc>
                <a:spcPct val="160000"/>
              </a:lnSpc>
            </a:pPr>
            <a:r>
              <a:rPr lang="en-US" altLang="zh-CN" dirty="0"/>
              <a:t>2K</a:t>
            </a:r>
            <a:r>
              <a:rPr lang="zh-CN" altLang="en-US" dirty="0"/>
              <a:t>负压换热器经过多次其它项目的设计、低温性能测试，积累很多相关的经验，进一步优化设计迭代后即可进行加工制造。</a:t>
            </a:r>
          </a:p>
          <a:p>
            <a:pPr>
              <a:lnSpc>
                <a:spcPct val="160000"/>
              </a:lnSpc>
            </a:pPr>
            <a:r>
              <a:rPr lang="zh-CN" altLang="en-US" dirty="0"/>
              <a:t>遇到的问题（如有）：</a:t>
            </a:r>
          </a:p>
          <a:p>
            <a:pPr lvl="1">
              <a:lnSpc>
                <a:spcPct val="160000"/>
              </a:lnSpc>
            </a:pPr>
            <a:r>
              <a:rPr lang="zh-CN" altLang="en-US" dirty="0"/>
              <a:t>暂无</a:t>
            </a:r>
          </a:p>
          <a:p>
            <a:pPr>
              <a:lnSpc>
                <a:spcPct val="160000"/>
              </a:lnSpc>
            </a:pPr>
            <a:r>
              <a:rPr lang="zh-CN" altLang="en-US" dirty="0"/>
              <a:t>下一步计划：</a:t>
            </a:r>
          </a:p>
          <a:p>
            <a:pPr lvl="1">
              <a:lnSpc>
                <a:spcPct val="160000"/>
              </a:lnSpc>
            </a:pPr>
            <a:r>
              <a:rPr lang="zh-CN" altLang="en-US" dirty="0"/>
              <a:t>首先进一步完善流程图，特别是需要满足模组快速降温的需求和精密测量的要求。</a:t>
            </a:r>
          </a:p>
          <a:p>
            <a:pPr lvl="1">
              <a:lnSpc>
                <a:spcPct val="160000"/>
              </a:lnSpc>
            </a:pPr>
            <a:r>
              <a:rPr lang="zh-CN" altLang="en-US" dirty="0"/>
              <a:t>然后进行结构设计、仿真分析和优化、热负荷评估。</a:t>
            </a:r>
          </a:p>
          <a:p>
            <a:pPr lvl="1">
              <a:lnSpc>
                <a:spcPct val="160000"/>
              </a:lnSpc>
            </a:pPr>
            <a:r>
              <a:rPr lang="zh-CN" altLang="en-US" dirty="0"/>
              <a:t>最后进行加工制造、出厂验收和现场安装调试。</a:t>
            </a:r>
          </a:p>
          <a:p>
            <a:endParaRPr lang="zh-CN" altLang="en-US" dirty="0"/>
          </a:p>
        </p:txBody>
      </p:sp>
      <p:sp>
        <p:nvSpPr>
          <p:cNvPr id="3" name="灯片编号占位符 2">
            <a:extLst>
              <a:ext uri="{FF2B5EF4-FFF2-40B4-BE49-F238E27FC236}">
                <a16:creationId xmlns:a16="http://schemas.microsoft.com/office/drawing/2014/main" id="{B71A5D35-CB10-455A-8B2C-9E10108D5BC1}"/>
              </a:ext>
            </a:extLst>
          </p:cNvPr>
          <p:cNvSpPr>
            <a:spLocks noGrp="1"/>
          </p:cNvSpPr>
          <p:nvPr>
            <p:ph type="sldNum" sz="quarter" idx="12"/>
          </p:nvPr>
        </p:nvSpPr>
        <p:spPr/>
        <p:txBody>
          <a:bodyPr/>
          <a:lstStyle/>
          <a:p>
            <a:fld id="{F15E9139-A00B-4B2A-98A6-095DC08F1345}" type="slidenum">
              <a:rPr lang="zh-CN" altLang="en-US" smtClean="0"/>
              <a:pPr/>
              <a:t>21</a:t>
            </a:fld>
            <a:endParaRPr lang="zh-CN" altLang="en-US"/>
          </a:p>
        </p:txBody>
      </p:sp>
      <p:sp>
        <p:nvSpPr>
          <p:cNvPr id="4" name="标题 3">
            <a:extLst>
              <a:ext uri="{FF2B5EF4-FFF2-40B4-BE49-F238E27FC236}">
                <a16:creationId xmlns:a16="http://schemas.microsoft.com/office/drawing/2014/main" id="{3CE1D71D-1F46-422A-BFB9-0999C614B0F6}"/>
              </a:ext>
            </a:extLst>
          </p:cNvPr>
          <p:cNvSpPr>
            <a:spLocks noGrp="1"/>
          </p:cNvSpPr>
          <p:nvPr>
            <p:ph type="title"/>
          </p:nvPr>
        </p:nvSpPr>
        <p:spPr/>
        <p:txBody>
          <a:bodyPr/>
          <a:lstStyle/>
          <a:p>
            <a:r>
              <a:rPr lang="en-US" altLang="zh-CN" dirty="0">
                <a:solidFill>
                  <a:srgbClr val="0000FF"/>
                </a:solidFill>
              </a:rPr>
              <a:t>9 </a:t>
            </a:r>
            <a:r>
              <a:rPr lang="zh-CN" altLang="en-US" dirty="0">
                <a:solidFill>
                  <a:srgbClr val="0000FF"/>
                </a:solidFill>
              </a:rPr>
              <a:t>低温分配传输</a:t>
            </a:r>
          </a:p>
        </p:txBody>
      </p:sp>
    </p:spTree>
    <p:extLst>
      <p:ext uri="{BB962C8B-B14F-4D97-AF65-F5344CB8AC3E}">
        <p14:creationId xmlns:p14="http://schemas.microsoft.com/office/powerpoint/2010/main" val="381938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0275F4D1-DB90-4526-B9E8-4A5BD31E501C}"/>
              </a:ext>
            </a:extLst>
          </p:cNvPr>
          <p:cNvSpPr>
            <a:spLocks noGrp="1"/>
          </p:cNvSpPr>
          <p:nvPr>
            <p:ph idx="1"/>
          </p:nvPr>
        </p:nvSpPr>
        <p:spPr/>
        <p:txBody>
          <a:bodyPr>
            <a:normAutofit fontScale="92500" lnSpcReduction="10000"/>
          </a:bodyPr>
          <a:lstStyle/>
          <a:p>
            <a:pPr>
              <a:lnSpc>
                <a:spcPct val="150000"/>
              </a:lnSpc>
            </a:pPr>
            <a:r>
              <a:rPr lang="zh-CN" altLang="en-US" dirty="0"/>
              <a:t>目前进展：</a:t>
            </a:r>
            <a:endParaRPr lang="en-US" altLang="zh-CN" dirty="0"/>
          </a:p>
          <a:p>
            <a:pPr lvl="1"/>
            <a:r>
              <a:rPr lang="zh-CN" altLang="en-US" dirty="0"/>
              <a:t>已完成</a:t>
            </a:r>
            <a:r>
              <a:rPr lang="en-US" altLang="zh-CN" dirty="0"/>
              <a:t>650MHz</a:t>
            </a:r>
            <a:r>
              <a:rPr lang="zh-CN" altLang="en-US" dirty="0"/>
              <a:t>全尺寸模组低温水平测试流程方案</a:t>
            </a:r>
            <a:r>
              <a:rPr lang="en-US" altLang="zh-CN" dirty="0"/>
              <a:t>PID</a:t>
            </a:r>
            <a:r>
              <a:rPr lang="zh-CN" altLang="en-US" dirty="0"/>
              <a:t>图；已完成</a:t>
            </a:r>
            <a:r>
              <a:rPr lang="en-US" altLang="zh-CN" dirty="0"/>
              <a:t>14</a:t>
            </a:r>
            <a:r>
              <a:rPr lang="zh-CN" altLang="en-US" dirty="0"/>
              <a:t>台低温阀门的采购，</a:t>
            </a:r>
            <a:r>
              <a:rPr lang="en-US" altLang="zh-CN" dirty="0"/>
              <a:t>2024</a:t>
            </a:r>
            <a:r>
              <a:rPr lang="zh-CN" altLang="en-US" dirty="0"/>
              <a:t>年</a:t>
            </a:r>
            <a:r>
              <a:rPr lang="en-US" altLang="zh-CN" dirty="0"/>
              <a:t>12</a:t>
            </a:r>
            <a:r>
              <a:rPr lang="zh-CN" altLang="en-US" dirty="0"/>
              <a:t>月签订采购合同，</a:t>
            </a:r>
            <a:r>
              <a:rPr lang="en-US" altLang="zh-CN" dirty="0"/>
              <a:t>2025</a:t>
            </a:r>
            <a:r>
              <a:rPr lang="zh-CN" altLang="en-US" dirty="0"/>
              <a:t>年</a:t>
            </a:r>
            <a:r>
              <a:rPr lang="en-US" altLang="zh-CN" dirty="0"/>
              <a:t>5</a:t>
            </a:r>
            <a:r>
              <a:rPr lang="zh-CN" altLang="en-US" dirty="0"/>
              <a:t>月货物全部加工好，待出厂验收；水平测试方案和降温策略已有初版，在模组水平测试前定稿。</a:t>
            </a:r>
          </a:p>
          <a:p>
            <a:pPr>
              <a:lnSpc>
                <a:spcPct val="150000"/>
              </a:lnSpc>
            </a:pPr>
            <a:r>
              <a:rPr lang="zh-CN" altLang="en-US" dirty="0"/>
              <a:t>遇到的问题（如有）：</a:t>
            </a:r>
            <a:endParaRPr lang="en-US" altLang="zh-CN" dirty="0"/>
          </a:p>
          <a:p>
            <a:pPr lvl="1"/>
            <a:r>
              <a:rPr lang="zh-CN" altLang="en-US" dirty="0"/>
              <a:t>无</a:t>
            </a:r>
          </a:p>
          <a:p>
            <a:pPr>
              <a:lnSpc>
                <a:spcPct val="150000"/>
              </a:lnSpc>
            </a:pPr>
            <a:r>
              <a:rPr lang="zh-CN" altLang="en-US" dirty="0"/>
              <a:t>下一步计划：</a:t>
            </a:r>
            <a:endParaRPr lang="en-US" altLang="zh-CN" dirty="0"/>
          </a:p>
          <a:p>
            <a:pPr lvl="1"/>
            <a:r>
              <a:rPr lang="en-US" altLang="zh-CN" dirty="0"/>
              <a:t>JT</a:t>
            </a:r>
            <a:r>
              <a:rPr lang="zh-CN" altLang="en-US" dirty="0"/>
              <a:t>阀门和快速降温两台旁通阀门待采买，可以合在传输分配阀箱里面采购；继续完善水平测试方案和降温策略。</a:t>
            </a:r>
          </a:p>
          <a:p>
            <a:endParaRPr lang="zh-CN" altLang="en-US" dirty="0"/>
          </a:p>
        </p:txBody>
      </p:sp>
      <p:sp>
        <p:nvSpPr>
          <p:cNvPr id="3" name="灯片编号占位符 2">
            <a:extLst>
              <a:ext uri="{FF2B5EF4-FFF2-40B4-BE49-F238E27FC236}">
                <a16:creationId xmlns:a16="http://schemas.microsoft.com/office/drawing/2014/main" id="{2A992361-7B27-40A6-8095-5B66F5BAA0D3}"/>
              </a:ext>
            </a:extLst>
          </p:cNvPr>
          <p:cNvSpPr>
            <a:spLocks noGrp="1"/>
          </p:cNvSpPr>
          <p:nvPr>
            <p:ph type="sldNum" sz="quarter" idx="12"/>
          </p:nvPr>
        </p:nvSpPr>
        <p:spPr/>
        <p:txBody>
          <a:bodyPr/>
          <a:lstStyle/>
          <a:p>
            <a:fld id="{F15E9139-A00B-4B2A-98A6-095DC08F1345}" type="slidenum">
              <a:rPr lang="zh-CN" altLang="en-US" smtClean="0"/>
              <a:pPr/>
              <a:t>22</a:t>
            </a:fld>
            <a:endParaRPr lang="zh-CN" altLang="en-US"/>
          </a:p>
        </p:txBody>
      </p:sp>
      <p:sp>
        <p:nvSpPr>
          <p:cNvPr id="4" name="标题 3">
            <a:extLst>
              <a:ext uri="{FF2B5EF4-FFF2-40B4-BE49-F238E27FC236}">
                <a16:creationId xmlns:a16="http://schemas.microsoft.com/office/drawing/2014/main" id="{8DD2D6D1-A6AA-482C-A6C9-929F10F148ED}"/>
              </a:ext>
            </a:extLst>
          </p:cNvPr>
          <p:cNvSpPr>
            <a:spLocks noGrp="1"/>
          </p:cNvSpPr>
          <p:nvPr>
            <p:ph type="title"/>
          </p:nvPr>
        </p:nvSpPr>
        <p:spPr/>
        <p:txBody>
          <a:bodyPr/>
          <a:lstStyle/>
          <a:p>
            <a:r>
              <a:rPr lang="en-US" altLang="zh-CN" dirty="0">
                <a:solidFill>
                  <a:srgbClr val="0000FF"/>
                </a:solidFill>
              </a:rPr>
              <a:t>10 </a:t>
            </a:r>
            <a:r>
              <a:rPr lang="zh-CN" altLang="en-US" dirty="0">
                <a:solidFill>
                  <a:srgbClr val="0000FF"/>
                </a:solidFill>
              </a:rPr>
              <a:t>低温测试方案</a:t>
            </a:r>
          </a:p>
        </p:txBody>
      </p:sp>
    </p:spTree>
    <p:extLst>
      <p:ext uri="{BB962C8B-B14F-4D97-AF65-F5344CB8AC3E}">
        <p14:creationId xmlns:p14="http://schemas.microsoft.com/office/powerpoint/2010/main" val="1525293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E40682C8-AE87-4294-ADDF-297B8C876018}"/>
              </a:ext>
            </a:extLst>
          </p:cNvPr>
          <p:cNvSpPr>
            <a:spLocks noGrp="1"/>
          </p:cNvSpPr>
          <p:nvPr>
            <p:ph idx="1"/>
          </p:nvPr>
        </p:nvSpPr>
        <p:spPr/>
        <p:txBody>
          <a:bodyPr/>
          <a:lstStyle/>
          <a:p>
            <a:pPr>
              <a:lnSpc>
                <a:spcPct val="150000"/>
              </a:lnSpc>
            </a:pPr>
            <a:r>
              <a:rPr lang="zh-CN" altLang="en-US" dirty="0"/>
              <a:t>目前进展：</a:t>
            </a:r>
          </a:p>
          <a:p>
            <a:pPr lvl="1"/>
            <a:r>
              <a:rPr lang="zh-CN" altLang="en-US" dirty="0"/>
              <a:t>已完成方案设计，和部分设备研制</a:t>
            </a:r>
          </a:p>
          <a:p>
            <a:pPr>
              <a:lnSpc>
                <a:spcPct val="150000"/>
              </a:lnSpc>
            </a:pPr>
            <a:r>
              <a:rPr lang="zh-CN" altLang="en-US" dirty="0"/>
              <a:t>遇到的问题（如有）：</a:t>
            </a:r>
          </a:p>
          <a:p>
            <a:pPr lvl="1"/>
            <a:r>
              <a:rPr lang="zh-CN" altLang="en-US" dirty="0"/>
              <a:t>水平测试需要功率源波导分配系统，由于经费不足还未进行采购</a:t>
            </a:r>
          </a:p>
          <a:p>
            <a:pPr>
              <a:lnSpc>
                <a:spcPct val="150000"/>
              </a:lnSpc>
            </a:pPr>
            <a:r>
              <a:rPr lang="zh-CN" altLang="en-US" dirty="0"/>
              <a:t>下一步计划：</a:t>
            </a:r>
          </a:p>
          <a:p>
            <a:pPr lvl="1"/>
            <a:r>
              <a:rPr lang="zh-CN" altLang="en-US" dirty="0"/>
              <a:t>进一步细化测试方案，进行相关设备的研制</a:t>
            </a:r>
          </a:p>
          <a:p>
            <a:pPr>
              <a:lnSpc>
                <a:spcPct val="150000"/>
              </a:lnSpc>
            </a:pPr>
            <a:endParaRPr lang="zh-CN" altLang="en-US" dirty="0"/>
          </a:p>
        </p:txBody>
      </p:sp>
      <p:sp>
        <p:nvSpPr>
          <p:cNvPr id="3" name="灯片编号占位符 2">
            <a:extLst>
              <a:ext uri="{FF2B5EF4-FFF2-40B4-BE49-F238E27FC236}">
                <a16:creationId xmlns:a16="http://schemas.microsoft.com/office/drawing/2014/main" id="{409046B5-20E7-48E5-B339-37188F29D13E}"/>
              </a:ext>
            </a:extLst>
          </p:cNvPr>
          <p:cNvSpPr>
            <a:spLocks noGrp="1"/>
          </p:cNvSpPr>
          <p:nvPr>
            <p:ph type="sldNum" sz="quarter" idx="12"/>
          </p:nvPr>
        </p:nvSpPr>
        <p:spPr/>
        <p:txBody>
          <a:bodyPr/>
          <a:lstStyle/>
          <a:p>
            <a:fld id="{F15E9139-A00B-4B2A-98A6-095DC08F1345}" type="slidenum">
              <a:rPr lang="zh-CN" altLang="en-US" smtClean="0"/>
              <a:pPr/>
              <a:t>23</a:t>
            </a:fld>
            <a:endParaRPr lang="zh-CN" altLang="en-US"/>
          </a:p>
        </p:txBody>
      </p:sp>
      <p:sp>
        <p:nvSpPr>
          <p:cNvPr id="4" name="标题 3">
            <a:extLst>
              <a:ext uri="{FF2B5EF4-FFF2-40B4-BE49-F238E27FC236}">
                <a16:creationId xmlns:a16="http://schemas.microsoft.com/office/drawing/2014/main" id="{A5DC99B0-1BC3-4324-A241-43216AF42CC0}"/>
              </a:ext>
            </a:extLst>
          </p:cNvPr>
          <p:cNvSpPr>
            <a:spLocks noGrp="1"/>
          </p:cNvSpPr>
          <p:nvPr>
            <p:ph type="title"/>
          </p:nvPr>
        </p:nvSpPr>
        <p:spPr/>
        <p:txBody>
          <a:bodyPr/>
          <a:lstStyle/>
          <a:p>
            <a:r>
              <a:rPr lang="en-US" altLang="zh-CN" dirty="0">
                <a:solidFill>
                  <a:srgbClr val="0000FF"/>
                </a:solidFill>
              </a:rPr>
              <a:t>11 </a:t>
            </a:r>
            <a:r>
              <a:rPr lang="zh-CN" altLang="en-US" dirty="0">
                <a:solidFill>
                  <a:srgbClr val="0000FF"/>
                </a:solidFill>
              </a:rPr>
              <a:t>功率源、低电平</a:t>
            </a:r>
          </a:p>
        </p:txBody>
      </p:sp>
    </p:spTree>
    <p:extLst>
      <p:ext uri="{BB962C8B-B14F-4D97-AF65-F5344CB8AC3E}">
        <p14:creationId xmlns:p14="http://schemas.microsoft.com/office/powerpoint/2010/main" val="1075166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47729C43-EA36-4877-B02A-9A6488C13C8D}"/>
              </a:ext>
            </a:extLst>
          </p:cNvPr>
          <p:cNvSpPr>
            <a:spLocks noGrp="1"/>
          </p:cNvSpPr>
          <p:nvPr>
            <p:ph idx="1"/>
          </p:nvPr>
        </p:nvSpPr>
        <p:spPr>
          <a:xfrm>
            <a:off x="551384" y="1268760"/>
            <a:ext cx="11175032" cy="5400600"/>
          </a:xfrm>
        </p:spPr>
        <p:txBody>
          <a:bodyPr>
            <a:noAutofit/>
          </a:bodyPr>
          <a:lstStyle/>
          <a:p>
            <a:pPr marL="0" indent="266700" algn="just">
              <a:lnSpc>
                <a:spcPct val="150000"/>
              </a:lnSpc>
              <a:spcAft>
                <a:spcPts val="0"/>
              </a:spcAft>
            </a:pPr>
            <a:r>
              <a:rPr lang="en-US" altLang="zh-CN" sz="2400" kern="100" dirty="0">
                <a:effectLst/>
                <a:latin typeface="微软雅黑" panose="020B0503020204020204" pitchFamily="34" charset="-122"/>
                <a:cs typeface="Times New Roman" panose="02020603050405020304" pitchFamily="18" charset="0"/>
              </a:rPr>
              <a:t>650MHZ</a:t>
            </a:r>
            <a:r>
              <a:rPr lang="zh-CN" altLang="zh-CN" sz="2400" kern="100" dirty="0">
                <a:effectLst/>
                <a:latin typeface="微软雅黑" panose="020B0503020204020204" pitchFamily="34" charset="-122"/>
                <a:cs typeface="Times New Roman" panose="02020603050405020304" pitchFamily="18" charset="0"/>
              </a:rPr>
              <a:t>超导模组的研制任务非常艰巨</a:t>
            </a:r>
            <a:endParaRPr lang="en-US" altLang="zh-CN" sz="2400" kern="100" dirty="0">
              <a:effectLst/>
              <a:latin typeface="微软雅黑" panose="020B0503020204020204" pitchFamily="34" charset="-122"/>
              <a:cs typeface="Times New Roman" panose="02020603050405020304" pitchFamily="18" charset="0"/>
            </a:endParaRPr>
          </a:p>
          <a:p>
            <a:pPr marL="400050" lvl="2" indent="266700" algn="just">
              <a:lnSpc>
                <a:spcPct val="150000"/>
              </a:lnSpc>
              <a:spcBef>
                <a:spcPts val="0"/>
              </a:spcBef>
            </a:pPr>
            <a:r>
              <a:rPr lang="zh-CN" altLang="zh-CN" sz="2000" kern="100" dirty="0">
                <a:effectLst/>
                <a:latin typeface="微软雅黑" panose="020B0503020204020204" pitchFamily="34" charset="-122"/>
                <a:cs typeface="Times New Roman" panose="02020603050405020304" pitchFamily="18" charset="0"/>
              </a:rPr>
              <a:t>单项部件超导腔、耦合器、屏蔽波纹管等无论是技术指标还是工艺方案均具有世界级难度。</a:t>
            </a:r>
            <a:endParaRPr lang="en-US" altLang="zh-CN" sz="2000" kern="100" dirty="0">
              <a:effectLst/>
              <a:latin typeface="微软雅黑" panose="020B0503020204020204" pitchFamily="34" charset="-122"/>
              <a:cs typeface="Times New Roman" panose="02020603050405020304" pitchFamily="18" charset="0"/>
            </a:endParaRPr>
          </a:p>
          <a:p>
            <a:pPr marL="400050" lvl="2" indent="266700" algn="just">
              <a:lnSpc>
                <a:spcPct val="150000"/>
              </a:lnSpc>
              <a:spcBef>
                <a:spcPts val="0"/>
              </a:spcBef>
            </a:pPr>
            <a:r>
              <a:rPr lang="zh-CN" altLang="zh-CN" sz="2000" kern="100" dirty="0">
                <a:effectLst/>
                <a:latin typeface="微软雅黑" panose="020B0503020204020204" pitchFamily="34" charset="-122"/>
                <a:cs typeface="Times New Roman" panose="02020603050405020304" pitchFamily="18" charset="0"/>
              </a:rPr>
              <a:t>大型超导模组，数千甚至上万个零部件复杂精密的组合体，每个环节都可能影响项目的成败，</a:t>
            </a:r>
            <a:endParaRPr lang="en-US" altLang="zh-CN" sz="2000" kern="100" dirty="0">
              <a:effectLst/>
              <a:latin typeface="微软雅黑" panose="020B0503020204020204" pitchFamily="34" charset="-122"/>
              <a:cs typeface="Times New Roman" panose="02020603050405020304" pitchFamily="18" charset="0"/>
            </a:endParaRPr>
          </a:p>
          <a:p>
            <a:pPr marL="400050" lvl="2" indent="266700" algn="just">
              <a:lnSpc>
                <a:spcPct val="150000"/>
              </a:lnSpc>
              <a:spcBef>
                <a:spcPts val="0"/>
              </a:spcBef>
            </a:pPr>
            <a:r>
              <a:rPr lang="zh-CN" altLang="zh-CN" sz="2000" kern="100" dirty="0">
                <a:effectLst/>
                <a:latin typeface="微软雅黑" panose="020B0503020204020204" pitchFamily="34" charset="-122"/>
                <a:cs typeface="Times New Roman" panose="02020603050405020304" pitchFamily="18" charset="0"/>
              </a:rPr>
              <a:t>细致做好每一项工作，关键部件技术方案必须经过专家评审，方能投入加工制造。</a:t>
            </a:r>
            <a:endParaRPr lang="en-US" altLang="zh-CN" sz="2000" kern="100" dirty="0">
              <a:effectLst/>
              <a:latin typeface="微软雅黑" panose="020B0503020204020204" pitchFamily="34" charset="-122"/>
              <a:cs typeface="Times New Roman" panose="02020603050405020304" pitchFamily="18" charset="0"/>
            </a:endParaRPr>
          </a:p>
          <a:p>
            <a:pPr marL="400050" lvl="2" indent="266700" algn="just">
              <a:lnSpc>
                <a:spcPct val="150000"/>
              </a:lnSpc>
              <a:spcBef>
                <a:spcPts val="0"/>
              </a:spcBef>
            </a:pPr>
            <a:r>
              <a:rPr lang="zh-CN" altLang="zh-CN" sz="2000" kern="100" dirty="0">
                <a:effectLst/>
                <a:latin typeface="微软雅黑" panose="020B0503020204020204" pitchFamily="34" charset="-122"/>
                <a:cs typeface="Times New Roman" panose="02020603050405020304" pitchFamily="18" charset="0"/>
              </a:rPr>
              <a:t>系统总体设计必须经过外部专家（包括国际专家）评审，方可开展后续工作。</a:t>
            </a:r>
          </a:p>
          <a:p>
            <a:pPr marL="0" indent="266700" algn="just">
              <a:lnSpc>
                <a:spcPct val="150000"/>
              </a:lnSpc>
              <a:spcAft>
                <a:spcPts val="0"/>
              </a:spcAft>
            </a:pPr>
            <a:r>
              <a:rPr lang="zh-CN" altLang="zh-CN" sz="2400" kern="100" dirty="0">
                <a:effectLst/>
                <a:latin typeface="微软雅黑" panose="020B0503020204020204" pitchFamily="34" charset="-122"/>
                <a:cs typeface="Times New Roman" panose="02020603050405020304" pitchFamily="18" charset="0"/>
              </a:rPr>
              <a:t>高能所在总体上拥有一支和世界任何实验室相匹敌射频超导与低温技术队伍，同时拥有设计、加工、制造、集成、测试等全链条全方位的设备研发和测试条件，承担得起具有世界级难度超导模组的研制任务。</a:t>
            </a:r>
          </a:p>
          <a:p>
            <a:endParaRPr lang="zh-CN" altLang="en-US" sz="2400" dirty="0">
              <a:latin typeface="微软雅黑" panose="020B0503020204020204" pitchFamily="34" charset="-122"/>
            </a:endParaRPr>
          </a:p>
        </p:txBody>
      </p:sp>
      <p:sp>
        <p:nvSpPr>
          <p:cNvPr id="3" name="灯片编号占位符 2">
            <a:extLst>
              <a:ext uri="{FF2B5EF4-FFF2-40B4-BE49-F238E27FC236}">
                <a16:creationId xmlns:a16="http://schemas.microsoft.com/office/drawing/2014/main" id="{D6F7E7D2-AD1A-45F8-8FFB-69BF846251DD}"/>
              </a:ext>
            </a:extLst>
          </p:cNvPr>
          <p:cNvSpPr>
            <a:spLocks noGrp="1"/>
          </p:cNvSpPr>
          <p:nvPr>
            <p:ph type="sldNum" sz="quarter" idx="12"/>
          </p:nvPr>
        </p:nvSpPr>
        <p:spPr/>
        <p:txBody>
          <a:bodyPr/>
          <a:lstStyle/>
          <a:p>
            <a:fld id="{F15E9139-A00B-4B2A-98A6-095DC08F1345}" type="slidenum">
              <a:rPr lang="zh-CN" altLang="en-US" smtClean="0"/>
              <a:pPr/>
              <a:t>24</a:t>
            </a:fld>
            <a:endParaRPr lang="zh-CN" altLang="en-US"/>
          </a:p>
        </p:txBody>
      </p:sp>
      <p:sp>
        <p:nvSpPr>
          <p:cNvPr id="4" name="标题 3">
            <a:extLst>
              <a:ext uri="{FF2B5EF4-FFF2-40B4-BE49-F238E27FC236}">
                <a16:creationId xmlns:a16="http://schemas.microsoft.com/office/drawing/2014/main" id="{D328978E-092A-4B3C-8BA3-149DBBA0A7D1}"/>
              </a:ext>
            </a:extLst>
          </p:cNvPr>
          <p:cNvSpPr>
            <a:spLocks noGrp="1"/>
          </p:cNvSpPr>
          <p:nvPr>
            <p:ph type="title"/>
          </p:nvPr>
        </p:nvSpPr>
        <p:spPr/>
        <p:txBody>
          <a:bodyPr/>
          <a:lstStyle/>
          <a:p>
            <a:r>
              <a:rPr lang="zh-CN" altLang="en-US" dirty="0"/>
              <a:t>总结</a:t>
            </a:r>
          </a:p>
        </p:txBody>
      </p:sp>
    </p:spTree>
    <p:extLst>
      <p:ext uri="{BB962C8B-B14F-4D97-AF65-F5344CB8AC3E}">
        <p14:creationId xmlns:p14="http://schemas.microsoft.com/office/powerpoint/2010/main" val="3435157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vert="horz" lIns="91440" tIns="45720" rIns="91440" bIns="45720" rtlCol="0" anchor="ctr"/>
          <a:lstStyle/>
          <a:p>
            <a:fld id="{F15E9139-A00B-4B2A-98A6-095DC08F1345}" type="slidenum">
              <a:rPr lang="zh-CN" altLang="en-US" sz="2000" b="1">
                <a:solidFill>
                  <a:srgbClr val="0000FF"/>
                </a:solidFill>
                <a:latin typeface="+mn-ea"/>
              </a:rPr>
              <a:pPr/>
              <a:t>25</a:t>
            </a:fld>
            <a:endParaRPr lang="zh-CN" altLang="en-US" sz="2000" b="1" dirty="0">
              <a:solidFill>
                <a:srgbClr val="0000FF"/>
              </a:solidFill>
              <a:latin typeface="+mn-ea"/>
            </a:endParaRPr>
          </a:p>
        </p:txBody>
      </p:sp>
      <p:sp>
        <p:nvSpPr>
          <p:cNvPr id="22" name="文本框 21">
            <a:extLst>
              <a:ext uri="{FF2B5EF4-FFF2-40B4-BE49-F238E27FC236}">
                <a16:creationId xmlns:a16="http://schemas.microsoft.com/office/drawing/2014/main" id="{3B01A1F8-B370-7E55-1199-8F856967B80D}"/>
              </a:ext>
            </a:extLst>
          </p:cNvPr>
          <p:cNvSpPr txBox="1"/>
          <p:nvPr/>
        </p:nvSpPr>
        <p:spPr>
          <a:xfrm>
            <a:off x="-17474" y="2875002"/>
            <a:ext cx="12205129" cy="1107996"/>
          </a:xfrm>
          <a:prstGeom prst="rect">
            <a:avLst/>
          </a:prstGeom>
          <a:noFill/>
        </p:spPr>
        <p:txBody>
          <a:bodyPr wrap="square" rtlCol="0">
            <a:spAutoFit/>
          </a:bodyPr>
          <a:lstStyle>
            <a:defPPr>
              <a:defRPr lang="zh-CN"/>
            </a:defPPr>
            <a:lvl1pPr algn="ctr">
              <a:defRPr sz="1900">
                <a:solidFill>
                  <a:srgbClr val="003399"/>
                </a:solidFill>
                <a:latin typeface="Arial" panose="020B0604020202020204" pitchFamily="34" charset="0"/>
                <a:ea typeface="微软雅黑" panose="020B0503020204020204" pitchFamily="34" charset="-122"/>
                <a:cs typeface="Arial" panose="020B0604020202020204" pitchFamily="34" charset="0"/>
              </a:defRPr>
            </a:lvl1pPr>
          </a:lstStyle>
          <a:p>
            <a:r>
              <a:rPr lang="en-US" altLang="zh-CN" sz="6600" b="1" dirty="0">
                <a:solidFill>
                  <a:srgbClr val="C00000"/>
                </a:solidFill>
              </a:rPr>
              <a:t>Thanks for your attention!</a:t>
            </a:r>
            <a:endParaRPr lang="zh-CN" altLang="en-US" sz="6600" b="1" dirty="0">
              <a:solidFill>
                <a:srgbClr val="C00000"/>
              </a:solidFill>
            </a:endParaRPr>
          </a:p>
        </p:txBody>
      </p:sp>
    </p:spTree>
    <p:extLst>
      <p:ext uri="{BB962C8B-B14F-4D97-AF65-F5344CB8AC3E}">
        <p14:creationId xmlns:p14="http://schemas.microsoft.com/office/powerpoint/2010/main" val="1185992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7DFFA60C-E614-4359-9994-8AC29B97CDA5}"/>
              </a:ext>
            </a:extLst>
          </p:cNvPr>
          <p:cNvSpPr>
            <a:spLocks noGrp="1"/>
          </p:cNvSpPr>
          <p:nvPr>
            <p:ph idx="1"/>
          </p:nvPr>
        </p:nvSpPr>
        <p:spPr/>
        <p:txBody>
          <a:bodyPr>
            <a:normAutofit/>
          </a:bodyPr>
          <a:lstStyle/>
          <a:p>
            <a:pPr>
              <a:lnSpc>
                <a:spcPct val="150000"/>
              </a:lnSpc>
            </a:pPr>
            <a:r>
              <a:rPr lang="zh-CN" altLang="en-US" sz="2400" dirty="0"/>
              <a:t>进行了</a:t>
            </a:r>
            <a:r>
              <a:rPr lang="en-US" altLang="zh-CN" sz="2400" dirty="0"/>
              <a:t>650MHz</a:t>
            </a:r>
            <a:r>
              <a:rPr lang="zh-CN" altLang="en-US" sz="2400" dirty="0"/>
              <a:t>超导模组研制的关键任务分解，每个环节明确责任人和参与人员。</a:t>
            </a:r>
            <a:endParaRPr lang="en-US" altLang="zh-CN" sz="2400" dirty="0"/>
          </a:p>
          <a:p>
            <a:pPr>
              <a:lnSpc>
                <a:spcPct val="150000"/>
              </a:lnSpc>
            </a:pPr>
            <a:r>
              <a:rPr lang="zh-CN" altLang="en-US" sz="2400" dirty="0"/>
              <a:t>前期工作存在任务分解不清，多个关键环节没有布置人员参加的情况。</a:t>
            </a:r>
            <a:endParaRPr lang="en-US" altLang="zh-CN" sz="2400" dirty="0"/>
          </a:p>
          <a:p>
            <a:pPr>
              <a:lnSpc>
                <a:spcPct val="150000"/>
              </a:lnSpc>
            </a:pPr>
            <a:r>
              <a:rPr lang="zh-CN" altLang="en-US" sz="2400" dirty="0"/>
              <a:t>根据本次会议任务分解情况，增加任务负责人和参加人员，纳入项目组，统一协调管理。</a:t>
            </a:r>
          </a:p>
        </p:txBody>
      </p:sp>
      <p:sp>
        <p:nvSpPr>
          <p:cNvPr id="3" name="灯片编号占位符 2">
            <a:extLst>
              <a:ext uri="{FF2B5EF4-FFF2-40B4-BE49-F238E27FC236}">
                <a16:creationId xmlns:a16="http://schemas.microsoft.com/office/drawing/2014/main" id="{92366B35-1EE0-44EA-B782-C0ACD8695654}"/>
              </a:ext>
            </a:extLst>
          </p:cNvPr>
          <p:cNvSpPr>
            <a:spLocks noGrp="1"/>
          </p:cNvSpPr>
          <p:nvPr>
            <p:ph type="sldNum" sz="quarter" idx="12"/>
          </p:nvPr>
        </p:nvSpPr>
        <p:spPr/>
        <p:txBody>
          <a:bodyPr/>
          <a:lstStyle/>
          <a:p>
            <a:fld id="{F15E9139-A00B-4B2A-98A6-095DC08F1345}" type="slidenum">
              <a:rPr lang="zh-CN" altLang="en-US" smtClean="0"/>
              <a:pPr/>
              <a:t>3</a:t>
            </a:fld>
            <a:endParaRPr lang="zh-CN" altLang="en-US"/>
          </a:p>
        </p:txBody>
      </p:sp>
      <p:sp>
        <p:nvSpPr>
          <p:cNvPr id="4" name="标题 3">
            <a:extLst>
              <a:ext uri="{FF2B5EF4-FFF2-40B4-BE49-F238E27FC236}">
                <a16:creationId xmlns:a16="http://schemas.microsoft.com/office/drawing/2014/main" id="{08F627ED-3936-49DE-9DD2-5E683F68B852}"/>
              </a:ext>
            </a:extLst>
          </p:cNvPr>
          <p:cNvSpPr>
            <a:spLocks noGrp="1"/>
          </p:cNvSpPr>
          <p:nvPr>
            <p:ph type="title"/>
          </p:nvPr>
        </p:nvSpPr>
        <p:spPr/>
        <p:txBody>
          <a:bodyPr/>
          <a:lstStyle/>
          <a:p>
            <a:pPr algn="ctr"/>
            <a:r>
              <a:rPr lang="zh-CN" altLang="en-US" dirty="0">
                <a:solidFill>
                  <a:srgbClr val="0000FF"/>
                </a:solidFill>
              </a:rPr>
              <a:t>任务分解和安排依据</a:t>
            </a:r>
          </a:p>
        </p:txBody>
      </p:sp>
    </p:spTree>
    <p:extLst>
      <p:ext uri="{BB962C8B-B14F-4D97-AF65-F5344CB8AC3E}">
        <p14:creationId xmlns:p14="http://schemas.microsoft.com/office/powerpoint/2010/main" val="1299613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A859A3DD-636A-4F7A-A683-DE99EEE84AF5}"/>
              </a:ext>
            </a:extLst>
          </p:cNvPr>
          <p:cNvSpPr>
            <a:spLocks noGrp="1"/>
          </p:cNvSpPr>
          <p:nvPr>
            <p:ph type="sldNum" sz="quarter" idx="12"/>
          </p:nvPr>
        </p:nvSpPr>
        <p:spPr/>
        <p:txBody>
          <a:bodyPr/>
          <a:lstStyle/>
          <a:p>
            <a:fld id="{F15E9139-A00B-4B2A-98A6-095DC08F1345}" type="slidenum">
              <a:rPr lang="zh-CN" altLang="en-US" smtClean="0"/>
              <a:pPr/>
              <a:t>4</a:t>
            </a:fld>
            <a:endParaRPr lang="zh-CN" altLang="en-US"/>
          </a:p>
        </p:txBody>
      </p:sp>
      <p:sp>
        <p:nvSpPr>
          <p:cNvPr id="4" name="标题 3">
            <a:extLst>
              <a:ext uri="{FF2B5EF4-FFF2-40B4-BE49-F238E27FC236}">
                <a16:creationId xmlns:a16="http://schemas.microsoft.com/office/drawing/2014/main" id="{FBA6E152-E5A3-46BC-96FA-A776BD190CCA}"/>
              </a:ext>
            </a:extLst>
          </p:cNvPr>
          <p:cNvSpPr>
            <a:spLocks noGrp="1"/>
          </p:cNvSpPr>
          <p:nvPr>
            <p:ph type="title"/>
          </p:nvPr>
        </p:nvSpPr>
        <p:spPr/>
        <p:txBody>
          <a:bodyPr/>
          <a:lstStyle/>
          <a:p>
            <a:pPr algn="ctr"/>
            <a:r>
              <a:rPr lang="zh-CN" altLang="en-US" dirty="0">
                <a:solidFill>
                  <a:srgbClr val="0000FF"/>
                </a:solidFill>
              </a:rPr>
              <a:t>任务与人员表</a:t>
            </a:r>
          </a:p>
        </p:txBody>
      </p:sp>
      <p:pic>
        <p:nvPicPr>
          <p:cNvPr id="16" name="图片 15">
            <a:extLst>
              <a:ext uri="{FF2B5EF4-FFF2-40B4-BE49-F238E27FC236}">
                <a16:creationId xmlns:a16="http://schemas.microsoft.com/office/drawing/2014/main" id="{009B22B0-E2E4-4461-9BF2-EECC87177EAE}"/>
              </a:ext>
            </a:extLst>
          </p:cNvPr>
          <p:cNvPicPr>
            <a:picLocks noChangeAspect="1"/>
          </p:cNvPicPr>
          <p:nvPr/>
        </p:nvPicPr>
        <p:blipFill>
          <a:blip r:embed="rId2"/>
          <a:stretch>
            <a:fillRect/>
          </a:stretch>
        </p:blipFill>
        <p:spPr>
          <a:xfrm>
            <a:off x="465497" y="1618396"/>
            <a:ext cx="5582877" cy="4484747"/>
          </a:xfrm>
          <a:prstGeom prst="rect">
            <a:avLst/>
          </a:prstGeom>
        </p:spPr>
      </p:pic>
      <p:pic>
        <p:nvPicPr>
          <p:cNvPr id="9" name="图片 8">
            <a:extLst>
              <a:ext uri="{FF2B5EF4-FFF2-40B4-BE49-F238E27FC236}">
                <a16:creationId xmlns:a16="http://schemas.microsoft.com/office/drawing/2014/main" id="{3B1C176D-4613-4844-B843-87E6B9A83AF4}"/>
              </a:ext>
            </a:extLst>
          </p:cNvPr>
          <p:cNvPicPr>
            <a:picLocks noChangeAspect="1"/>
          </p:cNvPicPr>
          <p:nvPr/>
        </p:nvPicPr>
        <p:blipFill>
          <a:blip r:embed="rId3"/>
          <a:stretch>
            <a:fillRect/>
          </a:stretch>
        </p:blipFill>
        <p:spPr>
          <a:xfrm>
            <a:off x="6240016" y="1618396"/>
            <a:ext cx="5582876" cy="4481948"/>
          </a:xfrm>
          <a:prstGeom prst="rect">
            <a:avLst/>
          </a:prstGeom>
        </p:spPr>
      </p:pic>
    </p:spTree>
    <p:extLst>
      <p:ext uri="{BB962C8B-B14F-4D97-AF65-F5344CB8AC3E}">
        <p14:creationId xmlns:p14="http://schemas.microsoft.com/office/powerpoint/2010/main" val="3956381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16C4D3F8-9D12-4F28-80F8-8DC613C4DB4B}"/>
              </a:ext>
            </a:extLst>
          </p:cNvPr>
          <p:cNvSpPr>
            <a:spLocks noGrp="1"/>
          </p:cNvSpPr>
          <p:nvPr>
            <p:ph idx="1"/>
          </p:nvPr>
        </p:nvSpPr>
        <p:spPr/>
        <p:txBody>
          <a:bodyPr/>
          <a:lstStyle/>
          <a:p>
            <a:pPr>
              <a:lnSpc>
                <a:spcPct val="200000"/>
              </a:lnSpc>
            </a:pPr>
            <a:r>
              <a:rPr lang="zh-CN" altLang="en-US" dirty="0"/>
              <a:t>暂定</a:t>
            </a:r>
            <a:r>
              <a:rPr lang="en-US" altLang="zh-CN" dirty="0"/>
              <a:t>2</a:t>
            </a:r>
            <a:r>
              <a:rPr lang="zh-CN" altLang="en-US" dirty="0"/>
              <a:t>周</a:t>
            </a:r>
            <a:r>
              <a:rPr lang="en-US" altLang="zh-CN" dirty="0"/>
              <a:t>1</a:t>
            </a:r>
            <a:r>
              <a:rPr lang="zh-CN" altLang="en-US" dirty="0"/>
              <a:t>次例会，汇报人为上述分工列表第一人</a:t>
            </a:r>
          </a:p>
          <a:p>
            <a:pPr>
              <a:lnSpc>
                <a:spcPct val="200000"/>
              </a:lnSpc>
            </a:pPr>
            <a:r>
              <a:rPr lang="zh-CN" altLang="en-US" dirty="0"/>
              <a:t>为提高效率，每次开会，由部件级负责人汇报计划、问题和拟定的解决方案；</a:t>
            </a:r>
          </a:p>
          <a:p>
            <a:pPr>
              <a:lnSpc>
                <a:spcPct val="200000"/>
              </a:lnSpc>
            </a:pPr>
            <a:endParaRPr lang="zh-CN" altLang="en-US" dirty="0"/>
          </a:p>
        </p:txBody>
      </p:sp>
      <p:sp>
        <p:nvSpPr>
          <p:cNvPr id="3" name="灯片编号占位符 2">
            <a:extLst>
              <a:ext uri="{FF2B5EF4-FFF2-40B4-BE49-F238E27FC236}">
                <a16:creationId xmlns:a16="http://schemas.microsoft.com/office/drawing/2014/main" id="{0CBB8727-3FD5-4D14-9AC3-11F5AF009F5A}"/>
              </a:ext>
            </a:extLst>
          </p:cNvPr>
          <p:cNvSpPr>
            <a:spLocks noGrp="1"/>
          </p:cNvSpPr>
          <p:nvPr>
            <p:ph type="sldNum" sz="quarter" idx="12"/>
          </p:nvPr>
        </p:nvSpPr>
        <p:spPr/>
        <p:txBody>
          <a:bodyPr/>
          <a:lstStyle/>
          <a:p>
            <a:fld id="{F15E9139-A00B-4B2A-98A6-095DC08F1345}" type="slidenum">
              <a:rPr lang="zh-CN" altLang="en-US" smtClean="0"/>
              <a:pPr/>
              <a:t>5</a:t>
            </a:fld>
            <a:endParaRPr lang="zh-CN" altLang="en-US"/>
          </a:p>
        </p:txBody>
      </p:sp>
      <p:sp>
        <p:nvSpPr>
          <p:cNvPr id="4" name="标题 3">
            <a:extLst>
              <a:ext uri="{FF2B5EF4-FFF2-40B4-BE49-F238E27FC236}">
                <a16:creationId xmlns:a16="http://schemas.microsoft.com/office/drawing/2014/main" id="{B86DC86A-8FB2-409D-BACA-65CE064F038E}"/>
              </a:ext>
            </a:extLst>
          </p:cNvPr>
          <p:cNvSpPr>
            <a:spLocks noGrp="1"/>
          </p:cNvSpPr>
          <p:nvPr>
            <p:ph type="title"/>
          </p:nvPr>
        </p:nvSpPr>
        <p:spPr/>
        <p:txBody>
          <a:bodyPr/>
          <a:lstStyle/>
          <a:p>
            <a:r>
              <a:rPr lang="zh-CN" altLang="en-US" dirty="0"/>
              <a:t>项目组织方式</a:t>
            </a:r>
          </a:p>
        </p:txBody>
      </p:sp>
    </p:spTree>
    <p:extLst>
      <p:ext uri="{BB962C8B-B14F-4D97-AF65-F5344CB8AC3E}">
        <p14:creationId xmlns:p14="http://schemas.microsoft.com/office/powerpoint/2010/main" val="515798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008FE1F2-AE4C-4ADA-9782-8618FAB521B5}"/>
              </a:ext>
            </a:extLst>
          </p:cNvPr>
          <p:cNvSpPr>
            <a:spLocks noGrp="1"/>
          </p:cNvSpPr>
          <p:nvPr>
            <p:ph idx="1"/>
          </p:nvPr>
        </p:nvSpPr>
        <p:spPr>
          <a:xfrm>
            <a:off x="335360" y="1285861"/>
            <a:ext cx="11247040" cy="4840303"/>
          </a:xfrm>
        </p:spPr>
        <p:txBody>
          <a:bodyPr>
            <a:normAutofit/>
          </a:bodyPr>
          <a:lstStyle/>
          <a:p>
            <a:pPr indent="266700" algn="just">
              <a:lnSpc>
                <a:spcPct val="150000"/>
              </a:lnSpc>
            </a:pPr>
            <a:r>
              <a:rPr lang="zh-CN" altLang="zh-CN" sz="2400" kern="100" dirty="0">
                <a:effectLst/>
                <a:latin typeface="微软雅黑" panose="020B0503020204020204" pitchFamily="34" charset="-122"/>
                <a:cs typeface="Times New Roman" panose="02020603050405020304" pitchFamily="18" charset="0"/>
              </a:rPr>
              <a:t>总体目标：明年底完成水平测试</a:t>
            </a:r>
            <a:r>
              <a:rPr lang="en-US" altLang="zh-CN" sz="2400" kern="100" dirty="0">
                <a:effectLst/>
                <a:latin typeface="微软雅黑" panose="020B0503020204020204" pitchFamily="34" charset="-122"/>
                <a:cs typeface="Times New Roman" panose="02020603050405020304" pitchFamily="18" charset="0"/>
              </a:rPr>
              <a:t>		</a:t>
            </a:r>
            <a:endParaRPr lang="zh-CN" altLang="zh-CN" sz="2400" kern="100" dirty="0">
              <a:effectLst/>
              <a:latin typeface="微软雅黑" panose="020B0503020204020204" pitchFamily="34" charset="-122"/>
              <a:cs typeface="Times New Roman" panose="02020603050405020304" pitchFamily="18" charset="0"/>
            </a:endParaRPr>
          </a:p>
          <a:p>
            <a:pPr indent="266700" algn="just">
              <a:lnSpc>
                <a:spcPct val="150000"/>
              </a:lnSpc>
            </a:pPr>
            <a:r>
              <a:rPr lang="zh-CN" altLang="zh-CN" sz="2400" kern="100" dirty="0">
                <a:effectLst/>
                <a:latin typeface="微软雅黑" panose="020B0503020204020204" pitchFamily="34" charset="-122"/>
                <a:cs typeface="Times New Roman" panose="02020603050405020304" pitchFamily="18" charset="0"/>
              </a:rPr>
              <a:t>进度计划：</a:t>
            </a:r>
          </a:p>
          <a:p>
            <a:pPr lvl="1" indent="266700" algn="just">
              <a:lnSpc>
                <a:spcPct val="150000"/>
              </a:lnSpc>
            </a:pPr>
            <a:r>
              <a:rPr lang="en-US" altLang="zh-CN" kern="100" dirty="0">
                <a:effectLst/>
                <a:latin typeface="微软雅黑" panose="020B0503020204020204" pitchFamily="34" charset="-122"/>
                <a:cs typeface="Times New Roman" panose="02020603050405020304" pitchFamily="18" charset="0"/>
              </a:rPr>
              <a:t>2026.8-2026.9</a:t>
            </a:r>
            <a:r>
              <a:rPr lang="zh-CN" altLang="zh-CN" kern="100" dirty="0">
                <a:effectLst/>
                <a:latin typeface="微软雅黑" panose="020B0503020204020204" pitchFamily="34" charset="-122"/>
                <a:cs typeface="Times New Roman" panose="02020603050405020304" pitchFamily="18" charset="0"/>
              </a:rPr>
              <a:t>，完成模组部件和总体设计，择机评审；</a:t>
            </a:r>
          </a:p>
          <a:p>
            <a:pPr lvl="1" indent="266700" algn="just">
              <a:lnSpc>
                <a:spcPct val="150000"/>
              </a:lnSpc>
            </a:pPr>
            <a:r>
              <a:rPr lang="en-US" altLang="zh-CN" kern="100" dirty="0">
                <a:effectLst/>
                <a:latin typeface="微软雅黑" panose="020B0503020204020204" pitchFamily="34" charset="-122"/>
                <a:cs typeface="Times New Roman" panose="02020603050405020304" pitchFamily="18" charset="0"/>
              </a:rPr>
              <a:t>2026.10-2027.6</a:t>
            </a:r>
            <a:r>
              <a:rPr lang="zh-CN" altLang="zh-CN" kern="100" dirty="0">
                <a:effectLst/>
                <a:latin typeface="微软雅黑" panose="020B0503020204020204" pitchFamily="34" charset="-122"/>
                <a:cs typeface="Times New Roman" panose="02020603050405020304" pitchFamily="18" charset="0"/>
              </a:rPr>
              <a:t>，完成各关键部件样机研制和批量生产；</a:t>
            </a:r>
          </a:p>
          <a:p>
            <a:pPr lvl="1" indent="266700" algn="just">
              <a:lnSpc>
                <a:spcPct val="150000"/>
              </a:lnSpc>
              <a:tabLst>
                <a:tab pos="3317875" algn="l"/>
              </a:tabLst>
            </a:pPr>
            <a:r>
              <a:rPr lang="en-US" altLang="zh-CN" kern="100" dirty="0">
                <a:effectLst/>
                <a:latin typeface="微软雅黑" panose="020B0503020204020204" pitchFamily="34" charset="-122"/>
                <a:cs typeface="Times New Roman" panose="02020603050405020304" pitchFamily="18" charset="0"/>
              </a:rPr>
              <a:t>2027.7-2027.8</a:t>
            </a:r>
            <a:r>
              <a:rPr lang="zh-CN" altLang="zh-CN" kern="100" dirty="0">
                <a:effectLst/>
                <a:latin typeface="微软雅黑" panose="020B0503020204020204" pitchFamily="34" charset="-122"/>
                <a:cs typeface="Times New Roman" panose="02020603050405020304" pitchFamily="18" charset="0"/>
              </a:rPr>
              <a:t>，在</a:t>
            </a:r>
            <a:r>
              <a:rPr lang="en-US" altLang="zh-CN" kern="100" dirty="0">
                <a:effectLst/>
                <a:latin typeface="微软雅黑" panose="020B0503020204020204" pitchFamily="34" charset="-122"/>
                <a:cs typeface="Times New Roman" panose="02020603050405020304" pitchFamily="18" charset="0"/>
              </a:rPr>
              <a:t>PAPS</a:t>
            </a:r>
            <a:r>
              <a:rPr lang="zh-CN" altLang="zh-CN" kern="100" dirty="0">
                <a:effectLst/>
                <a:latin typeface="微软雅黑" panose="020B0503020204020204" pitchFamily="34" charset="-122"/>
                <a:cs typeface="Times New Roman" panose="02020603050405020304" pitchFamily="18" charset="0"/>
              </a:rPr>
              <a:t>平台完成部件检查、完成工装研制及试装配，</a:t>
            </a:r>
            <a:r>
              <a:rPr lang="en-US" altLang="zh-CN" kern="100" dirty="0">
                <a:effectLst/>
                <a:latin typeface="微软雅黑" panose="020B0503020204020204" pitchFamily="34" charset="-122"/>
                <a:cs typeface="Times New Roman" panose="02020603050405020304" pitchFamily="18" charset="0"/>
              </a:rPr>
              <a:t>	</a:t>
            </a:r>
            <a:r>
              <a:rPr lang="zh-CN" altLang="zh-CN" kern="100" dirty="0">
                <a:effectLst/>
                <a:latin typeface="微软雅黑" panose="020B0503020204020204" pitchFamily="34" charset="-122"/>
                <a:cs typeface="Times New Roman" panose="02020603050405020304" pitchFamily="18" charset="0"/>
              </a:rPr>
              <a:t>制定系统集成工艺流程，具备系统集成条件；</a:t>
            </a:r>
          </a:p>
          <a:p>
            <a:pPr lvl="1" indent="266700" algn="just">
              <a:lnSpc>
                <a:spcPct val="150000"/>
              </a:lnSpc>
            </a:pPr>
            <a:r>
              <a:rPr lang="en-US" altLang="zh-CN" kern="100" dirty="0">
                <a:effectLst/>
                <a:latin typeface="微软雅黑" panose="020B0503020204020204" pitchFamily="34" charset="-122"/>
                <a:cs typeface="Times New Roman" panose="02020603050405020304" pitchFamily="18" charset="0"/>
              </a:rPr>
              <a:t>2027.9-2027.10</a:t>
            </a:r>
            <a:r>
              <a:rPr lang="zh-CN" altLang="zh-CN" kern="100" dirty="0">
                <a:effectLst/>
                <a:latin typeface="微软雅黑" panose="020B0503020204020204" pitchFamily="34" charset="-122"/>
                <a:cs typeface="Times New Roman" panose="02020603050405020304" pitchFamily="18" charset="0"/>
              </a:rPr>
              <a:t>，完成模组系统集成及常温检测；</a:t>
            </a:r>
          </a:p>
          <a:p>
            <a:pPr lvl="1" indent="266700" algn="just">
              <a:lnSpc>
                <a:spcPct val="150000"/>
              </a:lnSpc>
            </a:pPr>
            <a:r>
              <a:rPr lang="en-US" altLang="zh-CN" kern="100" dirty="0">
                <a:effectLst/>
                <a:latin typeface="微软雅黑" panose="020B0503020204020204" pitchFamily="34" charset="-122"/>
                <a:cs typeface="Times New Roman" panose="02020603050405020304" pitchFamily="18" charset="0"/>
              </a:rPr>
              <a:t>2027.12-2027.12</a:t>
            </a:r>
            <a:r>
              <a:rPr lang="zh-CN" altLang="zh-CN" kern="100" dirty="0">
                <a:effectLst/>
                <a:latin typeface="微软雅黑" panose="020B0503020204020204" pitchFamily="34" charset="-122"/>
                <a:cs typeface="Times New Roman" panose="02020603050405020304" pitchFamily="18" charset="0"/>
              </a:rPr>
              <a:t>，完成模组水平测试。</a:t>
            </a:r>
          </a:p>
          <a:p>
            <a:pPr>
              <a:lnSpc>
                <a:spcPct val="150000"/>
              </a:lnSpc>
            </a:pPr>
            <a:endParaRPr lang="zh-CN" altLang="en-US" sz="2400" dirty="0">
              <a:latin typeface="微软雅黑" panose="020B0503020204020204" pitchFamily="34" charset="-122"/>
            </a:endParaRPr>
          </a:p>
        </p:txBody>
      </p:sp>
      <p:sp>
        <p:nvSpPr>
          <p:cNvPr id="3" name="灯片编号占位符 2">
            <a:extLst>
              <a:ext uri="{FF2B5EF4-FFF2-40B4-BE49-F238E27FC236}">
                <a16:creationId xmlns:a16="http://schemas.microsoft.com/office/drawing/2014/main" id="{B86C73F5-6E98-4803-BE81-2857F60626D5}"/>
              </a:ext>
            </a:extLst>
          </p:cNvPr>
          <p:cNvSpPr>
            <a:spLocks noGrp="1"/>
          </p:cNvSpPr>
          <p:nvPr>
            <p:ph type="sldNum" sz="quarter" idx="12"/>
          </p:nvPr>
        </p:nvSpPr>
        <p:spPr/>
        <p:txBody>
          <a:bodyPr/>
          <a:lstStyle/>
          <a:p>
            <a:fld id="{F15E9139-A00B-4B2A-98A6-095DC08F1345}" type="slidenum">
              <a:rPr lang="zh-CN" altLang="en-US" smtClean="0"/>
              <a:pPr/>
              <a:t>6</a:t>
            </a:fld>
            <a:endParaRPr lang="zh-CN" altLang="en-US"/>
          </a:p>
        </p:txBody>
      </p:sp>
      <p:sp>
        <p:nvSpPr>
          <p:cNvPr id="4" name="标题 3">
            <a:extLst>
              <a:ext uri="{FF2B5EF4-FFF2-40B4-BE49-F238E27FC236}">
                <a16:creationId xmlns:a16="http://schemas.microsoft.com/office/drawing/2014/main" id="{4BD9F496-5C49-4CF3-9CA2-85483E630264}"/>
              </a:ext>
            </a:extLst>
          </p:cNvPr>
          <p:cNvSpPr>
            <a:spLocks noGrp="1"/>
          </p:cNvSpPr>
          <p:nvPr>
            <p:ph type="title"/>
          </p:nvPr>
        </p:nvSpPr>
        <p:spPr/>
        <p:txBody>
          <a:bodyPr/>
          <a:lstStyle/>
          <a:p>
            <a:r>
              <a:rPr lang="zh-CN" altLang="en-US" dirty="0"/>
              <a:t>总体规划</a:t>
            </a:r>
          </a:p>
        </p:txBody>
      </p:sp>
    </p:spTree>
    <p:extLst>
      <p:ext uri="{BB962C8B-B14F-4D97-AF65-F5344CB8AC3E}">
        <p14:creationId xmlns:p14="http://schemas.microsoft.com/office/powerpoint/2010/main" val="1801201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104B862C-FEE9-412B-94BE-12D8D8261AD8}"/>
              </a:ext>
            </a:extLst>
          </p:cNvPr>
          <p:cNvSpPr>
            <a:spLocks noGrp="1"/>
          </p:cNvSpPr>
          <p:nvPr>
            <p:ph idx="1"/>
          </p:nvPr>
        </p:nvSpPr>
        <p:spPr>
          <a:xfrm>
            <a:off x="609600" y="1285861"/>
            <a:ext cx="10972800" cy="5070490"/>
          </a:xfrm>
        </p:spPr>
        <p:txBody>
          <a:bodyPr>
            <a:normAutofit fontScale="77500" lnSpcReduction="20000"/>
          </a:bodyPr>
          <a:lstStyle/>
          <a:p>
            <a:pPr>
              <a:lnSpc>
                <a:spcPct val="170000"/>
              </a:lnSpc>
            </a:pPr>
            <a:r>
              <a:rPr lang="zh-CN" altLang="en-US" sz="2600" dirty="0"/>
              <a:t>主要部件进展与遇到的问题</a:t>
            </a:r>
            <a:endParaRPr lang="en-US" altLang="zh-CN" sz="2600" dirty="0"/>
          </a:p>
          <a:p>
            <a:pPr marL="914400" lvl="1" indent="-457200">
              <a:lnSpc>
                <a:spcPct val="170000"/>
              </a:lnSpc>
              <a:buFont typeface="+mj-lt"/>
              <a:buAutoNum type="arabicPeriod"/>
            </a:pPr>
            <a:r>
              <a:rPr lang="zh-CN" altLang="en-US" sz="2000" dirty="0"/>
              <a:t>超导腔</a:t>
            </a:r>
            <a:endParaRPr lang="en-US" altLang="zh-CN" sz="2000" dirty="0"/>
          </a:p>
          <a:p>
            <a:pPr marL="914400" lvl="1" indent="-457200">
              <a:lnSpc>
                <a:spcPct val="170000"/>
              </a:lnSpc>
              <a:buFont typeface="+mj-lt"/>
              <a:buAutoNum type="arabicPeriod"/>
            </a:pPr>
            <a:r>
              <a:rPr lang="zh-CN" altLang="en-US" sz="2000" dirty="0"/>
              <a:t>主耦合器</a:t>
            </a:r>
            <a:endParaRPr lang="en-US" altLang="zh-CN" sz="2000" dirty="0"/>
          </a:p>
          <a:p>
            <a:pPr marL="914400" lvl="1" indent="-457200">
              <a:lnSpc>
                <a:spcPct val="170000"/>
              </a:lnSpc>
              <a:buFont typeface="+mj-lt"/>
              <a:buAutoNum type="arabicPeriod"/>
            </a:pPr>
            <a:r>
              <a:rPr lang="zh-CN" altLang="en-US" sz="2000" dirty="0"/>
              <a:t>调谐器</a:t>
            </a:r>
            <a:endParaRPr lang="en-US" altLang="zh-CN" sz="2000" dirty="0"/>
          </a:p>
          <a:p>
            <a:pPr marL="914400" lvl="1" indent="-457200">
              <a:lnSpc>
                <a:spcPct val="170000"/>
              </a:lnSpc>
              <a:buFont typeface="+mj-lt"/>
              <a:buAutoNum type="arabicPeriod"/>
            </a:pPr>
            <a:r>
              <a:rPr lang="zh-CN" altLang="en-US" sz="2000" dirty="0"/>
              <a:t>磁屏蔽和恒温器退磁</a:t>
            </a:r>
            <a:endParaRPr lang="en-US" altLang="zh-CN" sz="2000" dirty="0"/>
          </a:p>
          <a:p>
            <a:pPr marL="914400" lvl="1" indent="-457200">
              <a:lnSpc>
                <a:spcPct val="170000"/>
              </a:lnSpc>
              <a:buFont typeface="+mj-lt"/>
              <a:buAutoNum type="arabicPeriod"/>
            </a:pPr>
            <a:r>
              <a:rPr lang="zh-CN" altLang="en-US" sz="2000" dirty="0"/>
              <a:t>高阶模耦合器</a:t>
            </a:r>
            <a:endParaRPr lang="en-US" altLang="zh-CN" sz="2000" dirty="0"/>
          </a:p>
          <a:p>
            <a:pPr marL="914400" lvl="1" indent="-457200">
              <a:lnSpc>
                <a:spcPct val="170000"/>
              </a:lnSpc>
              <a:buFont typeface="+mj-lt"/>
              <a:buAutoNum type="arabicPeriod"/>
            </a:pPr>
            <a:r>
              <a:rPr lang="zh-CN" altLang="en-US" sz="2000" dirty="0"/>
              <a:t>腔间波纹管</a:t>
            </a:r>
            <a:endParaRPr lang="en-US" altLang="zh-CN" sz="2000" dirty="0"/>
          </a:p>
          <a:p>
            <a:pPr marL="914400" lvl="1" indent="-457200">
              <a:lnSpc>
                <a:spcPct val="170000"/>
              </a:lnSpc>
              <a:buFont typeface="+mj-lt"/>
              <a:buAutoNum type="arabicPeriod"/>
            </a:pPr>
            <a:r>
              <a:rPr lang="zh-CN" altLang="en-US" sz="2000" dirty="0"/>
              <a:t>吸收器</a:t>
            </a:r>
            <a:endParaRPr lang="en-US" altLang="zh-CN" sz="2000" dirty="0"/>
          </a:p>
          <a:p>
            <a:pPr marL="914400" lvl="1" indent="-457200">
              <a:lnSpc>
                <a:spcPct val="170000"/>
              </a:lnSpc>
              <a:buFont typeface="+mj-lt"/>
              <a:buAutoNum type="arabicPeriod"/>
            </a:pPr>
            <a:r>
              <a:rPr lang="zh-CN" altLang="en-US" sz="2000" dirty="0"/>
              <a:t>低温恒温器</a:t>
            </a:r>
            <a:endParaRPr lang="en-US" altLang="zh-CN" sz="2000" dirty="0"/>
          </a:p>
          <a:p>
            <a:pPr marL="914400" lvl="1" indent="-457200">
              <a:lnSpc>
                <a:spcPct val="170000"/>
              </a:lnSpc>
              <a:buFont typeface="+mj-lt"/>
              <a:buAutoNum type="arabicPeriod"/>
            </a:pPr>
            <a:r>
              <a:rPr lang="zh-CN" altLang="en-US" sz="2000" dirty="0"/>
              <a:t>低温分布传输</a:t>
            </a:r>
            <a:endParaRPr lang="en-US" altLang="zh-CN" sz="2000" dirty="0"/>
          </a:p>
          <a:p>
            <a:pPr marL="914400" lvl="1" indent="-457200">
              <a:lnSpc>
                <a:spcPct val="170000"/>
              </a:lnSpc>
              <a:buFont typeface="+mj-lt"/>
              <a:buAutoNum type="arabicPeriod"/>
            </a:pPr>
            <a:r>
              <a:rPr lang="zh-CN" altLang="en-US" sz="2000" dirty="0"/>
              <a:t>低温测试方案</a:t>
            </a:r>
            <a:endParaRPr lang="en-US" altLang="zh-CN" sz="2000" dirty="0"/>
          </a:p>
          <a:p>
            <a:pPr marL="914400" lvl="1" indent="-457200">
              <a:lnSpc>
                <a:spcPct val="170000"/>
              </a:lnSpc>
              <a:buFont typeface="+mj-lt"/>
              <a:buAutoNum type="arabicPeriod"/>
            </a:pPr>
            <a:r>
              <a:rPr lang="zh-CN" altLang="en-US" sz="2000" dirty="0"/>
              <a:t>功率源与低电平</a:t>
            </a:r>
            <a:endParaRPr lang="en-US" altLang="zh-CN" sz="2000" dirty="0"/>
          </a:p>
          <a:p>
            <a:pPr>
              <a:lnSpc>
                <a:spcPct val="170000"/>
              </a:lnSpc>
            </a:pPr>
            <a:r>
              <a:rPr lang="zh-CN" altLang="en-US" sz="2600" dirty="0"/>
              <a:t>其他子系统：将按总体计划进行，暂无明显不可克服的问题</a:t>
            </a:r>
            <a:endParaRPr lang="en-US" altLang="zh-CN" sz="2600" dirty="0"/>
          </a:p>
          <a:p>
            <a:endParaRPr lang="en-US" altLang="zh-CN" sz="2400" dirty="0"/>
          </a:p>
          <a:p>
            <a:endParaRPr lang="zh-CN" altLang="en-US" sz="2400" dirty="0"/>
          </a:p>
        </p:txBody>
      </p:sp>
      <p:sp>
        <p:nvSpPr>
          <p:cNvPr id="3" name="灯片编号占位符 2">
            <a:extLst>
              <a:ext uri="{FF2B5EF4-FFF2-40B4-BE49-F238E27FC236}">
                <a16:creationId xmlns:a16="http://schemas.microsoft.com/office/drawing/2014/main" id="{A0C938A6-E104-4844-989F-7F14DF8A723C}"/>
              </a:ext>
            </a:extLst>
          </p:cNvPr>
          <p:cNvSpPr>
            <a:spLocks noGrp="1"/>
          </p:cNvSpPr>
          <p:nvPr>
            <p:ph type="sldNum" sz="quarter" idx="12"/>
          </p:nvPr>
        </p:nvSpPr>
        <p:spPr/>
        <p:txBody>
          <a:bodyPr/>
          <a:lstStyle/>
          <a:p>
            <a:fld id="{F15E9139-A00B-4B2A-98A6-095DC08F1345}" type="slidenum">
              <a:rPr lang="zh-CN" altLang="en-US" smtClean="0"/>
              <a:pPr/>
              <a:t>7</a:t>
            </a:fld>
            <a:endParaRPr lang="zh-CN" altLang="en-US"/>
          </a:p>
        </p:txBody>
      </p:sp>
      <p:sp>
        <p:nvSpPr>
          <p:cNvPr id="4" name="标题 3">
            <a:extLst>
              <a:ext uri="{FF2B5EF4-FFF2-40B4-BE49-F238E27FC236}">
                <a16:creationId xmlns:a16="http://schemas.microsoft.com/office/drawing/2014/main" id="{2EC9A9ED-AB63-4897-ABF3-0AB14903AF82}"/>
              </a:ext>
            </a:extLst>
          </p:cNvPr>
          <p:cNvSpPr>
            <a:spLocks noGrp="1"/>
          </p:cNvSpPr>
          <p:nvPr>
            <p:ph type="title"/>
          </p:nvPr>
        </p:nvSpPr>
        <p:spPr/>
        <p:txBody>
          <a:bodyPr/>
          <a:lstStyle/>
          <a:p>
            <a:r>
              <a:rPr lang="zh-CN" altLang="en-US" dirty="0"/>
              <a:t>部件进展和挑战</a:t>
            </a:r>
          </a:p>
        </p:txBody>
      </p:sp>
    </p:spTree>
    <p:extLst>
      <p:ext uri="{BB962C8B-B14F-4D97-AF65-F5344CB8AC3E}">
        <p14:creationId xmlns:p14="http://schemas.microsoft.com/office/powerpoint/2010/main" val="934803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B869C159-A8A1-4566-94ED-CA65285CFEC7}"/>
              </a:ext>
            </a:extLst>
          </p:cNvPr>
          <p:cNvSpPr>
            <a:spLocks noGrp="1"/>
          </p:cNvSpPr>
          <p:nvPr>
            <p:ph idx="1"/>
          </p:nvPr>
        </p:nvSpPr>
        <p:spPr/>
        <p:txBody>
          <a:bodyPr/>
          <a:lstStyle/>
          <a:p>
            <a:r>
              <a:rPr lang="zh-CN" altLang="en-US" dirty="0"/>
              <a:t>进展：</a:t>
            </a:r>
            <a:endParaRPr lang="en-US" altLang="zh-CN" dirty="0"/>
          </a:p>
          <a:p>
            <a:pPr lvl="1"/>
            <a:r>
              <a:rPr lang="zh-CN" altLang="en-US" dirty="0"/>
              <a:t>相比</a:t>
            </a:r>
            <a:r>
              <a:rPr lang="en-US" altLang="zh-CN" dirty="0"/>
              <a:t>TDR</a:t>
            </a:r>
            <a:r>
              <a:rPr lang="zh-CN" altLang="en-US" dirty="0"/>
              <a:t>阶段，超导腔壁厚由</a:t>
            </a:r>
            <a:r>
              <a:rPr lang="en-US" altLang="zh-CN" dirty="0"/>
              <a:t>3mm</a:t>
            </a:r>
            <a:r>
              <a:rPr lang="zh-CN" altLang="en-US" dirty="0"/>
              <a:t>增加到</a:t>
            </a:r>
            <a:r>
              <a:rPr lang="en-US" altLang="zh-CN" dirty="0"/>
              <a:t>4mm</a:t>
            </a:r>
            <a:r>
              <a:rPr lang="zh-CN" altLang="en-US" dirty="0"/>
              <a:t>，并相应调整了束管法兰接口。这提高了</a:t>
            </a:r>
            <a:r>
              <a:rPr lang="en-US" altLang="zh-CN" dirty="0"/>
              <a:t>P</a:t>
            </a:r>
            <a:r>
              <a:rPr lang="zh-CN" altLang="en-US" dirty="0"/>
              <a:t>波段大尺寸超导腔的机械强度，避免抽真空后腔体被大气压瘪的情况；</a:t>
            </a:r>
          </a:p>
          <a:p>
            <a:pPr lvl="1"/>
            <a:r>
              <a:rPr lang="zh-CN" altLang="en-US" dirty="0"/>
              <a:t>目前已完成首支实验样腔</a:t>
            </a:r>
            <a:r>
              <a:rPr lang="en-US" altLang="zh-CN" dirty="0"/>
              <a:t>650-D1</a:t>
            </a:r>
            <a:r>
              <a:rPr lang="zh-CN" altLang="en-US" dirty="0"/>
              <a:t>加工制造，电抛光处理、高温退火等表面处理，以及上述处理过程需要的工装的制造。</a:t>
            </a:r>
          </a:p>
          <a:p>
            <a:pPr lvl="1"/>
            <a:endParaRPr lang="en-US" altLang="zh-CN" dirty="0"/>
          </a:p>
        </p:txBody>
      </p:sp>
      <p:sp>
        <p:nvSpPr>
          <p:cNvPr id="3" name="灯片编号占位符 2">
            <a:extLst>
              <a:ext uri="{FF2B5EF4-FFF2-40B4-BE49-F238E27FC236}">
                <a16:creationId xmlns:a16="http://schemas.microsoft.com/office/drawing/2014/main" id="{E87F8A0D-F34B-42BB-A347-87B5517762A0}"/>
              </a:ext>
            </a:extLst>
          </p:cNvPr>
          <p:cNvSpPr>
            <a:spLocks noGrp="1"/>
          </p:cNvSpPr>
          <p:nvPr>
            <p:ph type="sldNum" sz="quarter" idx="12"/>
          </p:nvPr>
        </p:nvSpPr>
        <p:spPr/>
        <p:txBody>
          <a:bodyPr/>
          <a:lstStyle/>
          <a:p>
            <a:fld id="{F15E9139-A00B-4B2A-98A6-095DC08F1345}" type="slidenum">
              <a:rPr lang="zh-CN" altLang="en-US" smtClean="0"/>
              <a:pPr/>
              <a:t>8</a:t>
            </a:fld>
            <a:endParaRPr lang="zh-CN" altLang="en-US"/>
          </a:p>
        </p:txBody>
      </p:sp>
      <p:sp>
        <p:nvSpPr>
          <p:cNvPr id="4" name="标题 3">
            <a:extLst>
              <a:ext uri="{FF2B5EF4-FFF2-40B4-BE49-F238E27FC236}">
                <a16:creationId xmlns:a16="http://schemas.microsoft.com/office/drawing/2014/main" id="{539771FA-97EE-4C23-B8E4-44CB8CCF6BBF}"/>
              </a:ext>
            </a:extLst>
          </p:cNvPr>
          <p:cNvSpPr>
            <a:spLocks noGrp="1"/>
          </p:cNvSpPr>
          <p:nvPr>
            <p:ph type="title"/>
          </p:nvPr>
        </p:nvSpPr>
        <p:spPr/>
        <p:txBody>
          <a:bodyPr/>
          <a:lstStyle/>
          <a:p>
            <a:r>
              <a:rPr lang="en-US" altLang="zh-CN" dirty="0">
                <a:solidFill>
                  <a:srgbClr val="0000FF"/>
                </a:solidFill>
              </a:rPr>
              <a:t>1 </a:t>
            </a:r>
            <a:r>
              <a:rPr lang="zh-CN" altLang="en-US" dirty="0">
                <a:solidFill>
                  <a:srgbClr val="0000FF"/>
                </a:solidFill>
              </a:rPr>
              <a:t>超导腔</a:t>
            </a:r>
          </a:p>
        </p:txBody>
      </p:sp>
    </p:spTree>
    <p:extLst>
      <p:ext uri="{BB962C8B-B14F-4D97-AF65-F5344CB8AC3E}">
        <p14:creationId xmlns:p14="http://schemas.microsoft.com/office/powerpoint/2010/main" val="3013651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500CE9BB-4012-4529-804E-C03A81DC43FB}"/>
              </a:ext>
            </a:extLst>
          </p:cNvPr>
          <p:cNvSpPr>
            <a:spLocks noGrp="1"/>
          </p:cNvSpPr>
          <p:nvPr>
            <p:ph idx="1"/>
          </p:nvPr>
        </p:nvSpPr>
        <p:spPr>
          <a:xfrm>
            <a:off x="561974" y="1116868"/>
            <a:ext cx="10972800" cy="5480484"/>
          </a:xfrm>
        </p:spPr>
        <p:txBody>
          <a:bodyPr>
            <a:normAutofit fontScale="85000" lnSpcReduction="10000"/>
          </a:bodyPr>
          <a:lstStyle/>
          <a:p>
            <a:pPr>
              <a:lnSpc>
                <a:spcPct val="160000"/>
              </a:lnSpc>
            </a:pPr>
            <a:r>
              <a:rPr lang="zh-CN" altLang="en-US" dirty="0"/>
              <a:t>超导腔性能，面临巨大挑战：性能指标高，同等性能仅在</a:t>
            </a:r>
            <a:r>
              <a:rPr lang="en-US" altLang="zh-CN" dirty="0"/>
              <a:t>1-cell</a:t>
            </a:r>
            <a:r>
              <a:rPr lang="zh-CN" altLang="en-US" dirty="0"/>
              <a:t>裸腔实现。</a:t>
            </a:r>
          </a:p>
          <a:p>
            <a:pPr marL="514350" lvl="1" indent="0">
              <a:lnSpc>
                <a:spcPct val="160000"/>
              </a:lnSpc>
              <a:buNone/>
            </a:pPr>
            <a:r>
              <a:rPr lang="en-US" altLang="zh-CN" dirty="0"/>
              <a:t>1. </a:t>
            </a:r>
            <a:r>
              <a:rPr lang="zh-CN" altLang="en-US" dirty="0"/>
              <a:t>与预研</a:t>
            </a:r>
            <a:r>
              <a:rPr lang="en-US" altLang="zh-CN" dirty="0"/>
              <a:t>1-cell</a:t>
            </a:r>
            <a:r>
              <a:rPr lang="zh-CN" altLang="en-US" dirty="0"/>
              <a:t>腔相比</a:t>
            </a:r>
            <a:r>
              <a:rPr lang="en-US" altLang="zh-CN" dirty="0"/>
              <a:t>,</a:t>
            </a:r>
            <a:r>
              <a:rPr lang="zh-CN" altLang="en-US" dirty="0"/>
              <a:t> </a:t>
            </a:r>
            <a:r>
              <a:rPr lang="en-US" altLang="zh-CN" dirty="0"/>
              <a:t>cell</a:t>
            </a:r>
            <a:r>
              <a:rPr lang="zh-CN" altLang="en-US" dirty="0"/>
              <a:t>数量增加。超导腔由预研腔的</a:t>
            </a:r>
            <a:r>
              <a:rPr lang="en-US" altLang="zh-CN" dirty="0"/>
              <a:t>1-cell</a:t>
            </a:r>
            <a:r>
              <a:rPr lang="zh-CN" altLang="en-US" dirty="0"/>
              <a:t>增加为</a:t>
            </a:r>
            <a:r>
              <a:rPr lang="en-US" altLang="zh-CN" dirty="0"/>
              <a:t>2-cell</a:t>
            </a:r>
            <a:r>
              <a:rPr lang="zh-CN" altLang="en-US" dirty="0"/>
              <a:t>。</a:t>
            </a:r>
            <a:endParaRPr lang="en-US" altLang="zh-CN" dirty="0"/>
          </a:p>
          <a:p>
            <a:pPr marL="514350" lvl="1" indent="0">
              <a:lnSpc>
                <a:spcPct val="160000"/>
              </a:lnSpc>
              <a:buNone/>
            </a:pPr>
            <a:r>
              <a:rPr lang="en-US" altLang="zh-CN" dirty="0"/>
              <a:t>	</a:t>
            </a:r>
            <a:r>
              <a:rPr lang="zh-CN" altLang="en-US" dirty="0">
                <a:latin typeface="+mn-lt"/>
                <a:ea typeface="+mn-ea"/>
              </a:rPr>
              <a:t>从历史数据看，多</a:t>
            </a:r>
            <a:r>
              <a:rPr lang="en-US" altLang="zh-CN" dirty="0">
                <a:latin typeface="+mn-lt"/>
                <a:ea typeface="+mn-ea"/>
              </a:rPr>
              <a:t>cell</a:t>
            </a:r>
            <a:r>
              <a:rPr lang="zh-CN" altLang="en-US" dirty="0">
                <a:latin typeface="+mn-lt"/>
                <a:ea typeface="+mn-ea"/>
              </a:rPr>
              <a:t>腔性能往往比</a:t>
            </a:r>
            <a:r>
              <a:rPr lang="en-US" altLang="zh-CN" dirty="0">
                <a:latin typeface="+mn-lt"/>
                <a:ea typeface="+mn-ea"/>
              </a:rPr>
              <a:t>1-cell</a:t>
            </a:r>
            <a:r>
              <a:rPr lang="zh-CN" altLang="en-US" dirty="0">
                <a:latin typeface="+mn-lt"/>
                <a:ea typeface="+mn-ea"/>
              </a:rPr>
              <a:t>大幅度落后，例如</a:t>
            </a:r>
            <a:r>
              <a:rPr lang="en-US" altLang="zh-CN" dirty="0">
                <a:latin typeface="+mn-lt"/>
                <a:ea typeface="+mn-ea"/>
              </a:rPr>
              <a:t>1.3GHz 9-cell</a:t>
            </a:r>
            <a:r>
              <a:rPr lang="zh-CN" altLang="en-US" dirty="0">
                <a:latin typeface="+mn-lt"/>
                <a:ea typeface="+mn-ea"/>
              </a:rPr>
              <a:t>普遍落后</a:t>
            </a:r>
            <a:r>
              <a:rPr lang="en-US" altLang="zh-CN" dirty="0">
                <a:latin typeface="+mn-lt"/>
                <a:ea typeface="+mn-ea"/>
              </a:rPr>
              <a:t>1-cell 10MV/m</a:t>
            </a:r>
            <a:r>
              <a:rPr lang="zh-CN" altLang="en-US" dirty="0">
                <a:latin typeface="+mn-lt"/>
                <a:ea typeface="+mn-ea"/>
              </a:rPr>
              <a:t>或同梯度下落后</a:t>
            </a:r>
            <a:r>
              <a:rPr lang="en-US" altLang="zh-CN" dirty="0">
                <a:latin typeface="+mn-lt"/>
                <a:ea typeface="+mn-ea"/>
              </a:rPr>
              <a:t>5~10</a:t>
            </a:r>
            <a:r>
              <a:rPr lang="zh-CN" altLang="en-US" dirty="0">
                <a:latin typeface="+mn-lt"/>
                <a:ea typeface="+mn-ea"/>
              </a:rPr>
              <a:t>年。虽然</a:t>
            </a:r>
            <a:r>
              <a:rPr lang="en-US" altLang="zh-CN" dirty="0">
                <a:latin typeface="+mn-lt"/>
                <a:ea typeface="+mn-ea"/>
              </a:rPr>
              <a:t>2-cell</a:t>
            </a:r>
            <a:r>
              <a:rPr lang="zh-CN" altLang="en-US" dirty="0">
                <a:latin typeface="+mn-lt"/>
                <a:ea typeface="+mn-ea"/>
              </a:rPr>
              <a:t>相比</a:t>
            </a:r>
            <a:r>
              <a:rPr lang="en-US" altLang="zh-CN" dirty="0">
                <a:latin typeface="+mn-lt"/>
                <a:ea typeface="+mn-ea"/>
              </a:rPr>
              <a:t>9-cell</a:t>
            </a:r>
            <a:r>
              <a:rPr lang="zh-CN" altLang="en-US" dirty="0">
                <a:latin typeface="+mn-lt"/>
                <a:ea typeface="+mn-ea"/>
              </a:rPr>
              <a:t>难度有所降低，但总体难度增加；</a:t>
            </a:r>
          </a:p>
          <a:p>
            <a:pPr marL="514350" lvl="1" indent="0">
              <a:lnSpc>
                <a:spcPct val="160000"/>
              </a:lnSpc>
              <a:buNone/>
            </a:pPr>
            <a:r>
              <a:rPr lang="en-US" altLang="zh-CN" dirty="0"/>
              <a:t>2. </a:t>
            </a:r>
            <a:r>
              <a:rPr lang="zh-CN" altLang="en-US" dirty="0"/>
              <a:t>腔型成熟度不高，与</a:t>
            </a:r>
            <a:r>
              <a:rPr lang="en-US" altLang="zh-CN" dirty="0"/>
              <a:t>1.3GHz</a:t>
            </a:r>
            <a:r>
              <a:rPr lang="zh-CN" altLang="en-US" dirty="0"/>
              <a:t>等经过长期实践腔型有着较大差距</a:t>
            </a:r>
            <a:endParaRPr lang="en-US" altLang="zh-CN" dirty="0"/>
          </a:p>
          <a:p>
            <a:pPr marL="514350" lvl="1" indent="0">
              <a:lnSpc>
                <a:spcPct val="160000"/>
              </a:lnSpc>
              <a:buNone/>
            </a:pPr>
            <a:r>
              <a:rPr lang="zh-CN" altLang="en-US" sz="1900" dirty="0"/>
              <a:t>（</a:t>
            </a:r>
            <a:r>
              <a:rPr lang="en-US" altLang="zh-CN" sz="1900" dirty="0"/>
              <a:t>1</a:t>
            </a:r>
            <a:r>
              <a:rPr lang="zh-CN" altLang="en-US" sz="1900" dirty="0"/>
              <a:t>）与预研腔比，实用型超导腔增加了</a:t>
            </a:r>
            <a:r>
              <a:rPr lang="en-US" altLang="zh-CN" sz="1900" dirty="0"/>
              <a:t>2</a:t>
            </a:r>
            <a:r>
              <a:rPr lang="zh-CN" altLang="en-US" sz="1900" dirty="0"/>
              <a:t>个</a:t>
            </a:r>
            <a:r>
              <a:rPr lang="en-US" altLang="zh-CN" sz="1900" dirty="0"/>
              <a:t>HOM</a:t>
            </a:r>
            <a:r>
              <a:rPr lang="zh-CN" altLang="en-US" sz="1900" dirty="0"/>
              <a:t>口，一个主耦合器口和一个</a:t>
            </a:r>
            <a:r>
              <a:rPr lang="en-US" altLang="zh-CN" sz="1900" dirty="0"/>
              <a:t>Pt</a:t>
            </a:r>
            <a:r>
              <a:rPr lang="zh-CN" altLang="en-US" sz="1900" dirty="0"/>
              <a:t>口。</a:t>
            </a:r>
            <a:endParaRPr lang="en-US" altLang="zh-CN" sz="1900" dirty="0"/>
          </a:p>
          <a:p>
            <a:pPr marL="803275" lvl="2" indent="0">
              <a:lnSpc>
                <a:spcPct val="160000"/>
              </a:lnSpc>
              <a:buNone/>
            </a:pPr>
            <a:r>
              <a:rPr lang="zh-CN" altLang="en-US" dirty="0"/>
              <a:t>第一、相对于</a:t>
            </a:r>
            <a:r>
              <a:rPr lang="en-US" altLang="zh-CN" dirty="0"/>
              <a:t>1.3GHz</a:t>
            </a:r>
            <a:r>
              <a:rPr lang="zh-CN" altLang="en-US" dirty="0"/>
              <a:t>超导腔比，在</a:t>
            </a:r>
            <a:r>
              <a:rPr lang="en-US" altLang="zh-CN" dirty="0"/>
              <a:t>650MHz</a:t>
            </a:r>
            <a:r>
              <a:rPr lang="zh-CN" altLang="en-US" dirty="0"/>
              <a:t>频率下上述部件接口均相应扩大一倍。超导腔性能存在显著的短板效应，更大尺寸的接口会带来更高的性能风险。 ；</a:t>
            </a:r>
            <a:endParaRPr lang="en-US" altLang="zh-CN" dirty="0"/>
          </a:p>
          <a:p>
            <a:pPr marL="803275" lvl="2" indent="0">
              <a:lnSpc>
                <a:spcPct val="160000"/>
              </a:lnSpc>
              <a:buNone/>
            </a:pPr>
            <a:r>
              <a:rPr lang="zh-CN" altLang="en-US" dirty="0"/>
              <a:t>第二、整体构型缺少充分试验积累，使腔体实现目标高性能指标存在较大不确定性。</a:t>
            </a:r>
          </a:p>
          <a:p>
            <a:pPr marL="514350" lvl="1" indent="0">
              <a:lnSpc>
                <a:spcPct val="160000"/>
              </a:lnSpc>
              <a:buNone/>
            </a:pPr>
            <a:r>
              <a:rPr lang="zh-CN" altLang="en-US" sz="1900" dirty="0"/>
              <a:t>（</a:t>
            </a:r>
            <a:r>
              <a:rPr lang="en-US" altLang="zh-CN" sz="1900" dirty="0"/>
              <a:t>2</a:t>
            </a:r>
            <a:r>
              <a:rPr lang="zh-CN" altLang="en-US" sz="1900" dirty="0"/>
              <a:t>）</a:t>
            </a:r>
            <a:r>
              <a:rPr lang="en-US" altLang="zh-CN" sz="1900" dirty="0"/>
              <a:t>HOM</a:t>
            </a:r>
            <a:r>
              <a:rPr lang="zh-CN" altLang="en-US" sz="1900" dirty="0"/>
              <a:t>采用了分体设计，不同于 </a:t>
            </a:r>
            <a:r>
              <a:rPr lang="en-US" altLang="zh-CN" sz="1900" dirty="0"/>
              <a:t>1.3 GHz </a:t>
            </a:r>
            <a:r>
              <a:rPr lang="zh-CN" altLang="en-US" sz="1900" dirty="0"/>
              <a:t>超导腔普遍采用的一体化焊接处理方案。</a:t>
            </a:r>
            <a:endParaRPr lang="en-US" altLang="zh-CN" sz="1900" dirty="0"/>
          </a:p>
          <a:p>
            <a:pPr marL="803275" lvl="2" indent="0">
              <a:lnSpc>
                <a:spcPct val="160000"/>
              </a:lnSpc>
              <a:buNone/>
            </a:pPr>
            <a:r>
              <a:rPr lang="zh-CN" altLang="en-US" dirty="0"/>
              <a:t>第一、</a:t>
            </a:r>
            <a:r>
              <a:rPr lang="en-US" altLang="zh-CN" dirty="0"/>
              <a:t>HOM</a:t>
            </a:r>
            <a:r>
              <a:rPr lang="zh-CN" altLang="en-US" dirty="0"/>
              <a:t>是</a:t>
            </a:r>
            <a:r>
              <a:rPr lang="en-US" altLang="zh-CN" dirty="0"/>
              <a:t>BCP</a:t>
            </a:r>
            <a:r>
              <a:rPr lang="zh-CN" altLang="en-US" dirty="0"/>
              <a:t>处理，是否会拖累腔的整体性能，未知；</a:t>
            </a:r>
            <a:endParaRPr lang="en-US" altLang="zh-CN" dirty="0"/>
          </a:p>
          <a:p>
            <a:pPr marL="803275" lvl="2" indent="0">
              <a:lnSpc>
                <a:spcPct val="160000"/>
              </a:lnSpc>
              <a:buNone/>
            </a:pPr>
            <a:r>
              <a:rPr lang="zh-CN" altLang="en-US" dirty="0"/>
              <a:t>第二、由于分体设计，装配界面引入缝隙、易局部场集中等风险，可能诱发场致发射。</a:t>
            </a:r>
            <a:endParaRPr lang="en-US" altLang="zh-CN" dirty="0"/>
          </a:p>
        </p:txBody>
      </p:sp>
      <p:sp>
        <p:nvSpPr>
          <p:cNvPr id="3" name="灯片编号占位符 2">
            <a:extLst>
              <a:ext uri="{FF2B5EF4-FFF2-40B4-BE49-F238E27FC236}">
                <a16:creationId xmlns:a16="http://schemas.microsoft.com/office/drawing/2014/main" id="{CA0108E3-2A16-4069-ABD1-332574901620}"/>
              </a:ext>
            </a:extLst>
          </p:cNvPr>
          <p:cNvSpPr>
            <a:spLocks noGrp="1"/>
          </p:cNvSpPr>
          <p:nvPr>
            <p:ph type="sldNum" sz="quarter" idx="12"/>
          </p:nvPr>
        </p:nvSpPr>
        <p:spPr/>
        <p:txBody>
          <a:bodyPr/>
          <a:lstStyle/>
          <a:p>
            <a:fld id="{F15E9139-A00B-4B2A-98A6-095DC08F1345}" type="slidenum">
              <a:rPr lang="zh-CN" altLang="en-US" smtClean="0"/>
              <a:pPr/>
              <a:t>9</a:t>
            </a:fld>
            <a:endParaRPr lang="zh-CN" altLang="en-US"/>
          </a:p>
        </p:txBody>
      </p:sp>
      <p:sp>
        <p:nvSpPr>
          <p:cNvPr id="4" name="标题 3">
            <a:extLst>
              <a:ext uri="{FF2B5EF4-FFF2-40B4-BE49-F238E27FC236}">
                <a16:creationId xmlns:a16="http://schemas.microsoft.com/office/drawing/2014/main" id="{8882D0F4-5274-4522-9DBF-D8EFA0677CC1}"/>
              </a:ext>
            </a:extLst>
          </p:cNvPr>
          <p:cNvSpPr>
            <a:spLocks noGrp="1"/>
          </p:cNvSpPr>
          <p:nvPr>
            <p:ph type="title"/>
          </p:nvPr>
        </p:nvSpPr>
        <p:spPr/>
        <p:txBody>
          <a:bodyPr/>
          <a:lstStyle/>
          <a:p>
            <a:pPr algn="ctr"/>
            <a:r>
              <a:rPr lang="zh-CN" altLang="en-US" dirty="0">
                <a:solidFill>
                  <a:schemeClr val="accent2"/>
                </a:solidFill>
              </a:rPr>
              <a:t>性能挑战</a:t>
            </a:r>
          </a:p>
        </p:txBody>
      </p:sp>
    </p:spTree>
    <p:extLst>
      <p:ext uri="{BB962C8B-B14F-4D97-AF65-F5344CB8AC3E}">
        <p14:creationId xmlns:p14="http://schemas.microsoft.com/office/powerpoint/2010/main" val="20312325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PFI"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21419</TotalTime>
  <Words>2330</Words>
  <Application>Microsoft Office PowerPoint</Application>
  <PresentationFormat>宽屏</PresentationFormat>
  <Paragraphs>192</Paragraphs>
  <Slides>25</Slides>
  <Notes>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宋体</vt:lpstr>
      <vt:lpstr>微软雅黑</vt:lpstr>
      <vt:lpstr>Arial</vt:lpstr>
      <vt:lpstr>Arial Black</vt:lpstr>
      <vt:lpstr>Calibri</vt:lpstr>
      <vt:lpstr>Wingdings</vt:lpstr>
      <vt:lpstr>Office 主题</vt:lpstr>
      <vt:lpstr>PowerPoint 演示文稿</vt:lpstr>
      <vt:lpstr>完成任务梳理和讨论</vt:lpstr>
      <vt:lpstr>任务分解和安排依据</vt:lpstr>
      <vt:lpstr>任务与人员表</vt:lpstr>
      <vt:lpstr>项目组织方式</vt:lpstr>
      <vt:lpstr>总体规划</vt:lpstr>
      <vt:lpstr>部件进展和挑战</vt:lpstr>
      <vt:lpstr>1 超导腔</vt:lpstr>
      <vt:lpstr>性能挑战</vt:lpstr>
      <vt:lpstr>加工挑战</vt:lpstr>
      <vt:lpstr>应对方案</vt:lpstr>
      <vt:lpstr>应对方案</vt:lpstr>
      <vt:lpstr>2 主耦合器</vt:lpstr>
      <vt:lpstr>PowerPoint 演示文稿</vt:lpstr>
      <vt:lpstr>3 调谐器</vt:lpstr>
      <vt:lpstr>4 磁屏蔽与恒温器外筒退磁</vt:lpstr>
      <vt:lpstr>5 高阶模耦合器</vt:lpstr>
      <vt:lpstr>6 屏蔽波纹管</vt:lpstr>
      <vt:lpstr>7 吸收器</vt:lpstr>
      <vt:lpstr>8 低温恒温器</vt:lpstr>
      <vt:lpstr>9 低温分配传输</vt:lpstr>
      <vt:lpstr>10 低温测试方案</vt:lpstr>
      <vt:lpstr>11 功率源、低电平</vt:lpstr>
      <vt:lpstr>总结</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vivi</dc:creator>
  <cp:lastModifiedBy>S Jin</cp:lastModifiedBy>
  <cp:revision>2151</cp:revision>
  <cp:lastPrinted>2022-11-06T05:19:21Z</cp:lastPrinted>
  <dcterms:created xsi:type="dcterms:W3CDTF">2012-09-04T11:33:36Z</dcterms:created>
  <dcterms:modified xsi:type="dcterms:W3CDTF">2026-07-26T09:17:53Z</dcterms:modified>
</cp:coreProperties>
</file>