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75" r:id="rId2"/>
    <p:sldId id="271" r:id="rId3"/>
    <p:sldId id="262" r:id="rId4"/>
    <p:sldId id="260" r:id="rId5"/>
    <p:sldId id="261" r:id="rId6"/>
    <p:sldId id="256" r:id="rId7"/>
    <p:sldId id="257" r:id="rId8"/>
    <p:sldId id="258" r:id="rId9"/>
    <p:sldId id="259" r:id="rId10"/>
    <p:sldId id="278" r:id="rId11"/>
    <p:sldId id="263" r:id="rId12"/>
    <p:sldId id="280" r:id="rId13"/>
    <p:sldId id="264" r:id="rId14"/>
    <p:sldId id="273" r:id="rId15"/>
    <p:sldId id="279" r:id="rId16"/>
    <p:sldId id="274" r:id="rId17"/>
    <p:sldId id="265" r:id="rId18"/>
    <p:sldId id="266" r:id="rId19"/>
    <p:sldId id="277" r:id="rId20"/>
    <p:sldId id="267" r:id="rId21"/>
    <p:sldId id="269" r:id="rId22"/>
    <p:sldId id="270" r:id="rId23"/>
    <p:sldId id="276" r:id="rId24"/>
    <p:sldId id="272" r:id="rId2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1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D1FD72-5DB1-4144-BD47-F31DC13BAA31}" type="datetimeFigureOut">
              <a:rPr lang="zh-CN" altLang="en-US" smtClean="0"/>
              <a:t>2026/7/27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9D62D2-3F30-4E59-82D2-1B32025C76A4}" type="slidenum">
              <a:rPr lang="zh-CN" altLang="en-US" smtClean="0"/>
              <a:t>‹#›</a:t>
            </a:fld>
            <a:endParaRPr lang="zh-CN" altLang="en-US"/>
          </a:p>
        </p:txBody>
      </p:sp>
    </p:spTree>
    <p:extLst>
      <p:ext uri="{BB962C8B-B14F-4D97-AF65-F5344CB8AC3E}">
        <p14:creationId xmlns:p14="http://schemas.microsoft.com/office/powerpoint/2010/main" val="3207235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4C56B94A-A235-CA42-854E-CD982F63B4D5}" type="slidenum">
              <a:rPr lang="zh-CN" altLang="en-US" smtClean="0"/>
              <a:pPr>
                <a:defRPr/>
              </a:pPr>
              <a:t>6</a:t>
            </a:fld>
            <a:endParaRPr lang="zh-CN" altLang="en-US"/>
          </a:p>
        </p:txBody>
      </p:sp>
    </p:spTree>
    <p:extLst>
      <p:ext uri="{BB962C8B-B14F-4D97-AF65-F5344CB8AC3E}">
        <p14:creationId xmlns:p14="http://schemas.microsoft.com/office/powerpoint/2010/main" val="4165286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4C56B94A-A235-CA42-854E-CD982F63B4D5}" type="slidenum">
              <a:rPr lang="zh-CN" altLang="en-US" smtClean="0"/>
              <a:pPr>
                <a:defRPr/>
              </a:pPr>
              <a:t>9</a:t>
            </a:fld>
            <a:endParaRPr lang="zh-CN" altLang="en-US"/>
          </a:p>
        </p:txBody>
      </p:sp>
    </p:spTree>
    <p:extLst>
      <p:ext uri="{BB962C8B-B14F-4D97-AF65-F5344CB8AC3E}">
        <p14:creationId xmlns:p14="http://schemas.microsoft.com/office/powerpoint/2010/main" val="4204057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4C56B94A-A235-CA42-854E-CD982F63B4D5}" type="slidenum">
              <a:rPr lang="zh-CN" altLang="en-US" smtClean="0"/>
              <a:pPr>
                <a:defRPr/>
              </a:pPr>
              <a:t>10</a:t>
            </a:fld>
            <a:endParaRPr lang="zh-CN" altLang="en-US"/>
          </a:p>
        </p:txBody>
      </p:sp>
    </p:spTree>
    <p:extLst>
      <p:ext uri="{BB962C8B-B14F-4D97-AF65-F5344CB8AC3E}">
        <p14:creationId xmlns:p14="http://schemas.microsoft.com/office/powerpoint/2010/main" val="1972207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B88BBEF-3B91-4B3E-B103-4071C55D77FF}" type="datetimeFigureOut">
              <a:rPr lang="zh-CN" altLang="en-US" smtClean="0"/>
              <a:t>2026/7/27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3997787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B88BBEF-3B91-4B3E-B103-4071C55D77FF}" type="datetimeFigureOut">
              <a:rPr lang="zh-CN" altLang="en-US" smtClean="0"/>
              <a:t>2026/7/27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3494173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B88BBEF-3B91-4B3E-B103-4071C55D77FF}" type="datetimeFigureOut">
              <a:rPr lang="zh-CN" altLang="en-US" smtClean="0"/>
              <a:t>2026/7/27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3063363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11" name="流程图: 手动输入 10"/>
          <p:cNvSpPr/>
          <p:nvPr userDrawn="1"/>
        </p:nvSpPr>
        <p:spPr>
          <a:xfrm rot="16200000">
            <a:off x="11567649" y="6097123"/>
            <a:ext cx="365126" cy="883576"/>
          </a:xfrm>
          <a:prstGeom prst="flowChartManualInpu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0" y="0"/>
            <a:ext cx="1238250" cy="7239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0" y="723900"/>
            <a:ext cx="1238250" cy="1524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userDrawn="1"/>
        </p:nvSpPr>
        <p:spPr>
          <a:xfrm>
            <a:off x="1238250" y="723900"/>
            <a:ext cx="10953750" cy="152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占位符 16"/>
          <p:cNvSpPr>
            <a:spLocks noGrp="1"/>
          </p:cNvSpPr>
          <p:nvPr>
            <p:ph type="body" sz="quarter" idx="13"/>
          </p:nvPr>
        </p:nvSpPr>
        <p:spPr>
          <a:xfrm>
            <a:off x="1238250" y="0"/>
            <a:ext cx="10953750" cy="723900"/>
          </a:xfrm>
        </p:spPr>
        <p:txBody>
          <a:bodyPr anchor="b">
            <a:normAutofit/>
          </a:bodyPr>
          <a:lstStyle>
            <a:lvl1pPr marL="0" indent="0">
              <a:buNone/>
              <a:defRPr sz="3600">
                <a:latin typeface="微软雅黑" panose="020B0503020204020204" pitchFamily="34" charset="-122"/>
                <a:ea typeface="微软雅黑" panose="020B0503020204020204" pitchFamily="34" charset="-122"/>
              </a:defRPr>
            </a:lvl1pPr>
          </a:lstStyle>
          <a:p>
            <a:pPr lvl="0"/>
            <a:r>
              <a:rPr lang="zh-CN" altLang="en-US" dirty="0"/>
              <a:t>单击此处编辑母版文本样式</a:t>
            </a:r>
          </a:p>
        </p:txBody>
      </p:sp>
      <p:sp>
        <p:nvSpPr>
          <p:cNvPr id="8" name="灯片编号占位符 5"/>
          <p:cNvSpPr>
            <a:spLocks noGrp="1"/>
          </p:cNvSpPr>
          <p:nvPr>
            <p:ph type="sldNum" sz="quarter" idx="12"/>
          </p:nvPr>
        </p:nvSpPr>
        <p:spPr>
          <a:xfrm>
            <a:off x="11667160" y="6356348"/>
            <a:ext cx="524838" cy="365125"/>
          </a:xfrm>
        </p:spPr>
        <p:txBody>
          <a:bodyPr/>
          <a:lstStyle>
            <a:lvl1pPr>
              <a:defRPr sz="1600">
                <a:solidFill>
                  <a:schemeClr val="bg1"/>
                </a:solidFill>
                <a:latin typeface="微软雅黑" panose="020B0503020204020204" pitchFamily="34" charset="-122"/>
                <a:ea typeface="微软雅黑" panose="020B0503020204020204" pitchFamily="34" charset="-122"/>
              </a:defRPr>
            </a:lvl1pPr>
          </a:lstStyle>
          <a:p>
            <a:fld id="{473069F2-1BFE-4A2E-B6D1-533E36529D23}" type="slidenum">
              <a:rPr lang="zh-CN" altLang="en-US" smtClean="0"/>
              <a:pPr/>
              <a:t>‹#›</a:t>
            </a:fld>
            <a:endParaRPr lang="zh-CN" altLang="en-US" dirty="0"/>
          </a:p>
        </p:txBody>
      </p:sp>
      <p:sp>
        <p:nvSpPr>
          <p:cNvPr id="10" name="内容占位符 2"/>
          <p:cNvSpPr>
            <a:spLocks noGrp="1"/>
          </p:cNvSpPr>
          <p:nvPr>
            <p:ph sz="quarter" idx="14"/>
          </p:nvPr>
        </p:nvSpPr>
        <p:spPr>
          <a:xfrm>
            <a:off x="933450" y="1066800"/>
            <a:ext cx="10374974" cy="5143500"/>
          </a:xfrm>
        </p:spPr>
        <p:txBody>
          <a:bodyPr/>
          <a:lstStyle>
            <a:lvl1pPr marL="0" indent="0">
              <a:lnSpc>
                <a:spcPct val="150000"/>
              </a:lnSpc>
              <a:spcAft>
                <a:spcPts val="600"/>
              </a:spcAft>
              <a:buNone/>
              <a:defRPr sz="2400">
                <a:latin typeface="微软雅黑" panose="020B0503020204020204" pitchFamily="34" charset="-122"/>
                <a:ea typeface="微软雅黑" panose="020B0503020204020204" pitchFamily="34" charset="-122"/>
              </a:defRPr>
            </a:lvl1pPr>
            <a:lvl2pPr marL="457200" indent="0">
              <a:lnSpc>
                <a:spcPct val="150000"/>
              </a:lnSpc>
              <a:spcAft>
                <a:spcPts val="600"/>
              </a:spcAft>
              <a:buNone/>
              <a:defRPr sz="1800">
                <a:latin typeface="微软雅黑" panose="020B0503020204020204" pitchFamily="34" charset="-122"/>
                <a:ea typeface="微软雅黑" panose="020B0503020204020204" pitchFamily="34" charset="-122"/>
              </a:defRPr>
            </a:lvl2pPr>
          </a:lstStyle>
          <a:p>
            <a:pPr lvl="0"/>
            <a:r>
              <a:rPr lang="zh-CN" altLang="en-US" dirty="0"/>
              <a:t>单击此处编辑母版文本样式</a:t>
            </a:r>
          </a:p>
          <a:p>
            <a:pPr lvl="1"/>
            <a:r>
              <a:rPr lang="zh-CN" altLang="en-US" dirty="0"/>
              <a:t>第二级</a:t>
            </a:r>
          </a:p>
        </p:txBody>
      </p:sp>
      <p:pic>
        <p:nvPicPr>
          <p:cNvPr id="16" name="图片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397718"/>
            <a:ext cx="2209800" cy="498381"/>
          </a:xfrm>
          <a:prstGeom prst="rect">
            <a:avLst/>
          </a:prstGeom>
        </p:spPr>
      </p:pic>
    </p:spTree>
    <p:extLst>
      <p:ext uri="{BB962C8B-B14F-4D97-AF65-F5344CB8AC3E}">
        <p14:creationId xmlns:p14="http://schemas.microsoft.com/office/powerpoint/2010/main" val="3827415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B88BBEF-3B91-4B3E-B103-4071C55D77FF}" type="datetimeFigureOut">
              <a:rPr lang="zh-CN" altLang="en-US" smtClean="0"/>
              <a:t>2026/7/27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4221094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CB88BBEF-3B91-4B3E-B103-4071C55D77FF}" type="datetimeFigureOut">
              <a:rPr lang="zh-CN" altLang="en-US" smtClean="0"/>
              <a:t>2026/7/27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2648208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CB88BBEF-3B91-4B3E-B103-4071C55D77FF}" type="datetimeFigureOut">
              <a:rPr lang="zh-CN" altLang="en-US" smtClean="0"/>
              <a:t>2026/7/27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1361689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CB88BBEF-3B91-4B3E-B103-4071C55D77FF}" type="datetimeFigureOut">
              <a:rPr lang="zh-CN" altLang="en-US" smtClean="0"/>
              <a:t>2026/7/27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2879528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B88BBEF-3B91-4B3E-B103-4071C55D77FF}" type="datetimeFigureOut">
              <a:rPr lang="zh-CN" altLang="en-US" smtClean="0"/>
              <a:t>2026/7/27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3982928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B88BBEF-3B91-4B3E-B103-4071C55D77FF}" type="datetimeFigureOut">
              <a:rPr lang="zh-CN" altLang="en-US" smtClean="0"/>
              <a:t>2026/7/27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724078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B88BBEF-3B91-4B3E-B103-4071C55D77FF}" type="datetimeFigureOut">
              <a:rPr lang="zh-CN" altLang="en-US" smtClean="0"/>
              <a:t>2026/7/27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2594712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B88BBEF-3B91-4B3E-B103-4071C55D77FF}" type="datetimeFigureOut">
              <a:rPr lang="zh-CN" altLang="en-US" smtClean="0"/>
              <a:t>2026/7/27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145989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88BBEF-3B91-4B3E-B103-4071C55D77FF}" type="datetimeFigureOut">
              <a:rPr lang="zh-CN" altLang="en-US" smtClean="0"/>
              <a:t>2026/7/27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861A82-12D4-413F-AFF0-98231A602325}" type="slidenum">
              <a:rPr lang="zh-CN" altLang="en-US" smtClean="0"/>
              <a:t>‹#›</a:t>
            </a:fld>
            <a:endParaRPr lang="zh-CN" altLang="en-US"/>
          </a:p>
        </p:txBody>
      </p:sp>
    </p:spTree>
    <p:extLst>
      <p:ext uri="{BB962C8B-B14F-4D97-AF65-F5344CB8AC3E}">
        <p14:creationId xmlns:p14="http://schemas.microsoft.com/office/powerpoint/2010/main" val="345004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90.png"/><Relationship Id="rId4" Type="http://schemas.openxmlformats.org/officeDocument/2006/relationships/image" Target="../media/image42.png"/><Relationship Id="rId9"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wmf"/></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863571"/>
            <a:ext cx="9144000" cy="2387600"/>
          </a:xfrm>
        </p:spPr>
        <p:txBody>
          <a:bodyPr/>
          <a:lstStyle/>
          <a:p>
            <a:r>
              <a:rPr lang="en-US" altLang="zh-CN" b="1" dirty="0"/>
              <a:t>BEPCII UP lattice optimization design status</a:t>
            </a:r>
            <a:endParaRPr lang="zh-CN" altLang="en-US" dirty="0"/>
          </a:p>
        </p:txBody>
      </p:sp>
      <p:sp>
        <p:nvSpPr>
          <p:cNvPr id="3" name="副标题 2"/>
          <p:cNvSpPr>
            <a:spLocks noGrp="1"/>
          </p:cNvSpPr>
          <p:nvPr>
            <p:ph type="subTitle" idx="1"/>
          </p:nvPr>
        </p:nvSpPr>
        <p:spPr>
          <a:xfrm>
            <a:off x="1437736" y="3852204"/>
            <a:ext cx="9144000" cy="1655762"/>
          </a:xfrm>
        </p:spPr>
        <p:txBody>
          <a:bodyPr/>
          <a:lstStyle/>
          <a:p>
            <a:r>
              <a:rPr lang="en-US" altLang="zh-CN" dirty="0"/>
              <a:t>Dou Wang</a:t>
            </a:r>
          </a:p>
          <a:p>
            <a:r>
              <a:rPr lang="en-US" altLang="zh-CN" dirty="0"/>
              <a:t>(On behalf of BEPCII-UP AP group)</a:t>
            </a:r>
            <a:endParaRPr lang="zh-CN" altLang="en-US" dirty="0"/>
          </a:p>
        </p:txBody>
      </p:sp>
      <p:sp>
        <p:nvSpPr>
          <p:cNvPr id="4" name="文本框 3"/>
          <p:cNvSpPr txBox="1"/>
          <p:nvPr/>
        </p:nvSpPr>
        <p:spPr>
          <a:xfrm>
            <a:off x="3417498" y="6185140"/>
            <a:ext cx="5357004" cy="369332"/>
          </a:xfrm>
          <a:prstGeom prst="rect">
            <a:avLst/>
          </a:prstGeom>
          <a:noFill/>
        </p:spPr>
        <p:txBody>
          <a:bodyPr wrap="square" rtlCol="0">
            <a:spAutoFit/>
          </a:bodyPr>
          <a:lstStyle/>
          <a:p>
            <a:pPr algn="ctr"/>
            <a:r>
              <a:rPr lang="en-US" altLang="zh-CN" dirty="0"/>
              <a:t>CEPC Day, July 27</a:t>
            </a:r>
            <a:r>
              <a:rPr lang="en-US" altLang="zh-CN" baseline="30000" dirty="0"/>
              <a:t>th</a:t>
            </a:r>
            <a:r>
              <a:rPr lang="en-US" altLang="zh-CN" dirty="0"/>
              <a:t> 2026, A415 IHEP</a:t>
            </a:r>
            <a:endParaRPr lang="zh-CN" altLang="en-US" dirty="0"/>
          </a:p>
        </p:txBody>
      </p:sp>
    </p:spTree>
    <p:extLst>
      <p:ext uri="{BB962C8B-B14F-4D97-AF65-F5344CB8AC3E}">
        <p14:creationId xmlns:p14="http://schemas.microsoft.com/office/powerpoint/2010/main" val="885200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B9E3FAC1-EC2D-445C-BC7E-6346B34C4709}"/>
              </a:ext>
            </a:extLst>
          </p:cNvPr>
          <p:cNvPicPr>
            <a:picLocks noChangeAspect="1"/>
          </p:cNvPicPr>
          <p:nvPr/>
        </p:nvPicPr>
        <p:blipFill>
          <a:blip r:embed="rId3"/>
          <a:stretch>
            <a:fillRect/>
          </a:stretch>
        </p:blipFill>
        <p:spPr>
          <a:xfrm>
            <a:off x="5400000" y="2646000"/>
            <a:ext cx="2003916" cy="1440000"/>
          </a:xfrm>
          <a:prstGeom prst="rect">
            <a:avLst/>
          </a:prstGeom>
        </p:spPr>
      </p:pic>
      <p:pic>
        <p:nvPicPr>
          <p:cNvPr id="30" name="图片 29">
            <a:extLst>
              <a:ext uri="{FF2B5EF4-FFF2-40B4-BE49-F238E27FC236}">
                <a16:creationId xmlns:a16="http://schemas.microsoft.com/office/drawing/2014/main" id="{C093BBE2-EA58-461A-B314-3AFD19E6362D}"/>
              </a:ext>
            </a:extLst>
          </p:cNvPr>
          <p:cNvPicPr>
            <a:picLocks noChangeAspect="1"/>
          </p:cNvPicPr>
          <p:nvPr/>
        </p:nvPicPr>
        <p:blipFill>
          <a:blip r:embed="rId4"/>
          <a:stretch>
            <a:fillRect/>
          </a:stretch>
        </p:blipFill>
        <p:spPr>
          <a:xfrm>
            <a:off x="5400000" y="3862800"/>
            <a:ext cx="2003916" cy="1440000"/>
          </a:xfrm>
          <a:prstGeom prst="rect">
            <a:avLst/>
          </a:prstGeom>
        </p:spPr>
      </p:pic>
      <p:pic>
        <p:nvPicPr>
          <p:cNvPr id="15" name="图片 14">
            <a:extLst>
              <a:ext uri="{FF2B5EF4-FFF2-40B4-BE49-F238E27FC236}">
                <a16:creationId xmlns:a16="http://schemas.microsoft.com/office/drawing/2014/main" id="{6291C683-9DC6-4366-88D0-9C56C051DBAE}"/>
              </a:ext>
            </a:extLst>
          </p:cNvPr>
          <p:cNvPicPr>
            <a:picLocks noChangeAspect="1"/>
          </p:cNvPicPr>
          <p:nvPr/>
        </p:nvPicPr>
        <p:blipFill>
          <a:blip r:embed="rId5"/>
          <a:stretch>
            <a:fillRect/>
          </a:stretch>
        </p:blipFill>
        <p:spPr>
          <a:xfrm>
            <a:off x="3600000" y="2646000"/>
            <a:ext cx="2003916" cy="1440000"/>
          </a:xfrm>
          <a:prstGeom prst="rect">
            <a:avLst/>
          </a:prstGeom>
        </p:spPr>
      </p:pic>
      <p:pic>
        <p:nvPicPr>
          <p:cNvPr id="28" name="图片 27">
            <a:extLst>
              <a:ext uri="{FF2B5EF4-FFF2-40B4-BE49-F238E27FC236}">
                <a16:creationId xmlns:a16="http://schemas.microsoft.com/office/drawing/2014/main" id="{570033F3-D1DD-43B2-8786-CBBF692AFF93}"/>
              </a:ext>
            </a:extLst>
          </p:cNvPr>
          <p:cNvPicPr>
            <a:picLocks noChangeAspect="1"/>
          </p:cNvPicPr>
          <p:nvPr/>
        </p:nvPicPr>
        <p:blipFill>
          <a:blip r:embed="rId6"/>
          <a:stretch>
            <a:fillRect/>
          </a:stretch>
        </p:blipFill>
        <p:spPr>
          <a:xfrm>
            <a:off x="3600000" y="3862800"/>
            <a:ext cx="2003916" cy="1440000"/>
          </a:xfrm>
          <a:prstGeom prst="rect">
            <a:avLst/>
          </a:prstGeom>
        </p:spPr>
      </p:pic>
      <p:pic>
        <p:nvPicPr>
          <p:cNvPr id="11" name="图片 10">
            <a:extLst>
              <a:ext uri="{FF2B5EF4-FFF2-40B4-BE49-F238E27FC236}">
                <a16:creationId xmlns:a16="http://schemas.microsoft.com/office/drawing/2014/main" id="{6FA3A301-8A9F-4397-9D82-DA6F2819048D}"/>
              </a:ext>
            </a:extLst>
          </p:cNvPr>
          <p:cNvPicPr>
            <a:picLocks noChangeAspect="1"/>
          </p:cNvPicPr>
          <p:nvPr/>
        </p:nvPicPr>
        <p:blipFill>
          <a:blip r:embed="rId7"/>
          <a:stretch>
            <a:fillRect/>
          </a:stretch>
        </p:blipFill>
        <p:spPr>
          <a:xfrm>
            <a:off x="1800000" y="2646000"/>
            <a:ext cx="2003916" cy="1440000"/>
          </a:xfrm>
          <a:prstGeom prst="rect">
            <a:avLst/>
          </a:prstGeom>
        </p:spPr>
      </p:pic>
      <p:pic>
        <p:nvPicPr>
          <p:cNvPr id="26" name="图片 25">
            <a:extLst>
              <a:ext uri="{FF2B5EF4-FFF2-40B4-BE49-F238E27FC236}">
                <a16:creationId xmlns:a16="http://schemas.microsoft.com/office/drawing/2014/main" id="{7BB2CCF6-BF02-43D7-9E78-6F7F7A1CF9D2}"/>
              </a:ext>
            </a:extLst>
          </p:cNvPr>
          <p:cNvPicPr>
            <a:picLocks noChangeAspect="1"/>
          </p:cNvPicPr>
          <p:nvPr/>
        </p:nvPicPr>
        <p:blipFill>
          <a:blip r:embed="rId8"/>
          <a:stretch>
            <a:fillRect/>
          </a:stretch>
        </p:blipFill>
        <p:spPr>
          <a:xfrm>
            <a:off x="1800000" y="3862800"/>
            <a:ext cx="2003916" cy="1440000"/>
          </a:xfrm>
          <a:prstGeom prst="rect">
            <a:avLst/>
          </a:prstGeom>
        </p:spPr>
      </p:pic>
      <p:pic>
        <p:nvPicPr>
          <p:cNvPr id="34" name="图片 33">
            <a:extLst>
              <a:ext uri="{FF2B5EF4-FFF2-40B4-BE49-F238E27FC236}">
                <a16:creationId xmlns:a16="http://schemas.microsoft.com/office/drawing/2014/main" id="{2C7C021E-397F-4657-B125-92EE05610F5C}"/>
              </a:ext>
            </a:extLst>
          </p:cNvPr>
          <p:cNvPicPr>
            <a:picLocks noChangeAspect="1"/>
          </p:cNvPicPr>
          <p:nvPr/>
        </p:nvPicPr>
        <p:blipFill>
          <a:blip r:embed="rId9"/>
          <a:stretch>
            <a:fillRect/>
          </a:stretch>
        </p:blipFill>
        <p:spPr>
          <a:xfrm>
            <a:off x="1800000" y="5086800"/>
            <a:ext cx="2003916" cy="1440000"/>
          </a:xfrm>
          <a:prstGeom prst="rect">
            <a:avLst/>
          </a:prstGeom>
        </p:spPr>
      </p:pic>
      <p:sp>
        <p:nvSpPr>
          <p:cNvPr id="6" name="标题 1">
            <a:extLst>
              <a:ext uri="{FF2B5EF4-FFF2-40B4-BE49-F238E27FC236}">
                <a16:creationId xmlns:a16="http://schemas.microsoft.com/office/drawing/2014/main" id="{71E155BC-5FC3-4C85-97B4-81D741B2C1D1}"/>
              </a:ext>
            </a:extLst>
          </p:cNvPr>
          <p:cNvSpPr txBox="1">
            <a:spLocks/>
          </p:cNvSpPr>
          <p:nvPr/>
        </p:nvSpPr>
        <p:spPr>
          <a:xfrm>
            <a:off x="1938537" y="224702"/>
            <a:ext cx="10058400" cy="1018792"/>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altLang="zh-CN" dirty="0"/>
              <a:t>Multipole error </a:t>
            </a:r>
            <a:endParaRPr lang="zh-CN" altLang="en-US" dirty="0"/>
          </a:p>
        </p:txBody>
      </p:sp>
      <p:sp>
        <p:nvSpPr>
          <p:cNvPr id="8" name="内容占位符 1">
            <a:extLst>
              <a:ext uri="{FF2B5EF4-FFF2-40B4-BE49-F238E27FC236}">
                <a16:creationId xmlns:a16="http://schemas.microsoft.com/office/drawing/2014/main" id="{BC7AD04F-A412-4C1A-95C3-DDB342650508}"/>
              </a:ext>
            </a:extLst>
          </p:cNvPr>
          <p:cNvSpPr txBox="1">
            <a:spLocks/>
          </p:cNvSpPr>
          <p:nvPr/>
        </p:nvSpPr>
        <p:spPr>
          <a:xfrm>
            <a:off x="566016" y="1710996"/>
            <a:ext cx="6837900" cy="4669923"/>
          </a:xfrm>
          <a:prstGeom prst="rect">
            <a:avLst/>
          </a:prstGeom>
        </p:spPr>
        <p:txBody>
          <a:bodyPr vert="horz" lIns="91440" tIns="45720" rIns="91440" bIns="45720" rtlCol="0">
            <a:noAutofit/>
          </a:bodyPr>
          <a:lst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pPr algn="just">
              <a:spcBef>
                <a:spcPts val="0"/>
              </a:spcBef>
            </a:pPr>
            <a:r>
              <a:rPr lang="en-US" altLang="zh-CN" sz="2000" dirty="0"/>
              <a:t>The DA is mainly limited by the b2 term of the dipole magnets. </a:t>
            </a:r>
            <a:endParaRPr lang="en-US" altLang="zh-CN" sz="2000" dirty="0">
              <a:solidFill>
                <a:schemeClr val="tx1"/>
              </a:solidFill>
            </a:endParaRPr>
          </a:p>
        </p:txBody>
      </p:sp>
      <p:pic>
        <p:nvPicPr>
          <p:cNvPr id="5" name="图片 4">
            <a:extLst>
              <a:ext uri="{FF2B5EF4-FFF2-40B4-BE49-F238E27FC236}">
                <a16:creationId xmlns:a16="http://schemas.microsoft.com/office/drawing/2014/main" id="{92B4A0F3-E1AA-4B11-B13E-46380FCB95C4}"/>
              </a:ext>
            </a:extLst>
          </p:cNvPr>
          <p:cNvPicPr>
            <a:picLocks noChangeAspect="1"/>
          </p:cNvPicPr>
          <p:nvPr/>
        </p:nvPicPr>
        <p:blipFill>
          <a:blip r:embed="rId10"/>
          <a:stretch>
            <a:fillRect/>
          </a:stretch>
        </p:blipFill>
        <p:spPr>
          <a:xfrm>
            <a:off x="0" y="2646000"/>
            <a:ext cx="2003916" cy="1440000"/>
          </a:xfrm>
          <a:prstGeom prst="rect">
            <a:avLst/>
          </a:prstGeom>
        </p:spPr>
      </p:pic>
      <p:pic>
        <p:nvPicPr>
          <p:cNvPr id="23" name="图片 22">
            <a:extLst>
              <a:ext uri="{FF2B5EF4-FFF2-40B4-BE49-F238E27FC236}">
                <a16:creationId xmlns:a16="http://schemas.microsoft.com/office/drawing/2014/main" id="{7A295E13-D5FF-4474-BC5A-297368543942}"/>
              </a:ext>
            </a:extLst>
          </p:cNvPr>
          <p:cNvPicPr>
            <a:picLocks noChangeAspect="1"/>
          </p:cNvPicPr>
          <p:nvPr/>
        </p:nvPicPr>
        <p:blipFill>
          <a:blip r:embed="rId11"/>
          <a:stretch>
            <a:fillRect/>
          </a:stretch>
        </p:blipFill>
        <p:spPr>
          <a:xfrm>
            <a:off x="0" y="3862800"/>
            <a:ext cx="2003916" cy="1440000"/>
          </a:xfrm>
          <a:prstGeom prst="rect">
            <a:avLst/>
          </a:prstGeom>
        </p:spPr>
      </p:pic>
      <p:pic>
        <p:nvPicPr>
          <p:cNvPr id="32" name="图片 31">
            <a:extLst>
              <a:ext uri="{FF2B5EF4-FFF2-40B4-BE49-F238E27FC236}">
                <a16:creationId xmlns:a16="http://schemas.microsoft.com/office/drawing/2014/main" id="{B502EE48-E4D8-4E9F-8A44-79432ECB5C86}"/>
              </a:ext>
            </a:extLst>
          </p:cNvPr>
          <p:cNvPicPr>
            <a:picLocks noChangeAspect="1"/>
          </p:cNvPicPr>
          <p:nvPr/>
        </p:nvPicPr>
        <p:blipFill>
          <a:blip r:embed="rId12"/>
          <a:stretch>
            <a:fillRect/>
          </a:stretch>
        </p:blipFill>
        <p:spPr>
          <a:xfrm>
            <a:off x="0" y="5085184"/>
            <a:ext cx="2003916" cy="1440000"/>
          </a:xfrm>
          <a:prstGeom prst="rect">
            <a:avLst/>
          </a:prstGeom>
        </p:spPr>
      </p:pic>
      <p:graphicFrame>
        <p:nvGraphicFramePr>
          <p:cNvPr id="16" name="表格 15">
            <a:extLst>
              <a:ext uri="{FF2B5EF4-FFF2-40B4-BE49-F238E27FC236}">
                <a16:creationId xmlns:a16="http://schemas.microsoft.com/office/drawing/2014/main" id="{351ACA16-34BE-4248-BDB7-E2ED2E591032}"/>
              </a:ext>
            </a:extLst>
          </p:cNvPr>
          <p:cNvGraphicFramePr>
            <a:graphicFrameLocks noGrp="1"/>
          </p:cNvGraphicFramePr>
          <p:nvPr>
            <p:extLst>
              <p:ext uri="{D42A27DB-BD31-4B8C-83A1-F6EECF244321}">
                <p14:modId xmlns:p14="http://schemas.microsoft.com/office/powerpoint/2010/main" val="1765914581"/>
              </p:ext>
            </p:extLst>
          </p:nvPr>
        </p:nvGraphicFramePr>
        <p:xfrm>
          <a:off x="8040216" y="374432"/>
          <a:ext cx="4104132" cy="6413631"/>
        </p:xfrm>
        <a:graphic>
          <a:graphicData uri="http://schemas.openxmlformats.org/drawingml/2006/table">
            <a:tbl>
              <a:tblPr>
                <a:tableStyleId>{5C22544A-7EE6-4342-B048-85BDC9FD1C3A}</a:tableStyleId>
              </a:tblPr>
              <a:tblGrid>
                <a:gridCol w="816731">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127161">
                  <a:extLst>
                    <a:ext uri="{9D8B030D-6E8A-4147-A177-3AD203B41FA5}">
                      <a16:colId xmlns:a16="http://schemas.microsoft.com/office/drawing/2014/main" val="2029937718"/>
                    </a:ext>
                  </a:extLst>
                </a:gridCol>
              </a:tblGrid>
              <a:tr h="305411">
                <a:tc>
                  <a:txBody>
                    <a:bodyPr/>
                    <a:lstStyle/>
                    <a:p>
                      <a:pPr algn="ctr">
                        <a:spcBef>
                          <a:spcPts val="120"/>
                        </a:spcBef>
                        <a:spcAft>
                          <a:spcPts val="120"/>
                        </a:spcAft>
                      </a:pPr>
                      <a:r>
                        <a:rPr lang="en-GB" altLang="zh-CN" sz="1100" b="0" dirty="0">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n</a:t>
                      </a:r>
                      <a:endParaRPr lang="zh-CN" sz="11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100" b="0" dirty="0">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BEND</a:t>
                      </a:r>
                      <a:endParaRPr lang="zh-CN" sz="11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120"/>
                        </a:spcBef>
                        <a:spcAft>
                          <a:spcPts val="120"/>
                        </a:spcAft>
                        <a:buClrTx/>
                        <a:buSzTx/>
                        <a:buFontTx/>
                        <a:buNone/>
                        <a:tabLst/>
                        <a:defRPr/>
                      </a:pPr>
                      <a:r>
                        <a:rPr lang="en-GB" sz="1100" b="0" dirty="0">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QUAD</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120"/>
                        </a:spcBef>
                        <a:spcAft>
                          <a:spcPts val="120"/>
                        </a:spcAft>
                        <a:buClrTx/>
                        <a:buSzTx/>
                        <a:buFontTx/>
                        <a:buNone/>
                        <a:tabLst/>
                        <a:defRPr/>
                      </a:pPr>
                      <a:r>
                        <a:rPr lang="en-US" altLang="zh-CN" sz="1100" b="0" dirty="0">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SEXT</a:t>
                      </a:r>
                      <a:endParaRPr lang="en-GB" sz="1100" b="0" dirty="0">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1" i="0" u="none" strike="noStrike" dirty="0">
                          <a:solidFill>
                            <a:srgbClr val="FF0000"/>
                          </a:solidFill>
                          <a:effectLst/>
                          <a:latin typeface="宋体" panose="02010600030101010101" pitchFamily="2" charset="-122"/>
                          <a:ea typeface="宋体" panose="02010600030101010101" pitchFamily="2" charset="-122"/>
                        </a:rPr>
                        <a:t>-5.185E-05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dirty="0">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1.530E-04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1.36E-04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734029"/>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-6.900E-05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2.32E-05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3.82954E-4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5.261E-05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3.47E-05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1.06414E-4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2.130E-05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5.81E-05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4.91114E-4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-1.917E-04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6.07E-05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9.69754E-5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505188"/>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dirty="0">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3.14E-05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1.82908E-4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8656228"/>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4.38E-05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6.93930E-4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8214395"/>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dirty="0">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3.44E-04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3.81692E-5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496464"/>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5.44E-05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3.08564E-5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8257089"/>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4.80E-05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5.96229E-5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57610697"/>
                  </a:ext>
                </a:extLst>
              </a:tr>
              <a:tr h="305411">
                <a:tc>
                  <a:txBody>
                    <a:bodyPr/>
                    <a:lstStyle/>
                    <a:p>
                      <a:pPr algn="ctr" fontAlgn="b"/>
                      <a:r>
                        <a:rPr lang="en-US" altLang="zh-CN" sz="1100" b="0" i="0" u="none" strike="noStrike" dirty="0">
                          <a:solidFill>
                            <a:srgbClr val="000000"/>
                          </a:solidFill>
                          <a:effectLst/>
                          <a:latin typeface="宋体" panose="02010600030101010101" pitchFamily="2" charset="-122"/>
                          <a:ea typeface="宋体" panose="02010600030101010101" pitchFamily="2" charset="-122"/>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1.26E-05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3.48266E-5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7797214"/>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7.76E-05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8.76750E-5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95745404"/>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2.54E-04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4.39130E-3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5920149"/>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5.58E-05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9.41162E-5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2844096"/>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2.44E-05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4.31761E-6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22765150"/>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4.75E-04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1.40759E-5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7167134"/>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6.60110E-6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73487736"/>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effectLst/>
                          <a:latin typeface="宋体" panose="02010600030101010101" pitchFamily="2" charset="-122"/>
                          <a:ea typeface="宋体" panose="02010600030101010101" pitchFamily="2" charset="-122"/>
                        </a:rPr>
                        <a:t>1.32953E-5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4522962"/>
                  </a:ext>
                </a:extLst>
              </a:tr>
              <a:tr h="305411">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zh-CN" sz="1100" b="0" i="0" u="none" strike="noStrike">
                          <a:solidFill>
                            <a:srgbClr val="000000"/>
                          </a:solidFill>
                          <a:effectLst/>
                          <a:latin typeface="宋体" panose="02010600030101010101" pitchFamily="2" charset="-122"/>
                          <a:ea typeface="宋体" panose="02010600030101010101" pitchFamily="2" charset="-122"/>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宋体" panose="02010600030101010101" pitchFamily="2" charset="-122"/>
                          <a:ea typeface="宋体" panose="02010600030101010101" pitchFamily="2" charset="-122"/>
                        </a:rPr>
                        <a:t>6.38161E-4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8787299"/>
                  </a:ext>
                </a:extLst>
              </a:tr>
            </a:tbl>
          </a:graphicData>
        </a:graphic>
      </p:graphicFrame>
      <p:sp>
        <p:nvSpPr>
          <p:cNvPr id="2" name="文本框 1"/>
          <p:cNvSpPr txBox="1"/>
          <p:nvPr/>
        </p:nvSpPr>
        <p:spPr>
          <a:xfrm>
            <a:off x="6967737" y="1187669"/>
            <a:ext cx="799408" cy="369332"/>
          </a:xfrm>
          <a:prstGeom prst="rect">
            <a:avLst/>
          </a:prstGeom>
          <a:noFill/>
        </p:spPr>
        <p:txBody>
          <a:bodyPr wrap="square" rtlCol="0">
            <a:spAutoFit/>
          </a:bodyPr>
          <a:lstStyle/>
          <a:p>
            <a:r>
              <a:rPr lang="zh-CN" altLang="en-US" dirty="0"/>
              <a:t>王斌</a:t>
            </a:r>
          </a:p>
        </p:txBody>
      </p:sp>
    </p:spTree>
    <p:extLst>
      <p:ext uri="{BB962C8B-B14F-4D97-AF65-F5344CB8AC3E}">
        <p14:creationId xmlns:p14="http://schemas.microsoft.com/office/powerpoint/2010/main" val="3634632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993DEF-2397-4CC4-A36D-8199ABBE465B}"/>
              </a:ext>
            </a:extLst>
          </p:cNvPr>
          <p:cNvSpPr>
            <a:spLocks noGrp="1"/>
          </p:cNvSpPr>
          <p:nvPr>
            <p:ph type="title"/>
          </p:nvPr>
        </p:nvSpPr>
        <p:spPr>
          <a:xfrm>
            <a:off x="388189" y="121634"/>
            <a:ext cx="11172645" cy="617174"/>
          </a:xfrm>
        </p:spPr>
        <p:txBody>
          <a:bodyPr>
            <a:noAutofit/>
          </a:bodyPr>
          <a:lstStyle/>
          <a:p>
            <a:pPr algn="ctr">
              <a:spcBef>
                <a:spcPts val="1000"/>
              </a:spcBef>
            </a:pPr>
            <a:r>
              <a:rPr lang="en-US" altLang="zh-SG" sz="3600" b="1" dirty="0">
                <a:solidFill>
                  <a:srgbClr val="0000FF"/>
                </a:solidFill>
                <a:latin typeface="Times New Roman" panose="02020603050405020304" pitchFamily="18" charset="0"/>
                <a:cs typeface="Times New Roman" panose="02020603050405020304" pitchFamily="18" charset="0"/>
              </a:rPr>
              <a:t>Lower energy parameters @ 1.55GeV/ 1.0GeV/0.5GeV</a:t>
            </a:r>
            <a:endParaRPr lang="zh-SG" altLang="en-US" sz="3600" b="1" dirty="0">
              <a:solidFill>
                <a:srgbClr val="0000FF"/>
              </a:solidFill>
              <a:latin typeface="Times New Roman" panose="02020603050405020304" pitchFamily="18" charset="0"/>
              <a:cs typeface="Times New Roman" panose="02020603050405020304" pitchFamily="18" charset="0"/>
            </a:endParaRPr>
          </a:p>
        </p:txBody>
      </p:sp>
      <p:sp>
        <p:nvSpPr>
          <p:cNvPr id="4" name="灯片编号占位符 3">
            <a:extLst>
              <a:ext uri="{FF2B5EF4-FFF2-40B4-BE49-F238E27FC236}">
                <a16:creationId xmlns:a16="http://schemas.microsoft.com/office/drawing/2014/main" id="{574CF884-1DB1-42B1-B3CC-BE1AC8C71C20}"/>
              </a:ext>
            </a:extLst>
          </p:cNvPr>
          <p:cNvSpPr>
            <a:spLocks noGrp="1"/>
          </p:cNvSpPr>
          <p:nvPr>
            <p:ph type="sldNum" sz="quarter" idx="12"/>
          </p:nvPr>
        </p:nvSpPr>
        <p:spPr/>
        <p:txBody>
          <a:bodyPr/>
          <a:lstStyle/>
          <a:p>
            <a:fld id="{897A9F77-7186-41CC-A2AC-3F3D1E346AEF}" type="slidenum">
              <a:rPr lang="zh-SG" altLang="en-US" smtClean="0"/>
              <a:t>11</a:t>
            </a:fld>
            <a:endParaRPr lang="zh-SG" altLang="en-US"/>
          </a:p>
        </p:txBody>
      </p:sp>
      <mc:AlternateContent xmlns:mc="http://schemas.openxmlformats.org/markup-compatibility/2006" xmlns:a14="http://schemas.microsoft.com/office/drawing/2010/main">
        <mc:Choice Requires="a14">
          <p:graphicFrame>
            <p:nvGraphicFramePr>
              <p:cNvPr id="3" name="表格 2">
                <a:extLst>
                  <a:ext uri="{FF2B5EF4-FFF2-40B4-BE49-F238E27FC236}">
                    <a16:creationId xmlns:a16="http://schemas.microsoft.com/office/drawing/2014/main" id="{963F4FA3-B19F-4802-8EE7-71330EC20F54}"/>
                  </a:ext>
                </a:extLst>
              </p:cNvPr>
              <p:cNvGraphicFramePr>
                <a:graphicFrameLocks noGrp="1"/>
              </p:cNvGraphicFramePr>
              <p:nvPr/>
            </p:nvGraphicFramePr>
            <p:xfrm>
              <a:off x="1215637" y="982299"/>
              <a:ext cx="9875038" cy="5201419"/>
            </p:xfrm>
            <a:graphic>
              <a:graphicData uri="http://schemas.openxmlformats.org/drawingml/2006/table">
                <a:tbl>
                  <a:tblPr firstRow="1" bandRow="1">
                    <a:tableStyleId>{5C22544A-7EE6-4342-B048-85BDC9FD1C3A}</a:tableStyleId>
                  </a:tblPr>
                  <a:tblGrid>
                    <a:gridCol w="2550412">
                      <a:extLst>
                        <a:ext uri="{9D8B030D-6E8A-4147-A177-3AD203B41FA5}">
                          <a16:colId xmlns:a16="http://schemas.microsoft.com/office/drawing/2014/main" val="2361338136"/>
                        </a:ext>
                      </a:extLst>
                    </a:gridCol>
                    <a:gridCol w="2450969">
                      <a:extLst>
                        <a:ext uri="{9D8B030D-6E8A-4147-A177-3AD203B41FA5}">
                          <a16:colId xmlns:a16="http://schemas.microsoft.com/office/drawing/2014/main" val="249317654"/>
                        </a:ext>
                      </a:extLst>
                    </a:gridCol>
                    <a:gridCol w="2460396">
                      <a:extLst>
                        <a:ext uri="{9D8B030D-6E8A-4147-A177-3AD203B41FA5}">
                          <a16:colId xmlns:a16="http://schemas.microsoft.com/office/drawing/2014/main" val="2381475470"/>
                        </a:ext>
                      </a:extLst>
                    </a:gridCol>
                    <a:gridCol w="2413261">
                      <a:extLst>
                        <a:ext uri="{9D8B030D-6E8A-4147-A177-3AD203B41FA5}">
                          <a16:colId xmlns:a16="http://schemas.microsoft.com/office/drawing/2014/main" val="1989101880"/>
                        </a:ext>
                      </a:extLst>
                    </a:gridCol>
                  </a:tblGrid>
                  <a:tr h="673573">
                    <a:tc>
                      <a:txBody>
                        <a:bodyPr/>
                        <a:lstStyle/>
                        <a:p>
                          <a:pPr algn="just"/>
                          <a:endParaRPr lang="zh-CN" sz="1600" kern="10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spcBef>
                              <a:spcPts val="0"/>
                            </a:spcBef>
                            <a:spcAft>
                              <a:spcPts val="300"/>
                            </a:spcAft>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-crab</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waist-3.6T</a:t>
                          </a:r>
                        </a:p>
                        <a:p>
                          <a:pPr marL="0" algn="ctr" defTabSz="914400" rtl="0" eaLnBrk="1" latinLnBrk="0" hangingPunct="1">
                            <a:spcBef>
                              <a:spcPts val="0"/>
                            </a:spcBef>
                            <a:spcAft>
                              <a:spcPts val="300"/>
                            </a:spcAft>
                          </a:pP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(1.55GeV )</a:t>
                          </a:r>
                          <a:endParaRPr lang="zh-CN"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0"/>
                            </a:spcBef>
                            <a:spcAft>
                              <a:spcPts val="300"/>
                            </a:spcAft>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-crab</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waist-3.6T</a:t>
                          </a:r>
                        </a:p>
                        <a:p>
                          <a:pPr marL="0" algn="ctr" defTabSz="914400" rtl="0" eaLnBrk="1" latinLnBrk="0" hangingPunct="1">
                            <a:spcBef>
                              <a:spcPts val="0"/>
                            </a:spcBef>
                            <a:spcAft>
                              <a:spcPts val="300"/>
                            </a:spcAft>
                          </a:pP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(1.0GeV )</a:t>
                          </a:r>
                          <a:endParaRPr lang="zh-CN"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0"/>
                            </a:spcBef>
                            <a:spcAft>
                              <a:spcPts val="300"/>
                            </a:spcAft>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-crab</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waist-3.6T</a:t>
                          </a:r>
                        </a:p>
                        <a:p>
                          <a:pPr marL="0" marR="0" lvl="0" indent="0" algn="ctr" defTabSz="914400" rtl="0" eaLnBrk="1" fontAlgn="auto" latinLnBrk="0" hangingPunct="1">
                            <a:lnSpc>
                              <a:spcPct val="100000"/>
                            </a:lnSpc>
                            <a:spcBef>
                              <a:spcPts val="0"/>
                            </a:spcBef>
                            <a:spcAft>
                              <a:spcPts val="300"/>
                            </a:spcAft>
                            <a:buClrTx/>
                            <a:buSzTx/>
                            <a:buFontTx/>
                            <a:buNone/>
                            <a:tabLst/>
                            <a:defRPr/>
                          </a:pP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(0.5GeV ) </a:t>
                          </a:r>
                          <a:endParaRPr lang="zh-CN"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01866588"/>
                      </a:ext>
                    </a:extLst>
                  </a:tr>
                  <a:tr h="239384">
                    <a:tc>
                      <a:txBody>
                        <a:bodyPr/>
                        <a:lstStyle/>
                        <a:p>
                          <a:pPr algn="l">
                            <a:spcBef>
                              <a:spcPts val="600"/>
                            </a:spcBef>
                            <a:spcAft>
                              <a:spcPts val="300"/>
                            </a:spcAft>
                          </a:pPr>
                          <a:r>
                            <a:rPr lang="en-US" sz="1400" kern="100" dirty="0">
                              <a:effectLst/>
                            </a:rPr>
                            <a:t>RF voltage [MV]</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kern="100" dirty="0">
                              <a:effectLst/>
                            </a:rPr>
                            <a:t>1.5</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1.1</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56816392"/>
                      </a:ext>
                    </a:extLst>
                  </a:tr>
                  <a:tr h="239384">
                    <a:tc>
                      <a:txBody>
                        <a:bodyPr/>
                        <a:lstStyle/>
                        <a:p>
                          <a:pPr algn="l">
                            <a:spcBef>
                              <a:spcPts val="600"/>
                            </a:spcBef>
                            <a:spcAft>
                              <a:spcPts val="300"/>
                            </a:spcAft>
                          </a:pPr>
                          <a:r>
                            <a:rPr lang="en-US" sz="1400" kern="100" dirty="0">
                              <a:effectLst/>
                            </a:rPr>
                            <a:t>SR power/beam [kW]</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kern="100" dirty="0">
                              <a:solidFill>
                                <a:schemeClr val="dk1"/>
                              </a:solidFill>
                              <a:effectLst/>
                              <a:latin typeface="+mn-lt"/>
                              <a:ea typeface="+mn-ea"/>
                              <a:cs typeface="+mn-cs"/>
                            </a:rPr>
                            <a:t>107.4 (43.1 </a:t>
                          </a:r>
                          <a:r>
                            <a:rPr lang="en-US" altLang="zh-CN" sz="1400" b="0" kern="100" dirty="0">
                              <a:solidFill>
                                <a:schemeClr val="dk1"/>
                              </a:solidFill>
                              <a:effectLst/>
                              <a:latin typeface="+mn-lt"/>
                              <a:ea typeface="+mn-ea"/>
                              <a:cs typeface="+mn-cs"/>
                            </a:rPr>
                            <a:t>in arc</a:t>
                          </a:r>
                          <a:r>
                            <a:rPr lang="en-US" altLang="zh-CN" sz="1400" kern="100" dirty="0">
                              <a:solidFill>
                                <a:schemeClr val="dk1"/>
                              </a:solidFill>
                              <a:effectLst/>
                              <a:latin typeface="+mn-lt"/>
                              <a:ea typeface="+mn-ea"/>
                              <a:cs typeface="+mn-cs"/>
                            </a:rPr>
                            <a:t>)</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19.5 </a:t>
                          </a:r>
                          <a:r>
                            <a:rPr lang="en-US" altLang="zh-CN" sz="1400" b="0" kern="100" dirty="0">
                              <a:solidFill>
                                <a:schemeClr val="dk1"/>
                              </a:solidFill>
                              <a:effectLst/>
                              <a:latin typeface="+mn-lt"/>
                              <a:ea typeface="+mn-ea"/>
                              <a:cs typeface="+mn-cs"/>
                            </a:rPr>
                            <a:t>(4.5 in arc)</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chemeClr val="dk1"/>
                              </a:solidFill>
                              <a:effectLst/>
                              <a:latin typeface="+mn-lt"/>
                              <a:ea typeface="+mn-ea"/>
                              <a:cs typeface="+mn-cs"/>
                            </a:rPr>
                            <a:t>1.4  (0.1 in arc)</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3739643139"/>
                      </a:ext>
                    </a:extLst>
                  </a:tr>
                  <a:tr h="239384">
                    <a:tc>
                      <a:txBody>
                        <a:bodyPr/>
                        <a:lstStyle/>
                        <a:p>
                          <a:pPr algn="l">
                            <a:spcBef>
                              <a:spcPts val="600"/>
                            </a:spcBef>
                            <a:spcAft>
                              <a:spcPts val="300"/>
                            </a:spcAft>
                          </a:pPr>
                          <a:r>
                            <a:rPr lang="en-US" sz="1400" kern="100" dirty="0">
                              <a:effectLst/>
                            </a:rPr>
                            <a:t>Total current [mA]</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795</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464</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160</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3904657986"/>
                      </a:ext>
                    </a:extLst>
                  </a:tr>
                  <a:tr h="366552">
                    <a:tc>
                      <a:txBody>
                        <a:bodyPr/>
                        <a:lstStyle/>
                        <a:p>
                          <a:pPr algn="l">
                            <a:spcBef>
                              <a:spcPts val="600"/>
                            </a:spcBef>
                            <a:spcAft>
                              <a:spcPts val="300"/>
                            </a:spcAft>
                          </a:pPr>
                          <a:r>
                            <a:rPr lang="en-US" sz="1400" kern="100" dirty="0">
                              <a:effectLst/>
                            </a:rPr>
                            <a:t>Peak</a:t>
                          </a:r>
                          <a:r>
                            <a:rPr lang="en-US" sz="1400" kern="100" baseline="0" dirty="0">
                              <a:effectLst/>
                            </a:rPr>
                            <a:t> luminosity</a:t>
                          </a:r>
                          <a:r>
                            <a:rPr lang="en-US" sz="1400" kern="100" dirty="0">
                              <a:effectLst/>
                            </a:rPr>
                            <a:t> [</a:t>
                          </a:r>
                          <a14:m>
                            <m:oMath xmlns:m="http://schemas.openxmlformats.org/officeDocument/2006/math">
                              <m:sSup>
                                <m:sSupPr>
                                  <m:ctrlPr>
                                    <a:rPr lang="zh-CN" sz="1400" i="1" kern="100">
                                      <a:effectLst/>
                                      <a:latin typeface="Cambria Math" panose="02040503050406030204" pitchFamily="18" charset="0"/>
                                    </a:rPr>
                                  </m:ctrlPr>
                                </m:sSupPr>
                                <m:e>
                                  <m:r>
                                    <a:rPr lang="en-US" sz="1400" kern="100">
                                      <a:effectLst/>
                                      <a:latin typeface="Cambria Math" panose="02040503050406030204" pitchFamily="18" charset="0"/>
                                    </a:rPr>
                                    <m:t>𝟏𝟎</m:t>
                                  </m:r>
                                </m:e>
                                <m:sup>
                                  <m:r>
                                    <a:rPr lang="en-US" sz="1400" kern="100">
                                      <a:effectLst/>
                                      <a:latin typeface="Cambria Math" panose="02040503050406030204" pitchFamily="18" charset="0"/>
                                    </a:rPr>
                                    <m:t>𝟑</m:t>
                                  </m:r>
                                  <m:r>
                                    <a:rPr lang="en-US" sz="1400" b="0" i="1" kern="100" smtClean="0">
                                      <a:effectLst/>
                                      <a:latin typeface="Cambria Math" panose="02040503050406030204" pitchFamily="18" charset="0"/>
                                    </a:rPr>
                                    <m:t>2</m:t>
                                  </m:r>
                                </m:sup>
                              </m:sSup>
                              <m:r>
                                <a:rPr lang="en-US" sz="1400" kern="100">
                                  <a:effectLst/>
                                  <a:latin typeface="Cambria Math" panose="02040503050406030204" pitchFamily="18" charset="0"/>
                                </a:rPr>
                                <m:t>𝐜</m:t>
                              </m:r>
                              <m:sSup>
                                <m:sSupPr>
                                  <m:ctrlPr>
                                    <a:rPr lang="zh-CN" sz="1400" i="1" kern="100">
                                      <a:effectLst/>
                                      <a:latin typeface="Cambria Math" panose="02040503050406030204" pitchFamily="18" charset="0"/>
                                    </a:rPr>
                                  </m:ctrlPr>
                                </m:sSupPr>
                                <m:e>
                                  <m:r>
                                    <a:rPr lang="en-US" sz="1400" kern="100">
                                      <a:effectLst/>
                                      <a:latin typeface="Cambria Math" panose="02040503050406030204" pitchFamily="18" charset="0"/>
                                    </a:rPr>
                                    <m:t>𝐦</m:t>
                                  </m:r>
                                </m:e>
                                <m:sup>
                                  <m:r>
                                    <a:rPr lang="en-US" sz="1400" kern="100">
                                      <a:effectLst/>
                                      <a:latin typeface="Cambria Math" panose="02040503050406030204" pitchFamily="18" charset="0"/>
                                    </a:rPr>
                                    <m:t>−</m:t>
                                  </m:r>
                                  <m:r>
                                    <a:rPr lang="en-US" sz="1400" kern="100">
                                      <a:effectLst/>
                                      <a:latin typeface="Cambria Math" panose="02040503050406030204" pitchFamily="18" charset="0"/>
                                    </a:rPr>
                                    <m:t>𝟐</m:t>
                                  </m:r>
                                </m:sup>
                              </m:sSup>
                              <m:sSup>
                                <m:sSupPr>
                                  <m:ctrlPr>
                                    <a:rPr lang="zh-CN" sz="1400" i="1" kern="100">
                                      <a:effectLst/>
                                      <a:latin typeface="Cambria Math" panose="02040503050406030204" pitchFamily="18" charset="0"/>
                                    </a:rPr>
                                  </m:ctrlPr>
                                </m:sSupPr>
                                <m:e>
                                  <m:r>
                                    <a:rPr lang="en-US" sz="1400" kern="100">
                                      <a:effectLst/>
                                      <a:latin typeface="Cambria Math" panose="02040503050406030204" pitchFamily="18" charset="0"/>
                                    </a:rPr>
                                    <m:t>𝐬</m:t>
                                  </m:r>
                                </m:e>
                                <m:sup>
                                  <m:r>
                                    <a:rPr lang="en-US" sz="1400" kern="100">
                                      <a:effectLst/>
                                      <a:latin typeface="Cambria Math" panose="02040503050406030204" pitchFamily="18" charset="0"/>
                                    </a:rPr>
                                    <m:t>−</m:t>
                                  </m:r>
                                  <m:r>
                                    <a:rPr lang="en-US" sz="1400" kern="100">
                                      <a:effectLst/>
                                      <a:latin typeface="Cambria Math" panose="02040503050406030204" pitchFamily="18" charset="0"/>
                                    </a:rPr>
                                    <m:t>𝟏</m:t>
                                  </m:r>
                                </m:sup>
                              </m:sSup>
                            </m:oMath>
                          </a14:m>
                          <a:r>
                            <a:rPr lang="en-US" sz="1400" kern="100" dirty="0">
                              <a:effectLst/>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Bef>
                              <a:spcPts val="600"/>
                            </a:spcBef>
                            <a:spcAft>
                              <a:spcPts val="300"/>
                            </a:spcAft>
                          </a:pPr>
                          <a:r>
                            <a:rPr lang="en-US" altLang="zh-CN" sz="1400" b="0" kern="100" dirty="0">
                              <a:solidFill>
                                <a:srgbClr val="FF0000"/>
                              </a:solidFill>
                              <a:effectLst/>
                              <a:latin typeface="+mn-lt"/>
                              <a:ea typeface="宋体" panose="02010600030101010101" pitchFamily="2" charset="-122"/>
                              <a:cs typeface="Times New Roman" panose="02020603050405020304" pitchFamily="18" charset="0"/>
                            </a:rPr>
                            <a:t>50</a:t>
                          </a:r>
                          <a:endParaRPr lang="zh-CN" sz="1400" b="0" kern="100" dirty="0">
                            <a:solidFill>
                              <a:srgbClr val="FF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rgbClr val="FF0000"/>
                              </a:solidFill>
                              <a:effectLst/>
                              <a:latin typeface="+mn-lt"/>
                              <a:ea typeface="+mn-ea"/>
                              <a:cs typeface="+mn-cs"/>
                            </a:rPr>
                            <a:t>10</a:t>
                          </a:r>
                          <a:endParaRPr lang="zh-CN" altLang="en-US" sz="1400" kern="100" dirty="0">
                            <a:solidFill>
                              <a:srgbClr val="FF0000"/>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FF0000"/>
                              </a:solidFill>
                              <a:effectLst/>
                              <a:latin typeface="+mn-lt"/>
                              <a:ea typeface="宋体" panose="02010600030101010101" pitchFamily="2" charset="-122"/>
                              <a:cs typeface="Times New Roman" panose="02020603050405020304" pitchFamily="18" charset="0"/>
                            </a:rPr>
                            <a:t>3</a:t>
                          </a:r>
                          <a:endParaRPr lang="zh-CN" sz="1400" b="0" kern="100" dirty="0">
                            <a:solidFill>
                              <a:srgbClr val="FF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680113182"/>
                      </a:ext>
                    </a:extLst>
                  </a:tr>
                  <a:tr h="261328">
                    <a:tc>
                      <a:txBody>
                        <a:bodyPr/>
                        <a:lstStyle/>
                        <a:p>
                          <a:pPr algn="l">
                            <a:spcBef>
                              <a:spcPts val="600"/>
                            </a:spcBef>
                            <a:spcAft>
                              <a:spcPts val="300"/>
                            </a:spcAft>
                          </a:pPr>
                          <a14:m>
                            <m:oMath xmlns:m="http://schemas.openxmlformats.org/officeDocument/2006/math">
                              <m:sSubSup>
                                <m:sSubSupPr>
                                  <m:ctrlPr>
                                    <a:rPr lang="zh-CN" sz="1400" i="1" kern="100">
                                      <a:effectLst/>
                                      <a:latin typeface="Cambria Math" panose="02040503050406030204" pitchFamily="18" charset="0"/>
                                    </a:rPr>
                                  </m:ctrlPr>
                                </m:sSubSupPr>
                                <m:e>
                                  <m:r>
                                    <a:rPr lang="en-US" sz="1400" kern="100">
                                      <a:effectLst/>
                                      <a:latin typeface="Cambria Math" panose="02040503050406030204" pitchFamily="18" charset="0"/>
                                    </a:rPr>
                                    <m:t>𝜷</m:t>
                                  </m:r>
                                </m:e>
                                <m:sub>
                                  <m:r>
                                    <a:rPr lang="en-US" sz="1400" kern="100">
                                      <a:effectLst/>
                                      <a:latin typeface="Cambria Math" panose="02040503050406030204" pitchFamily="18" charset="0"/>
                                    </a:rPr>
                                    <m:t>𝒙</m:t>
                                  </m:r>
                                </m:sub>
                                <m:sup>
                                  <m:r>
                                    <a:rPr lang="en-US" sz="1400" kern="100">
                                      <a:effectLst/>
                                      <a:latin typeface="Cambria Math" panose="02040503050406030204" pitchFamily="18" charset="0"/>
                                    </a:rPr>
                                    <m:t>∗</m:t>
                                  </m:r>
                                </m:sup>
                              </m:sSubSup>
                              <m:r>
                                <a:rPr lang="en-US" sz="1400" kern="100">
                                  <a:effectLst/>
                                  <a:latin typeface="Cambria Math" panose="02040503050406030204" pitchFamily="18" charset="0"/>
                                </a:rPr>
                                <m:t>/</m:t>
                              </m:r>
                              <m:sSubSup>
                                <m:sSubSupPr>
                                  <m:ctrlPr>
                                    <a:rPr lang="zh-CN" sz="1400" i="1" kern="100">
                                      <a:effectLst/>
                                      <a:latin typeface="Cambria Math" panose="02040503050406030204" pitchFamily="18" charset="0"/>
                                    </a:rPr>
                                  </m:ctrlPr>
                                </m:sSubSupPr>
                                <m:e>
                                  <m:r>
                                    <a:rPr lang="en-US" sz="1400" kern="100">
                                      <a:effectLst/>
                                      <a:latin typeface="Cambria Math" panose="02040503050406030204" pitchFamily="18" charset="0"/>
                                    </a:rPr>
                                    <m:t>𝜷</m:t>
                                  </m:r>
                                </m:e>
                                <m:sub>
                                  <m:r>
                                    <a:rPr lang="en-US" sz="1400" kern="100">
                                      <a:effectLst/>
                                      <a:latin typeface="Cambria Math" panose="02040503050406030204" pitchFamily="18" charset="0"/>
                                    </a:rPr>
                                    <m:t>𝒚</m:t>
                                  </m:r>
                                </m:sub>
                                <m:sup>
                                  <m:r>
                                    <a:rPr lang="en-US" sz="1400" kern="100">
                                      <a:effectLst/>
                                      <a:latin typeface="Cambria Math" panose="02040503050406030204" pitchFamily="18" charset="0"/>
                                    </a:rPr>
                                    <m:t>∗</m:t>
                                  </m:r>
                                </m:sup>
                              </m:sSubSup>
                            </m:oMath>
                          </a14:m>
                          <a:r>
                            <a:rPr lang="en-US" sz="1400" kern="100" dirty="0">
                              <a:effectLst/>
                            </a:rPr>
                            <a:t> [m]</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sz="1400" kern="100" dirty="0">
                              <a:effectLst/>
                            </a:rPr>
                            <a:t>0.15/0.005</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SG" sz="1400" kern="100" dirty="0">
                              <a:effectLst/>
                            </a:rPr>
                            <a:t>0.15/0.005</a:t>
                          </a:r>
                          <a:endParaRPr lang="zh-CN" altLang="zh-SG"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SG" sz="1400" kern="100" dirty="0">
                              <a:effectLst/>
                            </a:rPr>
                            <a:t>0.15/0.005</a:t>
                          </a:r>
                          <a:endParaRPr lang="zh-CN" altLang="zh-SG"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880836358"/>
                      </a:ext>
                    </a:extLst>
                  </a:tr>
                  <a:tr h="239384">
                    <a:tc>
                      <a:txBody>
                        <a:bodyPr/>
                        <a:lstStyle/>
                        <a:p>
                          <a:pPr algn="l">
                            <a:spcBef>
                              <a:spcPts val="600"/>
                            </a:spcBef>
                            <a:spcAft>
                              <a:spcPts val="300"/>
                            </a:spcAft>
                          </a:pPr>
                          <a:r>
                            <a:rPr lang="en-US" altLang="zh-CN" sz="1400" kern="100" dirty="0">
                              <a:effectLst/>
                            </a:rPr>
                            <a:t>Bunch current [mA]</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kern="100" dirty="0">
                              <a:solidFill>
                                <a:schemeClr val="dk1"/>
                              </a:solidFill>
                              <a:effectLst/>
                              <a:latin typeface="+mn-lt"/>
                              <a:ea typeface="+mn-ea"/>
                              <a:cs typeface="+mn-cs"/>
                            </a:rPr>
                            <a:t>6.6</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3.9</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chemeClr val="dk1"/>
                              </a:solidFill>
                              <a:effectLst/>
                              <a:latin typeface="+mn-lt"/>
                              <a:ea typeface="+mn-ea"/>
                              <a:cs typeface="+mn-cs"/>
                            </a:rPr>
                            <a:t>0.9</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3397739065"/>
                      </a:ext>
                    </a:extLst>
                  </a:tr>
                  <a:tr h="239384">
                    <a:tc>
                      <a:txBody>
                        <a:bodyPr/>
                        <a:lstStyle/>
                        <a:p>
                          <a:pPr algn="l">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Bunch number</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rgbClr val="FF0000"/>
                              </a:solidFill>
                              <a:effectLst/>
                              <a:latin typeface="+mn-lt"/>
                              <a:ea typeface="+mn-ea"/>
                              <a:cs typeface="+mn-cs"/>
                            </a:rPr>
                            <a:t>120</a:t>
                          </a:r>
                          <a:endParaRPr lang="zh-CN" altLang="en-US" sz="1400" kern="100" dirty="0">
                            <a:solidFill>
                              <a:srgbClr val="FF0000"/>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rgbClr val="FF0000"/>
                              </a:solidFill>
                              <a:effectLst/>
                              <a:latin typeface="+mn-lt"/>
                              <a:ea typeface="+mn-ea"/>
                              <a:cs typeface="+mn-cs"/>
                            </a:rPr>
                            <a:t>120</a:t>
                          </a:r>
                          <a:endParaRPr lang="zh-CN" altLang="en-US" sz="1400" kern="100" dirty="0">
                            <a:solidFill>
                              <a:srgbClr val="FF0000"/>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rgbClr val="FF0000"/>
                              </a:solidFill>
                              <a:effectLst/>
                              <a:latin typeface="+mn-lt"/>
                              <a:ea typeface="+mn-ea"/>
                              <a:cs typeface="+mn-cs"/>
                            </a:rPr>
                            <a:t>180</a:t>
                          </a:r>
                          <a:endParaRPr lang="zh-CN" altLang="en-US" sz="1400" b="0" kern="100" dirty="0">
                            <a:solidFill>
                              <a:srgbClr val="FF0000"/>
                            </a:solidFill>
                            <a:effectLst/>
                            <a:latin typeface="+mn-lt"/>
                            <a:ea typeface="+mn-ea"/>
                            <a:cs typeface="+mn-cs"/>
                          </a:endParaRPr>
                        </a:p>
                      </a:txBody>
                      <a:tcPr marL="68580" marR="68580" marT="0" marB="0"/>
                    </a:tc>
                    <a:extLst>
                      <a:ext uri="{0D108BD9-81ED-4DB2-BD59-A6C34878D82A}">
                        <a16:rowId xmlns:a16="http://schemas.microsoft.com/office/drawing/2014/main" val="2644568076"/>
                      </a:ext>
                    </a:extLst>
                  </a:tr>
                  <a:tr h="261328">
                    <a:tc>
                      <a:txBody>
                        <a:bodyPr/>
                        <a:lstStyle/>
                        <a:p>
                          <a:pPr algn="l">
                            <a:spcBef>
                              <a:spcPts val="600"/>
                            </a:spcBef>
                            <a:spcAft>
                              <a:spcPts val="300"/>
                            </a:spcAft>
                          </a:pPr>
                          <a:r>
                            <a:rPr lang="en-US" altLang="zh-CN" sz="1400" i="0" kern="100" dirty="0">
                              <a:effectLst/>
                              <a:latin typeface="+mn-lt"/>
                            </a:rPr>
                            <a:t>Beam-beam</a:t>
                          </a:r>
                          <a:r>
                            <a:rPr lang="en-US" altLang="zh-CN" sz="1400" i="0" kern="100" baseline="0" dirty="0">
                              <a:effectLst/>
                              <a:latin typeface="+mn-lt"/>
                            </a:rPr>
                            <a:t> para.</a:t>
                          </a:r>
                          <a14:m>
                            <m:oMath xmlns:m="http://schemas.openxmlformats.org/officeDocument/2006/math">
                              <m:sSub>
                                <m:sSubPr>
                                  <m:ctrlPr>
                                    <a:rPr lang="zh-CN" altLang="zh-SG" sz="1400" i="1" kern="100" smtClean="0">
                                      <a:effectLst/>
                                      <a:latin typeface="Cambria Math" panose="02040503050406030204" pitchFamily="18" charset="0"/>
                                    </a:rPr>
                                  </m:ctrlPr>
                                </m:sSubPr>
                                <m:e>
                                  <m:r>
                                    <a:rPr lang="en-US" altLang="zh-SG" sz="1400" kern="100">
                                      <a:effectLst/>
                                      <a:latin typeface="Cambria Math" panose="02040503050406030204" pitchFamily="18" charset="0"/>
                                    </a:rPr>
                                    <m:t>𝝃</m:t>
                                  </m:r>
                                </m:e>
                                <m:sub>
                                  <m:r>
                                    <a:rPr lang="en-US" altLang="zh-SG" sz="1400" b="0" i="1" kern="100" smtClean="0">
                                      <a:effectLst/>
                                      <a:latin typeface="Cambria Math" panose="02040503050406030204" pitchFamily="18" charset="0"/>
                                    </a:rPr>
                                    <m:t>𝑥</m:t>
                                  </m:r>
                                </m:sub>
                              </m:sSub>
                            </m:oMath>
                          </a14:m>
                          <a:r>
                            <a:rPr lang="en-US" altLang="zh-CN" sz="1400" kern="100" dirty="0">
                              <a:effectLst/>
                            </a:rPr>
                            <a:t>/</a:t>
                          </a:r>
                          <a:r>
                            <a:rPr lang="zh-CN" sz="1400" kern="100" dirty="0">
                              <a:effectLst/>
                            </a:rPr>
                            <a:t> </a:t>
                          </a:r>
                          <a14:m>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𝝃</m:t>
                                  </m:r>
                                </m:e>
                                <m:sub>
                                  <m:r>
                                    <a:rPr lang="en-US" sz="1400" kern="100">
                                      <a:effectLst/>
                                      <a:latin typeface="Cambria Math" panose="02040503050406030204" pitchFamily="18" charset="0"/>
                                    </a:rPr>
                                    <m:t>𝒚</m:t>
                                  </m:r>
                                  <m:r>
                                    <a:rPr lang="en-US" sz="1400" kern="100">
                                      <a:effectLst/>
                                      <a:latin typeface="Cambria Math" panose="02040503050406030204" pitchFamily="18" charset="0"/>
                                    </a:rPr>
                                    <m:t>,</m:t>
                                  </m:r>
                                  <m:r>
                                    <a:rPr lang="en-US" sz="1400" kern="100">
                                      <a:effectLst/>
                                      <a:latin typeface="Cambria Math" panose="02040503050406030204" pitchFamily="18" charset="0"/>
                                    </a:rPr>
                                    <m:t>𝐥𝐮𝐦</m:t>
                                  </m:r>
                                </m:sub>
                              </m:sSub>
                            </m:oMath>
                          </a14:m>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sz="1400" kern="100" dirty="0">
                              <a:effectLst/>
                            </a:rPr>
                            <a:t>0.006/0.102</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0.005/0.089</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0.006/0.09</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69140391"/>
                      </a:ext>
                    </a:extLst>
                  </a:tr>
                  <a:tr h="239384">
                    <a:tc>
                      <a:txBody>
                        <a:bodyPr/>
                        <a:lstStyle/>
                        <a:p>
                          <a:pPr algn="l">
                            <a:spcBef>
                              <a:spcPts val="600"/>
                            </a:spcBef>
                            <a:spcAft>
                              <a:spcPts val="300"/>
                            </a:spcAft>
                          </a:pPr>
                          <a:r>
                            <a:rPr lang="en-US" sz="1400" kern="100" dirty="0">
                              <a:effectLst/>
                            </a:rPr>
                            <a:t>Emittance [</a:t>
                          </a:r>
                          <a:r>
                            <a:rPr lang="en-US" sz="1400" kern="100" dirty="0" err="1">
                              <a:effectLst/>
                            </a:rPr>
                            <a:t>nmrad</a:t>
                          </a:r>
                          <a:r>
                            <a:rPr lang="en-US" sz="1400" kern="100" dirty="0">
                              <a:effectLst/>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27/0.095</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12.5/0.1</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3.3/0.052</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799339335"/>
                      </a:ext>
                    </a:extLst>
                  </a:tr>
                  <a:tr h="239384">
                    <a:tc>
                      <a:txBody>
                        <a:bodyPr/>
                        <a:lstStyle/>
                        <a:p>
                          <a:pPr algn="l">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Damping time [</a:t>
                          </a:r>
                          <a:r>
                            <a:rPr lang="en-US" altLang="zh-CN" sz="1400" b="0" kern="100" dirty="0" err="1">
                              <a:solidFill>
                                <a:srgbClr val="000000"/>
                              </a:solidFill>
                              <a:effectLst/>
                              <a:latin typeface="+mn-lt"/>
                              <a:ea typeface="宋体" panose="02010600030101010101" pitchFamily="2" charset="-122"/>
                              <a:cs typeface="Times New Roman" panose="02020603050405020304" pitchFamily="18" charset="0"/>
                            </a:rPr>
                            <a:t>ms</a:t>
                          </a: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18/18/9</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37.7/37.7/19</a:t>
                          </a:r>
                          <a:endParaRPr lang="zh-CN" altLang="en-US" sz="1400" kern="100" dirty="0">
                            <a:solidFill>
                              <a:schemeClr val="dk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CN" sz="1400" kern="100" dirty="0">
                              <a:solidFill>
                                <a:schemeClr val="dk1"/>
                              </a:solidFill>
                              <a:effectLst/>
                              <a:latin typeface="+mn-lt"/>
                              <a:ea typeface="+mn-ea"/>
                              <a:cs typeface="+mn-cs"/>
                            </a:rPr>
                            <a:t>93/93/47</a:t>
                          </a:r>
                          <a:endParaRPr lang="zh-CN" altLang="en-US" sz="140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348022132"/>
                      </a:ext>
                    </a:extLst>
                  </a:tr>
                  <a:tr h="239384">
                    <a:tc>
                      <a:txBody>
                        <a:bodyPr/>
                        <a:lstStyle/>
                        <a:p>
                          <a:pPr algn="l">
                            <a:spcBef>
                              <a:spcPts val="600"/>
                            </a:spcBef>
                            <a:spcAft>
                              <a:spcPts val="300"/>
                            </a:spcAft>
                          </a:pPr>
                          <a:r>
                            <a:rPr lang="en-US" sz="1400" kern="100" dirty="0">
                              <a:effectLst/>
                            </a:rPr>
                            <a:t>Coupling factor [%]</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sz="1400" kern="100" dirty="0">
                              <a:effectLst/>
                            </a:rPr>
                            <a:t>0.35</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0.8</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1.6</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249193598"/>
                      </a:ext>
                    </a:extLst>
                  </a:tr>
                  <a:tr h="276788">
                    <a:tc>
                      <a:txBody>
                        <a:bodyPr/>
                        <a:lstStyle/>
                        <a:p>
                          <a:pPr algn="l">
                            <a:spcBef>
                              <a:spcPts val="600"/>
                            </a:spcBef>
                            <a:spcAft>
                              <a:spcPts val="300"/>
                            </a:spcAft>
                          </a:pPr>
                          <a:r>
                            <a:rPr lang="en-US" altLang="zh-CN" sz="1400" i="0" kern="100" baseline="0" dirty="0">
                              <a:effectLst/>
                              <a:latin typeface="+mn-lt"/>
                            </a:rPr>
                            <a:t>Longitudinal tune </a:t>
                          </a:r>
                          <a14:m>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𝝂</m:t>
                                  </m:r>
                                </m:e>
                                <m:sub>
                                  <m:r>
                                    <a:rPr lang="en-US" sz="1400" kern="100">
                                      <a:effectLst/>
                                      <a:latin typeface="Cambria Math" panose="02040503050406030204" pitchFamily="18" charset="0"/>
                                    </a:rPr>
                                    <m:t>𝒔</m:t>
                                  </m:r>
                                </m:sub>
                              </m:sSub>
                            </m:oMath>
                          </a14:m>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sz="1400" kern="100" dirty="0">
                              <a:effectLst/>
                            </a:rPr>
                            <a:t>0.032</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0.044</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0.059</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6260337"/>
                      </a:ext>
                    </a:extLst>
                  </a:tr>
                  <a:tr h="239384">
                    <a:tc>
                      <a:txBody>
                        <a:bodyPr/>
                        <a:lstStyle/>
                        <a:p>
                          <a:pPr algn="l">
                            <a:spcBef>
                              <a:spcPts val="600"/>
                            </a:spcBef>
                            <a:spcAft>
                              <a:spcPts val="300"/>
                            </a:spcAft>
                          </a:pPr>
                          <a:r>
                            <a:rPr lang="en-US" sz="1400" kern="100" dirty="0">
                              <a:effectLst/>
                            </a:rPr>
                            <a:t>Bucket Height [%]</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sz="1400" kern="100" dirty="0">
                              <a:effectLst/>
                            </a:rPr>
                            <a:t>0.35</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0.8</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1.6</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171761600"/>
                      </a:ext>
                    </a:extLst>
                  </a:tr>
                  <a:tr h="239384">
                    <a:tc>
                      <a:txBody>
                        <a:bodyPr/>
                        <a:lstStyle/>
                        <a:p>
                          <a:pPr algn="l">
                            <a:spcBef>
                              <a:spcPts val="600"/>
                            </a:spcBef>
                            <a:spcAft>
                              <a:spcPts val="300"/>
                            </a:spcAft>
                          </a:pPr>
                          <a:r>
                            <a:rPr lang="en-US" altLang="zh-CN" sz="1400" b="0" kern="100" dirty="0">
                              <a:solidFill>
                                <a:srgbClr val="000000"/>
                              </a:solidFill>
                              <a:effectLst/>
                              <a:latin typeface="+mn-lt"/>
                              <a:ea typeface="+mn-ea"/>
                              <a:cs typeface="Times New Roman" panose="02020603050405020304" pitchFamily="18" charset="0"/>
                            </a:rPr>
                            <a:t>Natural energy spread [%]</a:t>
                          </a:r>
                          <a:endParaRPr lang="zh-CN" altLang="en-US" sz="1400" b="0" kern="100" dirty="0">
                            <a:solidFill>
                              <a:srgbClr val="000000"/>
                            </a:solidFill>
                            <a:effectLst/>
                            <a:latin typeface="+mn-lt"/>
                            <a:ea typeface="+mn-ea"/>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0.086</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0.076</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0.014</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519740449"/>
                      </a:ext>
                    </a:extLst>
                  </a:tr>
                  <a:tr h="249858">
                    <a:tc>
                      <a:txBody>
                        <a:bodyPr/>
                        <a:lstStyle/>
                        <a:p>
                          <a:pPr algn="l">
                            <a:spcBef>
                              <a:spcPts val="600"/>
                            </a:spcBef>
                            <a:spcAft>
                              <a:spcPts val="300"/>
                            </a:spcAft>
                          </a:pPr>
                          <a:r>
                            <a:rPr lang="en-US" altLang="zh-CN" sz="1400" kern="100" dirty="0">
                              <a:effectLst/>
                            </a:rPr>
                            <a:t>Natural</a:t>
                          </a:r>
                          <a:r>
                            <a:rPr lang="en-US" altLang="zh-CN" sz="1400" kern="100" baseline="0" dirty="0">
                              <a:effectLst/>
                            </a:rPr>
                            <a:t> bunch length</a:t>
                          </a:r>
                          <a:r>
                            <a:rPr lang="zh-CN" sz="1400" kern="100" dirty="0">
                              <a:effectLst/>
                            </a:rPr>
                            <a:t> </a:t>
                          </a:r>
                          <a14:m>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𝝈</m:t>
                                  </m:r>
                                </m:e>
                                <m:sub>
                                  <m:r>
                                    <a:rPr lang="en-US" sz="1400" kern="100">
                                      <a:effectLst/>
                                      <a:latin typeface="Cambria Math" panose="02040503050406030204" pitchFamily="18" charset="0"/>
                                    </a:rPr>
                                    <m:t>𝒛</m:t>
                                  </m:r>
                                  <m:r>
                                    <a:rPr lang="en-US" sz="1400" kern="100">
                                      <a:effectLst/>
                                      <a:latin typeface="Cambria Math" panose="02040503050406030204" pitchFamily="18" charset="0"/>
                                    </a:rPr>
                                    <m:t>,</m:t>
                                  </m:r>
                                  <m:r>
                                    <a:rPr lang="en-US" sz="1400" kern="100">
                                      <a:effectLst/>
                                      <a:latin typeface="Cambria Math" panose="02040503050406030204" pitchFamily="18" charset="0"/>
                                    </a:rPr>
                                    <m:t>𝟎</m:t>
                                  </m:r>
                                </m:sub>
                              </m:sSub>
                            </m:oMath>
                          </a14:m>
                          <a:r>
                            <a:rPr lang="en-US" sz="1400" kern="100" dirty="0">
                              <a:effectLst/>
                            </a:rPr>
                            <a:t> [cm]</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sz="1400" kern="100" dirty="0">
                              <a:effectLst/>
                            </a:rPr>
                            <a:t>1.77</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1.8</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1.1</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92537838"/>
                      </a:ext>
                    </a:extLst>
                  </a:tr>
                  <a:tr h="239384">
                    <a:tc>
                      <a:txBody>
                        <a:bodyPr/>
                        <a:lstStyle/>
                        <a:p>
                          <a:pPr algn="l">
                            <a:spcBef>
                              <a:spcPts val="600"/>
                            </a:spcBef>
                            <a:spcAft>
                              <a:spcPts val="300"/>
                            </a:spcAft>
                          </a:pPr>
                          <a:r>
                            <a:rPr lang="en-US" altLang="zh-CN" sz="1400" kern="100" dirty="0">
                              <a:effectLst/>
                            </a:rPr>
                            <a:t>Bunch</a:t>
                          </a:r>
                          <a:r>
                            <a:rPr lang="en-US" altLang="zh-CN" sz="1400" kern="100" baseline="0" dirty="0">
                              <a:effectLst/>
                            </a:rPr>
                            <a:t> length</a:t>
                          </a:r>
                          <a:r>
                            <a:rPr lang="zh-CN" sz="1400" kern="100" dirty="0">
                              <a:effectLst/>
                            </a:rPr>
                            <a:t> </a:t>
                          </a:r>
                          <a14:m>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𝝈</m:t>
                                  </m:r>
                                </m:e>
                                <m:sub>
                                  <m:r>
                                    <a:rPr lang="en-US" sz="1400" kern="100">
                                      <a:effectLst/>
                                      <a:latin typeface="Cambria Math" panose="02040503050406030204" pitchFamily="18" charset="0"/>
                                    </a:rPr>
                                    <m:t>𝒛</m:t>
                                  </m:r>
                                </m:sub>
                              </m:sSub>
                            </m:oMath>
                          </a14:m>
                          <a:r>
                            <a:rPr lang="en-US" sz="1400" kern="100" dirty="0">
                              <a:effectLst/>
                            </a:rPr>
                            <a:t> [cm]</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sz="1400" kern="100" dirty="0">
                              <a:effectLst/>
                            </a:rPr>
                            <a:t>1.86</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1.9</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chemeClr val="tx1"/>
                              </a:solidFill>
                              <a:effectLst/>
                              <a:latin typeface="+mn-lt"/>
                              <a:ea typeface="宋体" panose="02010600030101010101" pitchFamily="2" charset="-122"/>
                              <a:cs typeface="Times New Roman" panose="02020603050405020304" pitchFamily="18" charset="0"/>
                            </a:rPr>
                            <a:t>1.2</a:t>
                          </a:r>
                          <a:endParaRPr lang="zh-CN" sz="1400" b="0" kern="100" dirty="0">
                            <a:solidFill>
                              <a:schemeClr val="tx1"/>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148032007"/>
                      </a:ext>
                    </a:extLst>
                  </a:tr>
                  <a:tr h="239384">
                    <a:tc>
                      <a:txBody>
                        <a:bodyPr/>
                        <a:lstStyle/>
                        <a:p>
                          <a:pPr algn="l">
                            <a:spcBef>
                              <a:spcPts val="600"/>
                            </a:spcBef>
                            <a:spcAft>
                              <a:spcPts val="300"/>
                            </a:spcAft>
                          </a:pPr>
                          <a:r>
                            <a:rPr lang="en-US" altLang="zh-CN" sz="1400" kern="100" dirty="0">
                              <a:solidFill>
                                <a:schemeClr val="dk1"/>
                              </a:solidFill>
                              <a:effectLst/>
                              <a:latin typeface="+mn-lt"/>
                              <a:ea typeface="+mn-ea"/>
                              <a:cs typeface="+mn-cs"/>
                            </a:rPr>
                            <a:t>Half crossing angle</a:t>
                          </a:r>
                          <a:r>
                            <a:rPr lang="zh-CN" altLang="en-US" sz="1400" kern="100" dirty="0">
                              <a:solidFill>
                                <a:schemeClr val="dk1"/>
                              </a:solidFill>
                              <a:effectLst/>
                              <a:latin typeface="+mn-lt"/>
                              <a:ea typeface="+mn-ea"/>
                              <a:cs typeface="+mn-cs"/>
                            </a:rPr>
                            <a:t> </a:t>
                          </a:r>
                          <a:r>
                            <a:rPr lang="en-US" altLang="zh-CN" sz="1400" kern="100" dirty="0">
                              <a:solidFill>
                                <a:schemeClr val="dk1"/>
                              </a:solidFill>
                              <a:effectLst/>
                              <a:latin typeface="+mn-lt"/>
                              <a:ea typeface="+mn-ea"/>
                              <a:cs typeface="+mn-cs"/>
                            </a:rPr>
                            <a:t>[</a:t>
                          </a:r>
                          <a:r>
                            <a:rPr lang="en-US" altLang="zh-CN" sz="1400" kern="100" dirty="0" err="1">
                              <a:solidFill>
                                <a:schemeClr val="dk1"/>
                              </a:solidFill>
                              <a:effectLst/>
                              <a:latin typeface="+mn-lt"/>
                              <a:ea typeface="+mn-ea"/>
                              <a:cs typeface="+mn-cs"/>
                            </a:rPr>
                            <a:t>mrad</a:t>
                          </a:r>
                          <a:r>
                            <a:rPr lang="en-US" altLang="zh-CN" sz="1400" kern="100" dirty="0">
                              <a:solidFill>
                                <a:schemeClr val="dk1"/>
                              </a:solidFill>
                              <a:effectLst/>
                              <a:latin typeface="+mn-lt"/>
                              <a:ea typeface="+mn-ea"/>
                              <a:cs typeface="+mn-cs"/>
                            </a:rPr>
                            <a:t>]</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18.1</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18.1</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18.1</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38383639"/>
                      </a:ext>
                    </a:extLst>
                  </a:tr>
                  <a:tr h="239384">
                    <a:tc>
                      <a:txBody>
                        <a:bodyPr/>
                        <a:lstStyle/>
                        <a:p>
                          <a:pPr algn="l">
                            <a:spcBef>
                              <a:spcPts val="600"/>
                            </a:spcBef>
                            <a:spcAft>
                              <a:spcPts val="300"/>
                            </a:spcAft>
                          </a:pPr>
                          <a:r>
                            <a:rPr lang="en-US" altLang="zh-CN" sz="1400" b="0" kern="100" dirty="0" err="1">
                              <a:solidFill>
                                <a:srgbClr val="000000"/>
                              </a:solidFill>
                              <a:effectLst/>
                              <a:latin typeface="+mn-lt"/>
                              <a:ea typeface="+mn-ea"/>
                              <a:cs typeface="Times New Roman" panose="02020603050405020304" pitchFamily="18" charset="0"/>
                            </a:rPr>
                            <a:t>Piwinski</a:t>
                          </a:r>
                          <a:r>
                            <a:rPr lang="en-US" altLang="zh-CN" sz="1400" b="0" kern="100" dirty="0">
                              <a:solidFill>
                                <a:srgbClr val="000000"/>
                              </a:solidFill>
                              <a:effectLst/>
                              <a:latin typeface="+mn-lt"/>
                              <a:ea typeface="+mn-ea"/>
                              <a:cs typeface="Times New Roman" panose="02020603050405020304" pitchFamily="18" charset="0"/>
                            </a:rPr>
                            <a:t> angle</a:t>
                          </a:r>
                          <a:endParaRPr lang="zh-CN" sz="1400" b="0" kern="100" dirty="0">
                            <a:solidFill>
                              <a:srgbClr val="000000"/>
                            </a:solidFill>
                            <a:effectLst/>
                            <a:latin typeface="+mn-lt"/>
                            <a:ea typeface="+mn-ea"/>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5.3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7.9</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9.8</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112920147"/>
                      </a:ext>
                    </a:extLst>
                  </a:tr>
                </a:tbl>
              </a:graphicData>
            </a:graphic>
          </p:graphicFrame>
        </mc:Choice>
        <mc:Fallback xmlns="">
          <p:graphicFrame>
            <p:nvGraphicFramePr>
              <p:cNvPr id="3" name="表格 2">
                <a:extLst>
                  <a:ext uri="{FF2B5EF4-FFF2-40B4-BE49-F238E27FC236}">
                    <a16:creationId xmlns:a16="http://schemas.microsoft.com/office/drawing/2014/main" id="{963F4FA3-B19F-4802-8EE7-71330EC20F54}"/>
                  </a:ext>
                </a:extLst>
              </p:cNvPr>
              <p:cNvGraphicFramePr>
                <a:graphicFrameLocks noGrp="1"/>
              </p:cNvGraphicFramePr>
              <p:nvPr>
                <p:extLst>
                  <p:ext uri="{D42A27DB-BD31-4B8C-83A1-F6EECF244321}">
                    <p14:modId xmlns:p14="http://schemas.microsoft.com/office/powerpoint/2010/main" val="4046937169"/>
                  </p:ext>
                </p:extLst>
              </p:nvPr>
            </p:nvGraphicFramePr>
            <p:xfrm>
              <a:off x="1215637" y="982299"/>
              <a:ext cx="9875038" cy="5201419"/>
            </p:xfrm>
            <a:graphic>
              <a:graphicData uri="http://schemas.openxmlformats.org/drawingml/2006/table">
                <a:tbl>
                  <a:tblPr firstRow="1" bandRow="1">
                    <a:tableStyleId>{5C22544A-7EE6-4342-B048-85BDC9FD1C3A}</a:tableStyleId>
                  </a:tblPr>
                  <a:tblGrid>
                    <a:gridCol w="2550412">
                      <a:extLst>
                        <a:ext uri="{9D8B030D-6E8A-4147-A177-3AD203B41FA5}">
                          <a16:colId xmlns:a16="http://schemas.microsoft.com/office/drawing/2014/main" val="2361338136"/>
                        </a:ext>
                      </a:extLst>
                    </a:gridCol>
                    <a:gridCol w="2450969">
                      <a:extLst>
                        <a:ext uri="{9D8B030D-6E8A-4147-A177-3AD203B41FA5}">
                          <a16:colId xmlns:a16="http://schemas.microsoft.com/office/drawing/2014/main" val="249317654"/>
                        </a:ext>
                      </a:extLst>
                    </a:gridCol>
                    <a:gridCol w="2460396">
                      <a:extLst>
                        <a:ext uri="{9D8B030D-6E8A-4147-A177-3AD203B41FA5}">
                          <a16:colId xmlns:a16="http://schemas.microsoft.com/office/drawing/2014/main" val="2381475470"/>
                        </a:ext>
                      </a:extLst>
                    </a:gridCol>
                    <a:gridCol w="2413261">
                      <a:extLst>
                        <a:ext uri="{9D8B030D-6E8A-4147-A177-3AD203B41FA5}">
                          <a16:colId xmlns:a16="http://schemas.microsoft.com/office/drawing/2014/main" val="1989101880"/>
                        </a:ext>
                      </a:extLst>
                    </a:gridCol>
                  </a:tblGrid>
                  <a:tr h="673573">
                    <a:tc>
                      <a:txBody>
                        <a:bodyPr/>
                        <a:lstStyle/>
                        <a:p>
                          <a:pPr algn="just"/>
                          <a:endParaRPr lang="zh-CN" sz="1600" kern="10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spcBef>
                              <a:spcPts val="0"/>
                            </a:spcBef>
                            <a:spcAft>
                              <a:spcPts val="300"/>
                            </a:spcAft>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-crab</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waist-3.6T</a:t>
                          </a:r>
                        </a:p>
                        <a:p>
                          <a:pPr marL="0" algn="ctr" defTabSz="914400" rtl="0" eaLnBrk="1" latinLnBrk="0" hangingPunct="1">
                            <a:spcBef>
                              <a:spcPts val="0"/>
                            </a:spcBef>
                            <a:spcAft>
                              <a:spcPts val="300"/>
                            </a:spcAft>
                          </a:pP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(1.55GeV )</a:t>
                          </a:r>
                          <a:endParaRPr lang="zh-CN"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0"/>
                            </a:spcBef>
                            <a:spcAft>
                              <a:spcPts val="300"/>
                            </a:spcAft>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-crab</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waist-3.6T</a:t>
                          </a:r>
                        </a:p>
                        <a:p>
                          <a:pPr marL="0" algn="ctr" defTabSz="914400" rtl="0" eaLnBrk="1" latinLnBrk="0" hangingPunct="1">
                            <a:spcBef>
                              <a:spcPts val="0"/>
                            </a:spcBef>
                            <a:spcAft>
                              <a:spcPts val="300"/>
                            </a:spcAft>
                          </a:pP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(1.0GeV )</a:t>
                          </a:r>
                          <a:endParaRPr lang="zh-CN"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0"/>
                            </a:spcBef>
                            <a:spcAft>
                              <a:spcPts val="300"/>
                            </a:spcAft>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-crab</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waist-3.6T</a:t>
                          </a:r>
                        </a:p>
                        <a:p>
                          <a:pPr marL="0" marR="0" lvl="0" indent="0" algn="ctr" defTabSz="914400" rtl="0" eaLnBrk="1" fontAlgn="auto" latinLnBrk="0" hangingPunct="1">
                            <a:lnSpc>
                              <a:spcPct val="100000"/>
                            </a:lnSpc>
                            <a:spcBef>
                              <a:spcPts val="0"/>
                            </a:spcBef>
                            <a:spcAft>
                              <a:spcPts val="300"/>
                            </a:spcAft>
                            <a:buClrTx/>
                            <a:buSzTx/>
                            <a:buFontTx/>
                            <a:buNone/>
                            <a:tabLst/>
                            <a:defRPr/>
                          </a:pP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(0.5GeV ) </a:t>
                          </a:r>
                          <a:endParaRPr lang="zh-CN"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01866588"/>
                      </a:ext>
                    </a:extLst>
                  </a:tr>
                  <a:tr h="239384">
                    <a:tc>
                      <a:txBody>
                        <a:bodyPr/>
                        <a:lstStyle/>
                        <a:p>
                          <a:pPr algn="l">
                            <a:spcBef>
                              <a:spcPts val="600"/>
                            </a:spcBef>
                            <a:spcAft>
                              <a:spcPts val="300"/>
                            </a:spcAft>
                          </a:pPr>
                          <a:r>
                            <a:rPr lang="en-US" sz="1400" kern="100" dirty="0">
                              <a:effectLst/>
                            </a:rPr>
                            <a:t>RF voltage [MV]</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kern="100" dirty="0">
                              <a:effectLst/>
                            </a:rPr>
                            <a:t>1.5</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1.1</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56816392"/>
                      </a:ext>
                    </a:extLst>
                  </a:tr>
                  <a:tr h="239384">
                    <a:tc>
                      <a:txBody>
                        <a:bodyPr/>
                        <a:lstStyle/>
                        <a:p>
                          <a:pPr algn="l">
                            <a:spcBef>
                              <a:spcPts val="600"/>
                            </a:spcBef>
                            <a:spcAft>
                              <a:spcPts val="300"/>
                            </a:spcAft>
                          </a:pPr>
                          <a:r>
                            <a:rPr lang="en-US" sz="1400" kern="100" dirty="0">
                              <a:effectLst/>
                            </a:rPr>
                            <a:t>SR power/beam [kW]</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kern="100" dirty="0">
                              <a:solidFill>
                                <a:schemeClr val="dk1"/>
                              </a:solidFill>
                              <a:effectLst/>
                              <a:latin typeface="+mn-lt"/>
                              <a:ea typeface="+mn-ea"/>
                              <a:cs typeface="+mn-cs"/>
                            </a:rPr>
                            <a:t>107.4 (43.1 </a:t>
                          </a:r>
                          <a:r>
                            <a:rPr lang="en-US" altLang="zh-CN" sz="1400" b="0" kern="100" dirty="0">
                              <a:solidFill>
                                <a:schemeClr val="dk1"/>
                              </a:solidFill>
                              <a:effectLst/>
                              <a:latin typeface="+mn-lt"/>
                              <a:ea typeface="+mn-ea"/>
                              <a:cs typeface="+mn-cs"/>
                            </a:rPr>
                            <a:t>in arc</a:t>
                          </a:r>
                          <a:r>
                            <a:rPr lang="en-US" altLang="zh-CN" sz="1400" kern="100" dirty="0">
                              <a:solidFill>
                                <a:schemeClr val="dk1"/>
                              </a:solidFill>
                              <a:effectLst/>
                              <a:latin typeface="+mn-lt"/>
                              <a:ea typeface="+mn-ea"/>
                              <a:cs typeface="+mn-cs"/>
                            </a:rPr>
                            <a:t>)</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19.5 </a:t>
                          </a:r>
                          <a:r>
                            <a:rPr lang="en-US" altLang="zh-CN" sz="1400" b="0" kern="100" dirty="0">
                              <a:solidFill>
                                <a:schemeClr val="dk1"/>
                              </a:solidFill>
                              <a:effectLst/>
                              <a:latin typeface="+mn-lt"/>
                              <a:ea typeface="+mn-ea"/>
                              <a:cs typeface="+mn-cs"/>
                            </a:rPr>
                            <a:t>(4.5 in arc)</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chemeClr val="dk1"/>
                              </a:solidFill>
                              <a:effectLst/>
                              <a:latin typeface="+mn-lt"/>
                              <a:ea typeface="+mn-ea"/>
                              <a:cs typeface="+mn-cs"/>
                            </a:rPr>
                            <a:t>1.4  (0.1 in arc)</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3739643139"/>
                      </a:ext>
                    </a:extLst>
                  </a:tr>
                  <a:tr h="239384">
                    <a:tc>
                      <a:txBody>
                        <a:bodyPr/>
                        <a:lstStyle/>
                        <a:p>
                          <a:pPr algn="l">
                            <a:spcBef>
                              <a:spcPts val="600"/>
                            </a:spcBef>
                            <a:spcAft>
                              <a:spcPts val="300"/>
                            </a:spcAft>
                          </a:pPr>
                          <a:r>
                            <a:rPr lang="en-US" sz="1400" kern="100" dirty="0">
                              <a:effectLst/>
                            </a:rPr>
                            <a:t>Total current [mA]</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795</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464</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160</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3904657986"/>
                      </a:ext>
                    </a:extLst>
                  </a:tr>
                  <a:tr h="366552">
                    <a:tc>
                      <a:txBody>
                        <a:bodyPr/>
                        <a:lstStyle/>
                        <a:p>
                          <a:endParaRPr lang="zh-SG"/>
                        </a:p>
                      </a:txBody>
                      <a:tcPr marL="68580" marR="68580" marT="0" marB="0" anchor="ctr">
                        <a:blipFill>
                          <a:blip r:embed="rId2"/>
                          <a:stretch>
                            <a:fillRect l="-239" t="-398333" r="-287828" b="-963333"/>
                          </a:stretch>
                        </a:blipFill>
                      </a:tcPr>
                    </a:tc>
                    <a:tc>
                      <a:txBody>
                        <a:bodyPr/>
                        <a:lstStyle/>
                        <a:p>
                          <a:pPr algn="ctr">
                            <a:spcBef>
                              <a:spcPts val="600"/>
                            </a:spcBef>
                            <a:spcAft>
                              <a:spcPts val="300"/>
                            </a:spcAft>
                          </a:pPr>
                          <a:r>
                            <a:rPr lang="en-US" altLang="zh-CN" sz="1400" b="0" kern="100" dirty="0">
                              <a:solidFill>
                                <a:srgbClr val="FF0000"/>
                              </a:solidFill>
                              <a:effectLst/>
                              <a:latin typeface="+mn-lt"/>
                              <a:ea typeface="宋体" panose="02010600030101010101" pitchFamily="2" charset="-122"/>
                              <a:cs typeface="Times New Roman" panose="02020603050405020304" pitchFamily="18" charset="0"/>
                            </a:rPr>
                            <a:t>50</a:t>
                          </a:r>
                          <a:endParaRPr lang="zh-CN" sz="1400" b="0" kern="100" dirty="0">
                            <a:solidFill>
                              <a:srgbClr val="FF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rgbClr val="FF0000"/>
                              </a:solidFill>
                              <a:effectLst/>
                              <a:latin typeface="+mn-lt"/>
                              <a:ea typeface="+mn-ea"/>
                              <a:cs typeface="+mn-cs"/>
                            </a:rPr>
                            <a:t>10</a:t>
                          </a:r>
                          <a:endParaRPr lang="zh-CN" altLang="en-US" sz="1400" kern="100" dirty="0">
                            <a:solidFill>
                              <a:srgbClr val="FF0000"/>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FF0000"/>
                              </a:solidFill>
                              <a:effectLst/>
                              <a:latin typeface="+mn-lt"/>
                              <a:ea typeface="宋体" panose="02010600030101010101" pitchFamily="2" charset="-122"/>
                              <a:cs typeface="Times New Roman" panose="02020603050405020304" pitchFamily="18" charset="0"/>
                            </a:rPr>
                            <a:t>3</a:t>
                          </a:r>
                          <a:endParaRPr lang="zh-CN" sz="1400" b="0" kern="100" dirty="0">
                            <a:solidFill>
                              <a:srgbClr val="FF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680113182"/>
                      </a:ext>
                    </a:extLst>
                  </a:tr>
                  <a:tr h="261328">
                    <a:tc>
                      <a:txBody>
                        <a:bodyPr/>
                        <a:lstStyle/>
                        <a:p>
                          <a:endParaRPr lang="zh-SG"/>
                        </a:p>
                      </a:txBody>
                      <a:tcPr marL="68580" marR="68580" marT="0" marB="0">
                        <a:blipFill>
                          <a:blip r:embed="rId2"/>
                          <a:stretch>
                            <a:fillRect l="-239" t="-695349" r="-287828" b="-1244186"/>
                          </a:stretch>
                        </a:blipFill>
                      </a:tcPr>
                    </a:tc>
                    <a:tc>
                      <a:txBody>
                        <a:bodyPr/>
                        <a:lstStyle/>
                        <a:p>
                          <a:pPr algn="ctr">
                            <a:spcBef>
                              <a:spcPts val="600"/>
                            </a:spcBef>
                            <a:spcAft>
                              <a:spcPts val="300"/>
                            </a:spcAft>
                          </a:pPr>
                          <a:r>
                            <a:rPr lang="en-US" sz="1400" kern="100" dirty="0">
                              <a:effectLst/>
                            </a:rPr>
                            <a:t>0.15/0.005</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SG" sz="1400" kern="100" dirty="0">
                              <a:effectLst/>
                            </a:rPr>
                            <a:t>0.15/0.005</a:t>
                          </a:r>
                          <a:endParaRPr lang="zh-CN" altLang="zh-SG"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SG" sz="1400" kern="100" dirty="0">
                              <a:effectLst/>
                            </a:rPr>
                            <a:t>0.15/0.005</a:t>
                          </a:r>
                          <a:endParaRPr lang="zh-CN" altLang="zh-SG"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880836358"/>
                      </a:ext>
                    </a:extLst>
                  </a:tr>
                  <a:tr h="239384">
                    <a:tc>
                      <a:txBody>
                        <a:bodyPr/>
                        <a:lstStyle/>
                        <a:p>
                          <a:pPr algn="l">
                            <a:spcBef>
                              <a:spcPts val="600"/>
                            </a:spcBef>
                            <a:spcAft>
                              <a:spcPts val="300"/>
                            </a:spcAft>
                          </a:pPr>
                          <a:r>
                            <a:rPr lang="en-US" altLang="zh-CN" sz="1400" kern="100" dirty="0">
                              <a:effectLst/>
                            </a:rPr>
                            <a:t>Bunch current [mA]</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kern="100" dirty="0">
                              <a:solidFill>
                                <a:schemeClr val="dk1"/>
                              </a:solidFill>
                              <a:effectLst/>
                              <a:latin typeface="+mn-lt"/>
                              <a:ea typeface="+mn-ea"/>
                              <a:cs typeface="+mn-cs"/>
                            </a:rPr>
                            <a:t>6.6</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3.9</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chemeClr val="dk1"/>
                              </a:solidFill>
                              <a:effectLst/>
                              <a:latin typeface="+mn-lt"/>
                              <a:ea typeface="+mn-ea"/>
                              <a:cs typeface="+mn-cs"/>
                            </a:rPr>
                            <a:t>0.9</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3397739065"/>
                      </a:ext>
                    </a:extLst>
                  </a:tr>
                  <a:tr h="239384">
                    <a:tc>
                      <a:txBody>
                        <a:bodyPr/>
                        <a:lstStyle/>
                        <a:p>
                          <a:pPr algn="l">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Bunch number</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rgbClr val="FF0000"/>
                              </a:solidFill>
                              <a:effectLst/>
                              <a:latin typeface="+mn-lt"/>
                              <a:ea typeface="+mn-ea"/>
                              <a:cs typeface="+mn-cs"/>
                            </a:rPr>
                            <a:t>120</a:t>
                          </a:r>
                          <a:endParaRPr lang="zh-CN" altLang="en-US" sz="1400" kern="100" dirty="0">
                            <a:solidFill>
                              <a:srgbClr val="FF0000"/>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rgbClr val="FF0000"/>
                              </a:solidFill>
                              <a:effectLst/>
                              <a:latin typeface="+mn-lt"/>
                              <a:ea typeface="+mn-ea"/>
                              <a:cs typeface="+mn-cs"/>
                            </a:rPr>
                            <a:t>120</a:t>
                          </a:r>
                          <a:endParaRPr lang="zh-CN" altLang="en-US" sz="1400" kern="100" dirty="0">
                            <a:solidFill>
                              <a:srgbClr val="FF0000"/>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rgbClr val="FF0000"/>
                              </a:solidFill>
                              <a:effectLst/>
                              <a:latin typeface="+mn-lt"/>
                              <a:ea typeface="+mn-ea"/>
                              <a:cs typeface="+mn-cs"/>
                            </a:rPr>
                            <a:t>180</a:t>
                          </a:r>
                          <a:endParaRPr lang="zh-CN" altLang="en-US" sz="1400" b="0" kern="100" dirty="0">
                            <a:solidFill>
                              <a:srgbClr val="FF0000"/>
                            </a:solidFill>
                            <a:effectLst/>
                            <a:latin typeface="+mn-lt"/>
                            <a:ea typeface="+mn-ea"/>
                            <a:cs typeface="+mn-cs"/>
                          </a:endParaRPr>
                        </a:p>
                      </a:txBody>
                      <a:tcPr marL="68580" marR="68580" marT="0" marB="0"/>
                    </a:tc>
                    <a:extLst>
                      <a:ext uri="{0D108BD9-81ED-4DB2-BD59-A6C34878D82A}">
                        <a16:rowId xmlns:a16="http://schemas.microsoft.com/office/drawing/2014/main" val="2644568076"/>
                      </a:ext>
                    </a:extLst>
                  </a:tr>
                  <a:tr h="261328">
                    <a:tc>
                      <a:txBody>
                        <a:bodyPr/>
                        <a:lstStyle/>
                        <a:p>
                          <a:endParaRPr lang="zh-SG"/>
                        </a:p>
                      </a:txBody>
                      <a:tcPr marL="68580" marR="68580" marT="0" marB="0">
                        <a:blipFill>
                          <a:blip r:embed="rId2"/>
                          <a:stretch>
                            <a:fillRect l="-239" t="-976744" r="-287828" b="-962791"/>
                          </a:stretch>
                        </a:blipFill>
                      </a:tcPr>
                    </a:tc>
                    <a:tc>
                      <a:txBody>
                        <a:bodyPr/>
                        <a:lstStyle/>
                        <a:p>
                          <a:pPr algn="ctr">
                            <a:spcBef>
                              <a:spcPts val="600"/>
                            </a:spcBef>
                            <a:spcAft>
                              <a:spcPts val="300"/>
                            </a:spcAft>
                          </a:pPr>
                          <a:r>
                            <a:rPr lang="en-US" sz="1400" kern="100" dirty="0">
                              <a:effectLst/>
                            </a:rPr>
                            <a:t>0.006/0.102</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0.005/0.089</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0.006/0.09</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69140391"/>
                      </a:ext>
                    </a:extLst>
                  </a:tr>
                  <a:tr h="239384">
                    <a:tc>
                      <a:txBody>
                        <a:bodyPr/>
                        <a:lstStyle/>
                        <a:p>
                          <a:pPr algn="l">
                            <a:spcBef>
                              <a:spcPts val="600"/>
                            </a:spcBef>
                            <a:spcAft>
                              <a:spcPts val="300"/>
                            </a:spcAft>
                          </a:pPr>
                          <a:r>
                            <a:rPr lang="en-US" sz="1400" kern="100" dirty="0">
                              <a:effectLst/>
                            </a:rPr>
                            <a:t>Emittance [</a:t>
                          </a:r>
                          <a:r>
                            <a:rPr lang="en-US" sz="1400" kern="100" dirty="0" err="1">
                              <a:effectLst/>
                            </a:rPr>
                            <a:t>nmrad</a:t>
                          </a:r>
                          <a:r>
                            <a:rPr lang="en-US" sz="1400" kern="100" dirty="0">
                              <a:effectLst/>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27/0.095</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12.5/0.1</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3.3/0.052</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799339335"/>
                      </a:ext>
                    </a:extLst>
                  </a:tr>
                  <a:tr h="239384">
                    <a:tc>
                      <a:txBody>
                        <a:bodyPr/>
                        <a:lstStyle/>
                        <a:p>
                          <a:pPr algn="l">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Damping time [</a:t>
                          </a:r>
                          <a:r>
                            <a:rPr lang="en-US" altLang="zh-CN" sz="1400" b="0" kern="100" dirty="0" err="1">
                              <a:solidFill>
                                <a:srgbClr val="000000"/>
                              </a:solidFill>
                              <a:effectLst/>
                              <a:latin typeface="+mn-lt"/>
                              <a:ea typeface="宋体" panose="02010600030101010101" pitchFamily="2" charset="-122"/>
                              <a:cs typeface="Times New Roman" panose="02020603050405020304" pitchFamily="18" charset="0"/>
                            </a:rPr>
                            <a:t>ms</a:t>
                          </a: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18/18/9</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37.7/37.7/19</a:t>
                          </a:r>
                          <a:endParaRPr lang="zh-CN" altLang="en-US" sz="1400" kern="100" dirty="0">
                            <a:solidFill>
                              <a:schemeClr val="dk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CN" sz="1400" kern="100" dirty="0">
                              <a:solidFill>
                                <a:schemeClr val="dk1"/>
                              </a:solidFill>
                              <a:effectLst/>
                              <a:latin typeface="+mn-lt"/>
                              <a:ea typeface="+mn-ea"/>
                              <a:cs typeface="+mn-cs"/>
                            </a:rPr>
                            <a:t>93/93/47</a:t>
                          </a:r>
                          <a:endParaRPr lang="zh-CN" altLang="en-US" sz="140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348022132"/>
                      </a:ext>
                    </a:extLst>
                  </a:tr>
                  <a:tr h="239384">
                    <a:tc>
                      <a:txBody>
                        <a:bodyPr/>
                        <a:lstStyle/>
                        <a:p>
                          <a:pPr algn="l">
                            <a:spcBef>
                              <a:spcPts val="600"/>
                            </a:spcBef>
                            <a:spcAft>
                              <a:spcPts val="300"/>
                            </a:spcAft>
                          </a:pPr>
                          <a:r>
                            <a:rPr lang="en-US" sz="1400" kern="100" dirty="0">
                              <a:effectLst/>
                            </a:rPr>
                            <a:t>Coupling factor [%]</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sz="1400" kern="100" dirty="0">
                              <a:effectLst/>
                            </a:rPr>
                            <a:t>0.35</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0.8</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1.6</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249193598"/>
                      </a:ext>
                    </a:extLst>
                  </a:tr>
                  <a:tr h="276788">
                    <a:tc>
                      <a:txBody>
                        <a:bodyPr/>
                        <a:lstStyle/>
                        <a:p>
                          <a:endParaRPr lang="zh-SG"/>
                        </a:p>
                      </a:txBody>
                      <a:tcPr marL="68580" marR="68580" marT="0" marB="0">
                        <a:blipFill>
                          <a:blip r:embed="rId2"/>
                          <a:stretch>
                            <a:fillRect l="-239" t="-1291111" r="-287828" b="-557778"/>
                          </a:stretch>
                        </a:blipFill>
                      </a:tcPr>
                    </a:tc>
                    <a:tc>
                      <a:txBody>
                        <a:bodyPr/>
                        <a:lstStyle/>
                        <a:p>
                          <a:pPr algn="ctr">
                            <a:spcBef>
                              <a:spcPts val="600"/>
                            </a:spcBef>
                            <a:spcAft>
                              <a:spcPts val="300"/>
                            </a:spcAft>
                          </a:pPr>
                          <a:r>
                            <a:rPr lang="en-US" sz="1400" kern="100" dirty="0">
                              <a:effectLst/>
                            </a:rPr>
                            <a:t>0.032</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0.044</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0.059</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6260337"/>
                      </a:ext>
                    </a:extLst>
                  </a:tr>
                  <a:tr h="239384">
                    <a:tc>
                      <a:txBody>
                        <a:bodyPr/>
                        <a:lstStyle/>
                        <a:p>
                          <a:pPr algn="l">
                            <a:spcBef>
                              <a:spcPts val="600"/>
                            </a:spcBef>
                            <a:spcAft>
                              <a:spcPts val="300"/>
                            </a:spcAft>
                          </a:pPr>
                          <a:r>
                            <a:rPr lang="en-US" sz="1400" kern="100" dirty="0">
                              <a:effectLst/>
                            </a:rPr>
                            <a:t>Bucket Height [%]</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sz="1400" kern="100" dirty="0">
                              <a:effectLst/>
                            </a:rPr>
                            <a:t>0.35</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0.8</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1.6</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171761600"/>
                      </a:ext>
                    </a:extLst>
                  </a:tr>
                  <a:tr h="239384">
                    <a:tc>
                      <a:txBody>
                        <a:bodyPr/>
                        <a:lstStyle/>
                        <a:p>
                          <a:pPr algn="l">
                            <a:spcBef>
                              <a:spcPts val="600"/>
                            </a:spcBef>
                            <a:spcAft>
                              <a:spcPts val="300"/>
                            </a:spcAft>
                          </a:pPr>
                          <a:r>
                            <a:rPr lang="en-US" altLang="zh-CN" sz="1400" b="0" kern="100" dirty="0">
                              <a:solidFill>
                                <a:srgbClr val="000000"/>
                              </a:solidFill>
                              <a:effectLst/>
                              <a:latin typeface="+mn-lt"/>
                              <a:ea typeface="+mn-ea"/>
                              <a:cs typeface="Times New Roman" panose="02020603050405020304" pitchFamily="18" charset="0"/>
                            </a:rPr>
                            <a:t>Natural energy spread [%]</a:t>
                          </a:r>
                          <a:endParaRPr lang="zh-CN" altLang="en-US" sz="1400" b="0" kern="100" dirty="0">
                            <a:solidFill>
                              <a:srgbClr val="000000"/>
                            </a:solidFill>
                            <a:effectLst/>
                            <a:latin typeface="+mn-lt"/>
                            <a:ea typeface="+mn-ea"/>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0.086</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0.076</a:t>
                          </a:r>
                          <a:endParaRPr lang="zh-CN" altLang="en-US" sz="140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0.014</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519740449"/>
                      </a:ext>
                    </a:extLst>
                  </a:tr>
                  <a:tr h="249858">
                    <a:tc>
                      <a:txBody>
                        <a:bodyPr/>
                        <a:lstStyle/>
                        <a:p>
                          <a:endParaRPr lang="zh-SG"/>
                        </a:p>
                      </a:txBody>
                      <a:tcPr marL="68580" marR="68580" marT="0" marB="0">
                        <a:blipFill>
                          <a:blip r:embed="rId2"/>
                          <a:stretch>
                            <a:fillRect l="-239" t="-1719512" r="-287828" b="-319512"/>
                          </a:stretch>
                        </a:blipFill>
                      </a:tcPr>
                    </a:tc>
                    <a:tc>
                      <a:txBody>
                        <a:bodyPr/>
                        <a:lstStyle/>
                        <a:p>
                          <a:pPr algn="ctr">
                            <a:spcBef>
                              <a:spcPts val="600"/>
                            </a:spcBef>
                            <a:spcAft>
                              <a:spcPts val="300"/>
                            </a:spcAft>
                          </a:pPr>
                          <a:r>
                            <a:rPr lang="en-US" sz="1400" kern="100" dirty="0">
                              <a:effectLst/>
                            </a:rPr>
                            <a:t>1.77</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1.8</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1.1</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92537838"/>
                      </a:ext>
                    </a:extLst>
                  </a:tr>
                  <a:tr h="239384">
                    <a:tc>
                      <a:txBody>
                        <a:bodyPr/>
                        <a:lstStyle/>
                        <a:p>
                          <a:endParaRPr lang="zh-SG"/>
                        </a:p>
                      </a:txBody>
                      <a:tcPr marL="68580" marR="68580" marT="0" marB="0">
                        <a:blipFill>
                          <a:blip r:embed="rId2"/>
                          <a:stretch>
                            <a:fillRect l="-239" t="-1912821" r="-287828" b="-235897"/>
                          </a:stretch>
                        </a:blipFill>
                      </a:tcPr>
                    </a:tc>
                    <a:tc>
                      <a:txBody>
                        <a:bodyPr/>
                        <a:lstStyle/>
                        <a:p>
                          <a:pPr algn="ctr">
                            <a:spcBef>
                              <a:spcPts val="600"/>
                            </a:spcBef>
                            <a:spcAft>
                              <a:spcPts val="300"/>
                            </a:spcAft>
                          </a:pPr>
                          <a:r>
                            <a:rPr lang="en-US" sz="1400" kern="100" dirty="0">
                              <a:effectLst/>
                            </a:rPr>
                            <a:t>1.86</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1.9</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chemeClr val="tx1"/>
                              </a:solidFill>
                              <a:effectLst/>
                              <a:latin typeface="+mn-lt"/>
                              <a:ea typeface="宋体" panose="02010600030101010101" pitchFamily="2" charset="-122"/>
                              <a:cs typeface="Times New Roman" panose="02020603050405020304" pitchFamily="18" charset="0"/>
                            </a:rPr>
                            <a:t>1.2</a:t>
                          </a:r>
                          <a:endParaRPr lang="zh-CN" sz="1400" b="0" kern="100" dirty="0">
                            <a:solidFill>
                              <a:schemeClr val="tx1"/>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148032007"/>
                      </a:ext>
                    </a:extLst>
                  </a:tr>
                  <a:tr h="239384">
                    <a:tc>
                      <a:txBody>
                        <a:bodyPr/>
                        <a:lstStyle/>
                        <a:p>
                          <a:pPr algn="l">
                            <a:spcBef>
                              <a:spcPts val="600"/>
                            </a:spcBef>
                            <a:spcAft>
                              <a:spcPts val="300"/>
                            </a:spcAft>
                          </a:pPr>
                          <a:r>
                            <a:rPr lang="en-US" altLang="zh-CN" sz="1400" kern="100" dirty="0">
                              <a:solidFill>
                                <a:schemeClr val="dk1"/>
                              </a:solidFill>
                              <a:effectLst/>
                              <a:latin typeface="+mn-lt"/>
                              <a:ea typeface="+mn-ea"/>
                              <a:cs typeface="+mn-cs"/>
                            </a:rPr>
                            <a:t>Half crossing angle</a:t>
                          </a:r>
                          <a:r>
                            <a:rPr lang="zh-CN" altLang="en-US" sz="1400" kern="100" dirty="0">
                              <a:solidFill>
                                <a:schemeClr val="dk1"/>
                              </a:solidFill>
                              <a:effectLst/>
                              <a:latin typeface="+mn-lt"/>
                              <a:ea typeface="+mn-ea"/>
                              <a:cs typeface="+mn-cs"/>
                            </a:rPr>
                            <a:t> </a:t>
                          </a:r>
                          <a:r>
                            <a:rPr lang="en-US" altLang="zh-CN" sz="1400" kern="100" dirty="0">
                              <a:solidFill>
                                <a:schemeClr val="dk1"/>
                              </a:solidFill>
                              <a:effectLst/>
                              <a:latin typeface="+mn-lt"/>
                              <a:ea typeface="+mn-ea"/>
                              <a:cs typeface="+mn-cs"/>
                            </a:rPr>
                            <a:t>[</a:t>
                          </a:r>
                          <a:r>
                            <a:rPr lang="en-US" altLang="zh-CN" sz="1400" kern="100" dirty="0" err="1">
                              <a:solidFill>
                                <a:schemeClr val="dk1"/>
                              </a:solidFill>
                              <a:effectLst/>
                              <a:latin typeface="+mn-lt"/>
                              <a:ea typeface="+mn-ea"/>
                              <a:cs typeface="+mn-cs"/>
                            </a:rPr>
                            <a:t>mrad</a:t>
                          </a:r>
                          <a:r>
                            <a:rPr lang="en-US" altLang="zh-CN" sz="1400" kern="100" dirty="0">
                              <a:solidFill>
                                <a:schemeClr val="dk1"/>
                              </a:solidFill>
                              <a:effectLst/>
                              <a:latin typeface="+mn-lt"/>
                              <a:ea typeface="+mn-ea"/>
                              <a:cs typeface="+mn-cs"/>
                            </a:rPr>
                            <a:t>]</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18.1</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18.1</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18.1</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38383639"/>
                      </a:ext>
                    </a:extLst>
                  </a:tr>
                  <a:tr h="239384">
                    <a:tc>
                      <a:txBody>
                        <a:bodyPr/>
                        <a:lstStyle/>
                        <a:p>
                          <a:pPr algn="l">
                            <a:spcBef>
                              <a:spcPts val="600"/>
                            </a:spcBef>
                            <a:spcAft>
                              <a:spcPts val="300"/>
                            </a:spcAft>
                          </a:pPr>
                          <a:r>
                            <a:rPr lang="en-US" altLang="zh-CN" sz="1400" b="0" kern="100" dirty="0" err="1">
                              <a:solidFill>
                                <a:srgbClr val="000000"/>
                              </a:solidFill>
                              <a:effectLst/>
                              <a:latin typeface="+mn-lt"/>
                              <a:ea typeface="+mn-ea"/>
                              <a:cs typeface="Times New Roman" panose="02020603050405020304" pitchFamily="18" charset="0"/>
                            </a:rPr>
                            <a:t>Piwinski</a:t>
                          </a:r>
                          <a:r>
                            <a:rPr lang="en-US" altLang="zh-CN" sz="1400" b="0" kern="100" dirty="0">
                              <a:solidFill>
                                <a:srgbClr val="000000"/>
                              </a:solidFill>
                              <a:effectLst/>
                              <a:latin typeface="+mn-lt"/>
                              <a:ea typeface="+mn-ea"/>
                              <a:cs typeface="Times New Roman" panose="02020603050405020304" pitchFamily="18" charset="0"/>
                            </a:rPr>
                            <a:t> angle</a:t>
                          </a:r>
                          <a:endParaRPr lang="zh-CN" sz="1400" b="0" kern="100" dirty="0">
                            <a:solidFill>
                              <a:srgbClr val="000000"/>
                            </a:solidFill>
                            <a:effectLst/>
                            <a:latin typeface="+mn-lt"/>
                            <a:ea typeface="+mn-ea"/>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5.3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7.9</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9.8</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112920147"/>
                      </a:ext>
                    </a:extLst>
                  </a:tr>
                </a:tbl>
              </a:graphicData>
            </a:graphic>
          </p:graphicFrame>
        </mc:Fallback>
      </mc:AlternateContent>
      <p:sp>
        <p:nvSpPr>
          <p:cNvPr id="6" name="矩形 5">
            <a:extLst>
              <a:ext uri="{FF2B5EF4-FFF2-40B4-BE49-F238E27FC236}">
                <a16:creationId xmlns:a16="http://schemas.microsoft.com/office/drawing/2014/main" id="{399F6AD3-4006-4653-B510-A75D7DDF6BBD}"/>
              </a:ext>
            </a:extLst>
          </p:cNvPr>
          <p:cNvSpPr/>
          <p:nvPr/>
        </p:nvSpPr>
        <p:spPr>
          <a:xfrm>
            <a:off x="3737113" y="2345634"/>
            <a:ext cx="7362908" cy="36576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sp>
        <p:nvSpPr>
          <p:cNvPr id="7" name="文本框 6">
            <a:extLst>
              <a:ext uri="{FF2B5EF4-FFF2-40B4-BE49-F238E27FC236}">
                <a16:creationId xmlns:a16="http://schemas.microsoft.com/office/drawing/2014/main" id="{3D91048E-2C73-4942-8177-A82E54A2855C}"/>
              </a:ext>
            </a:extLst>
          </p:cNvPr>
          <p:cNvSpPr txBox="1"/>
          <p:nvPr/>
        </p:nvSpPr>
        <p:spPr>
          <a:xfrm>
            <a:off x="1812898" y="6241285"/>
            <a:ext cx="9255318" cy="338554"/>
          </a:xfrm>
          <a:prstGeom prst="rect">
            <a:avLst/>
          </a:prstGeom>
          <a:noFill/>
          <a:ln w="19050">
            <a:solidFill>
              <a:srgbClr val="C00000"/>
            </a:solidFill>
          </a:ln>
        </p:spPr>
        <p:txBody>
          <a:bodyPr wrap="square">
            <a:spAutoFit/>
          </a:bodyPr>
          <a:lstStyle/>
          <a:p>
            <a:r>
              <a:rPr lang="en-US" altLang="zh-SG" sz="1600" dirty="0"/>
              <a:t>To test luminosity performance at various </a:t>
            </a:r>
            <a:r>
              <a:rPr lang="en-US" altLang="zh-SG" sz="1600" dirty="0" err="1"/>
              <a:t>Piwinski</a:t>
            </a:r>
            <a:r>
              <a:rPr lang="en-US" altLang="zh-SG" sz="1600" dirty="0"/>
              <a:t> angles </a:t>
            </a:r>
            <a:r>
              <a:rPr lang="en-US" altLang="zh-SG" sz="1600" dirty="0">
                <a:latin typeface="Times New Roman" panose="02020603050405020304" pitchFamily="18" charset="0"/>
                <a:cs typeface="Times New Roman" panose="02020603050405020304" pitchFamily="18" charset="0"/>
              </a:rPr>
              <a:t>→ </a:t>
            </a:r>
            <a:r>
              <a:rPr lang="en-US" altLang="zh-SG" sz="1600" dirty="0"/>
              <a:t>b-b parameters &amp; CW commissioning experience.</a:t>
            </a:r>
            <a:endParaRPr lang="zh-SG" altLang="en-US" sz="1600" dirty="0"/>
          </a:p>
        </p:txBody>
      </p:sp>
      <p:sp>
        <p:nvSpPr>
          <p:cNvPr id="8" name="矩形 7">
            <a:extLst>
              <a:ext uri="{FF2B5EF4-FFF2-40B4-BE49-F238E27FC236}">
                <a16:creationId xmlns:a16="http://schemas.microsoft.com/office/drawing/2014/main" id="{0D4C1AA3-C17A-4FBE-A96D-33ED1B1A361A}"/>
              </a:ext>
            </a:extLst>
          </p:cNvPr>
          <p:cNvSpPr/>
          <p:nvPr/>
        </p:nvSpPr>
        <p:spPr>
          <a:xfrm>
            <a:off x="3778201" y="5925047"/>
            <a:ext cx="7362908" cy="29287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spTree>
    <p:extLst>
      <p:ext uri="{BB962C8B-B14F-4D97-AF65-F5344CB8AC3E}">
        <p14:creationId xmlns:p14="http://schemas.microsoft.com/office/powerpoint/2010/main" val="2813940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6"/>
            <a:ext cx="10515600" cy="1064282"/>
          </a:xfrm>
        </p:spPr>
        <p:txBody>
          <a:bodyPr/>
          <a:lstStyle/>
          <a:p>
            <a:pPr algn="ctr"/>
            <a:r>
              <a:rPr lang="en-US" altLang="zh-CN" dirty="0"/>
              <a:t>Lattice design @ 1.0GeV</a:t>
            </a:r>
            <a:endParaRPr lang="zh-CN" altLang="en-US" dirty="0"/>
          </a:p>
        </p:txBody>
      </p:sp>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t="14100" b="6207"/>
          <a:stretch/>
        </p:blipFill>
        <p:spPr>
          <a:xfrm>
            <a:off x="2291255" y="1528201"/>
            <a:ext cx="7609490" cy="4790063"/>
          </a:xfrm>
          <a:prstGeom prst="rect">
            <a:avLst/>
          </a:prstGeom>
        </p:spPr>
      </p:pic>
      <p:sp>
        <p:nvSpPr>
          <p:cNvPr id="4" name="文本框 3">
            <a:extLst>
              <a:ext uri="{FF2B5EF4-FFF2-40B4-BE49-F238E27FC236}">
                <a16:creationId xmlns:a16="http://schemas.microsoft.com/office/drawing/2014/main" id="{943E6B66-DDF0-4490-80D5-C3BBC4FE34BF}"/>
              </a:ext>
            </a:extLst>
          </p:cNvPr>
          <p:cNvSpPr txBox="1"/>
          <p:nvPr/>
        </p:nvSpPr>
        <p:spPr>
          <a:xfrm>
            <a:off x="10700085" y="1179095"/>
            <a:ext cx="954505" cy="307777"/>
          </a:xfrm>
          <a:prstGeom prst="rect">
            <a:avLst/>
          </a:prstGeom>
          <a:noFill/>
        </p:spPr>
        <p:txBody>
          <a:bodyPr wrap="square" rtlCol="0">
            <a:spAutoFit/>
          </a:bodyPr>
          <a:lstStyle/>
          <a:p>
            <a:r>
              <a:rPr lang="zh-CN" altLang="en-US" sz="1400" dirty="0"/>
              <a:t>赵明阳</a:t>
            </a:r>
            <a:endParaRPr lang="zh-SG" altLang="en-US" sz="1400" dirty="0"/>
          </a:p>
        </p:txBody>
      </p:sp>
    </p:spTree>
    <p:extLst>
      <p:ext uri="{BB962C8B-B14F-4D97-AF65-F5344CB8AC3E}">
        <p14:creationId xmlns:p14="http://schemas.microsoft.com/office/powerpoint/2010/main" val="190199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D5D265C3-CC75-44A6-B29C-418789F20C4F}"/>
              </a:ext>
            </a:extLst>
          </p:cNvPr>
          <p:cNvSpPr>
            <a:spLocks noGrp="1"/>
          </p:cNvSpPr>
          <p:nvPr>
            <p:ph type="sldNum" sz="quarter" idx="12"/>
          </p:nvPr>
        </p:nvSpPr>
        <p:spPr/>
        <p:txBody>
          <a:bodyPr/>
          <a:lstStyle/>
          <a:p>
            <a:fld id="{473069F2-1BFE-4A2E-B6D1-533E36529D23}" type="slidenum">
              <a:rPr lang="zh-CN" altLang="en-US" smtClean="0"/>
              <a:pPr/>
              <a:t>13</a:t>
            </a:fld>
            <a:endParaRPr lang="zh-CN" altLang="en-US" dirty="0"/>
          </a:p>
        </p:txBody>
      </p:sp>
      <p:sp>
        <p:nvSpPr>
          <p:cNvPr id="2" name="文本占位符 1">
            <a:extLst>
              <a:ext uri="{FF2B5EF4-FFF2-40B4-BE49-F238E27FC236}">
                <a16:creationId xmlns:a16="http://schemas.microsoft.com/office/drawing/2014/main" id="{117B4A33-F761-44C6-BEBF-1FC69086826C}"/>
              </a:ext>
            </a:extLst>
          </p:cNvPr>
          <p:cNvSpPr>
            <a:spLocks noGrp="1"/>
          </p:cNvSpPr>
          <p:nvPr>
            <p:ph type="body" sz="quarter" idx="4294967295"/>
          </p:nvPr>
        </p:nvSpPr>
        <p:spPr>
          <a:xfrm>
            <a:off x="700121" y="182484"/>
            <a:ext cx="10953750" cy="723900"/>
          </a:xfrm>
        </p:spPr>
        <p:txBody>
          <a:bodyPr/>
          <a:lstStyle/>
          <a:p>
            <a:pPr marL="0" indent="0" algn="ctr">
              <a:buNone/>
            </a:pPr>
            <a:r>
              <a:rPr lang="en-US" altLang="zh-SG" b="1" dirty="0">
                <a:solidFill>
                  <a:srgbClr val="0000FF"/>
                </a:solidFill>
                <a:latin typeface="Times New Roman" panose="02020603050405020304" pitchFamily="18" charset="0"/>
                <a:ea typeface="+mj-ea"/>
                <a:cs typeface="Times New Roman" panose="02020603050405020304" pitchFamily="18" charset="0"/>
              </a:rPr>
              <a:t>Preliminary</a:t>
            </a:r>
            <a:r>
              <a:rPr lang="zh-SG" altLang="en-US" b="1" dirty="0">
                <a:solidFill>
                  <a:srgbClr val="0000FF"/>
                </a:solidFill>
                <a:latin typeface="Times New Roman" panose="02020603050405020304" pitchFamily="18" charset="0"/>
                <a:ea typeface="+mj-ea"/>
                <a:cs typeface="Times New Roman" panose="02020603050405020304" pitchFamily="18" charset="0"/>
              </a:rPr>
              <a:t> </a:t>
            </a:r>
            <a:r>
              <a:rPr lang="en-US" altLang="zh-SG" b="1" dirty="0">
                <a:solidFill>
                  <a:srgbClr val="0000FF"/>
                </a:solidFill>
                <a:latin typeface="Times New Roman" panose="02020603050405020304" pitchFamily="18" charset="0"/>
                <a:ea typeface="+mj-ea"/>
                <a:cs typeface="Times New Roman" panose="02020603050405020304" pitchFamily="18" charset="0"/>
              </a:rPr>
              <a:t>beam-beam simulations &amp; DA @ 1.0GeV</a:t>
            </a:r>
          </a:p>
        </p:txBody>
      </p:sp>
      <p:pic>
        <p:nvPicPr>
          <p:cNvPr id="7" name="图片 6">
            <a:extLst>
              <a:ext uri="{FF2B5EF4-FFF2-40B4-BE49-F238E27FC236}">
                <a16:creationId xmlns:a16="http://schemas.microsoft.com/office/drawing/2014/main" id="{572E3D21-EE82-4AC6-902B-8AC17C7FCE79}"/>
              </a:ext>
            </a:extLst>
          </p:cNvPr>
          <p:cNvPicPr>
            <a:picLocks noChangeAspect="1"/>
          </p:cNvPicPr>
          <p:nvPr/>
        </p:nvPicPr>
        <p:blipFill>
          <a:blip r:embed="rId2"/>
          <a:stretch>
            <a:fillRect/>
          </a:stretch>
        </p:blipFill>
        <p:spPr>
          <a:xfrm>
            <a:off x="384918" y="1927835"/>
            <a:ext cx="5620999" cy="3371380"/>
          </a:xfrm>
          <a:prstGeom prst="rect">
            <a:avLst/>
          </a:prstGeom>
        </p:spPr>
      </p:pic>
      <p:pic>
        <p:nvPicPr>
          <p:cNvPr id="8" name="图片 7">
            <a:extLst>
              <a:ext uri="{FF2B5EF4-FFF2-40B4-BE49-F238E27FC236}">
                <a16:creationId xmlns:a16="http://schemas.microsoft.com/office/drawing/2014/main" id="{20DEA94D-318B-446E-8158-943B8C75DC15}"/>
              </a:ext>
            </a:extLst>
          </p:cNvPr>
          <p:cNvPicPr>
            <a:picLocks noChangeAspect="1"/>
          </p:cNvPicPr>
          <p:nvPr/>
        </p:nvPicPr>
        <p:blipFill>
          <a:blip r:embed="rId3"/>
          <a:stretch>
            <a:fillRect/>
          </a:stretch>
        </p:blipFill>
        <p:spPr>
          <a:xfrm>
            <a:off x="6176996" y="1659948"/>
            <a:ext cx="5697913" cy="3568390"/>
          </a:xfrm>
          <a:prstGeom prst="rect">
            <a:avLst/>
          </a:prstGeom>
        </p:spPr>
      </p:pic>
      <p:sp>
        <p:nvSpPr>
          <p:cNvPr id="9" name="文本框 8">
            <a:extLst>
              <a:ext uri="{FF2B5EF4-FFF2-40B4-BE49-F238E27FC236}">
                <a16:creationId xmlns:a16="http://schemas.microsoft.com/office/drawing/2014/main" id="{F0E778D0-A573-474F-86D1-63A100C8DA5A}"/>
              </a:ext>
            </a:extLst>
          </p:cNvPr>
          <p:cNvSpPr txBox="1"/>
          <p:nvPr/>
        </p:nvSpPr>
        <p:spPr>
          <a:xfrm>
            <a:off x="7372107" y="1085945"/>
            <a:ext cx="296458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cs"/>
              </a:rPr>
              <a:t>62% crab + 3.6T wiggler</a:t>
            </a:r>
            <a:endParaRPr kumimoji="0" lang="zh-SG" altLang="en-US" sz="1800" b="0"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cs"/>
            </a:endParaRPr>
          </a:p>
        </p:txBody>
      </p:sp>
      <p:sp>
        <p:nvSpPr>
          <p:cNvPr id="10" name="文本框 9">
            <a:extLst>
              <a:ext uri="{FF2B5EF4-FFF2-40B4-BE49-F238E27FC236}">
                <a16:creationId xmlns:a16="http://schemas.microsoft.com/office/drawing/2014/main" id="{EA6E1237-9A28-4BBA-B87B-4167C5D3BE72}"/>
              </a:ext>
            </a:extLst>
          </p:cNvPr>
          <p:cNvSpPr txBox="1"/>
          <p:nvPr/>
        </p:nvSpPr>
        <p:spPr>
          <a:xfrm>
            <a:off x="6287674" y="5193083"/>
            <a:ext cx="4864235" cy="400110"/>
          </a:xfrm>
          <a:prstGeom prst="rect">
            <a:avLst/>
          </a:prstGeom>
          <a:noFill/>
        </p:spPr>
        <p:txBody>
          <a:bodyPr wrap="square" rtlCol="0">
            <a:spAutoFit/>
          </a:bodyPr>
          <a:lstStyle/>
          <a:p>
            <a:pPr marL="285750" indent="-285750">
              <a:buFont typeface="Arial" panose="020B0604020202020204" pitchFamily="34" charset="0"/>
              <a:buChar char="•"/>
            </a:pPr>
            <a:r>
              <a:rPr lang="en-US" altLang="zh-CN" sz="2000" dirty="0"/>
              <a:t>DA requirement by injection @1.0GeV</a:t>
            </a:r>
            <a:endParaRPr lang="zh-SG" altLang="en-US" sz="2000" dirty="0"/>
          </a:p>
        </p:txBody>
      </p:sp>
      <p:sp>
        <p:nvSpPr>
          <p:cNvPr id="12" name="文本框 11">
            <a:extLst>
              <a:ext uri="{FF2B5EF4-FFF2-40B4-BE49-F238E27FC236}">
                <a16:creationId xmlns:a16="http://schemas.microsoft.com/office/drawing/2014/main" id="{17CA36E8-5294-4B78-8FA3-DA7FE5B82981}"/>
              </a:ext>
            </a:extLst>
          </p:cNvPr>
          <p:cNvSpPr txBox="1"/>
          <p:nvPr/>
        </p:nvSpPr>
        <p:spPr>
          <a:xfrm>
            <a:off x="6865952" y="5544256"/>
            <a:ext cx="4146605" cy="369332"/>
          </a:xfrm>
          <a:prstGeom prst="rect">
            <a:avLst/>
          </a:prstGeom>
          <a:noFill/>
        </p:spPr>
        <p:txBody>
          <a:bodyPr wrap="square">
            <a:spAutoFit/>
          </a:bodyPr>
          <a:lstStyle/>
          <a:p>
            <a:r>
              <a:rPr lang="en-US" altLang="zh-CN" dirty="0"/>
              <a:t>--With DR :</a:t>
            </a:r>
            <a:r>
              <a:rPr lang="en-US" altLang="zh-CN" dirty="0">
                <a:solidFill>
                  <a:srgbClr val="0000FF"/>
                </a:solidFill>
              </a:rPr>
              <a:t>  21</a:t>
            </a:r>
            <a:r>
              <a:rPr lang="en-US" altLang="zh-CN" dirty="0">
                <a:solidFill>
                  <a:srgbClr val="0000FF"/>
                </a:solidFill>
                <a:latin typeface="Symbol" panose="05050102010706020507" pitchFamily="18" charset="2"/>
              </a:rPr>
              <a:t>s</a:t>
            </a:r>
            <a:r>
              <a:rPr lang="en-US" altLang="zh-CN" dirty="0">
                <a:solidFill>
                  <a:srgbClr val="0000FF"/>
                </a:solidFill>
              </a:rPr>
              <a:t>x,</a:t>
            </a:r>
            <a:r>
              <a:rPr lang="zh-CN" altLang="en-US" dirty="0">
                <a:solidFill>
                  <a:srgbClr val="0000FF"/>
                </a:solidFill>
              </a:rPr>
              <a:t> </a:t>
            </a:r>
            <a:r>
              <a:rPr lang="en-US" altLang="zh-CN" dirty="0">
                <a:solidFill>
                  <a:srgbClr val="0000FF"/>
                </a:solidFill>
              </a:rPr>
              <a:t>103</a:t>
            </a:r>
            <a:r>
              <a:rPr lang="en-US" altLang="zh-CN" dirty="0">
                <a:solidFill>
                  <a:srgbClr val="0000FF"/>
                </a:solidFill>
                <a:latin typeface="Symbol" panose="05050102010706020507" pitchFamily="18" charset="2"/>
              </a:rPr>
              <a:t>s</a:t>
            </a:r>
            <a:r>
              <a:rPr lang="en-US" altLang="zh-CN" dirty="0">
                <a:solidFill>
                  <a:srgbClr val="0000FF"/>
                </a:solidFill>
              </a:rPr>
              <a:t>y </a:t>
            </a:r>
            <a:r>
              <a:rPr lang="en-US" altLang="zh-CN" dirty="0">
                <a:solidFill>
                  <a:srgbClr val="0000FF"/>
                </a:solidFill>
                <a:latin typeface="Symbol" panose="05050102010706020507" pitchFamily="18" charset="2"/>
              </a:rPr>
              <a:t>(</a:t>
            </a:r>
            <a:r>
              <a:rPr lang="en-US" altLang="zh-CN" dirty="0">
                <a:solidFill>
                  <a:srgbClr val="0000FF"/>
                </a:solidFill>
                <a:sym typeface="Symbol" panose="05050102010706020507" pitchFamily="18" charset="2"/>
              </a:rPr>
              <a:t>y= 0.008x</a:t>
            </a:r>
            <a:r>
              <a:rPr lang="en-US" altLang="zh-CN" dirty="0">
                <a:solidFill>
                  <a:srgbClr val="0000FF"/>
                </a:solidFill>
                <a:latin typeface="Symbol" panose="05050102010706020507" pitchFamily="18" charset="2"/>
              </a:rPr>
              <a:t>)</a:t>
            </a:r>
          </a:p>
        </p:txBody>
      </p:sp>
      <p:sp>
        <p:nvSpPr>
          <p:cNvPr id="13" name="文本框 12">
            <a:extLst>
              <a:ext uri="{FF2B5EF4-FFF2-40B4-BE49-F238E27FC236}">
                <a16:creationId xmlns:a16="http://schemas.microsoft.com/office/drawing/2014/main" id="{75D7F112-34EF-4EC9-9449-44645965AC84}"/>
              </a:ext>
            </a:extLst>
          </p:cNvPr>
          <p:cNvSpPr txBox="1"/>
          <p:nvPr/>
        </p:nvSpPr>
        <p:spPr>
          <a:xfrm>
            <a:off x="1518700" y="1272208"/>
            <a:ext cx="372121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altLang="zh-SG" sz="2400" dirty="0"/>
              <a:t>Luminosity with tune scan</a:t>
            </a:r>
            <a:endParaRPr lang="zh-SG" altLang="en-US" sz="2400" dirty="0"/>
          </a:p>
        </p:txBody>
      </p:sp>
      <p:cxnSp>
        <p:nvCxnSpPr>
          <p:cNvPr id="17" name="直接连接符 16">
            <a:extLst>
              <a:ext uri="{FF2B5EF4-FFF2-40B4-BE49-F238E27FC236}">
                <a16:creationId xmlns:a16="http://schemas.microsoft.com/office/drawing/2014/main" id="{A80E7741-9EB2-4819-B938-2562725C5FCF}"/>
              </a:ext>
            </a:extLst>
          </p:cNvPr>
          <p:cNvCxnSpPr/>
          <p:nvPr/>
        </p:nvCxnSpPr>
        <p:spPr>
          <a:xfrm>
            <a:off x="874643" y="3458818"/>
            <a:ext cx="4985468" cy="0"/>
          </a:xfrm>
          <a:prstGeom prst="line">
            <a:avLst/>
          </a:prstGeom>
        </p:spPr>
        <p:style>
          <a:lnRef idx="2">
            <a:schemeClr val="accent2"/>
          </a:lnRef>
          <a:fillRef idx="0">
            <a:schemeClr val="accent2"/>
          </a:fillRef>
          <a:effectRef idx="1">
            <a:schemeClr val="accent2"/>
          </a:effectRef>
          <a:fontRef idx="minor">
            <a:schemeClr val="tx1"/>
          </a:fontRef>
        </p:style>
      </p:cxnSp>
      <p:sp>
        <p:nvSpPr>
          <p:cNvPr id="18" name="文本框 17">
            <a:extLst>
              <a:ext uri="{FF2B5EF4-FFF2-40B4-BE49-F238E27FC236}">
                <a16:creationId xmlns:a16="http://schemas.microsoft.com/office/drawing/2014/main" id="{35F1BC20-7257-49F1-8F41-391D8C9CDA50}"/>
              </a:ext>
            </a:extLst>
          </p:cNvPr>
          <p:cNvSpPr txBox="1"/>
          <p:nvPr/>
        </p:nvSpPr>
        <p:spPr>
          <a:xfrm>
            <a:off x="4691269" y="3434963"/>
            <a:ext cx="1208599" cy="369332"/>
          </a:xfrm>
          <a:prstGeom prst="rect">
            <a:avLst/>
          </a:prstGeom>
          <a:noFill/>
        </p:spPr>
        <p:txBody>
          <a:bodyPr wrap="square" rtlCol="0">
            <a:spAutoFit/>
          </a:bodyPr>
          <a:lstStyle/>
          <a:p>
            <a:r>
              <a:rPr lang="en-US" altLang="zh-SG" dirty="0" err="1">
                <a:solidFill>
                  <a:srgbClr val="FF0000"/>
                </a:solidFill>
              </a:rPr>
              <a:t>Lumi</a:t>
            </a:r>
            <a:r>
              <a:rPr lang="en-US" altLang="zh-SG" dirty="0">
                <a:solidFill>
                  <a:srgbClr val="FF0000"/>
                </a:solidFill>
              </a:rPr>
              <a:t>. goal</a:t>
            </a:r>
            <a:endParaRPr lang="zh-SG" altLang="en-US" dirty="0">
              <a:solidFill>
                <a:srgbClr val="FF0000"/>
              </a:solidFill>
            </a:endParaRPr>
          </a:p>
        </p:txBody>
      </p:sp>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23DDDEE0-1E94-46B4-907C-B08070BB5B8F}"/>
                  </a:ext>
                </a:extLst>
              </p:cNvPr>
              <p:cNvSpPr txBox="1"/>
              <p:nvPr/>
            </p:nvSpPr>
            <p:spPr>
              <a:xfrm>
                <a:off x="683812" y="5915770"/>
                <a:ext cx="10758115" cy="407099"/>
              </a:xfrm>
              <a:prstGeom prst="rect">
                <a:avLst/>
              </a:prstGeom>
              <a:noFill/>
            </p:spPr>
            <p:txBody>
              <a:bodyPr wrap="square" rtlCol="0">
                <a:spAutoFit/>
              </a:bodyPr>
              <a:lstStyle/>
              <a:p>
                <a:pPr marL="285750" indent="-285750">
                  <a:buFont typeface="Arial" panose="020B0604020202020204" pitchFamily="34" charset="0"/>
                  <a:buChar char="•"/>
                </a:pPr>
                <a:r>
                  <a:rPr lang="en-US" altLang="zh-CN" sz="2000" b="1" kern="100" dirty="0">
                    <a:solidFill>
                      <a:srgbClr val="C00000"/>
                    </a:solidFill>
                    <a:effectLst/>
                  </a:rPr>
                  <a:t>Our luminosity goal @1.0GeV (1</a:t>
                </a:r>
                <a:r>
                  <a:rPr lang="en-US" altLang="zh-CN" sz="2000" b="1" kern="100" dirty="0">
                    <a:solidFill>
                      <a:srgbClr val="C00000"/>
                    </a:solidFill>
                    <a:effectLst/>
                    <a:sym typeface="Symbol" panose="05050102010706020507" pitchFamily="18" charset="2"/>
                  </a:rPr>
                  <a:t></a:t>
                </a:r>
                <a:r>
                  <a:rPr lang="zh-CN" altLang="zh-SG" sz="2000" b="1" kern="100" dirty="0">
                    <a:solidFill>
                      <a:srgbClr val="C00000"/>
                    </a:solidFill>
                    <a:effectLst/>
                  </a:rPr>
                  <a:t> </a:t>
                </a:r>
                <a14:m>
                  <m:oMath xmlns:m="http://schemas.openxmlformats.org/officeDocument/2006/math">
                    <m:sSup>
                      <m:sSupPr>
                        <m:ctrlPr>
                          <a:rPr lang="zh-CN" altLang="zh-SG" sz="2000" b="1" i="1" kern="100" smtClean="0">
                            <a:solidFill>
                              <a:srgbClr val="C00000"/>
                            </a:solidFill>
                            <a:effectLst/>
                            <a:latin typeface="Cambria Math" panose="02040503050406030204" pitchFamily="18" charset="0"/>
                          </a:rPr>
                        </m:ctrlPr>
                      </m:sSupPr>
                      <m:e>
                        <m:r>
                          <a:rPr lang="en-US" altLang="zh-SG" sz="2000" b="1" i="1" kern="100">
                            <a:solidFill>
                              <a:srgbClr val="C00000"/>
                            </a:solidFill>
                            <a:effectLst/>
                            <a:latin typeface="Cambria Math" panose="02040503050406030204" pitchFamily="18" charset="0"/>
                          </a:rPr>
                          <m:t>𝟏𝟎</m:t>
                        </m:r>
                      </m:e>
                      <m:sup>
                        <m:r>
                          <a:rPr lang="en-US" altLang="zh-SG" sz="2000" b="1" i="1" kern="100">
                            <a:solidFill>
                              <a:srgbClr val="C00000"/>
                            </a:solidFill>
                            <a:effectLst/>
                            <a:latin typeface="Cambria Math" panose="02040503050406030204" pitchFamily="18" charset="0"/>
                          </a:rPr>
                          <m:t>𝟑</m:t>
                        </m:r>
                        <m:r>
                          <a:rPr lang="en-US" altLang="zh-SG" sz="2000" b="1" i="1" kern="100" smtClean="0">
                            <a:solidFill>
                              <a:srgbClr val="C00000"/>
                            </a:solidFill>
                            <a:effectLst/>
                            <a:latin typeface="Cambria Math" panose="02040503050406030204" pitchFamily="18" charset="0"/>
                          </a:rPr>
                          <m:t>𝟑</m:t>
                        </m:r>
                      </m:sup>
                    </m:sSup>
                    <m:r>
                      <a:rPr lang="en-US" altLang="zh-SG" sz="2000" b="1" i="1" kern="100">
                        <a:solidFill>
                          <a:srgbClr val="C00000"/>
                        </a:solidFill>
                        <a:effectLst/>
                        <a:latin typeface="Cambria Math" panose="02040503050406030204" pitchFamily="18" charset="0"/>
                      </a:rPr>
                      <m:t>𝒄</m:t>
                    </m:r>
                    <m:sSup>
                      <m:sSupPr>
                        <m:ctrlPr>
                          <a:rPr lang="zh-CN" altLang="zh-SG" sz="2000" b="1" i="1" kern="100">
                            <a:solidFill>
                              <a:srgbClr val="C00000"/>
                            </a:solidFill>
                            <a:effectLst/>
                            <a:latin typeface="Cambria Math" panose="02040503050406030204" pitchFamily="18" charset="0"/>
                          </a:rPr>
                        </m:ctrlPr>
                      </m:sSupPr>
                      <m:e>
                        <m:r>
                          <a:rPr lang="en-US" altLang="zh-SG" sz="2000" b="1" i="1" kern="100">
                            <a:solidFill>
                              <a:srgbClr val="C00000"/>
                            </a:solidFill>
                            <a:effectLst/>
                            <a:latin typeface="Cambria Math" panose="02040503050406030204" pitchFamily="18" charset="0"/>
                          </a:rPr>
                          <m:t>𝒎</m:t>
                        </m:r>
                      </m:e>
                      <m:sup>
                        <m:r>
                          <a:rPr lang="en-US" altLang="zh-SG" sz="2000" b="1" kern="100">
                            <a:solidFill>
                              <a:srgbClr val="C00000"/>
                            </a:solidFill>
                            <a:effectLst/>
                            <a:latin typeface="Cambria Math" panose="02040503050406030204" pitchFamily="18" charset="0"/>
                          </a:rPr>
                          <m:t>−</m:t>
                        </m:r>
                        <m:r>
                          <a:rPr lang="en-US" altLang="zh-SG" sz="2000" b="1" i="1" kern="100">
                            <a:solidFill>
                              <a:srgbClr val="C00000"/>
                            </a:solidFill>
                            <a:effectLst/>
                            <a:latin typeface="Cambria Math" panose="02040503050406030204" pitchFamily="18" charset="0"/>
                          </a:rPr>
                          <m:t>𝟐</m:t>
                        </m:r>
                      </m:sup>
                    </m:sSup>
                    <m:sSup>
                      <m:sSupPr>
                        <m:ctrlPr>
                          <a:rPr lang="zh-CN" altLang="zh-SG" sz="2000" b="1" i="1" kern="100">
                            <a:solidFill>
                              <a:srgbClr val="C00000"/>
                            </a:solidFill>
                            <a:effectLst/>
                            <a:latin typeface="Cambria Math" panose="02040503050406030204" pitchFamily="18" charset="0"/>
                          </a:rPr>
                        </m:ctrlPr>
                      </m:sSupPr>
                      <m:e>
                        <m:r>
                          <a:rPr lang="en-US" altLang="zh-SG" sz="2000" b="1" i="1" kern="100">
                            <a:solidFill>
                              <a:srgbClr val="C00000"/>
                            </a:solidFill>
                            <a:effectLst/>
                            <a:latin typeface="Cambria Math" panose="02040503050406030204" pitchFamily="18" charset="0"/>
                          </a:rPr>
                          <m:t>𝒔</m:t>
                        </m:r>
                      </m:e>
                      <m:sup>
                        <m:r>
                          <a:rPr lang="en-US" altLang="zh-SG" sz="2000" b="1" kern="100">
                            <a:solidFill>
                              <a:srgbClr val="C00000"/>
                            </a:solidFill>
                            <a:effectLst/>
                            <a:latin typeface="Cambria Math" panose="02040503050406030204" pitchFamily="18" charset="0"/>
                          </a:rPr>
                          <m:t>−</m:t>
                        </m:r>
                        <m:r>
                          <a:rPr lang="en-US" altLang="zh-SG" sz="2000" b="1" i="1" kern="100">
                            <a:solidFill>
                              <a:srgbClr val="C00000"/>
                            </a:solidFill>
                            <a:effectLst/>
                            <a:latin typeface="Cambria Math" panose="02040503050406030204" pitchFamily="18" charset="0"/>
                          </a:rPr>
                          <m:t>𝟏</m:t>
                        </m:r>
                      </m:sup>
                    </m:sSup>
                  </m:oMath>
                </a14:m>
                <a:r>
                  <a:rPr lang="en-US" altLang="zh-CN" sz="2000" b="1" kern="100" dirty="0">
                    <a:solidFill>
                      <a:srgbClr val="C00000"/>
                    </a:solidFill>
                    <a:effectLst/>
                  </a:rPr>
                  <a:t>) seems possible based on b-b simulations.  </a:t>
                </a:r>
                <a:endParaRPr lang="zh-SG" altLang="en-US" sz="2000" b="1" dirty="0">
                  <a:solidFill>
                    <a:srgbClr val="C00000"/>
                  </a:solidFill>
                </a:endParaRPr>
              </a:p>
            </p:txBody>
          </p:sp>
        </mc:Choice>
        <mc:Fallback xmlns="">
          <p:sp>
            <p:nvSpPr>
              <p:cNvPr id="20" name="文本框 19">
                <a:extLst>
                  <a:ext uri="{FF2B5EF4-FFF2-40B4-BE49-F238E27FC236}">
                    <a16:creationId xmlns:a16="http://schemas.microsoft.com/office/drawing/2014/main" id="{23DDDEE0-1E94-46B4-907C-B08070BB5B8F}"/>
                  </a:ext>
                </a:extLst>
              </p:cNvPr>
              <p:cNvSpPr txBox="1">
                <a:spLocks noRot="1" noChangeAspect="1" noMove="1" noResize="1" noEditPoints="1" noAdjustHandles="1" noChangeArrowheads="1" noChangeShapeType="1" noTextEdit="1"/>
              </p:cNvSpPr>
              <p:nvPr/>
            </p:nvSpPr>
            <p:spPr>
              <a:xfrm>
                <a:off x="683812" y="5915770"/>
                <a:ext cx="10758115" cy="407099"/>
              </a:xfrm>
              <a:prstGeom prst="rect">
                <a:avLst/>
              </a:prstGeom>
              <a:blipFill>
                <a:blip r:embed="rId4"/>
                <a:stretch>
                  <a:fillRect l="-510" t="-7463" b="-26866"/>
                </a:stretch>
              </a:blipFill>
            </p:spPr>
            <p:txBody>
              <a:bodyPr/>
              <a:lstStyle/>
              <a:p>
                <a:r>
                  <a:rPr lang="zh-SG" altLang="en-US">
                    <a:noFill/>
                  </a:rPr>
                  <a:t> </a:t>
                </a:r>
              </a:p>
            </p:txBody>
          </p:sp>
        </mc:Fallback>
      </mc:AlternateContent>
      <p:sp>
        <p:nvSpPr>
          <p:cNvPr id="21" name="文本框 20">
            <a:extLst>
              <a:ext uri="{FF2B5EF4-FFF2-40B4-BE49-F238E27FC236}">
                <a16:creationId xmlns:a16="http://schemas.microsoft.com/office/drawing/2014/main" id="{9C2AB492-9C6D-48E0-8566-F7A4BC43ABFE}"/>
              </a:ext>
            </a:extLst>
          </p:cNvPr>
          <p:cNvSpPr txBox="1"/>
          <p:nvPr/>
        </p:nvSpPr>
        <p:spPr>
          <a:xfrm>
            <a:off x="1741336" y="5375082"/>
            <a:ext cx="310100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zh-SG" dirty="0" err="1"/>
              <a:t>I</a:t>
            </a:r>
            <a:r>
              <a:rPr lang="en-US" altLang="zh-SG" baseline="-25000" dirty="0" err="1"/>
              <a:t>b</a:t>
            </a:r>
            <a:r>
              <a:rPr lang="en-US" altLang="zh-SG" dirty="0"/>
              <a:t>=4mA with 120 bunches</a:t>
            </a:r>
            <a:endParaRPr lang="zh-SG" altLang="en-US" dirty="0"/>
          </a:p>
        </p:txBody>
      </p:sp>
      <p:sp>
        <p:nvSpPr>
          <p:cNvPr id="4" name="文本框 3"/>
          <p:cNvSpPr txBox="1"/>
          <p:nvPr/>
        </p:nvSpPr>
        <p:spPr>
          <a:xfrm>
            <a:off x="10573407" y="809297"/>
            <a:ext cx="1618593" cy="584775"/>
          </a:xfrm>
          <a:prstGeom prst="rect">
            <a:avLst/>
          </a:prstGeom>
          <a:noFill/>
        </p:spPr>
        <p:txBody>
          <a:bodyPr wrap="square" rtlCol="0">
            <a:spAutoFit/>
          </a:bodyPr>
          <a:lstStyle/>
          <a:p>
            <a:r>
              <a:rPr lang="zh-CN" altLang="en-US" sz="1600" dirty="0"/>
              <a:t>林椿涛，赵明阳，王逗，张源</a:t>
            </a:r>
          </a:p>
        </p:txBody>
      </p:sp>
    </p:spTree>
    <p:extLst>
      <p:ext uri="{BB962C8B-B14F-4D97-AF65-F5344CB8AC3E}">
        <p14:creationId xmlns:p14="http://schemas.microsoft.com/office/powerpoint/2010/main" val="172996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nvPr>
        </p:nvSpPr>
        <p:spPr>
          <a:xfrm>
            <a:off x="285816" y="218440"/>
            <a:ext cx="4818380" cy="444500"/>
          </a:xfrm>
        </p:spPr>
        <p:txBody>
          <a:bodyPr>
            <a:normAutofit fontScale="90000"/>
          </a:bodyPr>
          <a:lstStyle/>
          <a:p>
            <a:r>
              <a:rPr lang="en-US" sz="2800" dirty="0">
                <a:solidFill>
                  <a:srgbClr val="1717FB"/>
                </a:solidFill>
              </a:rPr>
              <a:t>Beam-beam @0.5GeV</a:t>
            </a:r>
          </a:p>
        </p:txBody>
      </p:sp>
      <p:grpSp>
        <p:nvGrpSpPr>
          <p:cNvPr id="5" name="组合 4"/>
          <p:cNvGrpSpPr/>
          <p:nvPr/>
        </p:nvGrpSpPr>
        <p:grpSpPr>
          <a:xfrm>
            <a:off x="281940" y="1339850"/>
            <a:ext cx="3182620" cy="4133850"/>
            <a:chOff x="950" y="1518"/>
            <a:chExt cx="6249" cy="7046"/>
          </a:xfrm>
        </p:grpSpPr>
        <p:pic>
          <p:nvPicPr>
            <p:cNvPr id="2" name="图片 1"/>
            <p:cNvPicPr>
              <a:picLocks noChangeAspect="1"/>
            </p:cNvPicPr>
            <p:nvPr/>
          </p:nvPicPr>
          <p:blipFill>
            <a:blip r:embed="rId3"/>
            <a:stretch>
              <a:fillRect/>
            </a:stretch>
          </p:blipFill>
          <p:spPr>
            <a:xfrm>
              <a:off x="950" y="1539"/>
              <a:ext cx="3203" cy="6908"/>
            </a:xfrm>
            <a:prstGeom prst="rect">
              <a:avLst/>
            </a:prstGeom>
          </p:spPr>
        </p:pic>
        <p:pic>
          <p:nvPicPr>
            <p:cNvPr id="3" name="图片 2"/>
            <p:cNvPicPr>
              <a:picLocks noChangeAspect="1"/>
            </p:cNvPicPr>
            <p:nvPr/>
          </p:nvPicPr>
          <p:blipFill>
            <a:blip r:embed="rId4"/>
            <a:stretch>
              <a:fillRect/>
            </a:stretch>
          </p:blipFill>
          <p:spPr>
            <a:xfrm>
              <a:off x="4177" y="1518"/>
              <a:ext cx="3022" cy="7047"/>
            </a:xfrm>
            <a:prstGeom prst="rect">
              <a:avLst/>
            </a:prstGeom>
          </p:spPr>
        </p:pic>
      </p:grpSp>
      <p:sp>
        <p:nvSpPr>
          <p:cNvPr id="10" name="文本框 9"/>
          <p:cNvSpPr txBox="1"/>
          <p:nvPr/>
        </p:nvSpPr>
        <p:spPr>
          <a:xfrm>
            <a:off x="4423410" y="601980"/>
            <a:ext cx="2668905" cy="260350"/>
          </a:xfrm>
          <a:prstGeom prst="rect">
            <a:avLst/>
          </a:prstGeom>
          <a:noFill/>
        </p:spPr>
        <p:txBody>
          <a:bodyPr wrap="square" rtlCol="0">
            <a:noAutofit/>
          </a:bodyPr>
          <a:lstStyle/>
          <a:p>
            <a:endParaRPr lang="zh-CN" altLang="en-US"/>
          </a:p>
        </p:txBody>
      </p:sp>
      <p:grpSp>
        <p:nvGrpSpPr>
          <p:cNvPr id="14" name="组合 13"/>
          <p:cNvGrpSpPr/>
          <p:nvPr/>
        </p:nvGrpSpPr>
        <p:grpSpPr>
          <a:xfrm>
            <a:off x="3859530" y="361315"/>
            <a:ext cx="7506335" cy="4283710"/>
            <a:chOff x="6213" y="1766"/>
            <a:chExt cx="11821" cy="6746"/>
          </a:xfrm>
        </p:grpSpPr>
        <p:grpSp>
          <p:nvGrpSpPr>
            <p:cNvPr id="8" name="组合 7"/>
            <p:cNvGrpSpPr/>
            <p:nvPr/>
          </p:nvGrpSpPr>
          <p:grpSpPr>
            <a:xfrm>
              <a:off x="6213" y="1766"/>
              <a:ext cx="4793" cy="6746"/>
              <a:chOff x="6241" y="1710"/>
              <a:chExt cx="5846" cy="7268"/>
            </a:xfrm>
          </p:grpSpPr>
          <p:pic>
            <p:nvPicPr>
              <p:cNvPr id="6" name="图片 5"/>
              <p:cNvPicPr>
                <a:picLocks noChangeAspect="1"/>
              </p:cNvPicPr>
              <p:nvPr/>
            </p:nvPicPr>
            <p:blipFill>
              <a:blip r:embed="rId5"/>
              <a:stretch>
                <a:fillRect/>
              </a:stretch>
            </p:blipFill>
            <p:spPr>
              <a:xfrm>
                <a:off x="6405" y="1710"/>
                <a:ext cx="5681" cy="3507"/>
              </a:xfrm>
              <a:prstGeom prst="rect">
                <a:avLst/>
              </a:prstGeom>
            </p:spPr>
          </p:pic>
          <p:pic>
            <p:nvPicPr>
              <p:cNvPr id="7" name="图片 6"/>
              <p:cNvPicPr>
                <a:picLocks noChangeAspect="1"/>
              </p:cNvPicPr>
              <p:nvPr/>
            </p:nvPicPr>
            <p:blipFill>
              <a:blip r:embed="rId6"/>
              <a:stretch>
                <a:fillRect/>
              </a:stretch>
            </p:blipFill>
            <p:spPr>
              <a:xfrm>
                <a:off x="6241" y="5400"/>
                <a:ext cx="5846" cy="3578"/>
              </a:xfrm>
              <a:prstGeom prst="rect">
                <a:avLst/>
              </a:prstGeom>
            </p:spPr>
          </p:pic>
        </p:grpSp>
        <p:pic>
          <p:nvPicPr>
            <p:cNvPr id="9" name="图片 8"/>
            <p:cNvPicPr>
              <a:picLocks noChangeAspect="1"/>
            </p:cNvPicPr>
            <p:nvPr/>
          </p:nvPicPr>
          <p:blipFill>
            <a:blip r:embed="rId7"/>
            <a:stretch>
              <a:fillRect/>
            </a:stretch>
          </p:blipFill>
          <p:spPr>
            <a:xfrm>
              <a:off x="12920" y="5280"/>
              <a:ext cx="5114" cy="3142"/>
            </a:xfrm>
            <a:prstGeom prst="rect">
              <a:avLst/>
            </a:prstGeom>
          </p:spPr>
        </p:pic>
        <p:cxnSp>
          <p:nvCxnSpPr>
            <p:cNvPr id="11" name="直接箭头连接符 10"/>
            <p:cNvCxnSpPr/>
            <p:nvPr/>
          </p:nvCxnSpPr>
          <p:spPr>
            <a:xfrm flipH="1" flipV="1">
              <a:off x="8497" y="6476"/>
              <a:ext cx="5998" cy="955"/>
            </a:xfrm>
            <a:prstGeom prst="straightConnector1">
              <a:avLst/>
            </a:prstGeom>
            <a:ln>
              <a:headEnd type="arrow"/>
              <a:tailEnd type="arrow"/>
            </a:ln>
          </p:spPr>
          <p:style>
            <a:lnRef idx="2">
              <a:schemeClr val="accent1"/>
            </a:lnRef>
            <a:fillRef idx="0">
              <a:srgbClr val="FFFFFF"/>
            </a:fillRef>
            <a:effectRef idx="0">
              <a:srgbClr val="FFFFFF"/>
            </a:effectRef>
            <a:fontRef idx="minor">
              <a:schemeClr val="tx1"/>
            </a:fontRef>
          </p:style>
        </p:cxnSp>
      </p:grpSp>
      <p:sp>
        <p:nvSpPr>
          <p:cNvPr id="12" name="文本框 11"/>
          <p:cNvSpPr txBox="1"/>
          <p:nvPr/>
        </p:nvSpPr>
        <p:spPr>
          <a:xfrm>
            <a:off x="7019925" y="3908425"/>
            <a:ext cx="1198245" cy="645160"/>
          </a:xfrm>
          <a:prstGeom prst="rect">
            <a:avLst/>
          </a:prstGeom>
          <a:noFill/>
        </p:spPr>
        <p:txBody>
          <a:bodyPr wrap="square" rtlCol="0">
            <a:spAutoFit/>
          </a:bodyPr>
          <a:lstStyle/>
          <a:p>
            <a:r>
              <a:rPr lang="zh-CN" altLang="en-US" sz="1200"/>
              <a:t>强强模拟亮度亮度约为弱强模拟的</a:t>
            </a:r>
            <a:r>
              <a:rPr lang="en-US" altLang="zh-CN" sz="1200"/>
              <a:t>70%</a:t>
            </a:r>
          </a:p>
        </p:txBody>
      </p:sp>
      <p:pic>
        <p:nvPicPr>
          <p:cNvPr id="13" name="图片 12"/>
          <p:cNvPicPr>
            <a:picLocks noChangeAspect="1"/>
          </p:cNvPicPr>
          <p:nvPr/>
        </p:nvPicPr>
        <p:blipFill>
          <a:blip r:embed="rId8"/>
          <a:stretch>
            <a:fillRect/>
          </a:stretch>
        </p:blipFill>
        <p:spPr>
          <a:xfrm>
            <a:off x="8072755" y="4553585"/>
            <a:ext cx="2493010" cy="1450340"/>
          </a:xfrm>
          <a:prstGeom prst="rect">
            <a:avLst/>
          </a:prstGeom>
        </p:spPr>
      </p:pic>
      <p:sp>
        <p:nvSpPr>
          <p:cNvPr id="15" name="文本框 14"/>
          <p:cNvSpPr txBox="1"/>
          <p:nvPr/>
        </p:nvSpPr>
        <p:spPr>
          <a:xfrm>
            <a:off x="8847455" y="2059940"/>
            <a:ext cx="737235" cy="368300"/>
          </a:xfrm>
          <a:prstGeom prst="rect">
            <a:avLst/>
          </a:prstGeom>
          <a:noFill/>
        </p:spPr>
        <p:txBody>
          <a:bodyPr wrap="square" rtlCol="0">
            <a:spAutoFit/>
          </a:bodyPr>
          <a:lstStyle/>
          <a:p>
            <a:r>
              <a:rPr lang="zh-CN" altLang="en-US"/>
              <a:t>强强</a:t>
            </a:r>
          </a:p>
        </p:txBody>
      </p:sp>
      <p:sp>
        <p:nvSpPr>
          <p:cNvPr id="16" name="文本框 15"/>
          <p:cNvSpPr txBox="1"/>
          <p:nvPr/>
        </p:nvSpPr>
        <p:spPr>
          <a:xfrm>
            <a:off x="4982845" y="39370"/>
            <a:ext cx="737235" cy="368300"/>
          </a:xfrm>
          <a:prstGeom prst="rect">
            <a:avLst/>
          </a:prstGeom>
          <a:noFill/>
        </p:spPr>
        <p:txBody>
          <a:bodyPr wrap="square" rtlCol="0">
            <a:spAutoFit/>
          </a:bodyPr>
          <a:lstStyle/>
          <a:p>
            <a:r>
              <a:rPr lang="zh-CN" altLang="en-US"/>
              <a:t>弱强</a:t>
            </a:r>
          </a:p>
        </p:txBody>
      </p:sp>
      <p:pic>
        <p:nvPicPr>
          <p:cNvPr id="18" name="图片 17"/>
          <p:cNvPicPr>
            <a:picLocks noChangeAspect="1"/>
          </p:cNvPicPr>
          <p:nvPr/>
        </p:nvPicPr>
        <p:blipFill>
          <a:blip r:embed="rId9"/>
          <a:stretch>
            <a:fillRect/>
          </a:stretch>
        </p:blipFill>
        <p:spPr>
          <a:xfrm>
            <a:off x="4236720" y="4645025"/>
            <a:ext cx="2540000" cy="1323340"/>
          </a:xfrm>
          <a:prstGeom prst="rect">
            <a:avLst/>
          </a:prstGeom>
        </p:spPr>
      </p:pic>
      <p:sp>
        <p:nvSpPr>
          <p:cNvPr id="19" name="文本框 18"/>
          <p:cNvSpPr txBox="1"/>
          <p:nvPr/>
        </p:nvSpPr>
        <p:spPr>
          <a:xfrm>
            <a:off x="4618355" y="6085840"/>
            <a:ext cx="6857365" cy="275590"/>
          </a:xfrm>
          <a:prstGeom prst="rect">
            <a:avLst/>
          </a:prstGeom>
          <a:noFill/>
        </p:spPr>
        <p:txBody>
          <a:bodyPr wrap="square" rtlCol="0">
            <a:spAutoFit/>
          </a:bodyPr>
          <a:lstStyle/>
          <a:p>
            <a:r>
              <a:rPr lang="zh-CN" altLang="en-US" sz="1200"/>
              <a:t>弱强模拟水平尺寸没有</a:t>
            </a:r>
            <a:r>
              <a:rPr lang="en-US" altLang="zh-CN" sz="1200"/>
              <a:t>blow up</a:t>
            </a:r>
            <a:r>
              <a:rPr lang="zh-CN" altLang="en-US" sz="1200"/>
              <a:t>。强强模拟水平水平</a:t>
            </a:r>
            <a:r>
              <a:rPr lang="en-US" altLang="zh-CN" sz="1200"/>
              <a:t>blow up</a:t>
            </a:r>
            <a:r>
              <a:rPr lang="zh-CN" altLang="en-US" sz="1200"/>
              <a:t>，没有</a:t>
            </a:r>
            <a:r>
              <a:rPr lang="en-US" altLang="zh-CN" sz="1200"/>
              <a:t>x-z</a:t>
            </a:r>
            <a:r>
              <a:rPr lang="zh-CN" altLang="en-US" sz="1200"/>
              <a:t>不稳定性。</a:t>
            </a:r>
          </a:p>
        </p:txBody>
      </p:sp>
      <mc:AlternateContent xmlns:mc="http://schemas.openxmlformats.org/markup-compatibility/2006" xmlns:a14="http://schemas.microsoft.com/office/drawing/2010/main">
        <mc:Choice Requires="a14">
          <p:sp>
            <p:nvSpPr>
              <p:cNvPr id="20" name="文本框 19"/>
              <p:cNvSpPr txBox="1"/>
              <p:nvPr/>
            </p:nvSpPr>
            <p:spPr>
              <a:xfrm>
                <a:off x="3686175" y="6443345"/>
                <a:ext cx="7242810" cy="297180"/>
              </a:xfrm>
              <a:prstGeom prst="rect">
                <a:avLst/>
              </a:prstGeom>
              <a:noFill/>
            </p:spPr>
            <p:txBody>
              <a:bodyPr wrap="square" rtlCol="0">
                <a:spAutoFit/>
              </a:bodyPr>
              <a:lstStyle/>
              <a:p>
                <a:r>
                  <a:rPr lang="zh-CN" altLang="en-US" sz="1200"/>
                  <a:t>大纵向纵向频率</a:t>
                </a:r>
                <a14:m>
                  <m:oMath xmlns:m="http://schemas.openxmlformats.org/officeDocument/2006/math">
                    <m:sSub>
                      <m:sSubPr>
                        <m:ctrlPr>
                          <a:rPr lang="zh-CN" altLang="en-US" sz="1200" i="1">
                            <a:latin typeface="Cambria Math" panose="02040503050406030204" pitchFamily="18" charset="0"/>
                          </a:rPr>
                        </m:ctrlPr>
                      </m:sSubPr>
                      <m:e>
                        <m:r>
                          <a:rPr lang="zh-CN" altLang="en-US" sz="1200">
                            <a:latin typeface="Cambria Math" panose="02040503050406030204" pitchFamily="18" charset="0"/>
                          </a:rPr>
                          <m:t>𝜈</m:t>
                        </m:r>
                      </m:e>
                      <m:sub>
                        <m:r>
                          <a:rPr lang="zh-CN" altLang="en-US" sz="1200">
                            <a:latin typeface="Cambria Math" panose="02040503050406030204" pitchFamily="18" charset="0"/>
                          </a:rPr>
                          <m:t>𝑠</m:t>
                        </m:r>
                      </m:sub>
                    </m:sSub>
                    <m:r>
                      <a:rPr lang="zh-CN" altLang="en-US" sz="1200">
                        <a:latin typeface="Cambria Math" panose="02040503050406030204" pitchFamily="18" charset="0"/>
                      </a:rPr>
                      <m:t> 0.04</m:t>
                    </m:r>
                    <m:r>
                      <a:rPr lang="en-US" altLang="zh-CN" sz="1200">
                        <a:latin typeface="Cambria Math" panose="02040503050406030204" charset="0"/>
                        <a:cs typeface="Cambria Math" panose="02040503050406030204" charset="0"/>
                      </a:rPr>
                      <m:t>→</m:t>
                    </m:r>
                    <m:r>
                      <a:rPr lang="zh-CN" altLang="en-US" sz="1200">
                        <a:latin typeface="Cambria Math" panose="02040503050406030204" pitchFamily="18" charset="0"/>
                      </a:rPr>
                      <m:t>0.059</m:t>
                    </m:r>
                  </m:oMath>
                </a14:m>
                <a:r>
                  <a:rPr lang="zh-CN" altLang="en-US" sz="1200"/>
                  <a:t> , 横向尺寸变化引起的</a:t>
                </a:r>
                <a:r>
                  <a:rPr lang="en-US" altLang="zh-CN" sz="1200"/>
                  <a:t>Piwinski</a:t>
                </a:r>
                <a:r>
                  <a:rPr lang="zh-CN" altLang="en-US" sz="1200"/>
                  <a:t>角变化对工作点选取有很大影响</a:t>
                </a:r>
              </a:p>
            </p:txBody>
          </p:sp>
        </mc:Choice>
        <mc:Fallback xmlns="">
          <p:sp>
            <p:nvSpPr>
              <p:cNvPr id="20" name="文本框 19"/>
              <p:cNvSpPr txBox="1">
                <a:spLocks noRot="1" noChangeAspect="1" noMove="1" noResize="1" noEditPoints="1" noAdjustHandles="1" noChangeArrowheads="1" noChangeShapeType="1" noTextEdit="1"/>
              </p:cNvSpPr>
              <p:nvPr/>
            </p:nvSpPr>
            <p:spPr>
              <a:xfrm>
                <a:off x="3686175" y="6443345"/>
                <a:ext cx="7242810" cy="297180"/>
              </a:xfrm>
              <a:prstGeom prst="rect">
                <a:avLst/>
              </a:prstGeom>
              <a:blipFill rotWithShape="1">
                <a:blip r:embed="rId10"/>
                <a:stretch>
                  <a:fillRect/>
                </a:stretch>
              </a:blipFill>
            </p:spPr>
            <p:txBody>
              <a:bodyPr/>
              <a:lstStyle/>
              <a:p>
                <a:r>
                  <a:rPr lang="zh-CN" altLang="en-US">
                    <a:noFill/>
                  </a:rPr>
                  <a:t> </a:t>
                </a:r>
              </a:p>
            </p:txBody>
          </p:sp>
        </mc:Fallback>
      </mc:AlternateContent>
      <p:sp>
        <p:nvSpPr>
          <p:cNvPr id="4" name="文本框 3"/>
          <p:cNvSpPr txBox="1"/>
          <p:nvPr/>
        </p:nvSpPr>
        <p:spPr>
          <a:xfrm>
            <a:off x="10561660" y="862330"/>
            <a:ext cx="1408386" cy="369332"/>
          </a:xfrm>
          <a:prstGeom prst="rect">
            <a:avLst/>
          </a:prstGeom>
          <a:noFill/>
        </p:spPr>
        <p:txBody>
          <a:bodyPr wrap="square" rtlCol="0">
            <a:spAutoFit/>
          </a:bodyPr>
          <a:lstStyle/>
          <a:p>
            <a:r>
              <a:rPr lang="zh-CN" altLang="en-US" dirty="0"/>
              <a:t>林椿涛</a:t>
            </a:r>
          </a:p>
        </p:txBody>
      </p:sp>
    </p:spTree>
    <p:custDataLst>
      <p:tags r:id="rId1"/>
    </p:custDataLst>
    <p:extLst>
      <p:ext uri="{BB962C8B-B14F-4D97-AF65-F5344CB8AC3E}">
        <p14:creationId xmlns:p14="http://schemas.microsoft.com/office/powerpoint/2010/main" val="613605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927647"/>
          </a:xfrm>
        </p:spPr>
        <p:txBody>
          <a:bodyPr/>
          <a:lstStyle/>
          <a:p>
            <a:pPr algn="ctr"/>
            <a:r>
              <a:rPr lang="en-US" altLang="zh-CN" dirty="0"/>
              <a:t>Lattice design @ 0.5GeV</a:t>
            </a:r>
            <a:endParaRPr lang="zh-CN" altLang="en-US" dirty="0"/>
          </a:p>
        </p:txBody>
      </p:sp>
      <p:pic>
        <p:nvPicPr>
          <p:cNvPr id="4" name="图片 3"/>
          <p:cNvPicPr>
            <a:picLocks noChangeAspect="1"/>
          </p:cNvPicPr>
          <p:nvPr/>
        </p:nvPicPr>
        <p:blipFill>
          <a:blip r:embed="rId2"/>
          <a:stretch>
            <a:fillRect/>
          </a:stretch>
        </p:blipFill>
        <p:spPr>
          <a:xfrm>
            <a:off x="6441874" y="1684996"/>
            <a:ext cx="5090601" cy="3920068"/>
          </a:xfrm>
          <a:prstGeom prst="rect">
            <a:avLst/>
          </a:prstGeom>
        </p:spPr>
      </p:pic>
      <p:sp>
        <p:nvSpPr>
          <p:cNvPr id="5" name="文本框 4"/>
          <p:cNvSpPr txBox="1"/>
          <p:nvPr/>
        </p:nvSpPr>
        <p:spPr>
          <a:xfrm>
            <a:off x="1933903" y="5789730"/>
            <a:ext cx="2291255" cy="369332"/>
          </a:xfrm>
          <a:prstGeom prst="rect">
            <a:avLst/>
          </a:prstGeom>
          <a:noFill/>
        </p:spPr>
        <p:txBody>
          <a:bodyPr wrap="square" rtlCol="0">
            <a:spAutoFit/>
          </a:bodyPr>
          <a:lstStyle/>
          <a:p>
            <a:pPr algn="ctr"/>
            <a:r>
              <a:rPr lang="en-US" altLang="zh-CN" dirty="0"/>
              <a:t>Emittance</a:t>
            </a:r>
            <a:r>
              <a:rPr lang="zh-CN" altLang="en-US" dirty="0"/>
              <a:t>：</a:t>
            </a:r>
            <a:r>
              <a:rPr lang="en-US" altLang="zh-CN" dirty="0"/>
              <a:t>2.5nm</a:t>
            </a:r>
            <a:endParaRPr lang="zh-CN" altLang="en-US" dirty="0"/>
          </a:p>
        </p:txBody>
      </p:sp>
      <p:sp>
        <p:nvSpPr>
          <p:cNvPr id="6" name="文本框 5"/>
          <p:cNvSpPr txBox="1"/>
          <p:nvPr/>
        </p:nvSpPr>
        <p:spPr>
          <a:xfrm>
            <a:off x="7520153" y="5789730"/>
            <a:ext cx="2291255" cy="369332"/>
          </a:xfrm>
          <a:prstGeom prst="rect">
            <a:avLst/>
          </a:prstGeom>
          <a:noFill/>
        </p:spPr>
        <p:txBody>
          <a:bodyPr wrap="square" rtlCol="0">
            <a:spAutoFit/>
          </a:bodyPr>
          <a:lstStyle/>
          <a:p>
            <a:pPr algn="ctr"/>
            <a:r>
              <a:rPr lang="en-US" altLang="zh-CN" dirty="0"/>
              <a:t>Emittance</a:t>
            </a:r>
            <a:r>
              <a:rPr lang="zh-CN" altLang="en-US" dirty="0"/>
              <a:t>：</a:t>
            </a:r>
            <a:r>
              <a:rPr lang="en-US" altLang="zh-CN" dirty="0"/>
              <a:t>3.5nm</a:t>
            </a:r>
            <a:endParaRPr lang="zh-CN" altLang="en-US" dirty="0"/>
          </a:p>
        </p:txBody>
      </p:sp>
      <p:sp>
        <p:nvSpPr>
          <p:cNvPr id="7" name="文本框 6"/>
          <p:cNvSpPr txBox="1"/>
          <p:nvPr/>
        </p:nvSpPr>
        <p:spPr>
          <a:xfrm>
            <a:off x="1650125" y="6207094"/>
            <a:ext cx="3668110" cy="369332"/>
          </a:xfrm>
          <a:prstGeom prst="rect">
            <a:avLst/>
          </a:prstGeom>
          <a:noFill/>
        </p:spPr>
        <p:txBody>
          <a:bodyPr wrap="square" rtlCol="0">
            <a:spAutoFit/>
          </a:bodyPr>
          <a:lstStyle/>
          <a:p>
            <a:r>
              <a:rPr lang="en-US" altLang="zh-CN" dirty="0"/>
              <a:t>Working point: 8.55/8.38</a:t>
            </a:r>
            <a:endParaRPr lang="zh-CN" altLang="en-US" dirty="0"/>
          </a:p>
        </p:txBody>
      </p:sp>
      <p:sp>
        <p:nvSpPr>
          <p:cNvPr id="8" name="文本框 7"/>
          <p:cNvSpPr txBox="1"/>
          <p:nvPr/>
        </p:nvSpPr>
        <p:spPr>
          <a:xfrm>
            <a:off x="7330965" y="6159062"/>
            <a:ext cx="3668110" cy="369332"/>
          </a:xfrm>
          <a:prstGeom prst="rect">
            <a:avLst/>
          </a:prstGeom>
          <a:noFill/>
        </p:spPr>
        <p:txBody>
          <a:bodyPr wrap="square" rtlCol="0">
            <a:spAutoFit/>
          </a:bodyPr>
          <a:lstStyle/>
          <a:p>
            <a:r>
              <a:rPr lang="en-US" altLang="zh-CN" dirty="0"/>
              <a:t>Working point: 7.55/7.58</a:t>
            </a:r>
            <a:endParaRPr lang="zh-CN" altLang="en-US" dirty="0"/>
          </a:p>
        </p:txBody>
      </p:sp>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l="10052" t="17011" r="9083" b="7893"/>
          <a:stretch/>
        </p:blipFill>
        <p:spPr>
          <a:xfrm>
            <a:off x="798675" y="1598370"/>
            <a:ext cx="5297325" cy="3885762"/>
          </a:xfrm>
          <a:prstGeom prst="rect">
            <a:avLst/>
          </a:prstGeom>
        </p:spPr>
      </p:pic>
      <p:sp>
        <p:nvSpPr>
          <p:cNvPr id="10" name="文本框 9">
            <a:extLst>
              <a:ext uri="{FF2B5EF4-FFF2-40B4-BE49-F238E27FC236}">
                <a16:creationId xmlns:a16="http://schemas.microsoft.com/office/drawing/2014/main" id="{60198D2E-FC34-4607-B4F4-854394C5A60B}"/>
              </a:ext>
            </a:extLst>
          </p:cNvPr>
          <p:cNvSpPr txBox="1"/>
          <p:nvPr/>
        </p:nvSpPr>
        <p:spPr>
          <a:xfrm>
            <a:off x="10860506" y="1122947"/>
            <a:ext cx="954505" cy="307777"/>
          </a:xfrm>
          <a:prstGeom prst="rect">
            <a:avLst/>
          </a:prstGeom>
          <a:noFill/>
        </p:spPr>
        <p:txBody>
          <a:bodyPr wrap="square" rtlCol="0">
            <a:spAutoFit/>
          </a:bodyPr>
          <a:lstStyle/>
          <a:p>
            <a:r>
              <a:rPr lang="zh-CN" altLang="en-US" sz="1400" dirty="0"/>
              <a:t>赵明阳</a:t>
            </a:r>
            <a:endParaRPr lang="zh-SG" altLang="en-US" sz="1400" dirty="0"/>
          </a:p>
        </p:txBody>
      </p:sp>
    </p:spTree>
    <p:extLst>
      <p:ext uri="{BB962C8B-B14F-4D97-AF65-F5344CB8AC3E}">
        <p14:creationId xmlns:p14="http://schemas.microsoft.com/office/powerpoint/2010/main" val="2309415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extLst>
              <a:ext uri="{28A0092B-C50C-407E-A947-70E740481C1C}">
                <a14:useLocalDpi xmlns:a14="http://schemas.microsoft.com/office/drawing/2010/main" val="0"/>
              </a:ext>
            </a:extLst>
          </a:blip>
          <a:srcRect l="4687" t="10943" r="3039"/>
          <a:stretch/>
        </p:blipFill>
        <p:spPr>
          <a:xfrm>
            <a:off x="897147" y="750498"/>
            <a:ext cx="10463842" cy="6107502"/>
          </a:xfrm>
          <a:prstGeom prst="rect">
            <a:avLst/>
          </a:prstGeom>
        </p:spPr>
      </p:pic>
      <p:sp>
        <p:nvSpPr>
          <p:cNvPr id="3" name="文本框 2"/>
          <p:cNvSpPr txBox="1"/>
          <p:nvPr/>
        </p:nvSpPr>
        <p:spPr>
          <a:xfrm>
            <a:off x="1949569" y="165723"/>
            <a:ext cx="8108831" cy="584775"/>
          </a:xfrm>
          <a:prstGeom prst="rect">
            <a:avLst/>
          </a:prstGeom>
          <a:noFill/>
        </p:spPr>
        <p:txBody>
          <a:bodyPr wrap="square" rtlCol="0">
            <a:spAutoFit/>
          </a:bodyPr>
          <a:lstStyle/>
          <a:p>
            <a:pPr algn="ctr"/>
            <a:r>
              <a:rPr lang="en-US" altLang="zh-CN" sz="3200" dirty="0"/>
              <a:t>0.5GeV new parameters considering IBS effect</a:t>
            </a:r>
            <a:endParaRPr lang="zh-CN" altLang="en-US" sz="3200" dirty="0"/>
          </a:p>
        </p:txBody>
      </p:sp>
    </p:spTree>
    <p:extLst>
      <p:ext uri="{BB962C8B-B14F-4D97-AF65-F5344CB8AC3E}">
        <p14:creationId xmlns:p14="http://schemas.microsoft.com/office/powerpoint/2010/main" val="147594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AFFB74-8AFF-4E95-A39A-DEAF02BF332C}"/>
              </a:ext>
            </a:extLst>
          </p:cNvPr>
          <p:cNvSpPr>
            <a:spLocks noGrp="1"/>
          </p:cNvSpPr>
          <p:nvPr>
            <p:ph type="title"/>
          </p:nvPr>
        </p:nvSpPr>
        <p:spPr>
          <a:xfrm>
            <a:off x="846827" y="158092"/>
            <a:ext cx="10515600" cy="980596"/>
          </a:xfrm>
        </p:spPr>
        <p:txBody>
          <a:bodyPr/>
          <a:lstStyle/>
          <a:p>
            <a:pPr algn="ctr"/>
            <a:r>
              <a:rPr lang="en-US" altLang="zh-SG" dirty="0"/>
              <a:t>Difficulties of SCQ</a:t>
            </a:r>
            <a:endParaRPr lang="zh-SG" altLang="en-US" dirty="0"/>
          </a:p>
        </p:txBody>
      </p:sp>
      <p:pic>
        <p:nvPicPr>
          <p:cNvPr id="4" name="图片 3">
            <a:extLst>
              <a:ext uri="{FF2B5EF4-FFF2-40B4-BE49-F238E27FC236}">
                <a16:creationId xmlns:a16="http://schemas.microsoft.com/office/drawing/2014/main" id="{5C256237-AD07-42E6-A05B-A7EFAD0BB19D}"/>
              </a:ext>
            </a:extLst>
          </p:cNvPr>
          <p:cNvPicPr>
            <a:picLocks noChangeAspect="1"/>
          </p:cNvPicPr>
          <p:nvPr/>
        </p:nvPicPr>
        <p:blipFill>
          <a:blip r:embed="rId2"/>
          <a:stretch>
            <a:fillRect/>
          </a:stretch>
        </p:blipFill>
        <p:spPr>
          <a:xfrm>
            <a:off x="6117398" y="2320504"/>
            <a:ext cx="5865654" cy="3562711"/>
          </a:xfrm>
          <a:prstGeom prst="rect">
            <a:avLst/>
          </a:prstGeom>
        </p:spPr>
      </p:pic>
      <p:sp>
        <p:nvSpPr>
          <p:cNvPr id="6" name="文本框 5">
            <a:extLst>
              <a:ext uri="{FF2B5EF4-FFF2-40B4-BE49-F238E27FC236}">
                <a16:creationId xmlns:a16="http://schemas.microsoft.com/office/drawing/2014/main" id="{7D54B596-C79F-486B-999F-3E93632E862F}"/>
              </a:ext>
            </a:extLst>
          </p:cNvPr>
          <p:cNvSpPr txBox="1"/>
          <p:nvPr/>
        </p:nvSpPr>
        <p:spPr>
          <a:xfrm>
            <a:off x="890020" y="1208668"/>
            <a:ext cx="10081280" cy="830997"/>
          </a:xfrm>
          <a:prstGeom prst="rect">
            <a:avLst/>
          </a:prstGeom>
          <a:noFill/>
        </p:spPr>
        <p:txBody>
          <a:bodyPr wrap="square">
            <a:spAutoFit/>
          </a:bodyPr>
          <a:lstStyle/>
          <a:p>
            <a:pPr marL="285750" indent="-285750">
              <a:buFont typeface="Arial" panose="020B0604020202020204" pitchFamily="34" charset="0"/>
              <a:buChar char="•"/>
            </a:pPr>
            <a:r>
              <a:rPr lang="en-US" altLang="zh-CN" sz="2400" dirty="0">
                <a:solidFill>
                  <a:srgbClr val="FF0000"/>
                </a:solidFill>
              </a:rPr>
              <a:t>The superconducting dipole coils experience significant Lorentz forces within the solenoid field.</a:t>
            </a:r>
            <a:r>
              <a:rPr lang="en-US" altLang="zh-CN" sz="2400" dirty="0">
                <a:solidFill>
                  <a:srgbClr val="FF0000"/>
                </a:solidFill>
                <a:ea typeface="宋体" panose="02010600030101010101" pitchFamily="2" charset="-122"/>
              </a:rPr>
              <a:t>—— hardware risks </a:t>
            </a:r>
            <a:endParaRPr lang="zh-SG" altLang="en-US" sz="2400" b="1" dirty="0">
              <a:ea typeface="宋体" panose="02010600030101010101" pitchFamily="2" charset="-122"/>
            </a:endParaRPr>
          </a:p>
        </p:txBody>
      </p:sp>
      <p:sp>
        <p:nvSpPr>
          <p:cNvPr id="8" name="文本框 7">
            <a:extLst>
              <a:ext uri="{FF2B5EF4-FFF2-40B4-BE49-F238E27FC236}">
                <a16:creationId xmlns:a16="http://schemas.microsoft.com/office/drawing/2014/main" id="{D5160B5A-7B78-4C15-AAA6-ECF5BE08B4C1}"/>
              </a:ext>
            </a:extLst>
          </p:cNvPr>
          <p:cNvSpPr txBox="1"/>
          <p:nvPr/>
        </p:nvSpPr>
        <p:spPr>
          <a:xfrm>
            <a:off x="1602357" y="2007104"/>
            <a:ext cx="9461020" cy="369332"/>
          </a:xfrm>
          <a:prstGeom prst="rect">
            <a:avLst/>
          </a:prstGeom>
          <a:noFill/>
        </p:spPr>
        <p:txBody>
          <a:bodyPr wrap="square">
            <a:spAutoFit/>
          </a:bodyPr>
          <a:lstStyle/>
          <a:p>
            <a:r>
              <a:rPr lang="en-US" altLang="zh-SG" dirty="0"/>
              <a:t>Vertical force: </a:t>
            </a:r>
            <a:r>
              <a:rPr lang="en-US" altLang="zh-SG" b="1" dirty="0">
                <a:solidFill>
                  <a:srgbClr val="FF0000"/>
                </a:solidFill>
              </a:rPr>
              <a:t>~41kN </a:t>
            </a:r>
            <a:r>
              <a:rPr lang="en-US" altLang="zh-SG" dirty="0"/>
              <a:t>at both ends of dipole, in opposite directions.</a:t>
            </a:r>
          </a:p>
        </p:txBody>
      </p:sp>
      <p:pic>
        <p:nvPicPr>
          <p:cNvPr id="11" name="图片 10">
            <a:extLst>
              <a:ext uri="{FF2B5EF4-FFF2-40B4-BE49-F238E27FC236}">
                <a16:creationId xmlns:a16="http://schemas.microsoft.com/office/drawing/2014/main" id="{08A45E7A-245D-463F-8893-5CC2B707E7B6}"/>
              </a:ext>
            </a:extLst>
          </p:cNvPr>
          <p:cNvPicPr>
            <a:picLocks noChangeAspect="1"/>
          </p:cNvPicPr>
          <p:nvPr/>
        </p:nvPicPr>
        <p:blipFill>
          <a:blip r:embed="rId3"/>
          <a:stretch>
            <a:fillRect/>
          </a:stretch>
        </p:blipFill>
        <p:spPr>
          <a:xfrm>
            <a:off x="353683" y="3322582"/>
            <a:ext cx="5263354" cy="2336345"/>
          </a:xfrm>
          <a:prstGeom prst="rect">
            <a:avLst/>
          </a:prstGeom>
        </p:spPr>
      </p:pic>
      <p:sp>
        <p:nvSpPr>
          <p:cNvPr id="13" name="文本框 12">
            <a:extLst>
              <a:ext uri="{FF2B5EF4-FFF2-40B4-BE49-F238E27FC236}">
                <a16:creationId xmlns:a16="http://schemas.microsoft.com/office/drawing/2014/main" id="{CD1FCF2A-9DB9-44C4-9733-B7FDF27DD620}"/>
              </a:ext>
            </a:extLst>
          </p:cNvPr>
          <p:cNvSpPr txBox="1"/>
          <p:nvPr/>
        </p:nvSpPr>
        <p:spPr>
          <a:xfrm>
            <a:off x="-170371" y="2809611"/>
            <a:ext cx="6094562" cy="341632"/>
          </a:xfrm>
          <a:prstGeom prst="rect">
            <a:avLst/>
          </a:prstGeom>
          <a:noFill/>
        </p:spPr>
        <p:txBody>
          <a:bodyPr wrap="square">
            <a:spAutoFit/>
          </a:bodyPr>
          <a:lstStyle/>
          <a:p>
            <a:pPr algn="ctr">
              <a:lnSpc>
                <a:spcPct val="90000"/>
              </a:lnSpc>
              <a:spcBef>
                <a:spcPct val="0"/>
              </a:spcBef>
              <a:defRPr/>
            </a:pPr>
            <a:r>
              <a:rPr lang="en-US" altLang="zh-CN" sz="1800" b="1" dirty="0">
                <a:solidFill>
                  <a:srgbClr val="0000FF"/>
                </a:solidFill>
                <a:latin typeface="Times New Roman" panose="02020603050405020304" pitchFamily="18" charset="0"/>
                <a:ea typeface="+mj-ea"/>
                <a:cs typeface="Times New Roman" panose="02020603050405020304" pitchFamily="18" charset="0"/>
              </a:rPr>
              <a:t>BEPCII-CW</a:t>
            </a:r>
            <a:r>
              <a:rPr lang="zh-CN" altLang="en-US" sz="1800" b="1" dirty="0">
                <a:solidFill>
                  <a:srgbClr val="0000FF"/>
                </a:solidFill>
                <a:latin typeface="Times New Roman" panose="02020603050405020304" pitchFamily="18" charset="0"/>
                <a:ea typeface="+mj-ea"/>
                <a:cs typeface="Times New Roman" panose="02020603050405020304" pitchFamily="18" charset="0"/>
              </a:rPr>
              <a:t> </a:t>
            </a:r>
            <a:r>
              <a:rPr lang="en-US" altLang="zh-SG" sz="1800" b="1" dirty="0">
                <a:solidFill>
                  <a:srgbClr val="0000FF"/>
                </a:solidFill>
                <a:latin typeface="Times New Roman" panose="02020603050405020304" pitchFamily="18" charset="0"/>
                <a:ea typeface="+mj-ea"/>
                <a:cs typeface="Times New Roman" panose="02020603050405020304" pitchFamily="18" charset="0"/>
              </a:rPr>
              <a:t>Asymmetric IR design</a:t>
            </a:r>
            <a:endParaRPr lang="zh-CN" altLang="en-US" sz="1800" b="1" dirty="0">
              <a:solidFill>
                <a:srgbClr val="0000FF"/>
              </a:solidFill>
              <a:latin typeface="Times New Roman" panose="02020603050405020304" pitchFamily="18" charset="0"/>
              <a:ea typeface="+mj-ea"/>
              <a:cs typeface="Times New Roman" panose="02020603050405020304" pitchFamily="18" charset="0"/>
            </a:endParaRPr>
          </a:p>
        </p:txBody>
      </p:sp>
      <p:sp>
        <p:nvSpPr>
          <p:cNvPr id="14" name="箭头: 右 13">
            <a:extLst>
              <a:ext uri="{FF2B5EF4-FFF2-40B4-BE49-F238E27FC236}">
                <a16:creationId xmlns:a16="http://schemas.microsoft.com/office/drawing/2014/main" id="{2D333DB3-8E4D-4522-996E-6BAD8887591B}"/>
              </a:ext>
            </a:extLst>
          </p:cNvPr>
          <p:cNvSpPr/>
          <p:nvPr/>
        </p:nvSpPr>
        <p:spPr>
          <a:xfrm>
            <a:off x="5719313" y="4278702"/>
            <a:ext cx="422695" cy="2760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sp>
        <p:nvSpPr>
          <p:cNvPr id="15" name="文本框 14">
            <a:extLst>
              <a:ext uri="{FF2B5EF4-FFF2-40B4-BE49-F238E27FC236}">
                <a16:creationId xmlns:a16="http://schemas.microsoft.com/office/drawing/2014/main" id="{B4A0D1E1-F2E9-428C-A118-83E60D95F2BE}"/>
              </a:ext>
            </a:extLst>
          </p:cNvPr>
          <p:cNvSpPr txBox="1"/>
          <p:nvPr/>
        </p:nvSpPr>
        <p:spPr>
          <a:xfrm>
            <a:off x="1423359" y="5736565"/>
            <a:ext cx="3278038"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altLang="zh-CN" dirty="0"/>
              <a:t>Half crossing angle=18.1 </a:t>
            </a:r>
            <a:r>
              <a:rPr lang="en-US" altLang="zh-CN" dirty="0" err="1"/>
              <a:t>mrad</a:t>
            </a:r>
            <a:endParaRPr lang="zh-SG" altLang="en-US" dirty="0"/>
          </a:p>
        </p:txBody>
      </p:sp>
      <p:sp>
        <p:nvSpPr>
          <p:cNvPr id="16" name="文本框 15">
            <a:extLst>
              <a:ext uri="{FF2B5EF4-FFF2-40B4-BE49-F238E27FC236}">
                <a16:creationId xmlns:a16="http://schemas.microsoft.com/office/drawing/2014/main" id="{16EEC1C2-7E28-4C83-9AF9-B3856D735722}"/>
              </a:ext>
            </a:extLst>
          </p:cNvPr>
          <p:cNvSpPr txBox="1"/>
          <p:nvPr/>
        </p:nvSpPr>
        <p:spPr>
          <a:xfrm>
            <a:off x="7458975" y="5837206"/>
            <a:ext cx="3278038"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altLang="zh-CN" dirty="0"/>
              <a:t>Half crossing angle=40 </a:t>
            </a:r>
            <a:r>
              <a:rPr lang="en-US" altLang="zh-CN" dirty="0" err="1"/>
              <a:t>mrad</a:t>
            </a:r>
            <a:endParaRPr lang="zh-SG" altLang="en-US" dirty="0"/>
          </a:p>
        </p:txBody>
      </p:sp>
      <p:sp>
        <p:nvSpPr>
          <p:cNvPr id="3" name="文本框 2"/>
          <p:cNvSpPr txBox="1"/>
          <p:nvPr/>
        </p:nvSpPr>
        <p:spPr>
          <a:xfrm>
            <a:off x="10927458" y="1006100"/>
            <a:ext cx="1055594" cy="369332"/>
          </a:xfrm>
          <a:prstGeom prst="rect">
            <a:avLst/>
          </a:prstGeom>
          <a:noFill/>
        </p:spPr>
        <p:txBody>
          <a:bodyPr wrap="square" rtlCol="0">
            <a:spAutoFit/>
          </a:bodyPr>
          <a:lstStyle/>
          <a:p>
            <a:r>
              <a:rPr lang="zh-CN" altLang="en-US" dirty="0"/>
              <a:t>王九庆</a:t>
            </a:r>
          </a:p>
        </p:txBody>
      </p:sp>
    </p:spTree>
    <p:extLst>
      <p:ext uri="{BB962C8B-B14F-4D97-AF65-F5344CB8AC3E}">
        <p14:creationId xmlns:p14="http://schemas.microsoft.com/office/powerpoint/2010/main" val="2588631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id="{85D3574A-4B70-459B-BDDA-4ADB4ADA133A}"/>
                  </a:ext>
                </a:extLst>
              </p:cNvPr>
              <p:cNvGraphicFramePr>
                <a:graphicFrameLocks noGrp="1"/>
              </p:cNvGraphicFramePr>
              <p:nvPr/>
            </p:nvGraphicFramePr>
            <p:xfrm>
              <a:off x="1379251" y="822299"/>
              <a:ext cx="10001443" cy="5886519"/>
            </p:xfrm>
            <a:graphic>
              <a:graphicData uri="http://schemas.openxmlformats.org/drawingml/2006/table">
                <a:tbl>
                  <a:tblPr firstRow="1" bandRow="1">
                    <a:tableStyleId>{5C22544A-7EE6-4342-B048-85BDC9FD1C3A}</a:tableStyleId>
                  </a:tblPr>
                  <a:tblGrid>
                    <a:gridCol w="2335093">
                      <a:extLst>
                        <a:ext uri="{9D8B030D-6E8A-4147-A177-3AD203B41FA5}">
                          <a16:colId xmlns:a16="http://schemas.microsoft.com/office/drawing/2014/main" val="20000"/>
                        </a:ext>
                      </a:extLst>
                    </a:gridCol>
                    <a:gridCol w="2555450">
                      <a:extLst>
                        <a:ext uri="{9D8B030D-6E8A-4147-A177-3AD203B41FA5}">
                          <a16:colId xmlns:a16="http://schemas.microsoft.com/office/drawing/2014/main" val="2991331896"/>
                        </a:ext>
                      </a:extLst>
                    </a:gridCol>
                    <a:gridCol w="2555450">
                      <a:extLst>
                        <a:ext uri="{9D8B030D-6E8A-4147-A177-3AD203B41FA5}">
                          <a16:colId xmlns:a16="http://schemas.microsoft.com/office/drawing/2014/main" val="20002"/>
                        </a:ext>
                      </a:extLst>
                    </a:gridCol>
                    <a:gridCol w="2555450">
                      <a:extLst>
                        <a:ext uri="{9D8B030D-6E8A-4147-A177-3AD203B41FA5}">
                          <a16:colId xmlns:a16="http://schemas.microsoft.com/office/drawing/2014/main" val="3703763072"/>
                        </a:ext>
                      </a:extLst>
                    </a:gridCol>
                  </a:tblGrid>
                  <a:tr h="346297">
                    <a:tc>
                      <a:txBody>
                        <a:bodyPr/>
                        <a:lstStyle/>
                        <a:p>
                          <a:pPr algn="just"/>
                          <a:endParaRPr lang="zh-CN" sz="1600" kern="10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CW </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1.89GeV</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p>
                      </a:txBody>
                      <a:tcPr marL="68580" marR="68580" marT="0" marB="0"/>
                    </a:tc>
                    <a:tc>
                      <a:txBody>
                        <a:bodyPr/>
                        <a:lstStyle/>
                        <a:p>
                          <a:pPr marL="0" algn="ctr" defTabSz="914400" rtl="0" eaLnBrk="1" latinLnBrk="0" hangingPunct="1">
                            <a:spcBef>
                              <a:spcPts val="600"/>
                            </a:spcBef>
                            <a:spcAft>
                              <a:spcPts val="300"/>
                            </a:spcAft>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CW </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2.35GeV</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CW </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2.8GeV</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10000"/>
                      </a:ext>
                    </a:extLst>
                  </a:tr>
                  <a:tr h="284607">
                    <a:tc>
                      <a:txBody>
                        <a:bodyPr/>
                        <a:lstStyle/>
                        <a:p>
                          <a:pPr algn="ctr">
                            <a:spcBef>
                              <a:spcPts val="600"/>
                            </a:spcBef>
                            <a:spcAft>
                              <a:spcPts val="300"/>
                            </a:spcAft>
                          </a:pPr>
                          <a:r>
                            <a:rPr lang="zh-CN" sz="1400" kern="100" dirty="0">
                              <a:effectLst/>
                            </a:rPr>
                            <a:t>峰值亮度</a:t>
                          </a:r>
                          <a:r>
                            <a:rPr lang="en-US" sz="1400" kern="100" dirty="0">
                              <a:effectLst/>
                            </a:rPr>
                            <a:t> [</a:t>
                          </a:r>
                          <a14:m>
                            <m:oMath xmlns:m="http://schemas.openxmlformats.org/officeDocument/2006/math">
                              <m:sSup>
                                <m:sSupPr>
                                  <m:ctrlPr>
                                    <a:rPr lang="zh-CN" sz="1400" i="1" kern="100">
                                      <a:effectLst/>
                                      <a:latin typeface="Cambria Math" panose="02040503050406030204" pitchFamily="18" charset="0"/>
                                    </a:rPr>
                                  </m:ctrlPr>
                                </m:sSupPr>
                                <m:e>
                                  <m:r>
                                    <a:rPr lang="en-US" sz="1400" kern="100">
                                      <a:effectLst/>
                                      <a:latin typeface="Cambria Math" panose="02040503050406030204" pitchFamily="18" charset="0"/>
                                    </a:rPr>
                                    <m:t>𝟏𝟎</m:t>
                                  </m:r>
                                </m:e>
                                <m:sup>
                                  <m:r>
                                    <a:rPr lang="en-US" sz="1400" kern="100">
                                      <a:effectLst/>
                                      <a:latin typeface="Cambria Math" panose="02040503050406030204" pitchFamily="18" charset="0"/>
                                    </a:rPr>
                                    <m:t>𝟑</m:t>
                                  </m:r>
                                  <m:r>
                                    <a:rPr lang="en-US" sz="1400" b="0" i="1" kern="100" smtClean="0">
                                      <a:effectLst/>
                                      <a:latin typeface="Cambria Math" panose="02040503050406030204" pitchFamily="18" charset="0"/>
                                    </a:rPr>
                                    <m:t>2</m:t>
                                  </m:r>
                                </m:sup>
                              </m:sSup>
                              <m:r>
                                <a:rPr lang="en-US" sz="1400" kern="100">
                                  <a:effectLst/>
                                  <a:latin typeface="Cambria Math" panose="02040503050406030204" pitchFamily="18" charset="0"/>
                                </a:rPr>
                                <m:t>𝐜</m:t>
                              </m:r>
                              <m:sSup>
                                <m:sSupPr>
                                  <m:ctrlPr>
                                    <a:rPr lang="zh-CN" sz="1400" i="1" kern="100">
                                      <a:effectLst/>
                                      <a:latin typeface="Cambria Math" panose="02040503050406030204" pitchFamily="18" charset="0"/>
                                    </a:rPr>
                                  </m:ctrlPr>
                                </m:sSupPr>
                                <m:e>
                                  <m:r>
                                    <a:rPr lang="en-US" sz="1400" kern="100">
                                      <a:effectLst/>
                                      <a:latin typeface="Cambria Math" panose="02040503050406030204" pitchFamily="18" charset="0"/>
                                    </a:rPr>
                                    <m:t>𝐦</m:t>
                                  </m:r>
                                </m:e>
                                <m:sup>
                                  <m:r>
                                    <a:rPr lang="en-US" sz="1400" kern="100">
                                      <a:effectLst/>
                                      <a:latin typeface="Cambria Math" panose="02040503050406030204" pitchFamily="18" charset="0"/>
                                    </a:rPr>
                                    <m:t>−</m:t>
                                  </m:r>
                                  <m:r>
                                    <a:rPr lang="en-US" sz="1400" kern="100">
                                      <a:effectLst/>
                                      <a:latin typeface="Cambria Math" panose="02040503050406030204" pitchFamily="18" charset="0"/>
                                    </a:rPr>
                                    <m:t>𝟐</m:t>
                                  </m:r>
                                </m:sup>
                              </m:sSup>
                              <m:sSup>
                                <m:sSupPr>
                                  <m:ctrlPr>
                                    <a:rPr lang="zh-CN" sz="1400" i="1" kern="100">
                                      <a:effectLst/>
                                      <a:latin typeface="Cambria Math" panose="02040503050406030204" pitchFamily="18" charset="0"/>
                                    </a:rPr>
                                  </m:ctrlPr>
                                </m:sSupPr>
                                <m:e>
                                  <m:r>
                                    <a:rPr lang="en-US" sz="1400" kern="100">
                                      <a:effectLst/>
                                      <a:latin typeface="Cambria Math" panose="02040503050406030204" pitchFamily="18" charset="0"/>
                                    </a:rPr>
                                    <m:t>𝐬</m:t>
                                  </m:r>
                                </m:e>
                                <m:sup>
                                  <m:r>
                                    <a:rPr lang="en-US" sz="1400" kern="100">
                                      <a:effectLst/>
                                      <a:latin typeface="Cambria Math" panose="02040503050406030204" pitchFamily="18" charset="0"/>
                                    </a:rPr>
                                    <m:t>−</m:t>
                                  </m:r>
                                  <m:r>
                                    <a:rPr lang="en-US" sz="1400" kern="100">
                                      <a:effectLst/>
                                      <a:latin typeface="Cambria Math" panose="02040503050406030204" pitchFamily="18" charset="0"/>
                                    </a:rPr>
                                    <m:t>𝟏</m:t>
                                  </m:r>
                                </m:sup>
                              </m:sSup>
                            </m:oMath>
                          </a14:m>
                          <a:r>
                            <a:rPr lang="en-US" sz="1400" kern="100" dirty="0">
                              <a:effectLst/>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103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22.8</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9.3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84607">
                    <a:tc>
                      <a:txBody>
                        <a:bodyPr/>
                        <a:lstStyle/>
                        <a:p>
                          <a:pPr algn="ctr">
                            <a:spcBef>
                              <a:spcPts val="600"/>
                            </a:spcBef>
                            <a:spcAft>
                              <a:spcPts val="300"/>
                            </a:spcAft>
                          </a:pP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Wiggler </a:t>
                          </a: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场强 （</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t>
                          </a: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1.9</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1.7</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936960291"/>
                      </a:ext>
                    </a:extLst>
                  </a:tr>
                  <a:tr h="284607">
                    <a:tc>
                      <a:txBody>
                        <a:bodyPr/>
                        <a:lstStyle/>
                        <a:p>
                          <a:pPr algn="ctr">
                            <a:spcBef>
                              <a:spcPts val="600"/>
                            </a:spcBef>
                            <a:spcAft>
                              <a:spcPts val="300"/>
                            </a:spcAft>
                          </a:pP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同步辐射功率（</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kw</a:t>
                          </a: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300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300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300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126576548"/>
                      </a:ext>
                    </a:extLst>
                  </a:tr>
                  <a:tr h="284607">
                    <a:tc>
                      <a:txBody>
                        <a:bodyPr/>
                        <a:lstStyle/>
                        <a:p>
                          <a:pPr algn="ctr">
                            <a:spcBef>
                              <a:spcPts val="600"/>
                            </a:spcBef>
                            <a:spcAft>
                              <a:spcPts val="300"/>
                            </a:spcAft>
                            <a:buNone/>
                          </a:pPr>
                          <a14:m>
                            <m:oMath xmlns:m="http://schemas.openxmlformats.org/officeDocument/2006/math">
                              <m:sSubSup>
                                <m:sSubSupPr>
                                  <m:ctrlPr>
                                    <a:rPr lang="zh-CN" sz="1400" i="1" kern="100">
                                      <a:effectLst/>
                                      <a:latin typeface="Cambria Math" panose="02040503050406030204" pitchFamily="18" charset="0"/>
                                    </a:rPr>
                                  </m:ctrlPr>
                                </m:sSubSupPr>
                                <m:e>
                                  <m:r>
                                    <a:rPr lang="en-US" sz="1400" kern="100">
                                      <a:effectLst/>
                                      <a:latin typeface="Cambria Math" panose="02040503050406030204" pitchFamily="18" charset="0"/>
                                    </a:rPr>
                                    <m:t>𝜷</m:t>
                                  </m:r>
                                </m:e>
                                <m:sub>
                                  <m:r>
                                    <a:rPr lang="en-US" sz="1400" kern="100">
                                      <a:effectLst/>
                                      <a:latin typeface="Cambria Math" panose="02040503050406030204" pitchFamily="18" charset="0"/>
                                    </a:rPr>
                                    <m:t>𝒙</m:t>
                                  </m:r>
                                </m:sub>
                                <m:sup>
                                  <m:r>
                                    <a:rPr lang="en-US" sz="1400" kern="100">
                                      <a:effectLst/>
                                      <a:latin typeface="Cambria Math" panose="02040503050406030204" pitchFamily="18" charset="0"/>
                                    </a:rPr>
                                    <m:t>∗</m:t>
                                  </m:r>
                                </m:sup>
                              </m:sSubSup>
                              <m:r>
                                <a:rPr lang="en-US" sz="1400" kern="100">
                                  <a:effectLst/>
                                  <a:latin typeface="Cambria Math" panose="02040503050406030204" pitchFamily="18" charset="0"/>
                                </a:rPr>
                                <m:t>/</m:t>
                              </m:r>
                              <m:sSubSup>
                                <m:sSubSupPr>
                                  <m:ctrlPr>
                                    <a:rPr lang="zh-CN" sz="1400" i="1" kern="100">
                                      <a:effectLst/>
                                      <a:latin typeface="Cambria Math" panose="02040503050406030204" pitchFamily="18" charset="0"/>
                                    </a:rPr>
                                  </m:ctrlPr>
                                </m:sSubSupPr>
                                <m:e>
                                  <m:r>
                                    <a:rPr lang="en-US" sz="1400" kern="100">
                                      <a:effectLst/>
                                      <a:latin typeface="Cambria Math" panose="02040503050406030204" pitchFamily="18" charset="0"/>
                                    </a:rPr>
                                    <m:t>𝜷</m:t>
                                  </m:r>
                                </m:e>
                                <m:sub>
                                  <m:r>
                                    <a:rPr lang="en-US" sz="1400" kern="100">
                                      <a:effectLst/>
                                      <a:latin typeface="Cambria Math" panose="02040503050406030204" pitchFamily="18" charset="0"/>
                                    </a:rPr>
                                    <m:t>𝒚</m:t>
                                  </m:r>
                                </m:sub>
                                <m:sup>
                                  <m:r>
                                    <a:rPr lang="en-US" sz="1400" kern="100">
                                      <a:effectLst/>
                                      <a:latin typeface="Cambria Math" panose="02040503050406030204" pitchFamily="18" charset="0"/>
                                    </a:rPr>
                                    <m:t>∗</m:t>
                                  </m:r>
                                </m:sup>
                              </m:sSubSup>
                            </m:oMath>
                          </a14:m>
                          <a:r>
                            <a:rPr lang="en-US" sz="1400" kern="100">
                              <a:effectLst/>
                              <a:sym typeface="+mn-ea"/>
                            </a:rPr>
                            <a:t> [m]</a:t>
                          </a:r>
                          <a:endPar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CN" sz="14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0.4/0.005</a:t>
                          </a:r>
                          <a:endParaRPr lang="zh-CN" altLang="zh-SG" sz="14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SG" sz="1400" kern="100" dirty="0">
                              <a:solidFill>
                                <a:schemeClr val="tx1"/>
                              </a:solidFill>
                              <a:effectLst/>
                            </a:rPr>
                            <a:t>0.4/0.01</a:t>
                          </a:r>
                          <a:endParaRPr lang="zh-CN" altLang="zh-SG"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SG" sz="1400" kern="100" dirty="0">
                              <a:solidFill>
                                <a:schemeClr val="tx1"/>
                              </a:solidFill>
                              <a:effectLst/>
                            </a:rPr>
                            <a:t>0.4/0.015</a:t>
                          </a:r>
                          <a:endParaRPr lang="zh-CN" altLang="zh-SG"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84607">
                    <a:tc>
                      <a:txBody>
                        <a:bodyPr/>
                        <a:lstStyle/>
                        <a:p>
                          <a:pPr algn="ctr">
                            <a:spcBef>
                              <a:spcPts val="600"/>
                            </a:spcBef>
                            <a:spcAft>
                              <a:spcPts val="300"/>
                            </a:spcAft>
                          </a:pPr>
                          <a:r>
                            <a:rPr lang="zh-CN" sz="1400" kern="100">
                              <a:effectLst/>
                            </a:rPr>
                            <a:t>总流强</a:t>
                          </a:r>
                          <a:r>
                            <a:rPr lang="en-US" sz="1400" kern="100">
                              <a:effectLst/>
                            </a:rPr>
                            <a:t> [mA]</a:t>
                          </a:r>
                          <a:endParaRPr lang="zh-CN"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tx1"/>
                              </a:solidFill>
                              <a:effectLst/>
                              <a:latin typeface="+mn-lt"/>
                              <a:ea typeface="+mn-ea"/>
                              <a:cs typeface="+mn-cs"/>
                            </a:rPr>
                            <a:t>1490</a:t>
                          </a:r>
                          <a:endParaRPr lang="zh-CN" altLang="en-US" sz="1400" b="0" kern="100" dirty="0">
                            <a:solidFill>
                              <a:schemeClr val="tx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887</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462</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3"/>
                      </a:ext>
                    </a:extLst>
                  </a:tr>
                  <a:tr h="285453">
                    <a:tc>
                      <a:txBody>
                        <a:bodyPr/>
                        <a:lstStyle/>
                        <a:p>
                          <a:pPr algn="ctr">
                            <a:spcBef>
                              <a:spcPts val="600"/>
                            </a:spcBef>
                            <a:spcAft>
                              <a:spcPts val="300"/>
                            </a:spcAft>
                          </a:pPr>
                          <a:r>
                            <a:rPr lang="zh-CN" sz="1400" kern="100" dirty="0">
                              <a:effectLst/>
                            </a:rPr>
                            <a:t>单束团流强</a:t>
                          </a:r>
                          <a:r>
                            <a:rPr lang="en-US" altLang="zh-CN" sz="1400" kern="100" dirty="0">
                              <a:effectLst/>
                            </a:rPr>
                            <a:t> [mA]</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chemeClr val="dk1"/>
                              </a:solidFill>
                              <a:effectLst/>
                              <a:latin typeface="+mn-lt"/>
                              <a:ea typeface="+mn-ea"/>
                              <a:cs typeface="+mn-cs"/>
                            </a:rPr>
                            <a:t>15.9</a:t>
                          </a:r>
                          <a:endParaRPr lang="zh-CN" altLang="en-US" sz="1400" b="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chemeClr val="dk1"/>
                              </a:solidFill>
                              <a:effectLst/>
                              <a:latin typeface="+mn-lt"/>
                              <a:ea typeface="+mn-ea"/>
                              <a:cs typeface="+mn-cs"/>
                            </a:rPr>
                            <a:t>12.2</a:t>
                          </a:r>
                          <a:endParaRPr lang="zh-CN" altLang="en-US" sz="1400" b="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chemeClr val="dk1"/>
                              </a:solidFill>
                              <a:effectLst/>
                              <a:latin typeface="+mn-lt"/>
                              <a:ea typeface="+mn-ea"/>
                              <a:cs typeface="+mn-cs"/>
                            </a:rPr>
                            <a:t>17.7</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4"/>
                      </a:ext>
                    </a:extLst>
                  </a:tr>
                  <a:tr h="285453">
                    <a:tc>
                      <a:txBody>
                        <a:bodyPr/>
                        <a:lstStyle/>
                        <a:p>
                          <a:pPr algn="ctr">
                            <a:spcBef>
                              <a:spcPts val="600"/>
                            </a:spcBef>
                            <a:spcAft>
                              <a:spcPts val="300"/>
                            </a:spcAft>
                          </a:pPr>
                          <a:r>
                            <a:rPr lang="zh-CN" sz="1400" kern="100">
                              <a:effectLst/>
                            </a:rPr>
                            <a:t>束团数</a:t>
                          </a:r>
                          <a:endParaRPr lang="zh-CN"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80</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73</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26</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5"/>
                      </a:ext>
                    </a:extLst>
                  </a:tr>
                  <a:tr h="305575">
                    <a:tc>
                      <a:txBody>
                        <a:bodyPr/>
                        <a:lstStyle/>
                        <a:p>
                          <a:pPr algn="ctr">
                            <a:spcBef>
                              <a:spcPts val="600"/>
                            </a:spcBef>
                            <a:spcAft>
                              <a:spcPts val="300"/>
                            </a:spcAft>
                          </a:pPr>
                          <a:r>
                            <a:rPr lang="zh-CN" sz="1400" kern="100" dirty="0">
                              <a:effectLst/>
                            </a:rPr>
                            <a:t>束束参数 </a:t>
                          </a:r>
                          <a14:m>
                            <m:oMath xmlns:m="http://schemas.openxmlformats.org/officeDocument/2006/math">
                              <m:sSub>
                                <m:sSubPr>
                                  <m:ctrlPr>
                                    <a:rPr lang="zh-CN" sz="1400" i="1" kern="100">
                                      <a:effectLst/>
                                      <a:latin typeface="Cambria Math" panose="02040503050406030204" pitchFamily="18" charset="0"/>
                                    </a:rPr>
                                  </m:ctrlPr>
                                </m:sSubPr>
                                <m:e>
                                  <m:sSub>
                                    <m:sSubPr>
                                      <m:ctrlPr>
                                        <a:rPr lang="zh-CN" altLang="zh-SG" sz="1400" i="1" kern="100" smtClean="0">
                                          <a:effectLst/>
                                          <a:latin typeface="Cambria Math" panose="02040503050406030204" pitchFamily="18" charset="0"/>
                                        </a:rPr>
                                      </m:ctrlPr>
                                    </m:sSubPr>
                                    <m:e>
                                      <m:r>
                                        <a:rPr lang="en-US" altLang="zh-SG" sz="1400" kern="100">
                                          <a:effectLst/>
                                          <a:latin typeface="Cambria Math" panose="02040503050406030204" pitchFamily="18" charset="0"/>
                                        </a:rPr>
                                        <m:t>𝝃</m:t>
                                      </m:r>
                                    </m:e>
                                    <m:sub>
                                      <m:r>
                                        <a:rPr lang="en-US" altLang="zh-SG" sz="1400" b="0" i="1" kern="100" smtClean="0">
                                          <a:effectLst/>
                                          <a:latin typeface="Cambria Math" panose="02040503050406030204" pitchFamily="18" charset="0"/>
                                        </a:rPr>
                                        <m:t>𝑥</m:t>
                                      </m:r>
                                    </m:sub>
                                  </m:sSub>
                                  <m:r>
                                    <a:rPr lang="en-US" altLang="zh-CN" sz="1400" kern="100" dirty="0">
                                      <a:effectLst/>
                                      <a:latin typeface="Cambria Math" panose="02040503050406030204" pitchFamily="18" charset="0"/>
                                      <a:sym typeface="+mn-ea"/>
                                    </a:rPr>
                                    <m:t>/</m:t>
                                  </m:r>
                                  <m:r>
                                    <a:rPr lang="en-US" sz="1400" kern="100">
                                      <a:effectLst/>
                                      <a:latin typeface="Cambria Math" panose="02040503050406030204" pitchFamily="18" charset="0"/>
                                    </a:rPr>
                                    <m:t>𝝃</m:t>
                                  </m:r>
                                </m:e>
                                <m:sub>
                                  <m:r>
                                    <a:rPr lang="en-US" sz="1400" kern="100">
                                      <a:effectLst/>
                                      <a:latin typeface="Cambria Math" panose="02040503050406030204" pitchFamily="18" charset="0"/>
                                    </a:rPr>
                                    <m:t>𝒚</m:t>
                                  </m:r>
                                  <m:r>
                                    <a:rPr lang="en-US" sz="1400" kern="100">
                                      <a:effectLst/>
                                      <a:latin typeface="Cambria Math" panose="02040503050406030204" pitchFamily="18" charset="0"/>
                                    </a:rPr>
                                    <m:t>,</m:t>
                                  </m:r>
                                  <m:r>
                                    <a:rPr lang="en-US" sz="1400" kern="100">
                                      <a:effectLst/>
                                      <a:latin typeface="Cambria Math" panose="02040503050406030204" pitchFamily="18" charset="0"/>
                                    </a:rPr>
                                    <m:t>𝐥𝐮𝐦</m:t>
                                  </m:r>
                                </m:sub>
                              </m:sSub>
                            </m:oMath>
                          </a14:m>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0.012/0.094</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kern="100" dirty="0">
                              <a:effectLst/>
                              <a:sym typeface="+mn-ea"/>
                            </a:rPr>
                            <a:t>0.007/0.053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0.006/0.051</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85453">
                    <a:tc>
                      <a:txBody>
                        <a:bodyPr/>
                        <a:lstStyle/>
                        <a:p>
                          <a:pPr algn="ctr">
                            <a:spcBef>
                              <a:spcPts val="600"/>
                            </a:spcBef>
                            <a:spcAft>
                              <a:spcPts val="300"/>
                            </a:spcAft>
                          </a:pPr>
                          <a:r>
                            <a:rPr lang="zh-CN" sz="1400" kern="100" dirty="0">
                              <a:effectLst/>
                            </a:rPr>
                            <a:t>发射度</a:t>
                          </a:r>
                          <a:r>
                            <a:rPr lang="en-US" sz="1400" kern="100" dirty="0">
                              <a:effectLst/>
                            </a:rPr>
                            <a:t> [</a:t>
                          </a:r>
                          <a:r>
                            <a:rPr lang="en-US" sz="1400" kern="100" dirty="0" err="1">
                              <a:effectLst/>
                            </a:rPr>
                            <a:t>nmrad</a:t>
                          </a:r>
                          <a:r>
                            <a:rPr lang="en-US" sz="1400" kern="100" dirty="0">
                              <a:effectLst/>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55/0.2</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tx1"/>
                              </a:solidFill>
                              <a:effectLst/>
                              <a:sym typeface="+mn-ea"/>
                            </a:rPr>
                            <a:t>111/0.4</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168/0.6</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7"/>
                      </a:ext>
                    </a:extLst>
                  </a:tr>
                  <a:tr h="285453">
                    <a:tc>
                      <a:txBody>
                        <a:bodyPr/>
                        <a:lstStyle/>
                        <a:p>
                          <a:pPr algn="ctr">
                            <a:spcBef>
                              <a:spcPts val="600"/>
                            </a:spcBef>
                            <a:spcAft>
                              <a:spcPts val="300"/>
                            </a:spcAft>
                          </a:pP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阻尼时间</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400" b="1"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ms</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CN" sz="1400" kern="100" dirty="0">
                              <a:solidFill>
                                <a:schemeClr val="dk1"/>
                              </a:solidFill>
                              <a:effectLst/>
                              <a:latin typeface="+mn-lt"/>
                              <a:ea typeface="+mn-ea"/>
                              <a:cs typeface="+mn-cs"/>
                            </a:rPr>
                            <a:t>13.9/13.9/7</a:t>
                          </a:r>
                          <a:endParaRPr lang="zh-CN" altLang="en-US" sz="1400" kern="100" dirty="0">
                            <a:solidFill>
                              <a:schemeClr val="dk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CN" sz="1400" kern="100" dirty="0">
                              <a:effectLst/>
                              <a:sym typeface="+mn-ea"/>
                            </a:rPr>
                            <a:t>10.9/10.9/5.5</a:t>
                          </a:r>
                          <a:endParaRPr lang="zh-CN" altLang="en-US" sz="1400" kern="100" dirty="0">
                            <a:solidFill>
                              <a:schemeClr val="dk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CN" sz="1400" kern="100" dirty="0">
                              <a:solidFill>
                                <a:schemeClr val="dk1"/>
                              </a:solidFill>
                              <a:effectLst/>
                              <a:latin typeface="+mn-lt"/>
                              <a:ea typeface="+mn-ea"/>
                              <a:cs typeface="+mn-cs"/>
                            </a:rPr>
                            <a:t>6.9/6.9/3.5</a:t>
                          </a:r>
                          <a:endParaRPr lang="zh-CN" altLang="en-US" sz="140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8"/>
                      </a:ext>
                    </a:extLst>
                  </a:tr>
                  <a:tr h="285453">
                    <a:tc>
                      <a:txBody>
                        <a:bodyPr/>
                        <a:lstStyle/>
                        <a:p>
                          <a:pPr algn="ctr">
                            <a:spcBef>
                              <a:spcPts val="600"/>
                            </a:spcBef>
                            <a:spcAft>
                              <a:spcPts val="300"/>
                            </a:spcAft>
                          </a:pPr>
                          <a:r>
                            <a:rPr lang="zh-CN" sz="1400" kern="100">
                              <a:effectLst/>
                            </a:rPr>
                            <a:t>耦合度</a:t>
                          </a:r>
                          <a:r>
                            <a:rPr lang="en-US" sz="1400" kern="100">
                              <a:effectLst/>
                            </a:rPr>
                            <a:t> [%]</a:t>
                          </a:r>
                          <a:endParaRPr lang="zh-CN"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0.35</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0.35</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0.35</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329570">
                    <a:tc>
                      <a:txBody>
                        <a:bodyPr/>
                        <a:lstStyle/>
                        <a:p>
                          <a:pPr algn="ctr">
                            <a:spcBef>
                              <a:spcPts val="600"/>
                            </a:spcBef>
                            <a:spcAft>
                              <a:spcPts val="300"/>
                            </a:spcAft>
                          </a:pP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RF</a:t>
                          </a: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腔压 （</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MV</a:t>
                          </a: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8902294"/>
                      </a:ext>
                    </a:extLst>
                  </a:tr>
                  <a:tr h="329570">
                    <a:tc>
                      <a:txBody>
                        <a:bodyPr/>
                        <a:lstStyle/>
                        <a:p>
                          <a:pPr algn="ctr">
                            <a:spcBef>
                              <a:spcPts val="600"/>
                            </a:spcBef>
                            <a:spcAft>
                              <a:spcPts val="300"/>
                            </a:spcAft>
                          </a:pPr>
                          <a14:m>
                            <m:oMathPara xmlns:m="http://schemas.openxmlformats.org/officeDocument/2006/math">
                              <m:oMathParaPr>
                                <m:jc m:val="centerGroup"/>
                              </m:oMathParaPr>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𝝂</m:t>
                                    </m:r>
                                  </m:e>
                                  <m:sub>
                                    <m:r>
                                      <a:rPr lang="en-US" sz="1400" kern="100">
                                        <a:effectLst/>
                                        <a:latin typeface="Cambria Math" panose="02040503050406030204" pitchFamily="18" charset="0"/>
                                      </a:rPr>
                                      <m:t>𝒔</m:t>
                                    </m:r>
                                  </m:sub>
                                </m:sSub>
                              </m:oMath>
                            </m:oMathPara>
                          </a14:m>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0.043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0.039</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0.035</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285453">
                    <a:tc>
                      <a:txBody>
                        <a:bodyPr/>
                        <a:lstStyle/>
                        <a:p>
                          <a:pPr algn="ctr">
                            <a:spcBef>
                              <a:spcPts val="600"/>
                            </a:spcBef>
                            <a:spcAft>
                              <a:spcPts val="300"/>
                            </a:spcAft>
                          </a:pPr>
                          <a:r>
                            <a:rPr lang="zh-CN" altLang="en-US" sz="1400" b="0" kern="100" dirty="0">
                              <a:solidFill>
                                <a:srgbClr val="000000"/>
                              </a:solidFill>
                              <a:effectLst/>
                              <a:latin typeface="+mn-ea"/>
                              <a:ea typeface="+mn-ea"/>
                              <a:cs typeface="Times New Roman" panose="02020603050405020304" pitchFamily="18" charset="0"/>
                            </a:rPr>
                            <a:t>自然能</a:t>
                          </a:r>
                          <a:r>
                            <a:rPr lang="zh-CN" altLang="en-US" sz="1400" b="0" kern="100" dirty="0">
                              <a:solidFill>
                                <a:srgbClr val="000000"/>
                              </a:solidFill>
                              <a:effectLst/>
                              <a:latin typeface="+mn-lt"/>
                              <a:ea typeface="+mn-ea"/>
                              <a:cs typeface="Times New Roman" panose="02020603050405020304" pitchFamily="18" charset="0"/>
                            </a:rPr>
                            <a:t>散 </a:t>
                          </a:r>
                          <a:r>
                            <a:rPr lang="en-US" altLang="zh-CN" sz="1400" b="0" kern="100" dirty="0">
                              <a:solidFill>
                                <a:srgbClr val="000000"/>
                              </a:solidFill>
                              <a:effectLst/>
                              <a:latin typeface="+mn-lt"/>
                              <a:ea typeface="+mn-ea"/>
                              <a:cs typeface="Times New Roman" panose="02020603050405020304" pitchFamily="18" charset="0"/>
                            </a:rPr>
                            <a:t>[%]</a:t>
                          </a:r>
                          <a:endParaRPr lang="zh-CN" altLang="en-US" sz="1400" b="0" kern="100" dirty="0">
                            <a:solidFill>
                              <a:srgbClr val="000000"/>
                            </a:solidFill>
                            <a:effectLst/>
                            <a:latin typeface="+mn-lt"/>
                            <a:ea typeface="+mn-ea"/>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0.081</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0.072</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0.082</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11"/>
                      </a:ext>
                    </a:extLst>
                  </a:tr>
                  <a:tr h="285453">
                    <a:tc>
                      <a:txBody>
                        <a:bodyPr/>
                        <a:lstStyle/>
                        <a:p>
                          <a:pPr algn="ctr">
                            <a:spcBef>
                              <a:spcPts val="600"/>
                            </a:spcBef>
                            <a:spcAft>
                              <a:spcPts val="300"/>
                            </a:spcAft>
                          </a:pPr>
                          <a:r>
                            <a:rPr lang="en-US" altLang="zh-CN" sz="1400" b="0" kern="100" dirty="0">
                              <a:solidFill>
                                <a:srgbClr val="000000"/>
                              </a:solidFill>
                              <a:effectLst/>
                              <a:latin typeface="+mn-lt"/>
                              <a:ea typeface="+mn-ea"/>
                              <a:cs typeface="Times New Roman" panose="02020603050405020304" pitchFamily="18" charset="0"/>
                            </a:rPr>
                            <a:t>Bucket </a:t>
                          </a:r>
                          <a:r>
                            <a:rPr lang="zh-CN" altLang="en-US" sz="1400" b="0" kern="100" dirty="0">
                              <a:solidFill>
                                <a:srgbClr val="000000"/>
                              </a:solidFill>
                              <a:effectLst/>
                              <a:latin typeface="+mn-lt"/>
                              <a:ea typeface="+mn-ea"/>
                              <a:cs typeface="Times New Roman" panose="02020603050405020304" pitchFamily="18" charset="0"/>
                            </a:rPr>
                            <a:t>高度（</a:t>
                          </a:r>
                          <a:r>
                            <a:rPr lang="en-US" altLang="zh-CN" sz="1400" b="0" kern="100" dirty="0">
                              <a:solidFill>
                                <a:srgbClr val="000000"/>
                              </a:solidFill>
                              <a:effectLst/>
                              <a:latin typeface="+mn-lt"/>
                              <a:ea typeface="+mn-ea"/>
                              <a:cs typeface="Times New Roman" panose="02020603050405020304" pitchFamily="18" charset="0"/>
                            </a:rPr>
                            <a:t>%</a:t>
                          </a:r>
                          <a:r>
                            <a:rPr lang="zh-CN" altLang="en-US" sz="1400" b="0" kern="100" dirty="0">
                              <a:solidFill>
                                <a:srgbClr val="000000"/>
                              </a:solidFill>
                              <a:effectLst/>
                              <a:latin typeface="+mn-lt"/>
                              <a:ea typeface="+mn-ea"/>
                              <a:cs typeface="Times New Roman" panose="02020603050405020304" pitchFamily="18" charset="0"/>
                            </a:rPr>
                            <a:t>）</a:t>
                          </a: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1.2</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1.1</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1.0</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2444361528"/>
                      </a:ext>
                    </a:extLst>
                  </a:tr>
                  <a:tr h="297942">
                    <a:tc>
                      <a:txBody>
                        <a:bodyPr/>
                        <a:lstStyle/>
                        <a:p>
                          <a:pPr algn="ctr">
                            <a:spcBef>
                              <a:spcPts val="600"/>
                            </a:spcBef>
                            <a:spcAft>
                              <a:spcPts val="300"/>
                            </a:spcAft>
                          </a:pPr>
                          <a:r>
                            <a:rPr lang="zh-CN" sz="1400" kern="100" dirty="0">
                              <a:effectLst/>
                            </a:rPr>
                            <a:t>自然束长 </a:t>
                          </a:r>
                          <a14:m>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𝝈</m:t>
                                  </m:r>
                                </m:e>
                                <m:sub>
                                  <m:r>
                                    <a:rPr lang="en-US" sz="1400" kern="100">
                                      <a:effectLst/>
                                      <a:latin typeface="Cambria Math" panose="02040503050406030204" pitchFamily="18" charset="0"/>
                                    </a:rPr>
                                    <m:t>𝒛</m:t>
                                  </m:r>
                                  <m:r>
                                    <a:rPr lang="en-US" sz="1400" kern="100">
                                      <a:effectLst/>
                                      <a:latin typeface="Cambria Math" panose="02040503050406030204" pitchFamily="18" charset="0"/>
                                    </a:rPr>
                                    <m:t>,</m:t>
                                  </m:r>
                                  <m:r>
                                    <a:rPr lang="en-US" sz="1400" kern="100">
                                      <a:effectLst/>
                                      <a:latin typeface="Cambria Math" panose="02040503050406030204" pitchFamily="18" charset="0"/>
                                    </a:rPr>
                                    <m:t>𝟎</m:t>
                                  </m:r>
                                </m:sub>
                              </m:sSub>
                            </m:oMath>
                          </a14:m>
                          <a:r>
                            <a:rPr lang="en-US" sz="1400" kern="100" dirty="0">
                              <a:effectLst/>
                            </a:rPr>
                            <a:t> [mm]</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12.5</a:t>
                          </a: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12</a:t>
                          </a: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15</a:t>
                          </a:r>
                        </a:p>
                      </a:txBody>
                      <a:tcPr marL="68580" marR="68580" marT="0" marB="0"/>
                    </a:tc>
                    <a:extLst>
                      <a:ext uri="{0D108BD9-81ED-4DB2-BD59-A6C34878D82A}">
                        <a16:rowId xmlns:a16="http://schemas.microsoft.com/office/drawing/2014/main" val="10012"/>
                      </a:ext>
                    </a:extLst>
                  </a:tr>
                  <a:tr h="285453">
                    <a:tc>
                      <a:txBody>
                        <a:bodyPr/>
                        <a:lstStyle/>
                        <a:p>
                          <a:pPr algn="ctr">
                            <a:spcBef>
                              <a:spcPts val="600"/>
                            </a:spcBef>
                            <a:spcAft>
                              <a:spcPts val="300"/>
                            </a:spcAft>
                          </a:pPr>
                          <a:r>
                            <a:rPr lang="zh-CN" sz="1400" kern="100" dirty="0">
                              <a:effectLst/>
                            </a:rPr>
                            <a:t>拉伸束长 </a:t>
                          </a:r>
                          <a14:m>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𝝈</m:t>
                                  </m:r>
                                </m:e>
                                <m:sub>
                                  <m:r>
                                    <a:rPr lang="en-US" sz="1400" kern="100">
                                      <a:effectLst/>
                                      <a:latin typeface="Cambria Math" panose="02040503050406030204" pitchFamily="18" charset="0"/>
                                    </a:rPr>
                                    <m:t>𝒛</m:t>
                                  </m:r>
                                </m:sub>
                              </m:sSub>
                            </m:oMath>
                          </a14:m>
                          <a:r>
                            <a:rPr lang="en-US" sz="1400" kern="100" dirty="0">
                              <a:effectLst/>
                            </a:rPr>
                            <a:t> [mm]</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14.5</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16</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13"/>
                      </a:ext>
                    </a:extLst>
                  </a:tr>
                  <a:tr h="285453">
                    <a:tc>
                      <a:txBody>
                        <a:bodyPr/>
                        <a:lstStyle/>
                        <a:p>
                          <a:pPr algn="ctr">
                            <a:spcBef>
                              <a:spcPts val="600"/>
                            </a:spcBef>
                            <a:spcAft>
                              <a:spcPts val="300"/>
                            </a:spcAft>
                          </a:pPr>
                          <a:r>
                            <a:rPr lang="zh-CN" altLang="en-US" sz="1400" kern="100" dirty="0">
                              <a:solidFill>
                                <a:schemeClr val="dk1"/>
                              </a:solidFill>
                              <a:effectLst/>
                              <a:latin typeface="+mn-lt"/>
                              <a:ea typeface="+mn-ea"/>
                              <a:cs typeface="+mn-cs"/>
                            </a:rPr>
                            <a:t>半交叉角 </a:t>
                          </a:r>
                          <a:r>
                            <a:rPr lang="en-US" altLang="zh-CN" sz="1400" kern="100" dirty="0">
                              <a:solidFill>
                                <a:schemeClr val="dk1"/>
                              </a:solidFill>
                              <a:effectLst/>
                              <a:latin typeface="+mn-lt"/>
                              <a:ea typeface="+mn-ea"/>
                              <a:cs typeface="+mn-cs"/>
                            </a:rPr>
                            <a:t>[</a:t>
                          </a:r>
                          <a:r>
                            <a:rPr lang="en-US" altLang="zh-CN" sz="1400" kern="100" dirty="0" err="1">
                              <a:solidFill>
                                <a:schemeClr val="dk1"/>
                              </a:solidFill>
                              <a:effectLst/>
                              <a:latin typeface="+mn-lt"/>
                              <a:ea typeface="+mn-ea"/>
                              <a:cs typeface="+mn-cs"/>
                            </a:rPr>
                            <a:t>mrad</a:t>
                          </a:r>
                          <a:r>
                            <a:rPr lang="en-US" altLang="zh-CN" sz="1400" kern="100" dirty="0">
                              <a:solidFill>
                                <a:schemeClr val="dk1"/>
                              </a:solidFill>
                              <a:effectLst/>
                              <a:latin typeface="+mn-lt"/>
                              <a:ea typeface="+mn-ea"/>
                              <a:cs typeface="+mn-cs"/>
                            </a:rPr>
                            <a:t>]</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40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40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40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14"/>
                      </a:ext>
                    </a:extLst>
                  </a:tr>
                  <a:tr h="285453">
                    <a:tc>
                      <a:txBody>
                        <a:bodyPr/>
                        <a:lstStyle/>
                        <a:p>
                          <a:pPr algn="ctr">
                            <a:spcBef>
                              <a:spcPts val="600"/>
                            </a:spcBef>
                            <a:spcAft>
                              <a:spcPts val="300"/>
                            </a:spcAft>
                          </a:pPr>
                          <a:r>
                            <a:rPr lang="en-US" altLang="zh-CN" sz="1400" b="0" kern="100" dirty="0" err="1">
                              <a:solidFill>
                                <a:srgbClr val="000000"/>
                              </a:solidFill>
                              <a:effectLst/>
                              <a:latin typeface="+mn-ea"/>
                              <a:ea typeface="+mn-ea"/>
                              <a:cs typeface="Times New Roman" panose="02020603050405020304" pitchFamily="18" charset="0"/>
                            </a:rPr>
                            <a:t>Piwinski</a:t>
                          </a:r>
                          <a:r>
                            <a:rPr lang="en-US" altLang="zh-CN" sz="1400" b="0" kern="100" dirty="0">
                              <a:solidFill>
                                <a:srgbClr val="000000"/>
                              </a:solidFill>
                              <a:effectLst/>
                              <a:latin typeface="+mn-ea"/>
                              <a:ea typeface="+mn-ea"/>
                              <a:cs typeface="Times New Roman" panose="02020603050405020304" pitchFamily="18" charset="0"/>
                            </a:rPr>
                            <a:t> </a:t>
                          </a:r>
                          <a:r>
                            <a:rPr lang="zh-CN" altLang="en-US" sz="1400" b="0" kern="100" dirty="0">
                              <a:solidFill>
                                <a:srgbClr val="000000"/>
                              </a:solidFill>
                              <a:effectLst/>
                              <a:latin typeface="+mn-ea"/>
                              <a:ea typeface="+mn-ea"/>
                              <a:cs typeface="Times New Roman" panose="02020603050405020304" pitchFamily="18" charset="0"/>
                            </a:rPr>
                            <a:t>角</a:t>
                          </a:r>
                          <a:endParaRPr lang="zh-CN" sz="1400" b="0" kern="100" dirty="0">
                            <a:solidFill>
                              <a:srgbClr val="000000"/>
                            </a:solidFill>
                            <a:effectLst/>
                            <a:latin typeface="+mn-ea"/>
                            <a:ea typeface="+mn-ea"/>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3.91</a:t>
                          </a: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2.47</a:t>
                          </a: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2.47</a:t>
                          </a:r>
                        </a:p>
                      </a:txBody>
                      <a:tcPr marL="68580" marR="68580" marT="0" marB="0"/>
                    </a:tc>
                    <a:extLst>
                      <a:ext uri="{0D108BD9-81ED-4DB2-BD59-A6C34878D82A}">
                        <a16:rowId xmlns:a16="http://schemas.microsoft.com/office/drawing/2014/main" val="10015"/>
                      </a:ext>
                    </a:extLst>
                  </a:tr>
                </a:tbl>
              </a:graphicData>
            </a:graphic>
          </p:graphicFrame>
        </mc:Choice>
        <mc:Fallback xmlns="">
          <p:graphicFrame>
            <p:nvGraphicFramePr>
              <p:cNvPr id="2" name="表格 1">
                <a:extLst>
                  <a:ext uri="{FF2B5EF4-FFF2-40B4-BE49-F238E27FC236}">
                    <a16:creationId xmlns:a16="http://schemas.microsoft.com/office/drawing/2014/main" id="{85D3574A-4B70-459B-BDDA-4ADB4ADA133A}"/>
                  </a:ext>
                </a:extLst>
              </p:cNvPr>
              <p:cNvGraphicFramePr>
                <a:graphicFrameLocks noGrp="1"/>
              </p:cNvGraphicFramePr>
              <p:nvPr>
                <p:extLst>
                  <p:ext uri="{D42A27DB-BD31-4B8C-83A1-F6EECF244321}">
                    <p14:modId xmlns:p14="http://schemas.microsoft.com/office/powerpoint/2010/main" val="4283685192"/>
                  </p:ext>
                </p:extLst>
              </p:nvPr>
            </p:nvGraphicFramePr>
            <p:xfrm>
              <a:off x="1379251" y="822299"/>
              <a:ext cx="10001443" cy="5886519"/>
            </p:xfrm>
            <a:graphic>
              <a:graphicData uri="http://schemas.openxmlformats.org/drawingml/2006/table">
                <a:tbl>
                  <a:tblPr firstRow="1" bandRow="1">
                    <a:tableStyleId>{5C22544A-7EE6-4342-B048-85BDC9FD1C3A}</a:tableStyleId>
                  </a:tblPr>
                  <a:tblGrid>
                    <a:gridCol w="2335093">
                      <a:extLst>
                        <a:ext uri="{9D8B030D-6E8A-4147-A177-3AD203B41FA5}">
                          <a16:colId xmlns:a16="http://schemas.microsoft.com/office/drawing/2014/main" val="20000"/>
                        </a:ext>
                      </a:extLst>
                    </a:gridCol>
                    <a:gridCol w="2555450">
                      <a:extLst>
                        <a:ext uri="{9D8B030D-6E8A-4147-A177-3AD203B41FA5}">
                          <a16:colId xmlns:a16="http://schemas.microsoft.com/office/drawing/2014/main" val="2991331896"/>
                        </a:ext>
                      </a:extLst>
                    </a:gridCol>
                    <a:gridCol w="2555450">
                      <a:extLst>
                        <a:ext uri="{9D8B030D-6E8A-4147-A177-3AD203B41FA5}">
                          <a16:colId xmlns:a16="http://schemas.microsoft.com/office/drawing/2014/main" val="20002"/>
                        </a:ext>
                      </a:extLst>
                    </a:gridCol>
                    <a:gridCol w="2555450">
                      <a:extLst>
                        <a:ext uri="{9D8B030D-6E8A-4147-A177-3AD203B41FA5}">
                          <a16:colId xmlns:a16="http://schemas.microsoft.com/office/drawing/2014/main" val="3703763072"/>
                        </a:ext>
                      </a:extLst>
                    </a:gridCol>
                  </a:tblGrid>
                  <a:tr h="346297">
                    <a:tc>
                      <a:txBody>
                        <a:bodyPr/>
                        <a:lstStyle/>
                        <a:p>
                          <a:pPr algn="just"/>
                          <a:endParaRPr lang="zh-CN" sz="1600" kern="10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CW </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1.89GeV</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p>
                      </a:txBody>
                      <a:tcPr marL="68580" marR="68580" marT="0" marB="0"/>
                    </a:tc>
                    <a:tc>
                      <a:txBody>
                        <a:bodyPr/>
                        <a:lstStyle/>
                        <a:p>
                          <a:pPr marL="0" algn="ctr" defTabSz="914400" rtl="0" eaLnBrk="1" latinLnBrk="0" hangingPunct="1">
                            <a:spcBef>
                              <a:spcPts val="600"/>
                            </a:spcBef>
                            <a:spcAft>
                              <a:spcPts val="300"/>
                            </a:spcAft>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CW </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2.35GeV</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BEPCII</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SG"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CW </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2.8GeV</a:t>
                          </a:r>
                          <a:r>
                            <a:rPr lang="zh-CN" altLang="en-US" sz="16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10000"/>
                      </a:ext>
                    </a:extLst>
                  </a:tr>
                  <a:tr h="284607">
                    <a:tc>
                      <a:txBody>
                        <a:bodyPr/>
                        <a:lstStyle/>
                        <a:p>
                          <a:endParaRPr lang="zh-SG"/>
                        </a:p>
                      </a:txBody>
                      <a:tcPr marL="68580" marR="68580" marT="0" marB="0">
                        <a:blipFill>
                          <a:blip r:embed="rId2"/>
                          <a:stretch>
                            <a:fillRect l="-261" t="-144681" r="-329765" b="-1848936"/>
                          </a:stretch>
                        </a:blipFill>
                      </a:tcPr>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103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22.8</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9.3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84607">
                    <a:tc>
                      <a:txBody>
                        <a:bodyPr/>
                        <a:lstStyle/>
                        <a:p>
                          <a:pPr algn="ctr">
                            <a:spcBef>
                              <a:spcPts val="600"/>
                            </a:spcBef>
                            <a:spcAft>
                              <a:spcPts val="300"/>
                            </a:spcAft>
                          </a:pP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Wiggler </a:t>
                          </a: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场强 （</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t>
                          </a: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1.9</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1.7</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936960291"/>
                      </a:ext>
                    </a:extLst>
                  </a:tr>
                  <a:tr h="284607">
                    <a:tc>
                      <a:txBody>
                        <a:bodyPr/>
                        <a:lstStyle/>
                        <a:p>
                          <a:pPr algn="ctr">
                            <a:spcBef>
                              <a:spcPts val="600"/>
                            </a:spcBef>
                            <a:spcAft>
                              <a:spcPts val="300"/>
                            </a:spcAft>
                          </a:pP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同步辐射功率（</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kw</a:t>
                          </a: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300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300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300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126576548"/>
                      </a:ext>
                    </a:extLst>
                  </a:tr>
                  <a:tr h="284607">
                    <a:tc>
                      <a:txBody>
                        <a:bodyPr/>
                        <a:lstStyle/>
                        <a:p>
                          <a:endParaRPr lang="zh-SG"/>
                        </a:p>
                      </a:txBody>
                      <a:tcPr marL="68580" marR="68580" marT="0" marB="0">
                        <a:blipFill>
                          <a:blip r:embed="rId2"/>
                          <a:stretch>
                            <a:fillRect l="-261" t="-442553" r="-329765" b="-1551064"/>
                          </a:stretch>
                        </a:blipFill>
                      </a:tcPr>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CN" sz="14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0.4/0.005</a:t>
                          </a:r>
                          <a:endParaRPr lang="zh-CN" altLang="zh-SG" sz="14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SG" sz="1400" kern="100" dirty="0">
                              <a:solidFill>
                                <a:schemeClr val="tx1"/>
                              </a:solidFill>
                              <a:effectLst/>
                            </a:rPr>
                            <a:t>0.4/0.01</a:t>
                          </a:r>
                          <a:endParaRPr lang="zh-CN" altLang="zh-SG"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tabLst/>
                            <a:defRPr/>
                          </a:pPr>
                          <a:r>
                            <a:rPr lang="en-US" altLang="zh-SG" sz="1400" kern="100" dirty="0">
                              <a:solidFill>
                                <a:schemeClr val="tx1"/>
                              </a:solidFill>
                              <a:effectLst/>
                            </a:rPr>
                            <a:t>0.4/0.015</a:t>
                          </a:r>
                          <a:endParaRPr lang="zh-CN" altLang="zh-SG"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84607">
                    <a:tc>
                      <a:txBody>
                        <a:bodyPr/>
                        <a:lstStyle/>
                        <a:p>
                          <a:pPr algn="ctr">
                            <a:spcBef>
                              <a:spcPts val="600"/>
                            </a:spcBef>
                            <a:spcAft>
                              <a:spcPts val="300"/>
                            </a:spcAft>
                          </a:pPr>
                          <a:r>
                            <a:rPr lang="zh-CN" sz="1400" kern="100">
                              <a:effectLst/>
                            </a:rPr>
                            <a:t>总流强</a:t>
                          </a:r>
                          <a:r>
                            <a:rPr lang="en-US" sz="1400" kern="100">
                              <a:effectLst/>
                            </a:rPr>
                            <a:t> [mA]</a:t>
                          </a:r>
                          <a:endParaRPr lang="zh-CN"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tx1"/>
                              </a:solidFill>
                              <a:effectLst/>
                              <a:latin typeface="+mn-lt"/>
                              <a:ea typeface="+mn-ea"/>
                              <a:cs typeface="+mn-cs"/>
                            </a:rPr>
                            <a:t>1490</a:t>
                          </a:r>
                          <a:endParaRPr lang="zh-CN" altLang="en-US" sz="1400" b="0" kern="100" dirty="0">
                            <a:solidFill>
                              <a:schemeClr val="tx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887</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462</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3"/>
                      </a:ext>
                    </a:extLst>
                  </a:tr>
                  <a:tr h="285453">
                    <a:tc>
                      <a:txBody>
                        <a:bodyPr/>
                        <a:lstStyle/>
                        <a:p>
                          <a:pPr algn="ctr">
                            <a:spcBef>
                              <a:spcPts val="600"/>
                            </a:spcBef>
                            <a:spcAft>
                              <a:spcPts val="300"/>
                            </a:spcAft>
                          </a:pPr>
                          <a:r>
                            <a:rPr lang="zh-CN" sz="1400" kern="100" dirty="0">
                              <a:effectLst/>
                            </a:rPr>
                            <a:t>单束团流强</a:t>
                          </a:r>
                          <a:r>
                            <a:rPr lang="en-US" altLang="zh-CN" sz="1400" kern="100" dirty="0">
                              <a:effectLst/>
                            </a:rPr>
                            <a:t> [mA]</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chemeClr val="dk1"/>
                              </a:solidFill>
                              <a:effectLst/>
                              <a:latin typeface="+mn-lt"/>
                              <a:ea typeface="+mn-ea"/>
                              <a:cs typeface="+mn-cs"/>
                            </a:rPr>
                            <a:t>15.9</a:t>
                          </a:r>
                          <a:endParaRPr lang="zh-CN" altLang="en-US" sz="1400" b="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chemeClr val="dk1"/>
                              </a:solidFill>
                              <a:effectLst/>
                              <a:latin typeface="+mn-lt"/>
                              <a:ea typeface="+mn-ea"/>
                              <a:cs typeface="+mn-cs"/>
                            </a:rPr>
                            <a:t>12.2</a:t>
                          </a:r>
                          <a:endParaRPr lang="zh-CN" altLang="en-US" sz="1400" b="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chemeClr val="dk1"/>
                              </a:solidFill>
                              <a:effectLst/>
                              <a:latin typeface="+mn-lt"/>
                              <a:ea typeface="+mn-ea"/>
                              <a:cs typeface="+mn-cs"/>
                            </a:rPr>
                            <a:t>17.7</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4"/>
                      </a:ext>
                    </a:extLst>
                  </a:tr>
                  <a:tr h="285453">
                    <a:tc>
                      <a:txBody>
                        <a:bodyPr/>
                        <a:lstStyle/>
                        <a:p>
                          <a:pPr algn="ctr">
                            <a:spcBef>
                              <a:spcPts val="600"/>
                            </a:spcBef>
                            <a:spcAft>
                              <a:spcPts val="300"/>
                            </a:spcAft>
                          </a:pPr>
                          <a:r>
                            <a:rPr lang="zh-CN" sz="1400" kern="100">
                              <a:effectLst/>
                            </a:rPr>
                            <a:t>束团数</a:t>
                          </a:r>
                          <a:endParaRPr lang="zh-CN"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80</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73</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26</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5"/>
                      </a:ext>
                    </a:extLst>
                  </a:tr>
                  <a:tr h="305575">
                    <a:tc>
                      <a:txBody>
                        <a:bodyPr/>
                        <a:lstStyle/>
                        <a:p>
                          <a:endParaRPr lang="zh-SG"/>
                        </a:p>
                      </a:txBody>
                      <a:tcPr marL="68580" marR="68580" marT="0" marB="0">
                        <a:blipFill>
                          <a:blip r:embed="rId2"/>
                          <a:stretch>
                            <a:fillRect l="-261" t="-774510" r="-329765" b="-1054902"/>
                          </a:stretch>
                        </a:blipFill>
                      </a:tcPr>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0.012/0.094</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kern="100" dirty="0">
                              <a:effectLst/>
                              <a:sym typeface="+mn-ea"/>
                            </a:rPr>
                            <a:t>0.007/0.053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0.006/0.051</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85453">
                    <a:tc>
                      <a:txBody>
                        <a:bodyPr/>
                        <a:lstStyle/>
                        <a:p>
                          <a:pPr algn="ctr">
                            <a:spcBef>
                              <a:spcPts val="600"/>
                            </a:spcBef>
                            <a:spcAft>
                              <a:spcPts val="300"/>
                            </a:spcAft>
                          </a:pPr>
                          <a:r>
                            <a:rPr lang="zh-CN" sz="1400" kern="100" dirty="0">
                              <a:effectLst/>
                            </a:rPr>
                            <a:t>发射度</a:t>
                          </a:r>
                          <a:r>
                            <a:rPr lang="en-US" sz="1400" kern="100" dirty="0">
                              <a:effectLst/>
                            </a:rPr>
                            <a:t> [</a:t>
                          </a:r>
                          <a:r>
                            <a:rPr lang="en-US" sz="1400" kern="100" dirty="0" err="1">
                              <a:effectLst/>
                            </a:rPr>
                            <a:t>nmrad</a:t>
                          </a:r>
                          <a:r>
                            <a:rPr lang="en-US" sz="1400" kern="100" dirty="0">
                              <a:effectLst/>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55/0.2</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kern="100" dirty="0">
                              <a:solidFill>
                                <a:schemeClr val="tx1"/>
                              </a:solidFill>
                              <a:effectLst/>
                              <a:sym typeface="+mn-ea"/>
                            </a:rPr>
                            <a:t>111/0.4</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168/0.6</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7"/>
                      </a:ext>
                    </a:extLst>
                  </a:tr>
                  <a:tr h="285453">
                    <a:tc>
                      <a:txBody>
                        <a:bodyPr/>
                        <a:lstStyle/>
                        <a:p>
                          <a:pPr algn="ctr">
                            <a:spcBef>
                              <a:spcPts val="600"/>
                            </a:spcBef>
                            <a:spcAft>
                              <a:spcPts val="300"/>
                            </a:spcAft>
                          </a:pP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阻尼时间</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400" b="1"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ms</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CN" sz="1400" kern="100" dirty="0">
                              <a:solidFill>
                                <a:schemeClr val="dk1"/>
                              </a:solidFill>
                              <a:effectLst/>
                              <a:latin typeface="+mn-lt"/>
                              <a:ea typeface="+mn-ea"/>
                              <a:cs typeface="+mn-cs"/>
                            </a:rPr>
                            <a:t>13.9/13.9/7</a:t>
                          </a:r>
                          <a:endParaRPr lang="zh-CN" altLang="en-US" sz="1400" kern="100" dirty="0">
                            <a:solidFill>
                              <a:schemeClr val="dk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CN" sz="1400" kern="100" dirty="0">
                              <a:effectLst/>
                              <a:sym typeface="+mn-ea"/>
                            </a:rPr>
                            <a:t>10.9/10.9/5.5</a:t>
                          </a:r>
                          <a:endParaRPr lang="zh-CN" altLang="en-US" sz="1400" kern="100" dirty="0">
                            <a:solidFill>
                              <a:schemeClr val="dk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CN" sz="1400" kern="100" dirty="0">
                              <a:solidFill>
                                <a:schemeClr val="dk1"/>
                              </a:solidFill>
                              <a:effectLst/>
                              <a:latin typeface="+mn-lt"/>
                              <a:ea typeface="+mn-ea"/>
                              <a:cs typeface="+mn-cs"/>
                            </a:rPr>
                            <a:t>6.9/6.9/3.5</a:t>
                          </a:r>
                          <a:endParaRPr lang="zh-CN" altLang="en-US" sz="140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8"/>
                      </a:ext>
                    </a:extLst>
                  </a:tr>
                  <a:tr h="285453">
                    <a:tc>
                      <a:txBody>
                        <a:bodyPr/>
                        <a:lstStyle/>
                        <a:p>
                          <a:pPr algn="ctr">
                            <a:spcBef>
                              <a:spcPts val="600"/>
                            </a:spcBef>
                            <a:spcAft>
                              <a:spcPts val="300"/>
                            </a:spcAft>
                          </a:pPr>
                          <a:r>
                            <a:rPr lang="zh-CN" sz="1400" kern="100">
                              <a:effectLst/>
                            </a:rPr>
                            <a:t>耦合度</a:t>
                          </a:r>
                          <a:r>
                            <a:rPr lang="en-US" sz="1400" kern="100">
                              <a:effectLst/>
                            </a:rPr>
                            <a:t> [%]</a:t>
                          </a:r>
                          <a:endParaRPr lang="zh-CN"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0.35</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0.35</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0.35</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329570">
                    <a:tc>
                      <a:txBody>
                        <a:bodyPr/>
                        <a:lstStyle/>
                        <a:p>
                          <a:pPr algn="ctr">
                            <a:spcBef>
                              <a:spcPts val="600"/>
                            </a:spcBef>
                            <a:spcAft>
                              <a:spcPts val="300"/>
                            </a:spcAft>
                          </a:pP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RF</a:t>
                          </a: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腔压 （</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MV</a:t>
                          </a:r>
                          <a:r>
                            <a:rPr lang="zh-CN" altLang="en-US"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8902294"/>
                      </a:ext>
                    </a:extLst>
                  </a:tr>
                  <a:tr h="329570">
                    <a:tc>
                      <a:txBody>
                        <a:bodyPr/>
                        <a:lstStyle/>
                        <a:p>
                          <a:endParaRPr lang="zh-SG"/>
                        </a:p>
                      </a:txBody>
                      <a:tcPr marL="68580" marR="68580" marT="0" marB="0">
                        <a:blipFill>
                          <a:blip r:embed="rId2"/>
                          <a:stretch>
                            <a:fillRect l="-261" t="-1163636" r="-329765" b="-525455"/>
                          </a:stretch>
                        </a:blipFill>
                      </a:tcPr>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0.043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0.039</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0.035</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285453">
                    <a:tc>
                      <a:txBody>
                        <a:bodyPr/>
                        <a:lstStyle/>
                        <a:p>
                          <a:pPr algn="ctr">
                            <a:spcBef>
                              <a:spcPts val="600"/>
                            </a:spcBef>
                            <a:spcAft>
                              <a:spcPts val="300"/>
                            </a:spcAft>
                          </a:pPr>
                          <a:r>
                            <a:rPr lang="zh-CN" altLang="en-US" sz="1400" b="0" kern="100" dirty="0">
                              <a:solidFill>
                                <a:srgbClr val="000000"/>
                              </a:solidFill>
                              <a:effectLst/>
                              <a:latin typeface="+mn-ea"/>
                              <a:ea typeface="+mn-ea"/>
                              <a:cs typeface="Times New Roman" panose="02020603050405020304" pitchFamily="18" charset="0"/>
                            </a:rPr>
                            <a:t>自然能</a:t>
                          </a:r>
                          <a:r>
                            <a:rPr lang="zh-CN" altLang="en-US" sz="1400" b="0" kern="100" dirty="0">
                              <a:solidFill>
                                <a:srgbClr val="000000"/>
                              </a:solidFill>
                              <a:effectLst/>
                              <a:latin typeface="+mn-lt"/>
                              <a:ea typeface="+mn-ea"/>
                              <a:cs typeface="Times New Roman" panose="02020603050405020304" pitchFamily="18" charset="0"/>
                            </a:rPr>
                            <a:t>散 </a:t>
                          </a:r>
                          <a:r>
                            <a:rPr lang="en-US" altLang="zh-CN" sz="1400" b="0" kern="100" dirty="0">
                              <a:solidFill>
                                <a:srgbClr val="000000"/>
                              </a:solidFill>
                              <a:effectLst/>
                              <a:latin typeface="+mn-lt"/>
                              <a:ea typeface="+mn-ea"/>
                              <a:cs typeface="Times New Roman" panose="02020603050405020304" pitchFamily="18" charset="0"/>
                            </a:rPr>
                            <a:t>[%]</a:t>
                          </a:r>
                          <a:endParaRPr lang="zh-CN" altLang="en-US" sz="1400" b="0" kern="100" dirty="0">
                            <a:solidFill>
                              <a:srgbClr val="000000"/>
                            </a:solidFill>
                            <a:effectLst/>
                            <a:latin typeface="+mn-lt"/>
                            <a:ea typeface="+mn-ea"/>
                            <a:cs typeface="Times New Roman" panose="02020603050405020304" pitchFamily="18" charset="0"/>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0.081</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0.072</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0.082</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11"/>
                      </a:ext>
                    </a:extLst>
                  </a:tr>
                  <a:tr h="285453">
                    <a:tc>
                      <a:txBody>
                        <a:bodyPr/>
                        <a:lstStyle/>
                        <a:p>
                          <a:pPr algn="ctr">
                            <a:spcBef>
                              <a:spcPts val="600"/>
                            </a:spcBef>
                            <a:spcAft>
                              <a:spcPts val="300"/>
                            </a:spcAft>
                          </a:pPr>
                          <a:r>
                            <a:rPr lang="en-US" altLang="zh-CN" sz="1400" b="0" kern="100" dirty="0">
                              <a:solidFill>
                                <a:srgbClr val="000000"/>
                              </a:solidFill>
                              <a:effectLst/>
                              <a:latin typeface="+mn-lt"/>
                              <a:ea typeface="+mn-ea"/>
                              <a:cs typeface="Times New Roman" panose="02020603050405020304" pitchFamily="18" charset="0"/>
                            </a:rPr>
                            <a:t>Bucket </a:t>
                          </a:r>
                          <a:r>
                            <a:rPr lang="zh-CN" altLang="en-US" sz="1400" b="0" kern="100" dirty="0">
                              <a:solidFill>
                                <a:srgbClr val="000000"/>
                              </a:solidFill>
                              <a:effectLst/>
                              <a:latin typeface="+mn-lt"/>
                              <a:ea typeface="+mn-ea"/>
                              <a:cs typeface="Times New Roman" panose="02020603050405020304" pitchFamily="18" charset="0"/>
                            </a:rPr>
                            <a:t>高度（</a:t>
                          </a:r>
                          <a:r>
                            <a:rPr lang="en-US" altLang="zh-CN" sz="1400" b="0" kern="100" dirty="0">
                              <a:solidFill>
                                <a:srgbClr val="000000"/>
                              </a:solidFill>
                              <a:effectLst/>
                              <a:latin typeface="+mn-lt"/>
                              <a:ea typeface="+mn-ea"/>
                              <a:cs typeface="Times New Roman" panose="02020603050405020304" pitchFamily="18" charset="0"/>
                            </a:rPr>
                            <a:t>%</a:t>
                          </a:r>
                          <a:r>
                            <a:rPr lang="zh-CN" altLang="en-US" sz="1400" b="0" kern="100" dirty="0">
                              <a:solidFill>
                                <a:srgbClr val="000000"/>
                              </a:solidFill>
                              <a:effectLst/>
                              <a:latin typeface="+mn-lt"/>
                              <a:ea typeface="+mn-ea"/>
                              <a:cs typeface="Times New Roman" panose="02020603050405020304" pitchFamily="18" charset="0"/>
                            </a:rPr>
                            <a:t>）</a:t>
                          </a: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1.2</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1.1</a:t>
                          </a:r>
                          <a:endParaRPr lang="zh-CN" altLang="en-US" sz="1400" b="0" kern="100" dirty="0">
                            <a:solidFill>
                              <a:schemeClr val="dk1"/>
                            </a:solidFill>
                            <a:effectLst/>
                            <a:latin typeface="+mn-lt"/>
                            <a:ea typeface="+mn-ea"/>
                            <a:cs typeface="+mn-cs"/>
                          </a:endParaRPr>
                        </a:p>
                      </a:txBody>
                      <a:tcPr marL="68580" marR="68580" marT="0" marB="0"/>
                    </a:tc>
                    <a:tc>
                      <a:txBody>
                        <a:bodyPr/>
                        <a:lstStyle/>
                        <a:p>
                          <a:pPr marL="0" algn="ctr" defTabSz="914400" rtl="0" eaLnBrk="1" latinLnBrk="0" hangingPunct="1">
                            <a:spcBef>
                              <a:spcPts val="600"/>
                            </a:spcBef>
                            <a:spcAft>
                              <a:spcPts val="300"/>
                            </a:spcAft>
                          </a:pPr>
                          <a:r>
                            <a:rPr lang="en-US" altLang="zh-CN" sz="1400" b="0" kern="100" dirty="0">
                              <a:solidFill>
                                <a:schemeClr val="dk1"/>
                              </a:solidFill>
                              <a:effectLst/>
                              <a:latin typeface="+mn-lt"/>
                              <a:ea typeface="+mn-ea"/>
                              <a:cs typeface="+mn-cs"/>
                            </a:rPr>
                            <a:t>1.0</a:t>
                          </a:r>
                          <a:endParaRPr lang="zh-CN" altLang="en-US" sz="1400" b="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2444361528"/>
                      </a:ext>
                    </a:extLst>
                  </a:tr>
                  <a:tr h="297942">
                    <a:tc>
                      <a:txBody>
                        <a:bodyPr/>
                        <a:lstStyle/>
                        <a:p>
                          <a:endParaRPr lang="zh-SG"/>
                        </a:p>
                      </a:txBody>
                      <a:tcPr marL="68580" marR="68580" marT="0" marB="0">
                        <a:blipFill>
                          <a:blip r:embed="rId2"/>
                          <a:stretch>
                            <a:fillRect l="-261" t="-1608163" r="-329765" b="-300000"/>
                          </a:stretch>
                        </a:blipFill>
                      </a:tcPr>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12.5</a:t>
                          </a: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12</a:t>
                          </a: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15</a:t>
                          </a:r>
                        </a:p>
                      </a:txBody>
                      <a:tcPr marL="68580" marR="68580" marT="0" marB="0"/>
                    </a:tc>
                    <a:extLst>
                      <a:ext uri="{0D108BD9-81ED-4DB2-BD59-A6C34878D82A}">
                        <a16:rowId xmlns:a16="http://schemas.microsoft.com/office/drawing/2014/main" val="10012"/>
                      </a:ext>
                    </a:extLst>
                  </a:tr>
                  <a:tr h="285453">
                    <a:tc>
                      <a:txBody>
                        <a:bodyPr/>
                        <a:lstStyle/>
                        <a:p>
                          <a:endParaRPr lang="zh-SG"/>
                        </a:p>
                      </a:txBody>
                      <a:tcPr marL="68580" marR="68580" marT="0" marB="0">
                        <a:blipFill>
                          <a:blip r:embed="rId2"/>
                          <a:stretch>
                            <a:fillRect l="-261" t="-1780851" r="-329765" b="-212766"/>
                          </a:stretch>
                        </a:blipFill>
                      </a:tcPr>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14.5</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13</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16</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13"/>
                      </a:ext>
                    </a:extLst>
                  </a:tr>
                  <a:tr h="285453">
                    <a:tc>
                      <a:txBody>
                        <a:bodyPr/>
                        <a:lstStyle/>
                        <a:p>
                          <a:pPr algn="ctr">
                            <a:spcBef>
                              <a:spcPts val="600"/>
                            </a:spcBef>
                            <a:spcAft>
                              <a:spcPts val="300"/>
                            </a:spcAft>
                          </a:pPr>
                          <a:r>
                            <a:rPr lang="zh-CN" altLang="en-US" sz="1400" kern="100" dirty="0">
                              <a:solidFill>
                                <a:schemeClr val="dk1"/>
                              </a:solidFill>
                              <a:effectLst/>
                              <a:latin typeface="+mn-lt"/>
                              <a:ea typeface="+mn-ea"/>
                              <a:cs typeface="+mn-cs"/>
                            </a:rPr>
                            <a:t>半交叉角 </a:t>
                          </a:r>
                          <a:r>
                            <a:rPr lang="en-US" altLang="zh-CN" sz="1400" kern="100" dirty="0">
                              <a:solidFill>
                                <a:schemeClr val="dk1"/>
                              </a:solidFill>
                              <a:effectLst/>
                              <a:latin typeface="+mn-lt"/>
                              <a:ea typeface="+mn-ea"/>
                              <a:cs typeface="+mn-cs"/>
                            </a:rPr>
                            <a:t>[</a:t>
                          </a:r>
                          <a:r>
                            <a:rPr lang="en-US" altLang="zh-CN" sz="1400" kern="100" dirty="0" err="1">
                              <a:solidFill>
                                <a:schemeClr val="dk1"/>
                              </a:solidFill>
                              <a:effectLst/>
                              <a:latin typeface="+mn-lt"/>
                              <a:ea typeface="+mn-ea"/>
                              <a:cs typeface="+mn-cs"/>
                            </a:rPr>
                            <a:t>mrad</a:t>
                          </a:r>
                          <a:r>
                            <a:rPr lang="en-US" altLang="zh-CN" sz="1400" kern="100" dirty="0">
                              <a:solidFill>
                                <a:schemeClr val="dk1"/>
                              </a:solidFill>
                              <a:effectLst/>
                              <a:latin typeface="+mn-lt"/>
                              <a:ea typeface="+mn-ea"/>
                              <a:cs typeface="+mn-cs"/>
                            </a:rPr>
                            <a:t>]</a:t>
                          </a:r>
                          <a:endParaRPr lang="zh-CN" altLang="en-US" sz="1400" kern="100" dirty="0">
                            <a:solidFill>
                              <a:schemeClr val="dk1"/>
                            </a:solidFill>
                            <a:effectLst/>
                            <a:latin typeface="+mn-lt"/>
                            <a:ea typeface="+mn-ea"/>
                            <a:cs typeface="+mn-cs"/>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40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40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40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14"/>
                      </a:ext>
                    </a:extLst>
                  </a:tr>
                  <a:tr h="285453">
                    <a:tc>
                      <a:txBody>
                        <a:bodyPr/>
                        <a:lstStyle/>
                        <a:p>
                          <a:pPr algn="ctr">
                            <a:spcBef>
                              <a:spcPts val="600"/>
                            </a:spcBef>
                            <a:spcAft>
                              <a:spcPts val="300"/>
                            </a:spcAft>
                          </a:pPr>
                          <a:r>
                            <a:rPr lang="en-US" altLang="zh-CN" sz="1400" b="0" kern="100" dirty="0" err="1">
                              <a:solidFill>
                                <a:srgbClr val="000000"/>
                              </a:solidFill>
                              <a:effectLst/>
                              <a:latin typeface="+mn-ea"/>
                              <a:ea typeface="+mn-ea"/>
                              <a:cs typeface="Times New Roman" panose="02020603050405020304" pitchFamily="18" charset="0"/>
                            </a:rPr>
                            <a:t>Piwinski</a:t>
                          </a:r>
                          <a:r>
                            <a:rPr lang="en-US" altLang="zh-CN" sz="1400" b="0" kern="100" dirty="0">
                              <a:solidFill>
                                <a:srgbClr val="000000"/>
                              </a:solidFill>
                              <a:effectLst/>
                              <a:latin typeface="+mn-ea"/>
                              <a:ea typeface="+mn-ea"/>
                              <a:cs typeface="Times New Roman" panose="02020603050405020304" pitchFamily="18" charset="0"/>
                            </a:rPr>
                            <a:t> </a:t>
                          </a:r>
                          <a:r>
                            <a:rPr lang="zh-CN" altLang="en-US" sz="1400" b="0" kern="100" dirty="0">
                              <a:solidFill>
                                <a:srgbClr val="000000"/>
                              </a:solidFill>
                              <a:effectLst/>
                              <a:latin typeface="+mn-ea"/>
                              <a:ea typeface="+mn-ea"/>
                              <a:cs typeface="Times New Roman" panose="02020603050405020304" pitchFamily="18" charset="0"/>
                            </a:rPr>
                            <a:t>角</a:t>
                          </a:r>
                          <a:endParaRPr lang="zh-CN" sz="1400" b="0" kern="100" dirty="0">
                            <a:solidFill>
                              <a:srgbClr val="000000"/>
                            </a:solidFill>
                            <a:effectLst/>
                            <a:latin typeface="+mn-ea"/>
                            <a:ea typeface="+mn-ea"/>
                            <a:cs typeface="Times New Roman" panose="02020603050405020304" pitchFamily="18" charset="0"/>
                          </a:endParaRP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3.91</a:t>
                          </a: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2.47</a:t>
                          </a:r>
                        </a:p>
                      </a:txBody>
                      <a:tcPr marL="68580" marR="68580" marT="0" marB="0"/>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2.47</a:t>
                          </a:r>
                        </a:p>
                      </a:txBody>
                      <a:tcPr marL="68580" marR="68580" marT="0" marB="0"/>
                    </a:tc>
                    <a:extLst>
                      <a:ext uri="{0D108BD9-81ED-4DB2-BD59-A6C34878D82A}">
                        <a16:rowId xmlns:a16="http://schemas.microsoft.com/office/drawing/2014/main" val="10015"/>
                      </a:ext>
                    </a:extLst>
                  </a:tr>
                </a:tbl>
              </a:graphicData>
            </a:graphic>
          </p:graphicFrame>
        </mc:Fallback>
      </mc:AlternateContent>
      <p:sp>
        <p:nvSpPr>
          <p:cNvPr id="3" name="文本框 2">
            <a:extLst>
              <a:ext uri="{FF2B5EF4-FFF2-40B4-BE49-F238E27FC236}">
                <a16:creationId xmlns:a16="http://schemas.microsoft.com/office/drawing/2014/main" id="{178A2469-BEB7-4545-A2B6-80213CB3B3AA}"/>
              </a:ext>
            </a:extLst>
          </p:cNvPr>
          <p:cNvSpPr txBox="1"/>
          <p:nvPr/>
        </p:nvSpPr>
        <p:spPr>
          <a:xfrm>
            <a:off x="2493489" y="70979"/>
            <a:ext cx="6943809" cy="646331"/>
          </a:xfrm>
          <a:prstGeom prst="rect">
            <a:avLst/>
          </a:prstGeom>
          <a:noFill/>
        </p:spPr>
        <p:txBody>
          <a:bodyPr wrap="square" rtlCol="0">
            <a:spAutoFit/>
          </a:bodyPr>
          <a:lstStyle/>
          <a:p>
            <a:pPr algn="ctr"/>
            <a:r>
              <a:rPr lang="en-US" altLang="zh-SG" sz="3600" dirty="0"/>
              <a:t>New parameters with 40mrad </a:t>
            </a:r>
            <a:endParaRPr lang="zh-SG" altLang="en-US" sz="3600" dirty="0"/>
          </a:p>
        </p:txBody>
      </p:sp>
    </p:spTree>
    <p:extLst>
      <p:ext uri="{BB962C8B-B14F-4D97-AF65-F5344CB8AC3E}">
        <p14:creationId xmlns:p14="http://schemas.microsoft.com/office/powerpoint/2010/main" val="4241390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92BD2A0-A072-430C-9A71-A0CA7A48E71C}"/>
              </a:ext>
            </a:extLst>
          </p:cNvPr>
          <p:cNvPicPr>
            <a:picLocks noChangeAspect="1"/>
          </p:cNvPicPr>
          <p:nvPr/>
        </p:nvPicPr>
        <p:blipFill>
          <a:blip r:embed="rId2"/>
          <a:stretch>
            <a:fillRect/>
          </a:stretch>
        </p:blipFill>
        <p:spPr>
          <a:xfrm>
            <a:off x="2311361" y="1293171"/>
            <a:ext cx="7232032" cy="4773462"/>
          </a:xfrm>
          <a:prstGeom prst="rect">
            <a:avLst/>
          </a:prstGeom>
        </p:spPr>
      </p:pic>
      <p:sp>
        <p:nvSpPr>
          <p:cNvPr id="3" name="文本框 2"/>
          <p:cNvSpPr txBox="1"/>
          <p:nvPr/>
        </p:nvSpPr>
        <p:spPr>
          <a:xfrm>
            <a:off x="1702676" y="273270"/>
            <a:ext cx="9238593" cy="584775"/>
          </a:xfrm>
          <a:prstGeom prst="rect">
            <a:avLst/>
          </a:prstGeom>
          <a:noFill/>
        </p:spPr>
        <p:txBody>
          <a:bodyPr wrap="square" rtlCol="0">
            <a:spAutoFit/>
          </a:bodyPr>
          <a:lstStyle/>
          <a:p>
            <a:pPr algn="ctr"/>
            <a:r>
              <a:rPr lang="en-US" altLang="zh-CN" sz="3200" dirty="0"/>
              <a:t>More luminosity potential for higher energy region</a:t>
            </a:r>
            <a:endParaRPr lang="zh-CN" altLang="en-US" sz="3200" dirty="0"/>
          </a:p>
        </p:txBody>
      </p:sp>
      <p:cxnSp>
        <p:nvCxnSpPr>
          <p:cNvPr id="5" name="直接连接符 4"/>
          <p:cNvCxnSpPr/>
          <p:nvPr/>
        </p:nvCxnSpPr>
        <p:spPr>
          <a:xfrm>
            <a:off x="6642538" y="2270234"/>
            <a:ext cx="1114096" cy="935421"/>
          </a:xfrm>
          <a:prstGeom prst="line">
            <a:avLst/>
          </a:prstGeom>
          <a:ln w="28575">
            <a:prstDash val="dashDot"/>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7756634" y="3205655"/>
            <a:ext cx="1114097" cy="567559"/>
          </a:xfrm>
          <a:prstGeom prst="line">
            <a:avLst/>
          </a:prstGeom>
          <a:ln w="28575">
            <a:prstDash val="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403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93143" y="149466"/>
            <a:ext cx="10515600" cy="1101366"/>
          </a:xfrm>
        </p:spPr>
        <p:txBody>
          <a:bodyPr/>
          <a:lstStyle/>
          <a:p>
            <a:pPr algn="ctr"/>
            <a:r>
              <a:rPr lang="en-US" altLang="zh-CN" dirty="0"/>
              <a:t>Outline </a:t>
            </a:r>
            <a:endParaRPr lang="zh-CN" altLang="en-US" dirty="0"/>
          </a:p>
        </p:txBody>
      </p:sp>
      <p:sp>
        <p:nvSpPr>
          <p:cNvPr id="3" name="文本框 2"/>
          <p:cNvSpPr txBox="1"/>
          <p:nvPr/>
        </p:nvSpPr>
        <p:spPr>
          <a:xfrm>
            <a:off x="1509622" y="1630392"/>
            <a:ext cx="10110158" cy="3046988"/>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altLang="zh-CN" sz="2400" dirty="0"/>
              <a:t>Progress of lattice optimization &amp; error effects @1.89 GeV </a:t>
            </a:r>
          </a:p>
          <a:p>
            <a:pPr marL="285750" indent="-285750">
              <a:lnSpc>
                <a:spcPct val="200000"/>
              </a:lnSpc>
              <a:buFont typeface="Arial" panose="020B0604020202020204" pitchFamily="34" charset="0"/>
              <a:buChar char="•"/>
            </a:pPr>
            <a:r>
              <a:rPr lang="en-US" altLang="zh-CN" sz="2400" dirty="0"/>
              <a:t>Beam-beam study &amp; lattice @1.0GeV</a:t>
            </a:r>
          </a:p>
          <a:p>
            <a:pPr marL="285750" indent="-285750">
              <a:lnSpc>
                <a:spcPct val="200000"/>
              </a:lnSpc>
              <a:buFont typeface="Arial" panose="020B0604020202020204" pitchFamily="34" charset="0"/>
              <a:buChar char="•"/>
            </a:pPr>
            <a:r>
              <a:rPr lang="en-US" altLang="zh-CN" sz="2400" dirty="0"/>
              <a:t>Beam-beam study &amp; lattice @0.5GeV</a:t>
            </a:r>
          </a:p>
          <a:p>
            <a:pPr marL="285750" indent="-285750">
              <a:lnSpc>
                <a:spcPct val="200000"/>
              </a:lnSpc>
              <a:buFont typeface="Arial" panose="020B0604020202020204" pitchFamily="34" charset="0"/>
              <a:buChar char="•"/>
            </a:pPr>
            <a:r>
              <a:rPr lang="en-US" altLang="zh-CN" sz="2400" dirty="0"/>
              <a:t>New IR scheme with 40 </a:t>
            </a:r>
            <a:r>
              <a:rPr lang="en-US" altLang="zh-CN" sz="2400" dirty="0" err="1"/>
              <a:t>mrad</a:t>
            </a:r>
            <a:r>
              <a:rPr lang="en-US" altLang="zh-CN" sz="2400" dirty="0"/>
              <a:t> crossing angle</a:t>
            </a:r>
            <a:endParaRPr lang="zh-CN" altLang="en-US" sz="2400" dirty="0"/>
          </a:p>
        </p:txBody>
      </p:sp>
    </p:spTree>
    <p:extLst>
      <p:ext uri="{BB962C8B-B14F-4D97-AF65-F5344CB8AC3E}">
        <p14:creationId xmlns:p14="http://schemas.microsoft.com/office/powerpoint/2010/main" val="331137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4">
            <a:extLst>
              <a:ext uri="{FF2B5EF4-FFF2-40B4-BE49-F238E27FC236}">
                <a16:creationId xmlns:a16="http://schemas.microsoft.com/office/drawing/2014/main" id="{B605A06E-9680-4361-A42E-F67C63417289}"/>
              </a:ext>
            </a:extLst>
          </p:cNvPr>
          <p:cNvGraphicFramePr>
            <a:graphicFrameLocks noGrp="1"/>
          </p:cNvGraphicFramePr>
          <p:nvPr/>
        </p:nvGraphicFramePr>
        <p:xfrm>
          <a:off x="7653647" y="1701744"/>
          <a:ext cx="3947914" cy="4689546"/>
        </p:xfrm>
        <a:graphic>
          <a:graphicData uri="http://schemas.openxmlformats.org/drawingml/2006/table">
            <a:tbl>
              <a:tblPr firstRow="1" bandRow="1">
                <a:tableStyleId>{5C22544A-7EE6-4342-B048-85BDC9FD1C3A}</a:tableStyleId>
              </a:tblPr>
              <a:tblGrid>
                <a:gridCol w="1973957">
                  <a:extLst>
                    <a:ext uri="{9D8B030D-6E8A-4147-A177-3AD203B41FA5}">
                      <a16:colId xmlns:a16="http://schemas.microsoft.com/office/drawing/2014/main" val="3250244287"/>
                    </a:ext>
                  </a:extLst>
                </a:gridCol>
                <a:gridCol w="1973957">
                  <a:extLst>
                    <a:ext uri="{9D8B030D-6E8A-4147-A177-3AD203B41FA5}">
                      <a16:colId xmlns:a16="http://schemas.microsoft.com/office/drawing/2014/main" val="3177673625"/>
                    </a:ext>
                  </a:extLst>
                </a:gridCol>
              </a:tblGrid>
              <a:tr h="1216836">
                <a:tc>
                  <a:txBody>
                    <a:bodyPr/>
                    <a:lstStyle/>
                    <a:p>
                      <a:pPr algn="ctr"/>
                      <a:endParaRPr lang="zh-CN" altLang="en-US" sz="2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dirty="0"/>
                        <a:t>BII-CW</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dirty="0"/>
                        <a:t>(40mrad)</a:t>
                      </a:r>
                      <a:endParaRPr lang="zh-CN" altLang="en-US" sz="2400" dirty="0"/>
                    </a:p>
                    <a:p>
                      <a:pPr algn="ctr"/>
                      <a:endParaRPr lang="zh-CN" altLang="en-US" sz="2400" dirty="0"/>
                    </a:p>
                  </a:txBody>
                  <a:tcPr anchor="ctr"/>
                </a:tc>
                <a:extLst>
                  <a:ext uri="{0D108BD9-81ED-4DB2-BD59-A6C34878D82A}">
                    <a16:rowId xmlns:a16="http://schemas.microsoft.com/office/drawing/2014/main" val="3448612758"/>
                  </a:ext>
                </a:extLst>
              </a:tr>
              <a:tr h="1157570">
                <a:tc>
                  <a:txBody>
                    <a:bodyPr/>
                    <a:lstStyle/>
                    <a:p>
                      <a:pPr algn="ctr"/>
                      <a:r>
                        <a:rPr lang="en-US" altLang="zh-CN" sz="2400" dirty="0"/>
                        <a:t>BX/BY</a:t>
                      </a:r>
                      <a:endParaRPr lang="zh-CN" altLang="en-US" sz="2400" dirty="0"/>
                    </a:p>
                  </a:txBody>
                  <a:tcPr anchor="ctr"/>
                </a:tc>
                <a:tc>
                  <a:txBody>
                    <a:bodyPr/>
                    <a:lstStyle/>
                    <a:p>
                      <a:pPr algn="ctr"/>
                      <a:r>
                        <a:rPr lang="en-US" altLang="zh-CN" sz="2400" dirty="0"/>
                        <a:t>0.3m/0.005m</a:t>
                      </a:r>
                      <a:endParaRPr lang="zh-CN" altLang="en-US" sz="2400" dirty="0"/>
                    </a:p>
                  </a:txBody>
                  <a:tcPr anchor="ctr"/>
                </a:tc>
                <a:extLst>
                  <a:ext uri="{0D108BD9-81ED-4DB2-BD59-A6C34878D82A}">
                    <a16:rowId xmlns:a16="http://schemas.microsoft.com/office/drawing/2014/main" val="3284474425"/>
                  </a:ext>
                </a:extLst>
              </a:tr>
              <a:tr h="1157570">
                <a:tc>
                  <a:txBody>
                    <a:bodyPr/>
                    <a:lstStyle/>
                    <a:p>
                      <a:pPr algn="ctr"/>
                      <a:r>
                        <a:rPr lang="en-US" altLang="zh-CN" sz="2400" dirty="0"/>
                        <a:t>NX/NY</a:t>
                      </a:r>
                      <a:endParaRPr lang="zh-CN" altLang="en-US" sz="2400" dirty="0"/>
                    </a:p>
                  </a:txBody>
                  <a:tcPr anchor="ctr"/>
                </a:tc>
                <a:tc>
                  <a:txBody>
                    <a:bodyPr/>
                    <a:lstStyle/>
                    <a:p>
                      <a:pPr algn="ctr"/>
                      <a:r>
                        <a:rPr lang="en-US" altLang="zh-CN" sz="2400" dirty="0"/>
                        <a:t>8.553/7.575</a:t>
                      </a:r>
                      <a:endParaRPr lang="zh-CN" altLang="en-US" sz="2400" dirty="0"/>
                    </a:p>
                  </a:txBody>
                  <a:tcPr anchor="ctr"/>
                </a:tc>
                <a:extLst>
                  <a:ext uri="{0D108BD9-81ED-4DB2-BD59-A6C34878D82A}">
                    <a16:rowId xmlns:a16="http://schemas.microsoft.com/office/drawing/2014/main" val="1069929703"/>
                  </a:ext>
                </a:extLst>
              </a:tr>
              <a:tr h="1157570">
                <a:tc>
                  <a:txBody>
                    <a:bodyPr/>
                    <a:lstStyle/>
                    <a:p>
                      <a:pPr algn="ctr"/>
                      <a:r>
                        <a:rPr lang="en-US" altLang="zh-CN" sz="2400" dirty="0" err="1"/>
                        <a:t>EmittanceX</a:t>
                      </a:r>
                      <a:endParaRPr lang="zh-CN" altLang="en-US" sz="2400" dirty="0"/>
                    </a:p>
                  </a:txBody>
                  <a:tcPr anchor="ctr"/>
                </a:tc>
                <a:tc>
                  <a:txBody>
                    <a:bodyPr/>
                    <a:lstStyle/>
                    <a:p>
                      <a:pPr algn="ctr"/>
                      <a:r>
                        <a:rPr lang="en-US" altLang="zh-CN" sz="2400" dirty="0"/>
                        <a:t>54nm</a:t>
                      </a:r>
                      <a:endParaRPr lang="zh-CN" altLang="en-US" sz="2400" dirty="0"/>
                    </a:p>
                  </a:txBody>
                  <a:tcPr anchor="ctr"/>
                </a:tc>
                <a:extLst>
                  <a:ext uri="{0D108BD9-81ED-4DB2-BD59-A6C34878D82A}">
                    <a16:rowId xmlns:a16="http://schemas.microsoft.com/office/drawing/2014/main" val="1459167617"/>
                  </a:ext>
                </a:extLst>
              </a:tr>
            </a:tbl>
          </a:graphicData>
        </a:graphic>
      </p:graphicFrame>
      <p:pic>
        <p:nvPicPr>
          <p:cNvPr id="5" name="图片 4">
            <a:extLst>
              <a:ext uri="{FF2B5EF4-FFF2-40B4-BE49-F238E27FC236}">
                <a16:creationId xmlns:a16="http://schemas.microsoft.com/office/drawing/2014/main" id="{D5140CC3-E484-4DE4-87DE-153EBF762A74}"/>
              </a:ext>
            </a:extLst>
          </p:cNvPr>
          <p:cNvPicPr>
            <a:picLocks noChangeAspect="1"/>
          </p:cNvPicPr>
          <p:nvPr/>
        </p:nvPicPr>
        <p:blipFill>
          <a:blip r:embed="rId2"/>
          <a:stretch>
            <a:fillRect/>
          </a:stretch>
        </p:blipFill>
        <p:spPr>
          <a:xfrm>
            <a:off x="495657" y="1609217"/>
            <a:ext cx="7157990" cy="2709760"/>
          </a:xfrm>
          <a:prstGeom prst="rect">
            <a:avLst/>
          </a:prstGeom>
        </p:spPr>
      </p:pic>
      <p:grpSp>
        <p:nvGrpSpPr>
          <p:cNvPr id="6" name="组合 5">
            <a:extLst>
              <a:ext uri="{FF2B5EF4-FFF2-40B4-BE49-F238E27FC236}">
                <a16:creationId xmlns:a16="http://schemas.microsoft.com/office/drawing/2014/main" id="{CC632193-89EB-4F43-956B-7B49EADD7651}"/>
              </a:ext>
            </a:extLst>
          </p:cNvPr>
          <p:cNvGrpSpPr/>
          <p:nvPr/>
        </p:nvGrpSpPr>
        <p:grpSpPr>
          <a:xfrm>
            <a:off x="1923690" y="4318978"/>
            <a:ext cx="4784157" cy="2072312"/>
            <a:chOff x="3615575" y="4378020"/>
            <a:chExt cx="4156827" cy="1939652"/>
          </a:xfrm>
        </p:grpSpPr>
        <p:pic>
          <p:nvPicPr>
            <p:cNvPr id="7" name="图片 6">
              <a:extLst>
                <a:ext uri="{FF2B5EF4-FFF2-40B4-BE49-F238E27FC236}">
                  <a16:creationId xmlns:a16="http://schemas.microsoft.com/office/drawing/2014/main" id="{0F4A1449-A277-41ED-9C0C-12C785FA348A}"/>
                </a:ext>
              </a:extLst>
            </p:cNvPr>
            <p:cNvPicPr>
              <a:picLocks noChangeAspect="1"/>
            </p:cNvPicPr>
            <p:nvPr/>
          </p:nvPicPr>
          <p:blipFill rotWithShape="1">
            <a:blip r:embed="rId3"/>
            <a:srcRect r="55400"/>
            <a:stretch/>
          </p:blipFill>
          <p:spPr>
            <a:xfrm>
              <a:off x="3615575" y="4378021"/>
              <a:ext cx="3153362" cy="1939651"/>
            </a:xfrm>
            <a:prstGeom prst="rect">
              <a:avLst/>
            </a:prstGeom>
          </p:spPr>
        </p:pic>
        <p:pic>
          <p:nvPicPr>
            <p:cNvPr id="9" name="图片 8">
              <a:extLst>
                <a:ext uri="{FF2B5EF4-FFF2-40B4-BE49-F238E27FC236}">
                  <a16:creationId xmlns:a16="http://schemas.microsoft.com/office/drawing/2014/main" id="{5FA484AC-E291-4F2A-B564-B2DEF44D995B}"/>
                </a:ext>
              </a:extLst>
            </p:cNvPr>
            <p:cNvPicPr>
              <a:picLocks noChangeAspect="1"/>
            </p:cNvPicPr>
            <p:nvPr/>
          </p:nvPicPr>
          <p:blipFill rotWithShape="1">
            <a:blip r:embed="rId3"/>
            <a:srcRect l="70795" r="15013"/>
            <a:stretch/>
          </p:blipFill>
          <p:spPr>
            <a:xfrm>
              <a:off x="6768937" y="4378020"/>
              <a:ext cx="1003465" cy="1939651"/>
            </a:xfrm>
            <a:prstGeom prst="rect">
              <a:avLst/>
            </a:prstGeom>
          </p:spPr>
        </p:pic>
      </p:grpSp>
      <p:sp>
        <p:nvSpPr>
          <p:cNvPr id="2" name="文本框 1"/>
          <p:cNvSpPr txBox="1"/>
          <p:nvPr/>
        </p:nvSpPr>
        <p:spPr>
          <a:xfrm>
            <a:off x="2570672" y="215660"/>
            <a:ext cx="6547449" cy="646331"/>
          </a:xfrm>
          <a:prstGeom prst="rect">
            <a:avLst/>
          </a:prstGeom>
          <a:noFill/>
        </p:spPr>
        <p:txBody>
          <a:bodyPr wrap="square" rtlCol="0">
            <a:spAutoFit/>
          </a:bodyPr>
          <a:lstStyle/>
          <a:p>
            <a:pPr algn="ctr"/>
            <a:r>
              <a:rPr lang="en-US" altLang="zh-CN" sz="3600" dirty="0"/>
              <a:t>Lattice design for 40mrad scheme</a:t>
            </a:r>
          </a:p>
        </p:txBody>
      </p:sp>
      <p:sp>
        <p:nvSpPr>
          <p:cNvPr id="3" name="文本框 2"/>
          <p:cNvSpPr txBox="1"/>
          <p:nvPr/>
        </p:nvSpPr>
        <p:spPr>
          <a:xfrm>
            <a:off x="10731062" y="1008993"/>
            <a:ext cx="1280402" cy="367862"/>
          </a:xfrm>
          <a:prstGeom prst="rect">
            <a:avLst/>
          </a:prstGeom>
          <a:noFill/>
        </p:spPr>
        <p:txBody>
          <a:bodyPr wrap="square" rtlCol="0">
            <a:spAutoFit/>
          </a:bodyPr>
          <a:lstStyle/>
          <a:p>
            <a:r>
              <a:rPr lang="zh-CN" altLang="en-US" dirty="0"/>
              <a:t>赵明阳</a:t>
            </a:r>
          </a:p>
        </p:txBody>
      </p:sp>
    </p:spTree>
    <p:extLst>
      <p:ext uri="{BB962C8B-B14F-4D97-AF65-F5344CB8AC3E}">
        <p14:creationId xmlns:p14="http://schemas.microsoft.com/office/powerpoint/2010/main" val="1646152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6AAD3CE4-24CC-4DA9-B91C-D252DB32054A}"/>
              </a:ext>
            </a:extLst>
          </p:cNvPr>
          <p:cNvGrpSpPr/>
          <p:nvPr/>
        </p:nvGrpSpPr>
        <p:grpSpPr>
          <a:xfrm>
            <a:off x="7220197" y="3533055"/>
            <a:ext cx="4251367" cy="3205818"/>
            <a:chOff x="6551894" y="1350773"/>
            <a:chExt cx="4801511" cy="3705826"/>
          </a:xfrm>
        </p:grpSpPr>
        <p:pic>
          <p:nvPicPr>
            <p:cNvPr id="5" name="图片 4">
              <a:extLst>
                <a:ext uri="{FF2B5EF4-FFF2-40B4-BE49-F238E27FC236}">
                  <a16:creationId xmlns:a16="http://schemas.microsoft.com/office/drawing/2014/main" id="{E33783A2-1395-4EE5-A52B-FEA7E562708A}"/>
                </a:ext>
              </a:extLst>
            </p:cNvPr>
            <p:cNvPicPr>
              <a:picLocks noChangeAspect="1"/>
            </p:cNvPicPr>
            <p:nvPr/>
          </p:nvPicPr>
          <p:blipFill>
            <a:blip r:embed="rId2"/>
            <a:stretch>
              <a:fillRect/>
            </a:stretch>
          </p:blipFill>
          <p:spPr>
            <a:xfrm>
              <a:off x="6551894" y="1350773"/>
              <a:ext cx="4801511" cy="3705826"/>
            </a:xfrm>
            <a:prstGeom prst="rect">
              <a:avLst/>
            </a:prstGeom>
          </p:spPr>
        </p:pic>
        <p:grpSp>
          <p:nvGrpSpPr>
            <p:cNvPr id="6" name="组合 5">
              <a:extLst>
                <a:ext uri="{FF2B5EF4-FFF2-40B4-BE49-F238E27FC236}">
                  <a16:creationId xmlns:a16="http://schemas.microsoft.com/office/drawing/2014/main" id="{4345724A-309F-4657-803D-0DA0BFF141BB}"/>
                </a:ext>
              </a:extLst>
            </p:cNvPr>
            <p:cNvGrpSpPr/>
            <p:nvPr/>
          </p:nvGrpSpPr>
          <p:grpSpPr>
            <a:xfrm>
              <a:off x="7638541" y="3279161"/>
              <a:ext cx="2909350" cy="990027"/>
              <a:chOff x="7720836" y="3327591"/>
              <a:chExt cx="2909350" cy="990027"/>
            </a:xfrm>
          </p:grpSpPr>
          <p:sp>
            <p:nvSpPr>
              <p:cNvPr id="7" name="箭头: 下 6">
                <a:extLst>
                  <a:ext uri="{FF2B5EF4-FFF2-40B4-BE49-F238E27FC236}">
                    <a16:creationId xmlns:a16="http://schemas.microsoft.com/office/drawing/2014/main" id="{7DD73675-1D1E-4732-8CE6-2EFC0802A463}"/>
                  </a:ext>
                </a:extLst>
              </p:cNvPr>
              <p:cNvSpPr/>
              <p:nvPr/>
            </p:nvSpPr>
            <p:spPr>
              <a:xfrm>
                <a:off x="7720836" y="3932608"/>
                <a:ext cx="89377" cy="3850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sp>
            <p:nvSpPr>
              <p:cNvPr id="8" name="箭头: 下 7">
                <a:extLst>
                  <a:ext uri="{FF2B5EF4-FFF2-40B4-BE49-F238E27FC236}">
                    <a16:creationId xmlns:a16="http://schemas.microsoft.com/office/drawing/2014/main" id="{69B04E1A-2111-4B19-B13F-E5F9A0A1B67E}"/>
                  </a:ext>
                </a:extLst>
              </p:cNvPr>
              <p:cNvSpPr/>
              <p:nvPr/>
            </p:nvSpPr>
            <p:spPr>
              <a:xfrm>
                <a:off x="10540809" y="3920004"/>
                <a:ext cx="89377" cy="3850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sp>
            <p:nvSpPr>
              <p:cNvPr id="9" name="文本框 8">
                <a:extLst>
                  <a:ext uri="{FF2B5EF4-FFF2-40B4-BE49-F238E27FC236}">
                    <a16:creationId xmlns:a16="http://schemas.microsoft.com/office/drawing/2014/main" id="{ED8FA390-8BBD-48C7-88F9-F70121A89FDF}"/>
                  </a:ext>
                </a:extLst>
              </p:cNvPr>
              <p:cNvSpPr txBox="1"/>
              <p:nvPr/>
            </p:nvSpPr>
            <p:spPr>
              <a:xfrm>
                <a:off x="8470232" y="3327591"/>
                <a:ext cx="1354412" cy="369332"/>
              </a:xfrm>
              <a:prstGeom prst="rect">
                <a:avLst/>
              </a:prstGeom>
              <a:noFill/>
            </p:spPr>
            <p:txBody>
              <a:bodyPr wrap="square" rtlCol="0">
                <a:spAutoFit/>
              </a:bodyPr>
              <a:lstStyle/>
              <a:p>
                <a:pPr algn="ctr"/>
                <a:r>
                  <a:rPr lang="en-US" altLang="zh-SG" dirty="0"/>
                  <a:t>Crab sext.</a:t>
                </a:r>
                <a:endParaRPr lang="zh-SG" altLang="en-US" dirty="0"/>
              </a:p>
            </p:txBody>
          </p:sp>
          <p:cxnSp>
            <p:nvCxnSpPr>
              <p:cNvPr id="10" name="直接箭头连接符 9">
                <a:extLst>
                  <a:ext uri="{FF2B5EF4-FFF2-40B4-BE49-F238E27FC236}">
                    <a16:creationId xmlns:a16="http://schemas.microsoft.com/office/drawing/2014/main" id="{8B9E7DE6-BB0A-4CE0-94B4-FDD81CE963AE}"/>
                  </a:ext>
                </a:extLst>
              </p:cNvPr>
              <p:cNvCxnSpPr/>
              <p:nvPr/>
            </p:nvCxnSpPr>
            <p:spPr>
              <a:xfrm flipH="1">
                <a:off x="7885841" y="3630099"/>
                <a:ext cx="584391" cy="2200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a:extLst>
                  <a:ext uri="{FF2B5EF4-FFF2-40B4-BE49-F238E27FC236}">
                    <a16:creationId xmlns:a16="http://schemas.microsoft.com/office/drawing/2014/main" id="{7A010046-517F-4039-9F14-CEDAC982B014}"/>
                  </a:ext>
                </a:extLst>
              </p:cNvPr>
              <p:cNvCxnSpPr/>
              <p:nvPr/>
            </p:nvCxnSpPr>
            <p:spPr>
              <a:xfrm>
                <a:off x="9742141" y="3616349"/>
                <a:ext cx="721895" cy="3025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6F154332-D27D-4C37-8C2E-273E124EFD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653" y="3533055"/>
            <a:ext cx="5497423" cy="3102783"/>
          </a:xfrm>
          <a:prstGeom prst="rect">
            <a:avLst/>
          </a:prstGeom>
        </p:spPr>
      </p:pic>
      <p:pic>
        <p:nvPicPr>
          <p:cNvPr id="13" name="图片 12">
            <a:extLst>
              <a:ext uri="{FF2B5EF4-FFF2-40B4-BE49-F238E27FC236}">
                <a16:creationId xmlns:a16="http://schemas.microsoft.com/office/drawing/2014/main" id="{9BE40419-F941-46A6-8185-E986685116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131" y="201150"/>
            <a:ext cx="5497424" cy="3102784"/>
          </a:xfrm>
          <a:prstGeom prst="rect">
            <a:avLst/>
          </a:prstGeom>
        </p:spPr>
      </p:pic>
      <p:pic>
        <p:nvPicPr>
          <p:cNvPr id="15" name="图片 14">
            <a:extLst>
              <a:ext uri="{FF2B5EF4-FFF2-40B4-BE49-F238E27FC236}">
                <a16:creationId xmlns:a16="http://schemas.microsoft.com/office/drawing/2014/main" id="{956D47F7-7EEB-4E52-8748-DA4D5948AF8A}"/>
              </a:ext>
            </a:extLst>
          </p:cNvPr>
          <p:cNvPicPr>
            <a:picLocks noChangeAspect="1"/>
          </p:cNvPicPr>
          <p:nvPr/>
        </p:nvPicPr>
        <p:blipFill>
          <a:blip r:embed="rId5"/>
          <a:stretch>
            <a:fillRect/>
          </a:stretch>
        </p:blipFill>
        <p:spPr>
          <a:xfrm>
            <a:off x="7220197" y="33652"/>
            <a:ext cx="4251367" cy="3270282"/>
          </a:xfrm>
          <a:prstGeom prst="rect">
            <a:avLst/>
          </a:prstGeom>
        </p:spPr>
      </p:pic>
      <p:sp>
        <p:nvSpPr>
          <p:cNvPr id="2" name="文本框 1">
            <a:extLst>
              <a:ext uri="{FF2B5EF4-FFF2-40B4-BE49-F238E27FC236}">
                <a16:creationId xmlns:a16="http://schemas.microsoft.com/office/drawing/2014/main" id="{DF9F4C4B-3306-49F9-BB33-EFB6F3D9AE4C}"/>
              </a:ext>
            </a:extLst>
          </p:cNvPr>
          <p:cNvSpPr txBox="1"/>
          <p:nvPr/>
        </p:nvSpPr>
        <p:spPr>
          <a:xfrm>
            <a:off x="87063" y="1484416"/>
            <a:ext cx="1081590" cy="369332"/>
          </a:xfrm>
          <a:prstGeom prst="rect">
            <a:avLst/>
          </a:prstGeom>
          <a:noFill/>
        </p:spPr>
        <p:txBody>
          <a:bodyPr wrap="square" rtlCol="0">
            <a:spAutoFit/>
          </a:bodyPr>
          <a:lstStyle/>
          <a:p>
            <a:r>
              <a:rPr lang="en-US" altLang="zh-CN" dirty="0"/>
              <a:t>18.1mrad</a:t>
            </a:r>
          </a:p>
        </p:txBody>
      </p:sp>
      <p:sp>
        <p:nvSpPr>
          <p:cNvPr id="16" name="文本框 15">
            <a:extLst>
              <a:ext uri="{FF2B5EF4-FFF2-40B4-BE49-F238E27FC236}">
                <a16:creationId xmlns:a16="http://schemas.microsoft.com/office/drawing/2014/main" id="{DD3117C6-4744-427A-B56A-6D965D79E21F}"/>
              </a:ext>
            </a:extLst>
          </p:cNvPr>
          <p:cNvSpPr txBox="1"/>
          <p:nvPr/>
        </p:nvSpPr>
        <p:spPr>
          <a:xfrm>
            <a:off x="61725" y="4841821"/>
            <a:ext cx="1081590" cy="369332"/>
          </a:xfrm>
          <a:prstGeom prst="rect">
            <a:avLst/>
          </a:prstGeom>
          <a:noFill/>
        </p:spPr>
        <p:txBody>
          <a:bodyPr wrap="square" rtlCol="0">
            <a:spAutoFit/>
          </a:bodyPr>
          <a:lstStyle/>
          <a:p>
            <a:r>
              <a:rPr lang="en-US" altLang="zh-CN" dirty="0"/>
              <a:t>40mrad</a:t>
            </a:r>
          </a:p>
        </p:txBody>
      </p:sp>
    </p:spTree>
    <p:extLst>
      <p:ext uri="{BB962C8B-B14F-4D97-AF65-F5344CB8AC3E}">
        <p14:creationId xmlns:p14="http://schemas.microsoft.com/office/powerpoint/2010/main" val="17316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B1EB509-8225-48CD-9187-70288746FC55}"/>
              </a:ext>
            </a:extLst>
          </p:cNvPr>
          <p:cNvPicPr>
            <a:picLocks noChangeAspect="1"/>
          </p:cNvPicPr>
          <p:nvPr/>
        </p:nvPicPr>
        <p:blipFill>
          <a:blip r:embed="rId2"/>
          <a:stretch>
            <a:fillRect/>
          </a:stretch>
        </p:blipFill>
        <p:spPr>
          <a:xfrm>
            <a:off x="581892" y="1429957"/>
            <a:ext cx="5593564" cy="4175196"/>
          </a:xfrm>
          <a:prstGeom prst="rect">
            <a:avLst/>
          </a:prstGeom>
        </p:spPr>
      </p:pic>
      <p:pic>
        <p:nvPicPr>
          <p:cNvPr id="5" name="图片 4">
            <a:extLst>
              <a:ext uri="{FF2B5EF4-FFF2-40B4-BE49-F238E27FC236}">
                <a16:creationId xmlns:a16="http://schemas.microsoft.com/office/drawing/2014/main" id="{7E45C914-19C4-4A8E-B3C7-17DCBC02CE13}"/>
              </a:ext>
            </a:extLst>
          </p:cNvPr>
          <p:cNvPicPr>
            <a:picLocks noChangeAspect="1"/>
          </p:cNvPicPr>
          <p:nvPr/>
        </p:nvPicPr>
        <p:blipFill>
          <a:blip r:embed="rId3"/>
          <a:stretch>
            <a:fillRect/>
          </a:stretch>
        </p:blipFill>
        <p:spPr>
          <a:xfrm>
            <a:off x="6092933" y="1457524"/>
            <a:ext cx="5633238" cy="4248570"/>
          </a:xfrm>
          <a:prstGeom prst="rect">
            <a:avLst/>
          </a:prstGeom>
        </p:spPr>
      </p:pic>
      <p:sp>
        <p:nvSpPr>
          <p:cNvPr id="6" name="文本框 5">
            <a:extLst>
              <a:ext uri="{FF2B5EF4-FFF2-40B4-BE49-F238E27FC236}">
                <a16:creationId xmlns:a16="http://schemas.microsoft.com/office/drawing/2014/main" id="{4D790B1D-10F1-4135-BE62-870F4A80CD1B}"/>
              </a:ext>
            </a:extLst>
          </p:cNvPr>
          <p:cNvSpPr txBox="1"/>
          <p:nvPr/>
        </p:nvSpPr>
        <p:spPr>
          <a:xfrm>
            <a:off x="2713512" y="845181"/>
            <a:ext cx="1502228" cy="584775"/>
          </a:xfrm>
          <a:prstGeom prst="rect">
            <a:avLst/>
          </a:prstGeom>
          <a:noFill/>
        </p:spPr>
        <p:txBody>
          <a:bodyPr wrap="square" rtlCol="0">
            <a:spAutoFit/>
          </a:bodyPr>
          <a:lstStyle/>
          <a:p>
            <a:r>
              <a:rPr lang="en-US" altLang="zh-CN" sz="3200" dirty="0"/>
              <a:t>40mrad</a:t>
            </a:r>
            <a:endParaRPr lang="zh-CN" altLang="en-US" sz="3200" dirty="0"/>
          </a:p>
        </p:txBody>
      </p:sp>
      <p:sp>
        <p:nvSpPr>
          <p:cNvPr id="7" name="文本框 6">
            <a:extLst>
              <a:ext uri="{FF2B5EF4-FFF2-40B4-BE49-F238E27FC236}">
                <a16:creationId xmlns:a16="http://schemas.microsoft.com/office/drawing/2014/main" id="{4E3A91F3-B6A1-49BA-BD11-1C86AE0B63BF}"/>
              </a:ext>
            </a:extLst>
          </p:cNvPr>
          <p:cNvSpPr txBox="1"/>
          <p:nvPr/>
        </p:nvSpPr>
        <p:spPr>
          <a:xfrm>
            <a:off x="8269184" y="845181"/>
            <a:ext cx="1866405" cy="584775"/>
          </a:xfrm>
          <a:prstGeom prst="rect">
            <a:avLst/>
          </a:prstGeom>
          <a:noFill/>
        </p:spPr>
        <p:txBody>
          <a:bodyPr wrap="square" rtlCol="0">
            <a:spAutoFit/>
          </a:bodyPr>
          <a:lstStyle/>
          <a:p>
            <a:r>
              <a:rPr lang="en-US" altLang="zh-CN" sz="3200" dirty="0"/>
              <a:t>18.1mrad</a:t>
            </a:r>
            <a:endParaRPr lang="zh-CN" altLang="en-US" sz="3200" dirty="0"/>
          </a:p>
        </p:txBody>
      </p:sp>
      <p:sp>
        <p:nvSpPr>
          <p:cNvPr id="8" name="文本框 7">
            <a:extLst>
              <a:ext uri="{FF2B5EF4-FFF2-40B4-BE49-F238E27FC236}">
                <a16:creationId xmlns:a16="http://schemas.microsoft.com/office/drawing/2014/main" id="{695EB641-6D73-4B0A-AD00-5524AD8D8D76}"/>
              </a:ext>
            </a:extLst>
          </p:cNvPr>
          <p:cNvSpPr txBox="1"/>
          <p:nvPr/>
        </p:nvSpPr>
        <p:spPr>
          <a:xfrm>
            <a:off x="2156855" y="5828153"/>
            <a:ext cx="8489373" cy="369332"/>
          </a:xfrm>
          <a:prstGeom prst="rect">
            <a:avLst/>
          </a:prstGeom>
          <a:noFill/>
        </p:spPr>
        <p:txBody>
          <a:bodyPr wrap="square">
            <a:spAutoFit/>
          </a:bodyPr>
          <a:lstStyle/>
          <a:p>
            <a:r>
              <a:rPr lang="en-US" altLang="zh-CN" b="0" i="0" dirty="0">
                <a:solidFill>
                  <a:srgbClr val="000000"/>
                </a:solidFill>
                <a:effectLst/>
                <a:latin typeface="宋体" panose="02010600030101010101" pitchFamily="2" charset="-122"/>
                <a:ea typeface="宋体" panose="02010600030101010101" pitchFamily="2" charset="-122"/>
              </a:rPr>
              <a:t>40mrad</a:t>
            </a:r>
            <a:r>
              <a:rPr lang="zh-CN" altLang="en-US" b="0" i="0" dirty="0">
                <a:solidFill>
                  <a:srgbClr val="000000"/>
                </a:solidFill>
                <a:effectLst/>
                <a:latin typeface="宋体" panose="02010600030101010101" pitchFamily="2" charset="-122"/>
                <a:ea typeface="宋体" panose="02010600030101010101" pitchFamily="2" charset="-122"/>
              </a:rPr>
              <a:t>的自然色品为（</a:t>
            </a:r>
            <a:r>
              <a:rPr lang="en-US" altLang="zh-CN" b="0" i="0" dirty="0">
                <a:solidFill>
                  <a:srgbClr val="000000"/>
                </a:solidFill>
                <a:effectLst/>
                <a:latin typeface="宋体" panose="02010600030101010101" pitchFamily="2" charset="-122"/>
                <a:ea typeface="宋体" panose="02010600030101010101" pitchFamily="2" charset="-122"/>
              </a:rPr>
              <a:t>-15.5</a:t>
            </a:r>
            <a:r>
              <a:rPr lang="zh-CN" altLang="en-US" b="0" i="0" dirty="0">
                <a:solidFill>
                  <a:srgbClr val="000000"/>
                </a:solidFill>
                <a:effectLst/>
                <a:latin typeface="宋体" panose="02010600030101010101" pitchFamily="2" charset="-122"/>
                <a:ea typeface="宋体" panose="02010600030101010101" pitchFamily="2" charset="-122"/>
              </a:rPr>
              <a:t>，</a:t>
            </a:r>
            <a:r>
              <a:rPr lang="en-US" altLang="zh-CN" b="0" i="0" dirty="0">
                <a:solidFill>
                  <a:srgbClr val="000000"/>
                </a:solidFill>
                <a:effectLst/>
                <a:latin typeface="宋体" panose="02010600030101010101" pitchFamily="2" charset="-122"/>
                <a:ea typeface="宋体" panose="02010600030101010101" pitchFamily="2" charset="-122"/>
              </a:rPr>
              <a:t>-84.2</a:t>
            </a:r>
            <a:r>
              <a:rPr lang="zh-CN" altLang="en-US" b="0" i="0" dirty="0">
                <a:solidFill>
                  <a:srgbClr val="000000"/>
                </a:solidFill>
                <a:effectLst/>
                <a:latin typeface="宋体" panose="02010600030101010101" pitchFamily="2" charset="-122"/>
                <a:ea typeface="宋体" panose="02010600030101010101" pitchFamily="2" charset="-122"/>
              </a:rPr>
              <a:t>），</a:t>
            </a:r>
            <a:r>
              <a:rPr lang="en-US" altLang="zh-CN" b="0" i="0" dirty="0">
                <a:solidFill>
                  <a:srgbClr val="000000"/>
                </a:solidFill>
                <a:effectLst/>
                <a:latin typeface="宋体" panose="02010600030101010101" pitchFamily="2" charset="-122"/>
                <a:ea typeface="宋体" panose="02010600030101010101" pitchFamily="2" charset="-122"/>
              </a:rPr>
              <a:t>18.1mrad</a:t>
            </a:r>
            <a:r>
              <a:rPr lang="zh-CN" altLang="en-US" b="0" i="0" dirty="0">
                <a:solidFill>
                  <a:srgbClr val="000000"/>
                </a:solidFill>
                <a:effectLst/>
                <a:latin typeface="宋体" panose="02010600030101010101" pitchFamily="2" charset="-122"/>
                <a:ea typeface="宋体" panose="02010600030101010101" pitchFamily="2" charset="-122"/>
              </a:rPr>
              <a:t>的自然色品为（</a:t>
            </a:r>
            <a:r>
              <a:rPr lang="en-US" altLang="zh-CN" b="0" i="0" dirty="0">
                <a:solidFill>
                  <a:srgbClr val="000000"/>
                </a:solidFill>
                <a:effectLst/>
                <a:latin typeface="宋体" panose="02010600030101010101" pitchFamily="2" charset="-122"/>
                <a:ea typeface="宋体" panose="02010600030101010101" pitchFamily="2" charset="-122"/>
              </a:rPr>
              <a:t>-24.9</a:t>
            </a:r>
            <a:r>
              <a:rPr lang="zh-CN" altLang="en-US" b="0" i="0" dirty="0">
                <a:solidFill>
                  <a:srgbClr val="000000"/>
                </a:solidFill>
                <a:effectLst/>
                <a:latin typeface="宋体" panose="02010600030101010101" pitchFamily="2" charset="-122"/>
                <a:ea typeface="宋体" panose="02010600030101010101" pitchFamily="2" charset="-122"/>
              </a:rPr>
              <a:t>，</a:t>
            </a:r>
            <a:r>
              <a:rPr lang="en-US" altLang="zh-CN" b="0" i="0" dirty="0">
                <a:solidFill>
                  <a:srgbClr val="000000"/>
                </a:solidFill>
                <a:effectLst/>
                <a:latin typeface="宋体" panose="02010600030101010101" pitchFamily="2" charset="-122"/>
                <a:ea typeface="宋体" panose="02010600030101010101" pitchFamily="2" charset="-122"/>
              </a:rPr>
              <a:t>-82.6</a:t>
            </a:r>
            <a:r>
              <a:rPr lang="zh-CN" altLang="en-US" b="0" i="0" dirty="0">
                <a:solidFill>
                  <a:srgbClr val="000000"/>
                </a:solidFill>
                <a:effectLst/>
                <a:latin typeface="宋体" panose="02010600030101010101" pitchFamily="2" charset="-122"/>
                <a:ea typeface="宋体" panose="02010600030101010101" pitchFamily="2" charset="-122"/>
              </a:rPr>
              <a:t>）</a:t>
            </a:r>
            <a:endParaRPr lang="zh-CN" altLang="en-US" dirty="0"/>
          </a:p>
        </p:txBody>
      </p:sp>
      <p:sp>
        <p:nvSpPr>
          <p:cNvPr id="2" name="文本框 1"/>
          <p:cNvSpPr txBox="1"/>
          <p:nvPr/>
        </p:nvSpPr>
        <p:spPr>
          <a:xfrm>
            <a:off x="2432649" y="37406"/>
            <a:ext cx="6992475" cy="584775"/>
          </a:xfrm>
          <a:prstGeom prst="rect">
            <a:avLst/>
          </a:prstGeom>
          <a:noFill/>
        </p:spPr>
        <p:txBody>
          <a:bodyPr wrap="square" rtlCol="0">
            <a:spAutoFit/>
          </a:bodyPr>
          <a:lstStyle/>
          <a:p>
            <a:pPr algn="ctr"/>
            <a:r>
              <a:rPr lang="en-US" altLang="zh-CN" sz="3200" dirty="0"/>
              <a:t>Natural chromaticity of 40mrad lattice</a:t>
            </a:r>
            <a:endParaRPr lang="zh-CN" altLang="en-US" sz="3200" dirty="0"/>
          </a:p>
        </p:txBody>
      </p:sp>
      <p:sp>
        <p:nvSpPr>
          <p:cNvPr id="9" name="文本框 8"/>
          <p:cNvSpPr txBox="1"/>
          <p:nvPr/>
        </p:nvSpPr>
        <p:spPr>
          <a:xfrm>
            <a:off x="10825655" y="671991"/>
            <a:ext cx="1280402" cy="367862"/>
          </a:xfrm>
          <a:prstGeom prst="rect">
            <a:avLst/>
          </a:prstGeom>
          <a:noFill/>
        </p:spPr>
        <p:txBody>
          <a:bodyPr wrap="square" rtlCol="0">
            <a:spAutoFit/>
          </a:bodyPr>
          <a:lstStyle/>
          <a:p>
            <a:r>
              <a:rPr lang="zh-CN" altLang="en-US" dirty="0"/>
              <a:t>赵明阳</a:t>
            </a:r>
          </a:p>
        </p:txBody>
      </p:sp>
    </p:spTree>
    <p:extLst>
      <p:ext uri="{BB962C8B-B14F-4D97-AF65-F5344CB8AC3E}">
        <p14:creationId xmlns:p14="http://schemas.microsoft.com/office/powerpoint/2010/main" val="2582912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439" y="175758"/>
            <a:ext cx="11079121" cy="6506483"/>
          </a:xfrm>
          <a:prstGeom prst="rect">
            <a:avLst/>
          </a:prstGeom>
        </p:spPr>
      </p:pic>
      <p:sp>
        <p:nvSpPr>
          <p:cNvPr id="3" name="矩形 2"/>
          <p:cNvSpPr/>
          <p:nvPr/>
        </p:nvSpPr>
        <p:spPr>
          <a:xfrm>
            <a:off x="5202621" y="1814523"/>
            <a:ext cx="2103953" cy="3847381"/>
          </a:xfrm>
          <a:prstGeom prst="rect">
            <a:avLst/>
          </a:prstGeom>
          <a:solidFill>
            <a:schemeClr val="accent1">
              <a:lumMod val="40000"/>
              <a:lumOff val="60000"/>
              <a:alpha val="2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276192" y="1891863"/>
            <a:ext cx="1639614" cy="369332"/>
          </a:xfrm>
          <a:prstGeom prst="rect">
            <a:avLst/>
          </a:prstGeom>
          <a:noFill/>
        </p:spPr>
        <p:txBody>
          <a:bodyPr wrap="square" rtlCol="0">
            <a:spAutoFit/>
          </a:bodyPr>
          <a:lstStyle/>
          <a:p>
            <a:r>
              <a:rPr lang="zh-CN" altLang="en-US" dirty="0"/>
              <a:t>反抵螺线管</a:t>
            </a:r>
          </a:p>
        </p:txBody>
      </p:sp>
      <p:sp>
        <p:nvSpPr>
          <p:cNvPr id="5" name="文本框 4">
            <a:extLst>
              <a:ext uri="{FF2B5EF4-FFF2-40B4-BE49-F238E27FC236}">
                <a16:creationId xmlns:a16="http://schemas.microsoft.com/office/drawing/2014/main" id="{5A61202C-C34A-49DD-AE31-2AF45BDCB7CB}"/>
              </a:ext>
            </a:extLst>
          </p:cNvPr>
          <p:cNvSpPr txBox="1"/>
          <p:nvPr/>
        </p:nvSpPr>
        <p:spPr>
          <a:xfrm>
            <a:off x="10138611" y="914400"/>
            <a:ext cx="1957136" cy="523220"/>
          </a:xfrm>
          <a:prstGeom prst="rect">
            <a:avLst/>
          </a:prstGeom>
          <a:noFill/>
        </p:spPr>
        <p:txBody>
          <a:bodyPr wrap="square" rtlCol="0">
            <a:spAutoFit/>
          </a:bodyPr>
          <a:lstStyle/>
          <a:p>
            <a:r>
              <a:rPr lang="zh-CN" altLang="en-US" sz="1400" dirty="0"/>
              <a:t>王九庆，王海静，朱应顺，王逗，杨啸辰</a:t>
            </a:r>
            <a:endParaRPr lang="zh-SG" altLang="en-US" sz="1400" dirty="0"/>
          </a:p>
        </p:txBody>
      </p:sp>
    </p:spTree>
    <p:extLst>
      <p:ext uri="{BB962C8B-B14F-4D97-AF65-F5344CB8AC3E}">
        <p14:creationId xmlns:p14="http://schemas.microsoft.com/office/powerpoint/2010/main" val="1625377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52091" y="304740"/>
            <a:ext cx="10515600" cy="928837"/>
          </a:xfrm>
        </p:spPr>
        <p:txBody>
          <a:bodyPr/>
          <a:lstStyle/>
          <a:p>
            <a:pPr algn="ctr"/>
            <a:r>
              <a:rPr lang="en-US" altLang="zh-CN" dirty="0"/>
              <a:t>Summary</a:t>
            </a:r>
            <a:endParaRPr lang="zh-CN" altLang="en-US" dirty="0"/>
          </a:p>
        </p:txBody>
      </p:sp>
      <p:sp>
        <p:nvSpPr>
          <p:cNvPr id="3" name="矩形 2"/>
          <p:cNvSpPr/>
          <p:nvPr/>
        </p:nvSpPr>
        <p:spPr>
          <a:xfrm>
            <a:off x="1348594" y="1484068"/>
            <a:ext cx="9719097" cy="4832092"/>
          </a:xfrm>
          <a:prstGeom prst="rect">
            <a:avLst/>
          </a:prstGeom>
        </p:spPr>
        <p:txBody>
          <a:bodyPr wrap="square">
            <a:spAutoFit/>
          </a:bodyPr>
          <a:lstStyle/>
          <a:p>
            <a:pPr marL="285750" indent="-285750">
              <a:spcBef>
                <a:spcPts val="600"/>
              </a:spcBef>
              <a:buFont typeface="Arial" panose="020B0604020202020204" pitchFamily="34" charset="0"/>
              <a:buChar char="•"/>
            </a:pPr>
            <a:r>
              <a:rPr lang="en-US" altLang="zh-CN" sz="2400" dirty="0"/>
              <a:t>Efforts in accelerator physics at 1.89 GeV are ongoing to further validate the feasibility of achieving the </a:t>
            </a:r>
            <a:r>
              <a:rPr lang="en-US" altLang="zh-CN" sz="2400" dirty="0">
                <a:sym typeface="Symbol" panose="05050102010706020507" pitchFamily="18" charset="2"/>
              </a:rPr>
              <a:t></a:t>
            </a:r>
            <a:r>
              <a:rPr lang="en-US" altLang="zh-CN" sz="2400" dirty="0"/>
              <a:t>10 luminosity goal.</a:t>
            </a:r>
          </a:p>
          <a:p>
            <a:pPr marL="285750" indent="-285750">
              <a:spcBef>
                <a:spcPts val="600"/>
              </a:spcBef>
              <a:buFont typeface="Arial" panose="020B0604020202020204" pitchFamily="34" charset="0"/>
              <a:buChar char="•"/>
            </a:pPr>
            <a:r>
              <a:rPr lang="en-US" altLang="zh-CN" sz="2400" dirty="0"/>
              <a:t>Preliminary studies indicate that no significant bottlenecks have been identified regarding the feasibility at 1 GeV.</a:t>
            </a:r>
          </a:p>
          <a:p>
            <a:pPr marL="285750" indent="-285750">
              <a:spcBef>
                <a:spcPts val="600"/>
              </a:spcBef>
              <a:buFont typeface="Arial" panose="020B0604020202020204" pitchFamily="34" charset="0"/>
              <a:buChar char="•"/>
            </a:pPr>
            <a:r>
              <a:rPr lang="en-US" altLang="zh-CN" sz="2400" dirty="0"/>
              <a:t>The 0.5 GeV feasibility study is just starting. Key focus areas include lifetime and IBS, with the mitigation strategy centered on maximizing emittance and DA.</a:t>
            </a:r>
          </a:p>
          <a:p>
            <a:pPr marL="285750" indent="-285750">
              <a:spcBef>
                <a:spcPts val="600"/>
              </a:spcBef>
              <a:buFont typeface="Arial" panose="020B0604020202020204" pitchFamily="34" charset="0"/>
              <a:buChar char="•"/>
            </a:pPr>
            <a:r>
              <a:rPr lang="en-US" altLang="zh-CN" sz="2400" dirty="0"/>
              <a:t>A new large crossing angle (40 </a:t>
            </a:r>
            <a:r>
              <a:rPr lang="en-US" altLang="zh-CN" sz="2400" dirty="0" err="1"/>
              <a:t>mrad</a:t>
            </a:r>
            <a:r>
              <a:rPr lang="en-US" altLang="zh-CN" sz="2400" dirty="0"/>
              <a:t>) alternative has been considered to mitigate the technical risks associated with the SCQ. This new SCQ scheme can validate CEPC technologies while offering higher luminosity potential for BEPCII-UP.</a:t>
            </a:r>
          </a:p>
          <a:p>
            <a:pPr marL="285750" indent="-285750">
              <a:spcBef>
                <a:spcPts val="600"/>
              </a:spcBef>
              <a:buFont typeface="Arial" panose="020B0604020202020204" pitchFamily="34" charset="0"/>
              <a:buChar char="•"/>
            </a:pPr>
            <a:r>
              <a:rPr lang="en-US" altLang="zh-CN" sz="2400" dirty="0"/>
              <a:t>A lot of things for accelerator physics need to be done…</a:t>
            </a:r>
            <a:endParaRPr lang="zh-CN" altLang="en-US" sz="2400" dirty="0"/>
          </a:p>
        </p:txBody>
      </p:sp>
    </p:spTree>
    <p:extLst>
      <p:ext uri="{BB962C8B-B14F-4D97-AF65-F5344CB8AC3E}">
        <p14:creationId xmlns:p14="http://schemas.microsoft.com/office/powerpoint/2010/main" val="1770353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DC5A0755-286F-430B-81BC-20A1D7A11339}"/>
              </a:ext>
            </a:extLst>
          </p:cNvPr>
          <p:cNvPicPr>
            <a:picLocks noChangeAspect="1"/>
          </p:cNvPicPr>
          <p:nvPr/>
        </p:nvPicPr>
        <p:blipFill>
          <a:blip r:embed="rId2"/>
          <a:stretch>
            <a:fillRect/>
          </a:stretch>
        </p:blipFill>
        <p:spPr>
          <a:xfrm>
            <a:off x="1414949" y="2738718"/>
            <a:ext cx="4387302" cy="3142492"/>
          </a:xfrm>
          <a:prstGeom prst="rect">
            <a:avLst/>
          </a:prstGeom>
        </p:spPr>
      </p:pic>
      <p:cxnSp>
        <p:nvCxnSpPr>
          <p:cNvPr id="12" name="直接箭头连接符 11">
            <a:extLst>
              <a:ext uri="{FF2B5EF4-FFF2-40B4-BE49-F238E27FC236}">
                <a16:creationId xmlns:a16="http://schemas.microsoft.com/office/drawing/2014/main" id="{B963378F-039A-4CAD-B534-36771A3E13DE}"/>
              </a:ext>
            </a:extLst>
          </p:cNvPr>
          <p:cNvCxnSpPr>
            <a:cxnSpLocks/>
          </p:cNvCxnSpPr>
          <p:nvPr/>
        </p:nvCxnSpPr>
        <p:spPr>
          <a:xfrm flipV="1">
            <a:off x="5243303" y="5234202"/>
            <a:ext cx="0" cy="5524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文本框 2">
            <a:extLst>
              <a:ext uri="{FF2B5EF4-FFF2-40B4-BE49-F238E27FC236}">
                <a16:creationId xmlns:a16="http://schemas.microsoft.com/office/drawing/2014/main" id="{44697AD7-D2C4-4E73-9BFD-1D464AE7C972}"/>
              </a:ext>
            </a:extLst>
          </p:cNvPr>
          <p:cNvSpPr txBox="1"/>
          <p:nvPr/>
        </p:nvSpPr>
        <p:spPr>
          <a:xfrm>
            <a:off x="6442612" y="3282102"/>
            <a:ext cx="4723254" cy="1938992"/>
          </a:xfrm>
          <a:prstGeom prst="rect">
            <a:avLst/>
          </a:prstGeom>
          <a:noFill/>
        </p:spPr>
        <p:txBody>
          <a:bodyPr wrap="square" rtlCol="0">
            <a:spAutoFit/>
          </a:bodyPr>
          <a:lstStyle/>
          <a:p>
            <a:r>
              <a:rPr lang="zh-CN" altLang="en-US" sz="2400" dirty="0"/>
              <a:t>优化线性</a:t>
            </a:r>
            <a:r>
              <a:rPr lang="en-US" altLang="zh-CN" sz="2400" dirty="0"/>
              <a:t>lattice</a:t>
            </a:r>
            <a:r>
              <a:rPr lang="zh-CN" altLang="en-US" sz="2400" dirty="0"/>
              <a:t>前后对比</a:t>
            </a:r>
            <a:endParaRPr lang="en-US" altLang="zh-CN" sz="2400" dirty="0"/>
          </a:p>
          <a:p>
            <a:pPr marL="285750" indent="-285750">
              <a:buFont typeface="Wingdings" panose="05000000000000000000" pitchFamily="2" charset="2"/>
              <a:buChar char="l"/>
            </a:pPr>
            <a:r>
              <a:rPr lang="en-US" altLang="zh-CN" sz="2400" dirty="0"/>
              <a:t>R4IS5</a:t>
            </a:r>
            <a:r>
              <a:rPr lang="zh-CN" altLang="en-US" sz="2400" dirty="0"/>
              <a:t>  </a:t>
            </a:r>
            <a:r>
              <a:rPr lang="en-US" altLang="zh-CN" sz="2400" dirty="0"/>
              <a:t>K2</a:t>
            </a:r>
            <a:r>
              <a:rPr lang="zh-CN" altLang="en-US" sz="2400" dirty="0"/>
              <a:t>从</a:t>
            </a:r>
            <a:r>
              <a:rPr lang="en-US" altLang="zh-CN" sz="2400" dirty="0"/>
              <a:t> 0.015</a:t>
            </a:r>
            <a:r>
              <a:rPr lang="zh-CN" altLang="en-US" sz="2400" dirty="0"/>
              <a:t>→</a:t>
            </a:r>
            <a:r>
              <a:rPr lang="en-US" altLang="zh-CN" sz="2400" dirty="0"/>
              <a:t>-9.12</a:t>
            </a:r>
          </a:p>
          <a:p>
            <a:pPr marL="285750" indent="-285750">
              <a:buFont typeface="Wingdings" panose="05000000000000000000" pitchFamily="2" charset="2"/>
              <a:buChar char="l"/>
            </a:pPr>
            <a:r>
              <a:rPr lang="en-US" altLang="zh-CN" sz="2400" dirty="0"/>
              <a:t>R4IS1</a:t>
            </a:r>
            <a:r>
              <a:rPr lang="zh-CN" altLang="en-US" sz="2400" dirty="0"/>
              <a:t>、</a:t>
            </a:r>
            <a:r>
              <a:rPr lang="en-US" altLang="zh-CN" sz="2400" dirty="0"/>
              <a:t>R3OS1</a:t>
            </a:r>
            <a:r>
              <a:rPr lang="zh-CN" altLang="en-US" sz="2400" dirty="0"/>
              <a:t>、</a:t>
            </a:r>
            <a:r>
              <a:rPr lang="en-US" altLang="zh-CN" sz="2400" dirty="0"/>
              <a:t>R3OS5 K2</a:t>
            </a:r>
            <a:r>
              <a:rPr lang="zh-CN" altLang="en-US" sz="2400" dirty="0"/>
              <a:t>（</a:t>
            </a:r>
            <a:r>
              <a:rPr lang="en-US" altLang="zh-CN" sz="2400" dirty="0"/>
              <a:t>-22.7</a:t>
            </a:r>
            <a:r>
              <a:rPr lang="zh-CN" altLang="en-US" sz="2400" dirty="0"/>
              <a:t>→</a:t>
            </a:r>
            <a:r>
              <a:rPr lang="en-US" altLang="zh-CN" sz="2400" dirty="0"/>
              <a:t>-19.2</a:t>
            </a:r>
            <a:r>
              <a:rPr lang="zh-CN" altLang="en-US" sz="2400" dirty="0"/>
              <a:t>，</a:t>
            </a:r>
            <a:r>
              <a:rPr lang="en-US" altLang="zh-CN" sz="2400" dirty="0"/>
              <a:t>-23.7</a:t>
            </a:r>
            <a:r>
              <a:rPr lang="zh-CN" altLang="en-US" sz="2400" dirty="0"/>
              <a:t> → </a:t>
            </a:r>
            <a:r>
              <a:rPr lang="en-US" altLang="zh-CN" sz="2400" dirty="0"/>
              <a:t>-18.4,-26.4</a:t>
            </a:r>
            <a:r>
              <a:rPr lang="zh-CN" altLang="en-US" sz="2400" dirty="0"/>
              <a:t> → </a:t>
            </a:r>
            <a:r>
              <a:rPr lang="en-US" altLang="zh-CN" sz="2400" dirty="0"/>
              <a:t>-14.5</a:t>
            </a:r>
            <a:r>
              <a:rPr lang="zh-CN" altLang="en-US" sz="2400" dirty="0"/>
              <a:t>）</a:t>
            </a:r>
          </a:p>
        </p:txBody>
      </p:sp>
      <p:sp>
        <p:nvSpPr>
          <p:cNvPr id="2" name="文本框 1"/>
          <p:cNvSpPr txBox="1"/>
          <p:nvPr/>
        </p:nvSpPr>
        <p:spPr>
          <a:xfrm>
            <a:off x="1846053" y="219556"/>
            <a:ext cx="8143336" cy="646331"/>
          </a:xfrm>
          <a:prstGeom prst="rect">
            <a:avLst/>
          </a:prstGeom>
          <a:noFill/>
        </p:spPr>
        <p:txBody>
          <a:bodyPr wrap="square" rtlCol="0">
            <a:spAutoFit/>
          </a:bodyPr>
          <a:lstStyle/>
          <a:p>
            <a:pPr algn="ctr"/>
            <a:r>
              <a:rPr lang="en-US" altLang="zh-CN" sz="3600" dirty="0"/>
              <a:t>Linear lattice optimization @ 1.89GeV</a:t>
            </a:r>
            <a:endParaRPr lang="zh-CN" altLang="en-US" sz="3600" dirty="0"/>
          </a:p>
        </p:txBody>
      </p:sp>
      <p:sp>
        <p:nvSpPr>
          <p:cNvPr id="5" name="文本框 4"/>
          <p:cNvSpPr txBox="1"/>
          <p:nvPr/>
        </p:nvSpPr>
        <p:spPr>
          <a:xfrm>
            <a:off x="1414949" y="1138687"/>
            <a:ext cx="8712680" cy="1200329"/>
          </a:xfrm>
          <a:prstGeom prst="rect">
            <a:avLst/>
          </a:prstGeom>
          <a:noFill/>
        </p:spPr>
        <p:txBody>
          <a:bodyPr wrap="square" rtlCol="0">
            <a:spAutoFit/>
          </a:bodyPr>
          <a:lstStyle/>
          <a:p>
            <a:pPr marL="285750" indent="-285750">
              <a:buFont typeface="Arial" panose="020B0604020202020204" pitchFamily="34" charset="0"/>
              <a:buChar char="•"/>
            </a:pPr>
            <a:r>
              <a:rPr lang="en-US" altLang="zh-CN" sz="2400" dirty="0"/>
              <a:t>Reduce the strength of </a:t>
            </a:r>
            <a:r>
              <a:rPr lang="en-US" altLang="zh-CN" sz="2400" dirty="0" err="1"/>
              <a:t>sextupoles</a:t>
            </a:r>
            <a:endParaRPr lang="en-US" altLang="zh-CN" sz="2400" dirty="0"/>
          </a:p>
          <a:p>
            <a:pPr marL="285750" indent="-285750">
              <a:buFont typeface="Arial" panose="020B0604020202020204" pitchFamily="34" charset="0"/>
              <a:buChar char="•"/>
            </a:pPr>
            <a:r>
              <a:rPr lang="en-US" altLang="zh-CN" sz="2400" dirty="0"/>
              <a:t>Less B+S</a:t>
            </a:r>
          </a:p>
          <a:p>
            <a:pPr marL="285750" indent="-285750">
              <a:buFont typeface="Arial" panose="020B0604020202020204" pitchFamily="34" charset="0"/>
              <a:buChar char="•"/>
            </a:pPr>
            <a:r>
              <a:rPr lang="en-US" altLang="zh-CN" sz="2400" dirty="0"/>
              <a:t>B+S is used in the localized area</a:t>
            </a:r>
            <a:endParaRPr lang="zh-CN" altLang="en-US" sz="2400" dirty="0"/>
          </a:p>
        </p:txBody>
      </p:sp>
      <p:sp>
        <p:nvSpPr>
          <p:cNvPr id="4" name="文本框 3"/>
          <p:cNvSpPr txBox="1"/>
          <p:nvPr/>
        </p:nvSpPr>
        <p:spPr>
          <a:xfrm>
            <a:off x="9989389" y="1376855"/>
            <a:ext cx="1929342" cy="646331"/>
          </a:xfrm>
          <a:prstGeom prst="rect">
            <a:avLst/>
          </a:prstGeom>
          <a:noFill/>
        </p:spPr>
        <p:txBody>
          <a:bodyPr wrap="square" rtlCol="0">
            <a:spAutoFit/>
          </a:bodyPr>
          <a:lstStyle/>
          <a:p>
            <a:r>
              <a:rPr lang="zh-CN" altLang="en-US" dirty="0"/>
              <a:t>赵明阳，张源，耿会平，王逗</a:t>
            </a:r>
            <a:r>
              <a:rPr lang="en-US" altLang="zh-CN" dirty="0"/>
              <a:t>…</a:t>
            </a:r>
            <a:endParaRPr lang="zh-CN" altLang="en-US" dirty="0"/>
          </a:p>
        </p:txBody>
      </p:sp>
      <p:sp>
        <p:nvSpPr>
          <p:cNvPr id="6" name="矩形 5"/>
          <p:cNvSpPr/>
          <p:nvPr/>
        </p:nvSpPr>
        <p:spPr>
          <a:xfrm>
            <a:off x="6115971" y="5884084"/>
            <a:ext cx="5423921"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altLang="zh-CN" sz="2400" dirty="0">
                <a:solidFill>
                  <a:srgbClr val="FF0000"/>
                </a:solidFill>
              </a:rPr>
              <a:t>More practical for engineering realization.</a:t>
            </a:r>
            <a:endParaRPr lang="zh-CN" altLang="en-US" sz="2400" dirty="0">
              <a:solidFill>
                <a:srgbClr val="FF0000"/>
              </a:solidFill>
            </a:endParaRPr>
          </a:p>
        </p:txBody>
      </p:sp>
    </p:spTree>
    <p:extLst>
      <p:ext uri="{BB962C8B-B14F-4D97-AF65-F5344CB8AC3E}">
        <p14:creationId xmlns:p14="http://schemas.microsoft.com/office/powerpoint/2010/main" val="4263692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542C925-6CBC-4960-9D04-25E606379C0D}"/>
              </a:ext>
            </a:extLst>
          </p:cNvPr>
          <p:cNvPicPr>
            <a:picLocks noChangeAspect="1"/>
          </p:cNvPicPr>
          <p:nvPr/>
        </p:nvPicPr>
        <p:blipFill>
          <a:blip r:embed="rId2"/>
          <a:stretch>
            <a:fillRect/>
          </a:stretch>
        </p:blipFill>
        <p:spPr>
          <a:xfrm>
            <a:off x="1327857" y="1208705"/>
            <a:ext cx="3969275" cy="2367919"/>
          </a:xfrm>
          <a:prstGeom prst="rect">
            <a:avLst/>
          </a:prstGeom>
        </p:spPr>
      </p:pic>
      <p:pic>
        <p:nvPicPr>
          <p:cNvPr id="7" name="图片 6">
            <a:extLst>
              <a:ext uri="{FF2B5EF4-FFF2-40B4-BE49-F238E27FC236}">
                <a16:creationId xmlns:a16="http://schemas.microsoft.com/office/drawing/2014/main" id="{047EEAE2-A4B1-4397-BBF3-1702B4ADAA29}"/>
              </a:ext>
            </a:extLst>
          </p:cNvPr>
          <p:cNvPicPr>
            <a:picLocks noChangeAspect="1"/>
          </p:cNvPicPr>
          <p:nvPr/>
        </p:nvPicPr>
        <p:blipFill>
          <a:blip r:embed="rId3"/>
          <a:stretch>
            <a:fillRect/>
          </a:stretch>
        </p:blipFill>
        <p:spPr>
          <a:xfrm>
            <a:off x="5822829" y="1511978"/>
            <a:ext cx="6206203" cy="5162266"/>
          </a:xfrm>
          <a:prstGeom prst="rect">
            <a:avLst/>
          </a:prstGeom>
        </p:spPr>
      </p:pic>
      <p:pic>
        <p:nvPicPr>
          <p:cNvPr id="9" name="图片 8">
            <a:extLst>
              <a:ext uri="{FF2B5EF4-FFF2-40B4-BE49-F238E27FC236}">
                <a16:creationId xmlns:a16="http://schemas.microsoft.com/office/drawing/2014/main" id="{B1447C25-F3A5-4217-9078-932545D86E4C}"/>
              </a:ext>
            </a:extLst>
          </p:cNvPr>
          <p:cNvPicPr>
            <a:picLocks noChangeAspect="1"/>
          </p:cNvPicPr>
          <p:nvPr/>
        </p:nvPicPr>
        <p:blipFill>
          <a:blip r:embed="rId4"/>
          <a:stretch>
            <a:fillRect/>
          </a:stretch>
        </p:blipFill>
        <p:spPr>
          <a:xfrm>
            <a:off x="9147059" y="4404882"/>
            <a:ext cx="1904762" cy="1323810"/>
          </a:xfrm>
          <a:prstGeom prst="rect">
            <a:avLst/>
          </a:prstGeom>
        </p:spPr>
      </p:pic>
      <p:graphicFrame>
        <p:nvGraphicFramePr>
          <p:cNvPr id="10" name="表格 11">
            <a:extLst>
              <a:ext uri="{FF2B5EF4-FFF2-40B4-BE49-F238E27FC236}">
                <a16:creationId xmlns:a16="http://schemas.microsoft.com/office/drawing/2014/main" id="{490A1BAF-5BDD-4782-AB60-F02753EE2A9B}"/>
              </a:ext>
            </a:extLst>
          </p:cNvPr>
          <p:cNvGraphicFramePr>
            <a:graphicFrameLocks noGrp="1"/>
          </p:cNvGraphicFramePr>
          <p:nvPr>
            <p:extLst>
              <p:ext uri="{D42A27DB-BD31-4B8C-83A1-F6EECF244321}">
                <p14:modId xmlns:p14="http://schemas.microsoft.com/office/powerpoint/2010/main" val="2562760040"/>
              </p:ext>
            </p:extLst>
          </p:nvPr>
        </p:nvGraphicFramePr>
        <p:xfrm>
          <a:off x="1124756" y="3576624"/>
          <a:ext cx="4375479" cy="2838060"/>
        </p:xfrm>
        <a:graphic>
          <a:graphicData uri="http://schemas.openxmlformats.org/drawingml/2006/table">
            <a:tbl>
              <a:tblPr firstRow="1" bandRow="1">
                <a:tableStyleId>{5C22544A-7EE6-4342-B048-85BDC9FD1C3A}</a:tableStyleId>
              </a:tblPr>
              <a:tblGrid>
                <a:gridCol w="1458493">
                  <a:extLst>
                    <a:ext uri="{9D8B030D-6E8A-4147-A177-3AD203B41FA5}">
                      <a16:colId xmlns:a16="http://schemas.microsoft.com/office/drawing/2014/main" val="301253639"/>
                    </a:ext>
                  </a:extLst>
                </a:gridCol>
                <a:gridCol w="1458493">
                  <a:extLst>
                    <a:ext uri="{9D8B030D-6E8A-4147-A177-3AD203B41FA5}">
                      <a16:colId xmlns:a16="http://schemas.microsoft.com/office/drawing/2014/main" val="2260092488"/>
                    </a:ext>
                  </a:extLst>
                </a:gridCol>
                <a:gridCol w="1458493">
                  <a:extLst>
                    <a:ext uri="{9D8B030D-6E8A-4147-A177-3AD203B41FA5}">
                      <a16:colId xmlns:a16="http://schemas.microsoft.com/office/drawing/2014/main" val="1274764050"/>
                    </a:ext>
                  </a:extLst>
                </a:gridCol>
              </a:tblGrid>
              <a:tr h="567612">
                <a:tc>
                  <a:txBody>
                    <a:bodyPr/>
                    <a:lstStyle/>
                    <a:p>
                      <a:pPr algn="ctr"/>
                      <a:endParaRPr lang="zh-CN" altLang="en-US" sz="1800" dirty="0"/>
                    </a:p>
                  </a:txBody>
                  <a:tcPr anchor="ctr"/>
                </a:tc>
                <a:tc>
                  <a:txBody>
                    <a:bodyPr/>
                    <a:lstStyle/>
                    <a:p>
                      <a:pPr algn="ctr"/>
                      <a:r>
                        <a:rPr lang="en-US" altLang="zh-CN" sz="1800" dirty="0"/>
                        <a:t>B</a:t>
                      </a:r>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dirty="0"/>
                        <a:t>|K2|</a:t>
                      </a:r>
                      <a:endParaRPr lang="zh-CN" altLang="en-US" sz="1800" dirty="0"/>
                    </a:p>
                  </a:txBody>
                  <a:tcPr anchor="ctr"/>
                </a:tc>
                <a:extLst>
                  <a:ext uri="{0D108BD9-81ED-4DB2-BD59-A6C34878D82A}">
                    <a16:rowId xmlns:a16="http://schemas.microsoft.com/office/drawing/2014/main" val="1991842862"/>
                  </a:ext>
                </a:extLst>
              </a:tr>
              <a:tr h="567612">
                <a:tc>
                  <a:txBody>
                    <a:bodyPr/>
                    <a:lstStyle/>
                    <a:p>
                      <a:pPr algn="ctr"/>
                      <a:r>
                        <a:rPr lang="pt-BR" altLang="zh-CN" sz="1800" b="0" i="0" kern="1200" dirty="0">
                          <a:solidFill>
                            <a:schemeClr val="dk1"/>
                          </a:solidFill>
                          <a:effectLst/>
                          <a:latin typeface="+mn-lt"/>
                          <a:ea typeface="+mn-ea"/>
                          <a:cs typeface="+mn-cs"/>
                        </a:rPr>
                        <a:t>39</a:t>
                      </a:r>
                      <a:endParaRPr lang="zh-CN" altLang="en-US" sz="1200" dirty="0"/>
                    </a:p>
                  </a:txBody>
                  <a:tcPr anchor="ctr"/>
                </a:tc>
                <a:tc>
                  <a:txBody>
                    <a:bodyPr/>
                    <a:lstStyle/>
                    <a:p>
                      <a:pPr algn="ctr"/>
                      <a:r>
                        <a:rPr lang="pt-BR" altLang="zh-CN" sz="1800" b="0" i="0" kern="1200" dirty="0">
                          <a:solidFill>
                            <a:schemeClr val="dk1"/>
                          </a:solidFill>
                          <a:effectLst/>
                          <a:latin typeface="+mn-lt"/>
                          <a:ea typeface="+mn-ea"/>
                          <a:cs typeface="+mn-cs"/>
                        </a:rPr>
                        <a:t>R4IMB</a:t>
                      </a:r>
                      <a:endParaRPr lang="zh-CN" altLang="en-US" sz="1800" dirty="0"/>
                    </a:p>
                  </a:txBody>
                  <a:tcPr anchor="ctr"/>
                </a:tc>
                <a:tc>
                  <a:txBody>
                    <a:bodyPr/>
                    <a:lstStyle/>
                    <a:p>
                      <a:pPr algn="ctr"/>
                      <a:r>
                        <a:rPr lang="pt-BR" altLang="zh-CN" sz="1800" b="0" i="0" kern="1200" dirty="0">
                          <a:solidFill>
                            <a:schemeClr val="dk1"/>
                          </a:solidFill>
                          <a:effectLst/>
                          <a:latin typeface="+mn-lt"/>
                          <a:ea typeface="+mn-ea"/>
                          <a:cs typeface="+mn-cs"/>
                        </a:rPr>
                        <a:t>9.6299 </a:t>
                      </a:r>
                      <a:endParaRPr lang="zh-CN" altLang="en-US" sz="1800" dirty="0"/>
                    </a:p>
                  </a:txBody>
                  <a:tcPr anchor="ctr"/>
                </a:tc>
                <a:extLst>
                  <a:ext uri="{0D108BD9-81ED-4DB2-BD59-A6C34878D82A}">
                    <a16:rowId xmlns:a16="http://schemas.microsoft.com/office/drawing/2014/main" val="4065173365"/>
                  </a:ext>
                </a:extLst>
              </a:tr>
              <a:tr h="567612">
                <a:tc>
                  <a:txBody>
                    <a:bodyPr/>
                    <a:lstStyle/>
                    <a:p>
                      <a:pPr algn="ctr"/>
                      <a:r>
                        <a:rPr lang="pt-BR" altLang="zh-CN" sz="1800" b="0" i="0" kern="1200" dirty="0">
                          <a:solidFill>
                            <a:schemeClr val="dk1"/>
                          </a:solidFill>
                          <a:effectLst/>
                          <a:latin typeface="+mn-lt"/>
                          <a:ea typeface="+mn-ea"/>
                          <a:cs typeface="+mn-cs"/>
                        </a:rPr>
                        <a:t>40</a:t>
                      </a:r>
                      <a:endParaRPr lang="zh-CN" altLang="en-US" sz="1800" dirty="0"/>
                    </a:p>
                  </a:txBody>
                  <a:tcPr anchor="ctr"/>
                </a:tc>
                <a:tc>
                  <a:txBody>
                    <a:bodyPr/>
                    <a:lstStyle/>
                    <a:p>
                      <a:pPr algn="ctr"/>
                      <a:r>
                        <a:rPr lang="pt-BR" altLang="zh-CN" sz="1800" b="0" i="0" kern="1200" dirty="0">
                          <a:solidFill>
                            <a:schemeClr val="dk1"/>
                          </a:solidFill>
                          <a:effectLst/>
                          <a:latin typeface="+mn-lt"/>
                          <a:ea typeface="+mn-ea"/>
                          <a:cs typeface="+mn-cs"/>
                        </a:rPr>
                        <a:t>R4IMB02 </a:t>
                      </a:r>
                      <a:endParaRPr lang="zh-CN" altLang="en-US" sz="1800" dirty="0"/>
                    </a:p>
                  </a:txBody>
                  <a:tcPr anchor="ctr"/>
                </a:tc>
                <a:tc>
                  <a:txBody>
                    <a:bodyPr/>
                    <a:lstStyle/>
                    <a:p>
                      <a:pPr algn="ctr"/>
                      <a:r>
                        <a:rPr lang="pt-BR" altLang="zh-CN" sz="1800" b="0" i="0" kern="1200" dirty="0">
                          <a:solidFill>
                            <a:schemeClr val="dk1"/>
                          </a:solidFill>
                          <a:effectLst/>
                          <a:latin typeface="+mn-lt"/>
                          <a:ea typeface="+mn-ea"/>
                          <a:cs typeface="+mn-cs"/>
                        </a:rPr>
                        <a:t>9.0163</a:t>
                      </a:r>
                      <a:endParaRPr lang="zh-CN" altLang="en-US" sz="1800" dirty="0"/>
                    </a:p>
                  </a:txBody>
                  <a:tcPr anchor="ctr"/>
                </a:tc>
                <a:extLst>
                  <a:ext uri="{0D108BD9-81ED-4DB2-BD59-A6C34878D82A}">
                    <a16:rowId xmlns:a16="http://schemas.microsoft.com/office/drawing/2014/main" val="1552510647"/>
                  </a:ext>
                </a:extLst>
              </a:tr>
              <a:tr h="567612">
                <a:tc>
                  <a:txBody>
                    <a:bodyPr/>
                    <a:lstStyle/>
                    <a:p>
                      <a:pPr algn="ctr"/>
                      <a:r>
                        <a:rPr lang="pt-BR" altLang="zh-CN" sz="1800" b="0" i="0" kern="1200" dirty="0">
                          <a:solidFill>
                            <a:schemeClr val="dk1"/>
                          </a:solidFill>
                          <a:effectLst/>
                          <a:latin typeface="+mn-lt"/>
                          <a:ea typeface="+mn-ea"/>
                          <a:cs typeface="+mn-cs"/>
                        </a:rPr>
                        <a:t>43</a:t>
                      </a:r>
                      <a:endParaRPr lang="zh-CN" altLang="en-US" sz="1800" dirty="0"/>
                    </a:p>
                  </a:txBody>
                  <a:tcPr anchor="ctr"/>
                </a:tc>
                <a:tc>
                  <a:txBody>
                    <a:bodyPr/>
                    <a:lstStyle/>
                    <a:p>
                      <a:pPr algn="ctr"/>
                      <a:r>
                        <a:rPr lang="pt-BR" altLang="zh-CN" sz="1800" b="0" i="0" kern="1200" dirty="0">
                          <a:solidFill>
                            <a:srgbClr val="FF0000"/>
                          </a:solidFill>
                          <a:effectLst/>
                          <a:latin typeface="+mn-lt"/>
                          <a:ea typeface="+mn-ea"/>
                          <a:cs typeface="+mn-cs"/>
                        </a:rPr>
                        <a:t>R1IMB02</a:t>
                      </a:r>
                      <a:endParaRPr lang="zh-CN" altLang="en-US" sz="1800" dirty="0">
                        <a:solidFill>
                          <a:srgbClr val="FF0000"/>
                        </a:solidFill>
                      </a:endParaRPr>
                    </a:p>
                  </a:txBody>
                  <a:tcPr anchor="ctr"/>
                </a:tc>
                <a:tc>
                  <a:txBody>
                    <a:bodyPr/>
                    <a:lstStyle/>
                    <a:p>
                      <a:pPr algn="ctr"/>
                      <a:r>
                        <a:rPr lang="pt-BR" altLang="zh-CN" sz="1800" b="0" i="0" kern="1200" dirty="0">
                          <a:solidFill>
                            <a:schemeClr val="dk1"/>
                          </a:solidFill>
                          <a:effectLst/>
                          <a:latin typeface="+mn-lt"/>
                          <a:ea typeface="+mn-ea"/>
                          <a:cs typeface="+mn-cs"/>
                        </a:rPr>
                        <a:t>4.4576</a:t>
                      </a:r>
                      <a:endParaRPr lang="zh-CN" altLang="en-US" sz="1800" dirty="0"/>
                    </a:p>
                  </a:txBody>
                  <a:tcPr anchor="ctr"/>
                </a:tc>
                <a:extLst>
                  <a:ext uri="{0D108BD9-81ED-4DB2-BD59-A6C34878D82A}">
                    <a16:rowId xmlns:a16="http://schemas.microsoft.com/office/drawing/2014/main" val="1588910004"/>
                  </a:ext>
                </a:extLst>
              </a:tr>
              <a:tr h="567612">
                <a:tc>
                  <a:txBody>
                    <a:bodyPr/>
                    <a:lstStyle/>
                    <a:p>
                      <a:pPr algn="ctr"/>
                      <a:r>
                        <a:rPr lang="pt-BR" altLang="zh-CN" sz="1800" b="0" i="0" kern="1200" dirty="0">
                          <a:solidFill>
                            <a:schemeClr val="dk1"/>
                          </a:solidFill>
                          <a:effectLst/>
                          <a:latin typeface="+mn-lt"/>
                          <a:ea typeface="+mn-ea"/>
                          <a:cs typeface="+mn-cs"/>
                        </a:rPr>
                        <a:t>46</a:t>
                      </a:r>
                      <a:endParaRPr lang="zh-CN" altLang="en-US" sz="1800" dirty="0"/>
                    </a:p>
                  </a:txBody>
                  <a:tcPr anchor="ctr"/>
                </a:tc>
                <a:tc>
                  <a:txBody>
                    <a:bodyPr/>
                    <a:lstStyle/>
                    <a:p>
                      <a:pPr algn="ctr"/>
                      <a:r>
                        <a:rPr lang="pt-BR" altLang="zh-CN" sz="1800" b="0" i="0" kern="1200" dirty="0">
                          <a:solidFill>
                            <a:schemeClr val="dk1"/>
                          </a:solidFill>
                          <a:effectLst/>
                          <a:latin typeface="+mn-lt"/>
                          <a:ea typeface="+mn-ea"/>
                          <a:cs typeface="+mn-cs"/>
                        </a:rPr>
                        <a:t>R3OMB01</a:t>
                      </a:r>
                      <a:endParaRPr lang="zh-CN" altLang="en-US" sz="1800" dirty="0"/>
                    </a:p>
                  </a:txBody>
                  <a:tcPr anchor="ctr"/>
                </a:tc>
                <a:tc>
                  <a:txBody>
                    <a:bodyPr/>
                    <a:lstStyle/>
                    <a:p>
                      <a:pPr algn="ctr"/>
                      <a:r>
                        <a:rPr lang="en-US" altLang="zh-CN" sz="1800" dirty="0"/>
                        <a:t>4.4705</a:t>
                      </a:r>
                      <a:endParaRPr lang="zh-CN" altLang="en-US" sz="1800" dirty="0"/>
                    </a:p>
                  </a:txBody>
                  <a:tcPr anchor="ctr"/>
                </a:tc>
                <a:extLst>
                  <a:ext uri="{0D108BD9-81ED-4DB2-BD59-A6C34878D82A}">
                    <a16:rowId xmlns:a16="http://schemas.microsoft.com/office/drawing/2014/main" val="223163152"/>
                  </a:ext>
                </a:extLst>
              </a:tr>
            </a:tbl>
          </a:graphicData>
        </a:graphic>
      </p:graphicFrame>
      <p:sp>
        <p:nvSpPr>
          <p:cNvPr id="2" name="文本框 1"/>
          <p:cNvSpPr txBox="1"/>
          <p:nvPr/>
        </p:nvSpPr>
        <p:spPr>
          <a:xfrm>
            <a:off x="1945255" y="263153"/>
            <a:ext cx="7755147" cy="584775"/>
          </a:xfrm>
          <a:prstGeom prst="rect">
            <a:avLst/>
          </a:prstGeom>
          <a:noFill/>
        </p:spPr>
        <p:txBody>
          <a:bodyPr wrap="square" rtlCol="0">
            <a:spAutoFit/>
          </a:bodyPr>
          <a:lstStyle/>
          <a:p>
            <a:pPr algn="ctr"/>
            <a:r>
              <a:rPr lang="en-US" altLang="zh-CN" sz="3200" dirty="0"/>
              <a:t>Reduce the number of B+S magnets</a:t>
            </a:r>
            <a:endParaRPr lang="zh-CN" altLang="en-US" sz="3200" dirty="0"/>
          </a:p>
        </p:txBody>
      </p:sp>
      <p:sp>
        <p:nvSpPr>
          <p:cNvPr id="8" name="文本框 7"/>
          <p:cNvSpPr txBox="1"/>
          <p:nvPr/>
        </p:nvSpPr>
        <p:spPr>
          <a:xfrm>
            <a:off x="10099690" y="1072055"/>
            <a:ext cx="1929342" cy="646331"/>
          </a:xfrm>
          <a:prstGeom prst="rect">
            <a:avLst/>
          </a:prstGeom>
          <a:noFill/>
        </p:spPr>
        <p:txBody>
          <a:bodyPr wrap="square" rtlCol="0">
            <a:spAutoFit/>
          </a:bodyPr>
          <a:lstStyle/>
          <a:p>
            <a:r>
              <a:rPr lang="zh-CN" altLang="en-US" dirty="0"/>
              <a:t>赵明阳，张源，耿会平，王逗</a:t>
            </a:r>
            <a:r>
              <a:rPr lang="en-US" altLang="zh-CN" dirty="0"/>
              <a:t>…</a:t>
            </a:r>
            <a:endParaRPr lang="zh-CN" altLang="en-US" dirty="0"/>
          </a:p>
        </p:txBody>
      </p:sp>
    </p:spTree>
    <p:extLst>
      <p:ext uri="{BB962C8B-B14F-4D97-AF65-F5344CB8AC3E}">
        <p14:creationId xmlns:p14="http://schemas.microsoft.com/office/powerpoint/2010/main" val="2822480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AA5B636-3645-47CE-9AC1-7401CA4B1A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9207" y="106871"/>
            <a:ext cx="4621480" cy="3086205"/>
          </a:xfrm>
          <a:prstGeom prst="rect">
            <a:avLst/>
          </a:prstGeom>
        </p:spPr>
      </p:pic>
      <p:sp>
        <p:nvSpPr>
          <p:cNvPr id="6" name="文本框 5">
            <a:extLst>
              <a:ext uri="{FF2B5EF4-FFF2-40B4-BE49-F238E27FC236}">
                <a16:creationId xmlns:a16="http://schemas.microsoft.com/office/drawing/2014/main" id="{8E7F9A70-71EE-44B3-BABB-E0573E6B4C47}"/>
              </a:ext>
            </a:extLst>
          </p:cNvPr>
          <p:cNvSpPr txBox="1"/>
          <p:nvPr/>
        </p:nvSpPr>
        <p:spPr>
          <a:xfrm>
            <a:off x="7959968" y="3193076"/>
            <a:ext cx="2050473" cy="923330"/>
          </a:xfrm>
          <a:prstGeom prst="rect">
            <a:avLst/>
          </a:prstGeom>
          <a:noFill/>
        </p:spPr>
        <p:txBody>
          <a:bodyPr wrap="square" rtlCol="0">
            <a:spAutoFit/>
          </a:bodyPr>
          <a:lstStyle/>
          <a:p>
            <a:pPr algn="ctr"/>
            <a:r>
              <a:rPr lang="zh-CN" altLang="en-US" dirty="0"/>
              <a:t>变量</a:t>
            </a:r>
            <a:r>
              <a:rPr lang="en-US" altLang="zh-CN" dirty="0"/>
              <a:t>52</a:t>
            </a:r>
            <a:r>
              <a:rPr lang="zh-CN" altLang="en-US" dirty="0"/>
              <a:t>：</a:t>
            </a:r>
            <a:endParaRPr lang="en-US" altLang="zh-CN" dirty="0"/>
          </a:p>
          <a:p>
            <a:pPr algn="ctr"/>
            <a:r>
              <a:rPr lang="zh-CN" altLang="en-US" dirty="0"/>
              <a:t>六极铁</a:t>
            </a:r>
            <a:r>
              <a:rPr lang="en-US" altLang="zh-CN" dirty="0"/>
              <a:t>40</a:t>
            </a:r>
            <a:r>
              <a:rPr lang="zh-CN" altLang="en-US" dirty="0"/>
              <a:t>（</a:t>
            </a:r>
            <a:r>
              <a:rPr lang="en-US" altLang="zh-CN" dirty="0"/>
              <a:t>36+4</a:t>
            </a:r>
            <a:r>
              <a:rPr lang="zh-CN" altLang="en-US" dirty="0"/>
              <a:t>）</a:t>
            </a:r>
            <a:endParaRPr lang="en-US" altLang="zh-CN" dirty="0"/>
          </a:p>
          <a:p>
            <a:pPr algn="ctr"/>
            <a:r>
              <a:rPr lang="en-US" altLang="zh-CN" dirty="0"/>
              <a:t>B+S 12</a:t>
            </a:r>
            <a:r>
              <a:rPr lang="zh-CN" altLang="en-US" dirty="0"/>
              <a:t>块（</a:t>
            </a:r>
            <a:r>
              <a:rPr lang="en-US" altLang="zh-CN" dirty="0"/>
              <a:t>10+2</a:t>
            </a:r>
            <a:r>
              <a:rPr lang="zh-CN" altLang="en-US" dirty="0"/>
              <a:t>）</a:t>
            </a:r>
            <a:endParaRPr lang="en-US" altLang="zh-CN" dirty="0"/>
          </a:p>
        </p:txBody>
      </p:sp>
      <p:pic>
        <p:nvPicPr>
          <p:cNvPr id="9" name="图片 8">
            <a:extLst>
              <a:ext uri="{FF2B5EF4-FFF2-40B4-BE49-F238E27FC236}">
                <a16:creationId xmlns:a16="http://schemas.microsoft.com/office/drawing/2014/main" id="{76BACD6D-C023-45D9-A853-9F3F66C715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221" y="106871"/>
            <a:ext cx="4621480" cy="3086205"/>
          </a:xfrm>
          <a:prstGeom prst="rect">
            <a:avLst/>
          </a:prstGeom>
        </p:spPr>
      </p:pic>
      <p:sp>
        <p:nvSpPr>
          <p:cNvPr id="10" name="文本框 9">
            <a:extLst>
              <a:ext uri="{FF2B5EF4-FFF2-40B4-BE49-F238E27FC236}">
                <a16:creationId xmlns:a16="http://schemas.microsoft.com/office/drawing/2014/main" id="{685D5564-B2E4-45EE-BA44-3EBD6F226044}"/>
              </a:ext>
            </a:extLst>
          </p:cNvPr>
          <p:cNvSpPr txBox="1"/>
          <p:nvPr/>
        </p:nvSpPr>
        <p:spPr>
          <a:xfrm>
            <a:off x="1183042" y="3203260"/>
            <a:ext cx="1997034" cy="923330"/>
          </a:xfrm>
          <a:prstGeom prst="rect">
            <a:avLst/>
          </a:prstGeom>
          <a:noFill/>
        </p:spPr>
        <p:txBody>
          <a:bodyPr wrap="square" rtlCol="0">
            <a:spAutoFit/>
          </a:bodyPr>
          <a:lstStyle/>
          <a:p>
            <a:pPr algn="ctr"/>
            <a:r>
              <a:rPr lang="zh-CN" altLang="en-US" dirty="0"/>
              <a:t>变量</a:t>
            </a:r>
            <a:r>
              <a:rPr lang="en-US" altLang="zh-CN" dirty="0"/>
              <a:t>90</a:t>
            </a:r>
            <a:r>
              <a:rPr lang="zh-CN" altLang="en-US" dirty="0"/>
              <a:t>：</a:t>
            </a:r>
            <a:endParaRPr lang="en-US" altLang="zh-CN" dirty="0"/>
          </a:p>
          <a:p>
            <a:pPr algn="ctr"/>
            <a:r>
              <a:rPr lang="zh-CN" altLang="en-US" dirty="0"/>
              <a:t>六极铁</a:t>
            </a:r>
            <a:r>
              <a:rPr lang="en-US" altLang="zh-CN" dirty="0"/>
              <a:t>40</a:t>
            </a:r>
            <a:r>
              <a:rPr lang="zh-CN" altLang="en-US" dirty="0"/>
              <a:t>（</a:t>
            </a:r>
            <a:r>
              <a:rPr lang="en-US" altLang="zh-CN" dirty="0"/>
              <a:t>36+4</a:t>
            </a:r>
            <a:r>
              <a:rPr lang="zh-CN" altLang="en-US" dirty="0"/>
              <a:t>）</a:t>
            </a:r>
            <a:endParaRPr lang="en-US" altLang="zh-CN" dirty="0"/>
          </a:p>
          <a:p>
            <a:pPr algn="ctr"/>
            <a:r>
              <a:rPr lang="en-US" altLang="zh-CN" dirty="0"/>
              <a:t>B+S 50</a:t>
            </a:r>
            <a:r>
              <a:rPr lang="zh-CN" altLang="en-US" dirty="0"/>
              <a:t>块</a:t>
            </a:r>
            <a:endParaRPr lang="en-US" altLang="zh-CN" dirty="0"/>
          </a:p>
        </p:txBody>
      </p:sp>
      <p:pic>
        <p:nvPicPr>
          <p:cNvPr id="4" name="图片 3">
            <a:extLst>
              <a:ext uri="{FF2B5EF4-FFF2-40B4-BE49-F238E27FC236}">
                <a16:creationId xmlns:a16="http://schemas.microsoft.com/office/drawing/2014/main" id="{AC226C14-E4C6-44F9-A6BE-4376851026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3851" y="3203260"/>
            <a:ext cx="4621481" cy="3086205"/>
          </a:xfrm>
          <a:prstGeom prst="rect">
            <a:avLst/>
          </a:prstGeom>
        </p:spPr>
      </p:pic>
      <p:sp>
        <p:nvSpPr>
          <p:cNvPr id="11" name="文本框 10">
            <a:extLst>
              <a:ext uri="{FF2B5EF4-FFF2-40B4-BE49-F238E27FC236}">
                <a16:creationId xmlns:a16="http://schemas.microsoft.com/office/drawing/2014/main" id="{5D7275C9-1C6D-4595-8DFE-D39FE801D8F3}"/>
              </a:ext>
            </a:extLst>
          </p:cNvPr>
          <p:cNvSpPr txBox="1"/>
          <p:nvPr/>
        </p:nvSpPr>
        <p:spPr>
          <a:xfrm>
            <a:off x="3654096" y="6211669"/>
            <a:ext cx="4017363" cy="646331"/>
          </a:xfrm>
          <a:prstGeom prst="rect">
            <a:avLst/>
          </a:prstGeom>
          <a:noFill/>
        </p:spPr>
        <p:txBody>
          <a:bodyPr wrap="square" rtlCol="0">
            <a:spAutoFit/>
          </a:bodyPr>
          <a:lstStyle/>
          <a:p>
            <a:pPr algn="ctr"/>
            <a:r>
              <a:rPr lang="zh-CN" altLang="en-US" dirty="0"/>
              <a:t>变量</a:t>
            </a:r>
            <a:r>
              <a:rPr lang="en-US" altLang="zh-CN" dirty="0"/>
              <a:t>44</a:t>
            </a:r>
            <a:r>
              <a:rPr lang="zh-CN" altLang="en-US" dirty="0"/>
              <a:t>：</a:t>
            </a:r>
            <a:endParaRPr lang="en-US" altLang="zh-CN" dirty="0"/>
          </a:p>
          <a:p>
            <a:pPr algn="ctr"/>
            <a:r>
              <a:rPr lang="zh-CN" altLang="en-US" dirty="0"/>
              <a:t>六极铁</a:t>
            </a:r>
            <a:r>
              <a:rPr lang="en-US" altLang="zh-CN" dirty="0"/>
              <a:t>40</a:t>
            </a:r>
            <a:r>
              <a:rPr lang="zh-CN" altLang="en-US" dirty="0"/>
              <a:t>（</a:t>
            </a:r>
            <a:r>
              <a:rPr lang="en-US" altLang="zh-CN" dirty="0"/>
              <a:t>36+4</a:t>
            </a:r>
            <a:r>
              <a:rPr lang="zh-CN" altLang="en-US" dirty="0"/>
              <a:t>）</a:t>
            </a:r>
            <a:r>
              <a:rPr lang="en-US" altLang="zh-CN" dirty="0"/>
              <a:t>B+S 4</a:t>
            </a:r>
            <a:r>
              <a:rPr lang="zh-CN" altLang="en-US" dirty="0"/>
              <a:t>块（</a:t>
            </a:r>
            <a:r>
              <a:rPr lang="en-US" altLang="zh-CN" dirty="0"/>
              <a:t>3+1</a:t>
            </a:r>
            <a:r>
              <a:rPr lang="zh-CN" altLang="en-US" dirty="0"/>
              <a:t>）</a:t>
            </a:r>
            <a:endParaRPr lang="en-US" altLang="zh-CN" dirty="0"/>
          </a:p>
        </p:txBody>
      </p:sp>
      <p:pic>
        <p:nvPicPr>
          <p:cNvPr id="12" name="图片 11">
            <a:extLst>
              <a:ext uri="{FF2B5EF4-FFF2-40B4-BE49-F238E27FC236}">
                <a16:creationId xmlns:a16="http://schemas.microsoft.com/office/drawing/2014/main" id="{193AC4CD-B44C-4153-94CB-C06D6B80B278}"/>
              </a:ext>
            </a:extLst>
          </p:cNvPr>
          <p:cNvPicPr>
            <a:picLocks noChangeAspect="1"/>
          </p:cNvPicPr>
          <p:nvPr/>
        </p:nvPicPr>
        <p:blipFill>
          <a:blip r:embed="rId5"/>
          <a:stretch>
            <a:fillRect/>
          </a:stretch>
        </p:blipFill>
        <p:spPr>
          <a:xfrm>
            <a:off x="10554726" y="0"/>
            <a:ext cx="983293" cy="6858000"/>
          </a:xfrm>
          <a:prstGeom prst="rect">
            <a:avLst/>
          </a:prstGeom>
        </p:spPr>
      </p:pic>
    </p:spTree>
    <p:extLst>
      <p:ext uri="{BB962C8B-B14F-4D97-AF65-F5344CB8AC3E}">
        <p14:creationId xmlns:p14="http://schemas.microsoft.com/office/powerpoint/2010/main" val="3213072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71E155BC-5FC3-4C85-97B4-81D741B2C1D1}"/>
              </a:ext>
            </a:extLst>
          </p:cNvPr>
          <p:cNvSpPr txBox="1">
            <a:spLocks/>
          </p:cNvSpPr>
          <p:nvPr/>
        </p:nvSpPr>
        <p:spPr>
          <a:xfrm>
            <a:off x="1223801" y="197630"/>
            <a:ext cx="10058400" cy="1165344"/>
          </a:xfrm>
          <a:prstGeom prst="rect">
            <a:avLst/>
          </a:prstGeom>
        </p:spPr>
        <p:txBody>
          <a:bodyPr vert="horz" lIns="91440" tIns="45720" rIns="91440" bIns="45720" rtlCol="0" anchor="b">
            <a:normAutofit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70000"/>
              </a:lnSpc>
              <a:spcBef>
                <a:spcPts val="0"/>
              </a:spcBef>
            </a:pPr>
            <a:r>
              <a:rPr lang="en-US" altLang="zh-CN" sz="4800" dirty="0">
                <a:solidFill>
                  <a:schemeClr val="tx1"/>
                </a:solidFill>
              </a:rPr>
              <a:t> Error settings and Correction scheme</a:t>
            </a:r>
          </a:p>
        </p:txBody>
      </p:sp>
      <p:sp>
        <p:nvSpPr>
          <p:cNvPr id="8" name="内容占位符 1">
            <a:extLst>
              <a:ext uri="{FF2B5EF4-FFF2-40B4-BE49-F238E27FC236}">
                <a16:creationId xmlns:a16="http://schemas.microsoft.com/office/drawing/2014/main" id="{BC7AD04F-A412-4C1A-95C3-DDB342650508}"/>
              </a:ext>
            </a:extLst>
          </p:cNvPr>
          <p:cNvSpPr txBox="1">
            <a:spLocks/>
          </p:cNvSpPr>
          <p:nvPr/>
        </p:nvSpPr>
        <p:spPr>
          <a:xfrm>
            <a:off x="554244" y="1855421"/>
            <a:ext cx="6909908" cy="4165867"/>
          </a:xfrm>
          <a:prstGeom prst="rect">
            <a:avLst/>
          </a:prstGeom>
        </p:spPr>
        <p:txBody>
          <a:bodyPr vert="horz" lIns="91440" tIns="45720" rIns="91440" bIns="45720" rtlCol="0">
            <a:noAutofit/>
          </a:bodyPr>
          <a:lst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pPr algn="just">
              <a:lnSpc>
                <a:spcPct val="170000"/>
              </a:lnSpc>
              <a:spcBef>
                <a:spcPts val="0"/>
              </a:spcBef>
            </a:pPr>
            <a:r>
              <a:rPr lang="en-US" altLang="zh-CN" sz="1850" dirty="0">
                <a:solidFill>
                  <a:schemeClr val="tx1"/>
                </a:solidFill>
              </a:rPr>
              <a:t>Error settings:</a:t>
            </a:r>
          </a:p>
          <a:p>
            <a:pPr lvl="1" algn="just">
              <a:lnSpc>
                <a:spcPct val="170000"/>
              </a:lnSpc>
              <a:spcBef>
                <a:spcPts val="0"/>
              </a:spcBef>
            </a:pPr>
            <a:r>
              <a:rPr lang="en-US" altLang="zh-CN" sz="1550" dirty="0">
                <a:solidFill>
                  <a:schemeClr val="tx1"/>
                </a:solidFill>
              </a:rPr>
              <a:t>The misalignment of </a:t>
            </a:r>
            <a:r>
              <a:rPr lang="en-US" altLang="zh-CN" sz="1550" u="sng" dirty="0">
                <a:solidFill>
                  <a:srgbClr val="0000FF"/>
                </a:solidFill>
              </a:rPr>
              <a:t>200 microns  </a:t>
            </a:r>
            <a:r>
              <a:rPr lang="en-US" altLang="zh-CN" sz="1550" dirty="0">
                <a:solidFill>
                  <a:schemeClr val="tx1"/>
                </a:solidFill>
              </a:rPr>
              <a:t>is applied for all magnets, 10 random lattice seeds with errors are generated for correction.</a:t>
            </a:r>
          </a:p>
          <a:p>
            <a:pPr lvl="1" algn="just">
              <a:lnSpc>
                <a:spcPct val="170000"/>
              </a:lnSpc>
              <a:spcBef>
                <a:spcPts val="0"/>
              </a:spcBef>
            </a:pPr>
            <a:r>
              <a:rPr lang="en-US" altLang="zh-CN" sz="1550" dirty="0">
                <a:solidFill>
                  <a:schemeClr val="tx1"/>
                </a:solidFill>
              </a:rPr>
              <a:t> 77 BPMs are installed in each quadrupole magnets, BPM noise and accuracy issues are not considered.</a:t>
            </a:r>
          </a:p>
          <a:p>
            <a:pPr lvl="1" algn="just">
              <a:lnSpc>
                <a:spcPct val="170000"/>
              </a:lnSpc>
              <a:spcBef>
                <a:spcPts val="0"/>
              </a:spcBef>
            </a:pPr>
            <a:r>
              <a:rPr lang="en-US" altLang="zh-CN" sz="1550" dirty="0">
                <a:solidFill>
                  <a:schemeClr val="tx1"/>
                </a:solidFill>
              </a:rPr>
              <a:t>The</a:t>
            </a:r>
            <a:r>
              <a:rPr lang="zh-CN" altLang="en-US" sz="1550" dirty="0">
                <a:solidFill>
                  <a:schemeClr val="tx1"/>
                </a:solidFill>
              </a:rPr>
              <a:t> </a:t>
            </a:r>
            <a:r>
              <a:rPr lang="en-US" altLang="zh-CN" sz="1550" dirty="0">
                <a:solidFill>
                  <a:schemeClr val="tx1"/>
                </a:solidFill>
              </a:rPr>
              <a:t>number of horizontal correctors and vertical correctors are 35 and 40, respectively. The newly added correctors are mainly distributed in the interaction point region.</a:t>
            </a:r>
          </a:p>
        </p:txBody>
      </p:sp>
      <p:pic>
        <p:nvPicPr>
          <p:cNvPr id="3" name="图片 2">
            <a:extLst>
              <a:ext uri="{FF2B5EF4-FFF2-40B4-BE49-F238E27FC236}">
                <a16:creationId xmlns:a16="http://schemas.microsoft.com/office/drawing/2014/main" id="{A3ECB66E-655B-4703-9BEE-75C2448A4540}"/>
              </a:ext>
            </a:extLst>
          </p:cNvPr>
          <p:cNvPicPr>
            <a:picLocks noChangeAspect="1"/>
          </p:cNvPicPr>
          <p:nvPr/>
        </p:nvPicPr>
        <p:blipFill>
          <a:blip r:embed="rId3"/>
          <a:stretch>
            <a:fillRect/>
          </a:stretch>
        </p:blipFill>
        <p:spPr>
          <a:xfrm>
            <a:off x="7680176" y="2420888"/>
            <a:ext cx="4059587" cy="2321035"/>
          </a:xfrm>
          <a:prstGeom prst="rect">
            <a:avLst/>
          </a:prstGeom>
        </p:spPr>
      </p:pic>
      <p:sp>
        <p:nvSpPr>
          <p:cNvPr id="5" name="文本框 4"/>
          <p:cNvSpPr txBox="1"/>
          <p:nvPr/>
        </p:nvSpPr>
        <p:spPr>
          <a:xfrm>
            <a:off x="10767154" y="1486089"/>
            <a:ext cx="878308" cy="369332"/>
          </a:xfrm>
          <a:prstGeom prst="rect">
            <a:avLst/>
          </a:prstGeom>
          <a:noFill/>
        </p:spPr>
        <p:txBody>
          <a:bodyPr wrap="square" rtlCol="0">
            <a:spAutoFit/>
          </a:bodyPr>
          <a:lstStyle/>
          <a:p>
            <a:r>
              <a:rPr lang="zh-CN" altLang="en-US" dirty="0"/>
              <a:t>王斌</a:t>
            </a:r>
          </a:p>
        </p:txBody>
      </p:sp>
    </p:spTree>
    <p:extLst>
      <p:ext uri="{BB962C8B-B14F-4D97-AF65-F5344CB8AC3E}">
        <p14:creationId xmlns:p14="http://schemas.microsoft.com/office/powerpoint/2010/main" val="3111785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52C73E1F-BAD8-488B-8A63-2E6416BD5148}"/>
              </a:ext>
            </a:extLst>
          </p:cNvPr>
          <p:cNvSpPr txBox="1">
            <a:spLocks/>
          </p:cNvSpPr>
          <p:nvPr/>
        </p:nvSpPr>
        <p:spPr>
          <a:xfrm>
            <a:off x="1097280" y="286603"/>
            <a:ext cx="10058400" cy="86933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altLang="zh-CN" dirty="0"/>
              <a:t>COD correction</a:t>
            </a:r>
          </a:p>
        </p:txBody>
      </p:sp>
      <p:sp>
        <p:nvSpPr>
          <p:cNvPr id="12" name="内容占位符 1">
            <a:extLst>
              <a:ext uri="{FF2B5EF4-FFF2-40B4-BE49-F238E27FC236}">
                <a16:creationId xmlns:a16="http://schemas.microsoft.com/office/drawing/2014/main" id="{274DD4FB-1DFE-4224-84B9-3DB4D8986C3C}"/>
              </a:ext>
            </a:extLst>
          </p:cNvPr>
          <p:cNvSpPr txBox="1">
            <a:spLocks/>
          </p:cNvSpPr>
          <p:nvPr/>
        </p:nvSpPr>
        <p:spPr>
          <a:xfrm>
            <a:off x="137954" y="1759181"/>
            <a:ext cx="11916092" cy="2232248"/>
          </a:xfrm>
          <a:prstGeom prst="rect">
            <a:avLst/>
          </a:prstGeom>
        </p:spPr>
        <p:txBody>
          <a:bodyPr vert="horz" lIns="91440" tIns="45720" rIns="91440" bIns="45720" rtlCol="0">
            <a:noAutofit/>
          </a:bodyPr>
          <a:lst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pPr algn="just">
              <a:lnSpc>
                <a:spcPct val="170000"/>
              </a:lnSpc>
              <a:spcBef>
                <a:spcPts val="0"/>
              </a:spcBef>
            </a:pPr>
            <a:r>
              <a:rPr lang="en-US" altLang="zh-CN" sz="2000" dirty="0"/>
              <a:t> The COD correction algorithm is based on the response matrix. By inverting the response matrix using singular value decomposition (SVD), the steering strengths can be derived to correct the distorted orbits.</a:t>
            </a:r>
          </a:p>
          <a:p>
            <a:pPr algn="just">
              <a:lnSpc>
                <a:spcPct val="170000"/>
              </a:lnSpc>
              <a:spcBef>
                <a:spcPts val="0"/>
              </a:spcBef>
            </a:pPr>
            <a:r>
              <a:rPr lang="en-US" altLang="zh-CN" sz="2000" dirty="0"/>
              <a:t> The maximum and RMS closed orbit is about 200 μm for both horizontal and vertical closed orbit, respectively.</a:t>
            </a:r>
          </a:p>
        </p:txBody>
      </p:sp>
      <p:pic>
        <p:nvPicPr>
          <p:cNvPr id="3" name="图片 2">
            <a:extLst>
              <a:ext uri="{FF2B5EF4-FFF2-40B4-BE49-F238E27FC236}">
                <a16:creationId xmlns:a16="http://schemas.microsoft.com/office/drawing/2014/main" id="{312AFBAA-3BF4-418D-A75E-6CFB5FF65776}"/>
              </a:ext>
            </a:extLst>
          </p:cNvPr>
          <p:cNvPicPr>
            <a:picLocks noChangeAspect="1"/>
          </p:cNvPicPr>
          <p:nvPr/>
        </p:nvPicPr>
        <p:blipFill>
          <a:blip r:embed="rId2"/>
          <a:stretch>
            <a:fillRect/>
          </a:stretch>
        </p:blipFill>
        <p:spPr>
          <a:xfrm>
            <a:off x="6023992" y="3645024"/>
            <a:ext cx="5649231" cy="2160000"/>
          </a:xfrm>
          <a:prstGeom prst="rect">
            <a:avLst/>
          </a:prstGeom>
        </p:spPr>
      </p:pic>
      <p:pic>
        <p:nvPicPr>
          <p:cNvPr id="6" name="图片 5">
            <a:extLst>
              <a:ext uri="{FF2B5EF4-FFF2-40B4-BE49-F238E27FC236}">
                <a16:creationId xmlns:a16="http://schemas.microsoft.com/office/drawing/2014/main" id="{E8619E55-9308-461C-A907-7CF5A642B384}"/>
              </a:ext>
            </a:extLst>
          </p:cNvPr>
          <p:cNvPicPr>
            <a:picLocks noChangeAspect="1"/>
          </p:cNvPicPr>
          <p:nvPr/>
        </p:nvPicPr>
        <p:blipFill>
          <a:blip r:embed="rId3"/>
          <a:stretch>
            <a:fillRect/>
          </a:stretch>
        </p:blipFill>
        <p:spPr>
          <a:xfrm>
            <a:off x="137954" y="3645024"/>
            <a:ext cx="5649231" cy="2160000"/>
          </a:xfrm>
          <a:prstGeom prst="rect">
            <a:avLst/>
          </a:prstGeom>
        </p:spPr>
      </p:pic>
      <p:pic>
        <p:nvPicPr>
          <p:cNvPr id="17" name="图片 16">
            <a:extLst>
              <a:ext uri="{FF2B5EF4-FFF2-40B4-BE49-F238E27FC236}">
                <a16:creationId xmlns:a16="http://schemas.microsoft.com/office/drawing/2014/main" id="{F102833A-15E0-41DA-B4A3-8D6CF102D126}"/>
              </a:ext>
            </a:extLst>
          </p:cNvPr>
          <p:cNvPicPr>
            <a:picLocks noChangeAspect="1"/>
          </p:cNvPicPr>
          <p:nvPr/>
        </p:nvPicPr>
        <p:blipFill>
          <a:blip r:embed="rId4"/>
          <a:stretch>
            <a:fillRect/>
          </a:stretch>
        </p:blipFill>
        <p:spPr>
          <a:xfrm>
            <a:off x="2962569" y="5550153"/>
            <a:ext cx="328710" cy="310103"/>
          </a:xfrm>
          <a:prstGeom prst="rect">
            <a:avLst/>
          </a:prstGeom>
        </p:spPr>
      </p:pic>
      <p:pic>
        <p:nvPicPr>
          <p:cNvPr id="18" name="图片 17">
            <a:extLst>
              <a:ext uri="{FF2B5EF4-FFF2-40B4-BE49-F238E27FC236}">
                <a16:creationId xmlns:a16="http://schemas.microsoft.com/office/drawing/2014/main" id="{AD8699A8-7E15-4686-BC85-955DCFAA5E8C}"/>
              </a:ext>
            </a:extLst>
          </p:cNvPr>
          <p:cNvPicPr>
            <a:picLocks noChangeAspect="1"/>
          </p:cNvPicPr>
          <p:nvPr/>
        </p:nvPicPr>
        <p:blipFill>
          <a:blip r:embed="rId4"/>
          <a:stretch>
            <a:fillRect/>
          </a:stretch>
        </p:blipFill>
        <p:spPr>
          <a:xfrm>
            <a:off x="8848607" y="5498443"/>
            <a:ext cx="328710" cy="310103"/>
          </a:xfrm>
          <a:prstGeom prst="rect">
            <a:avLst/>
          </a:prstGeom>
        </p:spPr>
      </p:pic>
      <p:sp>
        <p:nvSpPr>
          <p:cNvPr id="8" name="文本框 7"/>
          <p:cNvSpPr txBox="1"/>
          <p:nvPr/>
        </p:nvSpPr>
        <p:spPr>
          <a:xfrm>
            <a:off x="10862181" y="1272894"/>
            <a:ext cx="878308" cy="369332"/>
          </a:xfrm>
          <a:prstGeom prst="rect">
            <a:avLst/>
          </a:prstGeom>
          <a:noFill/>
        </p:spPr>
        <p:txBody>
          <a:bodyPr wrap="square" rtlCol="0">
            <a:spAutoFit/>
          </a:bodyPr>
          <a:lstStyle/>
          <a:p>
            <a:r>
              <a:rPr lang="zh-CN" altLang="en-US" dirty="0"/>
              <a:t>王斌</a:t>
            </a:r>
          </a:p>
        </p:txBody>
      </p:sp>
    </p:spTree>
    <p:extLst>
      <p:ext uri="{BB962C8B-B14F-4D97-AF65-F5344CB8AC3E}">
        <p14:creationId xmlns:p14="http://schemas.microsoft.com/office/powerpoint/2010/main" val="1984382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5735BB1A-D2C5-405C-A602-9431721DA641}"/>
              </a:ext>
            </a:extLst>
          </p:cNvPr>
          <p:cNvSpPr txBox="1">
            <a:spLocks/>
          </p:cNvSpPr>
          <p:nvPr/>
        </p:nvSpPr>
        <p:spPr>
          <a:xfrm>
            <a:off x="1097280" y="286603"/>
            <a:ext cx="10058400" cy="8434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altLang="zh-CN" dirty="0"/>
              <a:t>Optics correction</a:t>
            </a:r>
          </a:p>
        </p:txBody>
      </p:sp>
      <p:sp>
        <p:nvSpPr>
          <p:cNvPr id="7" name="Прямоугольник 2">
            <a:extLst>
              <a:ext uri="{FF2B5EF4-FFF2-40B4-BE49-F238E27FC236}">
                <a16:creationId xmlns:a16="http://schemas.microsoft.com/office/drawing/2014/main" id="{CA67C874-D637-4ED5-ADE2-F5CC963846DB}"/>
              </a:ext>
            </a:extLst>
          </p:cNvPr>
          <p:cNvSpPr>
            <a:spLocks noChangeArrowheads="1"/>
          </p:cNvSpPr>
          <p:nvPr/>
        </p:nvSpPr>
        <p:spPr bwMode="auto">
          <a:xfrm>
            <a:off x="1028268" y="1361354"/>
            <a:ext cx="9937104" cy="3093667"/>
          </a:xfrm>
          <a:prstGeom prst="rect">
            <a:avLst/>
          </a:prstGeom>
        </p:spPr>
        <p:txBody>
          <a:bodyPr vert="horz" lIns="91440" tIns="45720" rIns="91440" bIns="45720" rtlCol="0">
            <a:noAutofit/>
          </a:bodyPr>
          <a:lstStyle/>
          <a:p>
            <a:pPr marL="257175" indent="-257175" algn="just" defTabSz="342900">
              <a:lnSpc>
                <a:spcPct val="170000"/>
              </a:lnSpc>
              <a:buClr>
                <a:schemeClr val="accent1"/>
              </a:buClr>
              <a:buFont typeface="Wingdings 3" charset="2"/>
              <a:buChar char=""/>
            </a:pPr>
            <a:r>
              <a:rPr lang="en-US" altLang="ru-RU" sz="2000" dirty="0">
                <a:solidFill>
                  <a:schemeClr val="tx1">
                    <a:lumMod val="75000"/>
                    <a:lumOff val="25000"/>
                  </a:schemeClr>
                </a:solidFill>
                <a:sym typeface="Symbol" panose="05050102010706020507" pitchFamily="18" charset="2"/>
              </a:rPr>
              <a:t> Correct the beta functions with sextupoles on.</a:t>
            </a:r>
          </a:p>
          <a:p>
            <a:pPr marL="257175" indent="-257175" algn="just" defTabSz="342900">
              <a:lnSpc>
                <a:spcPct val="170000"/>
              </a:lnSpc>
              <a:buClr>
                <a:schemeClr val="accent1"/>
              </a:buClr>
              <a:buFont typeface="Wingdings 3" charset="2"/>
              <a:buChar char=""/>
            </a:pPr>
            <a:r>
              <a:rPr lang="en-US" altLang="ru-RU" sz="2000" dirty="0">
                <a:solidFill>
                  <a:schemeClr val="tx1">
                    <a:lumMod val="75000"/>
                    <a:lumOff val="25000"/>
                  </a:schemeClr>
                </a:solidFill>
                <a:sym typeface="Symbol" panose="05050102010706020507" pitchFamily="18" charset="2"/>
              </a:rPr>
              <a:t> Based on AT LOCO: model based correction</a:t>
            </a:r>
          </a:p>
          <a:p>
            <a:pPr marL="557213" lvl="1" indent="-214313" defTabSz="342900">
              <a:spcBef>
                <a:spcPts val="750"/>
              </a:spcBef>
              <a:buClr>
                <a:schemeClr val="accent1"/>
              </a:buClr>
              <a:buFont typeface="Wingdings 3" charset="2"/>
              <a:buChar char=""/>
            </a:pPr>
            <a:r>
              <a:rPr lang="en-US" altLang="ru-RU" sz="1600" dirty="0">
                <a:solidFill>
                  <a:schemeClr val="tx1">
                    <a:lumMod val="75000"/>
                    <a:lumOff val="25000"/>
                  </a:schemeClr>
                </a:solidFill>
                <a:sym typeface="Symbol" panose="05050102010706020507" pitchFamily="18" charset="2"/>
              </a:rPr>
              <a:t>Establish lattice model </a:t>
            </a:r>
            <a:r>
              <a:rPr lang="en-US" altLang="zh-CN" sz="1600" b="1" i="1" dirty="0" err="1">
                <a:solidFill>
                  <a:schemeClr val="tx1">
                    <a:lumMod val="75000"/>
                    <a:lumOff val="25000"/>
                  </a:schemeClr>
                </a:solidFill>
                <a:sym typeface="Symbol" panose="05050102010706020507" pitchFamily="18" charset="2"/>
              </a:rPr>
              <a:t>M</a:t>
            </a:r>
            <a:r>
              <a:rPr lang="en-US" altLang="zh-CN" sz="1600" b="1" i="1" baseline="-25000" dirty="0" err="1">
                <a:solidFill>
                  <a:schemeClr val="tx1">
                    <a:lumMod val="75000"/>
                    <a:lumOff val="25000"/>
                  </a:schemeClr>
                </a:solidFill>
                <a:sym typeface="Symbol" panose="05050102010706020507" pitchFamily="18" charset="2"/>
              </a:rPr>
              <a:t>mod</a:t>
            </a:r>
            <a:r>
              <a:rPr lang="en-US" altLang="zh-CN" sz="1600" dirty="0">
                <a:solidFill>
                  <a:schemeClr val="tx1">
                    <a:lumMod val="75000"/>
                    <a:lumOff val="25000"/>
                  </a:schemeClr>
                </a:solidFill>
                <a:sym typeface="Symbol" panose="05050102010706020507" pitchFamily="18" charset="2"/>
              </a:rPr>
              <a:t>, multi-parameter fit to the orbit response matrix </a:t>
            </a:r>
            <a:r>
              <a:rPr lang="en-US" altLang="zh-CN" sz="1600" b="1" i="1" dirty="0" err="1">
                <a:solidFill>
                  <a:schemeClr val="tx1">
                    <a:lumMod val="75000"/>
                    <a:lumOff val="25000"/>
                  </a:schemeClr>
                </a:solidFill>
                <a:sym typeface="Symbol" panose="05050102010706020507" pitchFamily="18" charset="2"/>
              </a:rPr>
              <a:t>M</a:t>
            </a:r>
            <a:r>
              <a:rPr lang="en-US" altLang="zh-CN" sz="1600" b="1" i="1" baseline="-25000" dirty="0" err="1">
                <a:solidFill>
                  <a:schemeClr val="tx1">
                    <a:lumMod val="75000"/>
                    <a:lumOff val="25000"/>
                  </a:schemeClr>
                </a:solidFill>
                <a:sym typeface="Symbol" panose="05050102010706020507" pitchFamily="18" charset="2"/>
              </a:rPr>
              <a:t>meas</a:t>
            </a:r>
            <a:r>
              <a:rPr lang="en-US" altLang="zh-CN" sz="1600" i="1" dirty="0">
                <a:solidFill>
                  <a:schemeClr val="tx1">
                    <a:lumMod val="75000"/>
                    <a:lumOff val="25000"/>
                  </a:schemeClr>
                </a:solidFill>
                <a:sym typeface="Symbol" panose="05050102010706020507" pitchFamily="18" charset="2"/>
              </a:rPr>
              <a:t> </a:t>
            </a:r>
            <a:r>
              <a:rPr lang="en-US" altLang="ru-RU" sz="1600" dirty="0">
                <a:solidFill>
                  <a:schemeClr val="tx1">
                    <a:lumMod val="75000"/>
                    <a:lumOff val="25000"/>
                  </a:schemeClr>
                </a:solidFill>
                <a:sym typeface="Symbol" panose="05050102010706020507" pitchFamily="18" charset="2"/>
              </a:rPr>
              <a:t>to obtain calibrated model:</a:t>
            </a:r>
          </a:p>
          <a:p>
            <a:pPr marL="557213" lvl="1" indent="-214313" defTabSz="342900">
              <a:spcBef>
                <a:spcPts val="750"/>
              </a:spcBef>
              <a:buClr>
                <a:schemeClr val="accent1"/>
              </a:buClr>
              <a:buFont typeface="Wingdings 3" charset="2"/>
              <a:buChar char=""/>
            </a:pPr>
            <a:r>
              <a:rPr lang="en-US" altLang="ru-RU" sz="1600" dirty="0">
                <a:solidFill>
                  <a:schemeClr val="tx1">
                    <a:lumMod val="75000"/>
                    <a:lumOff val="25000"/>
                  </a:schemeClr>
                </a:solidFill>
                <a:sym typeface="Symbol" panose="05050102010706020507" pitchFamily="18" charset="2"/>
              </a:rPr>
              <a:t>Parameters fitted: K, KS …</a:t>
            </a:r>
          </a:p>
          <a:p>
            <a:pPr marL="557213" lvl="1" indent="-214313" defTabSz="342900">
              <a:spcBef>
                <a:spcPts val="750"/>
              </a:spcBef>
              <a:buClr>
                <a:schemeClr val="accent1"/>
              </a:buClr>
              <a:buFont typeface="Wingdings 3" charset="2"/>
              <a:buChar char=""/>
            </a:pPr>
            <a:r>
              <a:rPr lang="en-US" altLang="ru-RU" sz="1600" dirty="0">
                <a:solidFill>
                  <a:schemeClr val="tx1">
                    <a:lumMod val="75000"/>
                    <a:lumOff val="25000"/>
                  </a:schemeClr>
                </a:solidFill>
                <a:sym typeface="Symbol" panose="05050102010706020507" pitchFamily="18" charset="2"/>
              </a:rPr>
              <a:t>Use calibrated model to perform correction and apply to machine.</a:t>
            </a:r>
          </a:p>
          <a:p>
            <a:pPr marL="557213" lvl="1" indent="-214313" defTabSz="342900">
              <a:spcBef>
                <a:spcPts val="750"/>
              </a:spcBef>
              <a:buClr>
                <a:schemeClr val="accent1"/>
              </a:buClr>
              <a:buFont typeface="Wingdings 3" charset="2"/>
              <a:buChar char=""/>
            </a:pPr>
            <a:r>
              <a:rPr lang="en-US" altLang="ru-RU" sz="1600" dirty="0">
                <a:solidFill>
                  <a:schemeClr val="tx1">
                    <a:lumMod val="75000"/>
                    <a:lumOff val="25000"/>
                  </a:schemeClr>
                </a:solidFill>
                <a:sym typeface="Symbol" panose="05050102010706020507" pitchFamily="18" charset="2"/>
              </a:rPr>
              <a:t>Fit the dispersion at the same time.</a:t>
            </a:r>
          </a:p>
          <a:p>
            <a:pPr marL="557213" lvl="1" indent="-214313" defTabSz="342900">
              <a:spcBef>
                <a:spcPts val="750"/>
              </a:spcBef>
              <a:buClr>
                <a:schemeClr val="accent1"/>
              </a:buClr>
              <a:buFont typeface="Wingdings 3" charset="2"/>
              <a:buChar char=""/>
            </a:pPr>
            <a:r>
              <a:rPr lang="en-US" altLang="ru-RU" sz="1600" dirty="0">
                <a:solidFill>
                  <a:schemeClr val="tx1">
                    <a:lumMod val="75000"/>
                    <a:lumOff val="25000"/>
                  </a:schemeClr>
                </a:solidFill>
                <a:sym typeface="Symbol" panose="05050102010706020507" pitchFamily="18" charset="2"/>
              </a:rPr>
              <a:t>Application to </a:t>
            </a:r>
            <a:r>
              <a:rPr lang="en-US" altLang="ru-RU" sz="1600" dirty="0">
                <a:solidFill>
                  <a:srgbClr val="0000FF"/>
                </a:solidFill>
                <a:sym typeface="Symbol" panose="05050102010706020507" pitchFamily="18" charset="2"/>
              </a:rPr>
              <a:t>correct beta-beating, dispersion and coupled response</a:t>
            </a:r>
          </a:p>
          <a:p>
            <a:pPr marL="342900" lvl="1" defTabSz="342900">
              <a:spcBef>
                <a:spcPts val="750"/>
              </a:spcBef>
              <a:buClr>
                <a:schemeClr val="accent1"/>
              </a:buClr>
            </a:pPr>
            <a:r>
              <a:rPr lang="en-US" altLang="ru-RU" sz="1600" dirty="0">
                <a:solidFill>
                  <a:srgbClr val="0000FF"/>
                </a:solidFill>
                <a:sym typeface="Symbol" panose="05050102010706020507" pitchFamily="18" charset="2"/>
              </a:rPr>
              <a:t> matrix</a:t>
            </a:r>
            <a:r>
              <a:rPr lang="en-US" altLang="ru-RU" sz="1600" dirty="0">
                <a:solidFill>
                  <a:schemeClr val="tx1">
                    <a:lumMod val="75000"/>
                    <a:lumOff val="25000"/>
                  </a:schemeClr>
                </a:solidFill>
                <a:sym typeface="Symbol" panose="05050102010706020507" pitchFamily="18" charset="2"/>
              </a:rPr>
              <a:t>.</a:t>
            </a:r>
            <a:endParaRPr lang="ru-RU" altLang="ru-RU" sz="1600" dirty="0">
              <a:solidFill>
                <a:schemeClr val="tx1">
                  <a:lumMod val="75000"/>
                  <a:lumOff val="25000"/>
                </a:schemeClr>
              </a:solidFill>
            </a:endParaRPr>
          </a:p>
        </p:txBody>
      </p:sp>
      <p:graphicFrame>
        <p:nvGraphicFramePr>
          <p:cNvPr id="8" name="Object 13">
            <a:extLst>
              <a:ext uri="{FF2B5EF4-FFF2-40B4-BE49-F238E27FC236}">
                <a16:creationId xmlns:a16="http://schemas.microsoft.com/office/drawing/2014/main" id="{57ED4160-0EF0-4B2A-A5FA-BC92E5B88629}"/>
              </a:ext>
            </a:extLst>
          </p:cNvPr>
          <p:cNvGraphicFramePr>
            <a:graphicFrameLocks noChangeAspect="1"/>
          </p:cNvGraphicFramePr>
          <p:nvPr>
            <p:extLst>
              <p:ext uri="{D42A27DB-BD31-4B8C-83A1-F6EECF244321}">
                <p14:modId xmlns:p14="http://schemas.microsoft.com/office/powerpoint/2010/main" val="1869555468"/>
              </p:ext>
            </p:extLst>
          </p:nvPr>
        </p:nvGraphicFramePr>
        <p:xfrm>
          <a:off x="7812621" y="1707181"/>
          <a:ext cx="3240087" cy="674688"/>
        </p:xfrm>
        <a:graphic>
          <a:graphicData uri="http://schemas.openxmlformats.org/presentationml/2006/ole">
            <mc:AlternateContent xmlns:mc="http://schemas.openxmlformats.org/markup-compatibility/2006">
              <mc:Choice xmlns:v="urn:schemas-microsoft-com:vml" Requires="v">
                <p:oleObj spid="_x0000_s1116" name="公式" r:id="rId3" imgW="3060700" imgH="660400" progId="Equation.3">
                  <p:embed/>
                </p:oleObj>
              </mc:Choice>
              <mc:Fallback>
                <p:oleObj name="公式" r:id="rId3" imgW="3060700" imgH="660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621" y="1707181"/>
                        <a:ext cx="3240087" cy="67468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内容占位符 1">
            <a:extLst>
              <a:ext uri="{FF2B5EF4-FFF2-40B4-BE49-F238E27FC236}">
                <a16:creationId xmlns:a16="http://schemas.microsoft.com/office/drawing/2014/main" id="{8277E559-4A2C-4CBB-9E36-2F363E288836}"/>
              </a:ext>
            </a:extLst>
          </p:cNvPr>
          <p:cNvSpPr txBox="1">
            <a:spLocks/>
          </p:cNvSpPr>
          <p:nvPr/>
        </p:nvSpPr>
        <p:spPr>
          <a:xfrm>
            <a:off x="1303701" y="4797072"/>
            <a:ext cx="6048672" cy="1259364"/>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pPr algn="just">
              <a:lnSpc>
                <a:spcPct val="170000"/>
              </a:lnSpc>
              <a:spcBef>
                <a:spcPts val="0"/>
              </a:spcBef>
            </a:pPr>
            <a:r>
              <a:rPr lang="en-US" altLang="zh-CN" sz="1600" dirty="0">
                <a:solidFill>
                  <a:schemeClr val="tx1"/>
                </a:solidFill>
              </a:rPr>
              <a:t>Beta beating has significantly decreased, with horizontal and vertical beta beating dropping to 3% and 8% respectively, and continues to be optimized.</a:t>
            </a:r>
          </a:p>
          <a:p>
            <a:pPr algn="just">
              <a:lnSpc>
                <a:spcPct val="170000"/>
              </a:lnSpc>
              <a:spcBef>
                <a:spcPts val="0"/>
              </a:spcBef>
            </a:pPr>
            <a:endParaRPr lang="en-US" altLang="zh-CN" sz="1600" dirty="0">
              <a:solidFill>
                <a:schemeClr val="tx1"/>
              </a:solidFill>
            </a:endParaRPr>
          </a:p>
          <a:p>
            <a:pPr marL="0" indent="0" algn="just">
              <a:lnSpc>
                <a:spcPct val="170000"/>
              </a:lnSpc>
              <a:spcBef>
                <a:spcPts val="0"/>
              </a:spcBef>
              <a:buNone/>
            </a:pPr>
            <a:endParaRPr lang="en-US" altLang="zh-CN" sz="1600" dirty="0">
              <a:solidFill>
                <a:schemeClr val="tx1"/>
              </a:solidFill>
            </a:endParaRPr>
          </a:p>
        </p:txBody>
      </p:sp>
      <p:pic>
        <p:nvPicPr>
          <p:cNvPr id="4" name="图片 3">
            <a:extLst>
              <a:ext uri="{FF2B5EF4-FFF2-40B4-BE49-F238E27FC236}">
                <a16:creationId xmlns:a16="http://schemas.microsoft.com/office/drawing/2014/main" id="{521EA2E6-EC3A-451B-A71D-F46C9737A6A8}"/>
              </a:ext>
            </a:extLst>
          </p:cNvPr>
          <p:cNvPicPr>
            <a:picLocks noChangeAspect="1"/>
          </p:cNvPicPr>
          <p:nvPr/>
        </p:nvPicPr>
        <p:blipFill>
          <a:blip r:embed="rId5"/>
          <a:stretch>
            <a:fillRect/>
          </a:stretch>
        </p:blipFill>
        <p:spPr>
          <a:xfrm>
            <a:off x="7705281" y="3270673"/>
            <a:ext cx="4075465" cy="1558266"/>
          </a:xfrm>
          <a:prstGeom prst="rect">
            <a:avLst/>
          </a:prstGeom>
        </p:spPr>
      </p:pic>
      <p:pic>
        <p:nvPicPr>
          <p:cNvPr id="11" name="图片 10">
            <a:extLst>
              <a:ext uri="{FF2B5EF4-FFF2-40B4-BE49-F238E27FC236}">
                <a16:creationId xmlns:a16="http://schemas.microsoft.com/office/drawing/2014/main" id="{968DC1B8-51A3-44A4-85E7-425A5222FDD1}"/>
              </a:ext>
            </a:extLst>
          </p:cNvPr>
          <p:cNvPicPr>
            <a:picLocks noChangeAspect="1"/>
          </p:cNvPicPr>
          <p:nvPr/>
        </p:nvPicPr>
        <p:blipFill>
          <a:blip r:embed="rId6"/>
          <a:stretch>
            <a:fillRect/>
          </a:stretch>
        </p:blipFill>
        <p:spPr>
          <a:xfrm>
            <a:off x="7705281" y="4828939"/>
            <a:ext cx="4063740" cy="1553783"/>
          </a:xfrm>
          <a:prstGeom prst="rect">
            <a:avLst/>
          </a:prstGeom>
        </p:spPr>
      </p:pic>
      <p:sp>
        <p:nvSpPr>
          <p:cNvPr id="10" name="文本框 9"/>
          <p:cNvSpPr txBox="1"/>
          <p:nvPr/>
        </p:nvSpPr>
        <p:spPr>
          <a:xfrm>
            <a:off x="11052708" y="1205130"/>
            <a:ext cx="878308" cy="369332"/>
          </a:xfrm>
          <a:prstGeom prst="rect">
            <a:avLst/>
          </a:prstGeom>
          <a:noFill/>
        </p:spPr>
        <p:txBody>
          <a:bodyPr wrap="square" rtlCol="0">
            <a:spAutoFit/>
          </a:bodyPr>
          <a:lstStyle/>
          <a:p>
            <a:r>
              <a:rPr lang="zh-CN" altLang="en-US" dirty="0"/>
              <a:t>王斌</a:t>
            </a:r>
          </a:p>
        </p:txBody>
      </p:sp>
    </p:spTree>
    <p:extLst>
      <p:ext uri="{BB962C8B-B14F-4D97-AF65-F5344CB8AC3E}">
        <p14:creationId xmlns:p14="http://schemas.microsoft.com/office/powerpoint/2010/main" val="1742141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E26A63E-DF72-4A6A-966D-99FF4D66AC1A}"/>
              </a:ext>
            </a:extLst>
          </p:cNvPr>
          <p:cNvPicPr>
            <a:picLocks noChangeAspect="1"/>
          </p:cNvPicPr>
          <p:nvPr/>
        </p:nvPicPr>
        <p:blipFill>
          <a:blip r:embed="rId3"/>
          <a:stretch>
            <a:fillRect/>
          </a:stretch>
        </p:blipFill>
        <p:spPr>
          <a:xfrm>
            <a:off x="9624392" y="29895"/>
            <a:ext cx="2493750" cy="1800000"/>
          </a:xfrm>
          <a:prstGeom prst="rect">
            <a:avLst/>
          </a:prstGeom>
        </p:spPr>
      </p:pic>
      <p:sp>
        <p:nvSpPr>
          <p:cNvPr id="6" name="标题 1">
            <a:extLst>
              <a:ext uri="{FF2B5EF4-FFF2-40B4-BE49-F238E27FC236}">
                <a16:creationId xmlns:a16="http://schemas.microsoft.com/office/drawing/2014/main" id="{71E155BC-5FC3-4C85-97B4-81D741B2C1D1}"/>
              </a:ext>
            </a:extLst>
          </p:cNvPr>
          <p:cNvSpPr txBox="1">
            <a:spLocks/>
          </p:cNvSpPr>
          <p:nvPr/>
        </p:nvSpPr>
        <p:spPr>
          <a:xfrm>
            <a:off x="766419" y="243154"/>
            <a:ext cx="10058400" cy="992815"/>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altLang="zh-CN" dirty="0"/>
              <a:t>Dynamic aperture with error</a:t>
            </a:r>
            <a:endParaRPr lang="zh-CN" altLang="en-US" dirty="0"/>
          </a:p>
        </p:txBody>
      </p:sp>
      <p:sp>
        <p:nvSpPr>
          <p:cNvPr id="52" name="文本框 51">
            <a:extLst>
              <a:ext uri="{FF2B5EF4-FFF2-40B4-BE49-F238E27FC236}">
                <a16:creationId xmlns:a16="http://schemas.microsoft.com/office/drawing/2014/main" id="{3A352D7C-B6BD-4410-98B3-3700E9899456}"/>
              </a:ext>
            </a:extLst>
          </p:cNvPr>
          <p:cNvSpPr txBox="1"/>
          <p:nvPr/>
        </p:nvSpPr>
        <p:spPr>
          <a:xfrm>
            <a:off x="9984432" y="243154"/>
            <a:ext cx="840387" cy="2616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zh-CN" sz="1050" b="1" dirty="0">
                <a:solidFill>
                  <a:srgbClr val="0000FF"/>
                </a:solidFill>
              </a:rPr>
              <a:t>Bare lattice</a:t>
            </a:r>
            <a:endParaRPr lang="zh-CN" altLang="en-US" sz="1050" dirty="0"/>
          </a:p>
        </p:txBody>
      </p:sp>
      <p:pic>
        <p:nvPicPr>
          <p:cNvPr id="21" name="图片 20">
            <a:extLst>
              <a:ext uri="{FF2B5EF4-FFF2-40B4-BE49-F238E27FC236}">
                <a16:creationId xmlns:a16="http://schemas.microsoft.com/office/drawing/2014/main" id="{C5AB0F16-4289-4275-BD51-457215F209BF}"/>
              </a:ext>
            </a:extLst>
          </p:cNvPr>
          <p:cNvPicPr>
            <a:picLocks noChangeAspect="1"/>
          </p:cNvPicPr>
          <p:nvPr/>
        </p:nvPicPr>
        <p:blipFill>
          <a:blip r:embed="rId4"/>
          <a:stretch>
            <a:fillRect/>
          </a:stretch>
        </p:blipFill>
        <p:spPr>
          <a:xfrm>
            <a:off x="8856000" y="1980000"/>
            <a:ext cx="2504895" cy="1800000"/>
          </a:xfrm>
          <a:prstGeom prst="rect">
            <a:avLst/>
          </a:prstGeom>
        </p:spPr>
      </p:pic>
      <p:pic>
        <p:nvPicPr>
          <p:cNvPr id="33" name="图片 32">
            <a:extLst>
              <a:ext uri="{FF2B5EF4-FFF2-40B4-BE49-F238E27FC236}">
                <a16:creationId xmlns:a16="http://schemas.microsoft.com/office/drawing/2014/main" id="{42DC2D55-4C14-482F-825F-E3A289049A65}"/>
              </a:ext>
            </a:extLst>
          </p:cNvPr>
          <p:cNvPicPr>
            <a:picLocks noChangeAspect="1"/>
          </p:cNvPicPr>
          <p:nvPr/>
        </p:nvPicPr>
        <p:blipFill>
          <a:blip r:embed="rId5"/>
          <a:stretch>
            <a:fillRect/>
          </a:stretch>
        </p:blipFill>
        <p:spPr>
          <a:xfrm>
            <a:off x="8856000" y="3789040"/>
            <a:ext cx="2504895" cy="1800000"/>
          </a:xfrm>
          <a:prstGeom prst="rect">
            <a:avLst/>
          </a:prstGeom>
        </p:spPr>
      </p:pic>
      <p:pic>
        <p:nvPicPr>
          <p:cNvPr id="17" name="图片 16">
            <a:extLst>
              <a:ext uri="{FF2B5EF4-FFF2-40B4-BE49-F238E27FC236}">
                <a16:creationId xmlns:a16="http://schemas.microsoft.com/office/drawing/2014/main" id="{C05F2D14-756B-4178-A35A-4E860CFFD28F}"/>
              </a:ext>
            </a:extLst>
          </p:cNvPr>
          <p:cNvPicPr>
            <a:picLocks noChangeAspect="1"/>
          </p:cNvPicPr>
          <p:nvPr/>
        </p:nvPicPr>
        <p:blipFill>
          <a:blip r:embed="rId6"/>
          <a:stretch>
            <a:fillRect/>
          </a:stretch>
        </p:blipFill>
        <p:spPr>
          <a:xfrm>
            <a:off x="6642000" y="1980000"/>
            <a:ext cx="2504895" cy="1800000"/>
          </a:xfrm>
          <a:prstGeom prst="rect">
            <a:avLst/>
          </a:prstGeom>
        </p:spPr>
      </p:pic>
      <p:pic>
        <p:nvPicPr>
          <p:cNvPr id="31" name="图片 30">
            <a:extLst>
              <a:ext uri="{FF2B5EF4-FFF2-40B4-BE49-F238E27FC236}">
                <a16:creationId xmlns:a16="http://schemas.microsoft.com/office/drawing/2014/main" id="{BF53BA6F-09D4-4342-9ED8-31A63E279E46}"/>
              </a:ext>
            </a:extLst>
          </p:cNvPr>
          <p:cNvPicPr>
            <a:picLocks noChangeAspect="1"/>
          </p:cNvPicPr>
          <p:nvPr/>
        </p:nvPicPr>
        <p:blipFill>
          <a:blip r:embed="rId7"/>
          <a:stretch>
            <a:fillRect/>
          </a:stretch>
        </p:blipFill>
        <p:spPr>
          <a:xfrm>
            <a:off x="6642000" y="3789040"/>
            <a:ext cx="2504895" cy="1800000"/>
          </a:xfrm>
          <a:prstGeom prst="rect">
            <a:avLst/>
          </a:prstGeom>
        </p:spPr>
      </p:pic>
      <p:pic>
        <p:nvPicPr>
          <p:cNvPr id="13" name="图片 12">
            <a:extLst>
              <a:ext uri="{FF2B5EF4-FFF2-40B4-BE49-F238E27FC236}">
                <a16:creationId xmlns:a16="http://schemas.microsoft.com/office/drawing/2014/main" id="{C3C3C38D-8A17-4B0A-9BFB-7C3CEE205172}"/>
              </a:ext>
            </a:extLst>
          </p:cNvPr>
          <p:cNvPicPr>
            <a:picLocks noChangeAspect="1"/>
          </p:cNvPicPr>
          <p:nvPr/>
        </p:nvPicPr>
        <p:blipFill>
          <a:blip r:embed="rId8"/>
          <a:stretch>
            <a:fillRect/>
          </a:stretch>
        </p:blipFill>
        <p:spPr>
          <a:xfrm>
            <a:off x="4428000" y="1980000"/>
            <a:ext cx="2504895" cy="1800000"/>
          </a:xfrm>
          <a:prstGeom prst="rect">
            <a:avLst/>
          </a:prstGeom>
        </p:spPr>
      </p:pic>
      <p:pic>
        <p:nvPicPr>
          <p:cNvPr id="29" name="图片 28">
            <a:extLst>
              <a:ext uri="{FF2B5EF4-FFF2-40B4-BE49-F238E27FC236}">
                <a16:creationId xmlns:a16="http://schemas.microsoft.com/office/drawing/2014/main" id="{FCA5ED2C-F654-4361-A998-5D93333023B8}"/>
              </a:ext>
            </a:extLst>
          </p:cNvPr>
          <p:cNvPicPr>
            <a:picLocks noChangeAspect="1"/>
          </p:cNvPicPr>
          <p:nvPr/>
        </p:nvPicPr>
        <p:blipFill>
          <a:blip r:embed="rId9"/>
          <a:stretch>
            <a:fillRect/>
          </a:stretch>
        </p:blipFill>
        <p:spPr>
          <a:xfrm>
            <a:off x="4428000" y="3789040"/>
            <a:ext cx="2504895" cy="1800000"/>
          </a:xfrm>
          <a:prstGeom prst="rect">
            <a:avLst/>
          </a:prstGeom>
        </p:spPr>
      </p:pic>
      <p:pic>
        <p:nvPicPr>
          <p:cNvPr id="9" name="图片 8">
            <a:extLst>
              <a:ext uri="{FF2B5EF4-FFF2-40B4-BE49-F238E27FC236}">
                <a16:creationId xmlns:a16="http://schemas.microsoft.com/office/drawing/2014/main" id="{3176CE36-E748-48C6-B7A9-DEFEA5D5D642}"/>
              </a:ext>
            </a:extLst>
          </p:cNvPr>
          <p:cNvPicPr>
            <a:picLocks noChangeAspect="1"/>
          </p:cNvPicPr>
          <p:nvPr/>
        </p:nvPicPr>
        <p:blipFill>
          <a:blip r:embed="rId10"/>
          <a:stretch>
            <a:fillRect/>
          </a:stretch>
        </p:blipFill>
        <p:spPr>
          <a:xfrm>
            <a:off x="2214000" y="1980000"/>
            <a:ext cx="2504895" cy="1800000"/>
          </a:xfrm>
          <a:prstGeom prst="rect">
            <a:avLst/>
          </a:prstGeom>
        </p:spPr>
      </p:pic>
      <p:pic>
        <p:nvPicPr>
          <p:cNvPr id="27" name="图片 26">
            <a:extLst>
              <a:ext uri="{FF2B5EF4-FFF2-40B4-BE49-F238E27FC236}">
                <a16:creationId xmlns:a16="http://schemas.microsoft.com/office/drawing/2014/main" id="{2EA5FE9C-073E-47F4-A03A-FF0518EDD4A6}"/>
              </a:ext>
            </a:extLst>
          </p:cNvPr>
          <p:cNvPicPr>
            <a:picLocks noChangeAspect="1"/>
          </p:cNvPicPr>
          <p:nvPr/>
        </p:nvPicPr>
        <p:blipFill>
          <a:blip r:embed="rId11"/>
          <a:stretch>
            <a:fillRect/>
          </a:stretch>
        </p:blipFill>
        <p:spPr>
          <a:xfrm>
            <a:off x="2214000" y="3789040"/>
            <a:ext cx="2504895" cy="1800000"/>
          </a:xfrm>
          <a:prstGeom prst="rect">
            <a:avLst/>
          </a:prstGeom>
        </p:spPr>
      </p:pic>
      <p:pic>
        <p:nvPicPr>
          <p:cNvPr id="4" name="图片 3">
            <a:extLst>
              <a:ext uri="{FF2B5EF4-FFF2-40B4-BE49-F238E27FC236}">
                <a16:creationId xmlns:a16="http://schemas.microsoft.com/office/drawing/2014/main" id="{CF5D5033-F689-4FE8-9849-831E441306E7}"/>
              </a:ext>
            </a:extLst>
          </p:cNvPr>
          <p:cNvPicPr>
            <a:picLocks noChangeAspect="1"/>
          </p:cNvPicPr>
          <p:nvPr/>
        </p:nvPicPr>
        <p:blipFill>
          <a:blip r:embed="rId12"/>
          <a:stretch>
            <a:fillRect/>
          </a:stretch>
        </p:blipFill>
        <p:spPr>
          <a:xfrm>
            <a:off x="0" y="1980000"/>
            <a:ext cx="2504895" cy="1800000"/>
          </a:xfrm>
          <a:prstGeom prst="rect">
            <a:avLst/>
          </a:prstGeom>
        </p:spPr>
      </p:pic>
      <p:pic>
        <p:nvPicPr>
          <p:cNvPr id="25" name="图片 24">
            <a:extLst>
              <a:ext uri="{FF2B5EF4-FFF2-40B4-BE49-F238E27FC236}">
                <a16:creationId xmlns:a16="http://schemas.microsoft.com/office/drawing/2014/main" id="{AD02C888-93CA-47C0-B5B7-982D7D5FF583}"/>
              </a:ext>
            </a:extLst>
          </p:cNvPr>
          <p:cNvPicPr>
            <a:picLocks noChangeAspect="1"/>
          </p:cNvPicPr>
          <p:nvPr/>
        </p:nvPicPr>
        <p:blipFill>
          <a:blip r:embed="rId13"/>
          <a:stretch>
            <a:fillRect/>
          </a:stretch>
        </p:blipFill>
        <p:spPr>
          <a:xfrm>
            <a:off x="0" y="3789040"/>
            <a:ext cx="2504895" cy="1800000"/>
          </a:xfrm>
          <a:prstGeom prst="rect">
            <a:avLst/>
          </a:prstGeom>
        </p:spPr>
      </p:pic>
      <p:sp>
        <p:nvSpPr>
          <p:cNvPr id="35" name="内容占位符 1">
            <a:extLst>
              <a:ext uri="{FF2B5EF4-FFF2-40B4-BE49-F238E27FC236}">
                <a16:creationId xmlns:a16="http://schemas.microsoft.com/office/drawing/2014/main" id="{5E49C327-24E9-438B-9C90-8EB905C61241}"/>
              </a:ext>
            </a:extLst>
          </p:cNvPr>
          <p:cNvSpPr txBox="1">
            <a:spLocks/>
          </p:cNvSpPr>
          <p:nvPr/>
        </p:nvSpPr>
        <p:spPr>
          <a:xfrm>
            <a:off x="263352" y="5531181"/>
            <a:ext cx="10873208" cy="922155"/>
          </a:xfrm>
          <a:prstGeom prst="rect">
            <a:avLst/>
          </a:prstGeom>
        </p:spPr>
        <p:txBody>
          <a:bodyPr vert="horz" lIns="91440" tIns="45720" rIns="91440" bIns="45720" rtlCol="0">
            <a:noAutofit/>
          </a:bodyPr>
          <a:lst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pPr algn="just">
              <a:lnSpc>
                <a:spcPct val="170000"/>
              </a:lnSpc>
              <a:spcBef>
                <a:spcPts val="0"/>
              </a:spcBef>
              <a:buFont typeface="Wingdings" panose="05000000000000000000" pitchFamily="2" charset="2"/>
              <a:buChar char="u"/>
            </a:pPr>
            <a:r>
              <a:rPr lang="en-US" altLang="zh-CN" sz="1600" dirty="0">
                <a:solidFill>
                  <a:schemeClr val="tx1"/>
                </a:solidFill>
              </a:rPr>
              <a:t>The dynamic apertures (DA) of 10 lattice seeds with error correction are completed. The DA satisfies with the injection requirements (dashed box), without considering the effects of higher-order </a:t>
            </a:r>
            <a:r>
              <a:rPr lang="en-US" altLang="zh-CN" sz="1600">
                <a:solidFill>
                  <a:schemeClr val="tx1"/>
                </a:solidFill>
              </a:rPr>
              <a:t>field errors.</a:t>
            </a:r>
            <a:endParaRPr lang="en-US" altLang="zh-CN" sz="1600" dirty="0">
              <a:solidFill>
                <a:schemeClr val="tx1"/>
              </a:solidFill>
            </a:endParaRPr>
          </a:p>
          <a:p>
            <a:pPr marL="0" indent="0" algn="just">
              <a:lnSpc>
                <a:spcPct val="170000"/>
              </a:lnSpc>
              <a:spcBef>
                <a:spcPts val="0"/>
              </a:spcBef>
              <a:buNone/>
            </a:pPr>
            <a:endParaRPr lang="en-US" altLang="zh-CN" sz="1600" dirty="0">
              <a:solidFill>
                <a:schemeClr val="tx1"/>
              </a:solidFill>
            </a:endParaRPr>
          </a:p>
          <a:p>
            <a:pPr marL="0" indent="0" algn="just">
              <a:lnSpc>
                <a:spcPct val="170000"/>
              </a:lnSpc>
              <a:spcBef>
                <a:spcPts val="0"/>
              </a:spcBef>
              <a:buNone/>
            </a:pPr>
            <a:endParaRPr lang="en-US" altLang="zh-CN" sz="1600" dirty="0">
              <a:solidFill>
                <a:schemeClr val="tx1"/>
              </a:solidFill>
            </a:endParaRPr>
          </a:p>
        </p:txBody>
      </p:sp>
      <p:sp>
        <p:nvSpPr>
          <p:cNvPr id="36" name="文本框 35">
            <a:extLst>
              <a:ext uri="{FF2B5EF4-FFF2-40B4-BE49-F238E27FC236}">
                <a16:creationId xmlns:a16="http://schemas.microsoft.com/office/drawing/2014/main" id="{148190AA-8639-4AB3-B5C1-9CA7704CE45D}"/>
              </a:ext>
            </a:extLst>
          </p:cNvPr>
          <p:cNvSpPr txBox="1"/>
          <p:nvPr/>
        </p:nvSpPr>
        <p:spPr>
          <a:xfrm>
            <a:off x="439618" y="1755321"/>
            <a:ext cx="840387" cy="2616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zh-CN" sz="1050" b="1" dirty="0">
                <a:solidFill>
                  <a:srgbClr val="0000FF"/>
                </a:solidFill>
              </a:rPr>
              <a:t>200 um</a:t>
            </a:r>
            <a:endParaRPr lang="zh-CN" altLang="en-US" sz="1050" dirty="0"/>
          </a:p>
        </p:txBody>
      </p:sp>
      <p:sp>
        <p:nvSpPr>
          <p:cNvPr id="18" name="文本框 17"/>
          <p:cNvSpPr txBox="1"/>
          <p:nvPr/>
        </p:nvSpPr>
        <p:spPr>
          <a:xfrm>
            <a:off x="8904146" y="1535616"/>
            <a:ext cx="878308" cy="369332"/>
          </a:xfrm>
          <a:prstGeom prst="rect">
            <a:avLst/>
          </a:prstGeom>
          <a:noFill/>
        </p:spPr>
        <p:txBody>
          <a:bodyPr wrap="square" rtlCol="0">
            <a:spAutoFit/>
          </a:bodyPr>
          <a:lstStyle/>
          <a:p>
            <a:r>
              <a:rPr lang="zh-CN" altLang="en-US" dirty="0"/>
              <a:t>王斌</a:t>
            </a:r>
          </a:p>
        </p:txBody>
      </p:sp>
    </p:spTree>
    <p:extLst>
      <p:ext uri="{BB962C8B-B14F-4D97-AF65-F5344CB8AC3E}">
        <p14:creationId xmlns:p14="http://schemas.microsoft.com/office/powerpoint/2010/main" val="33147893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TotalTime>
  <Words>1412</Words>
  <Application>Microsoft Office PowerPoint</Application>
  <PresentationFormat>宽屏</PresentationFormat>
  <Paragraphs>379</Paragraphs>
  <Slides>24</Slides>
  <Notes>3</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1</vt:i4>
      </vt:variant>
      <vt:variant>
        <vt:lpstr>幻灯片标题</vt:lpstr>
      </vt:variant>
      <vt:variant>
        <vt:i4>24</vt:i4>
      </vt:variant>
    </vt:vector>
  </HeadingPairs>
  <TitlesOfParts>
    <vt:vector size="36" baseType="lpstr">
      <vt:lpstr>宋体</vt:lpstr>
      <vt:lpstr>微软雅黑</vt:lpstr>
      <vt:lpstr>Arial</vt:lpstr>
      <vt:lpstr>Calibri</vt:lpstr>
      <vt:lpstr>Calibri Light</vt:lpstr>
      <vt:lpstr>Cambria Math</vt:lpstr>
      <vt:lpstr>Symbol</vt:lpstr>
      <vt:lpstr>Times New Roman</vt:lpstr>
      <vt:lpstr>Wingdings</vt:lpstr>
      <vt:lpstr>Wingdings 3</vt:lpstr>
      <vt:lpstr>Office 主题</vt:lpstr>
      <vt:lpstr>公式</vt:lpstr>
      <vt:lpstr>BEPCII UP lattice optimization design status</vt:lpstr>
      <vt:lpstr>Outline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Lower energy parameters @ 1.55GeV/ 1.0GeV/0.5GeV</vt:lpstr>
      <vt:lpstr>Lattice design @ 1.0GeV</vt:lpstr>
      <vt:lpstr>PowerPoint 演示文稿</vt:lpstr>
      <vt:lpstr>Beam-beam @0.5GeV</vt:lpstr>
      <vt:lpstr>Lattice design @ 0.5GeV</vt:lpstr>
      <vt:lpstr>PowerPoint 演示文稿</vt:lpstr>
      <vt:lpstr>Difficulties of SCQ</vt:lpstr>
      <vt:lpstr>PowerPoint 演示文稿</vt:lpstr>
      <vt:lpstr>PowerPoint 演示文稿</vt:lpstr>
      <vt:lpstr>PowerPoint 演示文稿</vt:lpstr>
      <vt:lpstr>PowerPoint 演示文稿</vt:lpstr>
      <vt:lpstr>PowerPoint 演示文稿</vt:lpstr>
      <vt:lpstr>PowerPoint 演示文稿</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Dou</dc:creator>
  <cp:lastModifiedBy>Dou</cp:lastModifiedBy>
  <cp:revision>37</cp:revision>
  <dcterms:created xsi:type="dcterms:W3CDTF">2026-07-26T10:50:13Z</dcterms:created>
  <dcterms:modified xsi:type="dcterms:W3CDTF">2026-07-27T03:04:28Z</dcterms:modified>
</cp:coreProperties>
</file>