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8" r:id="rId2"/>
    <p:sldMasterId id="2147483691" r:id="rId3"/>
  </p:sldMasterIdLst>
  <p:notesMasterIdLst>
    <p:notesMasterId r:id="rId30"/>
  </p:notesMasterIdLst>
  <p:handoutMasterIdLst>
    <p:handoutMasterId r:id="rId31"/>
  </p:handoutMasterIdLst>
  <p:sldIdLst>
    <p:sldId id="256" r:id="rId4"/>
    <p:sldId id="553" r:id="rId5"/>
    <p:sldId id="21313" r:id="rId6"/>
    <p:sldId id="977" r:id="rId7"/>
    <p:sldId id="21337" r:id="rId8"/>
    <p:sldId id="21338" r:id="rId9"/>
    <p:sldId id="21339" r:id="rId10"/>
    <p:sldId id="21340" r:id="rId11"/>
    <p:sldId id="21341" r:id="rId12"/>
    <p:sldId id="21354" r:id="rId13"/>
    <p:sldId id="21342" r:id="rId14"/>
    <p:sldId id="21343" r:id="rId15"/>
    <p:sldId id="21347" r:id="rId16"/>
    <p:sldId id="21344" r:id="rId17"/>
    <p:sldId id="21348" r:id="rId18"/>
    <p:sldId id="21345" r:id="rId19"/>
    <p:sldId id="21349" r:id="rId20"/>
    <p:sldId id="21350" r:id="rId21"/>
    <p:sldId id="21346" r:id="rId22"/>
    <p:sldId id="21351" r:id="rId23"/>
    <p:sldId id="21352" r:id="rId24"/>
    <p:sldId id="21353" r:id="rId25"/>
    <p:sldId id="21355" r:id="rId26"/>
    <p:sldId id="21356" r:id="rId27"/>
    <p:sldId id="21357" r:id="rId28"/>
    <p:sldId id="21358" r:id="rId29"/>
  </p:sldIdLst>
  <p:sldSz cx="12192000" cy="6858000"/>
  <p:notesSz cx="7099300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73"/>
    <a:srgbClr val="595959"/>
    <a:srgbClr val="C3C3C3"/>
    <a:srgbClr val="D9D9D9"/>
    <a:srgbClr val="7030A0"/>
    <a:srgbClr val="7A3D87"/>
    <a:srgbClr val="BFBFBF"/>
    <a:srgbClr val="7F7F7F"/>
    <a:srgbClr val="AB86C7"/>
    <a:srgbClr val="FFE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28" autoAdjust="0"/>
    <p:restoredTop sz="93779" autoAdjust="0"/>
  </p:normalViewPr>
  <p:slideViewPr>
    <p:cSldViewPr>
      <p:cViewPr varScale="1">
        <p:scale>
          <a:sx n="80" d="100"/>
          <a:sy n="80" d="100"/>
        </p:scale>
        <p:origin x="51" y="99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86"/>
    </p:cViewPr>
  </p:sorterViewPr>
  <p:notesViewPr>
    <p:cSldViewPr showGuides="1">
      <p:cViewPr varScale="1">
        <p:scale>
          <a:sx n="75" d="100"/>
          <a:sy n="75" d="100"/>
        </p:scale>
        <p:origin x="276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2BBE7509-95CD-4159-98EB-35192F1825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C7AD916-BC6F-47B8-9BBF-C47A929432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8A4C398-58DD-4BD6-8945-D51F6C1D0479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38A6A30-1D23-43D7-B09B-4D720BE4DC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D1F31F0-1688-4B61-A85D-7E00199634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DE8B40C-0CF3-4EFA-90BC-53FA3B610D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689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1F1A0C3-1DAC-4132-9239-1959AA161746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D57B08D-3D29-49D0-B47B-BD762D1B97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50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990478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C921D666-3512-4AEE-B77E-74AB9D8BECFA}" type="slidenum">
              <a:rPr lang="en-US" altLang="zh-CN">
                <a:solidFill>
                  <a:srgbClr val="000000"/>
                </a:solidFill>
              </a:rPr>
              <a:pPr defTabSz="990478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87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87FD5E94-C375-4AAC-82BD-34827BA17F09}" type="slidenum">
              <a:rPr lang="en-US" altLang="zh-CN">
                <a:solidFill>
                  <a:prstClr val="black"/>
                </a:solidFill>
              </a:rPr>
              <a:pPr eaLnBrk="1" hangingPunct="1"/>
              <a:t>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79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87FD5E94-C375-4AAC-82BD-34827BA17F09}" type="slidenum">
              <a:rPr lang="en-US" altLang="zh-CN">
                <a:solidFill>
                  <a:prstClr val="black"/>
                </a:solidFill>
              </a:rPr>
              <a:pPr eaLnBrk="1" hangingPunct="1"/>
              <a:t>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94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87FD5E94-C375-4AAC-82BD-34827BA17F09}" type="slidenum">
              <a:rPr lang="en-US" altLang="zh-CN">
                <a:solidFill>
                  <a:prstClr val="black"/>
                </a:solidFill>
              </a:rPr>
              <a:pPr eaLnBrk="1" hangingPunct="1"/>
              <a:t>25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563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394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85556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749987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32D2-0461-4727-A302-30C053DE6593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9BCDA-4665-4305-B518-4A44D21B93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564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Line 23"/>
          <p:cNvSpPr>
            <a:spLocks noChangeShapeType="1"/>
          </p:cNvSpPr>
          <p:nvPr/>
        </p:nvSpPr>
        <p:spPr bwMode="auto">
          <a:xfrm flipH="1">
            <a:off x="0" y="779614"/>
            <a:ext cx="12192000" cy="0"/>
          </a:xfrm>
          <a:prstGeom prst="line">
            <a:avLst/>
          </a:prstGeom>
          <a:noFill/>
          <a:ln w="50800">
            <a:solidFill>
              <a:srgbClr val="B02A3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srgbClr val="000000"/>
              </a:solidFill>
              <a:latin typeface="Arial" charset="0"/>
              <a:ea typeface="SimSun" panose="02010600030101010101" pitchFamily="2" charset="-122"/>
            </a:endParaRPr>
          </a:p>
        </p:txBody>
      </p:sp>
      <p:pic>
        <p:nvPicPr>
          <p:cNvPr id="7178" name="Picture 25" descr="未命名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71"/>
            <a:ext cx="15240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31" descr="corn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05576"/>
            <a:ext cx="8509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Freeform 33"/>
          <p:cNvSpPr>
            <a:spLocks/>
          </p:cNvSpPr>
          <p:nvPr/>
        </p:nvSpPr>
        <p:spPr bwMode="auto">
          <a:xfrm>
            <a:off x="618067" y="6495534"/>
            <a:ext cx="11573933" cy="369332"/>
          </a:xfrm>
          <a:custGeom>
            <a:avLst/>
            <a:gdLst>
              <a:gd name="T0" fmla="*/ 317539688 w 5468"/>
              <a:gd name="T1" fmla="*/ 564515000 h 224"/>
              <a:gd name="T2" fmla="*/ 0 w 5468"/>
              <a:gd name="T3" fmla="*/ 5040313 h 224"/>
              <a:gd name="T4" fmla="*/ 2147483647 w 5468"/>
              <a:gd name="T5" fmla="*/ 0 h 224"/>
              <a:gd name="T6" fmla="*/ 2147483647 w 5468"/>
              <a:gd name="T7" fmla="*/ 564515000 h 224"/>
              <a:gd name="T8" fmla="*/ 317539688 w 5468"/>
              <a:gd name="T9" fmla="*/ 564515000 h 2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68" h="224">
                <a:moveTo>
                  <a:pt x="126" y="224"/>
                </a:moveTo>
                <a:lnTo>
                  <a:pt x="0" y="2"/>
                </a:lnTo>
                <a:lnTo>
                  <a:pt x="5468" y="0"/>
                </a:lnTo>
                <a:lnTo>
                  <a:pt x="5468" y="224"/>
                </a:lnTo>
                <a:lnTo>
                  <a:pt x="126" y="224"/>
                </a:lnTo>
                <a:close/>
              </a:path>
            </a:pathLst>
          </a:custGeom>
          <a:solidFill>
            <a:srgbClr val="0071BC"/>
          </a:solidFill>
          <a:ln w="12700" cap="flat" cmpd="sng">
            <a:noFill/>
            <a:prstDash val="solid"/>
            <a:round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srgbClr val="000000"/>
              </a:solidFill>
              <a:latin typeface="Arial" charset="0"/>
              <a:ea typeface="SimSun" panose="02010600030101010101" pitchFamily="2" charset="-122"/>
            </a:endParaRPr>
          </a:p>
        </p:txBody>
      </p:sp>
      <p:sp>
        <p:nvSpPr>
          <p:cNvPr id="1038" name="Rectangle 34"/>
          <p:cNvSpPr>
            <a:spLocks noChangeArrowheads="1"/>
          </p:cNvSpPr>
          <p:nvPr/>
        </p:nvSpPr>
        <p:spPr bwMode="auto">
          <a:xfrm>
            <a:off x="0" y="6553200"/>
            <a:ext cx="609600" cy="304800"/>
          </a:xfrm>
          <a:prstGeom prst="rect">
            <a:avLst/>
          </a:prstGeom>
          <a:solidFill>
            <a:srgbClr val="131313"/>
          </a:solidFill>
          <a:ln w="9525">
            <a:solidFill>
              <a:srgbClr val="131313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ja-JP" altLang="en-US" sz="1800" b="1">
              <a:solidFill>
                <a:srgbClr val="00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153635" name="Text Box 35"/>
          <p:cNvSpPr txBox="1">
            <a:spLocks noChangeArrowheads="1"/>
          </p:cNvSpPr>
          <p:nvPr/>
        </p:nvSpPr>
        <p:spPr bwMode="auto">
          <a:xfrm>
            <a:off x="1016000" y="6525985"/>
            <a:ext cx="978452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400" b="1" dirty="0">
                <a:solidFill>
                  <a:srgbClr val="131313"/>
                </a:solidFill>
                <a:ea typeface="楷体_GB2312" pitchFamily="49" charset="-122"/>
              </a:rPr>
              <a:t>CEPC Day IHEP PWFA TF</a:t>
            </a:r>
            <a:r>
              <a:rPr lang="zh-CN" altLang="en-US" sz="1400" b="1" dirty="0">
                <a:solidFill>
                  <a:srgbClr val="131313"/>
                </a:solidFill>
                <a:ea typeface="楷体_GB2312" pitchFamily="49" charset="-122"/>
              </a:rPr>
              <a:t>                   </a:t>
            </a:r>
            <a:r>
              <a:rPr lang="en-US" altLang="zh-CN" sz="1400" b="1" dirty="0">
                <a:solidFill>
                  <a:srgbClr val="131313"/>
                </a:solidFill>
                <a:ea typeface="楷体_GB2312" pitchFamily="49" charset="-122"/>
              </a:rPr>
              <a:t>                         </a:t>
            </a:r>
            <a:r>
              <a:rPr lang="zh-CN" altLang="en-US" sz="1400" b="1" dirty="0">
                <a:solidFill>
                  <a:srgbClr val="131313"/>
                </a:solidFill>
                <a:ea typeface="楷体_GB2312" pitchFamily="49" charset="-122"/>
              </a:rPr>
              <a:t>   </a:t>
            </a:r>
            <a:r>
              <a:rPr lang="en-US" altLang="zh-CN" sz="1400" b="1" dirty="0">
                <a:solidFill>
                  <a:srgbClr val="131313"/>
                </a:solidFill>
                <a:ea typeface="楷体_GB2312" pitchFamily="49" charset="-122"/>
              </a:rPr>
              <a:t>2026-07-27</a:t>
            </a:r>
          </a:p>
        </p:txBody>
      </p:sp>
    </p:spTree>
    <p:extLst>
      <p:ext uri="{BB962C8B-B14F-4D97-AF65-F5344CB8AC3E}">
        <p14:creationId xmlns:p14="http://schemas.microsoft.com/office/powerpoint/2010/main" val="165454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ransition spd="med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楷体_GB2312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楷体_GB2312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楷体_GB2312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楷体_GB2312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楷体_GB2312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楷体_GB2312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楷体_GB2312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楷体_GB2312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ü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7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888"/>
            <a:ext cx="121920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8"/>
          <p:cNvSpPr>
            <a:spLocks noChangeArrowheads="1"/>
          </p:cNvSpPr>
          <p:nvPr userDrawn="1"/>
        </p:nvSpPr>
        <p:spPr bwMode="auto">
          <a:xfrm>
            <a:off x="0" y="1385888"/>
            <a:ext cx="12192000" cy="5105400"/>
          </a:xfrm>
          <a:prstGeom prst="rect">
            <a:avLst/>
          </a:prstGeom>
          <a:solidFill>
            <a:schemeClr val="bg1">
              <a:alpha val="5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endParaRPr lang="ja-JP" altLang="en-US" sz="1800" b="1"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2052" name="Freeform 27"/>
          <p:cNvSpPr>
            <a:spLocks/>
          </p:cNvSpPr>
          <p:nvPr userDrawn="1"/>
        </p:nvSpPr>
        <p:spPr bwMode="auto">
          <a:xfrm>
            <a:off x="618067" y="6495534"/>
            <a:ext cx="11573933" cy="369332"/>
          </a:xfrm>
          <a:custGeom>
            <a:avLst/>
            <a:gdLst>
              <a:gd name="T0" fmla="*/ 317539688 w 5468"/>
              <a:gd name="T1" fmla="*/ 564515000 h 224"/>
              <a:gd name="T2" fmla="*/ 0 w 5468"/>
              <a:gd name="T3" fmla="*/ 5040313 h 224"/>
              <a:gd name="T4" fmla="*/ 2147483647 w 5468"/>
              <a:gd name="T5" fmla="*/ 0 h 224"/>
              <a:gd name="T6" fmla="*/ 2147483647 w 5468"/>
              <a:gd name="T7" fmla="*/ 564515000 h 224"/>
              <a:gd name="T8" fmla="*/ 317539688 w 5468"/>
              <a:gd name="T9" fmla="*/ 564515000 h 2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68" h="224">
                <a:moveTo>
                  <a:pt x="126" y="224"/>
                </a:moveTo>
                <a:lnTo>
                  <a:pt x="0" y="2"/>
                </a:lnTo>
                <a:lnTo>
                  <a:pt x="5468" y="0"/>
                </a:lnTo>
                <a:lnTo>
                  <a:pt x="5468" y="224"/>
                </a:lnTo>
                <a:lnTo>
                  <a:pt x="126" y="224"/>
                </a:lnTo>
                <a:close/>
              </a:path>
            </a:pathLst>
          </a:custGeom>
          <a:solidFill>
            <a:srgbClr val="0071BC"/>
          </a:solidFill>
          <a:ln w="12700" cap="flat" cmpd="sng">
            <a:noFill/>
            <a:prstDash val="solid"/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endParaRPr lang="zh-CN" altLang="en-US" sz="1800">
              <a:latin typeface="Arial" charset="0"/>
            </a:endParaRPr>
          </a:p>
        </p:txBody>
      </p:sp>
      <p:pic>
        <p:nvPicPr>
          <p:cNvPr id="8197" name="Picture 25" descr="corn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05576"/>
            <a:ext cx="8509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8"/>
          <p:cNvSpPr>
            <a:spLocks noChangeArrowheads="1"/>
          </p:cNvSpPr>
          <p:nvPr/>
        </p:nvSpPr>
        <p:spPr bwMode="auto">
          <a:xfrm>
            <a:off x="0" y="6553200"/>
            <a:ext cx="609600" cy="304800"/>
          </a:xfrm>
          <a:prstGeom prst="rect">
            <a:avLst/>
          </a:prstGeom>
          <a:solidFill>
            <a:srgbClr val="131313"/>
          </a:solidFill>
          <a:ln w="9525">
            <a:solidFill>
              <a:srgbClr val="131313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endParaRPr lang="ja-JP" altLang="en-US" sz="1800" b="1"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2057" name="Line 34"/>
          <p:cNvSpPr>
            <a:spLocks noChangeShapeType="1"/>
          </p:cNvSpPr>
          <p:nvPr/>
        </p:nvSpPr>
        <p:spPr bwMode="auto">
          <a:xfrm flipH="1">
            <a:off x="0" y="1370013"/>
            <a:ext cx="12192000" cy="0"/>
          </a:xfrm>
          <a:prstGeom prst="line">
            <a:avLst/>
          </a:prstGeom>
          <a:noFill/>
          <a:ln w="50800">
            <a:solidFill>
              <a:srgbClr val="B02A3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zh-CN" altLang="en-US" sz="1800">
              <a:latin typeface="Arial" charset="0"/>
            </a:endParaRPr>
          </a:p>
        </p:txBody>
      </p:sp>
      <p:pic>
        <p:nvPicPr>
          <p:cNvPr id="8203" name="Picture 36" descr="cnq07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7752184" cy="877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38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 spd="med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SimSun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SimSun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SimSun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SimSun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SimSun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SimSun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ü"/>
        <a:defRPr sz="2800">
          <a:solidFill>
            <a:schemeClr val="tx1"/>
          </a:solidFill>
          <a:latin typeface="+mn-lt"/>
          <a:ea typeface="SimSun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SimSun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SimSun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SimSun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C32D2-0461-4727-A302-30C053DE6593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9BCDA-4665-4305-B518-4A44D21B93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265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emf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147691A4-3495-414C-ABE2-C743CC591D1A}"/>
              </a:ext>
            </a:extLst>
          </p:cNvPr>
          <p:cNvSpPr txBox="1">
            <a:spLocks noChangeArrowheads="1"/>
          </p:cNvSpPr>
          <p:nvPr/>
        </p:nvSpPr>
        <p:spPr>
          <a:xfrm>
            <a:off x="6456040" y="5229200"/>
            <a:ext cx="5400318" cy="432048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SimSun" pitchFamily="2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  <a:ea typeface="SimSun" pitchFamily="2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SimSun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SimSun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SimSun" pitchFamily="2" charset="-122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r" eaLnBrk="1" hangingPunct="1">
              <a:buFont typeface="Wingdings" panose="05000000000000000000" pitchFamily="2" charset="2"/>
              <a:buNone/>
            </a:pPr>
            <a:r>
              <a:rPr lang="en-US" altLang="zh-CN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Dr. Dazhang Li</a:t>
            </a:r>
            <a:r>
              <a:rPr lang="zh-CN" altLang="en-US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endParaRPr lang="en-US" altLang="zh-CN" sz="1800" kern="0" dirty="0">
              <a:solidFill>
                <a:srgbClr val="7A3D87"/>
              </a:solidFill>
              <a:latin typeface="Britannic Bold" panose="020B0903060703020204" pitchFamily="34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  <a:p>
            <a:pPr marL="0" indent="0" algn="r" eaLnBrk="1" hangingPunct="1">
              <a:buNone/>
            </a:pPr>
            <a:r>
              <a:rPr lang="en-US" altLang="zh-CN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Institute</a:t>
            </a:r>
            <a:r>
              <a:rPr lang="zh-CN" altLang="en-US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of</a:t>
            </a:r>
            <a:r>
              <a:rPr lang="zh-CN" altLang="en-US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High</a:t>
            </a:r>
            <a:r>
              <a:rPr lang="zh-CN" altLang="en-US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Energy</a:t>
            </a:r>
            <a:r>
              <a:rPr lang="zh-CN" altLang="en-US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Physics</a:t>
            </a:r>
          </a:p>
          <a:p>
            <a:pPr marL="0" indent="0" algn="r" eaLnBrk="1" hangingPunct="1">
              <a:buNone/>
            </a:pPr>
            <a:r>
              <a:rPr lang="en-US" altLang="zh-CN" sz="1800" kern="0" dirty="0">
                <a:solidFill>
                  <a:srgbClr val="7A3D87"/>
                </a:solidFill>
                <a:latin typeface="Britannic Bold" panose="020B0903060703020204" pitchFamily="34" charset="0"/>
                <a:ea typeface="华文琥珀" panose="02010800040101010101" pitchFamily="2" charset="-122"/>
                <a:cs typeface="Times New Roman" panose="02020603050405020304" pitchFamily="18" charset="0"/>
              </a:rPr>
              <a:t>On behalf of on IHEP-THU-BNU Team 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E1EE708-EF6F-4A9F-BE33-675581E6E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867" y="2204864"/>
            <a:ext cx="1117307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5400" b="1" dirty="0">
                <a:solidFill>
                  <a:srgbClr val="025AAD"/>
                </a:solidFill>
                <a:latin typeface="Tahoma" panose="020B0604030504040204" pitchFamily="34" charset="0"/>
                <a:ea typeface="楷体_GB2312" pitchFamily="49" charset="-122"/>
              </a:rPr>
              <a:t>IHEP plasma acceleration facility experimental results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5909EE01-168D-41C0-80F0-404BD8C82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BEPCII linac for PWFA TF</a:t>
            </a:r>
          </a:p>
        </p:txBody>
      </p:sp>
      <p:sp>
        <p:nvSpPr>
          <p:cNvPr id="3" name="スライド番号プレースホルダ 3">
            <a:extLst>
              <a:ext uri="{FF2B5EF4-FFF2-40B4-BE49-F238E27FC236}">
                <a16:creationId xmlns:a16="http://schemas.microsoft.com/office/drawing/2014/main" id="{1A861FA9-F7F7-4083-8339-24912900CED4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10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B112537-0051-42A3-84F8-69EB9B58B4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908720"/>
            <a:ext cx="7344816" cy="27863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14">
            <a:extLst>
              <a:ext uri="{FF2B5EF4-FFF2-40B4-BE49-F238E27FC236}">
                <a16:creationId xmlns:a16="http://schemas.microsoft.com/office/drawing/2014/main" id="{4E4B0A3A-D2B6-4133-971D-E24F0EBB66B6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75920" y="3645024"/>
            <a:ext cx="6624736" cy="27392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共用模式下，现阶段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PWFA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和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BEPCII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存在互相影响。一部分来源于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BEPCII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原系统匹配的问题，另外一部分来源于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PWFA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值班人员操作熟练度</a:t>
            </a:r>
            <a:endParaRPr lang="en-US" altLang="zh-CN" dirty="0">
              <a:latin typeface="Times New Roman" panose="02020603050405020304" pitchFamily="-112" charset="0"/>
              <a:ea typeface="宋体" panose="02010600030101010101" pitchFamily="2" charset="-122"/>
              <a:cs typeface="Times New Roman" panose="02020603050405020304" pitchFamily="-112" charset="0"/>
              <a:sym typeface="+mn-ea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例：每次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PWFA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实验之后大孔径四极铁电流都未恢复到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0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，影响了注入。经排查，发现实际上已经通过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PWFA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直线的模式恢复程序置成了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0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；但是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BEPCII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注入的时候会调用大孔径磁铁控制界面相关的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PV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系统把大孔径磁铁电流参数又置进去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-112" charset="0"/>
              <a:ea typeface="宋体" panose="02010600030101010101" pitchFamily="2" charset="-122"/>
              <a:cs typeface="Times New Roman" panose="02020603050405020304" pitchFamily="-112" charset="0"/>
              <a:sym typeface="+mn-ea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目前解决方案：在不改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BEPCII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注入程序的前提下，关闭大孔径磁铁电流置入</a:t>
            </a:r>
            <a:r>
              <a:rPr lang="en-US" altLang="zh-CN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BEPCII</a:t>
            </a:r>
            <a:r>
              <a:rPr lang="zh-CN" altLang="en-US" dirty="0">
                <a:latin typeface="Times New Roman" panose="02020603050405020304" pitchFamily="-112" charset="0"/>
                <a:ea typeface="宋体" panose="02010600030101010101" pitchFamily="2" charset="-122"/>
                <a:cs typeface="Times New Roman" panose="02020603050405020304" pitchFamily="-112" charset="0"/>
                <a:sym typeface="+mn-ea"/>
              </a:rPr>
              <a:t>注入模式的通道。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9F9BA6C-2123-43BA-896F-14B7E0205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844" y="908720"/>
            <a:ext cx="4068268" cy="2520280"/>
          </a:xfrm>
          <a:prstGeom prst="rect">
            <a:avLst/>
          </a:prstGeom>
        </p:spPr>
      </p:pic>
      <p:pic>
        <p:nvPicPr>
          <p:cNvPr id="8" name="Picture 4" descr="https://logbook.ihep.ac.cn/files/20260420/be5db380-0eb8-4b65-a43d-7b24e019b0ee.png">
            <a:extLst>
              <a:ext uri="{FF2B5EF4-FFF2-40B4-BE49-F238E27FC236}">
                <a16:creationId xmlns:a16="http://schemas.microsoft.com/office/drawing/2014/main" id="{08EF8200-DDD8-46A8-80AA-6F21D881EC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17801" r="4604" b="5210"/>
          <a:stretch/>
        </p:blipFill>
        <p:spPr bwMode="auto">
          <a:xfrm>
            <a:off x="335360" y="3789040"/>
            <a:ext cx="4752528" cy="249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28261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05AC1E9E-7C7C-41EC-9A53-378431BECE1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11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内容占位符 1">
            <a:extLst>
              <a:ext uri="{FF2B5EF4-FFF2-40B4-BE49-F238E27FC236}">
                <a16:creationId xmlns:a16="http://schemas.microsoft.com/office/drawing/2014/main" id="{FA1754BD-9037-405C-838E-75E68C9ED952}"/>
              </a:ext>
            </a:extLst>
          </p:cNvPr>
          <p:cNvSpPr txBox="1">
            <a:spLocks/>
          </p:cNvSpPr>
          <p:nvPr/>
        </p:nvSpPr>
        <p:spPr>
          <a:xfrm>
            <a:off x="866916" y="926888"/>
            <a:ext cx="10718987" cy="203614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2000" kern="0" dirty="0"/>
              <a:t>测量</a:t>
            </a:r>
            <a:r>
              <a:rPr lang="en-US" altLang="zh-CN" sz="2000" kern="0" dirty="0"/>
              <a:t>BPM</a:t>
            </a:r>
            <a:r>
              <a:rPr lang="zh-CN" altLang="en-US" sz="2000" kern="0" dirty="0"/>
              <a:t>相对于四极铁的偏移</a:t>
            </a:r>
            <a:endParaRPr lang="en-US" altLang="zh-CN" sz="2000" kern="0" dirty="0"/>
          </a:p>
          <a:p>
            <a:pPr lvl="1"/>
            <a:r>
              <a:rPr lang="zh-CN" altLang="en-US" sz="2000" kern="0" dirty="0"/>
              <a:t>测量</a:t>
            </a:r>
            <a:r>
              <a:rPr lang="en-US" altLang="zh-CN" sz="2000" kern="0" dirty="0"/>
              <a:t>BPM01-07</a:t>
            </a:r>
            <a:r>
              <a:rPr lang="zh-CN" altLang="en-US" sz="2000" kern="0" dirty="0"/>
              <a:t>相对于其相邻四极铁的偏移，并将结果置入底层算法</a:t>
            </a:r>
            <a:endParaRPr lang="en-US" altLang="zh-CN" sz="2000" kern="0" dirty="0"/>
          </a:p>
          <a:p>
            <a:pPr lvl="2"/>
            <a:r>
              <a:rPr lang="zh-CN" altLang="en-US" sz="1800" kern="0" dirty="0"/>
              <a:t>测量方法：校正子、四极铁、两个</a:t>
            </a:r>
            <a:r>
              <a:rPr lang="en-US" altLang="zh-CN" sz="1800" kern="0" dirty="0"/>
              <a:t>BPM</a:t>
            </a:r>
          </a:p>
          <a:p>
            <a:pPr lvl="2"/>
            <a:r>
              <a:rPr lang="en-US" altLang="zh-CN" sz="1800" kern="0" dirty="0"/>
              <a:t>BPM01</a:t>
            </a:r>
            <a:r>
              <a:rPr lang="zh-CN" altLang="en-US" sz="1800" kern="0" dirty="0"/>
              <a:t>和</a:t>
            </a:r>
            <a:r>
              <a:rPr lang="en-US" altLang="zh-CN" sz="1800" kern="0" dirty="0"/>
              <a:t>02</a:t>
            </a:r>
            <a:r>
              <a:rPr lang="zh-CN" altLang="en-US" sz="1800" kern="0" dirty="0"/>
              <a:t>，采用直线校正子；</a:t>
            </a:r>
            <a:r>
              <a:rPr lang="en-US" altLang="zh-CN" sz="1800" kern="0" dirty="0"/>
              <a:t>BPM08</a:t>
            </a:r>
            <a:r>
              <a:rPr lang="zh-CN" altLang="en-US" sz="1800" kern="0" dirty="0"/>
              <a:t>为最后一个</a:t>
            </a:r>
            <a:r>
              <a:rPr lang="en-US" altLang="zh-CN" sz="1800" kern="0" dirty="0"/>
              <a:t>BPM</a:t>
            </a:r>
            <a:r>
              <a:rPr lang="zh-CN" altLang="en-US" sz="1800" kern="0" dirty="0"/>
              <a:t>，因时间关系，未测</a:t>
            </a:r>
            <a:r>
              <a:rPr lang="en-US" altLang="zh-CN" sz="1800" kern="0" dirty="0"/>
              <a:t>BPM08</a:t>
            </a:r>
          </a:p>
          <a:p>
            <a:pPr lvl="1"/>
            <a:r>
              <a:rPr lang="zh-CN" altLang="en-US" sz="2000" kern="0" dirty="0"/>
              <a:t>在线测试了</a:t>
            </a:r>
            <a:r>
              <a:rPr lang="en-US" altLang="zh-CN" sz="2000" kern="0" dirty="0"/>
              <a:t>X</a:t>
            </a:r>
            <a:r>
              <a:rPr lang="zh-CN" altLang="en-US" sz="2000" kern="0" dirty="0"/>
              <a:t>、</a:t>
            </a:r>
            <a:r>
              <a:rPr lang="en-US" altLang="zh-CN" sz="2000" kern="0" dirty="0"/>
              <a:t>Y</a:t>
            </a:r>
            <a:r>
              <a:rPr lang="zh-CN" altLang="en-US" sz="2000" kern="0" dirty="0"/>
              <a:t>方向及正、负方向，已反馈给束测系统。</a:t>
            </a:r>
            <a:endParaRPr lang="en-US" altLang="zh-CN" sz="2000" kern="0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017B84C-FEDB-4C04-B681-652D93DB9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630148"/>
              </p:ext>
            </p:extLst>
          </p:nvPr>
        </p:nvGraphicFramePr>
        <p:xfrm>
          <a:off x="2619359" y="3138291"/>
          <a:ext cx="6943998" cy="20269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14666">
                  <a:extLst>
                    <a:ext uri="{9D8B030D-6E8A-4147-A177-3AD203B41FA5}">
                      <a16:colId xmlns:a16="http://schemas.microsoft.com/office/drawing/2014/main" val="2260381954"/>
                    </a:ext>
                  </a:extLst>
                </a:gridCol>
                <a:gridCol w="2314666">
                  <a:extLst>
                    <a:ext uri="{9D8B030D-6E8A-4147-A177-3AD203B41FA5}">
                      <a16:colId xmlns:a16="http://schemas.microsoft.com/office/drawing/2014/main" val="1111065978"/>
                    </a:ext>
                  </a:extLst>
                </a:gridCol>
                <a:gridCol w="2314666">
                  <a:extLst>
                    <a:ext uri="{9D8B030D-6E8A-4147-A177-3AD203B41FA5}">
                      <a16:colId xmlns:a16="http://schemas.microsoft.com/office/drawing/2014/main" val="368238585"/>
                    </a:ext>
                  </a:extLst>
                </a:gridCol>
              </a:tblGrid>
              <a:tr h="160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u="none" strike="noStrike" dirty="0">
                          <a:effectLst/>
                        </a:rPr>
                        <a:t>位置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 X offset [mm]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Y offset [mm]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1891754"/>
                  </a:ext>
                </a:extLst>
              </a:tr>
              <a:tr h="160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BPM01 vs. Q01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-0.3958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>
                          <a:effectLst/>
                        </a:rPr>
                        <a:t>0.6075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9047362"/>
                  </a:ext>
                </a:extLst>
              </a:tr>
              <a:tr h="160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BPM02 vs. Q03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-0.9044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>
                          <a:effectLst/>
                        </a:rPr>
                        <a:t>-0.4327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2872843"/>
                  </a:ext>
                </a:extLst>
              </a:tr>
              <a:tr h="160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BPM03 vs. Q05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1.4918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>
                          <a:effectLst/>
                        </a:rPr>
                        <a:t>1.2365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6398301"/>
                  </a:ext>
                </a:extLst>
              </a:tr>
              <a:tr h="160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BPM04 vs. Q06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-1.5823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0.2641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935644"/>
                  </a:ext>
                </a:extLst>
              </a:tr>
              <a:tr h="160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BPM05 vs. Q08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-1.5433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1.2324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3663129"/>
                  </a:ext>
                </a:extLst>
              </a:tr>
              <a:tr h="160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BPM06 vs. Q11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>
                          <a:effectLst/>
                        </a:rPr>
                        <a:t>0.4251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0.2015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5998574"/>
                  </a:ext>
                </a:extLst>
              </a:tr>
              <a:tr h="160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BPM07 vs. Q12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0.5235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u="none" strike="noStrike" dirty="0">
                          <a:effectLst/>
                        </a:rPr>
                        <a:t>-0.5014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1676527"/>
                  </a:ext>
                </a:extLst>
              </a:tr>
            </a:tbl>
          </a:graphicData>
        </a:graphic>
      </p:graphicFrame>
      <p:sp>
        <p:nvSpPr>
          <p:cNvPr id="5" name="内容占位符 1">
            <a:extLst>
              <a:ext uri="{FF2B5EF4-FFF2-40B4-BE49-F238E27FC236}">
                <a16:creationId xmlns:a16="http://schemas.microsoft.com/office/drawing/2014/main" id="{353CE4E6-9D56-4523-AE82-0DA8EB4CDF68}"/>
              </a:ext>
            </a:extLst>
          </p:cNvPr>
          <p:cNvSpPr txBox="1">
            <a:spLocks/>
          </p:cNvSpPr>
          <p:nvPr/>
        </p:nvSpPr>
        <p:spPr>
          <a:xfrm>
            <a:off x="866916" y="5241412"/>
            <a:ext cx="10677384" cy="6148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l"/>
              <a:defRPr lang="zh-CN" altLang="en-US" sz="2600" kern="1200" baseline="0" smtClean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n"/>
              <a:defRPr lang="zh-CN" altLang="en-US" sz="2200" kern="120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u"/>
              <a:defRPr lang="zh-CN" altLang="en-US" sz="2000" kern="120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Ø"/>
              <a:defRPr lang="zh-CN" altLang="en-US" sz="1800" kern="120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ü"/>
              <a:defRPr lang="en-US" sz="1800" kern="12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/>
              <a:t>响应矩阵测量及全局轨道校正</a:t>
            </a:r>
          </a:p>
          <a:p>
            <a:pPr lvl="1"/>
            <a:r>
              <a:rPr lang="zh-CN" altLang="en-US" sz="2000" dirty="0"/>
              <a:t>入口轨道较小、测量参数设置合理时，全局轨道校正效果较好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446C781-C007-49CC-BC9A-28E2DD026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BL1: Beam orbit and optics</a:t>
            </a:r>
          </a:p>
        </p:txBody>
      </p:sp>
    </p:spTree>
    <p:extLst>
      <p:ext uri="{BB962C8B-B14F-4D97-AF65-F5344CB8AC3E}">
        <p14:creationId xmlns:p14="http://schemas.microsoft.com/office/powerpoint/2010/main" val="100626607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05AC1E9E-7C7C-41EC-9A53-378431BECE1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12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内容占位符 1">
            <a:extLst>
              <a:ext uri="{FF2B5EF4-FFF2-40B4-BE49-F238E27FC236}">
                <a16:creationId xmlns:a16="http://schemas.microsoft.com/office/drawing/2014/main" id="{26A7D6D1-1DD9-43C5-B4E1-148194614021}"/>
              </a:ext>
            </a:extLst>
          </p:cNvPr>
          <p:cNvSpPr txBox="1">
            <a:spLocks/>
          </p:cNvSpPr>
          <p:nvPr/>
        </p:nvSpPr>
        <p:spPr>
          <a:xfrm>
            <a:off x="695400" y="961789"/>
            <a:ext cx="10657185" cy="174393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1800" kern="0" dirty="0"/>
              <a:t>消色散调试</a:t>
            </a:r>
            <a:endParaRPr lang="en-US" altLang="zh-CN" sz="1800" kern="0" dirty="0"/>
          </a:p>
          <a:p>
            <a:pPr marL="685800" lvl="2">
              <a:spcBef>
                <a:spcPts val="1000"/>
              </a:spcBef>
            </a:pPr>
            <a:r>
              <a:rPr lang="zh-CN" altLang="en-US" sz="1800" kern="0" dirty="0"/>
              <a:t>全局轨道校正后，优化消色散：经过偏转段</a:t>
            </a:r>
            <a:r>
              <a:rPr lang="en-US" altLang="zh-CN" sz="1800" kern="0" dirty="0"/>
              <a:t>1</a:t>
            </a:r>
            <a:r>
              <a:rPr lang="zh-CN" altLang="en-US" sz="1800" kern="0" dirty="0"/>
              <a:t>、束长压缩器、偏转段</a:t>
            </a:r>
            <a:r>
              <a:rPr lang="en-US" altLang="zh-CN" sz="1800" kern="0" dirty="0"/>
              <a:t>2</a:t>
            </a:r>
            <a:r>
              <a:rPr lang="zh-CN" altLang="en-US" sz="1800" kern="0" dirty="0"/>
              <a:t>之后，已消色散。</a:t>
            </a:r>
            <a:endParaRPr lang="en-US" altLang="zh-CN" sz="1800" kern="0" dirty="0"/>
          </a:p>
          <a:p>
            <a:pPr marL="685800" lvl="2">
              <a:spcBef>
                <a:spcPts val="1000"/>
              </a:spcBef>
            </a:pPr>
            <a:r>
              <a:rPr lang="en-US" altLang="zh-CN" sz="1800" kern="0" dirty="0"/>
              <a:t>BL1Q06</a:t>
            </a:r>
            <a:r>
              <a:rPr lang="zh-CN" altLang="en-US" sz="1800" kern="0" dirty="0"/>
              <a:t> </a:t>
            </a:r>
            <a:r>
              <a:rPr lang="en-US" altLang="zh-CN" sz="1800" kern="0" dirty="0"/>
              <a:t>K1=2.545/m</a:t>
            </a:r>
            <a:r>
              <a:rPr lang="en-US" altLang="zh-CN" sz="1800" kern="0" baseline="30000" dirty="0"/>
              <a:t>2</a:t>
            </a:r>
            <a:r>
              <a:rPr lang="zh-CN" altLang="en-US" sz="1800" kern="0" dirty="0"/>
              <a:t>（理论</a:t>
            </a:r>
            <a:r>
              <a:rPr lang="en-US" altLang="zh-CN" sz="1800" kern="0" dirty="0"/>
              <a:t>2.545</a:t>
            </a:r>
            <a:r>
              <a:rPr lang="zh-CN" altLang="en-US" sz="1800" kern="0" dirty="0"/>
              <a:t>）</a:t>
            </a:r>
            <a:r>
              <a:rPr lang="en-US" altLang="zh-CN" sz="1800" kern="0" dirty="0"/>
              <a:t>, BL1Q06</a:t>
            </a:r>
            <a:r>
              <a:rPr lang="zh-CN" altLang="en-US" sz="1800" kern="0" dirty="0"/>
              <a:t> </a:t>
            </a:r>
            <a:r>
              <a:rPr lang="en-US" altLang="zh-CN" sz="1800" kern="0" dirty="0"/>
              <a:t>K1=3.420/ m</a:t>
            </a:r>
            <a:r>
              <a:rPr lang="en-US" altLang="zh-CN" sz="1800" kern="0" baseline="30000" dirty="0"/>
              <a:t>2</a:t>
            </a:r>
            <a:r>
              <a:rPr lang="en-US" altLang="zh-CN" sz="1800" kern="0" dirty="0"/>
              <a:t> </a:t>
            </a:r>
            <a:r>
              <a:rPr lang="zh-CN" altLang="en-US" sz="1800" kern="0" dirty="0"/>
              <a:t>（理论</a:t>
            </a:r>
            <a:r>
              <a:rPr lang="en-US" altLang="zh-CN" sz="1800" kern="0" dirty="0"/>
              <a:t>3.400</a:t>
            </a:r>
            <a:r>
              <a:rPr lang="zh-CN" altLang="en-US" sz="1800" kern="0" dirty="0"/>
              <a:t>）</a:t>
            </a:r>
            <a:endParaRPr lang="en-US" altLang="zh-CN" sz="1800" kern="0" dirty="0"/>
          </a:p>
          <a:p>
            <a:pPr marL="685800" lvl="2">
              <a:spcBef>
                <a:spcPts val="1000"/>
              </a:spcBef>
            </a:pPr>
            <a:r>
              <a:rPr lang="en-US" altLang="zh-CN" sz="1800" kern="0" dirty="0"/>
              <a:t>BC01/04: 1999.00, BC02/03: 2000.50 =&gt; BC01 2024.00, BC02 1999.25, BC03 2001.75, BC04 1974.00</a:t>
            </a: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437C571A-6609-41FF-AE74-E31AF0EA6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870522"/>
              </p:ext>
            </p:extLst>
          </p:nvPr>
        </p:nvGraphicFramePr>
        <p:xfrm>
          <a:off x="7046024" y="3504994"/>
          <a:ext cx="4688776" cy="22282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25236">
                  <a:extLst>
                    <a:ext uri="{9D8B030D-6E8A-4147-A177-3AD203B41FA5}">
                      <a16:colId xmlns:a16="http://schemas.microsoft.com/office/drawing/2014/main" val="3805425471"/>
                    </a:ext>
                  </a:extLst>
                </a:gridCol>
                <a:gridCol w="2176021">
                  <a:extLst>
                    <a:ext uri="{9D8B030D-6E8A-4147-A177-3AD203B41FA5}">
                      <a16:colId xmlns:a16="http://schemas.microsoft.com/office/drawing/2014/main" val="3477575978"/>
                    </a:ext>
                  </a:extLst>
                </a:gridCol>
                <a:gridCol w="1687519">
                  <a:extLst>
                    <a:ext uri="{9D8B030D-6E8A-4147-A177-3AD203B41FA5}">
                      <a16:colId xmlns:a16="http://schemas.microsoft.com/office/drawing/2014/main" val="3197688433"/>
                    </a:ext>
                  </a:extLst>
                </a:gridCol>
              </a:tblGrid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磁铁名称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负电子工作电流 </a:t>
                      </a:r>
                      <a:r>
                        <a:rPr lang="en-US" altLang="zh-CN" sz="1100" b="1" u="none" strike="noStrike" dirty="0">
                          <a:effectLst/>
                        </a:rPr>
                        <a:t>@2 </a:t>
                      </a:r>
                      <a:r>
                        <a:rPr lang="en-US" sz="1100" b="1" u="none" strike="noStrike" dirty="0">
                          <a:effectLst/>
                        </a:rPr>
                        <a:t>GeV (A)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均匀度 </a:t>
                      </a:r>
                      <a:r>
                        <a:rPr lang="en-US" altLang="zh-CN" sz="1100" b="1" u="none" strike="noStrike" dirty="0">
                          <a:effectLst/>
                        </a:rPr>
                        <a:t>@±11 mm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5608129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BC01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395.745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4.55×10⁻⁴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15552318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BC02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395.745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3.81×10⁻⁴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8012646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BC03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395.755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3.83×10⁻⁴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5660598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BC04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395.750 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3.87×10⁻⁴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3750109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磁铁名称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正电子工作电流 </a:t>
                      </a:r>
                      <a:r>
                        <a:rPr lang="en-US" altLang="zh-CN" sz="1100" b="1" u="none" strike="noStrike" dirty="0">
                          <a:effectLst/>
                        </a:rPr>
                        <a:t>@2 </a:t>
                      </a:r>
                      <a:r>
                        <a:rPr lang="en-US" sz="1100" b="1" u="none" strike="noStrike" dirty="0">
                          <a:effectLst/>
                        </a:rPr>
                        <a:t>GeV (A)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均匀度 </a:t>
                      </a:r>
                      <a:r>
                        <a:rPr lang="en-US" altLang="zh-CN" sz="1100" b="1" u="none" strike="noStrike" dirty="0">
                          <a:effectLst/>
                        </a:rPr>
                        <a:t>@±11 mm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5955537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BC01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−</a:t>
                      </a:r>
                      <a:r>
                        <a:rPr lang="en-US" altLang="zh-CN" sz="1100" u="none" strike="noStrike">
                          <a:effectLst/>
                        </a:rPr>
                        <a:t>394.740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6.06×10⁻⁴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2575494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BC02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−</a:t>
                      </a:r>
                      <a:r>
                        <a:rPr lang="en-US" altLang="zh-CN" sz="1100" u="none" strike="noStrike">
                          <a:effectLst/>
                        </a:rPr>
                        <a:t>395.745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5.52×10⁻⁴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3506987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BC03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−</a:t>
                      </a:r>
                      <a:r>
                        <a:rPr lang="en-US" altLang="zh-CN" sz="1100" u="none" strike="noStrike">
                          <a:effectLst/>
                        </a:rPr>
                        <a:t>395.736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5.40×10⁻⁴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0267161"/>
                  </a:ext>
                </a:extLst>
              </a:tr>
              <a:tr h="2228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BC04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−</a:t>
                      </a:r>
                      <a:r>
                        <a:rPr lang="en-US" altLang="zh-CN" sz="1100" u="none" strike="noStrike">
                          <a:effectLst/>
                        </a:rPr>
                        <a:t>395.714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5.75×10⁻⁴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997824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E6333281-66F4-4DBC-B618-1D45F1979D63}"/>
              </a:ext>
            </a:extLst>
          </p:cNvPr>
          <p:cNvSpPr txBox="1"/>
          <p:nvPr/>
        </p:nvSpPr>
        <p:spPr>
          <a:xfrm>
            <a:off x="6968313" y="2889220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Times New Roman" panose="02020603050405020304" pitchFamily="18" charset="0"/>
                <a:ea typeface="楷体" panose="02010609060101010101" pitchFamily="49" charset="-122"/>
              </a:rPr>
              <a:t>二极铁积分场在轨道误差范围内</a:t>
            </a:r>
            <a:r>
              <a:rPr lang="en-US" altLang="zh-CN" sz="1400" dirty="0">
                <a:latin typeface="Times New Roman" panose="02020603050405020304" pitchFamily="18" charset="0"/>
                <a:ea typeface="楷体" panose="02010609060101010101" pitchFamily="49" charset="-122"/>
              </a:rPr>
              <a:t>(&lt;5mm)</a:t>
            </a:r>
            <a:r>
              <a:rPr lang="zh-CN" altLang="en-US" sz="1400" dirty="0">
                <a:latin typeface="Times New Roman" panose="02020603050405020304" pitchFamily="18" charset="0"/>
                <a:ea typeface="楷体" panose="02010609060101010101" pitchFamily="49" charset="-122"/>
              </a:rPr>
              <a:t>，均匀度</a:t>
            </a:r>
            <a:r>
              <a:rPr lang="en-US" altLang="zh-CN" sz="1400" dirty="0">
                <a:latin typeface="Times New Roman" panose="02020603050405020304" pitchFamily="18" charset="0"/>
                <a:ea typeface="楷体" panose="02010609060101010101" pitchFamily="49" charset="-122"/>
              </a:rPr>
              <a:t>&lt;0.1%</a:t>
            </a:r>
            <a:r>
              <a:rPr lang="zh-CN" altLang="en-US" sz="1400" dirty="0">
                <a:latin typeface="Times New Roman" panose="02020603050405020304" pitchFamily="18" charset="0"/>
                <a:ea typeface="楷体" panose="02010609060101010101" pitchFamily="49" charset="-122"/>
              </a:rPr>
              <a:t>，</a:t>
            </a:r>
            <a:endParaRPr lang="en-US" altLang="zh-CN" sz="14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r>
              <a:rPr lang="zh-CN" altLang="en-US" sz="1400" dirty="0">
                <a:latin typeface="Times New Roman" panose="02020603050405020304" pitchFamily="18" charset="0"/>
                <a:ea typeface="楷体" panose="02010609060101010101" pitchFamily="49" charset="-122"/>
              </a:rPr>
              <a:t>远小于磁压缩器强度与理论值偏差</a:t>
            </a:r>
            <a:endParaRPr lang="en-US" altLang="zh-CN" sz="14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73F36883-422E-4BFC-A54D-0BDA470DB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BL1: Beam orbit and optics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5583110-3C42-4051-B257-A3257B977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815135"/>
            <a:ext cx="6433276" cy="3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2079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B10D54D5-12B1-4D1A-A783-827D9C60882D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13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D98EA74D-7EF0-4138-8A1F-44CC77718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Preliminary beam parameters measurement results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E046D44-2D27-4F1B-B188-A24239B04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91" y="894697"/>
            <a:ext cx="10741217" cy="553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58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05AC1E9E-7C7C-41EC-9A53-378431BECE1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14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AF2F9CF-FB68-43FE-B1A7-CD969B29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175" y="942884"/>
            <a:ext cx="3458725" cy="2435225"/>
          </a:xfrm>
          <a:prstGeom prst="rect">
            <a:avLst/>
          </a:prstGeom>
        </p:spPr>
      </p:pic>
      <p:pic>
        <p:nvPicPr>
          <p:cNvPr id="4" name="内容占位符 35">
            <a:extLst>
              <a:ext uri="{FF2B5EF4-FFF2-40B4-BE49-F238E27FC236}">
                <a16:creationId xmlns:a16="http://schemas.microsoft.com/office/drawing/2014/main" id="{7853A84A-934D-4075-883A-4B213C433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5" y="908720"/>
            <a:ext cx="3577710" cy="2519000"/>
          </a:xfrm>
          <a:prstGeom prst="rect">
            <a:avLst/>
          </a:prstGeom>
        </p:spPr>
      </p:pic>
      <p:sp>
        <p:nvSpPr>
          <p:cNvPr id="5" name="内容占位符 12">
            <a:extLst>
              <a:ext uri="{FF2B5EF4-FFF2-40B4-BE49-F238E27FC236}">
                <a16:creationId xmlns:a16="http://schemas.microsoft.com/office/drawing/2014/main" id="{B1849879-44E2-4716-A643-9399DF54B885}"/>
              </a:ext>
            </a:extLst>
          </p:cNvPr>
          <p:cNvSpPr txBox="1">
            <a:spLocks/>
          </p:cNvSpPr>
          <p:nvPr/>
        </p:nvSpPr>
        <p:spPr>
          <a:xfrm>
            <a:off x="7783658" y="961221"/>
            <a:ext cx="4361014" cy="34127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l"/>
              <a:defRPr lang="zh-CN" altLang="en-US" sz="2600" kern="1200" baseline="0" smtClean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n"/>
              <a:defRPr lang="zh-CN" altLang="en-US" sz="2200" kern="120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u"/>
              <a:defRPr lang="zh-CN" altLang="en-US" sz="2000" kern="120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Ø"/>
              <a:defRPr lang="zh-CN" altLang="en-US" sz="1800" kern="120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ü"/>
              <a:defRPr lang="en-US" sz="1800" kern="12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zh-CN" altLang="en-US" sz="1400" dirty="0"/>
              <a:t>考虑电荷量大于约等于</a:t>
            </a:r>
            <a:r>
              <a:rPr lang="en-US" altLang="zh-CN" sz="1400" dirty="0"/>
              <a:t>2nC</a:t>
            </a:r>
            <a:r>
              <a:rPr lang="zh-CN" altLang="en-US" sz="1400" dirty="0"/>
              <a:t>的结果（直线加速器优化更多）</a:t>
            </a:r>
            <a:endParaRPr lang="en-US" altLang="zh-CN" sz="1400" dirty="0"/>
          </a:p>
          <a:p>
            <a:pPr lvl="1">
              <a:spcBef>
                <a:spcPts val="1000"/>
              </a:spcBef>
            </a:pPr>
            <a:r>
              <a:rPr lang="en-US" altLang="zh-CN" sz="1400" dirty="0"/>
              <a:t>PR01</a:t>
            </a:r>
            <a:r>
              <a:rPr lang="zh-CN" altLang="en-US" sz="1400" dirty="0"/>
              <a:t>处发射度未加滤光片</a:t>
            </a:r>
            <a:r>
              <a:rPr lang="en-US" altLang="zh-CN" sz="1400" dirty="0"/>
              <a:t>,</a:t>
            </a:r>
            <a:r>
              <a:rPr lang="zh-CN" altLang="en-US" sz="1400" dirty="0"/>
              <a:t>饱和（</a:t>
            </a:r>
            <a:r>
              <a:rPr lang="en-US" altLang="zh-CN" sz="1400" dirty="0"/>
              <a:t> 5</a:t>
            </a:r>
            <a:r>
              <a:rPr lang="zh-CN" altLang="en-US" sz="1400" dirty="0"/>
              <a:t>月</a:t>
            </a:r>
            <a:r>
              <a:rPr lang="en-US" altLang="zh-CN" sz="1400" dirty="0"/>
              <a:t>22</a:t>
            </a:r>
            <a:r>
              <a:rPr lang="zh-CN" altLang="en-US" sz="1400" dirty="0"/>
              <a:t>日</a:t>
            </a:r>
            <a:r>
              <a:rPr lang="en-US" altLang="zh-CN" sz="1400" dirty="0"/>
              <a:t>)</a:t>
            </a:r>
          </a:p>
          <a:p>
            <a:pPr lvl="1">
              <a:spcBef>
                <a:spcPts val="1000"/>
              </a:spcBef>
            </a:pPr>
            <a:r>
              <a:rPr lang="en-US" altLang="zh-CN" sz="1400" dirty="0"/>
              <a:t>PR03</a:t>
            </a:r>
            <a:r>
              <a:rPr lang="zh-CN" altLang="en-US" sz="1400" dirty="0"/>
              <a:t>处发射度因</a:t>
            </a:r>
            <a:r>
              <a:rPr lang="en-US" altLang="zh-CN" sz="1400" dirty="0"/>
              <a:t>Q12-16</a:t>
            </a:r>
            <a:r>
              <a:rPr lang="zh-CN" altLang="en-US" sz="1400" dirty="0"/>
              <a:t>的色品增大</a:t>
            </a:r>
            <a:endParaRPr lang="en-US" altLang="zh-CN" sz="1400" dirty="0"/>
          </a:p>
          <a:p>
            <a:pPr lvl="1">
              <a:spcBef>
                <a:spcPts val="1000"/>
              </a:spcBef>
            </a:pPr>
            <a:r>
              <a:rPr lang="zh-CN" altLang="en-US" sz="1400" dirty="0"/>
              <a:t>因此，</a:t>
            </a:r>
            <a:r>
              <a:rPr lang="en-US" altLang="zh-CN" sz="1400" b="1" dirty="0"/>
              <a:t>PR02</a:t>
            </a:r>
            <a:r>
              <a:rPr lang="zh-CN" altLang="en-US" sz="1400" b="1" dirty="0"/>
              <a:t>处发射度测量结果接近直线发射度</a:t>
            </a:r>
            <a:endParaRPr lang="en-US" altLang="zh-CN" sz="1400" b="1" dirty="0"/>
          </a:p>
          <a:p>
            <a:pPr lvl="1">
              <a:spcBef>
                <a:spcPts val="1000"/>
              </a:spcBef>
            </a:pPr>
            <a:r>
              <a:rPr lang="zh-CN" altLang="en-US" sz="1400" dirty="0"/>
              <a:t>不同的</a:t>
            </a:r>
            <a:r>
              <a:rPr lang="en-US" altLang="zh-CN" sz="1400" dirty="0"/>
              <a:t>Twiss</a:t>
            </a:r>
            <a:r>
              <a:rPr lang="zh-CN" altLang="en-US" sz="1400" dirty="0"/>
              <a:t>起点位置没有明显影响</a:t>
            </a:r>
            <a:endParaRPr lang="en-US" altLang="zh-CN" sz="1400" dirty="0"/>
          </a:p>
          <a:p>
            <a:pPr lvl="1">
              <a:spcBef>
                <a:spcPts val="1000"/>
              </a:spcBef>
            </a:pPr>
            <a:r>
              <a:rPr lang="zh-CN" altLang="en-US" sz="1400" dirty="0"/>
              <a:t>同一模式下的测量结果（偏差只来源于拟合与数据点之间的差值，未考虑点扩散函数等误差）：</a:t>
            </a:r>
          </a:p>
          <a:p>
            <a:pPr lvl="1">
              <a:spcBef>
                <a:spcPts val="1000"/>
              </a:spcBef>
            </a:pPr>
            <a:endParaRPr lang="en-US" altLang="zh-CN" sz="14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D1C10F5-C7EA-46F1-B327-304E8557667E}"/>
              </a:ext>
            </a:extLst>
          </p:cNvPr>
          <p:cNvSpPr/>
          <p:nvPr/>
        </p:nvSpPr>
        <p:spPr>
          <a:xfrm>
            <a:off x="2792645" y="1125388"/>
            <a:ext cx="859400" cy="2108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26A44155-2936-4AC7-B15F-2DD9F454C4AE}"/>
              </a:ext>
            </a:extLst>
          </p:cNvPr>
          <p:cNvGrpSpPr/>
          <p:nvPr/>
        </p:nvGrpSpPr>
        <p:grpSpPr>
          <a:xfrm>
            <a:off x="274580" y="3410042"/>
            <a:ext cx="3473225" cy="2687466"/>
            <a:chOff x="4714176" y="3602256"/>
            <a:chExt cx="3782123" cy="2687466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4987D50-A9E5-4FA0-BA3F-F2879AA1C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4176" y="3833088"/>
              <a:ext cx="3782123" cy="2456634"/>
            </a:xfrm>
            <a:prstGeom prst="rect">
              <a:avLst/>
            </a:prstGeom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A123D3B6-7022-4E24-BD79-97FAC086E3CA}"/>
                </a:ext>
              </a:extLst>
            </p:cNvPr>
            <p:cNvSpPr txBox="1"/>
            <p:nvPr/>
          </p:nvSpPr>
          <p:spPr>
            <a:xfrm>
              <a:off x="5573127" y="3602256"/>
              <a:ext cx="206421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b="1" dirty="0"/>
                <a:t>Chicane on</a:t>
              </a:r>
              <a:r>
                <a:rPr lang="zh-CN" altLang="en-US" sz="900" b="1" dirty="0"/>
                <a:t>时电子发射度模拟结果</a:t>
              </a:r>
            </a:p>
          </p:txBody>
        </p:sp>
      </p:grp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FAA35C55-8649-43E7-9C49-A06383AE6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413730"/>
              </p:ext>
            </p:extLst>
          </p:nvPr>
        </p:nvGraphicFramePr>
        <p:xfrm>
          <a:off x="7870856" y="4190399"/>
          <a:ext cx="4273816" cy="130462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51685">
                  <a:extLst>
                    <a:ext uri="{9D8B030D-6E8A-4147-A177-3AD203B41FA5}">
                      <a16:colId xmlns:a16="http://schemas.microsoft.com/office/drawing/2014/main" val="2831063890"/>
                    </a:ext>
                  </a:extLst>
                </a:gridCol>
                <a:gridCol w="551851">
                  <a:extLst>
                    <a:ext uri="{9D8B030D-6E8A-4147-A177-3AD203B41FA5}">
                      <a16:colId xmlns:a16="http://schemas.microsoft.com/office/drawing/2014/main" val="2418402012"/>
                    </a:ext>
                  </a:extLst>
                </a:gridCol>
                <a:gridCol w="857000">
                  <a:extLst>
                    <a:ext uri="{9D8B030D-6E8A-4147-A177-3AD203B41FA5}">
                      <a16:colId xmlns:a16="http://schemas.microsoft.com/office/drawing/2014/main" val="3872945344"/>
                    </a:ext>
                  </a:extLst>
                </a:gridCol>
                <a:gridCol w="787306">
                  <a:extLst>
                    <a:ext uri="{9D8B030D-6E8A-4147-A177-3AD203B41FA5}">
                      <a16:colId xmlns:a16="http://schemas.microsoft.com/office/drawing/2014/main" val="3471450059"/>
                    </a:ext>
                  </a:extLst>
                </a:gridCol>
                <a:gridCol w="621547">
                  <a:extLst>
                    <a:ext uri="{9D8B030D-6E8A-4147-A177-3AD203B41FA5}">
                      <a16:colId xmlns:a16="http://schemas.microsoft.com/office/drawing/2014/main" val="3754391172"/>
                    </a:ext>
                  </a:extLst>
                </a:gridCol>
                <a:gridCol w="704427">
                  <a:extLst>
                    <a:ext uri="{9D8B030D-6E8A-4147-A177-3AD203B41FA5}">
                      <a16:colId xmlns:a16="http://schemas.microsoft.com/office/drawing/2014/main" val="3454276351"/>
                    </a:ext>
                  </a:extLst>
                </a:gridCol>
              </a:tblGrid>
              <a:tr h="427144">
                <a:tc>
                  <a:txBody>
                    <a:bodyPr/>
                    <a:lstStyle/>
                    <a:p>
                      <a:pPr algn="ctr" fontAlgn="ctr"/>
                      <a:endParaRPr lang="zh-CN" altLang="en-US" sz="900" u="none" strike="noStrike" dirty="0">
                        <a:effectLst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靶</a:t>
                      </a:r>
                      <a:endParaRPr lang="zh-CN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水平发射度 </a:t>
                      </a:r>
                      <a:r>
                        <a:rPr lang="en-US" altLang="zh-CN" sz="900" u="none" strike="noStrike" dirty="0">
                          <a:effectLst/>
                        </a:rPr>
                        <a:t>[</a:t>
                      </a:r>
                      <a:r>
                        <a:rPr lang="en-US" sz="900" u="none" strike="noStrike" dirty="0">
                          <a:effectLst/>
                        </a:rPr>
                        <a:t>um]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垂直发射度 </a:t>
                      </a:r>
                      <a:r>
                        <a:rPr lang="en-US" altLang="zh-CN" sz="900" u="none" strike="noStrike" dirty="0">
                          <a:effectLst/>
                        </a:rPr>
                        <a:t>[</a:t>
                      </a:r>
                      <a:r>
                        <a:rPr lang="en-US" sz="900" u="none" strike="noStrike" dirty="0">
                          <a:effectLst/>
                        </a:rPr>
                        <a:t>um]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电荷量 </a:t>
                      </a:r>
                      <a:r>
                        <a:rPr lang="en-US" altLang="zh-CN" sz="900" u="none" strike="noStrike">
                          <a:effectLst/>
                        </a:rPr>
                        <a:t>[</a:t>
                      </a:r>
                      <a:r>
                        <a:rPr lang="en-US" sz="900" u="none" strike="noStrike">
                          <a:effectLst/>
                        </a:rPr>
                        <a:t>nC]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Twiss</a:t>
                      </a:r>
                      <a:r>
                        <a:rPr lang="zh-CN" altLang="en-US" sz="900" u="none" strike="noStrike" dirty="0">
                          <a:effectLst/>
                        </a:rPr>
                        <a:t>参数测量位置</a:t>
                      </a:r>
                      <a:endParaRPr lang="zh-CN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extLst>
                  <a:ext uri="{0D108BD9-81ED-4DB2-BD59-A6C34878D82A}">
                    <a16:rowId xmlns:a16="http://schemas.microsoft.com/office/drawing/2014/main" val="1820479649"/>
                  </a:ext>
                </a:extLst>
              </a:tr>
              <a:tr h="4606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2026/6/18</a:t>
                      </a:r>
                    </a:p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（</a:t>
                      </a:r>
                      <a:r>
                        <a:rPr lang="zh-CN" altLang="en-US" sz="9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直线优化大电荷量</a:t>
                      </a:r>
                      <a:endParaRPr lang="en-US" altLang="zh-CN" sz="9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ctr"/>
                      <a:r>
                        <a:rPr lang="zh-CN" altLang="en-US" sz="9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模式；束线</a:t>
                      </a:r>
                      <a:r>
                        <a:rPr lang="en-US" altLang="zh-CN" sz="9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chicane off</a:t>
                      </a:r>
                      <a:r>
                        <a:rPr lang="zh-CN" altLang="en-US" sz="9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模式）</a:t>
                      </a:r>
                      <a:endParaRPr lang="en-US" altLang="zh-CN" sz="9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PR02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b="1" u="none" strike="noStrike" dirty="0">
                          <a:effectLst/>
                        </a:rPr>
                        <a:t>0.219±0.003</a:t>
                      </a:r>
                      <a:endParaRPr lang="en-US" altLang="zh-CN" sz="9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b="1" u="none" strike="noStrike" dirty="0">
                          <a:effectLst/>
                        </a:rPr>
                        <a:t>0.070±0.001</a:t>
                      </a:r>
                      <a:endParaRPr lang="en-US" altLang="zh-CN" sz="9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b="1" u="none" strike="noStrike" dirty="0">
                          <a:effectLst/>
                        </a:rPr>
                        <a:t>2.196</a:t>
                      </a: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</a:rPr>
                        <a:t>AM3</a:t>
                      </a:r>
                      <a:r>
                        <a:rPr lang="zh-CN" altLang="en-US" sz="900" b="0" u="none" strike="noStrike" dirty="0">
                          <a:effectLst/>
                        </a:rPr>
                        <a:t>入口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extLst>
                  <a:ext uri="{0D108BD9-81ED-4DB2-BD59-A6C34878D82A}">
                    <a16:rowId xmlns:a16="http://schemas.microsoft.com/office/drawing/2014/main" val="70104751"/>
                  </a:ext>
                </a:extLst>
              </a:tr>
              <a:tr h="41679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PR03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0.485±0.009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0.170±0.007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2.263</a:t>
                      </a:r>
                    </a:p>
                  </a:txBody>
                  <a:tcPr marL="6105" marR="6105" marT="61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BL1ICT03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105" marR="6105" marT="6105" marB="0" anchor="ctr"/>
                </a:tc>
                <a:extLst>
                  <a:ext uri="{0D108BD9-81ED-4DB2-BD59-A6C34878D82A}">
                    <a16:rowId xmlns:a16="http://schemas.microsoft.com/office/drawing/2014/main" val="739531039"/>
                  </a:ext>
                </a:extLst>
              </a:tr>
            </a:tbl>
          </a:graphicData>
        </a:graphic>
      </p:graphicFrame>
      <p:grpSp>
        <p:nvGrpSpPr>
          <p:cNvPr id="11" name="组合 10">
            <a:extLst>
              <a:ext uri="{FF2B5EF4-FFF2-40B4-BE49-F238E27FC236}">
                <a16:creationId xmlns:a16="http://schemas.microsoft.com/office/drawing/2014/main" id="{3BB0F3BA-0251-45DB-A0AB-963BFF45008B}"/>
              </a:ext>
            </a:extLst>
          </p:cNvPr>
          <p:cNvGrpSpPr/>
          <p:nvPr/>
        </p:nvGrpSpPr>
        <p:grpSpPr>
          <a:xfrm>
            <a:off x="4232218" y="3389417"/>
            <a:ext cx="3551440" cy="2677365"/>
            <a:chOff x="631717" y="3561682"/>
            <a:chExt cx="3551440" cy="2677365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C89415A9-CD84-4840-9D8D-B8C55B7EA450}"/>
                </a:ext>
              </a:extLst>
            </p:cNvPr>
            <p:cNvGrpSpPr/>
            <p:nvPr/>
          </p:nvGrpSpPr>
          <p:grpSpPr>
            <a:xfrm>
              <a:off x="631717" y="3561682"/>
              <a:ext cx="3551440" cy="2677365"/>
              <a:chOff x="443254" y="3612357"/>
              <a:chExt cx="3926791" cy="2677365"/>
            </a:xfrm>
          </p:grpSpPr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3FFC0390-DBE1-4201-8997-C15CF25DA2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254" y="3841582"/>
                <a:ext cx="3926791" cy="2448140"/>
              </a:xfrm>
              <a:prstGeom prst="rect">
                <a:avLst/>
              </a:prstGeom>
            </p:spPr>
          </p:pic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6730F22-4726-40A7-A719-B73964227A1A}"/>
                  </a:ext>
                </a:extLst>
              </p:cNvPr>
              <p:cNvSpPr txBox="1"/>
              <p:nvPr/>
            </p:nvSpPr>
            <p:spPr>
              <a:xfrm>
                <a:off x="1243257" y="3612357"/>
                <a:ext cx="216848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b="1" dirty="0"/>
                  <a:t>Chicane off</a:t>
                </a:r>
                <a:r>
                  <a:rPr lang="zh-CN" altLang="en-US" sz="900" b="1" dirty="0"/>
                  <a:t>时电子发射度模拟结果</a:t>
                </a:r>
              </a:p>
            </p:txBody>
          </p:sp>
        </p:grp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DBE91108-E4FD-49A6-A02F-BB531EABCAEE}"/>
                </a:ext>
              </a:extLst>
            </p:cNvPr>
            <p:cNvSpPr txBox="1"/>
            <p:nvPr/>
          </p:nvSpPr>
          <p:spPr>
            <a:xfrm>
              <a:off x="1334623" y="4780025"/>
              <a:ext cx="6790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chicane off</a:t>
              </a:r>
            </a:p>
            <a:p>
              <a:r>
                <a:rPr lang="en-US" altLang="zh-CN" sz="800" dirty="0"/>
                <a:t>βy</a:t>
              </a:r>
              <a:r>
                <a:rPr lang="zh-CN" altLang="en-US" sz="800" dirty="0"/>
                <a:t>增大</a:t>
              </a:r>
              <a:endParaRPr lang="en-US" altLang="zh-CN" sz="800" dirty="0"/>
            </a:p>
          </p:txBody>
        </p:sp>
      </p:grp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6F369196-640C-4928-96FC-2A8EB18CCE25}"/>
              </a:ext>
            </a:extLst>
          </p:cNvPr>
          <p:cNvCxnSpPr/>
          <p:nvPr/>
        </p:nvCxnSpPr>
        <p:spPr>
          <a:xfrm>
            <a:off x="5137896" y="4952052"/>
            <a:ext cx="1" cy="2200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32624E9F-B80A-4F33-9E38-C98FFC940EDE}"/>
              </a:ext>
            </a:extLst>
          </p:cNvPr>
          <p:cNvSpPr txBox="1"/>
          <p:nvPr/>
        </p:nvSpPr>
        <p:spPr>
          <a:xfrm>
            <a:off x="6357666" y="4641001"/>
            <a:ext cx="615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/>
              <a:t>最终聚焦色品贡献</a:t>
            </a:r>
            <a:endParaRPr lang="en-US" altLang="zh-CN" sz="800" dirty="0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1FACDE8-E455-4824-AD35-6307B39D96EC}"/>
              </a:ext>
            </a:extLst>
          </p:cNvPr>
          <p:cNvCxnSpPr/>
          <p:nvPr/>
        </p:nvCxnSpPr>
        <p:spPr>
          <a:xfrm>
            <a:off x="6651587" y="4939450"/>
            <a:ext cx="1" cy="2200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F898C4B4-D463-4210-A434-F9CBB71F15D8}"/>
              </a:ext>
            </a:extLst>
          </p:cNvPr>
          <p:cNvSpPr txBox="1"/>
          <p:nvPr/>
        </p:nvSpPr>
        <p:spPr>
          <a:xfrm>
            <a:off x="6836024" y="4641001"/>
            <a:ext cx="627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Q15/16</a:t>
            </a:r>
          </a:p>
          <a:p>
            <a:r>
              <a:rPr lang="zh-CN" altLang="en-US" sz="800" dirty="0"/>
              <a:t>色品贡献</a:t>
            </a:r>
            <a:endParaRPr lang="en-US" altLang="zh-CN" sz="800" dirty="0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1D21A368-7B5A-4ECD-9A2C-8573CBCA1D2E}"/>
              </a:ext>
            </a:extLst>
          </p:cNvPr>
          <p:cNvCxnSpPr/>
          <p:nvPr/>
        </p:nvCxnSpPr>
        <p:spPr>
          <a:xfrm>
            <a:off x="7102445" y="4939450"/>
            <a:ext cx="1" cy="2200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6B1CE9B7-D172-44BC-AB60-ADF47B5D28EC}"/>
              </a:ext>
            </a:extLst>
          </p:cNvPr>
          <p:cNvSpPr/>
          <p:nvPr/>
        </p:nvSpPr>
        <p:spPr>
          <a:xfrm>
            <a:off x="6720068" y="1093068"/>
            <a:ext cx="859400" cy="2108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4A1320C-490C-4352-9207-A8F718ABA1F9}"/>
              </a:ext>
            </a:extLst>
          </p:cNvPr>
          <p:cNvSpPr txBox="1"/>
          <p:nvPr/>
        </p:nvSpPr>
        <p:spPr>
          <a:xfrm>
            <a:off x="2382566" y="4641001"/>
            <a:ext cx="615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/>
              <a:t>最终聚焦色品贡献</a:t>
            </a:r>
            <a:endParaRPr lang="en-US" altLang="zh-CN" sz="800" dirty="0"/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E0F769C6-94F8-4BB9-BCFC-072E2EF0DD80}"/>
              </a:ext>
            </a:extLst>
          </p:cNvPr>
          <p:cNvCxnSpPr/>
          <p:nvPr/>
        </p:nvCxnSpPr>
        <p:spPr>
          <a:xfrm>
            <a:off x="2676487" y="4939450"/>
            <a:ext cx="1" cy="2200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DB2E008E-84DD-4FE8-985A-8DF6AF1950CD}"/>
              </a:ext>
            </a:extLst>
          </p:cNvPr>
          <p:cNvSpPr txBox="1"/>
          <p:nvPr/>
        </p:nvSpPr>
        <p:spPr>
          <a:xfrm>
            <a:off x="2860924" y="4641001"/>
            <a:ext cx="627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Q15/16</a:t>
            </a:r>
          </a:p>
          <a:p>
            <a:r>
              <a:rPr lang="zh-CN" altLang="en-US" sz="800" dirty="0"/>
              <a:t>色品贡献</a:t>
            </a:r>
            <a:endParaRPr lang="en-US" altLang="zh-CN" sz="800" dirty="0"/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3BDD7A94-FB4D-4C80-A196-A049169EBABA}"/>
              </a:ext>
            </a:extLst>
          </p:cNvPr>
          <p:cNvCxnSpPr/>
          <p:nvPr/>
        </p:nvCxnSpPr>
        <p:spPr>
          <a:xfrm>
            <a:off x="3127345" y="4939450"/>
            <a:ext cx="1" cy="2200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021B8665-7A1E-4969-9C1F-67D886E08ED0}"/>
              </a:ext>
            </a:extLst>
          </p:cNvPr>
          <p:cNvSpPr txBox="1"/>
          <p:nvPr/>
        </p:nvSpPr>
        <p:spPr>
          <a:xfrm>
            <a:off x="1908659" y="5682821"/>
            <a:ext cx="94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PR02</a:t>
            </a:r>
            <a:endParaRPr lang="zh-CN" altLang="en-US" sz="1000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D18A045-81F6-4786-820C-DB693357C30C}"/>
              </a:ext>
            </a:extLst>
          </p:cNvPr>
          <p:cNvSpPr txBox="1"/>
          <p:nvPr/>
        </p:nvSpPr>
        <p:spPr>
          <a:xfrm>
            <a:off x="3121705" y="5682821"/>
            <a:ext cx="94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PR03</a:t>
            </a:r>
            <a:endParaRPr lang="zh-CN" altLang="en-US" sz="1000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1802548-8DA6-40AD-8FF2-152D325EA458}"/>
              </a:ext>
            </a:extLst>
          </p:cNvPr>
          <p:cNvSpPr txBox="1"/>
          <p:nvPr/>
        </p:nvSpPr>
        <p:spPr>
          <a:xfrm>
            <a:off x="5879356" y="5664364"/>
            <a:ext cx="94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PR02</a:t>
            </a:r>
            <a:endParaRPr lang="zh-CN" altLang="en-US" sz="1000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4BAC6D3-F81F-47F9-8F82-37A04D2346F5}"/>
              </a:ext>
            </a:extLst>
          </p:cNvPr>
          <p:cNvSpPr txBox="1"/>
          <p:nvPr/>
        </p:nvSpPr>
        <p:spPr>
          <a:xfrm>
            <a:off x="7092402" y="5664364"/>
            <a:ext cx="94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PR03</a:t>
            </a:r>
            <a:endParaRPr lang="zh-CN" altLang="en-US" sz="1000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A87D846E-C3C8-449F-8D07-EBE2C46A21AF}"/>
              </a:ext>
            </a:extLst>
          </p:cNvPr>
          <p:cNvSpPr txBox="1"/>
          <p:nvPr/>
        </p:nvSpPr>
        <p:spPr>
          <a:xfrm>
            <a:off x="4689336" y="5657421"/>
            <a:ext cx="94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PR01</a:t>
            </a:r>
            <a:endParaRPr lang="zh-CN" altLang="en-US" sz="1000" dirty="0"/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F6BA4566-593B-4F3B-9526-B26B9B455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Electron beam (&gt;2 </a:t>
            </a:r>
            <a:r>
              <a:rPr lang="en-US" altLang="zh-CN" sz="28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nC</a:t>
            </a:r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) emittance measurement</a:t>
            </a:r>
          </a:p>
        </p:txBody>
      </p:sp>
    </p:spTree>
    <p:extLst>
      <p:ext uri="{BB962C8B-B14F-4D97-AF65-F5344CB8AC3E}">
        <p14:creationId xmlns:p14="http://schemas.microsoft.com/office/powerpoint/2010/main" val="95424190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05AC1E9E-7C7C-41EC-9A53-378431BECE1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15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773EF8F5-F3A2-4652-B5CE-8B828678F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Bunch length measurement by 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方煜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8C0349F-EC04-428C-B722-80500ACE8FF2}"/>
              </a:ext>
            </a:extLst>
          </p:cNvPr>
          <p:cNvSpPr txBox="1"/>
          <p:nvPr/>
        </p:nvSpPr>
        <p:spPr>
          <a:xfrm>
            <a:off x="817727" y="908720"/>
            <a:ext cx="278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7030A0"/>
                </a:solidFill>
              </a:rPr>
              <a:t>常用的束长测量方法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11C45E31-13ED-410D-81C7-540B463483D0}"/>
              </a:ext>
            </a:extLst>
          </p:cNvPr>
          <p:cNvGrpSpPr/>
          <p:nvPr/>
        </p:nvGrpSpPr>
        <p:grpSpPr>
          <a:xfrm>
            <a:off x="1550461" y="908720"/>
            <a:ext cx="6446654" cy="3970318"/>
            <a:chOff x="1055950" y="1124345"/>
            <a:chExt cx="6446654" cy="3970318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510BD417-78E9-493D-BF72-2FE3A065FE5D}"/>
                </a:ext>
              </a:extLst>
            </p:cNvPr>
            <p:cNvSpPr txBox="1"/>
            <p:nvPr/>
          </p:nvSpPr>
          <p:spPr>
            <a:xfrm>
              <a:off x="1055950" y="1690438"/>
              <a:ext cx="2781531" cy="28623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/>
                <a:t>电子束纵横向信息转换</a:t>
              </a:r>
              <a:endParaRPr lang="en-US" altLang="zh-CN" dirty="0"/>
            </a:p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Ø"/>
              </a:pPr>
              <a:endParaRPr lang="en-US" altLang="zh-CN" dirty="0"/>
            </a:p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Ø"/>
              </a:pPr>
              <a:endParaRPr lang="en-US" altLang="zh-CN" dirty="0"/>
            </a:p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Ø"/>
              </a:pPr>
              <a:endParaRPr lang="en-US" altLang="zh-CN" dirty="0"/>
            </a:p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/>
                <a:t>电子束辐射场作用反推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0440EF12-0F3D-48B0-BA1E-F5CEE5E9BA72}"/>
                </a:ext>
              </a:extLst>
            </p:cNvPr>
            <p:cNvSpPr txBox="1"/>
            <p:nvPr/>
          </p:nvSpPr>
          <p:spPr>
            <a:xfrm>
              <a:off x="4302689" y="1124345"/>
              <a:ext cx="3199915" cy="39703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zh-CN" altLang="en-US" dirty="0"/>
                <a:t>射频偏转腔</a:t>
              </a:r>
              <a:endParaRPr lang="en-US" altLang="zh-CN" dirty="0"/>
            </a:p>
            <a:p>
              <a:pPr>
                <a:lnSpc>
                  <a:spcPct val="200000"/>
                </a:lnSpc>
              </a:pPr>
              <a:r>
                <a:rPr lang="zh-CN" altLang="en-US" dirty="0"/>
                <a:t>零相位法</a:t>
              </a:r>
              <a:endParaRPr lang="en-US" altLang="zh-CN" dirty="0"/>
            </a:p>
            <a:p>
              <a:pPr>
                <a:lnSpc>
                  <a:spcPct val="200000"/>
                </a:lnSpc>
              </a:pPr>
              <a:r>
                <a:rPr lang="en-US" altLang="zh-CN" dirty="0"/>
                <a:t>THz</a:t>
              </a:r>
              <a:r>
                <a:rPr lang="zh-CN" altLang="en-US" dirty="0"/>
                <a:t>条纹相机</a:t>
              </a:r>
              <a:endParaRPr lang="en-US" altLang="zh-CN" dirty="0"/>
            </a:p>
            <a:p>
              <a:pPr>
                <a:lnSpc>
                  <a:spcPct val="200000"/>
                </a:lnSpc>
              </a:pPr>
              <a:endParaRPr lang="en-US" altLang="zh-CN" dirty="0"/>
            </a:p>
            <a:p>
              <a:pPr>
                <a:lnSpc>
                  <a:spcPct val="200000"/>
                </a:lnSpc>
              </a:pPr>
              <a:r>
                <a:rPr lang="zh-CN" altLang="en-US" dirty="0"/>
                <a:t>束流到达时间检测器（</a:t>
              </a:r>
              <a:r>
                <a:rPr lang="en-US" altLang="zh-CN" dirty="0"/>
                <a:t>BAM</a:t>
              </a:r>
              <a:r>
                <a:rPr lang="zh-CN" altLang="en-US" dirty="0"/>
                <a:t>）</a:t>
              </a:r>
              <a:endParaRPr lang="en-US" altLang="zh-CN" dirty="0"/>
            </a:p>
            <a:p>
              <a:pPr>
                <a:lnSpc>
                  <a:spcPct val="200000"/>
                </a:lnSpc>
              </a:pPr>
              <a:r>
                <a:rPr lang="zh-CN" altLang="en-US" dirty="0"/>
                <a:t>电光采样（</a:t>
              </a:r>
              <a:r>
                <a:rPr lang="en-US" altLang="zh-CN" dirty="0"/>
                <a:t>EOS</a:t>
              </a:r>
              <a:r>
                <a:rPr lang="zh-CN" altLang="en-US" dirty="0"/>
                <a:t>）</a:t>
              </a:r>
              <a:endParaRPr lang="en-US" altLang="zh-CN" dirty="0"/>
            </a:p>
            <a:p>
              <a:pPr>
                <a:lnSpc>
                  <a:spcPct val="200000"/>
                </a:lnSpc>
              </a:pPr>
              <a:r>
                <a:rPr lang="zh-CN" altLang="en-US" dirty="0"/>
                <a:t>相干辐射法</a:t>
              </a:r>
              <a:endParaRPr lang="en-US" altLang="zh-CN" dirty="0"/>
            </a:p>
          </p:txBody>
        </p:sp>
        <p:sp>
          <p:nvSpPr>
            <p:cNvPr id="8" name="左大括号 7">
              <a:extLst>
                <a:ext uri="{FF2B5EF4-FFF2-40B4-BE49-F238E27FC236}">
                  <a16:creationId xmlns:a16="http://schemas.microsoft.com/office/drawing/2014/main" id="{82F0CB13-25FD-4565-B2C2-46AE8F654433}"/>
                </a:ext>
              </a:extLst>
            </p:cNvPr>
            <p:cNvSpPr/>
            <p:nvPr/>
          </p:nvSpPr>
          <p:spPr>
            <a:xfrm>
              <a:off x="4074097" y="1324401"/>
              <a:ext cx="228592" cy="1426420"/>
            </a:xfrm>
            <a:prstGeom prst="leftBrace">
              <a:avLst>
                <a:gd name="adj1" fmla="val 87851"/>
                <a:gd name="adj2" fmla="val 50000"/>
              </a:avLst>
            </a:prstGeom>
            <a:ln w="28575"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左大括号 8">
              <a:extLst>
                <a:ext uri="{FF2B5EF4-FFF2-40B4-BE49-F238E27FC236}">
                  <a16:creationId xmlns:a16="http://schemas.microsoft.com/office/drawing/2014/main" id="{CA73AAFC-FAE8-4E10-A763-A8EDC697AFEE}"/>
                </a:ext>
              </a:extLst>
            </p:cNvPr>
            <p:cNvSpPr/>
            <p:nvPr/>
          </p:nvSpPr>
          <p:spPr>
            <a:xfrm>
              <a:off x="4074097" y="3515129"/>
              <a:ext cx="228592" cy="1426420"/>
            </a:xfrm>
            <a:prstGeom prst="leftBrace">
              <a:avLst>
                <a:gd name="adj1" fmla="val 87851"/>
                <a:gd name="adj2" fmla="val 50000"/>
              </a:avLst>
            </a:prstGeom>
            <a:ln w="28575"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D088FFF-ECF7-46A9-B188-9D0DAE57C78C}"/>
              </a:ext>
            </a:extLst>
          </p:cNvPr>
          <p:cNvGrpSpPr/>
          <p:nvPr/>
        </p:nvGrpSpPr>
        <p:grpSpPr>
          <a:xfrm>
            <a:off x="5633959" y="4751524"/>
            <a:ext cx="2639452" cy="1754326"/>
            <a:chOff x="4689396" y="4967149"/>
            <a:chExt cx="2639452" cy="1754326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F26332C-DC6A-443D-9C7A-6AD84783174B}"/>
                </a:ext>
              </a:extLst>
            </p:cNvPr>
            <p:cNvSpPr/>
            <p:nvPr/>
          </p:nvSpPr>
          <p:spPr>
            <a:xfrm>
              <a:off x="4863152" y="4967149"/>
              <a:ext cx="2465696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zh-CN" altLang="en-US" dirty="0"/>
                <a:t>相干渡越辐射（</a:t>
              </a:r>
              <a:r>
                <a:rPr lang="en-US" altLang="zh-CN" dirty="0"/>
                <a:t>CTR</a:t>
              </a:r>
              <a:r>
                <a:rPr lang="zh-CN" altLang="en-US" dirty="0"/>
                <a:t>）</a:t>
              </a:r>
              <a:endParaRPr lang="en-US" altLang="zh-CN" dirty="0"/>
            </a:p>
            <a:p>
              <a:pPr>
                <a:lnSpc>
                  <a:spcPct val="200000"/>
                </a:lnSpc>
              </a:pPr>
              <a:r>
                <a:rPr lang="zh-CN" altLang="en-US" dirty="0"/>
                <a:t>相干衍射辐射（</a:t>
              </a:r>
              <a:r>
                <a:rPr lang="en-US" altLang="zh-CN" dirty="0"/>
                <a:t>CDR</a:t>
              </a:r>
              <a:r>
                <a:rPr lang="zh-CN" altLang="en-US" dirty="0"/>
                <a:t>）</a:t>
              </a:r>
              <a:endParaRPr lang="en-US" altLang="zh-CN" dirty="0"/>
            </a:p>
            <a:p>
              <a:pPr>
                <a:lnSpc>
                  <a:spcPct val="200000"/>
                </a:lnSpc>
              </a:pPr>
              <a:r>
                <a:rPr lang="zh-CN" altLang="en-US" dirty="0"/>
                <a:t>相干同步辐射（</a:t>
              </a:r>
              <a:r>
                <a:rPr lang="en-US" altLang="zh-CN" dirty="0"/>
                <a:t>CSR</a:t>
              </a:r>
              <a:r>
                <a:rPr lang="zh-CN" altLang="en-US" dirty="0"/>
                <a:t>）</a:t>
              </a:r>
              <a:endParaRPr lang="en-US" altLang="zh-CN" dirty="0"/>
            </a:p>
          </p:txBody>
        </p:sp>
        <p:sp>
          <p:nvSpPr>
            <p:cNvPr id="12" name="左大括号 11">
              <a:extLst>
                <a:ext uri="{FF2B5EF4-FFF2-40B4-BE49-F238E27FC236}">
                  <a16:creationId xmlns:a16="http://schemas.microsoft.com/office/drawing/2014/main" id="{FA81B0C2-C394-4C31-8627-74AE167E0C3C}"/>
                </a:ext>
              </a:extLst>
            </p:cNvPr>
            <p:cNvSpPr/>
            <p:nvPr/>
          </p:nvSpPr>
          <p:spPr>
            <a:xfrm>
              <a:off x="4689396" y="5194859"/>
              <a:ext cx="228592" cy="1426420"/>
            </a:xfrm>
            <a:prstGeom prst="leftBrace">
              <a:avLst>
                <a:gd name="adj1" fmla="val 87851"/>
                <a:gd name="adj2" fmla="val 50000"/>
              </a:avLst>
            </a:prstGeom>
            <a:ln w="28575"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685599DD-DCB3-4692-8DB8-4E591D473FF7}"/>
              </a:ext>
            </a:extLst>
          </p:cNvPr>
          <p:cNvGrpSpPr/>
          <p:nvPr/>
        </p:nvGrpSpPr>
        <p:grpSpPr>
          <a:xfrm>
            <a:off x="5357663" y="4751524"/>
            <a:ext cx="199315" cy="943114"/>
            <a:chOff x="3581400" y="2327562"/>
            <a:chExt cx="533400" cy="1150828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23BC80E2-A467-4000-9DA5-185C2F7B9B2C}"/>
                </a:ext>
              </a:extLst>
            </p:cNvPr>
            <p:cNvCxnSpPr>
              <a:cxnSpLocks/>
            </p:cNvCxnSpPr>
            <p:nvPr/>
          </p:nvCxnSpPr>
          <p:spPr>
            <a:xfrm>
              <a:off x="3581400" y="2327562"/>
              <a:ext cx="0" cy="1150828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3841174C-10B5-49D3-A503-AF4114F6765D}"/>
                </a:ext>
              </a:extLst>
            </p:cNvPr>
            <p:cNvCxnSpPr/>
            <p:nvPr/>
          </p:nvCxnSpPr>
          <p:spPr>
            <a:xfrm>
              <a:off x="3581400" y="3478390"/>
              <a:ext cx="533400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92A0900-25D4-4A0E-8490-7B069D4B9C4A}"/>
              </a:ext>
            </a:extLst>
          </p:cNvPr>
          <p:cNvGrpSpPr/>
          <p:nvPr/>
        </p:nvGrpSpPr>
        <p:grpSpPr>
          <a:xfrm>
            <a:off x="8295573" y="3138726"/>
            <a:ext cx="1328819" cy="1754326"/>
            <a:chOff x="7851862" y="3382528"/>
            <a:chExt cx="1328819" cy="1754326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A21CB612-50F0-4B8B-BF9D-E478B2E07C0F}"/>
                </a:ext>
              </a:extLst>
            </p:cNvPr>
            <p:cNvSpPr txBox="1"/>
            <p:nvPr/>
          </p:nvSpPr>
          <p:spPr>
            <a:xfrm>
              <a:off x="8063067" y="3382528"/>
              <a:ext cx="1117614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/>
                <a:t>传统采样</a:t>
              </a:r>
              <a:endParaRPr lang="en-US" altLang="zh-CN" dirty="0"/>
            </a:p>
            <a:p>
              <a:pPr>
                <a:lnSpc>
                  <a:spcPct val="150000"/>
                </a:lnSpc>
              </a:pPr>
              <a:r>
                <a:rPr lang="zh-CN" altLang="en-US" dirty="0"/>
                <a:t>光谱分辨</a:t>
              </a:r>
              <a:endParaRPr lang="en-US" altLang="zh-CN" dirty="0"/>
            </a:p>
            <a:p>
              <a:pPr>
                <a:lnSpc>
                  <a:spcPct val="150000"/>
                </a:lnSpc>
              </a:pPr>
              <a:r>
                <a:rPr lang="zh-CN" altLang="en-US" dirty="0"/>
                <a:t>时间分辨</a:t>
              </a:r>
              <a:endParaRPr lang="en-US" altLang="zh-CN" dirty="0"/>
            </a:p>
            <a:p>
              <a:pPr>
                <a:lnSpc>
                  <a:spcPct val="150000"/>
                </a:lnSpc>
              </a:pPr>
              <a:r>
                <a:rPr lang="zh-CN" altLang="en-US" dirty="0"/>
                <a:t>空间分辨</a:t>
              </a:r>
              <a:endParaRPr lang="en-US" altLang="zh-CN" dirty="0"/>
            </a:p>
          </p:txBody>
        </p:sp>
        <p:sp>
          <p:nvSpPr>
            <p:cNvPr id="18" name="左大括号 17">
              <a:extLst>
                <a:ext uri="{FF2B5EF4-FFF2-40B4-BE49-F238E27FC236}">
                  <a16:creationId xmlns:a16="http://schemas.microsoft.com/office/drawing/2014/main" id="{7F562229-5068-4022-95EC-FC31B86C21A4}"/>
                </a:ext>
              </a:extLst>
            </p:cNvPr>
            <p:cNvSpPr/>
            <p:nvPr/>
          </p:nvSpPr>
          <p:spPr>
            <a:xfrm>
              <a:off x="7851862" y="3510228"/>
              <a:ext cx="228592" cy="1552861"/>
            </a:xfrm>
            <a:prstGeom prst="leftBrace">
              <a:avLst>
                <a:gd name="adj1" fmla="val 87851"/>
                <a:gd name="adj2" fmla="val 50000"/>
              </a:avLst>
            </a:prstGeom>
            <a:ln w="28575">
              <a:solidFill>
                <a:srgbClr val="7030A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64560534-2327-4055-A7FA-4308F3496B62}"/>
              </a:ext>
            </a:extLst>
          </p:cNvPr>
          <p:cNvCxnSpPr/>
          <p:nvPr/>
        </p:nvCxnSpPr>
        <p:spPr>
          <a:xfrm>
            <a:off x="6590511" y="4044066"/>
            <a:ext cx="159385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>
            <a:extLst>
              <a:ext uri="{FF2B5EF4-FFF2-40B4-BE49-F238E27FC236}">
                <a16:creationId xmlns:a16="http://schemas.microsoft.com/office/drawing/2014/main" id="{8972321D-134C-41DB-AF2C-1CADD9287349}"/>
              </a:ext>
            </a:extLst>
          </p:cNvPr>
          <p:cNvSpPr/>
          <p:nvPr/>
        </p:nvSpPr>
        <p:spPr>
          <a:xfrm>
            <a:off x="8511024" y="4509120"/>
            <a:ext cx="1113367" cy="3138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60887E9-BE61-46D9-ABDC-D37232FC3945}"/>
              </a:ext>
            </a:extLst>
          </p:cNvPr>
          <p:cNvSpPr/>
          <p:nvPr/>
        </p:nvSpPr>
        <p:spPr>
          <a:xfrm>
            <a:off x="5855074" y="4971687"/>
            <a:ext cx="2257149" cy="3101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96250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05AC1E9E-7C7C-41EC-9A53-378431BECE1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16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DAAE2C45-3B5D-4187-9D4F-CEE38FBC2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Bunch length measurement by 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方煜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F4DA9D2-B89B-44A7-A0FE-7B9FA68121DB}"/>
              </a:ext>
            </a:extLst>
          </p:cNvPr>
          <p:cNvSpPr txBox="1"/>
          <p:nvPr/>
        </p:nvSpPr>
        <p:spPr>
          <a:xfrm>
            <a:off x="323216" y="836712"/>
            <a:ext cx="2012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7030A0"/>
                </a:solidFill>
              </a:rPr>
              <a:t>相干渡越辐射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2A2F670-3226-4316-BA4A-7F63209FE389}"/>
              </a:ext>
            </a:extLst>
          </p:cNvPr>
          <p:cNvSpPr txBox="1"/>
          <p:nvPr/>
        </p:nvSpPr>
        <p:spPr>
          <a:xfrm>
            <a:off x="925353" y="1375505"/>
            <a:ext cx="1034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利用短电子束产生强相干辐射，通过测量该辐射的频谱（或干涉图），反推出束团的纵向长度与形状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11E5BCA-087F-45E5-A297-C8B8D7897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53" y="2446635"/>
            <a:ext cx="1979311" cy="1800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6D972C5-13B3-4313-820C-BF401F3E99F8}"/>
              </a:ext>
            </a:extLst>
          </p:cNvPr>
          <p:cNvSpPr txBox="1"/>
          <p:nvPr/>
        </p:nvSpPr>
        <p:spPr>
          <a:xfrm>
            <a:off x="925353" y="1911070"/>
            <a:ext cx="595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渡越辐射：</a:t>
            </a:r>
            <a:r>
              <a:rPr lang="zh-CN" altLang="en-US" dirty="0"/>
              <a:t>带电粒子穿过两种不同介质的界面时产生辐射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12A207C-6EFC-44B8-85C2-4C893E842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353" y="4268717"/>
            <a:ext cx="2023448" cy="1800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DB67699-7111-4D44-B261-43110A1BB4D6}"/>
              </a:ext>
            </a:extLst>
          </p:cNvPr>
          <p:cNvSpPr txBox="1"/>
          <p:nvPr/>
        </p:nvSpPr>
        <p:spPr>
          <a:xfrm>
            <a:off x="707772" y="6090799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单电子渡越辐射角分布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04C0A8E-64AE-473F-95AE-690BF1FA2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546" y="4353941"/>
            <a:ext cx="4974548" cy="54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1FBC2E7-4B7A-47F0-8C3D-1FD2A3D70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1172" y="3106808"/>
            <a:ext cx="3897393" cy="720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F730AB13-E37F-4133-A1A0-15CE43A07D61}"/>
              </a:ext>
            </a:extLst>
          </p:cNvPr>
          <p:cNvSpPr/>
          <p:nvPr/>
        </p:nvSpPr>
        <p:spPr>
          <a:xfrm>
            <a:off x="3416370" y="2568062"/>
            <a:ext cx="7447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铝箔导电性良好，单电子产生的渡越辐射能谱在远红外波段近似为常数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CAD575F-C61E-4DBA-853A-D0F8C548CC6F}"/>
              </a:ext>
            </a:extLst>
          </p:cNvPr>
          <p:cNvSpPr/>
          <p:nvPr/>
        </p:nvSpPr>
        <p:spPr>
          <a:xfrm>
            <a:off x="3416370" y="3889833"/>
            <a:ext cx="7732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当相对论性电子束团穿过铝箔时，就会产生相干渡越辐射，其辐射能谱为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1DCD964-10CD-4325-80B4-31E2BB8405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7485" y="4653395"/>
            <a:ext cx="3072020" cy="111641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D073C03-E27E-419C-AAE8-33BE6AC4BF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7543" y="5082389"/>
            <a:ext cx="3587369" cy="576000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642FDF1-692F-49C4-A3C0-1DF3E62140F9}"/>
              </a:ext>
            </a:extLst>
          </p:cNvPr>
          <p:cNvSpPr/>
          <p:nvPr/>
        </p:nvSpPr>
        <p:spPr>
          <a:xfrm>
            <a:off x="3416370" y="588194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/>
              <a:t>相干渡越辐射的能谱唯一由电子束团的纵向长度决定</a:t>
            </a:r>
          </a:p>
        </p:txBody>
      </p:sp>
    </p:spTree>
    <p:extLst>
      <p:ext uri="{BB962C8B-B14F-4D97-AF65-F5344CB8AC3E}">
        <p14:creationId xmlns:p14="http://schemas.microsoft.com/office/powerpoint/2010/main" val="31489993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05AC1E9E-7C7C-41EC-9A53-378431BECE1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17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773EF8F5-F3A2-4652-B5CE-8B828678F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Bunch length measurement by 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方煜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88CB531-AF21-4295-BD80-64ACDA7ED7E7}"/>
              </a:ext>
            </a:extLst>
          </p:cNvPr>
          <p:cNvSpPr txBox="1"/>
          <p:nvPr/>
        </p:nvSpPr>
        <p:spPr>
          <a:xfrm>
            <a:off x="323216" y="908720"/>
            <a:ext cx="3129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rgbClr val="0070C0"/>
                </a:solidFill>
              </a:rPr>
              <a:t>CTR</a:t>
            </a:r>
            <a:r>
              <a:rPr lang="zh-CN" altLang="en-US" sz="2400" b="1" dirty="0">
                <a:solidFill>
                  <a:srgbClr val="0070C0"/>
                </a:solidFill>
              </a:rPr>
              <a:t>方案及光路架设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AC2A872-6D19-408F-A8B7-25EA1BF70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42" y="2648416"/>
            <a:ext cx="5195088" cy="364923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579A588-DF39-49C3-AEE0-DD6F94A7EFA2}"/>
              </a:ext>
            </a:extLst>
          </p:cNvPr>
          <p:cNvSpPr txBox="1"/>
          <p:nvPr/>
        </p:nvSpPr>
        <p:spPr>
          <a:xfrm>
            <a:off x="821511" y="1368196"/>
            <a:ext cx="4368504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光路架设：迈克尔逊干涉，实现能谱诊断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/>
              <a:t>金属</a:t>
            </a:r>
            <a:r>
              <a:rPr lang="en-US" altLang="zh-CN" b="1" dirty="0"/>
              <a:t>OAP</a:t>
            </a:r>
            <a:r>
              <a:rPr lang="zh-CN" altLang="en-US" b="1" dirty="0"/>
              <a:t>：实现</a:t>
            </a:r>
            <a:r>
              <a:rPr lang="en-US" altLang="zh-CN" b="1" dirty="0"/>
              <a:t>THz</a:t>
            </a:r>
            <a:r>
              <a:rPr lang="zh-CN" altLang="en-US" b="1" dirty="0"/>
              <a:t>的收集与聚焦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en-US" altLang="zh-CN" b="1" dirty="0"/>
              <a:t>THz</a:t>
            </a:r>
            <a:r>
              <a:rPr lang="zh-CN" altLang="en-US" b="1" dirty="0"/>
              <a:t>探测：</a:t>
            </a:r>
            <a:r>
              <a:rPr lang="en-US" altLang="zh-CN" b="1" dirty="0" err="1"/>
              <a:t>golay</a:t>
            </a:r>
            <a:r>
              <a:rPr lang="en-US" altLang="zh-CN" b="1" dirty="0"/>
              <a:t> cell</a:t>
            </a:r>
            <a:r>
              <a:rPr lang="zh-CN" altLang="en-US" b="1" dirty="0"/>
              <a:t>（</a:t>
            </a:r>
            <a:r>
              <a:rPr lang="en-US" altLang="zh-CN" b="1" dirty="0"/>
              <a:t>THz</a:t>
            </a:r>
            <a:r>
              <a:rPr lang="zh-CN" altLang="en-US" b="1" dirty="0"/>
              <a:t>能量探测设备）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19D3C5C-CB1C-41DA-B91A-C5761243182C}"/>
              </a:ext>
            </a:extLst>
          </p:cNvPr>
          <p:cNvGrpSpPr/>
          <p:nvPr/>
        </p:nvGrpSpPr>
        <p:grpSpPr>
          <a:xfrm>
            <a:off x="8312510" y="3199586"/>
            <a:ext cx="3597542" cy="2708737"/>
            <a:chOff x="5234762" y="1066800"/>
            <a:chExt cx="6754038" cy="5085393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C15346D-69DB-454A-8C71-76298848C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4762" y="1066800"/>
              <a:ext cx="6754038" cy="5085393"/>
            </a:xfrm>
            <a:prstGeom prst="rect">
              <a:avLst/>
            </a:prstGeom>
          </p:spPr>
        </p:pic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9FF4B3D6-C93F-4330-9EDF-DCB327893D70}"/>
                </a:ext>
              </a:extLst>
            </p:cNvPr>
            <p:cNvCxnSpPr/>
            <p:nvPr/>
          </p:nvCxnSpPr>
          <p:spPr>
            <a:xfrm>
              <a:off x="9139238" y="1819275"/>
              <a:ext cx="490537" cy="156686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FE33F32C-FB89-4241-8396-F32A57365B13}"/>
                </a:ext>
              </a:extLst>
            </p:cNvPr>
            <p:cNvCxnSpPr/>
            <p:nvPr/>
          </p:nvCxnSpPr>
          <p:spPr>
            <a:xfrm flipV="1">
              <a:off x="6710363" y="3390900"/>
              <a:ext cx="2928937" cy="133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D13CF465-193F-44EC-8102-470838BB7179}"/>
                </a:ext>
              </a:extLst>
            </p:cNvPr>
            <p:cNvCxnSpPr/>
            <p:nvPr/>
          </p:nvCxnSpPr>
          <p:spPr>
            <a:xfrm flipH="1">
              <a:off x="7277103" y="2819400"/>
              <a:ext cx="266698" cy="25193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07BCCC0C-EF58-4E8C-87BD-63D106B5663B}"/>
                </a:ext>
              </a:extLst>
            </p:cNvPr>
            <p:cNvCxnSpPr/>
            <p:nvPr/>
          </p:nvCxnSpPr>
          <p:spPr>
            <a:xfrm flipV="1">
              <a:off x="7277103" y="5167313"/>
              <a:ext cx="1981197" cy="1714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FE05A8C-8ED9-4C40-A258-885CAF7E079C}"/>
              </a:ext>
            </a:extLst>
          </p:cNvPr>
          <p:cNvGrpSpPr/>
          <p:nvPr/>
        </p:nvGrpSpPr>
        <p:grpSpPr>
          <a:xfrm>
            <a:off x="5856494" y="3199586"/>
            <a:ext cx="2182416" cy="2645587"/>
            <a:chOff x="457200" y="858207"/>
            <a:chExt cx="4648200" cy="5634681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D552A88-9290-4189-BE17-82258FD59A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7" t="16260" r="23479" b="15654"/>
            <a:stretch/>
          </p:blipFill>
          <p:spPr>
            <a:xfrm>
              <a:off x="457200" y="858207"/>
              <a:ext cx="4648200" cy="5634681"/>
            </a:xfrm>
            <a:prstGeom prst="rect">
              <a:avLst/>
            </a:prstGeom>
          </p:spPr>
        </p:pic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2E692511-FC11-4351-A524-9D3BC98A3436}"/>
                </a:ext>
              </a:extLst>
            </p:cNvPr>
            <p:cNvCxnSpPr/>
            <p:nvPr/>
          </p:nvCxnSpPr>
          <p:spPr>
            <a:xfrm flipH="1">
              <a:off x="2286000" y="2590800"/>
              <a:ext cx="2590800" cy="2286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10A9A533-A3F7-4B9E-83C2-E17AA5146271}"/>
                </a:ext>
              </a:extLst>
            </p:cNvPr>
            <p:cNvCxnSpPr/>
            <p:nvPr/>
          </p:nvCxnSpPr>
          <p:spPr>
            <a:xfrm>
              <a:off x="1600200" y="2557463"/>
              <a:ext cx="762000" cy="2619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6112DC71-48C8-4CC3-ADDE-9E2728F782F3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533400" y="2557463"/>
              <a:ext cx="1080000" cy="952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609AFA3C-31D3-4061-9AEB-26EA4B85E45C}"/>
              </a:ext>
            </a:extLst>
          </p:cNvPr>
          <p:cNvSpPr txBox="1"/>
          <p:nvPr/>
        </p:nvSpPr>
        <p:spPr>
          <a:xfrm>
            <a:off x="6145811" y="1368196"/>
            <a:ext cx="5469767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窗口材料：</a:t>
            </a:r>
            <a:r>
              <a:rPr lang="en-US" altLang="zh-CN" b="1" dirty="0"/>
              <a:t>TPX</a:t>
            </a:r>
            <a:r>
              <a:rPr lang="zh-CN" altLang="en-US" b="1" dirty="0"/>
              <a:t>（</a:t>
            </a:r>
            <a:r>
              <a:rPr lang="en-US" altLang="zh-CN" b="1" dirty="0"/>
              <a:t>THz</a:t>
            </a:r>
            <a:r>
              <a:rPr lang="zh-CN" altLang="en-US" b="1" dirty="0"/>
              <a:t>有极好的透过率，</a:t>
            </a:r>
            <a:r>
              <a:rPr lang="en-US" altLang="zh-CN" b="1" dirty="0"/>
              <a:t>&gt;95%</a:t>
            </a:r>
            <a:r>
              <a:rPr lang="zh-CN" altLang="en-US" b="1" dirty="0"/>
              <a:t>）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/>
              <a:t>靶片材料：采用</a:t>
            </a:r>
            <a:r>
              <a:rPr lang="en-US" altLang="zh-CN" b="1" dirty="0"/>
              <a:t>OTR</a:t>
            </a:r>
            <a:r>
              <a:rPr lang="zh-CN" altLang="en-US" b="1" dirty="0"/>
              <a:t>靶片作为渡越辐射靶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/>
              <a:t>靶片规格：</a:t>
            </a:r>
            <a:r>
              <a:rPr lang="en-US" altLang="zh-CN" b="1" dirty="0"/>
              <a:t>30</a:t>
            </a:r>
            <a:r>
              <a:rPr lang="zh-CN" altLang="en-US" b="1" dirty="0"/>
              <a:t>*</a:t>
            </a:r>
            <a:r>
              <a:rPr lang="en-US" altLang="zh-CN" b="1" dirty="0"/>
              <a:t>15</a:t>
            </a:r>
            <a:r>
              <a:rPr lang="zh-CN" altLang="en-US" b="1" dirty="0"/>
              <a:t>*</a:t>
            </a:r>
            <a:r>
              <a:rPr lang="en-US" altLang="zh-CN" b="1" dirty="0"/>
              <a:t>0.5mm</a:t>
            </a:r>
            <a:r>
              <a:rPr lang="zh-CN" altLang="en-US" b="1" dirty="0"/>
              <a:t>，抛光，单面镀</a:t>
            </a:r>
            <a:r>
              <a:rPr lang="en-US" altLang="zh-CN" b="1" dirty="0"/>
              <a:t>100nm</a:t>
            </a:r>
            <a:r>
              <a:rPr lang="zh-CN" altLang="en-US" b="1" dirty="0"/>
              <a:t>铝膜</a:t>
            </a:r>
          </a:p>
        </p:txBody>
      </p:sp>
    </p:spTree>
    <p:extLst>
      <p:ext uri="{BB962C8B-B14F-4D97-AF65-F5344CB8AC3E}">
        <p14:creationId xmlns:p14="http://schemas.microsoft.com/office/powerpoint/2010/main" val="25384347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05AC1E9E-7C7C-41EC-9A53-378431BECE1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18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773EF8F5-F3A2-4652-B5CE-8B828678F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Bunch length measurement by 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方煜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21F6C92-B9F7-461B-BD08-4D7E1393E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052736"/>
            <a:ext cx="9196144" cy="497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7BA40C2-52F4-4025-9569-2624ABCAED60}"/>
              </a:ext>
            </a:extLst>
          </p:cNvPr>
          <p:cNvSpPr txBox="1"/>
          <p:nvPr/>
        </p:nvSpPr>
        <p:spPr>
          <a:xfrm>
            <a:off x="9578766" y="1077108"/>
            <a:ext cx="2537874" cy="25274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/>
              <a:t>信号值约</a:t>
            </a:r>
            <a:r>
              <a:rPr lang="en-US" altLang="zh-CN" b="1" dirty="0"/>
              <a:t>30mV</a:t>
            </a:r>
            <a:r>
              <a:rPr lang="zh-CN" altLang="en-US" b="1" dirty="0"/>
              <a:t>左右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/>
              <a:t>进行三峰高斯拟合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/>
              <a:t>反解电子束束长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/>
              <a:t>~ 3 </a:t>
            </a:r>
            <a:r>
              <a:rPr lang="en-US" altLang="zh-CN" b="1" dirty="0" err="1"/>
              <a:t>ps</a:t>
            </a:r>
            <a:r>
              <a:rPr lang="zh-CN" altLang="en-US" b="1" dirty="0"/>
              <a:t>（存疑）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/>
              <a:t>信号抖动较大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59B1191-3086-4F53-9CB1-18BEB06D0301}"/>
              </a:ext>
            </a:extLst>
          </p:cNvPr>
          <p:cNvSpPr txBox="1"/>
          <p:nvPr/>
        </p:nvSpPr>
        <p:spPr>
          <a:xfrm>
            <a:off x="9684250" y="4027578"/>
            <a:ext cx="2359941" cy="1280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</a:rPr>
              <a:t>抖动来源：</a:t>
            </a:r>
            <a:endParaRPr lang="en-US" altLang="zh-CN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    </a:t>
            </a:r>
            <a:r>
              <a:rPr lang="zh-CN" altLang="en-US" b="1" dirty="0">
                <a:solidFill>
                  <a:srgbClr val="FF0000"/>
                </a:solidFill>
              </a:rPr>
              <a:t>电荷量：</a:t>
            </a:r>
            <a:r>
              <a:rPr lang="en-US" altLang="zh-CN" b="1" dirty="0">
                <a:solidFill>
                  <a:srgbClr val="FF0000"/>
                </a:solidFill>
              </a:rPr>
              <a:t>5~10%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    </a:t>
            </a:r>
            <a:r>
              <a:rPr lang="zh-CN" altLang="en-US" b="1" dirty="0">
                <a:solidFill>
                  <a:srgbClr val="FF0000"/>
                </a:solidFill>
              </a:rPr>
              <a:t>束长抖动</a:t>
            </a:r>
          </a:p>
        </p:txBody>
      </p:sp>
    </p:spTree>
    <p:extLst>
      <p:ext uri="{BB962C8B-B14F-4D97-AF65-F5344CB8AC3E}">
        <p14:creationId xmlns:p14="http://schemas.microsoft.com/office/powerpoint/2010/main" val="309459536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05AC1E9E-7C7C-41EC-9A53-378431BECE1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19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773EF8F5-F3A2-4652-B5CE-8B828678F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Bunch length measurement by 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方煜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5B95B6F-E270-47CB-B6D7-D2AD6E725746}"/>
              </a:ext>
            </a:extLst>
          </p:cNvPr>
          <p:cNvSpPr txBox="1"/>
          <p:nvPr/>
        </p:nvSpPr>
        <p:spPr>
          <a:xfrm>
            <a:off x="323216" y="908720"/>
            <a:ext cx="2683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70C0"/>
                </a:solidFill>
              </a:rPr>
              <a:t>单发诊断</a:t>
            </a:r>
            <a:r>
              <a:rPr lang="en-US" altLang="zh-CN" sz="2400" b="1" dirty="0">
                <a:solidFill>
                  <a:srgbClr val="0070C0"/>
                </a:solidFill>
              </a:rPr>
              <a:t>EO</a:t>
            </a:r>
            <a:r>
              <a:rPr lang="zh-CN" altLang="en-US" sz="2400" b="1" dirty="0">
                <a:solidFill>
                  <a:srgbClr val="0070C0"/>
                </a:solidFill>
              </a:rPr>
              <a:t>方案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E3E972D-AC2D-4CCC-AE0B-FF7A406DE0ED}"/>
              </a:ext>
            </a:extLst>
          </p:cNvPr>
          <p:cNvSpPr/>
          <p:nvPr/>
        </p:nvSpPr>
        <p:spPr>
          <a:xfrm>
            <a:off x="946095" y="4852512"/>
            <a:ext cx="2810578" cy="875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束团长度测量精度∼ </a:t>
            </a:r>
            <a:r>
              <a:rPr lang="en-US" altLang="zh-CN" dirty="0"/>
              <a:t>120 fs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到达时间测量精度∼ </a:t>
            </a:r>
            <a:r>
              <a:rPr lang="en-US" altLang="zh-CN" dirty="0"/>
              <a:t>25 fs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029B72A-938B-47E6-8596-F4CE21CB39F0}"/>
              </a:ext>
            </a:extLst>
          </p:cNvPr>
          <p:cNvSpPr/>
          <p:nvPr/>
        </p:nvSpPr>
        <p:spPr>
          <a:xfrm>
            <a:off x="443562" y="5843863"/>
            <a:ext cx="3815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i="1" dirty="0"/>
              <a:t>Steffen Bet al. Physical Review Special Topics-Accelerators and Beams, 2009, 12(3): 032802.</a:t>
            </a:r>
            <a:endParaRPr lang="zh-CN" altLang="en-US" sz="1400" i="1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C4F909FF-777A-4FD5-B511-ECB1A964EACC}"/>
              </a:ext>
            </a:extLst>
          </p:cNvPr>
          <p:cNvGrpSpPr/>
          <p:nvPr/>
        </p:nvGrpSpPr>
        <p:grpSpPr>
          <a:xfrm>
            <a:off x="551384" y="2100010"/>
            <a:ext cx="11541347" cy="2680055"/>
            <a:chOff x="551384" y="1922132"/>
            <a:chExt cx="11541347" cy="2680055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E9458C7-353E-493E-B8CC-F2253944AB75}"/>
                </a:ext>
              </a:extLst>
            </p:cNvPr>
            <p:cNvSpPr txBox="1"/>
            <p:nvPr/>
          </p:nvSpPr>
          <p:spPr>
            <a:xfrm>
              <a:off x="8334015" y="1922132"/>
              <a:ext cx="3416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/>
                <a:t>电子束纵向映射到激光横向分布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D375604-0FE9-4F99-9404-3EFAA890FEEF}"/>
                </a:ext>
              </a:extLst>
            </p:cNvPr>
            <p:cNvSpPr/>
            <p:nvPr/>
          </p:nvSpPr>
          <p:spPr>
            <a:xfrm>
              <a:off x="551384" y="1922132"/>
              <a:ext cx="36471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/>
                <a:t>线性啁啾光，纵向分布映射到光谱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6512E64E-6255-4891-A6EA-F58808409ABC}"/>
                </a:ext>
              </a:extLst>
            </p:cNvPr>
            <p:cNvSpPr/>
            <p:nvPr/>
          </p:nvSpPr>
          <p:spPr>
            <a:xfrm>
              <a:off x="4673532" y="1922132"/>
              <a:ext cx="31854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/>
                <a:t>倍频晶体测量激光的时间信息</a:t>
              </a:r>
            </a:p>
          </p:txBody>
        </p: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31A9F7AF-FC31-4971-85E5-0AD7B1E17395}"/>
                </a:ext>
              </a:extLst>
            </p:cNvPr>
            <p:cNvGrpSpPr/>
            <p:nvPr/>
          </p:nvGrpSpPr>
          <p:grpSpPr>
            <a:xfrm>
              <a:off x="551384" y="2239349"/>
              <a:ext cx="11541347" cy="2362838"/>
              <a:chOff x="551384" y="2239349"/>
              <a:chExt cx="11541347" cy="2362838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F29151E0-9E22-4495-BEFC-3791F252F9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51384" y="2420167"/>
                <a:ext cx="3600000" cy="1285714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5D495F53-470B-4D1D-BF09-BB42F230ED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50859" y="2239349"/>
                <a:ext cx="3600000" cy="1647350"/>
              </a:xfrm>
              <a:prstGeom prst="rect">
                <a:avLst/>
              </a:prstGeom>
            </p:spPr>
          </p:pic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C2E45831-EAEF-4C05-AD6F-0EC2EA5705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50335" y="2427556"/>
                <a:ext cx="3600000" cy="1270936"/>
              </a:xfrm>
              <a:prstGeom prst="rect">
                <a:avLst/>
              </a:prstGeom>
            </p:spPr>
          </p:pic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CCDF6252-340E-4ACE-959D-01A6C475A4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93886" y="3522187"/>
                <a:ext cx="1632961" cy="1080000"/>
              </a:xfrm>
              <a:prstGeom prst="rect">
                <a:avLst/>
              </a:prstGeom>
            </p:spPr>
          </p:pic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C7BBDA53-9B6A-4990-AF2A-BB72B7F3DE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069874" y="3464481"/>
                <a:ext cx="2022857" cy="1080000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C5EF7F94-79DC-42BA-9F62-D7C6D4DDD9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59444" y="3984193"/>
                <a:ext cx="1690149" cy="560288"/>
              </a:xfrm>
              <a:prstGeom prst="rect">
                <a:avLst/>
              </a:prstGeom>
            </p:spPr>
          </p:pic>
        </p:grp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37A4E302-6084-4A83-BAEA-2CEB0DE258D2}"/>
              </a:ext>
            </a:extLst>
          </p:cNvPr>
          <p:cNvSpPr/>
          <p:nvPr/>
        </p:nvSpPr>
        <p:spPr>
          <a:xfrm>
            <a:off x="4833336" y="4852512"/>
            <a:ext cx="2693558" cy="875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束团长度测量精度∼ </a:t>
            </a:r>
            <a:r>
              <a:rPr lang="en-US" altLang="zh-CN" dirty="0"/>
              <a:t>60 fs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到达时间测量精度∼ </a:t>
            </a:r>
            <a:r>
              <a:rPr lang="en-US" altLang="zh-CN" dirty="0"/>
              <a:t>10 fs</a:t>
            </a:r>
            <a:endParaRPr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D84EDCE-D6AD-4033-8A5E-78EEA2F174C8}"/>
              </a:ext>
            </a:extLst>
          </p:cNvPr>
          <p:cNvSpPr/>
          <p:nvPr/>
        </p:nvSpPr>
        <p:spPr>
          <a:xfrm>
            <a:off x="8603556" y="4852512"/>
            <a:ext cx="2693558" cy="875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束团长度测量精度∼ </a:t>
            </a:r>
            <a:r>
              <a:rPr lang="en-US" altLang="zh-CN" dirty="0"/>
              <a:t>60 fs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到达时间测量精度∼ </a:t>
            </a:r>
            <a:r>
              <a:rPr lang="en-US" altLang="zh-CN" dirty="0"/>
              <a:t>10 fs</a:t>
            </a:r>
            <a:endParaRPr lang="zh-CN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F5A42AA-3754-4299-8C27-3A4877942A2F}"/>
              </a:ext>
            </a:extLst>
          </p:cNvPr>
          <p:cNvSpPr/>
          <p:nvPr/>
        </p:nvSpPr>
        <p:spPr>
          <a:xfrm>
            <a:off x="4381355" y="5951585"/>
            <a:ext cx="37689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i="1" dirty="0"/>
              <a:t>G. </a:t>
            </a:r>
            <a:r>
              <a:rPr lang="en-US" altLang="zh-CN" sz="1400" i="1" dirty="0" err="1"/>
              <a:t>Berden</a:t>
            </a:r>
            <a:r>
              <a:rPr lang="en-US" altLang="zh-CN" sz="1400" i="1" dirty="0"/>
              <a:t>, et al. Phys. Rev. Lett. 99, 164801, 2007</a:t>
            </a:r>
            <a:endParaRPr lang="zh-CN" altLang="en-US" sz="14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D7DDADB-FB91-4B0B-9166-FDD0BAC097EF}"/>
              </a:ext>
            </a:extLst>
          </p:cNvPr>
          <p:cNvSpPr/>
          <p:nvPr/>
        </p:nvSpPr>
        <p:spPr>
          <a:xfrm>
            <a:off x="8603556" y="5843863"/>
            <a:ext cx="29650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i="1" dirty="0"/>
              <a:t>王伟</a:t>
            </a:r>
            <a:r>
              <a:rPr lang="en-US" altLang="zh-CN" sz="1400" i="1" dirty="0"/>
              <a:t>. </a:t>
            </a:r>
            <a:r>
              <a:rPr lang="zh-CN" altLang="en-US" sz="1400" i="1" dirty="0"/>
              <a:t>高亮度电子束纵向特性测量的电光方法研究</a:t>
            </a:r>
            <a:r>
              <a:rPr lang="en-US" altLang="zh-CN" sz="1400" i="1" dirty="0"/>
              <a:t>. </a:t>
            </a:r>
            <a:r>
              <a:rPr lang="zh-CN" altLang="en-US" sz="1400" i="1" dirty="0"/>
              <a:t>清华大学</a:t>
            </a:r>
            <a:r>
              <a:rPr lang="en-US" altLang="zh-CN" sz="1400" i="1" dirty="0"/>
              <a:t>, 2017</a:t>
            </a:r>
            <a:endParaRPr lang="zh-CN" altLang="en-US" sz="1400" i="1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6917E5F-764C-45C4-9505-ECDA5771E174}"/>
              </a:ext>
            </a:extLst>
          </p:cNvPr>
          <p:cNvSpPr/>
          <p:nvPr/>
        </p:nvSpPr>
        <p:spPr>
          <a:xfrm>
            <a:off x="551384" y="1550531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70C0"/>
                </a:solidFill>
              </a:rPr>
              <a:t>光谱编码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7D7E428-F06A-4C1E-87AC-51367CE5FE61}"/>
              </a:ext>
            </a:extLst>
          </p:cNvPr>
          <p:cNvSpPr/>
          <p:nvPr/>
        </p:nvSpPr>
        <p:spPr>
          <a:xfrm>
            <a:off x="4386015" y="1550531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70C0"/>
                </a:solidFill>
              </a:rPr>
              <a:t>时间编码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8F23AB0-4578-4AA7-87E2-DFCD4E9EAE5F}"/>
              </a:ext>
            </a:extLst>
          </p:cNvPr>
          <p:cNvSpPr/>
          <p:nvPr/>
        </p:nvSpPr>
        <p:spPr>
          <a:xfrm>
            <a:off x="8026847" y="1546514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70C0"/>
                </a:solidFill>
              </a:rPr>
              <a:t>空间编码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F3C801E-9EC0-4BAB-905E-F8536FAD9C1F}"/>
              </a:ext>
            </a:extLst>
          </p:cNvPr>
          <p:cNvSpPr/>
          <p:nvPr/>
        </p:nvSpPr>
        <p:spPr>
          <a:xfrm>
            <a:off x="8103182" y="980728"/>
            <a:ext cx="3897474" cy="54726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92609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>
            <a:extLst>
              <a:ext uri="{FF2B5EF4-FFF2-40B4-BE49-F238E27FC236}">
                <a16:creationId xmlns:a16="http://schemas.microsoft.com/office/drawing/2014/main" id="{A35BDFCC-F2BC-41E7-B9BB-969034985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496" y="0"/>
            <a:ext cx="8568952" cy="75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33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Outlines</a:t>
            </a:r>
            <a:endParaRPr lang="zh-CN" altLang="en-US" sz="3600" b="1" dirty="0">
              <a:solidFill>
                <a:srgbClr val="333399"/>
              </a:solidFill>
              <a:latin typeface="Tahoma" panose="020B0604030504040204" pitchFamily="34" charset="0"/>
              <a:ea typeface="方正粗黑宋简体" panose="020000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4495AB43-5548-4DB7-8415-B9830C5083AE}"/>
              </a:ext>
            </a:extLst>
          </p:cNvPr>
          <p:cNvSpPr txBox="1">
            <a:spLocks noChangeArrowheads="1"/>
          </p:cNvSpPr>
          <p:nvPr/>
        </p:nvSpPr>
        <p:spPr>
          <a:xfrm>
            <a:off x="911424" y="1268760"/>
            <a:ext cx="10729192" cy="4824536"/>
          </a:xfrm>
          <a:prstGeom prst="rect">
            <a:avLst/>
          </a:prstGeom>
        </p:spPr>
        <p:txBody>
          <a:bodyPr lIns="92075" tIns="46038" rIns="92075" bIns="4603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US" altLang="zh-CN" b="1" kern="0" dirty="0">
                <a:solidFill>
                  <a:srgbClr val="C00000"/>
                </a:solidFill>
              </a:rPr>
              <a:t>IHEP PWFA TF construction</a:t>
            </a:r>
          </a:p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zh-CN" b="1" kern="0" dirty="0"/>
              <a:t>Preliminary results of 1</a:t>
            </a:r>
            <a:r>
              <a:rPr lang="en-US" altLang="zh-CN" b="1" kern="0" baseline="30000" dirty="0"/>
              <a:t>st</a:t>
            </a:r>
            <a:r>
              <a:rPr lang="en-US" altLang="zh-CN" b="1" kern="0" dirty="0"/>
              <a:t> stage commissioning </a:t>
            </a:r>
          </a:p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zh-CN" b="1" kern="0" dirty="0"/>
              <a:t>Summaries and prospects</a:t>
            </a:r>
          </a:p>
        </p:txBody>
      </p:sp>
    </p:spTree>
    <p:extLst>
      <p:ext uri="{BB962C8B-B14F-4D97-AF65-F5344CB8AC3E}">
        <p14:creationId xmlns:p14="http://schemas.microsoft.com/office/powerpoint/2010/main" val="246381772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68E7590-D568-4413-978D-E72631301991}"/>
              </a:ext>
            </a:extLst>
          </p:cNvPr>
          <p:cNvSpPr txBox="1"/>
          <p:nvPr/>
        </p:nvSpPr>
        <p:spPr>
          <a:xfrm>
            <a:off x="410490" y="908720"/>
            <a:ext cx="11669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auto"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2400" b="1" kern="0" dirty="0">
                <a:solidFill>
                  <a:srgbClr val="4472C4">
                    <a:lumMod val="7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CTR</a:t>
            </a:r>
            <a:r>
              <a:rPr lang="zh-CN" altLang="en-US" sz="2400" b="1" kern="0" dirty="0">
                <a:solidFill>
                  <a:srgbClr val="4472C4">
                    <a:lumMod val="7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方案的改进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63F69CD-1C89-4F91-BA29-0219638B37AF}"/>
              </a:ext>
            </a:extLst>
          </p:cNvPr>
          <p:cNvSpPr txBox="1"/>
          <p:nvPr/>
        </p:nvSpPr>
        <p:spPr>
          <a:xfrm>
            <a:off x="677666" y="1413252"/>
            <a:ext cx="91086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b="1" dirty="0"/>
              <a:t>干涉光路校准：      基于氦氖激光器重新校准干涉光路，降低</a:t>
            </a:r>
            <a:r>
              <a:rPr lang="en-US" altLang="zh-CN" b="1" dirty="0"/>
              <a:t>OAP</a:t>
            </a:r>
            <a:r>
              <a:rPr lang="zh-CN" altLang="en-US" b="1" dirty="0"/>
              <a:t>后大光斑的准直误差</a:t>
            </a:r>
            <a:endParaRPr lang="en-US" altLang="zh-CN" b="1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b="1" dirty="0"/>
              <a:t>束流准直：</a:t>
            </a:r>
            <a:r>
              <a:rPr lang="en-US" altLang="zh-CN" b="1" dirty="0"/>
              <a:t>	       </a:t>
            </a:r>
            <a:r>
              <a:rPr lang="zh-CN" altLang="en-US" b="1" dirty="0"/>
              <a:t>腔体前后各架设一个</a:t>
            </a:r>
            <a:r>
              <a:rPr lang="en-US" altLang="zh-CN" b="1" dirty="0"/>
              <a:t>YAG</a:t>
            </a:r>
            <a:r>
              <a:rPr lang="zh-CN" altLang="en-US" b="1" dirty="0"/>
              <a:t>屏，用于束流方向准直。</a:t>
            </a:r>
            <a:endParaRPr lang="en-US" altLang="zh-CN" b="1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en-US" altLang="zh-CN" b="1" dirty="0"/>
              <a:t>THz</a:t>
            </a:r>
            <a:r>
              <a:rPr lang="zh-CN" altLang="en-US" b="1" dirty="0"/>
              <a:t>信号入库：        </a:t>
            </a:r>
            <a:r>
              <a:rPr lang="en-US" altLang="zh-CN" b="1" dirty="0"/>
              <a:t>THz</a:t>
            </a:r>
            <a:r>
              <a:rPr lang="zh-CN" altLang="en-US" b="1" dirty="0"/>
              <a:t>测量信号接入数据库，参考电荷量抖动实现归一化补偿。</a:t>
            </a:r>
            <a:endParaRPr lang="en-US" altLang="zh-CN" b="1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b="1" dirty="0"/>
              <a:t>反解程序优化：      增加低频截止的参数拟合，获得更高精度的反解结果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6EB33A3-D7ED-4FAC-8473-64BECE40598E}"/>
              </a:ext>
            </a:extLst>
          </p:cNvPr>
          <p:cNvSpPr txBox="1"/>
          <p:nvPr/>
        </p:nvSpPr>
        <p:spPr>
          <a:xfrm>
            <a:off x="410490" y="4009608"/>
            <a:ext cx="11669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auto"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2400" b="1" kern="0" dirty="0">
                <a:solidFill>
                  <a:srgbClr val="4472C4">
                    <a:lumMod val="7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EO</a:t>
            </a:r>
            <a:r>
              <a:rPr lang="zh-CN" altLang="en-US" sz="2400" b="1" kern="0" dirty="0">
                <a:solidFill>
                  <a:srgbClr val="4472C4">
                    <a:lumMod val="7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方案的增设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8B7EF93-43FA-4293-8FE2-6D9F44226265}"/>
              </a:ext>
            </a:extLst>
          </p:cNvPr>
          <p:cNvSpPr txBox="1"/>
          <p:nvPr/>
        </p:nvSpPr>
        <p:spPr>
          <a:xfrm>
            <a:off x="677665" y="4513664"/>
            <a:ext cx="11394999" cy="1661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en-US" altLang="zh-CN" b="1" dirty="0"/>
              <a:t>40 TW</a:t>
            </a:r>
            <a:r>
              <a:rPr lang="zh-CN" altLang="en-US" b="1" dirty="0"/>
              <a:t>激光系统：</a:t>
            </a:r>
            <a:r>
              <a:rPr lang="en-US" altLang="zh-CN" b="1" dirty="0"/>
              <a:t>   </a:t>
            </a:r>
            <a:r>
              <a:rPr lang="zh-CN" altLang="en-US" b="1" dirty="0"/>
              <a:t>采用</a:t>
            </a:r>
            <a:r>
              <a:rPr lang="en-US" altLang="zh-CN" b="1" dirty="0"/>
              <a:t>40 TW</a:t>
            </a:r>
            <a:r>
              <a:rPr lang="zh-CN" altLang="en-US" b="1" dirty="0"/>
              <a:t>激光系统，分出</a:t>
            </a:r>
            <a:r>
              <a:rPr lang="en-US" altLang="zh-CN" b="1" dirty="0" err="1"/>
              <a:t>mJ</a:t>
            </a:r>
            <a:r>
              <a:rPr lang="zh-CN" altLang="en-US" b="1" dirty="0"/>
              <a:t>能量的激光，用于</a:t>
            </a:r>
            <a:r>
              <a:rPr lang="en-US" altLang="zh-CN" b="1" dirty="0"/>
              <a:t>EO</a:t>
            </a:r>
            <a:r>
              <a:rPr lang="zh-CN" altLang="en-US" b="1" dirty="0"/>
              <a:t>束长诊断</a:t>
            </a:r>
            <a:endParaRPr lang="en-US" altLang="zh-CN" b="1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en-US" altLang="zh-CN" b="1" dirty="0"/>
              <a:t>EO</a:t>
            </a:r>
            <a:r>
              <a:rPr lang="zh-CN" altLang="en-US" b="1" dirty="0"/>
              <a:t>束长诊断：</a:t>
            </a:r>
            <a:r>
              <a:rPr lang="en-US" altLang="zh-CN" b="1" dirty="0"/>
              <a:t>	      </a:t>
            </a:r>
            <a:r>
              <a:rPr lang="zh-CN" altLang="en-US" b="1" dirty="0"/>
              <a:t>所需元件为电光晶体（</a:t>
            </a:r>
            <a:r>
              <a:rPr lang="en-US" altLang="zh-CN" b="1" dirty="0" err="1"/>
              <a:t>ZnTe</a:t>
            </a:r>
            <a:r>
              <a:rPr lang="zh-CN" altLang="en-US" b="1" dirty="0"/>
              <a:t>）、反射镜、平移台、相机、偏振片、半波片、镜头</a:t>
            </a:r>
            <a:r>
              <a:rPr lang="en-US" altLang="zh-CN" b="1" dirty="0"/>
              <a:t>/</a:t>
            </a:r>
            <a:r>
              <a:rPr lang="zh-CN" altLang="en-US" b="1" dirty="0"/>
              <a:t>透镜</a:t>
            </a:r>
            <a:endParaRPr lang="en-US" altLang="zh-CN" b="1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b="1" dirty="0"/>
              <a:t>两套方案测量：     基于不同方案分别测量束长，并进行对比。</a:t>
            </a:r>
            <a:endParaRPr lang="en-US" altLang="zh-CN" b="1" dirty="0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78B05C75-08F8-4B12-8280-1C946BD6D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Bunch length measurement by 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方煜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スライド番号プレースホルダ 3">
            <a:extLst>
              <a:ext uri="{FF2B5EF4-FFF2-40B4-BE49-F238E27FC236}">
                <a16:creationId xmlns:a16="http://schemas.microsoft.com/office/drawing/2014/main" id="{9BFC32A7-4FB7-42AF-9724-3C5AE40B293B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20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500820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1ADCC1B-A4AF-419E-9B07-1E398C170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87" y="2749790"/>
            <a:ext cx="3739287" cy="218748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D2EED66-DEB7-4491-8CC6-6A2CCFCB54F8}"/>
              </a:ext>
            </a:extLst>
          </p:cNvPr>
          <p:cNvSpPr txBox="1"/>
          <p:nvPr/>
        </p:nvSpPr>
        <p:spPr>
          <a:xfrm>
            <a:off x="539045" y="1042176"/>
            <a:ext cx="9785009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1" indent="-182880">
              <a:spcBef>
                <a:spcPts val="1000"/>
              </a:spcBef>
              <a:buSzPct val="60000"/>
              <a:buFont typeface="Wingdings" panose="05000000000000000000" pitchFamily="2" charset="2"/>
              <a:buChar char="n"/>
            </a:pPr>
            <a:r>
              <a:rPr lang="zh-CN" altLang="en-US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基于能量啁啾的束长测量</a:t>
            </a:r>
            <a:endParaRPr lang="en-US" altLang="zh-CN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685800" lvl="2" indent="-182880">
              <a:spcBef>
                <a:spcPts val="1000"/>
              </a:spcBef>
              <a:buSzPct val="60000"/>
              <a:buFont typeface="Wingdings" panose="05000000000000000000" pitchFamily="2" charset="2"/>
              <a:buChar char="n"/>
            </a:pP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</a:rPr>
              <a:t>扫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</a:rPr>
              <a:t>K16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</a:rPr>
              <a:t>相位和高压，测量能量和能散</a:t>
            </a:r>
          </a:p>
          <a:p>
            <a:pPr marL="685800" lvl="2" indent="-182880">
              <a:spcBef>
                <a:spcPts val="1000"/>
              </a:spcBef>
              <a:buSzPct val="60000"/>
              <a:buFont typeface="Wingdings" panose="05000000000000000000" pitchFamily="2" charset="2"/>
              <a:buChar char="n"/>
            </a:pP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</a:rPr>
              <a:t>拟合零相位点、最大能量增益</a:t>
            </a:r>
            <a:endParaRPr lang="en-US" altLang="zh-CN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685800" lvl="2" indent="-182880">
              <a:spcBef>
                <a:spcPts val="1000"/>
              </a:spcBef>
              <a:buSzPct val="60000"/>
              <a:buFont typeface="Wingdings" panose="05000000000000000000" pitchFamily="2" charset="2"/>
              <a:buChar char="n"/>
            </a:pP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</a:rPr>
              <a:t>束长间接测量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</a:rPr>
              <a:t>: 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6.7 </a:t>
            </a:r>
            <a:r>
              <a:rPr lang="en-US" altLang="zh-CN" b="1" dirty="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ps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</a:rPr>
              <a:t>（初步测量，未压缩）</a:t>
            </a:r>
            <a:endParaRPr lang="en-US" altLang="zh-CN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59292F2-951A-4404-8FFB-F5E34022E8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3" t="5450"/>
          <a:stretch/>
        </p:blipFill>
        <p:spPr>
          <a:xfrm>
            <a:off x="9123939" y="3837803"/>
            <a:ext cx="2763959" cy="78848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AF55F71-CF7A-4AB0-A711-EF98C8E8A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8395" y="3442235"/>
            <a:ext cx="1370253" cy="3086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EBE436B-86E5-4A38-9A4E-13C898DBA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7741" y="3475739"/>
            <a:ext cx="1099039" cy="259009"/>
          </a:xfrm>
          <a:prstGeom prst="rect">
            <a:avLst/>
          </a:prstGeom>
        </p:spPr>
      </p:pic>
      <p:sp>
        <p:nvSpPr>
          <p:cNvPr id="7" name="Rectangle 14">
            <a:extLst>
              <a:ext uri="{FF2B5EF4-FFF2-40B4-BE49-F238E27FC236}">
                <a16:creationId xmlns:a16="http://schemas.microsoft.com/office/drawing/2014/main" id="{1A9889BF-2D34-4B34-8F19-2E366D513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939" y="3174788"/>
            <a:ext cx="2196440" cy="261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chirp</a:t>
            </a:r>
            <a:r>
              <a:rPr lang="zh-CN" altLang="en-US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引入的能散</a:t>
            </a: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0036822-149C-4D1B-AA6F-5CE7D397E183}"/>
              </a:ext>
            </a:extLst>
          </p:cNvPr>
          <p:cNvSpPr/>
          <p:nvPr/>
        </p:nvSpPr>
        <p:spPr>
          <a:xfrm>
            <a:off x="10856544" y="3130004"/>
            <a:ext cx="8899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总测量能散</a:t>
            </a: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D804458-2F8A-471C-85CE-B87635F29921}"/>
              </a:ext>
            </a:extLst>
          </p:cNvPr>
          <p:cNvSpPr txBox="1"/>
          <p:nvPr/>
        </p:nvSpPr>
        <p:spPr>
          <a:xfrm>
            <a:off x="978007" y="5138608"/>
            <a:ext cx="2735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*</a:t>
            </a:r>
            <a:r>
              <a:rPr lang="zh-CN" altLang="en-US" sz="1400" dirty="0"/>
              <a:t>该实验早于相干渡越辐射测量设备的安装时间；且相干渡越辐射测量需要较大电荷量。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85B461A-8F25-42CE-A4B0-DCAEE5F408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786" y="2749790"/>
            <a:ext cx="4314903" cy="2537012"/>
          </a:xfrm>
          <a:prstGeom prst="rect">
            <a:avLst/>
          </a:prstGeom>
        </p:spPr>
      </p:pic>
      <p:sp>
        <p:nvSpPr>
          <p:cNvPr id="11" name="Rectangle 12">
            <a:extLst>
              <a:ext uri="{FF2B5EF4-FFF2-40B4-BE49-F238E27FC236}">
                <a16:creationId xmlns:a16="http://schemas.microsoft.com/office/drawing/2014/main" id="{FA56F179-4B6B-411A-8F34-9205D206D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e+ bunch length measurement from BEPCII linac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スライド番号プレースホルダ 3">
            <a:extLst>
              <a:ext uri="{FF2B5EF4-FFF2-40B4-BE49-F238E27FC236}">
                <a16:creationId xmlns:a16="http://schemas.microsoft.com/office/drawing/2014/main" id="{A0696EED-AC7E-4F1C-AC28-625F62CE3333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21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042950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EFB67810-6DDC-4B60-8C4C-54A87CB9A052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22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C0B2022-5C34-4A49-9545-E22AA052A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70" y="908720"/>
            <a:ext cx="10434259" cy="3528392"/>
          </a:xfrm>
          <a:prstGeom prst="rect">
            <a:avLst/>
          </a:prstGeom>
        </p:spPr>
      </p:pic>
      <p:sp>
        <p:nvSpPr>
          <p:cNvPr id="4" name="Rectangle 12">
            <a:extLst>
              <a:ext uri="{FF2B5EF4-FFF2-40B4-BE49-F238E27FC236}">
                <a16:creationId xmlns:a16="http://schemas.microsoft.com/office/drawing/2014/main" id="{5C32A152-E6D1-4323-9776-E3BD53347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BL2 klystron conditioning and RF gun commissioning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B634AE59-6250-4E0A-89AE-745985268D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51675"/>
              </p:ext>
            </p:extLst>
          </p:nvPr>
        </p:nvGraphicFramePr>
        <p:xfrm>
          <a:off x="382037" y="4197528"/>
          <a:ext cx="11427923" cy="2228850"/>
        </p:xfrm>
        <a:graphic>
          <a:graphicData uri="http://schemas.openxmlformats.org/drawingml/2006/table">
            <a:tbl>
              <a:tblPr/>
              <a:tblGrid>
                <a:gridCol w="844514">
                  <a:extLst>
                    <a:ext uri="{9D8B030D-6E8A-4147-A177-3AD203B41FA5}">
                      <a16:colId xmlns:a16="http://schemas.microsoft.com/office/drawing/2014/main" val="2870300999"/>
                    </a:ext>
                  </a:extLst>
                </a:gridCol>
                <a:gridCol w="844514">
                  <a:extLst>
                    <a:ext uri="{9D8B030D-6E8A-4147-A177-3AD203B41FA5}">
                      <a16:colId xmlns:a16="http://schemas.microsoft.com/office/drawing/2014/main" val="3164756222"/>
                    </a:ext>
                  </a:extLst>
                </a:gridCol>
                <a:gridCol w="1049728">
                  <a:extLst>
                    <a:ext uri="{9D8B030D-6E8A-4147-A177-3AD203B41FA5}">
                      <a16:colId xmlns:a16="http://schemas.microsoft.com/office/drawing/2014/main" val="1072033366"/>
                    </a:ext>
                  </a:extLst>
                </a:gridCol>
                <a:gridCol w="1316170">
                  <a:extLst>
                    <a:ext uri="{9D8B030D-6E8A-4147-A177-3AD203B41FA5}">
                      <a16:colId xmlns:a16="http://schemas.microsoft.com/office/drawing/2014/main" val="2461239908"/>
                    </a:ext>
                  </a:extLst>
                </a:gridCol>
                <a:gridCol w="587883">
                  <a:extLst>
                    <a:ext uri="{9D8B030D-6E8A-4147-A177-3AD203B41FA5}">
                      <a16:colId xmlns:a16="http://schemas.microsoft.com/office/drawing/2014/main" val="227019496"/>
                    </a:ext>
                  </a:extLst>
                </a:gridCol>
                <a:gridCol w="784815">
                  <a:extLst>
                    <a:ext uri="{9D8B030D-6E8A-4147-A177-3AD203B41FA5}">
                      <a16:colId xmlns:a16="http://schemas.microsoft.com/office/drawing/2014/main" val="1034325476"/>
                    </a:ext>
                  </a:extLst>
                </a:gridCol>
                <a:gridCol w="1313824">
                  <a:extLst>
                    <a:ext uri="{9D8B030D-6E8A-4147-A177-3AD203B41FA5}">
                      <a16:colId xmlns:a16="http://schemas.microsoft.com/office/drawing/2014/main" val="1981117072"/>
                    </a:ext>
                  </a:extLst>
                </a:gridCol>
                <a:gridCol w="1702049">
                  <a:extLst>
                    <a:ext uri="{9D8B030D-6E8A-4147-A177-3AD203B41FA5}">
                      <a16:colId xmlns:a16="http://schemas.microsoft.com/office/drawing/2014/main" val="3494709676"/>
                    </a:ext>
                  </a:extLst>
                </a:gridCol>
                <a:gridCol w="1754412">
                  <a:extLst>
                    <a:ext uri="{9D8B030D-6E8A-4147-A177-3AD203B41FA5}">
                      <a16:colId xmlns:a16="http://schemas.microsoft.com/office/drawing/2014/main" val="479352492"/>
                    </a:ext>
                  </a:extLst>
                </a:gridCol>
                <a:gridCol w="1230014">
                  <a:extLst>
                    <a:ext uri="{9D8B030D-6E8A-4147-A177-3AD203B41FA5}">
                      <a16:colId xmlns:a16="http://schemas.microsoft.com/office/drawing/2014/main" val="4105083066"/>
                    </a:ext>
                  </a:extLst>
                </a:gridCol>
              </a:tblGrid>
              <a:tr h="16032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Linac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Beam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能量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电荷量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束长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流强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束流尺寸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日期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作用点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60407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eV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nC</a:t>
                      </a:r>
                      <a:endParaRPr 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ps</a:t>
                      </a:r>
                      <a:endParaRPr 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kA</a:t>
                      </a:r>
                      <a:endParaRPr 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µm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µm</a:t>
                      </a:r>
                      <a:endParaRPr 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348474"/>
                  </a:ext>
                </a:extLst>
              </a:tr>
              <a:tr h="160326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BL2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e3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150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5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≦</a:t>
                      </a:r>
                      <a:r>
                        <a:rPr 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1.8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≤50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/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年中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IP2</a:t>
                      </a: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389324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2026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年底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475581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≤50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2027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年中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940727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e4d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1.8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≤50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2026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年底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IP2</a:t>
                      </a:r>
                      <a:endParaRPr 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653459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≤50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2027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年中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664499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e4t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0.5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/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2026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年底</a:t>
                      </a:r>
                      <a:endParaRPr 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IP2</a:t>
                      </a:r>
                      <a:endParaRPr 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90433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年中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822249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e5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1.5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年(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按需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IP1</a:t>
                      </a: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103444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e6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0.1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/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按需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IP1</a:t>
                      </a:r>
                      <a:endParaRPr 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564175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e7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170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0.03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/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≤100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~2027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IP1</a:t>
                      </a:r>
                      <a:endParaRPr 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421743"/>
                  </a:ext>
                </a:extLst>
              </a:tr>
              <a:tr h="160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e8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130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5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10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≤400</a:t>
                      </a:r>
                      <a:endParaRPr lang="zh-C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≤400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2026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按需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IP3</a:t>
                      </a:r>
                      <a:endParaRPr 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363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75888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EFB67810-6DDC-4B60-8C4C-54A87CB9A052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23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pic>
        <p:nvPicPr>
          <p:cNvPr id="3" name="内容占位符 5">
            <a:extLst>
              <a:ext uri="{FF2B5EF4-FFF2-40B4-BE49-F238E27FC236}">
                <a16:creationId xmlns:a16="http://schemas.microsoft.com/office/drawing/2014/main" id="{C410DFFC-BE4B-409C-976E-2AD151F9EE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64" y="1202501"/>
            <a:ext cx="5768736" cy="480377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EEEE573-A307-40CD-B852-288C2799AD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623" y="1202500"/>
            <a:ext cx="5812614" cy="439027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9FE9622-90B0-4B98-8384-B9DB05FD5893}"/>
              </a:ext>
            </a:extLst>
          </p:cNvPr>
          <p:cNvSpPr txBox="1"/>
          <p:nvPr/>
        </p:nvSpPr>
        <p:spPr>
          <a:xfrm>
            <a:off x="2415988" y="908720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S-band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0DC5AB3-89E5-4DF1-B7CA-699CE0F2F152}"/>
              </a:ext>
            </a:extLst>
          </p:cNvPr>
          <p:cNvSpPr txBox="1"/>
          <p:nvPr/>
        </p:nvSpPr>
        <p:spPr>
          <a:xfrm>
            <a:off x="8861612" y="908720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L-band</a:t>
            </a:r>
            <a:endParaRPr lang="zh-CN" altLang="en-US" dirty="0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A7BEB92-0C60-4177-A93D-24CB86E4C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BL2 klystron conditioning and RF gun commissioning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259571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EFB67810-6DDC-4B60-8C4C-54A87CB9A052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24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11" name="内容占位符 1">
            <a:extLst>
              <a:ext uri="{FF2B5EF4-FFF2-40B4-BE49-F238E27FC236}">
                <a16:creationId xmlns:a16="http://schemas.microsoft.com/office/drawing/2014/main" id="{0793BBAD-BFCD-4E71-A625-8B5011511E49}"/>
              </a:ext>
            </a:extLst>
          </p:cNvPr>
          <p:cNvSpPr txBox="1">
            <a:spLocks/>
          </p:cNvSpPr>
          <p:nvPr/>
        </p:nvSpPr>
        <p:spPr>
          <a:xfrm>
            <a:off x="780288" y="5123818"/>
            <a:ext cx="11364384" cy="118011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2000" kern="0" dirty="0"/>
              <a:t>调整电子枪</a:t>
            </a:r>
            <a:r>
              <a:rPr lang="en-US" altLang="zh-CN" sz="2000" kern="0" dirty="0"/>
              <a:t>RF</a:t>
            </a:r>
            <a:r>
              <a:rPr lang="zh-CN" altLang="en-US" sz="2000" kern="0" dirty="0"/>
              <a:t>相位，测得束团电荷量</a:t>
            </a:r>
            <a:r>
              <a:rPr lang="en-US" altLang="zh-CN" sz="2000" kern="0" dirty="0"/>
              <a:t>0.75~3.2 </a:t>
            </a:r>
            <a:r>
              <a:rPr lang="en-US" altLang="zh-CN" sz="2000" kern="0" dirty="0" err="1"/>
              <a:t>nC</a:t>
            </a:r>
            <a:r>
              <a:rPr lang="zh-CN" altLang="en-US" sz="2000" kern="0" dirty="0"/>
              <a:t>。到靶激光能量</a:t>
            </a:r>
            <a:r>
              <a:rPr lang="en-US" altLang="zh-CN" sz="2000" kern="0" dirty="0"/>
              <a:t>~1 </a:t>
            </a:r>
            <a:r>
              <a:rPr lang="en-US" altLang="zh-CN" sz="2000" kern="0" dirty="0" err="1"/>
              <a:t>mJ</a:t>
            </a:r>
            <a:r>
              <a:rPr lang="zh-CN" altLang="en-US" sz="2000" kern="0" dirty="0"/>
              <a:t>，量子效率</a:t>
            </a:r>
            <a:r>
              <a:rPr lang="en-US" altLang="zh-CN" sz="2000" kern="0" dirty="0"/>
              <a:t>~1.5%</a:t>
            </a:r>
          </a:p>
          <a:p>
            <a:r>
              <a:rPr lang="zh-CN" altLang="en-US" sz="2000" kern="0" dirty="0"/>
              <a:t>根据</a:t>
            </a:r>
            <a:r>
              <a:rPr lang="en-US" altLang="zh-CN" sz="2000" dirty="0"/>
              <a:t>AM1-PR7</a:t>
            </a:r>
            <a:r>
              <a:rPr lang="zh-CN" altLang="en-US" sz="2000" dirty="0"/>
              <a:t>处色散函数</a:t>
            </a:r>
            <a:r>
              <a:rPr lang="en-US" altLang="zh-CN" sz="2000" dirty="0"/>
              <a:t>560 mm</a:t>
            </a:r>
            <a:r>
              <a:rPr lang="zh-CN" altLang="en-US" sz="2000" dirty="0"/>
              <a:t>，</a:t>
            </a:r>
            <a:r>
              <a:rPr lang="zh-CN" altLang="en-US" sz="2000" kern="0" dirty="0"/>
              <a:t>估算能量：</a:t>
            </a:r>
            <a:r>
              <a:rPr lang="en-US" altLang="zh-CN" sz="2000" kern="0" dirty="0"/>
              <a:t>~ 6.5 MeV </a:t>
            </a:r>
            <a:r>
              <a:rPr lang="zh-CN" altLang="en-US" sz="2000" kern="0" dirty="0"/>
              <a:t>（设计指标为</a:t>
            </a:r>
            <a:r>
              <a:rPr lang="en-US" altLang="zh-CN" sz="2000" kern="0" dirty="0"/>
              <a:t>7 MeV</a:t>
            </a:r>
            <a:r>
              <a:rPr lang="zh-CN" altLang="en-US" sz="2000" kern="0" dirty="0"/>
              <a:t>）</a:t>
            </a:r>
            <a:endParaRPr lang="en-US" altLang="zh-CN" sz="2000" kern="0" dirty="0"/>
          </a:p>
          <a:p>
            <a:r>
              <a:rPr lang="zh-CN" altLang="en-US" sz="2000" kern="0" dirty="0"/>
              <a:t>存在明显偏心（目前无法实时观测光斑在阴极上的位置）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A6D4F35-C973-4F33-883F-FF389C72D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975" y="2391900"/>
            <a:ext cx="4924522" cy="2473246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33A8AAC-2D6B-4E0A-A201-796FC7B8AD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7" t="27048" r="62639" b="19654"/>
          <a:stretch/>
        </p:blipFill>
        <p:spPr bwMode="auto">
          <a:xfrm>
            <a:off x="8326581" y="2345744"/>
            <a:ext cx="3865419" cy="251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613E4745-D984-48B5-80D6-5666914115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9" t="4257" r="34193" b="13226"/>
          <a:stretch/>
        </p:blipFill>
        <p:spPr bwMode="auto">
          <a:xfrm>
            <a:off x="152402" y="2204864"/>
            <a:ext cx="3043486" cy="285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1D3DDCF8-D5A1-4C05-8B50-867612B30897}"/>
              </a:ext>
            </a:extLst>
          </p:cNvPr>
          <p:cNvSpPr txBox="1"/>
          <p:nvPr/>
        </p:nvSpPr>
        <p:spPr>
          <a:xfrm>
            <a:off x="1123603" y="425817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PR01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6BC2281-8E33-4381-AE34-1765A9E6B442}"/>
              </a:ext>
            </a:extLst>
          </p:cNvPr>
          <p:cNvSpPr txBox="1"/>
          <p:nvPr/>
        </p:nvSpPr>
        <p:spPr>
          <a:xfrm>
            <a:off x="9447414" y="4138797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PR07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95DF8271-80F0-4730-970E-204293415F1B}"/>
              </a:ext>
            </a:extLst>
          </p:cNvPr>
          <p:cNvCxnSpPr/>
          <p:nvPr/>
        </p:nvCxnSpPr>
        <p:spPr>
          <a:xfrm flipH="1">
            <a:off x="5084618" y="3183173"/>
            <a:ext cx="4289367" cy="748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2">
            <a:extLst>
              <a:ext uri="{FF2B5EF4-FFF2-40B4-BE49-F238E27FC236}">
                <a16:creationId xmlns:a16="http://schemas.microsoft.com/office/drawing/2014/main" id="{D5F367C1-9D13-4EDE-AE01-94FA6FDDE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BL2 klystron conditioning and RF gun commissioning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52E90E9-0DF6-47AA-93C0-486B2D54F7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49" r="9699" b="16075"/>
          <a:stretch/>
        </p:blipFill>
        <p:spPr>
          <a:xfrm>
            <a:off x="83332" y="956193"/>
            <a:ext cx="12025336" cy="120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13464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>
            <a:extLst>
              <a:ext uri="{FF2B5EF4-FFF2-40B4-BE49-F238E27FC236}">
                <a16:creationId xmlns:a16="http://schemas.microsoft.com/office/drawing/2014/main" id="{A35BDFCC-F2BC-41E7-B9BB-969034985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496" y="0"/>
            <a:ext cx="8568952" cy="75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33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Outlines</a:t>
            </a:r>
            <a:endParaRPr lang="zh-CN" altLang="en-US" sz="3600" b="1" dirty="0">
              <a:solidFill>
                <a:srgbClr val="333399"/>
              </a:solidFill>
              <a:latin typeface="Tahoma" panose="020B0604030504040204" pitchFamily="34" charset="0"/>
              <a:ea typeface="方正粗黑宋简体" panose="020000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4495AB43-5548-4DB7-8415-B9830C5083AE}"/>
              </a:ext>
            </a:extLst>
          </p:cNvPr>
          <p:cNvSpPr txBox="1">
            <a:spLocks noChangeArrowheads="1"/>
          </p:cNvSpPr>
          <p:nvPr/>
        </p:nvSpPr>
        <p:spPr>
          <a:xfrm>
            <a:off x="911424" y="1268760"/>
            <a:ext cx="10729192" cy="4824536"/>
          </a:xfrm>
          <a:prstGeom prst="rect">
            <a:avLst/>
          </a:prstGeom>
        </p:spPr>
        <p:txBody>
          <a:bodyPr lIns="92075" tIns="46038" rIns="92075" bIns="4603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zh-CN" b="1" kern="0" dirty="0">
                <a:solidFill>
                  <a:schemeClr val="bg1">
                    <a:lumMod val="75000"/>
                  </a:schemeClr>
                </a:solidFill>
              </a:rPr>
              <a:t>IHEP PWFA TF construction</a:t>
            </a:r>
          </a:p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zh-CN" b="1" kern="0" dirty="0">
                <a:solidFill>
                  <a:schemeClr val="bg1">
                    <a:lumMod val="75000"/>
                  </a:schemeClr>
                </a:solidFill>
              </a:rPr>
              <a:t>Preliminary results of 1st stage commissioning </a:t>
            </a:r>
          </a:p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US" altLang="zh-CN" b="1" kern="0" dirty="0">
                <a:solidFill>
                  <a:srgbClr val="C00000"/>
                </a:solidFill>
              </a:rPr>
              <a:t>Summaries and prospects</a:t>
            </a:r>
          </a:p>
        </p:txBody>
      </p:sp>
    </p:spTree>
    <p:extLst>
      <p:ext uri="{BB962C8B-B14F-4D97-AF65-F5344CB8AC3E}">
        <p14:creationId xmlns:p14="http://schemas.microsoft.com/office/powerpoint/2010/main" val="1521900160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726AA05-918E-4F7D-9BE5-7DFD86384FFB}"/>
              </a:ext>
            </a:extLst>
          </p:cNvPr>
          <p:cNvSpPr txBox="1"/>
          <p:nvPr/>
        </p:nvSpPr>
        <p:spPr>
          <a:xfrm>
            <a:off x="805529" y="1149308"/>
            <a:ext cx="10568424" cy="341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速调管运输多次损坏和经费缺口影响了整体调束进度</a:t>
            </a:r>
            <a:endParaRPr lang="en-US" altLang="zh-CN" sz="24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束线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束流参数测量有了初步结果，诊断设备的还需要进一步优化、调整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计划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月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10</a:t>
            </a: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日恢复束线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</a:t>
            </a: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波段老练与整体调束</a:t>
            </a:r>
            <a:endParaRPr lang="en-US" altLang="zh-CN" sz="24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近两周完成束线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sz="24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真空连接及等离子体源气路安装</a:t>
            </a:r>
            <a:endParaRPr lang="en-US" altLang="zh-CN" sz="24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9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月初开始束线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调束，希望年底实现合束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C23DD339-AC95-4B7E-8F8B-E090286E8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Summaries and future plan</a:t>
            </a:r>
            <a:endParaRPr lang="en-US" altLang="zh-CN" sz="2800" b="1" dirty="0">
              <a:solidFill>
                <a:schemeClr val="tx2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CAA913FC-9EB9-416B-9628-A5CC12BD1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296" y="2855288"/>
            <a:ext cx="2852416" cy="66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abriola" panose="04040605051002020D02" pitchFamily="82" charset="0"/>
                <a:ea typeface="华文楷体" panose="02010600040101010101" pitchFamily="2" charset="-122"/>
                <a:cs typeface="+mn-cs"/>
              </a:rPr>
              <a:t>Thank you!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abriola" panose="04040605051002020D02" pitchFamily="82" charset="0"/>
              <a:ea typeface="楷体_GB2312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8859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箭头: 右 74">
            <a:extLst>
              <a:ext uri="{FF2B5EF4-FFF2-40B4-BE49-F238E27FC236}">
                <a16:creationId xmlns:a16="http://schemas.microsoft.com/office/drawing/2014/main" id="{B2D3DBD0-2411-430C-843A-1F426F1DD104}"/>
              </a:ext>
            </a:extLst>
          </p:cNvPr>
          <p:cNvSpPr/>
          <p:nvPr/>
        </p:nvSpPr>
        <p:spPr>
          <a:xfrm>
            <a:off x="533973" y="3068486"/>
            <a:ext cx="11178651" cy="914400"/>
          </a:xfrm>
          <a:prstGeom prst="rightArrow">
            <a:avLst>
              <a:gd name="adj1" fmla="val 50000"/>
              <a:gd name="adj2" fmla="val 55219"/>
            </a:avLst>
          </a:prstGeom>
          <a:solidFill>
            <a:srgbClr val="061326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5" name="矩形: 一个圆顶角，剪去另一个顶角 163">
            <a:extLst>
              <a:ext uri="{FF2B5EF4-FFF2-40B4-BE49-F238E27FC236}">
                <a16:creationId xmlns:a16="http://schemas.microsoft.com/office/drawing/2014/main" id="{505FE07D-E24A-49D1-856E-9F76CCD47758}"/>
              </a:ext>
            </a:extLst>
          </p:cNvPr>
          <p:cNvSpPr/>
          <p:nvPr/>
        </p:nvSpPr>
        <p:spPr>
          <a:xfrm>
            <a:off x="1907319" y="4220980"/>
            <a:ext cx="1341805" cy="576014"/>
          </a:xfrm>
          <a:prstGeom prst="snipRoundRect">
            <a:avLst>
              <a:gd name="adj1" fmla="val 0"/>
              <a:gd name="adj2" fmla="val 41667"/>
            </a:avLst>
          </a:prstGeom>
          <a:solidFill>
            <a:srgbClr val="0346AF">
              <a:alpha val="9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2022.9.14</a:t>
            </a:r>
          </a:p>
        </p:txBody>
      </p: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135B9E7C-3FA9-43CE-AA79-A27B54F92717}"/>
              </a:ext>
            </a:extLst>
          </p:cNvPr>
          <p:cNvGrpSpPr/>
          <p:nvPr/>
        </p:nvGrpSpPr>
        <p:grpSpPr>
          <a:xfrm>
            <a:off x="3854201" y="1471541"/>
            <a:ext cx="526458" cy="2054620"/>
            <a:chOff x="8975441" y="1911349"/>
            <a:chExt cx="526458" cy="2087154"/>
          </a:xfrm>
        </p:grpSpPr>
        <p:grpSp>
          <p:nvGrpSpPr>
            <p:cNvPr id="87" name="组合 86">
              <a:extLst>
                <a:ext uri="{FF2B5EF4-FFF2-40B4-BE49-F238E27FC236}">
                  <a16:creationId xmlns:a16="http://schemas.microsoft.com/office/drawing/2014/main" id="{B20466BB-A21E-4178-A9BA-AE425BECF11A}"/>
                </a:ext>
              </a:extLst>
            </p:cNvPr>
            <p:cNvGrpSpPr/>
            <p:nvPr/>
          </p:nvGrpSpPr>
          <p:grpSpPr>
            <a:xfrm>
              <a:off x="9091555" y="3588159"/>
              <a:ext cx="410344" cy="410344"/>
              <a:chOff x="1028700" y="2514600"/>
              <a:chExt cx="410344" cy="410344"/>
            </a:xfrm>
          </p:grpSpPr>
          <p:sp>
            <p:nvSpPr>
              <p:cNvPr id="91" name="椭圆 90">
                <a:extLst>
                  <a:ext uri="{FF2B5EF4-FFF2-40B4-BE49-F238E27FC236}">
                    <a16:creationId xmlns:a16="http://schemas.microsoft.com/office/drawing/2014/main" id="{2767CB7A-C75A-4ADD-8953-D41D98A943E1}"/>
                  </a:ext>
                </a:extLst>
              </p:cNvPr>
              <p:cNvSpPr/>
              <p:nvPr/>
            </p:nvSpPr>
            <p:spPr>
              <a:xfrm>
                <a:off x="1028700" y="2514600"/>
                <a:ext cx="410344" cy="41034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ysDash"/>
                <a:miter lim="800000"/>
              </a:ln>
              <a:effectLst>
                <a:outerShdw blurRad="254000" dist="88900" dir="3600000" sx="96000" sy="96000" algn="ctr" rotWithShape="0">
                  <a:srgbClr val="0346AF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92" name="椭圆 91">
                <a:extLst>
                  <a:ext uri="{FF2B5EF4-FFF2-40B4-BE49-F238E27FC236}">
                    <a16:creationId xmlns:a16="http://schemas.microsoft.com/office/drawing/2014/main" id="{BD1E587C-12A8-409F-8645-C6A87E524045}"/>
                  </a:ext>
                </a:extLst>
              </p:cNvPr>
              <p:cNvSpPr/>
              <p:nvPr/>
            </p:nvSpPr>
            <p:spPr>
              <a:xfrm>
                <a:off x="1136712" y="2622612"/>
                <a:ext cx="194320" cy="194320"/>
              </a:xfrm>
              <a:prstGeom prst="ellipse">
                <a:avLst/>
              </a:prstGeom>
              <a:solidFill>
                <a:srgbClr val="0620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49A5B441-A4B4-4362-8FAA-CD0327DE1CE6}"/>
                </a:ext>
              </a:extLst>
            </p:cNvPr>
            <p:cNvGrpSpPr/>
            <p:nvPr/>
          </p:nvGrpSpPr>
          <p:grpSpPr>
            <a:xfrm rot="5400000" flipH="1">
              <a:off x="8279262" y="2607528"/>
              <a:ext cx="1616484" cy="224125"/>
              <a:chOff x="2987042" y="2551412"/>
              <a:chExt cx="1812925" cy="154467"/>
            </a:xfrm>
          </p:grpSpPr>
          <p:cxnSp>
            <p:nvCxnSpPr>
              <p:cNvPr id="89" name="直接连接符 88">
                <a:extLst>
                  <a:ext uri="{FF2B5EF4-FFF2-40B4-BE49-F238E27FC236}">
                    <a16:creationId xmlns:a16="http://schemas.microsoft.com/office/drawing/2014/main" id="{71426906-40D7-4DA0-B076-4BF8AB1B34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42" y="2551412"/>
                <a:ext cx="140424" cy="15446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90" name="直接连接符 89">
                <a:extLst>
                  <a:ext uri="{FF2B5EF4-FFF2-40B4-BE49-F238E27FC236}">
                    <a16:creationId xmlns:a16="http://schemas.microsoft.com/office/drawing/2014/main" id="{3363BE10-3CAA-4042-8602-FD4C1DAD09C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958196" y="1864107"/>
                <a:ext cx="0" cy="1683543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A56EBACA-35BD-48E3-9347-6B1588725EBB}"/>
              </a:ext>
            </a:extLst>
          </p:cNvPr>
          <p:cNvGrpSpPr/>
          <p:nvPr/>
        </p:nvGrpSpPr>
        <p:grpSpPr>
          <a:xfrm>
            <a:off x="3945551" y="1342529"/>
            <a:ext cx="1378095" cy="1514911"/>
            <a:chOff x="9089167" y="1841439"/>
            <a:chExt cx="1718382" cy="1514911"/>
          </a:xfrm>
        </p:grpSpPr>
        <p:sp>
          <p:nvSpPr>
            <p:cNvPr id="94" name="矩形: 一个圆顶角，剪去另一个顶角 142">
              <a:extLst>
                <a:ext uri="{FF2B5EF4-FFF2-40B4-BE49-F238E27FC236}">
                  <a16:creationId xmlns:a16="http://schemas.microsoft.com/office/drawing/2014/main" id="{A1F577A7-7492-4C0F-8867-0120F54224D6}"/>
                </a:ext>
              </a:extLst>
            </p:cNvPr>
            <p:cNvSpPr/>
            <p:nvPr/>
          </p:nvSpPr>
          <p:spPr>
            <a:xfrm>
              <a:off x="9089167" y="1841439"/>
              <a:ext cx="1631466" cy="574703"/>
            </a:xfrm>
            <a:prstGeom prst="snipRoundRect">
              <a:avLst>
                <a:gd name="adj1" fmla="val 0"/>
                <a:gd name="adj2" fmla="val 41667"/>
              </a:avLst>
            </a:prstGeom>
            <a:solidFill>
              <a:srgbClr val="0346AF">
                <a:alpha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2023.4.29</a:t>
              </a:r>
            </a:p>
          </p:txBody>
        </p:sp>
        <p:sp>
          <p:nvSpPr>
            <p:cNvPr id="95" name="文本框 94">
              <a:extLst>
                <a:ext uri="{FF2B5EF4-FFF2-40B4-BE49-F238E27FC236}">
                  <a16:creationId xmlns:a16="http://schemas.microsoft.com/office/drawing/2014/main" id="{264327F7-E4C8-471A-B314-8D22FAD2A1EE}"/>
                </a:ext>
              </a:extLst>
            </p:cNvPr>
            <p:cNvSpPr txBox="1"/>
            <p:nvPr/>
          </p:nvSpPr>
          <p:spPr>
            <a:xfrm>
              <a:off x="9174835" y="2617686"/>
              <a:ext cx="1632714" cy="738664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专项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通过</a:t>
              </a: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B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类先导专项</a:t>
              </a: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2023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年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拟立选题计划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	</a:t>
              </a:r>
            </a:p>
          </p:txBody>
        </p:sp>
      </p:grp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337BD654-5D0D-4889-9182-C0AA8E6B8E41}"/>
              </a:ext>
            </a:extLst>
          </p:cNvPr>
          <p:cNvGrpSpPr/>
          <p:nvPr/>
        </p:nvGrpSpPr>
        <p:grpSpPr>
          <a:xfrm>
            <a:off x="6727872" y="1347786"/>
            <a:ext cx="526458" cy="2178374"/>
            <a:chOff x="8975441" y="1911349"/>
            <a:chExt cx="526458" cy="2087154"/>
          </a:xfrm>
        </p:grpSpPr>
        <p:grpSp>
          <p:nvGrpSpPr>
            <p:cNvPr id="97" name="组合 96">
              <a:extLst>
                <a:ext uri="{FF2B5EF4-FFF2-40B4-BE49-F238E27FC236}">
                  <a16:creationId xmlns:a16="http://schemas.microsoft.com/office/drawing/2014/main" id="{27232F7E-FF22-4B05-B223-D2971198D8B4}"/>
                </a:ext>
              </a:extLst>
            </p:cNvPr>
            <p:cNvGrpSpPr/>
            <p:nvPr/>
          </p:nvGrpSpPr>
          <p:grpSpPr>
            <a:xfrm>
              <a:off x="9091555" y="3588159"/>
              <a:ext cx="410344" cy="410344"/>
              <a:chOff x="1028700" y="2514600"/>
              <a:chExt cx="410344" cy="410344"/>
            </a:xfrm>
          </p:grpSpPr>
          <p:sp>
            <p:nvSpPr>
              <p:cNvPr id="101" name="椭圆 100">
                <a:extLst>
                  <a:ext uri="{FF2B5EF4-FFF2-40B4-BE49-F238E27FC236}">
                    <a16:creationId xmlns:a16="http://schemas.microsoft.com/office/drawing/2014/main" id="{3ED8CF57-B717-4117-8CF4-6BD43E559260}"/>
                  </a:ext>
                </a:extLst>
              </p:cNvPr>
              <p:cNvSpPr/>
              <p:nvPr/>
            </p:nvSpPr>
            <p:spPr>
              <a:xfrm>
                <a:off x="1028700" y="2514600"/>
                <a:ext cx="410344" cy="41034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ysDash"/>
                <a:miter lim="800000"/>
              </a:ln>
              <a:effectLst>
                <a:outerShdw blurRad="254000" dist="88900" dir="3600000" sx="96000" sy="96000" algn="ctr" rotWithShape="0">
                  <a:srgbClr val="0346AF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02" name="椭圆 101">
                <a:extLst>
                  <a:ext uri="{FF2B5EF4-FFF2-40B4-BE49-F238E27FC236}">
                    <a16:creationId xmlns:a16="http://schemas.microsoft.com/office/drawing/2014/main" id="{E69378CB-8BB1-48F3-90B9-E71562D05610}"/>
                  </a:ext>
                </a:extLst>
              </p:cNvPr>
              <p:cNvSpPr/>
              <p:nvPr/>
            </p:nvSpPr>
            <p:spPr>
              <a:xfrm>
                <a:off x="1136712" y="2622612"/>
                <a:ext cx="194320" cy="194320"/>
              </a:xfrm>
              <a:prstGeom prst="ellipse">
                <a:avLst/>
              </a:prstGeom>
              <a:solidFill>
                <a:srgbClr val="0620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8" name="组合 97">
              <a:extLst>
                <a:ext uri="{FF2B5EF4-FFF2-40B4-BE49-F238E27FC236}">
                  <a16:creationId xmlns:a16="http://schemas.microsoft.com/office/drawing/2014/main" id="{CDAF5EFB-D49C-42F5-84E2-AE5F3876D581}"/>
                </a:ext>
              </a:extLst>
            </p:cNvPr>
            <p:cNvGrpSpPr/>
            <p:nvPr/>
          </p:nvGrpSpPr>
          <p:grpSpPr>
            <a:xfrm rot="5400000" flipH="1">
              <a:off x="8279262" y="2607528"/>
              <a:ext cx="1616484" cy="224125"/>
              <a:chOff x="2987042" y="2551412"/>
              <a:chExt cx="1812925" cy="154467"/>
            </a:xfrm>
          </p:grpSpPr>
          <p:cxnSp>
            <p:nvCxnSpPr>
              <p:cNvPr id="99" name="直接连接符 98">
                <a:extLst>
                  <a:ext uri="{FF2B5EF4-FFF2-40B4-BE49-F238E27FC236}">
                    <a16:creationId xmlns:a16="http://schemas.microsoft.com/office/drawing/2014/main" id="{42BA317B-6DDC-4893-A7B9-F9FBA22B38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42" y="2551412"/>
                <a:ext cx="140424" cy="15446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0" name="直接连接符 99">
                <a:extLst>
                  <a:ext uri="{FF2B5EF4-FFF2-40B4-BE49-F238E27FC236}">
                    <a16:creationId xmlns:a16="http://schemas.microsoft.com/office/drawing/2014/main" id="{A866362C-9CA2-4AAC-9635-5B758D046EF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958196" y="1864107"/>
                <a:ext cx="0" cy="1683543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16F00100-D434-4A31-B8CB-8C2368939609}"/>
              </a:ext>
            </a:extLst>
          </p:cNvPr>
          <p:cNvGrpSpPr/>
          <p:nvPr/>
        </p:nvGrpSpPr>
        <p:grpSpPr>
          <a:xfrm flipV="1">
            <a:off x="1801803" y="3591327"/>
            <a:ext cx="526455" cy="2016172"/>
            <a:chOff x="2665189" y="4719338"/>
            <a:chExt cx="526455" cy="2016172"/>
          </a:xfrm>
        </p:grpSpPr>
        <p:grpSp>
          <p:nvGrpSpPr>
            <p:cNvPr id="104" name="组合 103">
              <a:extLst>
                <a:ext uri="{FF2B5EF4-FFF2-40B4-BE49-F238E27FC236}">
                  <a16:creationId xmlns:a16="http://schemas.microsoft.com/office/drawing/2014/main" id="{0D85D4DD-2A9C-45F4-A984-D6F7CEF100F1}"/>
                </a:ext>
              </a:extLst>
            </p:cNvPr>
            <p:cNvGrpSpPr/>
            <p:nvPr/>
          </p:nvGrpSpPr>
          <p:grpSpPr>
            <a:xfrm>
              <a:off x="2781300" y="6325166"/>
              <a:ext cx="410344" cy="410344"/>
              <a:chOff x="1028700" y="2514600"/>
              <a:chExt cx="410344" cy="410344"/>
            </a:xfrm>
          </p:grpSpPr>
          <p:sp>
            <p:nvSpPr>
              <p:cNvPr id="108" name="椭圆 107">
                <a:extLst>
                  <a:ext uri="{FF2B5EF4-FFF2-40B4-BE49-F238E27FC236}">
                    <a16:creationId xmlns:a16="http://schemas.microsoft.com/office/drawing/2014/main" id="{B3417862-504C-416A-95AD-BC815CE9E769}"/>
                  </a:ext>
                </a:extLst>
              </p:cNvPr>
              <p:cNvSpPr/>
              <p:nvPr/>
            </p:nvSpPr>
            <p:spPr>
              <a:xfrm>
                <a:off x="1028700" y="2514600"/>
                <a:ext cx="410344" cy="41034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ysDash"/>
                <a:miter lim="800000"/>
              </a:ln>
              <a:effectLst>
                <a:outerShdw blurRad="254000" dist="88900" dir="3600000" sx="96000" sy="96000" algn="ctr" rotWithShape="0">
                  <a:srgbClr val="0346AF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09" name="椭圆 108">
                <a:extLst>
                  <a:ext uri="{FF2B5EF4-FFF2-40B4-BE49-F238E27FC236}">
                    <a16:creationId xmlns:a16="http://schemas.microsoft.com/office/drawing/2014/main" id="{934BC357-A827-4764-AD43-A4133C71C469}"/>
                  </a:ext>
                </a:extLst>
              </p:cNvPr>
              <p:cNvSpPr/>
              <p:nvPr/>
            </p:nvSpPr>
            <p:spPr>
              <a:xfrm>
                <a:off x="1136712" y="2622612"/>
                <a:ext cx="194320" cy="194320"/>
              </a:xfrm>
              <a:prstGeom prst="ellipse">
                <a:avLst/>
              </a:prstGeom>
              <a:solidFill>
                <a:srgbClr val="0620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id="{A9C47762-0EB0-45ED-BD0C-E41E05E14C5B}"/>
                </a:ext>
              </a:extLst>
            </p:cNvPr>
            <p:cNvGrpSpPr/>
            <p:nvPr/>
          </p:nvGrpSpPr>
          <p:grpSpPr>
            <a:xfrm rot="5400000" flipH="1">
              <a:off x="1969670" y="5414857"/>
              <a:ext cx="1545503" cy="154466"/>
              <a:chOff x="2987042" y="2551412"/>
              <a:chExt cx="1545503" cy="154466"/>
            </a:xfrm>
          </p:grpSpPr>
          <p:cxnSp>
            <p:nvCxnSpPr>
              <p:cNvPr id="106" name="直接连接符 105">
                <a:extLst>
                  <a:ext uri="{FF2B5EF4-FFF2-40B4-BE49-F238E27FC236}">
                    <a16:creationId xmlns:a16="http://schemas.microsoft.com/office/drawing/2014/main" id="{D4975C0E-513C-41C5-8D70-D6AE03B795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42" y="2551412"/>
                <a:ext cx="140424" cy="15446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096BC84D-1709-4529-BD6D-596AEB36EBC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824485" y="1997818"/>
                <a:ext cx="0" cy="141612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10" name="组合 109">
            <a:extLst>
              <a:ext uri="{FF2B5EF4-FFF2-40B4-BE49-F238E27FC236}">
                <a16:creationId xmlns:a16="http://schemas.microsoft.com/office/drawing/2014/main" id="{C05702B2-0BB1-481C-9F4C-36BC4684D244}"/>
              </a:ext>
            </a:extLst>
          </p:cNvPr>
          <p:cNvGrpSpPr/>
          <p:nvPr/>
        </p:nvGrpSpPr>
        <p:grpSpPr>
          <a:xfrm flipV="1">
            <a:off x="4466103" y="3574089"/>
            <a:ext cx="526455" cy="2016172"/>
            <a:chOff x="2665189" y="4719338"/>
            <a:chExt cx="526455" cy="2016172"/>
          </a:xfrm>
        </p:grpSpPr>
        <p:grpSp>
          <p:nvGrpSpPr>
            <p:cNvPr id="111" name="组合 110">
              <a:extLst>
                <a:ext uri="{FF2B5EF4-FFF2-40B4-BE49-F238E27FC236}">
                  <a16:creationId xmlns:a16="http://schemas.microsoft.com/office/drawing/2014/main" id="{E11B4B6F-AA81-449D-87EA-F39D2DFA12B8}"/>
                </a:ext>
              </a:extLst>
            </p:cNvPr>
            <p:cNvGrpSpPr/>
            <p:nvPr/>
          </p:nvGrpSpPr>
          <p:grpSpPr>
            <a:xfrm>
              <a:off x="2781300" y="6325166"/>
              <a:ext cx="410344" cy="410344"/>
              <a:chOff x="1028700" y="2514600"/>
              <a:chExt cx="410344" cy="410344"/>
            </a:xfrm>
          </p:grpSpPr>
          <p:sp>
            <p:nvSpPr>
              <p:cNvPr id="115" name="椭圆 114">
                <a:extLst>
                  <a:ext uri="{FF2B5EF4-FFF2-40B4-BE49-F238E27FC236}">
                    <a16:creationId xmlns:a16="http://schemas.microsoft.com/office/drawing/2014/main" id="{F8E4C2C5-343B-4522-A20B-FF80B230A84F}"/>
                  </a:ext>
                </a:extLst>
              </p:cNvPr>
              <p:cNvSpPr/>
              <p:nvPr/>
            </p:nvSpPr>
            <p:spPr>
              <a:xfrm>
                <a:off x="1028700" y="2514600"/>
                <a:ext cx="410344" cy="41034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ysDash"/>
                <a:miter lim="800000"/>
              </a:ln>
              <a:effectLst>
                <a:outerShdw blurRad="254000" dist="88900" dir="3600000" sx="96000" sy="96000" algn="ctr" rotWithShape="0">
                  <a:srgbClr val="0346AF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6" name="椭圆 115">
                <a:extLst>
                  <a:ext uri="{FF2B5EF4-FFF2-40B4-BE49-F238E27FC236}">
                    <a16:creationId xmlns:a16="http://schemas.microsoft.com/office/drawing/2014/main" id="{6AC57D6C-5576-44B8-A912-BF878B1D9681}"/>
                  </a:ext>
                </a:extLst>
              </p:cNvPr>
              <p:cNvSpPr/>
              <p:nvPr/>
            </p:nvSpPr>
            <p:spPr>
              <a:xfrm>
                <a:off x="1136712" y="2622612"/>
                <a:ext cx="194320" cy="194320"/>
              </a:xfrm>
              <a:prstGeom prst="ellipse">
                <a:avLst/>
              </a:prstGeom>
              <a:solidFill>
                <a:srgbClr val="0620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12" name="组合 111">
              <a:extLst>
                <a:ext uri="{FF2B5EF4-FFF2-40B4-BE49-F238E27FC236}">
                  <a16:creationId xmlns:a16="http://schemas.microsoft.com/office/drawing/2014/main" id="{7B1C7769-3B6A-421F-A015-BA9BB5A38C82}"/>
                </a:ext>
              </a:extLst>
            </p:cNvPr>
            <p:cNvGrpSpPr/>
            <p:nvPr/>
          </p:nvGrpSpPr>
          <p:grpSpPr>
            <a:xfrm rot="5400000" flipH="1">
              <a:off x="1969670" y="5414857"/>
              <a:ext cx="1545503" cy="154466"/>
              <a:chOff x="2987042" y="2551412"/>
              <a:chExt cx="1545503" cy="154466"/>
            </a:xfrm>
          </p:grpSpPr>
          <p:cxnSp>
            <p:nvCxnSpPr>
              <p:cNvPr id="113" name="直接连接符 112">
                <a:extLst>
                  <a:ext uri="{FF2B5EF4-FFF2-40B4-BE49-F238E27FC236}">
                    <a16:creationId xmlns:a16="http://schemas.microsoft.com/office/drawing/2014/main" id="{8FE90510-A1D9-4848-8940-658756C189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42" y="2551412"/>
                <a:ext cx="140424" cy="15446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14" name="直接连接符 113">
                <a:extLst>
                  <a:ext uri="{FF2B5EF4-FFF2-40B4-BE49-F238E27FC236}">
                    <a16:creationId xmlns:a16="http://schemas.microsoft.com/office/drawing/2014/main" id="{576B5696-7F18-4540-8863-2658DE46229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824485" y="1997818"/>
                <a:ext cx="0" cy="141612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17" name="组合 116">
            <a:extLst>
              <a:ext uri="{FF2B5EF4-FFF2-40B4-BE49-F238E27FC236}">
                <a16:creationId xmlns:a16="http://schemas.microsoft.com/office/drawing/2014/main" id="{BAD69B84-096D-410D-9533-5444B8C996B8}"/>
              </a:ext>
            </a:extLst>
          </p:cNvPr>
          <p:cNvGrpSpPr/>
          <p:nvPr/>
        </p:nvGrpSpPr>
        <p:grpSpPr>
          <a:xfrm>
            <a:off x="6799058" y="1324276"/>
            <a:ext cx="1431538" cy="1634125"/>
            <a:chOff x="9066053" y="1911350"/>
            <a:chExt cx="1785021" cy="1634125"/>
          </a:xfrm>
        </p:grpSpPr>
        <p:sp>
          <p:nvSpPr>
            <p:cNvPr id="118" name="矩形: 一个圆顶角，剪去另一个顶角 142">
              <a:extLst>
                <a:ext uri="{FF2B5EF4-FFF2-40B4-BE49-F238E27FC236}">
                  <a16:creationId xmlns:a16="http://schemas.microsoft.com/office/drawing/2014/main" id="{ACF67DA0-68C3-47A6-89A1-5F8513E3DD64}"/>
                </a:ext>
              </a:extLst>
            </p:cNvPr>
            <p:cNvSpPr/>
            <p:nvPr/>
          </p:nvSpPr>
          <p:spPr>
            <a:xfrm>
              <a:off x="9118145" y="1911350"/>
              <a:ext cx="1671812" cy="590550"/>
            </a:xfrm>
            <a:prstGeom prst="snipRoundRect">
              <a:avLst>
                <a:gd name="adj1" fmla="val 0"/>
                <a:gd name="adj2" fmla="val 41667"/>
              </a:avLst>
            </a:prstGeom>
            <a:solidFill>
              <a:srgbClr val="0346AF">
                <a:alpha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2023.8.20</a:t>
              </a:r>
            </a:p>
          </p:txBody>
        </p:sp>
        <p:sp>
          <p:nvSpPr>
            <p:cNvPr id="119" name="文本框 118">
              <a:extLst>
                <a:ext uri="{FF2B5EF4-FFF2-40B4-BE49-F238E27FC236}">
                  <a16:creationId xmlns:a16="http://schemas.microsoft.com/office/drawing/2014/main" id="{BC006049-F7AA-447E-95A0-426ED3CE146C}"/>
                </a:ext>
              </a:extLst>
            </p:cNvPr>
            <p:cNvSpPr txBox="1"/>
            <p:nvPr/>
          </p:nvSpPr>
          <p:spPr>
            <a:xfrm>
              <a:off x="9066053" y="2806811"/>
              <a:ext cx="1785021" cy="738664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前沿局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组织征求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规划局、条财局、人事局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等院机关相关局意见	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0" name="组合 119">
            <a:extLst>
              <a:ext uri="{FF2B5EF4-FFF2-40B4-BE49-F238E27FC236}">
                <a16:creationId xmlns:a16="http://schemas.microsoft.com/office/drawing/2014/main" id="{23A8CED8-09D1-4468-AA0F-720D01CAAE63}"/>
              </a:ext>
            </a:extLst>
          </p:cNvPr>
          <p:cNvGrpSpPr/>
          <p:nvPr/>
        </p:nvGrpSpPr>
        <p:grpSpPr>
          <a:xfrm>
            <a:off x="4571620" y="4199150"/>
            <a:ext cx="1376616" cy="1364796"/>
            <a:chOff x="7893707" y="4707403"/>
            <a:chExt cx="1702827" cy="1399237"/>
          </a:xfrm>
        </p:grpSpPr>
        <p:sp>
          <p:nvSpPr>
            <p:cNvPr id="121" name="矩形: 一个圆顶角，剪去另一个顶角 163">
              <a:extLst>
                <a:ext uri="{FF2B5EF4-FFF2-40B4-BE49-F238E27FC236}">
                  <a16:creationId xmlns:a16="http://schemas.microsoft.com/office/drawing/2014/main" id="{1B24FC6B-2838-47FC-AE25-873E6A65AD70}"/>
                </a:ext>
              </a:extLst>
            </p:cNvPr>
            <p:cNvSpPr/>
            <p:nvPr/>
          </p:nvSpPr>
          <p:spPr>
            <a:xfrm>
              <a:off x="7893707" y="4707403"/>
              <a:ext cx="1660669" cy="590550"/>
            </a:xfrm>
            <a:prstGeom prst="snipRoundRect">
              <a:avLst>
                <a:gd name="adj1" fmla="val 0"/>
                <a:gd name="adj2" fmla="val 41667"/>
              </a:avLst>
            </a:prstGeom>
            <a:solidFill>
              <a:srgbClr val="0346AF">
                <a:alpha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2023.8.3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ACFFF597-7BC3-495C-8513-58AAA29783BA}"/>
                </a:ext>
              </a:extLst>
            </p:cNvPr>
            <p:cNvSpPr txBox="1"/>
            <p:nvPr/>
          </p:nvSpPr>
          <p:spPr>
            <a:xfrm>
              <a:off x="7954256" y="5367976"/>
              <a:ext cx="1642278" cy="738664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 anchorCtr="0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专项立项建议书通过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前沿局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组织的审查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177C51CC-4464-42DB-AD71-3F073E95C3C2}"/>
              </a:ext>
            </a:extLst>
          </p:cNvPr>
          <p:cNvGrpSpPr/>
          <p:nvPr/>
        </p:nvGrpSpPr>
        <p:grpSpPr>
          <a:xfrm>
            <a:off x="1277715" y="1478145"/>
            <a:ext cx="526458" cy="2048016"/>
            <a:chOff x="5957921" y="1911347"/>
            <a:chExt cx="526458" cy="2087156"/>
          </a:xfrm>
        </p:grpSpPr>
        <p:grpSp>
          <p:nvGrpSpPr>
            <p:cNvPr id="124" name="组合 123">
              <a:extLst>
                <a:ext uri="{FF2B5EF4-FFF2-40B4-BE49-F238E27FC236}">
                  <a16:creationId xmlns:a16="http://schemas.microsoft.com/office/drawing/2014/main" id="{CDCB23C3-DD3E-4539-B4B8-1C2B948C6C01}"/>
                </a:ext>
              </a:extLst>
            </p:cNvPr>
            <p:cNvGrpSpPr/>
            <p:nvPr/>
          </p:nvGrpSpPr>
          <p:grpSpPr>
            <a:xfrm>
              <a:off x="6074035" y="3588159"/>
              <a:ext cx="410344" cy="410344"/>
              <a:chOff x="1028700" y="2514600"/>
              <a:chExt cx="410344" cy="410344"/>
            </a:xfrm>
          </p:grpSpPr>
          <p:sp>
            <p:nvSpPr>
              <p:cNvPr id="128" name="椭圆 127">
                <a:extLst>
                  <a:ext uri="{FF2B5EF4-FFF2-40B4-BE49-F238E27FC236}">
                    <a16:creationId xmlns:a16="http://schemas.microsoft.com/office/drawing/2014/main" id="{AD4A0B28-A1D8-408B-B8A8-33CED0825660}"/>
                  </a:ext>
                </a:extLst>
              </p:cNvPr>
              <p:cNvSpPr/>
              <p:nvPr/>
            </p:nvSpPr>
            <p:spPr>
              <a:xfrm>
                <a:off x="1028700" y="2514600"/>
                <a:ext cx="410344" cy="41034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ysDash"/>
                <a:miter lim="800000"/>
              </a:ln>
              <a:effectLst>
                <a:outerShdw blurRad="254000" dist="88900" dir="3600000" sx="96000" sy="96000" algn="ctr" rotWithShape="0">
                  <a:srgbClr val="0346AF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9" name="椭圆 128">
                <a:extLst>
                  <a:ext uri="{FF2B5EF4-FFF2-40B4-BE49-F238E27FC236}">
                    <a16:creationId xmlns:a16="http://schemas.microsoft.com/office/drawing/2014/main" id="{7B2D90E4-9D48-4926-9A5E-8DC6BF0E9B68}"/>
                  </a:ext>
                </a:extLst>
              </p:cNvPr>
              <p:cNvSpPr/>
              <p:nvPr/>
            </p:nvSpPr>
            <p:spPr>
              <a:xfrm>
                <a:off x="1136712" y="2622612"/>
                <a:ext cx="194320" cy="194320"/>
              </a:xfrm>
              <a:prstGeom prst="ellipse">
                <a:avLst/>
              </a:prstGeom>
              <a:solidFill>
                <a:srgbClr val="0620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25" name="组合 124">
              <a:extLst>
                <a:ext uri="{FF2B5EF4-FFF2-40B4-BE49-F238E27FC236}">
                  <a16:creationId xmlns:a16="http://schemas.microsoft.com/office/drawing/2014/main" id="{5FCCA1E1-72F0-437B-899D-27DDDB002100}"/>
                </a:ext>
              </a:extLst>
            </p:cNvPr>
            <p:cNvGrpSpPr/>
            <p:nvPr/>
          </p:nvGrpSpPr>
          <p:grpSpPr>
            <a:xfrm rot="5400000" flipH="1">
              <a:off x="5261741" y="2607527"/>
              <a:ext cx="1616486" cy="224125"/>
              <a:chOff x="2987042" y="2551412"/>
              <a:chExt cx="1812925" cy="154467"/>
            </a:xfrm>
          </p:grpSpPr>
          <p:cxnSp>
            <p:nvCxnSpPr>
              <p:cNvPr id="126" name="直接连接符 125">
                <a:extLst>
                  <a:ext uri="{FF2B5EF4-FFF2-40B4-BE49-F238E27FC236}">
                    <a16:creationId xmlns:a16="http://schemas.microsoft.com/office/drawing/2014/main" id="{A7205238-526B-4E9A-B70C-EAA7A0E38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42" y="2551412"/>
                <a:ext cx="140424" cy="15446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27" name="直接连接符 126">
                <a:extLst>
                  <a:ext uri="{FF2B5EF4-FFF2-40B4-BE49-F238E27FC236}">
                    <a16:creationId xmlns:a16="http://schemas.microsoft.com/office/drawing/2014/main" id="{242DE66A-3FE3-4492-A8F9-5B8498D9EC0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958196" y="1864107"/>
                <a:ext cx="0" cy="1683543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130" name="矩形: 一个圆顶角，剪去另一个顶角 142">
            <a:extLst>
              <a:ext uri="{FF2B5EF4-FFF2-40B4-BE49-F238E27FC236}">
                <a16:creationId xmlns:a16="http://schemas.microsoft.com/office/drawing/2014/main" id="{2A7322A0-C924-4A98-BA61-CDBC443C1570}"/>
              </a:ext>
            </a:extLst>
          </p:cNvPr>
          <p:cNvSpPr/>
          <p:nvPr/>
        </p:nvSpPr>
        <p:spPr>
          <a:xfrm>
            <a:off x="1358732" y="1339174"/>
            <a:ext cx="1268842" cy="590550"/>
          </a:xfrm>
          <a:prstGeom prst="snipRoundRect">
            <a:avLst>
              <a:gd name="adj1" fmla="val 0"/>
              <a:gd name="adj2" fmla="val 41667"/>
            </a:avLst>
          </a:prstGeom>
          <a:solidFill>
            <a:srgbClr val="0346AF">
              <a:alpha val="9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2022.9.7</a:t>
            </a: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8987A342-B27A-4454-B189-FFDBF5852672}"/>
              </a:ext>
            </a:extLst>
          </p:cNvPr>
          <p:cNvSpPr txBox="1"/>
          <p:nvPr/>
        </p:nvSpPr>
        <p:spPr>
          <a:xfrm>
            <a:off x="1426199" y="2000643"/>
            <a:ext cx="1264284" cy="738664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向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前沿局</a:t>
            </a: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反馈先导</a:t>
            </a:r>
            <a:r>
              <a:rPr lang="en-US" altLang="zh-CN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B</a:t>
            </a: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选题建议请单</a:t>
            </a:r>
            <a:endParaRPr lang="zh-CN" altLang="zh-CN" sz="1400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2" name="文本框 131">
            <a:extLst>
              <a:ext uri="{FF2B5EF4-FFF2-40B4-BE49-F238E27FC236}">
                <a16:creationId xmlns:a16="http://schemas.microsoft.com/office/drawing/2014/main" id="{70DBE26C-B10F-4EA4-932F-A76C76DEBBBC}"/>
              </a:ext>
            </a:extLst>
          </p:cNvPr>
          <p:cNvSpPr txBox="1"/>
          <p:nvPr/>
        </p:nvSpPr>
        <p:spPr>
          <a:xfrm>
            <a:off x="1976147" y="4816490"/>
            <a:ext cx="1269421" cy="738664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defRPr/>
            </a:pP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前沿局</a:t>
            </a: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组织“先导</a:t>
            </a:r>
            <a:r>
              <a:rPr lang="en-US" altLang="zh-CN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B</a:t>
            </a: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”选题建议</a:t>
            </a:r>
            <a:r>
              <a:rPr lang="zh-CN" altLang="zh-CN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研讨会</a:t>
            </a:r>
            <a:endParaRPr lang="zh-CN" altLang="en-US" sz="1400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33" name="组合 132">
            <a:extLst>
              <a:ext uri="{FF2B5EF4-FFF2-40B4-BE49-F238E27FC236}">
                <a16:creationId xmlns:a16="http://schemas.microsoft.com/office/drawing/2014/main" id="{572B65CA-1659-45F2-8E67-263CDFEA030B}"/>
              </a:ext>
            </a:extLst>
          </p:cNvPr>
          <p:cNvGrpSpPr/>
          <p:nvPr/>
        </p:nvGrpSpPr>
        <p:grpSpPr>
          <a:xfrm flipV="1">
            <a:off x="7308005" y="3584984"/>
            <a:ext cx="526455" cy="2016172"/>
            <a:chOff x="2665189" y="4719338"/>
            <a:chExt cx="526455" cy="2016172"/>
          </a:xfrm>
        </p:grpSpPr>
        <p:grpSp>
          <p:nvGrpSpPr>
            <p:cNvPr id="134" name="组合 133">
              <a:extLst>
                <a:ext uri="{FF2B5EF4-FFF2-40B4-BE49-F238E27FC236}">
                  <a16:creationId xmlns:a16="http://schemas.microsoft.com/office/drawing/2014/main" id="{EBA1A92D-92DB-4763-947F-4BEC3DCA30DF}"/>
                </a:ext>
              </a:extLst>
            </p:cNvPr>
            <p:cNvGrpSpPr/>
            <p:nvPr/>
          </p:nvGrpSpPr>
          <p:grpSpPr>
            <a:xfrm>
              <a:off x="2781300" y="6325166"/>
              <a:ext cx="410344" cy="410344"/>
              <a:chOff x="1028700" y="2514600"/>
              <a:chExt cx="410344" cy="410344"/>
            </a:xfrm>
          </p:grpSpPr>
          <p:sp>
            <p:nvSpPr>
              <p:cNvPr id="138" name="椭圆 137">
                <a:extLst>
                  <a:ext uri="{FF2B5EF4-FFF2-40B4-BE49-F238E27FC236}">
                    <a16:creationId xmlns:a16="http://schemas.microsoft.com/office/drawing/2014/main" id="{D1135A8D-6AF4-4365-B25E-AB562A3A4003}"/>
                  </a:ext>
                </a:extLst>
              </p:cNvPr>
              <p:cNvSpPr/>
              <p:nvPr/>
            </p:nvSpPr>
            <p:spPr>
              <a:xfrm>
                <a:off x="1028700" y="2514600"/>
                <a:ext cx="410344" cy="41034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ysDash"/>
                <a:miter lim="800000"/>
              </a:ln>
              <a:effectLst>
                <a:outerShdw blurRad="254000" dist="88900" dir="3600000" sx="96000" sy="96000" algn="ctr" rotWithShape="0">
                  <a:srgbClr val="0346AF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9" name="椭圆 138">
                <a:extLst>
                  <a:ext uri="{FF2B5EF4-FFF2-40B4-BE49-F238E27FC236}">
                    <a16:creationId xmlns:a16="http://schemas.microsoft.com/office/drawing/2014/main" id="{CB3FC04E-6369-4848-AA63-D249D59F550C}"/>
                  </a:ext>
                </a:extLst>
              </p:cNvPr>
              <p:cNvSpPr/>
              <p:nvPr/>
            </p:nvSpPr>
            <p:spPr>
              <a:xfrm>
                <a:off x="1136712" y="2622612"/>
                <a:ext cx="194320" cy="194320"/>
              </a:xfrm>
              <a:prstGeom prst="ellipse">
                <a:avLst/>
              </a:prstGeom>
              <a:solidFill>
                <a:srgbClr val="0620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35" name="组合 134">
              <a:extLst>
                <a:ext uri="{FF2B5EF4-FFF2-40B4-BE49-F238E27FC236}">
                  <a16:creationId xmlns:a16="http://schemas.microsoft.com/office/drawing/2014/main" id="{076F7081-57BA-4139-9C19-AAE22E590874}"/>
                </a:ext>
              </a:extLst>
            </p:cNvPr>
            <p:cNvGrpSpPr/>
            <p:nvPr/>
          </p:nvGrpSpPr>
          <p:grpSpPr>
            <a:xfrm rot="5400000" flipH="1">
              <a:off x="1969670" y="5414857"/>
              <a:ext cx="1545503" cy="154466"/>
              <a:chOff x="2987042" y="2551412"/>
              <a:chExt cx="1545503" cy="154466"/>
            </a:xfrm>
          </p:grpSpPr>
          <p:cxnSp>
            <p:nvCxnSpPr>
              <p:cNvPr id="136" name="直接连接符 135">
                <a:extLst>
                  <a:ext uri="{FF2B5EF4-FFF2-40B4-BE49-F238E27FC236}">
                    <a16:creationId xmlns:a16="http://schemas.microsoft.com/office/drawing/2014/main" id="{9169A6C0-C3CD-4185-98D9-CAE99470D5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42" y="2551412"/>
                <a:ext cx="140424" cy="15446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37" name="直接连接符 136">
                <a:extLst>
                  <a:ext uri="{FF2B5EF4-FFF2-40B4-BE49-F238E27FC236}">
                    <a16:creationId xmlns:a16="http://schemas.microsoft.com/office/drawing/2014/main" id="{A2BE6521-A8FE-4625-B8AC-B4CDE8D0347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824485" y="1997818"/>
                <a:ext cx="0" cy="141612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1943FA31-3780-4B4E-BFA6-2714516854DC}"/>
              </a:ext>
            </a:extLst>
          </p:cNvPr>
          <p:cNvGrpSpPr/>
          <p:nvPr/>
        </p:nvGrpSpPr>
        <p:grpSpPr>
          <a:xfrm>
            <a:off x="7421823" y="4200906"/>
            <a:ext cx="1452273" cy="1292850"/>
            <a:chOff x="7938951" y="4698028"/>
            <a:chExt cx="1796411" cy="1325474"/>
          </a:xfrm>
        </p:grpSpPr>
        <p:sp>
          <p:nvSpPr>
            <p:cNvPr id="141" name="矩形: 一个圆顶角，剪去另一个顶角 140">
              <a:extLst>
                <a:ext uri="{FF2B5EF4-FFF2-40B4-BE49-F238E27FC236}">
                  <a16:creationId xmlns:a16="http://schemas.microsoft.com/office/drawing/2014/main" id="{F5810344-B461-4C98-937F-359074F739C3}"/>
                </a:ext>
              </a:extLst>
            </p:cNvPr>
            <p:cNvSpPr/>
            <p:nvPr/>
          </p:nvSpPr>
          <p:spPr>
            <a:xfrm>
              <a:off x="7938951" y="4698028"/>
              <a:ext cx="1660669" cy="590550"/>
            </a:xfrm>
            <a:prstGeom prst="snipRoundRect">
              <a:avLst>
                <a:gd name="adj1" fmla="val 0"/>
                <a:gd name="adj2" fmla="val 41667"/>
              </a:avLst>
            </a:prstGeom>
            <a:solidFill>
              <a:srgbClr val="0346AF">
                <a:alpha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2023.9.19</a:t>
              </a:r>
            </a:p>
          </p:txBody>
        </p:sp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C2E425A5-A292-469E-A1CF-32F9A3A43159}"/>
                </a:ext>
              </a:extLst>
            </p:cNvPr>
            <p:cNvSpPr txBox="1"/>
            <p:nvPr/>
          </p:nvSpPr>
          <p:spPr>
            <a:xfrm>
              <a:off x="7953015" y="5284838"/>
              <a:ext cx="1782347" cy="738664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规划局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组织的咨询论证评审会议</a:t>
              </a: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1380B577-8D89-4B9C-850F-2F1965DC6AF4}"/>
              </a:ext>
            </a:extLst>
          </p:cNvPr>
          <p:cNvGrpSpPr/>
          <p:nvPr/>
        </p:nvGrpSpPr>
        <p:grpSpPr>
          <a:xfrm>
            <a:off x="9220320" y="1336634"/>
            <a:ext cx="526458" cy="2178375"/>
            <a:chOff x="8975441" y="1911349"/>
            <a:chExt cx="526458" cy="2087154"/>
          </a:xfrm>
        </p:grpSpPr>
        <p:grpSp>
          <p:nvGrpSpPr>
            <p:cNvPr id="144" name="组合 143">
              <a:extLst>
                <a:ext uri="{FF2B5EF4-FFF2-40B4-BE49-F238E27FC236}">
                  <a16:creationId xmlns:a16="http://schemas.microsoft.com/office/drawing/2014/main" id="{66EB3CD2-A604-4DA5-8CE2-8A926D8814B2}"/>
                </a:ext>
              </a:extLst>
            </p:cNvPr>
            <p:cNvGrpSpPr/>
            <p:nvPr/>
          </p:nvGrpSpPr>
          <p:grpSpPr>
            <a:xfrm>
              <a:off x="9091555" y="3588159"/>
              <a:ext cx="410344" cy="410344"/>
              <a:chOff x="1028700" y="2514600"/>
              <a:chExt cx="410344" cy="410344"/>
            </a:xfrm>
          </p:grpSpPr>
          <p:sp>
            <p:nvSpPr>
              <p:cNvPr id="148" name="椭圆 147">
                <a:extLst>
                  <a:ext uri="{FF2B5EF4-FFF2-40B4-BE49-F238E27FC236}">
                    <a16:creationId xmlns:a16="http://schemas.microsoft.com/office/drawing/2014/main" id="{2B67BF2E-A29C-424D-BA56-1976E72E3BA6}"/>
                  </a:ext>
                </a:extLst>
              </p:cNvPr>
              <p:cNvSpPr/>
              <p:nvPr/>
            </p:nvSpPr>
            <p:spPr>
              <a:xfrm>
                <a:off x="1028700" y="2514600"/>
                <a:ext cx="410344" cy="41034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ysDash"/>
                <a:miter lim="800000"/>
              </a:ln>
              <a:effectLst>
                <a:outerShdw blurRad="254000" dist="88900" dir="3600000" sx="96000" sy="96000" algn="ctr" rotWithShape="0">
                  <a:srgbClr val="0346AF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9" name="椭圆 148">
                <a:extLst>
                  <a:ext uri="{FF2B5EF4-FFF2-40B4-BE49-F238E27FC236}">
                    <a16:creationId xmlns:a16="http://schemas.microsoft.com/office/drawing/2014/main" id="{B4849BD9-13A4-4EA1-8EDA-CD96F6CDCB89}"/>
                  </a:ext>
                </a:extLst>
              </p:cNvPr>
              <p:cNvSpPr/>
              <p:nvPr/>
            </p:nvSpPr>
            <p:spPr>
              <a:xfrm>
                <a:off x="1136712" y="2622612"/>
                <a:ext cx="194320" cy="194320"/>
              </a:xfrm>
              <a:prstGeom prst="ellipse">
                <a:avLst/>
              </a:prstGeom>
              <a:solidFill>
                <a:srgbClr val="0620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45" name="组合 144">
              <a:extLst>
                <a:ext uri="{FF2B5EF4-FFF2-40B4-BE49-F238E27FC236}">
                  <a16:creationId xmlns:a16="http://schemas.microsoft.com/office/drawing/2014/main" id="{D670A02A-0F5C-4B11-AF48-1CEB1DF65752}"/>
                </a:ext>
              </a:extLst>
            </p:cNvPr>
            <p:cNvGrpSpPr/>
            <p:nvPr/>
          </p:nvGrpSpPr>
          <p:grpSpPr>
            <a:xfrm rot="5400000" flipH="1">
              <a:off x="8279262" y="2607528"/>
              <a:ext cx="1616484" cy="224125"/>
              <a:chOff x="2987042" y="2551412"/>
              <a:chExt cx="1812925" cy="154467"/>
            </a:xfrm>
          </p:grpSpPr>
          <p:cxnSp>
            <p:nvCxnSpPr>
              <p:cNvPr id="146" name="直接连接符 145">
                <a:extLst>
                  <a:ext uri="{FF2B5EF4-FFF2-40B4-BE49-F238E27FC236}">
                    <a16:creationId xmlns:a16="http://schemas.microsoft.com/office/drawing/2014/main" id="{54EDCD7B-9965-4012-8E9C-DB1791B6CD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42" y="2551412"/>
                <a:ext cx="140424" cy="15446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47" name="直接连接符 146">
                <a:extLst>
                  <a:ext uri="{FF2B5EF4-FFF2-40B4-BE49-F238E27FC236}">
                    <a16:creationId xmlns:a16="http://schemas.microsoft.com/office/drawing/2014/main" id="{3A710C6C-4B63-498C-A120-65CBDD3E536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958196" y="1864107"/>
                <a:ext cx="0" cy="1683543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DCC5F126-4560-43E8-A077-691F81D9B8CE}"/>
              </a:ext>
            </a:extLst>
          </p:cNvPr>
          <p:cNvGrpSpPr/>
          <p:nvPr/>
        </p:nvGrpSpPr>
        <p:grpSpPr>
          <a:xfrm>
            <a:off x="9321090" y="1331378"/>
            <a:ext cx="1510810" cy="1450282"/>
            <a:chOff x="9072537" y="1911350"/>
            <a:chExt cx="1883868" cy="1450282"/>
          </a:xfrm>
        </p:grpSpPr>
        <p:sp>
          <p:nvSpPr>
            <p:cNvPr id="151" name="矩形: 一个圆顶角，剪去另一个顶角 142">
              <a:extLst>
                <a:ext uri="{FF2B5EF4-FFF2-40B4-BE49-F238E27FC236}">
                  <a16:creationId xmlns:a16="http://schemas.microsoft.com/office/drawing/2014/main" id="{FF3CA635-CE26-46A7-A5BC-7FC06672B7E7}"/>
                </a:ext>
              </a:extLst>
            </p:cNvPr>
            <p:cNvSpPr/>
            <p:nvPr/>
          </p:nvSpPr>
          <p:spPr>
            <a:xfrm>
              <a:off x="9072537" y="1911350"/>
              <a:ext cx="1671812" cy="590550"/>
            </a:xfrm>
            <a:prstGeom prst="snipRoundRect">
              <a:avLst>
                <a:gd name="adj1" fmla="val 0"/>
                <a:gd name="adj2" fmla="val 41667"/>
              </a:avLst>
            </a:prstGeom>
            <a:solidFill>
              <a:srgbClr val="0346AF">
                <a:alpha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2023.9.20</a:t>
              </a:r>
            </a:p>
          </p:txBody>
        </p:sp>
        <p:sp>
          <p:nvSpPr>
            <p:cNvPr id="152" name="文本框 151">
              <a:extLst>
                <a:ext uri="{FF2B5EF4-FFF2-40B4-BE49-F238E27FC236}">
                  <a16:creationId xmlns:a16="http://schemas.microsoft.com/office/drawing/2014/main" id="{CDDC44EF-0A3B-4382-8DE6-F6A0CD60867A}"/>
                </a:ext>
              </a:extLst>
            </p:cNvPr>
            <p:cNvSpPr txBox="1"/>
            <p:nvPr/>
          </p:nvSpPr>
          <p:spPr>
            <a:xfrm>
              <a:off x="9118818" y="2554290"/>
              <a:ext cx="1837587" cy="807342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专项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概预算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通过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条财局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组织的第三方机构预算评审</a:t>
              </a:r>
            </a:p>
          </p:txBody>
        </p:sp>
      </p:grp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0AD6D60B-AC18-44B8-A00A-6232FE9546D4}"/>
              </a:ext>
            </a:extLst>
          </p:cNvPr>
          <p:cNvGrpSpPr/>
          <p:nvPr/>
        </p:nvGrpSpPr>
        <p:grpSpPr>
          <a:xfrm flipV="1">
            <a:off x="9840702" y="3535959"/>
            <a:ext cx="526455" cy="2016172"/>
            <a:chOff x="2665189" y="4719338"/>
            <a:chExt cx="526455" cy="2016172"/>
          </a:xfrm>
        </p:grpSpPr>
        <p:grpSp>
          <p:nvGrpSpPr>
            <p:cNvPr id="154" name="组合 153">
              <a:extLst>
                <a:ext uri="{FF2B5EF4-FFF2-40B4-BE49-F238E27FC236}">
                  <a16:creationId xmlns:a16="http://schemas.microsoft.com/office/drawing/2014/main" id="{DFC825CB-5751-453E-BCDC-AC0C835DDE34}"/>
                </a:ext>
              </a:extLst>
            </p:cNvPr>
            <p:cNvGrpSpPr/>
            <p:nvPr/>
          </p:nvGrpSpPr>
          <p:grpSpPr>
            <a:xfrm>
              <a:off x="2781300" y="6325166"/>
              <a:ext cx="410344" cy="410344"/>
              <a:chOff x="1028700" y="2514600"/>
              <a:chExt cx="410344" cy="410344"/>
            </a:xfrm>
          </p:grpSpPr>
          <p:sp>
            <p:nvSpPr>
              <p:cNvPr id="158" name="椭圆 157">
                <a:extLst>
                  <a:ext uri="{FF2B5EF4-FFF2-40B4-BE49-F238E27FC236}">
                    <a16:creationId xmlns:a16="http://schemas.microsoft.com/office/drawing/2014/main" id="{244A82FA-1629-4516-B193-BC2DA6ADB467}"/>
                  </a:ext>
                </a:extLst>
              </p:cNvPr>
              <p:cNvSpPr/>
              <p:nvPr/>
            </p:nvSpPr>
            <p:spPr>
              <a:xfrm>
                <a:off x="1028700" y="2514600"/>
                <a:ext cx="410344" cy="41034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ysDash"/>
                <a:miter lim="800000"/>
              </a:ln>
              <a:effectLst>
                <a:outerShdw blurRad="254000" dist="88900" dir="3600000" sx="96000" sy="96000" algn="ctr" rotWithShape="0">
                  <a:srgbClr val="0346AF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9" name="椭圆 158">
                <a:extLst>
                  <a:ext uri="{FF2B5EF4-FFF2-40B4-BE49-F238E27FC236}">
                    <a16:creationId xmlns:a16="http://schemas.microsoft.com/office/drawing/2014/main" id="{DBC50BC0-C4BF-46ED-9F45-AADE426EBEE0}"/>
                  </a:ext>
                </a:extLst>
              </p:cNvPr>
              <p:cNvSpPr/>
              <p:nvPr/>
            </p:nvSpPr>
            <p:spPr>
              <a:xfrm>
                <a:off x="1136712" y="2622612"/>
                <a:ext cx="194320" cy="194320"/>
              </a:xfrm>
              <a:prstGeom prst="ellipse">
                <a:avLst/>
              </a:prstGeom>
              <a:solidFill>
                <a:srgbClr val="0620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55" name="组合 154">
              <a:extLst>
                <a:ext uri="{FF2B5EF4-FFF2-40B4-BE49-F238E27FC236}">
                  <a16:creationId xmlns:a16="http://schemas.microsoft.com/office/drawing/2014/main" id="{03A8501B-14A9-482F-91C2-C13FD84064F1}"/>
                </a:ext>
              </a:extLst>
            </p:cNvPr>
            <p:cNvGrpSpPr/>
            <p:nvPr/>
          </p:nvGrpSpPr>
          <p:grpSpPr>
            <a:xfrm rot="5400000" flipH="1">
              <a:off x="1969670" y="5414857"/>
              <a:ext cx="1545503" cy="154466"/>
              <a:chOff x="2987042" y="2551412"/>
              <a:chExt cx="1545503" cy="154466"/>
            </a:xfrm>
          </p:grpSpPr>
          <p:cxnSp>
            <p:nvCxnSpPr>
              <p:cNvPr id="156" name="直接连接符 155">
                <a:extLst>
                  <a:ext uri="{FF2B5EF4-FFF2-40B4-BE49-F238E27FC236}">
                    <a16:creationId xmlns:a16="http://schemas.microsoft.com/office/drawing/2014/main" id="{07857BF3-44BF-4765-BC0C-C29ECC4831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42" y="2551412"/>
                <a:ext cx="140424" cy="154466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57" name="直接连接符 156">
                <a:extLst>
                  <a:ext uri="{FF2B5EF4-FFF2-40B4-BE49-F238E27FC236}">
                    <a16:creationId xmlns:a16="http://schemas.microsoft.com/office/drawing/2014/main" id="{C035DD2F-0F65-405B-92BB-C42C7C6D0D7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824485" y="1997818"/>
                <a:ext cx="0" cy="141612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60" name="组合 159">
            <a:extLst>
              <a:ext uri="{FF2B5EF4-FFF2-40B4-BE49-F238E27FC236}">
                <a16:creationId xmlns:a16="http://schemas.microsoft.com/office/drawing/2014/main" id="{5DA926DB-8B45-4AE4-A123-29C96B442A6A}"/>
              </a:ext>
            </a:extLst>
          </p:cNvPr>
          <p:cNvGrpSpPr/>
          <p:nvPr/>
        </p:nvGrpSpPr>
        <p:grpSpPr>
          <a:xfrm>
            <a:off x="9954520" y="4151881"/>
            <a:ext cx="1464857" cy="1292850"/>
            <a:chOff x="7938951" y="4698028"/>
            <a:chExt cx="1811977" cy="1325474"/>
          </a:xfrm>
        </p:grpSpPr>
        <p:sp>
          <p:nvSpPr>
            <p:cNvPr id="161" name="矩形: 一个圆顶角，剪去另一个顶角 163">
              <a:extLst>
                <a:ext uri="{FF2B5EF4-FFF2-40B4-BE49-F238E27FC236}">
                  <a16:creationId xmlns:a16="http://schemas.microsoft.com/office/drawing/2014/main" id="{C7F236C8-52B1-4421-ABC7-65C8E0E36577}"/>
                </a:ext>
              </a:extLst>
            </p:cNvPr>
            <p:cNvSpPr/>
            <p:nvPr/>
          </p:nvSpPr>
          <p:spPr>
            <a:xfrm>
              <a:off x="7938951" y="4698028"/>
              <a:ext cx="1660669" cy="590550"/>
            </a:xfrm>
            <a:prstGeom prst="snipRoundRect">
              <a:avLst>
                <a:gd name="adj1" fmla="val 0"/>
                <a:gd name="adj2" fmla="val 41667"/>
              </a:avLst>
            </a:prstGeom>
            <a:solidFill>
              <a:srgbClr val="0346AF">
                <a:alpha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2023.9.28</a:t>
              </a:r>
            </a:p>
          </p:txBody>
        </p:sp>
        <p:sp>
          <p:nvSpPr>
            <p:cNvPr id="162" name="文本框 161">
              <a:extLst>
                <a:ext uri="{FF2B5EF4-FFF2-40B4-BE49-F238E27FC236}">
                  <a16:creationId xmlns:a16="http://schemas.microsoft.com/office/drawing/2014/main" id="{4C25B297-D437-4AE5-A6DF-BD5B0B3EFB43}"/>
                </a:ext>
              </a:extLst>
            </p:cNvPr>
            <p:cNvSpPr txBox="1"/>
            <p:nvPr/>
          </p:nvSpPr>
          <p:spPr>
            <a:xfrm>
              <a:off x="7953015" y="5284838"/>
              <a:ext cx="1797913" cy="738664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2023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年第</a:t>
              </a: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8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次“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院长办公会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”审议通过</a:t>
              </a:r>
            </a:p>
          </p:txBody>
        </p:sp>
      </p:grpSp>
      <p:pic>
        <p:nvPicPr>
          <p:cNvPr id="163" name="图片 162">
            <a:extLst>
              <a:ext uri="{FF2B5EF4-FFF2-40B4-BE49-F238E27FC236}">
                <a16:creationId xmlns:a16="http://schemas.microsoft.com/office/drawing/2014/main" id="{C87E87DA-E799-466B-879B-74F2082A49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7" t="6445" r="36633" b="7725"/>
          <a:stretch/>
        </p:blipFill>
        <p:spPr>
          <a:xfrm>
            <a:off x="492039" y="831485"/>
            <a:ext cx="8272319" cy="5598439"/>
          </a:xfrm>
          <a:prstGeom prst="rect">
            <a:avLst/>
          </a:prstGeom>
        </p:spPr>
      </p:pic>
      <p:sp>
        <p:nvSpPr>
          <p:cNvPr id="164" name="矩形 163">
            <a:extLst>
              <a:ext uri="{FF2B5EF4-FFF2-40B4-BE49-F238E27FC236}">
                <a16:creationId xmlns:a16="http://schemas.microsoft.com/office/drawing/2014/main" id="{9CAA860F-4F22-4E9E-BFFF-43FC28D9BEC2}"/>
              </a:ext>
            </a:extLst>
          </p:cNvPr>
          <p:cNvSpPr/>
          <p:nvPr/>
        </p:nvSpPr>
        <p:spPr>
          <a:xfrm>
            <a:off x="2808130" y="5352608"/>
            <a:ext cx="2540393" cy="311222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¥ 90M </a:t>
            </a: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  <a:sym typeface="Wingdings" panose="05000000000000000000" pitchFamily="2" charset="2"/>
              </a:rPr>
              <a:t> ¥ 88.32M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5" name="矩形 164">
            <a:extLst>
              <a:ext uri="{FF2B5EF4-FFF2-40B4-BE49-F238E27FC236}">
                <a16:creationId xmlns:a16="http://schemas.microsoft.com/office/drawing/2014/main" id="{ACDFAF12-D916-4C87-88B4-A5B6633FC3DF}"/>
              </a:ext>
            </a:extLst>
          </p:cNvPr>
          <p:cNvSpPr/>
          <p:nvPr/>
        </p:nvSpPr>
        <p:spPr>
          <a:xfrm>
            <a:off x="2562394" y="1647560"/>
            <a:ext cx="2540393" cy="311222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2023.10-2028.09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6" name="Rectangle 12">
            <a:extLst>
              <a:ext uri="{FF2B5EF4-FFF2-40B4-BE49-F238E27FC236}">
                <a16:creationId xmlns:a16="http://schemas.microsoft.com/office/drawing/2014/main" id="{86C7DE25-C36A-44A6-A2B2-D7A17D457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CAS program on PWFA (approved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in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sept. 2023,</a:t>
            </a:r>
            <a:r>
              <a:rPr lang="zh-CN" altLang="en-US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¥ 90M)</a:t>
            </a:r>
          </a:p>
        </p:txBody>
      </p:sp>
      <p:sp>
        <p:nvSpPr>
          <p:cNvPr id="167" name="スライド番号プレースホルダ 3">
            <a:extLst>
              <a:ext uri="{FF2B5EF4-FFF2-40B4-BE49-F238E27FC236}">
                <a16:creationId xmlns:a16="http://schemas.microsoft.com/office/drawing/2014/main" id="{135A87F8-CB17-41BE-92C3-19656320A645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3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21792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/>
      <p:bldP spid="1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>
            <a:extLst>
              <a:ext uri="{FF2B5EF4-FFF2-40B4-BE49-F238E27FC236}">
                <a16:creationId xmlns:a16="http://schemas.microsoft.com/office/drawing/2014/main" id="{F6BC79C6-D667-4FD4-B4D1-85206624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IHEP PWFA TF (hall #10) re-construction since 2023.11</a:t>
            </a:r>
          </a:p>
        </p:txBody>
      </p:sp>
      <p:sp>
        <p:nvSpPr>
          <p:cNvPr id="8" name="スライド番号プレースホルダ 3">
            <a:extLst>
              <a:ext uri="{FF2B5EF4-FFF2-40B4-BE49-F238E27FC236}">
                <a16:creationId xmlns:a16="http://schemas.microsoft.com/office/drawing/2014/main" id="{723187EA-605C-4A1E-BED0-D45B5F223C60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4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FAFD424-D5BD-4664-8C07-10DB6A7E9C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"/>
          <a:stretch/>
        </p:blipFill>
        <p:spPr>
          <a:xfrm>
            <a:off x="3999955" y="881272"/>
            <a:ext cx="7685436" cy="280519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576D122-532F-41D9-A703-6B7C3518F2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5" t="16978" r="23390" b="6622"/>
          <a:stretch/>
        </p:blipFill>
        <p:spPr>
          <a:xfrm>
            <a:off x="236171" y="881273"/>
            <a:ext cx="3555573" cy="3076938"/>
          </a:xfrm>
          <a:prstGeom prst="rect">
            <a:avLst/>
          </a:prstGeom>
        </p:spPr>
      </p:pic>
      <p:sp>
        <p:nvSpPr>
          <p:cNvPr id="13" name="椭圆 12">
            <a:extLst>
              <a:ext uri="{FF2B5EF4-FFF2-40B4-BE49-F238E27FC236}">
                <a16:creationId xmlns:a16="http://schemas.microsoft.com/office/drawing/2014/main" id="{64740FD9-3C8A-4CF0-88EF-58D4344A2067}"/>
              </a:ext>
            </a:extLst>
          </p:cNvPr>
          <p:cNvSpPr/>
          <p:nvPr/>
        </p:nvSpPr>
        <p:spPr>
          <a:xfrm>
            <a:off x="1991895" y="1207070"/>
            <a:ext cx="1131243" cy="4799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5C82376-C796-4836-BF17-A5CE0C0357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6"/>
          <a:stretch/>
        </p:blipFill>
        <p:spPr>
          <a:xfrm>
            <a:off x="3845640" y="3996032"/>
            <a:ext cx="4515682" cy="245730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5D3B577-BF78-4B97-B573-8EAF209CBA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300" y="3996033"/>
            <a:ext cx="3275123" cy="245730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5748F99-C141-4887-8F89-2D32963A37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0" b="13250"/>
          <a:stretch/>
        </p:blipFill>
        <p:spPr>
          <a:xfrm>
            <a:off x="551384" y="3988955"/>
            <a:ext cx="3026278" cy="2457304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3BE49EA-427A-4FFF-BA2E-BEAA9E30C0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8021" y="824703"/>
            <a:ext cx="8256546" cy="313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044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C991FE9-4BF3-4A5B-88F0-DC6F1B04B5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26" y="871877"/>
            <a:ext cx="3293001" cy="246878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48790D0-B7E8-48C7-94F4-268600FC5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084" y="878117"/>
            <a:ext cx="2271332" cy="2462545"/>
          </a:xfrm>
          <a:prstGeom prst="rect">
            <a:avLst/>
          </a:prstGeom>
        </p:spPr>
      </p:pic>
      <p:sp>
        <p:nvSpPr>
          <p:cNvPr id="4" name="Rectangle 12">
            <a:extLst>
              <a:ext uri="{FF2B5EF4-FFF2-40B4-BE49-F238E27FC236}">
                <a16:creationId xmlns:a16="http://schemas.microsoft.com/office/drawing/2014/main" id="{9DC3A848-479B-4853-BCA8-EB9BDBFA3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Infrastructure from 2023.11-2025.03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BB6B8EB-FFF2-40A1-A4E1-922E07DF30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9"/>
          <a:stretch/>
        </p:blipFill>
        <p:spPr>
          <a:xfrm>
            <a:off x="9345567" y="878234"/>
            <a:ext cx="2607305" cy="52150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B1C2CAD-3977-4EAE-A5D9-6EB64EA3B6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33"/>
          <a:stretch/>
        </p:blipFill>
        <p:spPr>
          <a:xfrm>
            <a:off x="3880510" y="3450538"/>
            <a:ext cx="3738916" cy="26399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63776D8-71DD-4B2B-A8B4-BD5206CA3C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68" y="3450539"/>
            <a:ext cx="3528392" cy="2639911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BF39301-5388-433F-8473-2A26094ECF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68" y="878235"/>
            <a:ext cx="3293001" cy="246975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FF5A01-77BD-4FF1-9552-6AB8F21F17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977" y="3450539"/>
            <a:ext cx="1495334" cy="2639911"/>
          </a:xfrm>
          <a:prstGeom prst="rect">
            <a:avLst/>
          </a:prstGeom>
        </p:spPr>
      </p:pic>
      <p:sp>
        <p:nvSpPr>
          <p:cNvPr id="14" name="スライド番号プレースホルダ 3">
            <a:extLst>
              <a:ext uri="{FF2B5EF4-FFF2-40B4-BE49-F238E27FC236}">
                <a16:creationId xmlns:a16="http://schemas.microsoft.com/office/drawing/2014/main" id="{384816BA-1A2D-4B7A-80DD-FE81532BA3E2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5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786825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0C579A95-3161-46D5-892D-3B9A8128D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Equipment installation from 2025.04-2026.04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92A5068-5C8C-4642-AA8E-F9776720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39" y="863849"/>
            <a:ext cx="5627447" cy="316543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E088CE8-450A-498A-B95F-779F470609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053" y="4107815"/>
            <a:ext cx="3041045" cy="228078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0953FFB-DBBC-40B7-BE90-42781A0326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5500"/>
          <a:stretch/>
        </p:blipFill>
        <p:spPr>
          <a:xfrm>
            <a:off x="2818117" y="4118617"/>
            <a:ext cx="3011795" cy="22740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3B4EAE8-46C0-48E9-B5D3-A635E67046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95" y="863848"/>
            <a:ext cx="1780560" cy="316543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635A00A-5158-404F-B313-A85D009ABB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06"/>
          <a:stretch/>
        </p:blipFill>
        <p:spPr>
          <a:xfrm>
            <a:off x="113883" y="4116053"/>
            <a:ext cx="2525733" cy="227932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95F1AA0-767F-47AB-9B3D-E2118EBD33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76220" y="1256980"/>
            <a:ext cx="3168351" cy="237626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8C292E2-CD35-4038-9303-A4C37D0796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2" r="13955"/>
          <a:stretch/>
        </p:blipFill>
        <p:spPr>
          <a:xfrm>
            <a:off x="9145239" y="4107816"/>
            <a:ext cx="2711401" cy="2292334"/>
          </a:xfrm>
          <a:prstGeom prst="rect">
            <a:avLst/>
          </a:prstGeom>
        </p:spPr>
      </p:pic>
      <p:sp>
        <p:nvSpPr>
          <p:cNvPr id="17" name="スライド番号プレースホルダ 3">
            <a:extLst>
              <a:ext uri="{FF2B5EF4-FFF2-40B4-BE49-F238E27FC236}">
                <a16:creationId xmlns:a16="http://schemas.microsoft.com/office/drawing/2014/main" id="{E342C07C-81EB-4385-8EF4-EB703403796A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6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616262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B5759E15-938D-481C-BB79-A9052512AFC2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7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549F3A8D-5DF1-4314-8A53-0B3141CA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Beamline 2 delay due to L-band Klystron (Canon)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ABC9A21-693C-44EE-8BE9-E51CEE9BA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7" y="3861049"/>
            <a:ext cx="7560840" cy="232942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AABF8D7-CE40-48F9-AF6F-93A23EE381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857037"/>
            <a:ext cx="2198143" cy="293200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BF64BE4-44F5-4932-9AB8-18BB825FD6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857038"/>
            <a:ext cx="2195573" cy="29320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0ECB0D8-84FB-4A75-9574-370B698550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3" y="857038"/>
            <a:ext cx="2195574" cy="292857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06EAF47-842F-4265-AC70-DB50CFA325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557" y="855336"/>
            <a:ext cx="4540330" cy="292857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2115CFE-3CAF-48CA-A445-4CA6377D3D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3861050"/>
            <a:ext cx="1746385" cy="232942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32DB039-A2EC-4649-916E-3C64DEC4D8B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540" y="3861049"/>
            <a:ext cx="2497251" cy="187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5060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>
            <a:extLst>
              <a:ext uri="{FF2B5EF4-FFF2-40B4-BE49-F238E27FC236}">
                <a16:creationId xmlns:a16="http://schemas.microsoft.com/office/drawing/2014/main" id="{A35BDFCC-F2BC-41E7-B9BB-969034985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496" y="0"/>
            <a:ext cx="8568952" cy="75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33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Outlines</a:t>
            </a:r>
            <a:endParaRPr lang="zh-CN" altLang="en-US" sz="3600" b="1" dirty="0">
              <a:solidFill>
                <a:srgbClr val="333399"/>
              </a:solidFill>
              <a:latin typeface="Tahoma" panose="020B0604030504040204" pitchFamily="34" charset="0"/>
              <a:ea typeface="方正粗黑宋简体" panose="020000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4495AB43-5548-4DB7-8415-B9830C5083AE}"/>
              </a:ext>
            </a:extLst>
          </p:cNvPr>
          <p:cNvSpPr txBox="1">
            <a:spLocks noChangeArrowheads="1"/>
          </p:cNvSpPr>
          <p:nvPr/>
        </p:nvSpPr>
        <p:spPr>
          <a:xfrm>
            <a:off x="911424" y="1268760"/>
            <a:ext cx="10729192" cy="4824536"/>
          </a:xfrm>
          <a:prstGeom prst="rect">
            <a:avLst/>
          </a:prstGeom>
        </p:spPr>
        <p:txBody>
          <a:bodyPr lIns="92075" tIns="46038" rIns="92075" bIns="4603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zh-CN" b="1" kern="0" dirty="0">
                <a:solidFill>
                  <a:schemeClr val="bg1">
                    <a:lumMod val="75000"/>
                  </a:schemeClr>
                </a:solidFill>
              </a:rPr>
              <a:t>IHEP PWFA TF construction</a:t>
            </a:r>
          </a:p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US" altLang="zh-CN" b="1" kern="0" dirty="0">
                <a:solidFill>
                  <a:srgbClr val="C00000"/>
                </a:solidFill>
              </a:rPr>
              <a:t>Preliminary results of 1st stage commissioning </a:t>
            </a:r>
          </a:p>
          <a:p>
            <a:pPr marL="324000" indent="-720000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altLang="zh-CN" b="1" kern="0" dirty="0"/>
              <a:t>Summaries and prospects</a:t>
            </a:r>
          </a:p>
        </p:txBody>
      </p:sp>
    </p:spTree>
    <p:extLst>
      <p:ext uri="{BB962C8B-B14F-4D97-AF65-F5344CB8AC3E}">
        <p14:creationId xmlns:p14="http://schemas.microsoft.com/office/powerpoint/2010/main" val="92948467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B5759E15-938D-481C-BB79-A9052512AFC2}"/>
              </a:ext>
            </a:extLst>
          </p:cNvPr>
          <p:cNvSpPr txBox="1">
            <a:spLocks noGrp="1"/>
          </p:cNvSpPr>
          <p:nvPr/>
        </p:nvSpPr>
        <p:spPr bwMode="auto">
          <a:xfrm>
            <a:off x="11734800" y="6477002"/>
            <a:ext cx="457200" cy="37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345F683-F44F-4BBB-86E1-414416B34219}" type="slidenum">
              <a:rPr lang="en-US" altLang="zh-CN" sz="1400" b="1">
                <a:latin typeface="Tahoma" panose="020B0604030504040204" pitchFamily="34" charset="0"/>
                <a:ea typeface="楷体_GB2312" pitchFamily="49" charset="-122"/>
              </a:rPr>
              <a:pPr algn="r" eaLnBrk="1" hangingPunct="1"/>
              <a:t>9</a:t>
            </a:fld>
            <a:endParaRPr lang="en-US" altLang="zh-CN" sz="14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549F3A8D-5DF1-4314-8A53-0B3141CA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1065718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1</a:t>
            </a:r>
            <a:r>
              <a:rPr lang="en-US" altLang="zh-CN" sz="2800" b="1" baseline="300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st</a:t>
            </a:r>
            <a:r>
              <a:rPr lang="en-US" altLang="zh-CN" sz="28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楷体_GB2312" pitchFamily="49" charset="-122"/>
              </a:rPr>
              <a:t> stage beam commissioning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21638200-F369-4F47-B45B-42E75E2DD987}"/>
              </a:ext>
            </a:extLst>
          </p:cNvPr>
          <p:cNvSpPr txBox="1">
            <a:spLocks noChangeArrowheads="1"/>
          </p:cNvSpPr>
          <p:nvPr/>
        </p:nvSpPr>
        <p:spPr>
          <a:xfrm>
            <a:off x="1432448" y="4138769"/>
            <a:ext cx="9505056" cy="1974068"/>
          </a:xfrm>
          <a:prstGeom prst="rect">
            <a:avLst/>
          </a:prstGeom>
        </p:spPr>
        <p:txBody>
          <a:bodyPr lIns="92075" tIns="46038" rIns="92075" bIns="4603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16000" indent="-468000"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zh-CN" sz="2400" kern="0" dirty="0"/>
              <a:t>From 4.14-7.12, 39 days, using BEPCII injection interval</a:t>
            </a:r>
          </a:p>
          <a:p>
            <a:pPr marL="216000" indent="-468000"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zh-CN" sz="2400" kern="0" dirty="0"/>
              <a:t>BL1 beam delivery adjustment and parameters measurement</a:t>
            </a:r>
          </a:p>
          <a:p>
            <a:pPr marL="216000" indent="-468000"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zh-CN" sz="2400" kern="0" dirty="0"/>
              <a:t>BL2 L&amp;S band klystron conditioning + RF gun test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07C37EBF-5D17-47B8-833C-AE9CFDD04A4A}"/>
              </a:ext>
            </a:extLst>
          </p:cNvPr>
          <p:cNvGrpSpPr/>
          <p:nvPr/>
        </p:nvGrpSpPr>
        <p:grpSpPr>
          <a:xfrm>
            <a:off x="485882" y="908720"/>
            <a:ext cx="11220236" cy="2942572"/>
            <a:chOff x="751872" y="840304"/>
            <a:chExt cx="11220236" cy="2942572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016D48F-395E-41A0-B173-4F801F137F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5187"/>
            <a:stretch>
              <a:fillRect/>
            </a:stretch>
          </p:blipFill>
          <p:spPr>
            <a:xfrm>
              <a:off x="751872" y="1243941"/>
              <a:ext cx="11220236" cy="2538935"/>
            </a:xfrm>
            <a:prstGeom prst="rect">
              <a:avLst/>
            </a:prstGeom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DF67396A-6F77-483D-947E-DFF307A764D6}"/>
                </a:ext>
              </a:extLst>
            </p:cNvPr>
            <p:cNvSpPr txBox="1"/>
            <p:nvPr/>
          </p:nvSpPr>
          <p:spPr>
            <a:xfrm>
              <a:off x="6213628" y="840304"/>
              <a:ext cx="2002920" cy="30777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 fontAlgn="base">
                <a:spcAft>
                  <a:spcPct val="0"/>
                </a:spcAft>
                <a:buClr>
                  <a:srgbClr val="7030A0"/>
                </a:buClr>
              </a:pPr>
              <a:r>
                <a:rPr lang="en-US" altLang="zh-CN" sz="1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Bunch compression</a:t>
              </a:r>
              <a:endPara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3F9CE88-24B3-4384-A8CE-2B58D092F7DD}"/>
                </a:ext>
              </a:extLst>
            </p:cNvPr>
            <p:cNvSpPr txBox="1"/>
            <p:nvPr/>
          </p:nvSpPr>
          <p:spPr>
            <a:xfrm>
              <a:off x="8764050" y="844835"/>
              <a:ext cx="2439444" cy="30777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>
              <a:defPPr>
                <a:defRPr lang="zh-CN"/>
              </a:defPPr>
              <a:lvl1pPr algn="ctr" fontAlgn="base">
                <a:spcAft>
                  <a:spcPct val="0"/>
                </a:spcAft>
                <a:buClr>
                  <a:srgbClr val="7030A0"/>
                </a:buClr>
                <a:defRPr sz="1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/>
                <a:t>Plasma acceleration 2&amp;3</a:t>
              </a:r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3B8FEF8F-396F-462A-8F7C-A052896B4EA2}"/>
                </a:ext>
              </a:extLst>
            </p:cNvPr>
            <p:cNvSpPr txBox="1"/>
            <p:nvPr/>
          </p:nvSpPr>
          <p:spPr>
            <a:xfrm>
              <a:off x="8790163" y="1758763"/>
              <a:ext cx="1006883" cy="336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030A0"/>
                </a:buClr>
              </a:pPr>
              <a:r>
                <a:rPr lang="zh-CN" altLang="en-US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束流诊断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5886EF09-2EF4-40F8-8DFA-1A3AF3631384}"/>
                </a:ext>
              </a:extLst>
            </p:cNvPr>
            <p:cNvSpPr txBox="1"/>
            <p:nvPr/>
          </p:nvSpPr>
          <p:spPr>
            <a:xfrm>
              <a:off x="751872" y="3082868"/>
              <a:ext cx="1491341" cy="461665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 GeV</a:t>
              </a:r>
              <a:r>
                <a:rPr lang="zh-CN" altLang="en-US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e+/e- beam</a:t>
              </a:r>
              <a:r>
                <a:rPr lang="zh-CN" altLang="en-US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from </a:t>
              </a:r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BEPCII</a:t>
              </a:r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b="1" dirty="0" err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linac</a:t>
              </a:r>
              <a:endParaRPr lang="en-US" altLang="zh-CN" sz="1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62E26877-3723-4203-BAEE-BB196B01EA94}"/>
                </a:ext>
              </a:extLst>
            </p:cNvPr>
            <p:cNvSpPr txBox="1"/>
            <p:nvPr/>
          </p:nvSpPr>
          <p:spPr>
            <a:xfrm>
              <a:off x="2657408" y="2979203"/>
              <a:ext cx="1288986" cy="461665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Bending and compression</a:t>
              </a:r>
              <a:endParaRPr lang="zh-CN" altLang="en-US" sz="1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05618B4A-B259-4D12-84EB-7B6413262306}"/>
                </a:ext>
              </a:extLst>
            </p:cNvPr>
            <p:cNvSpPr txBox="1"/>
            <p:nvPr/>
          </p:nvSpPr>
          <p:spPr>
            <a:xfrm>
              <a:off x="8455326" y="3082868"/>
              <a:ext cx="1233656" cy="30777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030A0"/>
                </a:buClr>
                <a:defRPr sz="12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altLang="zh-CN" sz="1400" dirty="0"/>
                <a:t>Final</a:t>
              </a:r>
              <a:r>
                <a:rPr lang="zh-CN" altLang="en-US" sz="1400" dirty="0"/>
                <a:t> </a:t>
              </a:r>
              <a:r>
                <a:rPr lang="en-US" altLang="zh-CN" sz="1400" dirty="0"/>
                <a:t>focus</a:t>
              </a:r>
              <a:endParaRPr lang="zh-CN" altLang="en-US" sz="1400" dirty="0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E0807641-92A2-4749-BA90-4B2162A3A8D4}"/>
                </a:ext>
              </a:extLst>
            </p:cNvPr>
            <p:cNvSpPr txBox="1"/>
            <p:nvPr/>
          </p:nvSpPr>
          <p:spPr>
            <a:xfrm>
              <a:off x="9394669" y="2928979"/>
              <a:ext cx="2045459" cy="30777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fontAlgn="base">
                <a:spcAft>
                  <a:spcPct val="0"/>
                </a:spcAft>
                <a:buClr>
                  <a:srgbClr val="7030A0"/>
                </a:buClr>
              </a:pPr>
              <a:r>
                <a:rPr lang="en-US" altLang="zh-CN" sz="1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Plasma acceleration 1</a:t>
              </a:r>
              <a:endPara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4" name="右箭头 35">
              <a:extLst>
                <a:ext uri="{FF2B5EF4-FFF2-40B4-BE49-F238E27FC236}">
                  <a16:creationId xmlns:a16="http://schemas.microsoft.com/office/drawing/2014/main" id="{9B8C9E96-D4F2-4C69-81B9-7EC1839A3C8E}"/>
                </a:ext>
              </a:extLst>
            </p:cNvPr>
            <p:cNvSpPr/>
            <p:nvPr/>
          </p:nvSpPr>
          <p:spPr>
            <a:xfrm>
              <a:off x="946223" y="2513409"/>
              <a:ext cx="243601" cy="17548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9BF07B1F-3003-4C89-93BF-AAA29EC455A0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>
              <a:off x="5174525" y="1148082"/>
              <a:ext cx="168184" cy="2307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945CF2CE-D83A-4F24-ABCA-71F06065445C}"/>
                </a:ext>
              </a:extLst>
            </p:cNvPr>
            <p:cNvSpPr txBox="1"/>
            <p:nvPr/>
          </p:nvSpPr>
          <p:spPr>
            <a:xfrm>
              <a:off x="4450608" y="840305"/>
              <a:ext cx="1447834" cy="30777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>
              <a:defPPr>
                <a:defRPr lang="zh-CN"/>
              </a:defPPr>
              <a:lvl1pPr algn="ctr" fontAlgn="base">
                <a:spcAft>
                  <a:spcPct val="0"/>
                </a:spcAft>
                <a:buClr>
                  <a:srgbClr val="7030A0"/>
                </a:buClr>
                <a:defRPr sz="1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>
                  <a:sym typeface="+mn-ea"/>
                </a:rPr>
                <a:t>L-band RF gun</a:t>
              </a:r>
              <a:endParaRPr lang="zh-CN" altLang="en-US" dirty="0"/>
            </a:p>
          </p:txBody>
        </p:sp>
        <p:cxnSp>
          <p:nvCxnSpPr>
            <p:cNvPr id="17" name="直接箭头连接符 16">
              <a:extLst>
                <a:ext uri="{FF2B5EF4-FFF2-40B4-BE49-F238E27FC236}">
                  <a16:creationId xmlns:a16="http://schemas.microsoft.com/office/drawing/2014/main" id="{69F9E38B-3284-4E9B-88A8-0A380BE9E894}"/>
                </a:ext>
              </a:extLst>
            </p:cNvPr>
            <p:cNvCxnSpPr>
              <a:cxnSpLocks/>
              <a:stCxn id="8" idx="2"/>
            </p:cNvCxnSpPr>
            <p:nvPr/>
          </p:nvCxnSpPr>
          <p:spPr>
            <a:xfrm flipH="1">
              <a:off x="9012730" y="1152612"/>
              <a:ext cx="971042" cy="31695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68CB3855-BD79-4CC8-85E1-1FD0B0C48F68}"/>
                </a:ext>
              </a:extLst>
            </p:cNvPr>
            <p:cNvCxnSpPr>
              <a:cxnSpLocks/>
              <a:stCxn id="8" idx="2"/>
            </p:cNvCxnSpPr>
            <p:nvPr/>
          </p:nvCxnSpPr>
          <p:spPr>
            <a:xfrm>
              <a:off x="9983772" y="1152612"/>
              <a:ext cx="845337" cy="31695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DDA89786-5BC8-4955-BB98-0FA6B4FFE614}"/>
              </a:ext>
            </a:extLst>
          </p:cNvPr>
          <p:cNvCxnSpPr/>
          <p:nvPr/>
        </p:nvCxnSpPr>
        <p:spPr>
          <a:xfrm>
            <a:off x="4968403" y="858439"/>
            <a:ext cx="0" cy="246846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C1A45E4E-2DF2-4A7D-8DAF-1856BC8D9556}"/>
              </a:ext>
            </a:extLst>
          </p:cNvPr>
          <p:cNvCxnSpPr>
            <a:cxnSpLocks/>
            <a:endCxn id="23" idx="3"/>
          </p:cNvCxnSpPr>
          <p:nvPr/>
        </p:nvCxnSpPr>
        <p:spPr>
          <a:xfrm flipH="1">
            <a:off x="3606844" y="1401163"/>
            <a:ext cx="130169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F7207928-14C0-4DBB-A6AA-7B8AC8296ABC}"/>
              </a:ext>
            </a:extLst>
          </p:cNvPr>
          <p:cNvSpPr txBox="1"/>
          <p:nvPr/>
        </p:nvSpPr>
        <p:spPr>
          <a:xfrm>
            <a:off x="1318648" y="1216497"/>
            <a:ext cx="2288196" cy="3693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70C0"/>
                </a:solidFill>
              </a:rPr>
              <a:t>In BEPCII tunnel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292470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楷体_GB2312"/>
        <a:cs typeface=""/>
      </a:majorFont>
      <a:minorFont>
        <a:latin typeface="Tahoma"/>
        <a:ea typeface="楷体_GB2312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1_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_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11350</TotalTime>
  <Words>1899</Words>
  <Application>Microsoft Office PowerPoint</Application>
  <PresentationFormat>宽屏</PresentationFormat>
  <Paragraphs>363</Paragraphs>
  <Slides>26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26</vt:i4>
      </vt:variant>
    </vt:vector>
  </HeadingPairs>
  <TitlesOfParts>
    <vt:vector size="46" baseType="lpstr">
      <vt:lpstr>ＭＳ Ｐゴシック</vt:lpstr>
      <vt:lpstr>等线</vt:lpstr>
      <vt:lpstr>方正粗黑宋简体</vt:lpstr>
      <vt:lpstr>华文琥珀</vt:lpstr>
      <vt:lpstr>华文楷体</vt:lpstr>
      <vt:lpstr>楷体</vt:lpstr>
      <vt:lpstr>楷体_GB2312</vt:lpstr>
      <vt:lpstr>宋体</vt:lpstr>
      <vt:lpstr>宋体</vt:lpstr>
      <vt:lpstr>微软雅黑</vt:lpstr>
      <vt:lpstr>Arial</vt:lpstr>
      <vt:lpstr>Britannic Bold</vt:lpstr>
      <vt:lpstr>Calibri</vt:lpstr>
      <vt:lpstr>Gabriola</vt:lpstr>
      <vt:lpstr>Tahoma</vt:lpstr>
      <vt:lpstr>Times New Roman</vt:lpstr>
      <vt:lpstr>Wingdings</vt:lpstr>
      <vt:lpstr>Blends</vt:lpstr>
      <vt:lpstr>1_Blends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lidz</dc:creator>
  <cp:lastModifiedBy>LIDZ</cp:lastModifiedBy>
  <cp:revision>836</cp:revision>
  <cp:lastPrinted>2025-01-14T07:22:44Z</cp:lastPrinted>
  <dcterms:created xsi:type="dcterms:W3CDTF">2019-08-15T14:59:02Z</dcterms:created>
  <dcterms:modified xsi:type="dcterms:W3CDTF">2026-07-27T02:54:26Z</dcterms:modified>
</cp:coreProperties>
</file>