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20" r:id="rId2"/>
    <p:sldId id="327" r:id="rId3"/>
    <p:sldId id="331" r:id="rId4"/>
    <p:sldId id="321" r:id="rId5"/>
    <p:sldId id="309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7500"/>
    <a:srgbClr val="C89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77" autoAdjust="0"/>
    <p:restoredTop sz="92816" autoAdjust="0"/>
  </p:normalViewPr>
  <p:slideViewPr>
    <p:cSldViewPr>
      <p:cViewPr varScale="1">
        <p:scale>
          <a:sx n="78" d="100"/>
          <a:sy n="78" d="100"/>
        </p:scale>
        <p:origin x="1349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uojia\Desktop\&#28608;&#20809;&#24322;&#27493;&#35302;&#21457;(1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uojia\Desktop\&#28608;&#20809;&#24322;&#27493;&#35302;&#21457;(1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CN" altLang="en-US"/>
              <a:t>限定</a:t>
            </a:r>
            <a:r>
              <a:rPr lang="en-US" altLang="zh-CN"/>
              <a:t>DAQ</a:t>
            </a:r>
            <a:r>
              <a:rPr lang="zh-CN" altLang="en-US"/>
              <a:t>频率，激光频率影响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DAQ1kHz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其余数据处理!$R$2:$R$6</c:f>
              <c:numCache>
                <c:formatCode>General</c:formatCode>
                <c:ptCount val="5"/>
                <c:pt idx="0">
                  <c:v>100</c:v>
                </c:pt>
                <c:pt idx="1">
                  <c:v>200</c:v>
                </c:pt>
                <c:pt idx="2">
                  <c:v>500</c:v>
                </c:pt>
                <c:pt idx="3">
                  <c:v>1000</c:v>
                </c:pt>
              </c:numCache>
            </c:numRef>
          </c:xVal>
          <c:yVal>
            <c:numRef>
              <c:f>其余数据处理!$T$2:$T$5</c:f>
              <c:numCache>
                <c:formatCode>General</c:formatCode>
                <c:ptCount val="4"/>
                <c:pt idx="0">
                  <c:v>607.20000000000005</c:v>
                </c:pt>
                <c:pt idx="1">
                  <c:v>696.1</c:v>
                </c:pt>
                <c:pt idx="2">
                  <c:v>1145.2</c:v>
                </c:pt>
                <c:pt idx="3">
                  <c:v>806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F59-40E2-AF2F-CE44B79BD334}"/>
            </c:ext>
          </c:extLst>
        </c:ser>
        <c:ser>
          <c:idx val="1"/>
          <c:order val="1"/>
          <c:tx>
            <c:v>DAQ500Hz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原始数据!$C$6:$C$9</c:f>
              <c:numCache>
                <c:formatCode>General</c:formatCode>
                <c:ptCount val="4"/>
                <c:pt idx="0">
                  <c:v>100</c:v>
                </c:pt>
                <c:pt idx="1">
                  <c:v>200</c:v>
                </c:pt>
                <c:pt idx="2">
                  <c:v>500</c:v>
                </c:pt>
                <c:pt idx="3">
                  <c:v>1000</c:v>
                </c:pt>
              </c:numCache>
            </c:numRef>
          </c:xVal>
          <c:yVal>
            <c:numRef>
              <c:f>原始数据!$F$6:$F$9</c:f>
              <c:numCache>
                <c:formatCode>General</c:formatCode>
                <c:ptCount val="4"/>
                <c:pt idx="0">
                  <c:v>609.29999999999995</c:v>
                </c:pt>
                <c:pt idx="1">
                  <c:v>702.1</c:v>
                </c:pt>
                <c:pt idx="2">
                  <c:v>1146.5</c:v>
                </c:pt>
                <c:pt idx="3">
                  <c:v>1059.5999999999999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0F59-40E2-AF2F-CE44B79BD334}"/>
            </c:ext>
          </c:extLst>
        </c:ser>
        <c:ser>
          <c:idx val="2"/>
          <c:order val="2"/>
          <c:tx>
            <c:v>DAQ200Hz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原始数据!$C$10:$C$13</c:f>
              <c:numCache>
                <c:formatCode>General</c:formatCode>
                <c:ptCount val="4"/>
                <c:pt idx="0">
                  <c:v>100</c:v>
                </c:pt>
                <c:pt idx="1">
                  <c:v>200</c:v>
                </c:pt>
                <c:pt idx="2">
                  <c:v>500</c:v>
                </c:pt>
                <c:pt idx="3">
                  <c:v>1000</c:v>
                </c:pt>
              </c:numCache>
            </c:numRef>
          </c:xVal>
          <c:yVal>
            <c:numRef>
              <c:f>原始数据!$F$10:$F$13</c:f>
              <c:numCache>
                <c:formatCode>General</c:formatCode>
                <c:ptCount val="4"/>
                <c:pt idx="0">
                  <c:v>1235.2</c:v>
                </c:pt>
                <c:pt idx="1">
                  <c:v>1395.9</c:v>
                </c:pt>
                <c:pt idx="2">
                  <c:v>1232.5999999999999</c:v>
                </c:pt>
                <c:pt idx="3">
                  <c:v>1365.8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0F59-40E2-AF2F-CE44B79BD334}"/>
            </c:ext>
          </c:extLst>
        </c:ser>
        <c:ser>
          <c:idx val="3"/>
          <c:order val="3"/>
          <c:tx>
            <c:v>DAQ100Hz</c:v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原始数据!$C$16:$C$19</c:f>
              <c:numCache>
                <c:formatCode>General</c:formatCode>
                <c:ptCount val="4"/>
                <c:pt idx="0">
                  <c:v>100</c:v>
                </c:pt>
                <c:pt idx="1">
                  <c:v>1000</c:v>
                </c:pt>
                <c:pt idx="2">
                  <c:v>200</c:v>
                </c:pt>
                <c:pt idx="3">
                  <c:v>500</c:v>
                </c:pt>
              </c:numCache>
            </c:numRef>
          </c:xVal>
          <c:yVal>
            <c:numRef>
              <c:f>(原始数据!$F$16,原始数据!$F$19,原始数据!$F$18,原始数据!$F$17)</c:f>
              <c:numCache>
                <c:formatCode>General</c:formatCode>
                <c:ptCount val="4"/>
                <c:pt idx="0">
                  <c:v>1412.1</c:v>
                </c:pt>
                <c:pt idx="1">
                  <c:v>1406.2</c:v>
                </c:pt>
                <c:pt idx="2">
                  <c:v>1408.5</c:v>
                </c:pt>
                <c:pt idx="3">
                  <c:v>1413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0F59-40E2-AF2F-CE44B79BD3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66139328"/>
        <c:axId val="1878583184"/>
      </c:scatterChart>
      <c:valAx>
        <c:axId val="16661393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zh-CN" altLang="en-US"/>
                  <a:t>激光入射频率（</a:t>
                </a:r>
                <a:r>
                  <a:rPr lang="en-US" altLang="zh-CN"/>
                  <a:t>Hz</a:t>
                </a:r>
                <a:r>
                  <a:rPr lang="zh-CN" altLang="en-US"/>
                  <a:t>）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CN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1878583184"/>
        <c:crosses val="autoZero"/>
        <c:crossBetween val="midCat"/>
      </c:valAx>
      <c:valAx>
        <c:axId val="1878583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zh-CN"/>
                  <a:t>ch71</a:t>
                </a:r>
                <a:r>
                  <a:rPr lang="zh-CN" altLang="en-US"/>
                  <a:t>的原始幅度（</a:t>
                </a:r>
                <a:r>
                  <a:rPr lang="en-US" altLang="zh-CN"/>
                  <a:t>ADC</a:t>
                </a:r>
                <a:r>
                  <a:rPr lang="zh-CN" altLang="en-US"/>
                  <a:t>）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CN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166613932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CN" altLang="en-US"/>
              <a:t>限定激光频率，</a:t>
            </a:r>
            <a:r>
              <a:rPr lang="en-US" altLang="zh-CN"/>
              <a:t>DAQ</a:t>
            </a:r>
            <a:r>
              <a:rPr lang="zh-CN" altLang="en-US"/>
              <a:t>频率影响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激光1kHz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[1]Sheet1!$B$3:$B$6</c:f>
              <c:numCache>
                <c:formatCode>General</c:formatCode>
                <c:ptCount val="4"/>
                <c:pt idx="0">
                  <c:v>1000</c:v>
                </c:pt>
                <c:pt idx="1">
                  <c:v>500</c:v>
                </c:pt>
                <c:pt idx="2">
                  <c:v>200</c:v>
                </c:pt>
                <c:pt idx="3">
                  <c:v>100</c:v>
                </c:pt>
              </c:numCache>
            </c:numRef>
          </c:xVal>
          <c:yVal>
            <c:numRef>
              <c:f>[1]Sheet1!$C$3:$C$6</c:f>
              <c:numCache>
                <c:formatCode>General</c:formatCode>
                <c:ptCount val="4"/>
                <c:pt idx="0">
                  <c:v>704.1</c:v>
                </c:pt>
                <c:pt idx="1">
                  <c:v>1059.5999999999999</c:v>
                </c:pt>
                <c:pt idx="2">
                  <c:v>1365.8</c:v>
                </c:pt>
                <c:pt idx="3">
                  <c:v>1413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953-4FC0-81A8-DAC01C280E6C}"/>
            </c:ext>
          </c:extLst>
        </c:ser>
        <c:ser>
          <c:idx val="1"/>
          <c:order val="1"/>
          <c:tx>
            <c:v>激光500Hz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[1]Sheet1!$B$7:$B$10</c:f>
              <c:numCache>
                <c:formatCode>General</c:formatCode>
                <c:ptCount val="4"/>
                <c:pt idx="0">
                  <c:v>1000</c:v>
                </c:pt>
                <c:pt idx="1">
                  <c:v>500</c:v>
                </c:pt>
                <c:pt idx="2">
                  <c:v>200</c:v>
                </c:pt>
                <c:pt idx="3">
                  <c:v>100</c:v>
                </c:pt>
              </c:numCache>
            </c:numRef>
          </c:xVal>
          <c:yVal>
            <c:numRef>
              <c:f>[1]Sheet1!$C$7:$C$10</c:f>
              <c:numCache>
                <c:formatCode>General</c:formatCode>
                <c:ptCount val="4"/>
                <c:pt idx="0">
                  <c:v>757.5</c:v>
                </c:pt>
                <c:pt idx="1">
                  <c:v>1146.5</c:v>
                </c:pt>
                <c:pt idx="2">
                  <c:v>1232.5999999999999</c:v>
                </c:pt>
                <c:pt idx="3">
                  <c:v>1406.2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A953-4FC0-81A8-DAC01C280E6C}"/>
            </c:ext>
          </c:extLst>
        </c:ser>
        <c:ser>
          <c:idx val="2"/>
          <c:order val="2"/>
          <c:tx>
            <c:v>激光200Hz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[1]Sheet1!$B$13:$B$16</c:f>
              <c:numCache>
                <c:formatCode>General</c:formatCode>
                <c:ptCount val="4"/>
                <c:pt idx="0">
                  <c:v>1000</c:v>
                </c:pt>
                <c:pt idx="1">
                  <c:v>500</c:v>
                </c:pt>
                <c:pt idx="2">
                  <c:v>200</c:v>
                </c:pt>
                <c:pt idx="3">
                  <c:v>100</c:v>
                </c:pt>
              </c:numCache>
            </c:numRef>
          </c:xVal>
          <c:yVal>
            <c:numRef>
              <c:f>[1]Sheet1!$C$13:$C$16</c:f>
              <c:numCache>
                <c:formatCode>General</c:formatCode>
                <c:ptCount val="4"/>
                <c:pt idx="0">
                  <c:v>571.29999999999995</c:v>
                </c:pt>
                <c:pt idx="1">
                  <c:v>702.1</c:v>
                </c:pt>
                <c:pt idx="2">
                  <c:v>1395.9</c:v>
                </c:pt>
                <c:pt idx="3">
                  <c:v>1408.5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A953-4FC0-81A8-DAC01C280E6C}"/>
            </c:ext>
          </c:extLst>
        </c:ser>
        <c:ser>
          <c:idx val="3"/>
          <c:order val="3"/>
          <c:tx>
            <c:v>激光100Hz</c:v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[1]Sheet1!$B$17:$B$20</c:f>
              <c:numCache>
                <c:formatCode>General</c:formatCode>
                <c:ptCount val="4"/>
                <c:pt idx="0">
                  <c:v>1000</c:v>
                </c:pt>
                <c:pt idx="1">
                  <c:v>500</c:v>
                </c:pt>
                <c:pt idx="2">
                  <c:v>200</c:v>
                </c:pt>
                <c:pt idx="3">
                  <c:v>100</c:v>
                </c:pt>
              </c:numCache>
            </c:numRef>
          </c:xVal>
          <c:yVal>
            <c:numRef>
              <c:f>[1]Sheet1!$C$17:$C$20</c:f>
              <c:numCache>
                <c:formatCode>General</c:formatCode>
                <c:ptCount val="4"/>
                <c:pt idx="0">
                  <c:v>553</c:v>
                </c:pt>
                <c:pt idx="1">
                  <c:v>609.29999999999995</c:v>
                </c:pt>
                <c:pt idx="2">
                  <c:v>1235.2</c:v>
                </c:pt>
                <c:pt idx="3">
                  <c:v>1416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A953-4FC0-81A8-DAC01C280E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59628400"/>
        <c:axId val="1659629360"/>
      </c:scatterChart>
      <c:valAx>
        <c:axId val="16596284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zh-CN"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rPr>
                  <a:t>DAQ</a:t>
                </a:r>
                <a:r>
                  <a:rPr lang="zh-CN" altLang="en-US"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rPr>
                  <a:t>触发频率（</a:t>
                </a:r>
                <a:r>
                  <a:rPr lang="en-US" altLang="zh-CN"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rPr>
                  <a:t>Hz</a:t>
                </a:r>
                <a:r>
                  <a:rPr lang="zh-CN" altLang="en-US"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rPr>
                  <a:t>）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CN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1659629360"/>
        <c:crosses val="autoZero"/>
        <c:crossBetween val="midCat"/>
      </c:valAx>
      <c:valAx>
        <c:axId val="1659629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zh-CN"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rPr>
                  <a:t>ch71</a:t>
                </a:r>
                <a:r>
                  <a:rPr lang="zh-CN" altLang="en-US"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rPr>
                  <a:t>的原始幅度（</a:t>
                </a:r>
                <a:r>
                  <a:rPr lang="en-US" altLang="zh-CN"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rPr>
                  <a:t>ADC</a:t>
                </a:r>
                <a:r>
                  <a:rPr lang="zh-CN" altLang="en-US" sz="10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rPr>
                  <a:t>）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CN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165962840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E15F46-313E-4AFD-AB0E-4566A4D11DA1}" type="datetimeFigureOut">
              <a:rPr lang="zh-CN" altLang="en-US" smtClean="0"/>
              <a:t>2026-6-29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E81FE-8257-4F33-8ACA-752218F9E4B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2281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E81FE-8257-4F33-8ACA-752218F9E4BF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4110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E81FE-8257-4F33-8ACA-752218F9E4BF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61485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E81FE-8257-4F33-8ACA-752218F9E4BF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7781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E81FE-8257-4F33-8ACA-752218F9E4BF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76467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E81FE-8257-4F33-8ACA-752218F9E4BF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8480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2026-6-29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2026-6-29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2026-6-29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2026-6-29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2026-6-29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2026-6-29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2026-6-29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2026-6-29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2026-6-29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2026-6-29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2026-6-29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2026-6-29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FB5F6-F6F9-C0E8-2537-EE884C6EE4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/>
        </p:nvSpPr>
        <p:spPr>
          <a:xfrm>
            <a:off x="2555776" y="3514538"/>
            <a:ext cx="3168352" cy="382092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zh-CN" altLang="en-US" sz="1400" b="1" dirty="0"/>
          </a:p>
        </p:txBody>
      </p:sp>
      <p:sp>
        <p:nvSpPr>
          <p:cNvPr id="10" name="矩形 9"/>
          <p:cNvSpPr/>
          <p:nvPr/>
        </p:nvSpPr>
        <p:spPr>
          <a:xfrm>
            <a:off x="4211960" y="607629"/>
            <a:ext cx="2160240" cy="382092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zh-CN" altLang="en-US" sz="1400" b="1" dirty="0"/>
          </a:p>
        </p:txBody>
      </p:sp>
      <p:sp>
        <p:nvSpPr>
          <p:cNvPr id="8" name="矩形 7"/>
          <p:cNvSpPr/>
          <p:nvPr/>
        </p:nvSpPr>
        <p:spPr>
          <a:xfrm>
            <a:off x="3203848" y="2060848"/>
            <a:ext cx="4320480" cy="369332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zh-CN" altLang="en-US" sz="1400" b="1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79B72233-DED2-2A1B-7441-15FD97E2A789}"/>
              </a:ext>
            </a:extLst>
          </p:cNvPr>
          <p:cNvSpPr/>
          <p:nvPr/>
        </p:nvSpPr>
        <p:spPr>
          <a:xfrm>
            <a:off x="160120" y="117261"/>
            <a:ext cx="88043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0070C0"/>
                </a:solidFill>
              </a:rPr>
              <a:t>                              一  电子学研制计划</a:t>
            </a:r>
            <a:endParaRPr lang="zh-CN" altLang="en-US" sz="2800" dirty="0" smtClean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79B72233-DED2-2A1B-7441-15FD97E2A789}"/>
              </a:ext>
            </a:extLst>
          </p:cNvPr>
          <p:cNvSpPr/>
          <p:nvPr/>
        </p:nvSpPr>
        <p:spPr>
          <a:xfrm>
            <a:off x="428175" y="620389"/>
            <a:ext cx="5976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 smtClean="0">
                <a:solidFill>
                  <a:srgbClr val="0070C0"/>
                </a:solidFill>
              </a:rPr>
              <a:t>1. </a:t>
            </a:r>
            <a:r>
              <a:rPr lang="zh-CN" altLang="en-US" b="1" dirty="0" smtClean="0">
                <a:solidFill>
                  <a:srgbClr val="0070C0"/>
                </a:solidFill>
              </a:rPr>
              <a:t>束流试验工作计划完成节点及安排</a:t>
            </a:r>
            <a:r>
              <a:rPr lang="zh-CN" altLang="en-US" b="1" dirty="0" smtClean="0"/>
              <a:t>（已完成用绿色底）</a:t>
            </a:r>
            <a:endParaRPr lang="en-US" altLang="zh-CN" b="1" dirty="0"/>
          </a:p>
        </p:txBody>
      </p:sp>
      <p:sp>
        <p:nvSpPr>
          <p:cNvPr id="11" name="矩形 10"/>
          <p:cNvSpPr/>
          <p:nvPr/>
        </p:nvSpPr>
        <p:spPr>
          <a:xfrm>
            <a:off x="3205030" y="2744322"/>
            <a:ext cx="4319298" cy="324596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zh-CN" altLang="en-US" sz="1400" b="1" dirty="0"/>
          </a:p>
        </p:txBody>
      </p:sp>
      <p:graphicFrame>
        <p:nvGraphicFramePr>
          <p:cNvPr id="7" name="内容占位符 3">
            <a:extLst>
              <a:ext uri="{FF2B5EF4-FFF2-40B4-BE49-F238E27FC236}">
                <a16:creationId xmlns:a16="http://schemas.microsoft.com/office/drawing/2014/main" id="{B5C4B054-8C07-421F-91D9-7A7280BF3C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3899349"/>
              </p:ext>
            </p:extLst>
          </p:nvPr>
        </p:nvGraphicFramePr>
        <p:xfrm>
          <a:off x="221083" y="1262643"/>
          <a:ext cx="8682442" cy="38041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0767">
                  <a:extLst>
                    <a:ext uri="{9D8B030D-6E8A-4147-A177-3AD203B41FA5}">
                      <a16:colId xmlns:a16="http://schemas.microsoft.com/office/drawing/2014/main" val="3025494437"/>
                    </a:ext>
                  </a:extLst>
                </a:gridCol>
                <a:gridCol w="5191042">
                  <a:extLst>
                    <a:ext uri="{9D8B030D-6E8A-4147-A177-3AD203B41FA5}">
                      <a16:colId xmlns:a16="http://schemas.microsoft.com/office/drawing/2014/main" val="3817702723"/>
                    </a:ext>
                  </a:extLst>
                </a:gridCol>
                <a:gridCol w="1180633">
                  <a:extLst>
                    <a:ext uri="{9D8B030D-6E8A-4147-A177-3AD203B41FA5}">
                      <a16:colId xmlns:a16="http://schemas.microsoft.com/office/drawing/2014/main" val="2741609711"/>
                    </a:ext>
                  </a:extLst>
                </a:gridCol>
              </a:tblGrid>
              <a:tr h="789509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截止时间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工作安排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负责人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3578601"/>
                  </a:ext>
                </a:extLst>
              </a:tr>
              <a:tr h="646121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2026</a:t>
                      </a:r>
                      <a:r>
                        <a:rPr lang="zh-CN" altLang="en-US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lang="zh-CN" altLang="en-US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日</a:t>
                      </a: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zh-CN" altLang="en-US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日</a:t>
                      </a:r>
                      <a:endParaRPr lang="zh-CN" altLang="en-US" sz="1800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电装：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L0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板、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Ladder J70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转接板、转接电缆、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PID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运放板、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PID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ASIC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板、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PID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FPGA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板、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L0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与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L1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板连接器</a:t>
                      </a:r>
                      <a:endParaRPr lang="en-US" altLang="zh-CN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车永娥</a:t>
                      </a:r>
                      <a:endParaRPr lang="zh-CN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7669207"/>
                  </a:ext>
                </a:extLst>
              </a:tr>
              <a:tr h="78950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2026</a:t>
                      </a:r>
                      <a:r>
                        <a:rPr lang="zh-CN" altLang="en-US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lang="zh-CN" altLang="en-US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zh-CN" altLang="en-US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日</a:t>
                      </a:r>
                      <a:endParaRPr lang="zh-CN" altLang="en-US" sz="1800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调试：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L0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板、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Ladder J70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转接板、转接电缆、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PID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运放板、</a:t>
                      </a:r>
                      <a:endParaRPr lang="en-US" altLang="zh-CN" sz="16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PID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ASIC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板、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PID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FPGA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板、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L0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与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L1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板连接器</a:t>
                      </a:r>
                      <a:endParaRPr lang="en-US" altLang="zh-CN" sz="16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班渭博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7516687"/>
                  </a:ext>
                </a:extLst>
              </a:tr>
              <a:tr h="789509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2026</a:t>
                      </a:r>
                      <a:r>
                        <a:rPr lang="zh-CN" altLang="en-US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lang="zh-CN" altLang="en-US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日</a:t>
                      </a: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zh-CN" altLang="en-US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日</a:t>
                      </a:r>
                      <a:endParaRPr lang="zh-CN" altLang="en-US" sz="1800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FFE  4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个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ladder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正常工作模式的调试、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FFE  8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个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ladder  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电装及程序修改，主要与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GTX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数传（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GTX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地检程序）</a:t>
                      </a:r>
                      <a:endParaRPr lang="zh-CN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 smtClean="0"/>
                        <a:t>班渭博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2678551"/>
                  </a:ext>
                </a:extLst>
              </a:tr>
              <a:tr h="7895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2026</a:t>
                      </a:r>
                      <a:r>
                        <a:rPr lang="zh-CN" altLang="en-US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lang="zh-CN" altLang="en-US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日</a:t>
                      </a: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r>
                        <a:rPr lang="zh-CN" altLang="en-US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日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FFE  8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个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ladder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，联调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GTX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地检、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等探测器、大系统联测</a:t>
                      </a:r>
                      <a:endParaRPr lang="zh-CN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霍嘉、</a:t>
                      </a:r>
                      <a:r>
                        <a:rPr lang="zh-CN" altLang="en-US" sz="1600" dirty="0" smtClean="0"/>
                        <a:t>班渭博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3020118"/>
                  </a:ext>
                </a:extLst>
              </a:tr>
            </a:tbl>
          </a:graphicData>
        </a:graphic>
      </p:graphicFrame>
      <p:sp>
        <p:nvSpPr>
          <p:cNvPr id="12" name="矩形 11"/>
          <p:cNvSpPr/>
          <p:nvPr/>
        </p:nvSpPr>
        <p:spPr>
          <a:xfrm>
            <a:off x="157756" y="5273463"/>
            <a:ext cx="8662716" cy="788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b="1" dirty="0"/>
              <a:t>             </a:t>
            </a:r>
            <a:r>
              <a:rPr lang="zh-CN" altLang="en-US" sz="1600" b="1" dirty="0" smtClean="0"/>
              <a:t>注：</a:t>
            </a:r>
            <a:r>
              <a:rPr lang="en-US" altLang="zh-CN" sz="1600" b="1" dirty="0" smtClean="0"/>
              <a:t>1. </a:t>
            </a:r>
            <a:r>
              <a:rPr lang="en-US" altLang="zh-CN" sz="1600" b="1" dirty="0"/>
              <a:t>PID</a:t>
            </a:r>
            <a:r>
              <a:rPr lang="zh-CN" altLang="en-US" sz="1600" b="1" dirty="0"/>
              <a:t> </a:t>
            </a:r>
            <a:r>
              <a:rPr lang="en-US" altLang="zh-CN" sz="1600" b="1" dirty="0"/>
              <a:t>ASIC</a:t>
            </a:r>
            <a:r>
              <a:rPr lang="zh-CN" altLang="en-US" sz="1600" b="1" dirty="0"/>
              <a:t>板</a:t>
            </a:r>
            <a:r>
              <a:rPr lang="zh-CN" altLang="en-US" sz="1600" b="1" dirty="0" smtClean="0"/>
              <a:t>预计本周完成</a:t>
            </a:r>
            <a:r>
              <a:rPr lang="en-US" altLang="zh-CN" sz="1600" b="1" dirty="0" smtClean="0"/>
              <a:t>1</a:t>
            </a:r>
            <a:r>
              <a:rPr lang="zh-CN" altLang="en-US" sz="1600" b="1" dirty="0" smtClean="0"/>
              <a:t>块打线完成板的电装，准备整体联调。</a:t>
            </a:r>
            <a:endParaRPr lang="en-US" altLang="zh-CN" sz="1600" b="1" dirty="0" smtClean="0"/>
          </a:p>
          <a:p>
            <a:pPr>
              <a:lnSpc>
                <a:spcPct val="150000"/>
              </a:lnSpc>
            </a:pPr>
            <a:r>
              <a:rPr lang="en-US" altLang="zh-CN" sz="1600" b="1" dirty="0"/>
              <a:t> </a:t>
            </a:r>
            <a:r>
              <a:rPr lang="en-US" altLang="zh-CN" sz="1600" b="1" dirty="0" smtClean="0"/>
              <a:t>                     </a:t>
            </a:r>
            <a:r>
              <a:rPr lang="en-US" altLang="zh-CN" sz="1600" b="1" dirty="0"/>
              <a:t>2. PID</a:t>
            </a:r>
            <a:r>
              <a:rPr lang="zh-CN" altLang="en-US" sz="1600" b="1" dirty="0"/>
              <a:t> </a:t>
            </a:r>
            <a:r>
              <a:rPr lang="en-US" altLang="zh-CN" sz="1600" b="1" dirty="0"/>
              <a:t>FPGA</a:t>
            </a:r>
            <a:r>
              <a:rPr lang="zh-CN" altLang="en-US" sz="1600" b="1" dirty="0" smtClean="0"/>
              <a:t>板预计</a:t>
            </a:r>
            <a:r>
              <a:rPr lang="zh-CN" altLang="en-US" sz="1600" b="1" dirty="0"/>
              <a:t>本周焊接</a:t>
            </a:r>
            <a:r>
              <a:rPr lang="zh-CN" altLang="en-US" sz="1600" b="1" dirty="0" smtClean="0"/>
              <a:t>完</a:t>
            </a:r>
            <a:r>
              <a:rPr lang="en-US" altLang="zh-CN" sz="1600" b="1" dirty="0" smtClean="0"/>
              <a:t>FPGA</a:t>
            </a:r>
            <a:r>
              <a:rPr lang="zh-CN" altLang="en-US" sz="1600" b="1" dirty="0" smtClean="0"/>
              <a:t>等电路部分，烧</a:t>
            </a:r>
            <a:r>
              <a:rPr lang="zh-CN" altLang="en-US" sz="1600" b="1" dirty="0"/>
              <a:t>写</a:t>
            </a:r>
            <a:r>
              <a:rPr lang="zh-CN" altLang="en-US" sz="1600" b="1" dirty="0" smtClean="0"/>
              <a:t>程序，准备</a:t>
            </a:r>
            <a:r>
              <a:rPr lang="zh-CN" altLang="en-US" sz="1600" b="1" dirty="0"/>
              <a:t>整体联调</a:t>
            </a:r>
            <a:r>
              <a:rPr lang="zh-CN" altLang="en-US" sz="1600" b="1" dirty="0" smtClean="0"/>
              <a:t>。</a:t>
            </a:r>
            <a:endParaRPr lang="en-US" altLang="zh-CN" sz="1600" b="1" dirty="0"/>
          </a:p>
        </p:txBody>
      </p:sp>
    </p:spTree>
    <p:extLst>
      <p:ext uri="{BB962C8B-B14F-4D97-AF65-F5344CB8AC3E}">
        <p14:creationId xmlns:p14="http://schemas.microsoft.com/office/powerpoint/2010/main" val="88161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FB5F6-F6F9-C0E8-2537-EE884C6EE4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6364161" y="1916832"/>
            <a:ext cx="584103" cy="288033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zh-CN" altLang="en-US" sz="1400" b="1" dirty="0"/>
          </a:p>
        </p:txBody>
      </p:sp>
      <p:sp>
        <p:nvSpPr>
          <p:cNvPr id="10" name="矩形 9"/>
          <p:cNvSpPr/>
          <p:nvPr/>
        </p:nvSpPr>
        <p:spPr>
          <a:xfrm>
            <a:off x="4562304" y="1916832"/>
            <a:ext cx="945800" cy="288033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zh-CN" altLang="en-US" sz="1400" b="1" dirty="0"/>
          </a:p>
        </p:txBody>
      </p:sp>
      <p:sp>
        <p:nvSpPr>
          <p:cNvPr id="8" name="矩形 7"/>
          <p:cNvSpPr/>
          <p:nvPr/>
        </p:nvSpPr>
        <p:spPr>
          <a:xfrm>
            <a:off x="3563888" y="2268634"/>
            <a:ext cx="3024336" cy="382092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zh-CN" altLang="en-US" sz="1400" b="1" dirty="0"/>
          </a:p>
        </p:txBody>
      </p:sp>
      <p:sp>
        <p:nvSpPr>
          <p:cNvPr id="6" name="矩形 5"/>
          <p:cNvSpPr/>
          <p:nvPr/>
        </p:nvSpPr>
        <p:spPr>
          <a:xfrm>
            <a:off x="3995936" y="702097"/>
            <a:ext cx="1944215" cy="226417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zh-CN" altLang="en-US" sz="1400" b="1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79B72233-DED2-2A1B-7441-15FD97E2A789}"/>
              </a:ext>
            </a:extLst>
          </p:cNvPr>
          <p:cNvSpPr/>
          <p:nvPr/>
        </p:nvSpPr>
        <p:spPr>
          <a:xfrm>
            <a:off x="160120" y="117261"/>
            <a:ext cx="88043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0070C0"/>
                </a:solidFill>
              </a:rPr>
              <a:t>                              一  电子学研制计划</a:t>
            </a:r>
            <a:endParaRPr lang="zh-CN" altLang="en-US" sz="2800" dirty="0" smtClean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79B72233-DED2-2A1B-7441-15FD97E2A789}"/>
              </a:ext>
            </a:extLst>
          </p:cNvPr>
          <p:cNvSpPr/>
          <p:nvPr/>
        </p:nvSpPr>
        <p:spPr>
          <a:xfrm>
            <a:off x="395536" y="640481"/>
            <a:ext cx="63367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 smtClean="0">
                <a:solidFill>
                  <a:srgbClr val="0070C0"/>
                </a:solidFill>
              </a:rPr>
              <a:t>1. </a:t>
            </a:r>
            <a:r>
              <a:rPr lang="zh-CN" altLang="en-US" b="1" dirty="0" smtClean="0">
                <a:solidFill>
                  <a:srgbClr val="0070C0"/>
                </a:solidFill>
              </a:rPr>
              <a:t>电性件工作计划完成节点及</a:t>
            </a:r>
            <a:r>
              <a:rPr lang="zh-CN" altLang="en-US" b="1" dirty="0">
                <a:solidFill>
                  <a:srgbClr val="0070C0"/>
                </a:solidFill>
              </a:rPr>
              <a:t>安排</a:t>
            </a:r>
            <a:r>
              <a:rPr lang="zh-CN" altLang="en-US" b="1" dirty="0"/>
              <a:t>（已完成</a:t>
            </a:r>
            <a:r>
              <a:rPr lang="zh-CN" altLang="en-US" b="1" dirty="0" smtClean="0"/>
              <a:t>用绿色</a:t>
            </a:r>
            <a:r>
              <a:rPr lang="zh-CN" altLang="en-US" b="1" dirty="0"/>
              <a:t>底）</a:t>
            </a:r>
            <a:endParaRPr lang="en-US" altLang="zh-CN" b="1" dirty="0"/>
          </a:p>
          <a:p>
            <a:endParaRPr lang="en-US" altLang="zh-CN" b="1" dirty="0">
              <a:solidFill>
                <a:srgbClr val="0070C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3563888" y="1916832"/>
            <a:ext cx="936104" cy="288033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zh-CN" altLang="en-US" sz="1400" b="1" dirty="0"/>
          </a:p>
        </p:txBody>
      </p:sp>
      <p:graphicFrame>
        <p:nvGraphicFramePr>
          <p:cNvPr id="7" name="内容占位符 3">
            <a:extLst>
              <a:ext uri="{FF2B5EF4-FFF2-40B4-BE49-F238E27FC236}">
                <a16:creationId xmlns:a16="http://schemas.microsoft.com/office/drawing/2014/main" id="{B5C4B054-8C07-421F-91D9-7A7280BF3C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7249317"/>
              </p:ext>
            </p:extLst>
          </p:nvPr>
        </p:nvGraphicFramePr>
        <p:xfrm>
          <a:off x="253520" y="990131"/>
          <a:ext cx="8715825" cy="533578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9651">
                  <a:extLst>
                    <a:ext uri="{9D8B030D-6E8A-4147-A177-3AD203B41FA5}">
                      <a16:colId xmlns:a16="http://schemas.microsoft.com/office/drawing/2014/main" val="3025494437"/>
                    </a:ext>
                  </a:extLst>
                </a:gridCol>
                <a:gridCol w="5211001">
                  <a:extLst>
                    <a:ext uri="{9D8B030D-6E8A-4147-A177-3AD203B41FA5}">
                      <a16:colId xmlns:a16="http://schemas.microsoft.com/office/drawing/2014/main" val="3817702723"/>
                    </a:ext>
                  </a:extLst>
                </a:gridCol>
                <a:gridCol w="1185173">
                  <a:extLst>
                    <a:ext uri="{9D8B030D-6E8A-4147-A177-3AD203B41FA5}">
                      <a16:colId xmlns:a16="http://schemas.microsoft.com/office/drawing/2014/main" val="2741609711"/>
                    </a:ext>
                  </a:extLst>
                </a:gridCol>
              </a:tblGrid>
              <a:tr h="771583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截止时间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工作安排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负责人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3578601"/>
                  </a:ext>
                </a:extLst>
              </a:tr>
              <a:tr h="255645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2026</a:t>
                      </a:r>
                      <a:r>
                        <a:rPr lang="zh-CN" altLang="en-US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lang="zh-CN" altLang="en-US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日</a:t>
                      </a: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r>
                        <a:rPr lang="zh-CN" altLang="en-US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日</a:t>
                      </a:r>
                      <a:endParaRPr lang="zh-CN" altLang="en-US" sz="1800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PCB</a:t>
                      </a:r>
                      <a:r>
                        <a:rPr lang="zh-CN" alt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布局：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L3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电源板、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L1 ADC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板、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L2</a:t>
                      </a:r>
                      <a:r>
                        <a:rPr lang="en-US" altLang="zh-CN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FPGA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、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L0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板。</a:t>
                      </a:r>
                      <a:endParaRPr lang="en-US" altLang="zh-CN" sz="16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</a:t>
                      </a:r>
                      <a:r>
                        <a:rPr lang="en-US" altLang="zh-CN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L1</a:t>
                      </a:r>
                      <a:r>
                        <a:rPr lang="zh-CN" altLang="en-US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板和</a:t>
                      </a:r>
                      <a:r>
                        <a:rPr lang="en-US" altLang="zh-CN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L3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板与</a:t>
                      </a:r>
                      <a:r>
                        <a:rPr lang="en-US" altLang="zh-CN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PSD</a:t>
                      </a:r>
                      <a:r>
                        <a:rPr lang="zh-CN" altLang="en-US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zh-CN" altLang="en-US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同层布局确认。</a:t>
                      </a:r>
                      <a:endParaRPr lang="en-US" altLang="zh-CN" sz="16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PCB</a:t>
                      </a:r>
                      <a:r>
                        <a:rPr lang="zh-CN" alt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布线：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L3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电源板、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L1 ADC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板、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L2</a:t>
                      </a:r>
                      <a:r>
                        <a:rPr lang="en-US" altLang="zh-CN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FPGA</a:t>
                      </a:r>
                      <a:r>
                        <a:rPr lang="zh-CN" altLang="en-US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板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、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L0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板</a:t>
                      </a:r>
                      <a:r>
                        <a:rPr lang="zh-CN" altLang="en-US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。</a:t>
                      </a:r>
                      <a:endParaRPr lang="en-US" altLang="zh-CN" sz="16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</a:t>
                      </a:r>
                      <a:r>
                        <a:rPr lang="en-US" altLang="zh-CN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L2</a:t>
                      </a:r>
                      <a:r>
                        <a:rPr lang="zh-CN" altLang="en-US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板和</a:t>
                      </a:r>
                      <a:r>
                        <a:rPr lang="en-US" altLang="zh-CN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SKT</a:t>
                      </a:r>
                      <a:r>
                        <a:rPr lang="zh-CN" altLang="en-US" sz="16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封装、布局、布线核对</a:t>
                      </a:r>
                      <a:r>
                        <a:rPr lang="zh-CN" altLang="en-US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。</a:t>
                      </a:r>
                      <a:endParaRPr lang="en-US" altLang="zh-CN" sz="16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L0</a:t>
                      </a:r>
                      <a:r>
                        <a:rPr lang="zh-CN" altLang="en-US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到</a:t>
                      </a:r>
                      <a:r>
                        <a:rPr lang="en-US" altLang="zh-CN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ASIC</a:t>
                      </a:r>
                      <a:r>
                        <a:rPr lang="zh-CN" altLang="en-US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板转接板</a:t>
                      </a:r>
                      <a:r>
                        <a:rPr lang="zh-CN" altLang="en-US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：设计、电装。</a:t>
                      </a:r>
                      <a:endParaRPr lang="en-US" altLang="zh-CN" sz="16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PCB</a:t>
                      </a:r>
                      <a:r>
                        <a:rPr lang="zh-CN" alt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投板前确认：</a:t>
                      </a:r>
                      <a:r>
                        <a:rPr lang="zh-CN" alt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检查原理图、封装、</a:t>
                      </a:r>
                      <a:r>
                        <a:rPr lang="en-US" altLang="zh-CN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PCB</a:t>
                      </a:r>
                      <a:r>
                        <a:rPr lang="zh-CN" alt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规则、板厚、         </a:t>
                      </a:r>
                      <a:endParaRPr lang="en-US" altLang="zh-CN" sz="16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</a:t>
                      </a:r>
                      <a:r>
                        <a:rPr lang="zh-CN" alt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加工工艺等，参考</a:t>
                      </a:r>
                      <a:r>
                        <a:rPr lang="en-US" altLang="zh-CN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PSD</a:t>
                      </a:r>
                      <a:r>
                        <a:rPr lang="zh-CN" alt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和</a:t>
                      </a:r>
                      <a:r>
                        <a:rPr lang="en-US" altLang="zh-CN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STK</a:t>
                      </a:r>
                      <a:r>
                        <a:rPr lang="zh-CN" alt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车永娥</a:t>
                      </a:r>
                      <a:endParaRPr lang="zh-CN" alt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7669207"/>
                  </a:ext>
                </a:extLst>
              </a:tr>
              <a:tr h="7651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2026</a:t>
                      </a:r>
                      <a:r>
                        <a:rPr lang="zh-CN" altLang="en-US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lang="zh-CN" altLang="en-US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zh-CN" altLang="en-US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日</a:t>
                      </a:r>
                      <a:endParaRPr lang="zh-CN" altLang="en-US" sz="1800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电装前准备：</a:t>
                      </a:r>
                      <a:r>
                        <a:rPr lang="zh-CN" alt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元器件采购和整理、电装工艺文件。</a:t>
                      </a:r>
                      <a:endParaRPr lang="en-US" altLang="zh-CN" sz="16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电装：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L1 ADC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板、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L2</a:t>
                      </a:r>
                      <a:r>
                        <a:rPr lang="en-US" altLang="zh-CN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FPGA</a:t>
                      </a:r>
                      <a:r>
                        <a:rPr lang="zh-CN" altLang="en-US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板、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L3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电源板、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L0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板。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车永娥</a:t>
                      </a:r>
                      <a:endParaRPr lang="zh-CN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7516687"/>
                  </a:ext>
                </a:extLst>
              </a:tr>
              <a:tr h="3582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2026</a:t>
                      </a:r>
                      <a:r>
                        <a:rPr lang="zh-CN" altLang="en-US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lang="zh-CN" altLang="en-US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  <a:r>
                        <a:rPr lang="zh-CN" altLang="en-US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日</a:t>
                      </a:r>
                      <a:endParaRPr lang="zh-CN" altLang="en-US" sz="1800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调试：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L1 ADC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板、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L2</a:t>
                      </a:r>
                      <a:r>
                        <a:rPr lang="en-US" altLang="zh-CN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FPGA</a:t>
                      </a:r>
                      <a:r>
                        <a:rPr lang="zh-CN" altLang="en-US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板、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L3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电源板、</a:t>
                      </a:r>
                      <a:r>
                        <a:rPr lang="en-US" altLang="zh-CN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L0</a:t>
                      </a: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板。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霍嘉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2678551"/>
                  </a:ext>
                </a:extLst>
              </a:tr>
              <a:tr h="72372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2026</a:t>
                      </a:r>
                      <a:r>
                        <a:rPr lang="zh-CN" altLang="en-US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zh-CN" altLang="en-US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日</a:t>
                      </a:r>
                      <a:r>
                        <a:rPr lang="en-US" altLang="zh-CN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r>
                        <a:rPr lang="zh-CN" altLang="en-US" sz="1800" kern="1200" dirty="0" smtClean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日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dirty="0" smtClean="0"/>
                        <a:t>完成电性件第二阶段</a:t>
                      </a:r>
                      <a:r>
                        <a:rPr lang="en-US" altLang="zh-CN" sz="1600" dirty="0" smtClean="0"/>
                        <a:t>(1</a:t>
                      </a:r>
                      <a:r>
                        <a:rPr lang="zh-CN" altLang="en-US" sz="1600" dirty="0" smtClean="0"/>
                        <a:t>个顶面</a:t>
                      </a:r>
                      <a:r>
                        <a:rPr lang="en-US" altLang="zh-CN" sz="1600" dirty="0" smtClean="0"/>
                        <a:t>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dirty="0" smtClean="0"/>
                        <a:t>交付载荷 </a:t>
                      </a:r>
                      <a:endParaRPr lang="en-US" altLang="zh-CN" sz="16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霍嘉</a:t>
                      </a:r>
                      <a:endParaRPr lang="zh-CN" altLang="en-US" sz="1600" dirty="0" smtClean="0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3020118"/>
                  </a:ext>
                </a:extLst>
              </a:tr>
            </a:tbl>
          </a:graphicData>
        </a:graphic>
      </p:graphicFrame>
      <p:sp>
        <p:nvSpPr>
          <p:cNvPr id="12" name="矩形 11"/>
          <p:cNvSpPr/>
          <p:nvPr/>
        </p:nvSpPr>
        <p:spPr>
          <a:xfrm>
            <a:off x="-30108" y="6350169"/>
            <a:ext cx="8826683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b="1" dirty="0"/>
              <a:t>        </a:t>
            </a:r>
            <a:r>
              <a:rPr lang="zh-CN" altLang="en-US" b="1" dirty="0" smtClean="0"/>
              <a:t>注：完成</a:t>
            </a:r>
            <a:r>
              <a:rPr lang="en-US" altLang="zh-CN" b="1" dirty="0" smtClean="0"/>
              <a:t>SCD </a:t>
            </a:r>
            <a:r>
              <a:rPr lang="zh-CN" altLang="en-US" b="1" dirty="0" smtClean="0"/>
              <a:t>电性件 </a:t>
            </a:r>
            <a:r>
              <a:rPr lang="en-US" altLang="zh-CN" b="1" dirty="0" smtClean="0"/>
              <a:t>IDS</a:t>
            </a:r>
            <a:r>
              <a:rPr lang="zh-CN" altLang="en-US" b="1" dirty="0" smtClean="0"/>
              <a:t>的编写和签署。</a:t>
            </a:r>
            <a:r>
              <a:rPr lang="zh-CN" altLang="en-US" b="1" dirty="0">
                <a:solidFill>
                  <a:srgbClr val="0070C0"/>
                </a:solidFill>
              </a:rPr>
              <a:t>（</a:t>
            </a:r>
            <a:r>
              <a:rPr lang="zh-CN" altLang="en-US" b="1" dirty="0" smtClean="0">
                <a:solidFill>
                  <a:srgbClr val="0070C0"/>
                </a:solidFill>
              </a:rPr>
              <a:t>车永娥、鲁兵、陈思雨</a:t>
            </a:r>
            <a:r>
              <a:rPr lang="zh-CN" altLang="en-US" b="1" dirty="0" smtClean="0">
                <a:solidFill>
                  <a:srgbClr val="0070C0"/>
                </a:solidFill>
              </a:rPr>
              <a:t>、</a:t>
            </a:r>
            <a:r>
              <a:rPr lang="zh-CN" altLang="en-US" b="1" dirty="0">
                <a:solidFill>
                  <a:srgbClr val="0070C0"/>
                </a:solidFill>
              </a:rPr>
              <a:t>徐</a:t>
            </a:r>
            <a:r>
              <a:rPr lang="zh-CN" altLang="en-US" b="1" dirty="0">
                <a:solidFill>
                  <a:srgbClr val="0070C0"/>
                </a:solidFill>
              </a:rPr>
              <a:t>蒴</a:t>
            </a:r>
            <a:r>
              <a:rPr lang="zh-CN" altLang="en-US" b="1" dirty="0">
                <a:solidFill>
                  <a:srgbClr val="0070C0"/>
                </a:solidFill>
              </a:rPr>
              <a:t>桐、</a:t>
            </a:r>
            <a:r>
              <a:rPr lang="zh-CN" altLang="en-US" b="1" dirty="0" smtClean="0">
                <a:solidFill>
                  <a:srgbClr val="0070C0"/>
                </a:solidFill>
              </a:rPr>
              <a:t>霍嘉</a:t>
            </a:r>
            <a:r>
              <a:rPr lang="zh-CN" altLang="en-US" b="1" dirty="0" smtClean="0">
                <a:solidFill>
                  <a:srgbClr val="0070C0"/>
                </a:solidFill>
              </a:rPr>
              <a:t>）</a:t>
            </a:r>
            <a:endParaRPr lang="en-US" altLang="zh-CN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24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FB5F6-F6F9-C0E8-2537-EE884C6EE4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79B72233-DED2-2A1B-7441-15FD97E2A789}"/>
              </a:ext>
            </a:extLst>
          </p:cNvPr>
          <p:cNvSpPr/>
          <p:nvPr/>
        </p:nvSpPr>
        <p:spPr>
          <a:xfrm>
            <a:off x="0" y="241823"/>
            <a:ext cx="92525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rgbClr val="0070C0"/>
                </a:solidFill>
              </a:rPr>
              <a:t>              </a:t>
            </a:r>
            <a:r>
              <a:rPr lang="zh-CN" altLang="en-US" sz="2800" b="1" dirty="0" smtClean="0">
                <a:solidFill>
                  <a:srgbClr val="0070C0"/>
                </a:solidFill>
              </a:rPr>
              <a:t>二  电性件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L1 ADC</a:t>
            </a:r>
            <a:r>
              <a:rPr lang="zh-CN" altLang="en-US" sz="2800" b="1" dirty="0" smtClean="0">
                <a:solidFill>
                  <a:srgbClr val="0070C0"/>
                </a:solidFill>
              </a:rPr>
              <a:t>板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PCB</a:t>
            </a:r>
            <a:r>
              <a:rPr lang="zh-CN" altLang="en-US" sz="2800" b="1" dirty="0" smtClean="0">
                <a:solidFill>
                  <a:srgbClr val="0070C0"/>
                </a:solidFill>
              </a:rPr>
              <a:t>布局（陈思雨、车永娥）</a:t>
            </a:r>
            <a:endParaRPr lang="en-US" altLang="zh-CN" sz="2800" b="1" dirty="0">
              <a:solidFill>
                <a:srgbClr val="0070C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520314" y="5229200"/>
            <a:ext cx="6571966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Tx/>
              <a:buAutoNum type="arabicPeriod"/>
            </a:pPr>
            <a:r>
              <a:rPr lang="zh-CN" altLang="en-US" sz="1400" b="1" dirty="0"/>
              <a:t>与陈老师确认板间连接器的位置，微调了固定</a:t>
            </a:r>
            <a:r>
              <a:rPr lang="en-US" altLang="zh-CN" sz="1400" b="1" dirty="0"/>
              <a:t>PCB</a:t>
            </a:r>
            <a:r>
              <a:rPr lang="zh-CN" altLang="en-US" sz="1400" b="1" dirty="0"/>
              <a:t>的螺丝位置。</a:t>
            </a:r>
            <a:endParaRPr lang="en-US" altLang="zh-CN" sz="1400" b="1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zh-CN" altLang="en-US" sz="1400" b="1" dirty="0" smtClean="0"/>
              <a:t>与</a:t>
            </a:r>
            <a:r>
              <a:rPr lang="en-US" altLang="zh-CN" sz="1400" b="1" dirty="0" smtClean="0"/>
              <a:t>PSD</a:t>
            </a:r>
            <a:r>
              <a:rPr lang="zh-CN" altLang="en-US" sz="1400" b="1" dirty="0" smtClean="0"/>
              <a:t>刘老师同层确认，尺寸不</a:t>
            </a:r>
            <a:r>
              <a:rPr lang="zh-CN" altLang="en-US" sz="1400" b="1" dirty="0"/>
              <a:t>需要</a:t>
            </a:r>
            <a:r>
              <a:rPr lang="zh-CN" altLang="en-US" sz="1400" b="1" dirty="0" smtClean="0"/>
              <a:t>调整。</a:t>
            </a:r>
            <a:endParaRPr lang="en-US" altLang="zh-CN" sz="1400" b="1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zh-CN" altLang="en-US" sz="1400" b="1" dirty="0" smtClean="0"/>
              <a:t>整理</a:t>
            </a:r>
            <a:r>
              <a:rPr lang="en-US" altLang="zh-CN" sz="1400" b="1" dirty="0" smtClean="0"/>
              <a:t>PCB</a:t>
            </a:r>
            <a:r>
              <a:rPr lang="zh-CN" altLang="en-US" sz="1400" b="1" dirty="0" smtClean="0"/>
              <a:t>设计文档（布线规则等）提交无锡同步。</a:t>
            </a:r>
            <a:endParaRPr lang="en-US" altLang="zh-CN" sz="1400" b="1" dirty="0" smtClean="0"/>
          </a:p>
        </p:txBody>
      </p:sp>
      <p:sp>
        <p:nvSpPr>
          <p:cNvPr id="15" name="矩形 14"/>
          <p:cNvSpPr/>
          <p:nvPr/>
        </p:nvSpPr>
        <p:spPr>
          <a:xfrm>
            <a:off x="156313" y="4653136"/>
            <a:ext cx="11673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0070C0"/>
                </a:solidFill>
              </a:rPr>
              <a:t>完成情况 </a:t>
            </a:r>
            <a:endParaRPr lang="en-US" altLang="zh-CN" b="1" dirty="0">
              <a:solidFill>
                <a:srgbClr val="0070C0"/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3583952" y="3911485"/>
            <a:ext cx="1636463" cy="30777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zh-CN" altLang="en-US" sz="1400" b="1" dirty="0"/>
              <a:t>   </a:t>
            </a:r>
            <a:r>
              <a:rPr lang="zh-CN" altLang="en-US" sz="1400" b="1" dirty="0" smtClean="0"/>
              <a:t> </a:t>
            </a:r>
            <a:r>
              <a:rPr lang="en-US" altLang="zh-CN" sz="1400" b="1" dirty="0" smtClean="0"/>
              <a:t>L1</a:t>
            </a:r>
            <a:r>
              <a:rPr lang="zh-CN" altLang="en-US" sz="1400" b="1" dirty="0" smtClean="0"/>
              <a:t>板初步布局</a:t>
            </a:r>
            <a:endParaRPr lang="zh-CN" altLang="zh-CN" sz="1400" b="1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09" y="1191930"/>
            <a:ext cx="8987687" cy="2539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03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FB5F6-F6F9-C0E8-2537-EE884C6EE4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79B72233-DED2-2A1B-7441-15FD97E2A789}"/>
              </a:ext>
            </a:extLst>
          </p:cNvPr>
          <p:cNvSpPr/>
          <p:nvPr/>
        </p:nvSpPr>
        <p:spPr>
          <a:xfrm>
            <a:off x="0" y="314452"/>
            <a:ext cx="88043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rgbClr val="0070C0"/>
                </a:solidFill>
              </a:rPr>
              <a:t>                  </a:t>
            </a:r>
            <a:r>
              <a:rPr lang="zh-CN" altLang="en-US" sz="2800" b="1" dirty="0" smtClean="0">
                <a:solidFill>
                  <a:srgbClr val="0070C0"/>
                </a:solidFill>
              </a:rPr>
              <a:t>三   </a:t>
            </a:r>
            <a:r>
              <a:rPr lang="en-US" altLang="zh-CN" sz="2800" b="1" dirty="0" smtClean="0">
                <a:solidFill>
                  <a:srgbClr val="0070C0"/>
                </a:solidFill>
              </a:rPr>
              <a:t>FFE</a:t>
            </a:r>
            <a:r>
              <a:rPr lang="zh-CN" altLang="en-US" sz="2800" b="1" dirty="0">
                <a:solidFill>
                  <a:srgbClr val="0070C0"/>
                </a:solidFill>
              </a:rPr>
              <a:t> </a:t>
            </a:r>
            <a:r>
              <a:rPr lang="zh-CN" altLang="en-US" sz="2800" b="1" dirty="0" smtClean="0">
                <a:solidFill>
                  <a:srgbClr val="0070C0"/>
                </a:solidFill>
              </a:rPr>
              <a:t>触发频率扫频实验</a:t>
            </a:r>
            <a:r>
              <a:rPr lang="zh-CN" altLang="en-US" sz="2800" b="1" dirty="0">
                <a:solidFill>
                  <a:srgbClr val="0070C0"/>
                </a:solidFill>
              </a:rPr>
              <a:t>（</a:t>
            </a:r>
            <a:r>
              <a:rPr lang="zh-CN" altLang="en-US" sz="2800" b="1" dirty="0" smtClean="0">
                <a:solidFill>
                  <a:srgbClr val="0070C0"/>
                </a:solidFill>
              </a:rPr>
              <a:t>班渭博）</a:t>
            </a:r>
            <a:endParaRPr lang="en-US" altLang="zh-CN" sz="2800" b="1" dirty="0">
              <a:solidFill>
                <a:srgbClr val="0070C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426505" y="4509120"/>
            <a:ext cx="3857463" cy="170816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b="1" dirty="0" smtClean="0"/>
              <a:t>硬件：</a:t>
            </a:r>
            <a:r>
              <a:rPr lang="en-US" altLang="zh-CN" sz="1400" b="1" dirty="0" smtClean="0"/>
              <a:t>1. FFE+ LA+</a:t>
            </a:r>
            <a:r>
              <a:rPr lang="zh-CN" altLang="en-US" sz="1400" b="1" dirty="0" smtClean="0"/>
              <a:t>激光装置</a:t>
            </a:r>
            <a:r>
              <a:rPr lang="en-US" altLang="zh-CN" sz="1400" b="1" dirty="0" smtClean="0"/>
              <a:t>+LB</a:t>
            </a:r>
            <a:r>
              <a:rPr lang="zh-CN" altLang="en-US" sz="1400" b="1" dirty="0" smtClean="0"/>
              <a:t>等（负载），</a:t>
            </a:r>
            <a:endParaRPr lang="en-US" altLang="zh-CN" sz="1400" b="1" dirty="0" smtClean="0"/>
          </a:p>
          <a:p>
            <a:pPr>
              <a:lnSpc>
                <a:spcPct val="150000"/>
              </a:lnSpc>
            </a:pPr>
            <a:r>
              <a:rPr lang="en-US" altLang="zh-CN" sz="1400" b="1" dirty="0" smtClean="0"/>
              <a:t>              2. </a:t>
            </a:r>
            <a:r>
              <a:rPr lang="zh-CN" altLang="en-US" sz="1400" b="1" dirty="0" smtClean="0"/>
              <a:t>信号发生器提供</a:t>
            </a:r>
            <a:r>
              <a:rPr lang="en-US" altLang="zh-CN" sz="1400" b="1" dirty="0" smtClean="0"/>
              <a:t>DAQ</a:t>
            </a:r>
            <a:r>
              <a:rPr lang="zh-CN" altLang="en-US" sz="1400" b="1" dirty="0" smtClean="0"/>
              <a:t>触发信号和</a:t>
            </a:r>
            <a:endParaRPr lang="en-US" altLang="zh-CN" sz="1400" b="1" dirty="0" smtClean="0"/>
          </a:p>
          <a:p>
            <a:pPr>
              <a:lnSpc>
                <a:spcPct val="150000"/>
              </a:lnSpc>
            </a:pPr>
            <a:r>
              <a:rPr lang="zh-CN" altLang="en-US" sz="1400" b="1" dirty="0" smtClean="0"/>
              <a:t>                   激光的触发信号，做同步处理。</a:t>
            </a:r>
            <a:endParaRPr lang="en-US" altLang="zh-CN" sz="1400" b="1" dirty="0" smtClean="0"/>
          </a:p>
          <a:p>
            <a:pPr>
              <a:lnSpc>
                <a:spcPct val="150000"/>
              </a:lnSpc>
            </a:pPr>
            <a:r>
              <a:rPr lang="en-US" altLang="zh-CN" sz="1400" b="1" dirty="0" smtClean="0"/>
              <a:t>              </a:t>
            </a:r>
            <a:r>
              <a:rPr lang="en-US" altLang="zh-CN" sz="1400" b="1" dirty="0"/>
              <a:t>3. DAQ</a:t>
            </a:r>
            <a:r>
              <a:rPr lang="zh-CN" altLang="en-US" sz="1400" b="1" dirty="0"/>
              <a:t>触发</a:t>
            </a:r>
            <a:r>
              <a:rPr lang="zh-CN" altLang="en-US" sz="1400" b="1" dirty="0" smtClean="0"/>
              <a:t>信号固定</a:t>
            </a:r>
            <a:r>
              <a:rPr lang="en-US" altLang="zh-CN" sz="1400" b="1" dirty="0" smtClean="0"/>
              <a:t>4</a:t>
            </a:r>
            <a:r>
              <a:rPr lang="zh-CN" altLang="en-US" sz="1400" b="1" dirty="0" smtClean="0"/>
              <a:t>种频率，</a:t>
            </a:r>
            <a:endParaRPr lang="en-US" altLang="zh-CN" sz="1400" b="1" dirty="0" smtClean="0"/>
          </a:p>
          <a:p>
            <a:pPr>
              <a:lnSpc>
                <a:spcPct val="150000"/>
              </a:lnSpc>
            </a:pPr>
            <a:r>
              <a:rPr lang="en-US" altLang="zh-CN" sz="1400" b="1" dirty="0" smtClean="0"/>
              <a:t>                   </a:t>
            </a:r>
            <a:r>
              <a:rPr lang="zh-CN" altLang="en-US" sz="1400" b="1" dirty="0" smtClean="0">
                <a:solidFill>
                  <a:srgbClr val="FF0000"/>
                </a:solidFill>
              </a:rPr>
              <a:t>激光的触发频率</a:t>
            </a:r>
            <a:r>
              <a:rPr lang="en-US" altLang="zh-CN" sz="1400" b="1" dirty="0" smtClean="0">
                <a:solidFill>
                  <a:srgbClr val="FF0000"/>
                </a:solidFill>
              </a:rPr>
              <a:t>100HZ</a:t>
            </a:r>
            <a:r>
              <a:rPr lang="zh-CN" altLang="en-US" sz="1400" b="1" dirty="0" smtClean="0">
                <a:solidFill>
                  <a:srgbClr val="FF0000"/>
                </a:solidFill>
              </a:rPr>
              <a:t>到</a:t>
            </a:r>
            <a:r>
              <a:rPr lang="en-US" altLang="zh-CN" sz="1400" b="1" dirty="0" smtClean="0">
                <a:solidFill>
                  <a:srgbClr val="FF0000"/>
                </a:solidFill>
              </a:rPr>
              <a:t>1KHZ</a:t>
            </a:r>
            <a:r>
              <a:rPr lang="zh-CN" altLang="en-US" sz="1400" b="1" dirty="0" smtClean="0">
                <a:solidFill>
                  <a:srgbClr val="FF0000"/>
                </a:solidFill>
              </a:rPr>
              <a:t>。</a:t>
            </a:r>
            <a:r>
              <a:rPr lang="en-US" altLang="zh-CN" sz="1400" b="1" dirty="0" smtClean="0">
                <a:solidFill>
                  <a:srgbClr val="FF0000"/>
                </a:solidFill>
              </a:rPr>
              <a:t>  </a:t>
            </a:r>
          </a:p>
        </p:txBody>
      </p:sp>
      <p:graphicFrame>
        <p:nvGraphicFramePr>
          <p:cNvPr id="7" name="图表 6">
            <a:extLst>
              <a:ext uri="{FF2B5EF4-FFF2-40B4-BE49-F238E27FC236}">
                <a16:creationId xmlns:a16="http://schemas.microsoft.com/office/drawing/2014/main" id="{D7E00C15-1CC1-4C45-BA72-B859D692B4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2096516"/>
              </p:ext>
            </p:extLst>
          </p:nvPr>
        </p:nvGraphicFramePr>
        <p:xfrm>
          <a:off x="122201" y="1196752"/>
          <a:ext cx="4536504" cy="2755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图表 7">
            <a:extLst>
              <a:ext uri="{FF2B5EF4-FFF2-40B4-BE49-F238E27FC236}">
                <a16:creationId xmlns:a16="http://schemas.microsoft.com/office/drawing/2014/main" id="{AE132157-2D69-498E-929D-85FA77F795B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9610361"/>
              </p:ext>
            </p:extLst>
          </p:nvPr>
        </p:nvGraphicFramePr>
        <p:xfrm>
          <a:off x="4484753" y="1196752"/>
          <a:ext cx="4609122" cy="2767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矩形 8"/>
          <p:cNvSpPr/>
          <p:nvPr/>
        </p:nvSpPr>
        <p:spPr>
          <a:xfrm>
            <a:off x="4936621" y="4498796"/>
            <a:ext cx="4027867" cy="170816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b="1" dirty="0" smtClean="0"/>
              <a:t>硬件：</a:t>
            </a:r>
            <a:r>
              <a:rPr lang="en-US" altLang="zh-CN" sz="1400" b="1" dirty="0" smtClean="0"/>
              <a:t>1. FFE+ LA+</a:t>
            </a:r>
            <a:r>
              <a:rPr lang="zh-CN" altLang="en-US" sz="1400" b="1" dirty="0" smtClean="0"/>
              <a:t>激光装置</a:t>
            </a:r>
            <a:r>
              <a:rPr lang="en-US" altLang="zh-CN" sz="1400" b="1" dirty="0" smtClean="0"/>
              <a:t>+LB</a:t>
            </a:r>
            <a:r>
              <a:rPr lang="zh-CN" altLang="en-US" sz="1400" b="1" dirty="0" smtClean="0"/>
              <a:t>等（负载），</a:t>
            </a:r>
            <a:endParaRPr lang="en-US" altLang="zh-CN" sz="1400" b="1" dirty="0" smtClean="0"/>
          </a:p>
          <a:p>
            <a:pPr>
              <a:lnSpc>
                <a:spcPct val="150000"/>
              </a:lnSpc>
            </a:pPr>
            <a:r>
              <a:rPr lang="en-US" altLang="zh-CN" sz="1400" b="1" dirty="0" smtClean="0"/>
              <a:t>              2. </a:t>
            </a:r>
            <a:r>
              <a:rPr lang="zh-CN" altLang="en-US" sz="1400" b="1" dirty="0" smtClean="0"/>
              <a:t>信号发生器提供</a:t>
            </a:r>
            <a:r>
              <a:rPr lang="en-US" altLang="zh-CN" sz="1400" b="1" dirty="0" smtClean="0"/>
              <a:t>DAQ</a:t>
            </a:r>
            <a:r>
              <a:rPr lang="zh-CN" altLang="en-US" sz="1400" b="1" dirty="0" smtClean="0"/>
              <a:t>触发信号和</a:t>
            </a:r>
            <a:endParaRPr lang="en-US" altLang="zh-CN" sz="1400" b="1" dirty="0" smtClean="0"/>
          </a:p>
          <a:p>
            <a:pPr>
              <a:lnSpc>
                <a:spcPct val="150000"/>
              </a:lnSpc>
            </a:pPr>
            <a:r>
              <a:rPr lang="zh-CN" altLang="en-US" sz="1400" b="1" dirty="0" smtClean="0"/>
              <a:t>                   激光的触发信号，做同步处理。</a:t>
            </a:r>
            <a:endParaRPr lang="en-US" altLang="zh-CN" sz="1400" b="1" dirty="0" smtClean="0"/>
          </a:p>
          <a:p>
            <a:pPr>
              <a:lnSpc>
                <a:spcPct val="150000"/>
              </a:lnSpc>
            </a:pPr>
            <a:r>
              <a:rPr lang="en-US" altLang="zh-CN" sz="1400" b="1" dirty="0" smtClean="0"/>
              <a:t>              </a:t>
            </a:r>
            <a:r>
              <a:rPr lang="en-US" altLang="zh-CN" sz="1400" b="1" dirty="0"/>
              <a:t>3</a:t>
            </a:r>
            <a:r>
              <a:rPr lang="en-US" altLang="zh-CN" sz="1400" b="1" dirty="0" smtClean="0"/>
              <a:t>.  </a:t>
            </a:r>
            <a:r>
              <a:rPr lang="zh-CN" altLang="en-US" sz="1400" b="1" dirty="0" smtClean="0"/>
              <a:t>激光</a:t>
            </a:r>
            <a:r>
              <a:rPr lang="zh-CN" altLang="en-US" sz="1400" b="1" dirty="0"/>
              <a:t>触发</a:t>
            </a:r>
            <a:r>
              <a:rPr lang="zh-CN" altLang="en-US" sz="1400" b="1" dirty="0" smtClean="0"/>
              <a:t>信号固定</a:t>
            </a:r>
            <a:r>
              <a:rPr lang="en-US" altLang="zh-CN" sz="1400" b="1" dirty="0" smtClean="0"/>
              <a:t>4</a:t>
            </a:r>
            <a:r>
              <a:rPr lang="zh-CN" altLang="en-US" sz="1400" b="1" dirty="0" smtClean="0"/>
              <a:t>种频率，</a:t>
            </a:r>
            <a:endParaRPr lang="en-US" altLang="zh-CN" sz="1400" b="1" dirty="0" smtClean="0"/>
          </a:p>
          <a:p>
            <a:pPr>
              <a:lnSpc>
                <a:spcPct val="150000"/>
              </a:lnSpc>
            </a:pPr>
            <a:r>
              <a:rPr lang="en-US" altLang="zh-CN" sz="1400" b="1" dirty="0" smtClean="0"/>
              <a:t>                   </a:t>
            </a:r>
            <a:r>
              <a:rPr lang="en-US" altLang="zh-CN" sz="1400" b="1" dirty="0">
                <a:solidFill>
                  <a:srgbClr val="FF0000"/>
                </a:solidFill>
              </a:rPr>
              <a:t>DAQ</a:t>
            </a:r>
            <a:r>
              <a:rPr lang="zh-CN" altLang="en-US" sz="1400" b="1" dirty="0">
                <a:solidFill>
                  <a:srgbClr val="FF0000"/>
                </a:solidFill>
              </a:rPr>
              <a:t>触发信号触发</a:t>
            </a:r>
            <a:r>
              <a:rPr lang="zh-CN" altLang="en-US" sz="1400" b="1" dirty="0" smtClean="0">
                <a:solidFill>
                  <a:srgbClr val="FF0000"/>
                </a:solidFill>
              </a:rPr>
              <a:t>频率</a:t>
            </a:r>
            <a:r>
              <a:rPr lang="en-US" altLang="zh-CN" sz="1400" b="1" dirty="0" smtClean="0">
                <a:solidFill>
                  <a:srgbClr val="FF0000"/>
                </a:solidFill>
              </a:rPr>
              <a:t>100HZ</a:t>
            </a:r>
            <a:r>
              <a:rPr lang="zh-CN" altLang="en-US" sz="1400" b="1" dirty="0" smtClean="0">
                <a:solidFill>
                  <a:srgbClr val="FF0000"/>
                </a:solidFill>
              </a:rPr>
              <a:t>到</a:t>
            </a:r>
            <a:r>
              <a:rPr lang="en-US" altLang="zh-CN" sz="1400" b="1" dirty="0" smtClean="0">
                <a:solidFill>
                  <a:srgbClr val="FF0000"/>
                </a:solidFill>
              </a:rPr>
              <a:t>1KHZ</a:t>
            </a:r>
            <a:r>
              <a:rPr lang="zh-CN" altLang="en-US" sz="1400" b="1" dirty="0" smtClean="0">
                <a:solidFill>
                  <a:srgbClr val="FF0000"/>
                </a:solidFill>
              </a:rPr>
              <a:t>。</a:t>
            </a:r>
            <a:r>
              <a:rPr lang="en-US" altLang="zh-CN" sz="1400" b="1" dirty="0" smtClean="0">
                <a:solidFill>
                  <a:srgbClr val="FF0000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41417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FB5F6-F6F9-C0E8-2537-EE884C6EE4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79B72233-DED2-2A1B-7441-15FD97E2A789}"/>
              </a:ext>
            </a:extLst>
          </p:cNvPr>
          <p:cNvSpPr/>
          <p:nvPr/>
        </p:nvSpPr>
        <p:spPr>
          <a:xfrm>
            <a:off x="179512" y="188640"/>
            <a:ext cx="88043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rgbClr val="0070C0"/>
                </a:solidFill>
              </a:rPr>
              <a:t>                              </a:t>
            </a:r>
            <a:r>
              <a:rPr lang="zh-CN" altLang="en-US" sz="2800" b="1" dirty="0" smtClean="0">
                <a:solidFill>
                  <a:srgbClr val="0070C0"/>
                </a:solidFill>
              </a:rPr>
              <a:t>四 </a:t>
            </a:r>
            <a:r>
              <a:rPr lang="zh-CN" altLang="en-US" sz="2800" b="1" dirty="0">
                <a:solidFill>
                  <a:srgbClr val="0070C0"/>
                </a:solidFill>
              </a:rPr>
              <a:t>工作计划（近期安排）</a:t>
            </a:r>
            <a:endParaRPr lang="zh-CN" altLang="en-US" sz="2800" dirty="0"/>
          </a:p>
        </p:txBody>
      </p:sp>
      <p:sp>
        <p:nvSpPr>
          <p:cNvPr id="14" name="矩形 13"/>
          <p:cNvSpPr/>
          <p:nvPr/>
        </p:nvSpPr>
        <p:spPr>
          <a:xfrm>
            <a:off x="419547" y="2262731"/>
            <a:ext cx="8111727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/>
              <a:t>根据新的</a:t>
            </a:r>
            <a:r>
              <a:rPr lang="en-US" altLang="zh-CN" b="1" dirty="0" smtClean="0"/>
              <a:t>L1</a:t>
            </a:r>
            <a:r>
              <a:rPr lang="zh-CN" altLang="en-US" b="1" dirty="0" smtClean="0"/>
              <a:t>、</a:t>
            </a:r>
            <a:r>
              <a:rPr lang="en-US" altLang="zh-CN" b="1" dirty="0" smtClean="0"/>
              <a:t>L3</a:t>
            </a:r>
            <a:r>
              <a:rPr lang="zh-CN" altLang="en-US" b="1" dirty="0" smtClean="0"/>
              <a:t>板的</a:t>
            </a:r>
            <a:r>
              <a:rPr lang="en-US" altLang="zh-CN" b="1" dirty="0" smtClean="0"/>
              <a:t>DXF</a:t>
            </a:r>
            <a:r>
              <a:rPr lang="zh-CN" altLang="en-US" b="1" dirty="0" smtClean="0"/>
              <a:t>文件，布局布线</a:t>
            </a:r>
            <a:r>
              <a:rPr lang="en-US" altLang="zh-CN" b="1" dirty="0" smtClean="0"/>
              <a:t>ADC L1</a:t>
            </a:r>
            <a:r>
              <a:rPr lang="zh-CN" altLang="en-US" b="1" dirty="0" smtClean="0"/>
              <a:t>板、</a:t>
            </a:r>
            <a:r>
              <a:rPr lang="en-US" altLang="zh-CN" b="1" dirty="0"/>
              <a:t> </a:t>
            </a:r>
            <a:r>
              <a:rPr lang="zh-CN" altLang="en-US" b="1" dirty="0" smtClean="0"/>
              <a:t>电源板</a:t>
            </a:r>
            <a:r>
              <a:rPr lang="en-US" altLang="zh-CN" b="1" dirty="0" smtClean="0"/>
              <a:t> L3</a:t>
            </a:r>
            <a:r>
              <a:rPr lang="zh-CN" altLang="en-US" b="1" dirty="0" smtClean="0"/>
              <a:t>板</a:t>
            </a:r>
            <a:r>
              <a:rPr lang="zh-CN" altLang="en-US" b="1" dirty="0"/>
              <a:t>。</a:t>
            </a:r>
            <a:r>
              <a:rPr lang="zh-CN" altLang="en-US" b="1" dirty="0">
                <a:solidFill>
                  <a:srgbClr val="0070C0"/>
                </a:solidFill>
              </a:rPr>
              <a:t>（</a:t>
            </a:r>
            <a:r>
              <a:rPr lang="zh-CN" altLang="en-US" b="1" dirty="0" smtClean="0">
                <a:solidFill>
                  <a:srgbClr val="0070C0"/>
                </a:solidFill>
              </a:rPr>
              <a:t>车永娥）</a:t>
            </a:r>
            <a:endParaRPr lang="en-US" altLang="zh-CN" b="1" dirty="0">
              <a:solidFill>
                <a:srgbClr val="0070C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79B72233-DED2-2A1B-7441-15FD97E2A789}"/>
              </a:ext>
            </a:extLst>
          </p:cNvPr>
          <p:cNvSpPr/>
          <p:nvPr/>
        </p:nvSpPr>
        <p:spPr>
          <a:xfrm>
            <a:off x="412701" y="1803628"/>
            <a:ext cx="23590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 smtClean="0">
                <a:solidFill>
                  <a:srgbClr val="0070C0"/>
                </a:solidFill>
              </a:rPr>
              <a:t>2. </a:t>
            </a:r>
            <a:r>
              <a:rPr lang="zh-CN" altLang="en-US" b="1" dirty="0" smtClean="0">
                <a:solidFill>
                  <a:srgbClr val="0070C0"/>
                </a:solidFill>
              </a:rPr>
              <a:t>电性件</a:t>
            </a:r>
            <a:r>
              <a:rPr lang="en-US" altLang="zh-CN" b="1" dirty="0" smtClean="0">
                <a:solidFill>
                  <a:srgbClr val="0070C0"/>
                </a:solidFill>
              </a:rPr>
              <a:t>PCB</a:t>
            </a:r>
            <a:r>
              <a:rPr lang="zh-CN" altLang="en-US" b="1" dirty="0" smtClean="0">
                <a:solidFill>
                  <a:srgbClr val="0070C0"/>
                </a:solidFill>
              </a:rPr>
              <a:t>设计</a:t>
            </a:r>
            <a:endParaRPr lang="en-US" altLang="zh-CN" b="1" dirty="0">
              <a:solidFill>
                <a:srgbClr val="0070C0"/>
              </a:solidFill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79B72233-DED2-2A1B-7441-15FD97E2A789}"/>
              </a:ext>
            </a:extLst>
          </p:cNvPr>
          <p:cNvSpPr/>
          <p:nvPr/>
        </p:nvSpPr>
        <p:spPr>
          <a:xfrm>
            <a:off x="412701" y="786928"/>
            <a:ext cx="27619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 smtClean="0">
                <a:solidFill>
                  <a:srgbClr val="0070C0"/>
                </a:solidFill>
              </a:rPr>
              <a:t>1.  </a:t>
            </a:r>
            <a:r>
              <a:rPr lang="zh-CN" altLang="en-US" b="1" dirty="0" smtClean="0">
                <a:solidFill>
                  <a:srgbClr val="0070C0"/>
                </a:solidFill>
              </a:rPr>
              <a:t>电性件</a:t>
            </a:r>
            <a:r>
              <a:rPr lang="en-US" altLang="zh-CN" b="1" dirty="0" smtClean="0">
                <a:solidFill>
                  <a:srgbClr val="0070C0"/>
                </a:solidFill>
              </a:rPr>
              <a:t>PCB</a:t>
            </a:r>
            <a:r>
              <a:rPr lang="zh-CN" altLang="en-US" b="1" dirty="0">
                <a:solidFill>
                  <a:srgbClr val="0070C0"/>
                </a:solidFill>
              </a:rPr>
              <a:t>的</a:t>
            </a:r>
            <a:r>
              <a:rPr lang="en-US" altLang="zh-CN" b="1" dirty="0">
                <a:solidFill>
                  <a:srgbClr val="0070C0"/>
                </a:solidFill>
              </a:rPr>
              <a:t>DXF</a:t>
            </a:r>
            <a:r>
              <a:rPr lang="zh-CN" altLang="en-US" b="1" dirty="0">
                <a:solidFill>
                  <a:srgbClr val="0070C0"/>
                </a:solidFill>
              </a:rPr>
              <a:t>设计</a:t>
            </a:r>
            <a:endParaRPr lang="en-US" altLang="zh-CN" b="1" dirty="0">
              <a:solidFill>
                <a:srgbClr val="0070C0"/>
              </a:solidFill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18709" y="1156087"/>
            <a:ext cx="671175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/>
              <a:t>带</a:t>
            </a:r>
            <a:r>
              <a:rPr lang="zh-CN" altLang="en-US" b="1" dirty="0" smtClean="0"/>
              <a:t>板间连接器位置的</a:t>
            </a:r>
            <a:r>
              <a:rPr lang="en-US" altLang="zh-CN" b="1" dirty="0" smtClean="0"/>
              <a:t>L1</a:t>
            </a:r>
            <a:r>
              <a:rPr lang="zh-CN" altLang="en-US" b="1" dirty="0" smtClean="0"/>
              <a:t>、</a:t>
            </a:r>
            <a:r>
              <a:rPr lang="en-US" altLang="zh-CN" b="1" dirty="0" smtClean="0"/>
              <a:t>L3</a:t>
            </a:r>
            <a:r>
              <a:rPr lang="zh-CN" altLang="en-US" b="1" dirty="0" smtClean="0"/>
              <a:t>板</a:t>
            </a:r>
            <a:r>
              <a:rPr lang="en-US" altLang="zh-CN" b="1" dirty="0" smtClean="0"/>
              <a:t>DXF</a:t>
            </a:r>
            <a:r>
              <a:rPr lang="zh-CN" altLang="en-US" b="1" dirty="0" smtClean="0"/>
              <a:t>文件。</a:t>
            </a:r>
            <a:r>
              <a:rPr lang="zh-CN" altLang="en-US" b="1" dirty="0">
                <a:solidFill>
                  <a:srgbClr val="0070C0"/>
                </a:solidFill>
              </a:rPr>
              <a:t>（</a:t>
            </a:r>
            <a:r>
              <a:rPr lang="zh-CN" altLang="en-US" b="1" dirty="0" smtClean="0">
                <a:solidFill>
                  <a:srgbClr val="0070C0"/>
                </a:solidFill>
              </a:rPr>
              <a:t>陈思雨）</a:t>
            </a:r>
            <a:endParaRPr lang="en-US" altLang="zh-CN" b="1" dirty="0">
              <a:solidFill>
                <a:srgbClr val="0070C0"/>
              </a:solidFill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79B72233-DED2-2A1B-7441-15FD97E2A789}"/>
              </a:ext>
            </a:extLst>
          </p:cNvPr>
          <p:cNvSpPr/>
          <p:nvPr/>
        </p:nvSpPr>
        <p:spPr>
          <a:xfrm>
            <a:off x="422658" y="2894504"/>
            <a:ext cx="35732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 smtClean="0">
                <a:solidFill>
                  <a:srgbClr val="0070C0"/>
                </a:solidFill>
              </a:rPr>
              <a:t>3.  FPGA</a:t>
            </a:r>
            <a:r>
              <a:rPr lang="zh-CN" altLang="en-US" b="1" dirty="0" smtClean="0">
                <a:solidFill>
                  <a:srgbClr val="0070C0"/>
                </a:solidFill>
              </a:rPr>
              <a:t>程序修改和实验</a:t>
            </a:r>
            <a:r>
              <a:rPr lang="zh-CN" altLang="en-US" b="1" dirty="0">
                <a:solidFill>
                  <a:srgbClr val="0070C0"/>
                </a:solidFill>
              </a:rPr>
              <a:t>开展</a:t>
            </a:r>
            <a:endParaRPr lang="en-US" altLang="zh-CN" b="1" dirty="0">
              <a:solidFill>
                <a:srgbClr val="0070C0"/>
              </a:solidFill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477956" y="3301161"/>
            <a:ext cx="805331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/>
              <a:t>烧写</a:t>
            </a:r>
            <a:r>
              <a:rPr lang="en-US" altLang="zh-CN" b="1" dirty="0" smtClean="0"/>
              <a:t>PID FPGA</a:t>
            </a:r>
            <a:r>
              <a:rPr lang="zh-CN" altLang="en-US" b="1" dirty="0" smtClean="0"/>
              <a:t>程序及</a:t>
            </a:r>
            <a:r>
              <a:rPr lang="en-US" altLang="zh-CN" b="1" dirty="0" smtClean="0"/>
              <a:t>USB</a:t>
            </a:r>
            <a:r>
              <a:rPr lang="zh-CN" altLang="en-US" b="1" dirty="0" smtClean="0"/>
              <a:t>固件，另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个</a:t>
            </a:r>
            <a:r>
              <a:rPr lang="en-US" altLang="zh-CN" b="1" dirty="0" smtClean="0"/>
              <a:t>L0</a:t>
            </a:r>
            <a:r>
              <a:rPr lang="zh-CN" altLang="en-US" b="1" dirty="0" smtClean="0"/>
              <a:t>的</a:t>
            </a:r>
            <a:r>
              <a:rPr lang="en-US" altLang="zh-CN" b="1" dirty="0" smtClean="0"/>
              <a:t>ladder</a:t>
            </a:r>
            <a:r>
              <a:rPr lang="zh-CN" altLang="en-US" b="1" dirty="0" smtClean="0"/>
              <a:t>信号程序版本。</a:t>
            </a:r>
            <a:r>
              <a:rPr lang="zh-CN" altLang="en-US" b="1" dirty="0">
                <a:solidFill>
                  <a:srgbClr val="0070C0"/>
                </a:solidFill>
              </a:rPr>
              <a:t>（</a:t>
            </a:r>
            <a:r>
              <a:rPr lang="zh-CN" altLang="en-US" b="1" dirty="0" smtClean="0">
                <a:solidFill>
                  <a:srgbClr val="0070C0"/>
                </a:solidFill>
              </a:rPr>
              <a:t>班渭博）</a:t>
            </a:r>
            <a:endParaRPr lang="en-US" altLang="zh-CN" b="1" dirty="0">
              <a:solidFill>
                <a:srgbClr val="0070C0"/>
              </a:solidFill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79B72233-DED2-2A1B-7441-15FD97E2A789}"/>
              </a:ext>
            </a:extLst>
          </p:cNvPr>
          <p:cNvSpPr/>
          <p:nvPr/>
        </p:nvSpPr>
        <p:spPr>
          <a:xfrm>
            <a:off x="419547" y="3884060"/>
            <a:ext cx="22155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 smtClean="0">
                <a:solidFill>
                  <a:srgbClr val="0070C0"/>
                </a:solidFill>
              </a:rPr>
              <a:t>4.  </a:t>
            </a:r>
            <a:r>
              <a:rPr lang="zh-CN" altLang="en-US" b="1" dirty="0">
                <a:solidFill>
                  <a:srgbClr val="0070C0"/>
                </a:solidFill>
              </a:rPr>
              <a:t>束流试验准备</a:t>
            </a:r>
            <a:endParaRPr lang="en-US" altLang="zh-CN" b="1" dirty="0">
              <a:solidFill>
                <a:srgbClr val="0070C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-311111" y="4321433"/>
            <a:ext cx="9294991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/>
              <a:t>             </a:t>
            </a:r>
            <a:r>
              <a:rPr lang="en-US" altLang="zh-CN" b="1" dirty="0"/>
              <a:t>1</a:t>
            </a:r>
            <a:r>
              <a:rPr lang="en-US" altLang="zh-CN" b="1" dirty="0" smtClean="0"/>
              <a:t>.  </a:t>
            </a:r>
            <a:r>
              <a:rPr lang="zh-CN" altLang="en-US" b="1" dirty="0" smtClean="0"/>
              <a:t>熟悉地检代码，参与</a:t>
            </a:r>
            <a:r>
              <a:rPr lang="en-US" altLang="zh-CN" b="1" dirty="0" smtClean="0"/>
              <a:t>PID</a:t>
            </a:r>
            <a:r>
              <a:rPr lang="zh-CN" altLang="en-US" b="1" dirty="0" smtClean="0"/>
              <a:t>测试。</a:t>
            </a:r>
            <a:r>
              <a:rPr lang="zh-CN" altLang="en-US" b="1" dirty="0">
                <a:solidFill>
                  <a:srgbClr val="0070C0"/>
                </a:solidFill>
              </a:rPr>
              <a:t>（张子良</a:t>
            </a:r>
            <a:r>
              <a:rPr lang="zh-CN" altLang="en-US" b="1" dirty="0" smtClean="0">
                <a:solidFill>
                  <a:srgbClr val="0070C0"/>
                </a:solidFill>
              </a:rPr>
              <a:t>）</a:t>
            </a:r>
            <a:endParaRPr lang="en-US" altLang="zh-CN" b="1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b="1" dirty="0" smtClean="0"/>
              <a:t>             2.  </a:t>
            </a:r>
            <a:r>
              <a:rPr lang="zh-CN" altLang="en-US" b="1" dirty="0" smtClean="0"/>
              <a:t>电装完</a:t>
            </a:r>
            <a:r>
              <a:rPr lang="en-US" altLang="zh-CN" b="1" dirty="0" smtClean="0"/>
              <a:t>2</a:t>
            </a:r>
            <a:r>
              <a:rPr lang="zh-CN" altLang="en-US" b="1" dirty="0" smtClean="0"/>
              <a:t>块</a:t>
            </a:r>
            <a:r>
              <a:rPr lang="en-US" altLang="zh-CN" b="1" dirty="0" smtClean="0"/>
              <a:t>PID FPGA</a:t>
            </a:r>
            <a:r>
              <a:rPr lang="zh-CN" altLang="en-US" b="1" dirty="0"/>
              <a:t>板、电装</a:t>
            </a:r>
            <a:r>
              <a:rPr lang="zh-CN" altLang="en-US" b="1" dirty="0" smtClean="0"/>
              <a:t>完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块的</a:t>
            </a:r>
            <a:r>
              <a:rPr lang="en-US" altLang="zh-CN" b="1" dirty="0" smtClean="0"/>
              <a:t>PID ASIC</a:t>
            </a:r>
            <a:r>
              <a:rPr lang="zh-CN" altLang="en-US" b="1" dirty="0" smtClean="0"/>
              <a:t>板，</a:t>
            </a:r>
            <a:r>
              <a:rPr lang="en-US" altLang="zh-CN" b="1" dirty="0" smtClean="0"/>
              <a:t>FFE L1</a:t>
            </a:r>
            <a:r>
              <a:rPr lang="zh-CN" altLang="en-US" b="1" dirty="0" smtClean="0"/>
              <a:t>连接器。</a:t>
            </a:r>
            <a:r>
              <a:rPr lang="zh-CN" altLang="en-US" b="1" dirty="0">
                <a:solidFill>
                  <a:srgbClr val="0070C0"/>
                </a:solidFill>
              </a:rPr>
              <a:t>（</a:t>
            </a:r>
            <a:r>
              <a:rPr lang="zh-CN" altLang="en-US" b="1" dirty="0" smtClean="0">
                <a:solidFill>
                  <a:srgbClr val="0070C0"/>
                </a:solidFill>
              </a:rPr>
              <a:t>车永娥）</a:t>
            </a:r>
            <a:endParaRPr lang="en-US" altLang="zh-CN" b="1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b="1" dirty="0" smtClean="0"/>
              <a:t>             3.  </a:t>
            </a:r>
            <a:r>
              <a:rPr lang="zh-CN" altLang="en-US" b="1" dirty="0" smtClean="0"/>
              <a:t>联</a:t>
            </a:r>
            <a:r>
              <a:rPr lang="zh-CN" altLang="en-US" b="1" dirty="0"/>
              <a:t>调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块</a:t>
            </a:r>
            <a:r>
              <a:rPr lang="en-US" altLang="zh-CN" b="1" dirty="0" smtClean="0"/>
              <a:t>PID </a:t>
            </a:r>
            <a:r>
              <a:rPr lang="en-US" altLang="zh-CN" b="1" dirty="0"/>
              <a:t>ASIC</a:t>
            </a:r>
            <a:r>
              <a:rPr lang="zh-CN" altLang="en-US" b="1" dirty="0"/>
              <a:t>板，调试</a:t>
            </a:r>
            <a:r>
              <a:rPr lang="zh-CN" altLang="en-US" b="1" dirty="0" smtClean="0"/>
              <a:t>另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个</a:t>
            </a:r>
            <a:r>
              <a:rPr lang="en-US" altLang="zh-CN" b="1" dirty="0" smtClean="0"/>
              <a:t>L0</a:t>
            </a:r>
            <a:r>
              <a:rPr lang="zh-CN" altLang="en-US" b="1" dirty="0" smtClean="0"/>
              <a:t>上</a:t>
            </a:r>
            <a:r>
              <a:rPr lang="en-US" altLang="zh-CN" b="1" dirty="0" smtClean="0"/>
              <a:t>4</a:t>
            </a:r>
            <a:r>
              <a:rPr lang="zh-CN" altLang="en-US" b="1" dirty="0" smtClean="0"/>
              <a:t>个</a:t>
            </a:r>
            <a:r>
              <a:rPr lang="en-US" altLang="zh-CN" b="1" dirty="0" smtClean="0"/>
              <a:t>ladder</a:t>
            </a:r>
            <a:r>
              <a:rPr lang="zh-CN" altLang="en-US" b="1" dirty="0" smtClean="0"/>
              <a:t>程序。</a:t>
            </a:r>
            <a:r>
              <a:rPr lang="zh-CN" altLang="en-US" b="1" dirty="0">
                <a:solidFill>
                  <a:srgbClr val="0070C0"/>
                </a:solidFill>
              </a:rPr>
              <a:t>（班渭博</a:t>
            </a:r>
            <a:r>
              <a:rPr lang="zh-CN" altLang="en-US" b="1" dirty="0" smtClean="0">
                <a:solidFill>
                  <a:srgbClr val="0070C0"/>
                </a:solidFill>
              </a:rPr>
              <a:t>）</a:t>
            </a:r>
            <a:endParaRPr lang="en-US" altLang="zh-CN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34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4633</TotalTime>
  <Words>867</Words>
  <Application>Microsoft Office PowerPoint</Application>
  <PresentationFormat>全屏显示(4:3)</PresentationFormat>
  <Paragraphs>85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0" baseType="lpstr">
      <vt:lpstr>等线</vt:lpstr>
      <vt:lpstr>宋体</vt:lpstr>
      <vt:lpstr>Arial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huojia</dc:creator>
  <cp:lastModifiedBy>unknown</cp:lastModifiedBy>
  <cp:revision>1029</cp:revision>
  <dcterms:created xsi:type="dcterms:W3CDTF">2025-07-21T00:30:30Z</dcterms:created>
  <dcterms:modified xsi:type="dcterms:W3CDTF">2026-06-29T00:26:51Z</dcterms:modified>
</cp:coreProperties>
</file>