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60" r:id="rId1"/>
    <p:sldMasterId id="2147483665" r:id="rId2"/>
  </p:sldMasterIdLst>
  <p:notesMasterIdLst>
    <p:notesMasterId r:id="rId11"/>
  </p:notesMasterIdLst>
  <p:sldIdLst>
    <p:sldId id="269" r:id="rId3"/>
    <p:sldId id="266" r:id="rId4"/>
    <p:sldId id="287" r:id="rId5"/>
    <p:sldId id="279" r:id="rId6"/>
    <p:sldId id="280" r:id="rId7"/>
    <p:sldId id="288" r:id="rId8"/>
    <p:sldId id="283" r:id="rId9"/>
    <p:sldId id="274" r:id="rId10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FF31"/>
    <a:srgbClr val="FFA3A3"/>
    <a:srgbClr val="79EFFF"/>
    <a:srgbClr val="15E3FF"/>
    <a:srgbClr val="F9FF15"/>
    <a:srgbClr val="FFFF9F"/>
    <a:srgbClr val="FF0D0D"/>
    <a:srgbClr val="FFFFFF"/>
    <a:srgbClr val="CDF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4383" autoAdjust="0"/>
  </p:normalViewPr>
  <p:slideViewPr>
    <p:cSldViewPr snapToGrid="0" showGuides="1">
      <p:cViewPr varScale="1">
        <p:scale>
          <a:sx n="100" d="100"/>
          <a:sy n="100" d="100"/>
        </p:scale>
        <p:origin x="93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EA7EFB-F52B-4BA6-9C23-467E6E1AD7FE}" type="datetimeFigureOut">
              <a:rPr lang="zh-CN" altLang="en-US" smtClean="0"/>
              <a:t>2026/6/29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850EF2-E6A1-4CB4-B2FC-A8F9704D214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2050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DAMPE</a:t>
            </a:r>
            <a:r>
              <a:rPr lang="zh-CN" altLang="en-US" dirty="0"/>
              <a:t>束流为</a:t>
            </a:r>
            <a:r>
              <a:rPr lang="en-US" altLang="zh-CN" dirty="0"/>
              <a:t>8</a:t>
            </a:r>
            <a:r>
              <a:rPr lang="zh-CN" altLang="en-US" dirty="0"/>
              <a:t>月</a:t>
            </a:r>
            <a:r>
              <a:rPr lang="en-US" altLang="zh-CN" dirty="0"/>
              <a:t>7</a:t>
            </a:r>
            <a:r>
              <a:rPr lang="zh-CN" altLang="en-US" dirty="0"/>
              <a:t>日。</a:t>
            </a:r>
            <a:r>
              <a:rPr lang="en-US" altLang="zh-CN" dirty="0"/>
              <a:t>HERD</a:t>
            </a:r>
            <a:r>
              <a:rPr lang="zh-CN" altLang="en-US" dirty="0"/>
              <a:t>原本是</a:t>
            </a:r>
            <a:r>
              <a:rPr lang="en-US" altLang="zh-CN" dirty="0"/>
              <a:t>8</a:t>
            </a:r>
            <a:r>
              <a:rPr lang="zh-CN" altLang="en-US" dirty="0"/>
              <a:t>月</a:t>
            </a:r>
            <a:r>
              <a:rPr lang="en-US" altLang="zh-CN" dirty="0"/>
              <a:t>19</a:t>
            </a:r>
            <a:r>
              <a:rPr lang="zh-CN" altLang="en-US" dirty="0"/>
              <a:t>日，推迟到</a:t>
            </a:r>
            <a:r>
              <a:rPr lang="en-US" altLang="zh-CN" dirty="0"/>
              <a:t>8</a:t>
            </a:r>
            <a:r>
              <a:rPr lang="zh-CN" altLang="en-US" dirty="0"/>
              <a:t>月</a:t>
            </a:r>
            <a:r>
              <a:rPr lang="en-US" altLang="zh-CN" dirty="0"/>
              <a:t>24</a:t>
            </a:r>
            <a:r>
              <a:rPr lang="zh-CN" altLang="en-US" dirty="0"/>
              <a:t>日。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850EF2-E6A1-4CB4-B2FC-A8F9704D214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6518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\2026</a:t>
            </a:r>
            <a:r>
              <a:rPr lang="zh-CN" altLang="en-US" dirty="0"/>
              <a:t>年束流实验</a:t>
            </a:r>
            <a:r>
              <a:rPr lang="en-US" altLang="zh-CN" dirty="0"/>
              <a:t>\</a:t>
            </a:r>
            <a:r>
              <a:rPr lang="zh-CN" altLang="en-US" dirty="0"/>
              <a:t>照片</a:t>
            </a:r>
            <a:r>
              <a:rPr lang="en-US" altLang="zh-CN" dirty="0"/>
              <a:t>\</a:t>
            </a:r>
            <a:r>
              <a:rPr lang="zh-CN" altLang="en-US" dirty="0"/>
              <a:t>实验前准备</a:t>
            </a:r>
            <a:r>
              <a:rPr lang="en-US" altLang="zh-CN" dirty="0"/>
              <a:t>\PID\</a:t>
            </a:r>
          </a:p>
          <a:p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工作策划</a:t>
            </a:r>
            <a:r>
              <a:rPr lang="en-US" altLang="zh-CN" dirty="0"/>
              <a:t>\SCD_2026</a:t>
            </a:r>
            <a:r>
              <a:rPr lang="zh-CN" altLang="en-US" dirty="0"/>
              <a:t>重核束流实验</a:t>
            </a:r>
            <a:r>
              <a:rPr lang="en-US" altLang="zh-CN" dirty="0"/>
              <a:t>_</a:t>
            </a:r>
            <a:r>
              <a:rPr lang="en-US" altLang="zh-CN" dirty="0" err="1"/>
              <a:t>PID.mpp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850EF2-E6A1-4CB4-B2FC-A8F9704D214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873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工作策划</a:t>
            </a:r>
            <a:r>
              <a:rPr lang="en-US" altLang="zh-CN" dirty="0"/>
              <a:t>\SCD_2026</a:t>
            </a:r>
            <a:r>
              <a:rPr lang="zh-CN" altLang="en-US" dirty="0"/>
              <a:t>重核束流实验</a:t>
            </a:r>
            <a:r>
              <a:rPr lang="en-US" altLang="zh-CN" dirty="0"/>
              <a:t>_</a:t>
            </a:r>
            <a:r>
              <a:rPr lang="en-US" altLang="zh-CN" dirty="0" err="1"/>
              <a:t>PID.mpp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850EF2-E6A1-4CB4-B2FC-A8F9704D2146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69946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工作策划</a:t>
            </a:r>
            <a:r>
              <a:rPr lang="en-US" altLang="zh-CN" dirty="0"/>
              <a:t>\SCD_</a:t>
            </a:r>
            <a:r>
              <a:rPr lang="zh-CN" altLang="en-US" dirty="0"/>
              <a:t>力学摸底试验</a:t>
            </a:r>
            <a:r>
              <a:rPr lang="en-US" altLang="zh-CN" dirty="0"/>
              <a:t>.</a:t>
            </a:r>
            <a:r>
              <a:rPr lang="en-US" altLang="zh-CN" dirty="0" err="1"/>
              <a:t>mpp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850EF2-E6A1-4CB4-B2FC-A8F9704D214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2930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C:\Users\Yuodaa\Downloads\20260605_SCD</a:t>
            </a:r>
            <a:r>
              <a:rPr lang="zh-CN" altLang="en-US" dirty="0"/>
              <a:t>计划节点</a:t>
            </a:r>
            <a:r>
              <a:rPr lang="en-US" altLang="zh-CN" dirty="0"/>
              <a:t>.xlsx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850EF2-E6A1-4CB4-B2FC-A8F9704D2146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3427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 descr="高能所图标-单色.tif"/>
          <p:cNvPicPr>
            <a:picLocks noChangeAspect="1"/>
          </p:cNvPicPr>
          <p:nvPr/>
        </p:nvPicPr>
        <p:blipFill>
          <a:blip r:embed="rId2">
            <a:lum brigh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2349501"/>
            <a:ext cx="7440084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1"/>
            <a:ext cx="12192000" cy="2159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9239251" y="1"/>
            <a:ext cx="2952749" cy="2159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3439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9606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6649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86406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2217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8537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5085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2"/>
            <a:ext cx="10972800" cy="4840303"/>
          </a:xfrm>
        </p:spPr>
        <p:txBody>
          <a:bodyPr/>
          <a:lstStyle>
            <a:lvl1pPr>
              <a:buClr>
                <a:srgbClr val="E38700"/>
              </a:buClr>
              <a:buSzPct val="80000"/>
              <a:buFont typeface="Wingdings" panose="05000000000000000000" pitchFamily="2" charset="2"/>
              <a:buChar char="n"/>
              <a:defRPr sz="28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519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5313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1961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8449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4347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202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989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643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2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04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sldNum="0"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2026/6/29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SCD</a:t>
            </a:r>
            <a:r>
              <a:rPr lang="zh-CN" altLang="en-US"/>
              <a:t>周例会</a:t>
            </a: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8612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>
            <a:extLst>
              <a:ext uri="{FF2B5EF4-FFF2-40B4-BE49-F238E27FC236}">
                <a16:creationId xmlns:a16="http://schemas.microsoft.com/office/drawing/2014/main" id="{92060080-149D-4487-B142-62339327CD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SCD </a:t>
            </a:r>
            <a:r>
              <a:rPr lang="zh-CN" altLang="en-US" dirty="0"/>
              <a:t>周例会</a:t>
            </a:r>
          </a:p>
        </p:txBody>
      </p:sp>
      <p:sp>
        <p:nvSpPr>
          <p:cNvPr id="8" name="副标题 7">
            <a:extLst>
              <a:ext uri="{FF2B5EF4-FFF2-40B4-BE49-F238E27FC236}">
                <a16:creationId xmlns:a16="http://schemas.microsoft.com/office/drawing/2014/main" id="{069EDC0F-F8B2-44F9-AAFD-EC7FA29E12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乔锐</a:t>
            </a:r>
            <a:endParaRPr lang="en-US" altLang="zh-CN" dirty="0"/>
          </a:p>
          <a:p>
            <a:r>
              <a:rPr lang="en-US" altLang="zh-CN" dirty="0"/>
              <a:t>2026-06-29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97124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B5C4B054-8C07-421F-91D9-7A7280BF3C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1291912"/>
              </p:ext>
            </p:extLst>
          </p:nvPr>
        </p:nvGraphicFramePr>
        <p:xfrm>
          <a:off x="949569" y="1127330"/>
          <a:ext cx="11002107" cy="4082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67369">
                  <a:extLst>
                    <a:ext uri="{9D8B030D-6E8A-4147-A177-3AD203B41FA5}">
                      <a16:colId xmlns:a16="http://schemas.microsoft.com/office/drawing/2014/main" val="3025494437"/>
                    </a:ext>
                  </a:extLst>
                </a:gridCol>
                <a:gridCol w="3667369">
                  <a:extLst>
                    <a:ext uri="{9D8B030D-6E8A-4147-A177-3AD203B41FA5}">
                      <a16:colId xmlns:a16="http://schemas.microsoft.com/office/drawing/2014/main" val="3817702723"/>
                    </a:ext>
                  </a:extLst>
                </a:gridCol>
                <a:gridCol w="3667369">
                  <a:extLst>
                    <a:ext uri="{9D8B030D-6E8A-4147-A177-3AD203B41FA5}">
                      <a16:colId xmlns:a16="http://schemas.microsoft.com/office/drawing/2014/main" val="2741609711"/>
                    </a:ext>
                  </a:extLst>
                </a:gridCol>
              </a:tblGrid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截止时间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工作安排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负责人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35786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完成电性件第二阶段</a:t>
                      </a:r>
                      <a:r>
                        <a:rPr lang="en-US" altLang="zh-CN" dirty="0"/>
                        <a:t>(1</a:t>
                      </a:r>
                      <a:r>
                        <a:rPr lang="zh-CN" altLang="en-US" dirty="0"/>
                        <a:t>个顶面</a:t>
                      </a:r>
                      <a:r>
                        <a:rPr lang="en-US" altLang="zh-CN" dirty="0"/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交付载荷（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仅载荷联试、不再参加仓联试</a:t>
                      </a:r>
                      <a:r>
                        <a:rPr lang="zh-CN" altLang="en-US" dirty="0"/>
                        <a:t>）</a:t>
                      </a:r>
                      <a:endParaRPr lang="en-US" altLang="zh-C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霍嘉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7669207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参加</a:t>
                      </a:r>
                      <a:r>
                        <a:rPr lang="en-US" altLang="zh-CN" dirty="0"/>
                        <a:t>CERN</a:t>
                      </a:r>
                      <a:r>
                        <a:rPr lang="zh-CN" altLang="en-US" dirty="0"/>
                        <a:t>重核束流实验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乔锐</a:t>
                      </a:r>
                      <a:endParaRPr lang="en-US" altLang="zh-CN" dirty="0"/>
                    </a:p>
                    <a:p>
                      <a:pPr algn="ctr"/>
                      <a:r>
                        <a:rPr lang="zh-CN" altLang="en-US" dirty="0"/>
                        <a:t>徐子骏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袁煦昊负责探测器装配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7516687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完成</a:t>
                      </a:r>
                      <a:r>
                        <a:rPr lang="en-US" altLang="zh-CN" dirty="0"/>
                        <a:t>Super-Ladder</a:t>
                      </a:r>
                      <a:r>
                        <a:rPr lang="zh-CN" altLang="en-US" dirty="0"/>
                        <a:t>力学摸底试验</a:t>
                      </a:r>
                      <a:endParaRPr lang="en-US" altLang="zh-CN" dirty="0"/>
                    </a:p>
                    <a:p>
                      <a:pPr algn="ctr"/>
                      <a:r>
                        <a:rPr lang="zh-CN" altLang="en-US" dirty="0"/>
                        <a:t>固化探测器装配工艺、碳纤维结构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鲁兵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267855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1" kern="1200" dirty="0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r>
                        <a:rPr lang="zh-CN" altLang="en-US" sz="1800" b="1" kern="1200" dirty="0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lang="en-US" altLang="zh-CN" sz="1800" b="1" kern="1200" dirty="0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r>
                        <a:rPr lang="zh-CN" altLang="en-US" sz="1800" b="1" kern="1200" dirty="0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lang="en-US" altLang="zh-CN" sz="1800" b="1" kern="1200" dirty="0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lang="zh-CN" altLang="en-US" sz="1800" b="1" kern="1200" dirty="0">
                          <a:solidFill>
                            <a:srgbClr val="FF0000"/>
                          </a:solidFill>
                          <a:highlight>
                            <a:srgbClr val="FFFFFF"/>
                          </a:highlight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完成结构热控件（</a:t>
                      </a:r>
                      <a:r>
                        <a:rPr lang="en-US" altLang="zh-CN" dirty="0"/>
                        <a:t>1</a:t>
                      </a:r>
                      <a:r>
                        <a:rPr lang="zh-CN" altLang="en-US" dirty="0"/>
                        <a:t>套结构、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可不含热控</a:t>
                      </a:r>
                      <a:r>
                        <a:rPr lang="zh-CN" altLang="en-US" dirty="0"/>
                        <a:t>）</a:t>
                      </a:r>
                      <a:endParaRPr lang="zh-CN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鲁兵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764899"/>
                  </a:ext>
                </a:extLst>
              </a:tr>
            </a:tbl>
          </a:graphicData>
        </a:graphic>
      </p:graphicFrame>
      <p:sp>
        <p:nvSpPr>
          <p:cNvPr id="2" name="标题 1">
            <a:extLst>
              <a:ext uri="{FF2B5EF4-FFF2-40B4-BE49-F238E27FC236}">
                <a16:creationId xmlns:a16="http://schemas.microsoft.com/office/drawing/2014/main" id="{DEDFF137-40A5-4DE8-99D6-88C27EAF0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总体研制节点及安排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128EF03-4E95-4C9B-813D-0F96DA8CD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72165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1D84BEC9-BDB9-41FD-B883-56B08A894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上周完成情况：束流实验的</a:t>
            </a:r>
            <a:r>
              <a:rPr lang="en-US" altLang="zh-CN" dirty="0"/>
              <a:t>PID</a:t>
            </a:r>
            <a:endParaRPr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32B18DB-3A0C-4880-8391-BBC031E6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75D9AAA8-72CE-472B-BB7F-1440934937C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07" r="2338"/>
          <a:stretch/>
        </p:blipFill>
        <p:spPr>
          <a:xfrm>
            <a:off x="8010495" y="1179871"/>
            <a:ext cx="3231032" cy="5063613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E5F36344-43AB-4DF4-94C3-89DCE545BCDF}"/>
              </a:ext>
            </a:extLst>
          </p:cNvPr>
          <p:cNvSpPr txBox="1"/>
          <p:nvPr/>
        </p:nvSpPr>
        <p:spPr>
          <a:xfrm>
            <a:off x="11028401" y="2598003"/>
            <a:ext cx="11079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硅微条</a:t>
            </a:r>
            <a:endParaRPr lang="en-US" altLang="zh-CN" sz="2400" b="1" dirty="0">
              <a:solidFill>
                <a:srgbClr val="FF000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  <a:p>
            <a:r>
              <a:rPr lang="zh-CN" altLang="en-US" sz="2400" b="1" dirty="0">
                <a:solidFill>
                  <a:srgbClr val="FF000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探测器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0CD8888D-6E6C-44B3-9DE7-03C6D8BCB49D}"/>
              </a:ext>
            </a:extLst>
          </p:cNvPr>
          <p:cNvSpPr txBox="1"/>
          <p:nvPr/>
        </p:nvSpPr>
        <p:spPr>
          <a:xfrm>
            <a:off x="10846364" y="4187007"/>
            <a:ext cx="13667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400" b="1" dirty="0">
                <a:solidFill>
                  <a:srgbClr val="FF000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IDE1160</a:t>
            </a:r>
          </a:p>
          <a:p>
            <a:pPr algn="ctr"/>
            <a:r>
              <a:rPr lang="en-US" altLang="zh-CN" sz="2400" b="1" dirty="0">
                <a:solidFill>
                  <a:srgbClr val="FF000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ASIC</a:t>
            </a:r>
            <a:endParaRPr lang="zh-CN" altLang="en-US" sz="2400" b="1" dirty="0">
              <a:solidFill>
                <a:srgbClr val="FF000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C1028BCD-C520-4E96-BFB4-39E2A04CAE12}"/>
              </a:ext>
            </a:extLst>
          </p:cNvPr>
          <p:cNvCxnSpPr>
            <a:stCxn id="9" idx="1"/>
          </p:cNvCxnSpPr>
          <p:nvPr/>
        </p:nvCxnSpPr>
        <p:spPr>
          <a:xfrm flipH="1">
            <a:off x="10245213" y="3013502"/>
            <a:ext cx="783188" cy="1131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19A06AA2-F00A-4E0A-82B8-A009F3CA1799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10245213" y="4602506"/>
            <a:ext cx="601151" cy="26446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E1F73480-64BE-4ACC-8915-EA378B7A84A1}"/>
              </a:ext>
            </a:extLst>
          </p:cNvPr>
          <p:cNvSpPr txBox="1"/>
          <p:nvPr/>
        </p:nvSpPr>
        <p:spPr>
          <a:xfrm>
            <a:off x="11079195" y="1161412"/>
            <a:ext cx="11128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FF000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待电装</a:t>
            </a:r>
            <a:endParaRPr lang="en-US" altLang="zh-CN" sz="2400" b="1" dirty="0">
              <a:solidFill>
                <a:srgbClr val="FF000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  <a:p>
            <a:pPr algn="ctr"/>
            <a:r>
              <a:rPr lang="en-US" altLang="zh-CN" sz="2400" b="1" dirty="0">
                <a:solidFill>
                  <a:srgbClr val="FF000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SMA</a:t>
            </a:r>
            <a:endParaRPr lang="zh-CN" altLang="en-US" sz="2400" b="1" dirty="0">
              <a:solidFill>
                <a:srgbClr val="FF000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ED2910F2-6E7A-494A-8CF1-AE07EE9C80E6}"/>
              </a:ext>
            </a:extLst>
          </p:cNvPr>
          <p:cNvSpPr txBox="1"/>
          <p:nvPr/>
        </p:nvSpPr>
        <p:spPr>
          <a:xfrm>
            <a:off x="11079195" y="5559030"/>
            <a:ext cx="11128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400" b="1" dirty="0">
                <a:solidFill>
                  <a:srgbClr val="FF000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待电装</a:t>
            </a:r>
            <a:endParaRPr lang="en-US" altLang="zh-CN" sz="2400" b="1" dirty="0">
              <a:solidFill>
                <a:srgbClr val="FF000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2400" b="1" dirty="0">
                <a:solidFill>
                  <a:srgbClr val="FF000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连接器</a:t>
            </a:r>
            <a:endParaRPr lang="en-US" altLang="zh-CN" sz="2400" b="1" dirty="0">
              <a:solidFill>
                <a:srgbClr val="FF000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D55896EC-F566-4740-89C4-0D70430204FB}"/>
              </a:ext>
            </a:extLst>
          </p:cNvPr>
          <p:cNvCxnSpPr>
            <a:cxnSpLocks/>
            <a:stCxn id="15" idx="1"/>
          </p:cNvCxnSpPr>
          <p:nvPr/>
        </p:nvCxnSpPr>
        <p:spPr>
          <a:xfrm flipH="1">
            <a:off x="8842823" y="1576911"/>
            <a:ext cx="2236372" cy="5657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45708A51-FF35-43E0-8DB1-D513C60F8737}"/>
              </a:ext>
            </a:extLst>
          </p:cNvPr>
          <p:cNvCxnSpPr>
            <a:cxnSpLocks/>
            <a:stCxn id="16" idx="1"/>
          </p:cNvCxnSpPr>
          <p:nvPr/>
        </p:nvCxnSpPr>
        <p:spPr>
          <a:xfrm flipH="1">
            <a:off x="9976713" y="5974529"/>
            <a:ext cx="1102482" cy="17992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图片 22">
            <a:extLst>
              <a:ext uri="{FF2B5EF4-FFF2-40B4-BE49-F238E27FC236}">
                <a16:creationId xmlns:a16="http://schemas.microsoft.com/office/drawing/2014/main" id="{1338C0C4-0F76-47E3-BE32-DD70DB651B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039908"/>
            <a:ext cx="8010495" cy="2409171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B31B7FA8-3759-46F4-B95B-6CCE6E3A75F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42" t="32401" r="7946" b="22294"/>
          <a:stretch/>
        </p:blipFill>
        <p:spPr>
          <a:xfrm>
            <a:off x="2481541" y="3477554"/>
            <a:ext cx="2824137" cy="2878798"/>
          </a:xfrm>
          <a:prstGeom prst="rect">
            <a:avLst/>
          </a:prstGeom>
        </p:spPr>
      </p:pic>
      <p:sp>
        <p:nvSpPr>
          <p:cNvPr id="27" name="文本框 26">
            <a:extLst>
              <a:ext uri="{FF2B5EF4-FFF2-40B4-BE49-F238E27FC236}">
                <a16:creationId xmlns:a16="http://schemas.microsoft.com/office/drawing/2014/main" id="{52D36445-5808-4A94-9BB1-6679B24358D2}"/>
              </a:ext>
            </a:extLst>
          </p:cNvPr>
          <p:cNvSpPr txBox="1"/>
          <p:nvPr/>
        </p:nvSpPr>
        <p:spPr>
          <a:xfrm>
            <a:off x="2526890" y="6327877"/>
            <a:ext cx="27334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鲁兵</a:t>
            </a:r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3D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打印保护盖</a:t>
            </a:r>
          </a:p>
        </p:txBody>
      </p:sp>
    </p:spTree>
    <p:extLst>
      <p:ext uri="{BB962C8B-B14F-4D97-AF65-F5344CB8AC3E}">
        <p14:creationId xmlns:p14="http://schemas.microsoft.com/office/powerpoint/2010/main" val="293416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0C0B3434-A031-4E48-BA4C-7ECD69419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011012"/>
            <a:ext cx="10972800" cy="3527901"/>
          </a:xfrm>
        </p:spPr>
        <p:txBody>
          <a:bodyPr/>
          <a:lstStyle/>
          <a:p>
            <a:r>
              <a:rPr lang="zh-CN" altLang="en-US" dirty="0"/>
              <a:t>王昊洋：</a:t>
            </a:r>
            <a:endParaRPr lang="en-US" altLang="zh-CN" dirty="0"/>
          </a:p>
          <a:p>
            <a:pPr lvl="1"/>
            <a:r>
              <a:rPr lang="zh-CN" altLang="en-US" dirty="0"/>
              <a:t>联系金梁程龙键合；试装</a:t>
            </a:r>
            <a:r>
              <a:rPr lang="en-US" altLang="zh-CN" dirty="0"/>
              <a:t>ASIC</a:t>
            </a:r>
            <a:r>
              <a:rPr lang="zh-CN" altLang="en-US" dirty="0"/>
              <a:t>保护盖。</a:t>
            </a:r>
            <a:endParaRPr lang="en-US" altLang="zh-CN" dirty="0"/>
          </a:p>
          <a:p>
            <a:r>
              <a:rPr lang="zh-CN" altLang="en-US" dirty="0"/>
              <a:t>霍嘉：</a:t>
            </a:r>
            <a:endParaRPr lang="en-US" altLang="zh-CN" dirty="0"/>
          </a:p>
          <a:p>
            <a:pPr lvl="1"/>
            <a:r>
              <a:rPr lang="zh-CN" altLang="en-US" dirty="0"/>
              <a:t>电装</a:t>
            </a:r>
            <a:r>
              <a:rPr lang="en-US" altLang="zh-CN" dirty="0"/>
              <a:t>FPGA</a:t>
            </a:r>
            <a:r>
              <a:rPr lang="zh-CN" altLang="en-US" dirty="0"/>
              <a:t>板；键合并安装保护盖后、电装连接器。</a:t>
            </a:r>
            <a:endParaRPr lang="en-US" altLang="zh-CN" dirty="0"/>
          </a:p>
          <a:p>
            <a:r>
              <a:rPr lang="zh-CN" altLang="en-US" dirty="0"/>
              <a:t>班渭博：</a:t>
            </a:r>
            <a:endParaRPr lang="en-US" altLang="zh-CN" dirty="0"/>
          </a:p>
          <a:p>
            <a:pPr lvl="1"/>
            <a:r>
              <a:rPr lang="en-US" altLang="zh-CN" dirty="0"/>
              <a:t>FPGA</a:t>
            </a:r>
            <a:r>
              <a:rPr lang="zh-CN" altLang="en-US" dirty="0"/>
              <a:t>电装后，烧写</a:t>
            </a:r>
            <a:r>
              <a:rPr lang="en-US" altLang="zh-CN" dirty="0"/>
              <a:t>FPGA</a:t>
            </a:r>
            <a:r>
              <a:rPr lang="zh-CN" altLang="en-US" dirty="0"/>
              <a:t>软件。</a:t>
            </a:r>
            <a:endParaRPr lang="en-US" altLang="zh-CN" dirty="0"/>
          </a:p>
          <a:p>
            <a:pPr lvl="1"/>
            <a:r>
              <a:rPr lang="en-US" altLang="zh-CN" dirty="0"/>
              <a:t>PID</a:t>
            </a:r>
            <a:r>
              <a:rPr lang="zh-CN" altLang="en-US" dirty="0"/>
              <a:t>电装后，电荷注入测试</a:t>
            </a: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45F79FA5-4252-45C2-958E-C1BD89EFF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本周安排：束流实验的</a:t>
            </a:r>
            <a:r>
              <a:rPr lang="en-US" altLang="zh-CN" dirty="0"/>
              <a:t>PID</a:t>
            </a:r>
            <a:endParaRPr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EDB59A4-4743-4A87-B08C-2FCB5885A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/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99A3F6C3-07DE-4041-9A43-4E954C6EE4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218" y="1011054"/>
            <a:ext cx="7263833" cy="185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495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D0CB6DFC-0AF2-4E43-AC07-1B4B6549F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4" y="4090219"/>
            <a:ext cx="12049125" cy="2487562"/>
          </a:xfrm>
        </p:spPr>
        <p:txBody>
          <a:bodyPr/>
          <a:lstStyle/>
          <a:p>
            <a:r>
              <a:rPr lang="zh-CN" altLang="en-US" dirty="0"/>
              <a:t>最近的节点为</a:t>
            </a:r>
            <a:r>
              <a:rPr lang="en-US" altLang="zh-CN" dirty="0">
                <a:highlight>
                  <a:srgbClr val="15FF31"/>
                </a:highlight>
              </a:rPr>
              <a:t>7</a:t>
            </a:r>
            <a:r>
              <a:rPr lang="zh-CN" altLang="en-US" dirty="0">
                <a:highlight>
                  <a:srgbClr val="15FF31"/>
                </a:highlight>
              </a:rPr>
              <a:t>月</a:t>
            </a:r>
            <a:r>
              <a:rPr lang="en-US" altLang="zh-CN" dirty="0">
                <a:highlight>
                  <a:srgbClr val="15FF31"/>
                </a:highlight>
              </a:rPr>
              <a:t>15</a:t>
            </a:r>
            <a:r>
              <a:rPr lang="zh-CN" altLang="en-US" dirty="0">
                <a:highlight>
                  <a:srgbClr val="15FF31"/>
                </a:highlight>
              </a:rPr>
              <a:t>日</a:t>
            </a:r>
            <a:r>
              <a:rPr lang="zh-CN" altLang="en-US" dirty="0"/>
              <a:t>的电联试，要求</a:t>
            </a:r>
            <a:r>
              <a:rPr lang="en-US" altLang="zh-CN" dirty="0"/>
              <a:t>FFE</a:t>
            </a:r>
            <a:r>
              <a:rPr lang="zh-CN" altLang="en-US" dirty="0"/>
              <a:t>和专检参加。</a:t>
            </a:r>
            <a:endParaRPr lang="en-US" altLang="zh-CN" dirty="0"/>
          </a:p>
          <a:p>
            <a:r>
              <a:rPr lang="zh-CN" altLang="en-US" dirty="0"/>
              <a:t>使用激光注入</a:t>
            </a:r>
            <a:r>
              <a:rPr lang="en-US" altLang="zh-CN" dirty="0"/>
              <a:t>LA</a:t>
            </a:r>
            <a:r>
              <a:rPr lang="zh-CN" altLang="en-US" dirty="0"/>
              <a:t>、且激光和</a:t>
            </a:r>
            <a:r>
              <a:rPr lang="en-US" altLang="zh-CN" dirty="0"/>
              <a:t>FFE DAQ</a:t>
            </a:r>
            <a:r>
              <a:rPr lang="zh-CN" altLang="en-US" dirty="0"/>
              <a:t>异步触发，发现</a:t>
            </a:r>
            <a:r>
              <a:rPr lang="zh-CN" altLang="en-US" dirty="0">
                <a:highlight>
                  <a:srgbClr val="00FF00"/>
                </a:highlight>
              </a:rPr>
              <a:t>激光</a:t>
            </a:r>
            <a:r>
              <a:rPr lang="en-US" altLang="zh-CN" dirty="0">
                <a:highlight>
                  <a:srgbClr val="00FF00"/>
                </a:highlight>
              </a:rPr>
              <a:t>1kHz &amp; DAQ 100Hz</a:t>
            </a:r>
            <a:r>
              <a:rPr lang="zh-CN" altLang="en-US" dirty="0">
                <a:highlight>
                  <a:srgbClr val="00FF00"/>
                </a:highlight>
              </a:rPr>
              <a:t>是正常的</a:t>
            </a:r>
            <a:r>
              <a:rPr lang="zh-CN" altLang="en-US" dirty="0"/>
              <a:t>。说明问题出在</a:t>
            </a:r>
            <a:r>
              <a:rPr lang="en-US" altLang="zh-CN" dirty="0"/>
              <a:t>DAQ</a:t>
            </a:r>
            <a:r>
              <a:rPr lang="zh-CN" altLang="en-US" dirty="0"/>
              <a:t>、而不是激光或硅探测器。这个结论与</a:t>
            </a:r>
            <a:r>
              <a:rPr lang="en-US" altLang="zh-CN" dirty="0"/>
              <a:t>”</a:t>
            </a:r>
            <a:r>
              <a:rPr lang="zh-CN" altLang="en-US" dirty="0"/>
              <a:t>使用</a:t>
            </a:r>
            <a:r>
              <a:rPr lang="en-US" altLang="zh-CN" dirty="0" err="1"/>
              <a:t>miniTRB</a:t>
            </a:r>
            <a:r>
              <a:rPr lang="zh-CN" altLang="en-US" dirty="0"/>
              <a:t>采集</a:t>
            </a:r>
            <a:r>
              <a:rPr lang="en-US" altLang="zh-CN" dirty="0"/>
              <a:t>1kHz</a:t>
            </a:r>
            <a:r>
              <a:rPr lang="zh-CN" altLang="en-US" dirty="0"/>
              <a:t>只有极少数异常</a:t>
            </a:r>
            <a:r>
              <a:rPr lang="en-US" altLang="zh-CN" dirty="0"/>
              <a:t>”</a:t>
            </a:r>
            <a:r>
              <a:rPr lang="zh-CN" altLang="en-US" dirty="0"/>
              <a:t>是一致的。</a:t>
            </a:r>
            <a:endParaRPr lang="en-US" altLang="zh-CN" dirty="0"/>
          </a:p>
          <a:p>
            <a:r>
              <a:rPr lang="zh-CN" altLang="en-US" dirty="0"/>
              <a:t>准备电装</a:t>
            </a:r>
            <a:r>
              <a:rPr lang="en-US" altLang="zh-CN" dirty="0"/>
              <a:t>2</a:t>
            </a:r>
            <a:r>
              <a:rPr lang="zh-CN" altLang="en-US" dirty="0"/>
              <a:t>个</a:t>
            </a:r>
            <a:r>
              <a:rPr lang="en-US" altLang="zh-CN" dirty="0" err="1"/>
              <a:t>miniTRB</a:t>
            </a:r>
            <a:endParaRPr lang="zh-CN" altLang="en-US" dirty="0"/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357F9F4B-D857-4A5E-831D-33B2D2D61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本周安排：束流实验的</a:t>
            </a:r>
            <a:r>
              <a:rPr lang="en-US" altLang="zh-CN" dirty="0"/>
              <a:t>FFE</a:t>
            </a:r>
            <a:endParaRPr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81175BD-AB70-456A-AC15-3CFC7CC1E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/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D596EE14-8DF9-48AB-8B23-99496D457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1098512"/>
            <a:ext cx="1190625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783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0842929A-A842-425B-8F71-49235CDA1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4380" y="1285862"/>
            <a:ext cx="6906230" cy="5242529"/>
          </a:xfrm>
        </p:spPr>
        <p:txBody>
          <a:bodyPr/>
          <a:lstStyle/>
          <a:p>
            <a:r>
              <a:rPr lang="zh-CN" altLang="en-US" dirty="0"/>
              <a:t>力学摸底试验是</a:t>
            </a:r>
            <a:r>
              <a:rPr lang="en-US" altLang="zh-CN" dirty="0"/>
              <a:t>Ladder</a:t>
            </a:r>
            <a:r>
              <a:rPr lang="zh-CN" altLang="en-US" dirty="0"/>
              <a:t>装配的最重要输入，包括：</a:t>
            </a:r>
            <a:endParaRPr lang="en-US" altLang="zh-CN" dirty="0"/>
          </a:p>
          <a:p>
            <a:pPr lvl="1"/>
            <a:r>
              <a:rPr lang="zh-CN" altLang="en-US" dirty="0"/>
              <a:t>胶水：选型、图案、胶量</a:t>
            </a:r>
            <a:endParaRPr lang="en-US" altLang="zh-CN" dirty="0"/>
          </a:p>
          <a:p>
            <a:pPr lvl="1"/>
            <a:r>
              <a:rPr lang="en-US" altLang="zh-CN" dirty="0"/>
              <a:t>AIREX</a:t>
            </a:r>
            <a:r>
              <a:rPr lang="zh-CN" altLang="en-US" dirty="0"/>
              <a:t>：设计</a:t>
            </a:r>
            <a:endParaRPr lang="en-US" altLang="zh-CN" dirty="0"/>
          </a:p>
          <a:p>
            <a:pPr lvl="1"/>
            <a:r>
              <a:rPr lang="zh-CN" altLang="en-US" dirty="0"/>
              <a:t>点胶</a:t>
            </a:r>
            <a:r>
              <a:rPr lang="en-US" altLang="zh-CN" dirty="0"/>
              <a:t>/</a:t>
            </a:r>
            <a:r>
              <a:rPr lang="zh-CN" altLang="en-US" dirty="0"/>
              <a:t>刷胶方案</a:t>
            </a:r>
            <a:endParaRPr lang="en-US" altLang="zh-CN" dirty="0"/>
          </a:p>
          <a:p>
            <a:pPr lvl="1"/>
            <a:r>
              <a:rPr lang="zh-CN" altLang="en-US" dirty="0"/>
              <a:t>定位</a:t>
            </a:r>
            <a:r>
              <a:rPr lang="en-US" altLang="zh-CN" dirty="0"/>
              <a:t>/</a:t>
            </a:r>
            <a:r>
              <a:rPr lang="zh-CN" altLang="en-US" dirty="0"/>
              <a:t>固化方案</a:t>
            </a:r>
            <a:endParaRPr lang="en-US" altLang="zh-CN" dirty="0"/>
          </a:p>
          <a:p>
            <a:pPr lvl="1"/>
            <a:r>
              <a:rPr lang="zh-CN" altLang="en-US" dirty="0"/>
              <a:t>。。。</a:t>
            </a:r>
            <a:endParaRPr lang="en-US" altLang="zh-CN" dirty="0"/>
          </a:p>
          <a:p>
            <a:r>
              <a:rPr lang="zh-CN" altLang="en-US" dirty="0"/>
              <a:t>有</a:t>
            </a:r>
            <a:r>
              <a:rPr lang="en-US" altLang="zh-CN" dirty="0"/>
              <a:t>3</a:t>
            </a:r>
            <a:r>
              <a:rPr lang="zh-CN" altLang="en-US" dirty="0"/>
              <a:t>大输入：</a:t>
            </a:r>
            <a:endParaRPr lang="en-US" altLang="zh-CN" dirty="0"/>
          </a:p>
          <a:p>
            <a:pPr lvl="1"/>
            <a:r>
              <a:rPr lang="zh-CN" altLang="en-US" dirty="0"/>
              <a:t>巩克云：工装设计（</a:t>
            </a:r>
            <a:r>
              <a:rPr lang="en-US" altLang="zh-CN" dirty="0"/>
              <a:t>3</a:t>
            </a:r>
            <a:r>
              <a:rPr lang="zh-CN" altLang="en-US" dirty="0"/>
              <a:t>周）和长周期加工</a:t>
            </a:r>
            <a:r>
              <a:rPr lang="en-US" altLang="zh-CN" dirty="0"/>
              <a:t>(4</a:t>
            </a:r>
            <a:r>
              <a:rPr lang="zh-CN" altLang="en-US" dirty="0"/>
              <a:t>周</a:t>
            </a:r>
            <a:r>
              <a:rPr lang="en-US" altLang="zh-CN" dirty="0"/>
              <a:t>)</a:t>
            </a:r>
          </a:p>
          <a:p>
            <a:pPr lvl="1"/>
            <a:r>
              <a:rPr lang="zh-CN" altLang="en-US" dirty="0"/>
              <a:t>鲁兵：</a:t>
            </a:r>
            <a:r>
              <a:rPr lang="en-US" altLang="zh-CN" dirty="0"/>
              <a:t>529</a:t>
            </a:r>
            <a:r>
              <a:rPr lang="zh-CN" altLang="en-US" dirty="0"/>
              <a:t>蜂窝板加工</a:t>
            </a:r>
            <a:endParaRPr lang="en-US" altLang="zh-CN" dirty="0"/>
          </a:p>
          <a:p>
            <a:pPr lvl="1"/>
            <a:r>
              <a:rPr lang="zh-CN" altLang="en-US" dirty="0"/>
              <a:t>西甲大：力学仿真</a:t>
            </a: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0A376710-CB7A-4C7A-A722-2BF76B6F7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计划：力学摸底试验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4FAA5D-C660-499D-BCC8-123F2225A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4CE21545-3E0C-43C5-854E-D0FF5E5E73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0" y="991073"/>
            <a:ext cx="5035725" cy="4909997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B2E6C0AC-EDBC-4AF3-AF58-6E2EB657B3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5866927"/>
            <a:ext cx="5035726" cy="476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722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8DC6715A-38A7-4F0C-BD04-313B315A1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招标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71140D8-43D5-4DBF-87AE-342FCC7D6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/>
          </a:p>
        </p:txBody>
      </p:sp>
      <p:graphicFrame>
        <p:nvGraphicFramePr>
          <p:cNvPr id="7" name="内容占位符 3">
            <a:extLst>
              <a:ext uri="{FF2B5EF4-FFF2-40B4-BE49-F238E27FC236}">
                <a16:creationId xmlns:a16="http://schemas.microsoft.com/office/drawing/2014/main" id="{61DA18CA-BCBD-49EE-BAD7-556C19BBF0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590151"/>
              </p:ext>
            </p:extLst>
          </p:nvPr>
        </p:nvGraphicFramePr>
        <p:xfrm>
          <a:off x="427927" y="1344904"/>
          <a:ext cx="11002110" cy="37587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8646">
                  <a:extLst>
                    <a:ext uri="{9D8B030D-6E8A-4147-A177-3AD203B41FA5}">
                      <a16:colId xmlns:a16="http://schemas.microsoft.com/office/drawing/2014/main" val="3909365895"/>
                    </a:ext>
                  </a:extLst>
                </a:gridCol>
                <a:gridCol w="1715649">
                  <a:extLst>
                    <a:ext uri="{9D8B030D-6E8A-4147-A177-3AD203B41FA5}">
                      <a16:colId xmlns:a16="http://schemas.microsoft.com/office/drawing/2014/main" val="3882797040"/>
                    </a:ext>
                  </a:extLst>
                </a:gridCol>
                <a:gridCol w="2110868">
                  <a:extLst>
                    <a:ext uri="{9D8B030D-6E8A-4147-A177-3AD203B41FA5}">
                      <a16:colId xmlns:a16="http://schemas.microsoft.com/office/drawing/2014/main" val="1475665076"/>
                    </a:ext>
                  </a:extLst>
                </a:gridCol>
                <a:gridCol w="5706947">
                  <a:extLst>
                    <a:ext uri="{9D8B030D-6E8A-4147-A177-3AD203B41FA5}">
                      <a16:colId xmlns:a16="http://schemas.microsoft.com/office/drawing/2014/main" val="3025494437"/>
                    </a:ext>
                  </a:extLst>
                </a:gridCol>
              </a:tblGrid>
              <a:tr h="441319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序号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招标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负责人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进展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3578601"/>
                  </a:ext>
                </a:extLst>
              </a:tr>
              <a:tr h="441319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键合机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乔锐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王锡誉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只一家</a:t>
                      </a:r>
                      <a:r>
                        <a:rPr lang="en-US" altLang="zh-CN" dirty="0"/>
                        <a:t>(Bondjet855)</a:t>
                      </a:r>
                      <a:r>
                        <a:rPr lang="zh-CN" altLang="en-US" dirty="0"/>
                        <a:t>应标，</a:t>
                      </a:r>
                      <a:r>
                        <a:rPr lang="en-US" altLang="zh-CN" dirty="0"/>
                        <a:t>7</a:t>
                      </a:r>
                      <a:r>
                        <a:rPr lang="zh-CN" altLang="en-US" dirty="0"/>
                        <a:t>月</a:t>
                      </a:r>
                      <a:r>
                        <a:rPr lang="en-US" altLang="zh-CN" dirty="0"/>
                        <a:t>14</a:t>
                      </a:r>
                      <a:r>
                        <a:rPr lang="zh-CN" altLang="en-US" dirty="0"/>
                        <a:t>日开标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855567"/>
                  </a:ext>
                </a:extLst>
              </a:tr>
              <a:tr h="441319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79E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碳纤维复材</a:t>
                      </a:r>
                    </a:p>
                  </a:txBody>
                  <a:tcPr anchor="ctr">
                    <a:solidFill>
                      <a:srgbClr val="79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鲁兵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王锡誉</a:t>
                      </a:r>
                      <a:endParaRPr lang="en-US" altLang="zh-CN" dirty="0"/>
                    </a:p>
                  </a:txBody>
                  <a:tcPr anchor="ctr">
                    <a:solidFill>
                      <a:srgbClr val="79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与几家确认技术、商务、报价后，可以开标。</a:t>
                      </a:r>
                    </a:p>
                  </a:txBody>
                  <a:tcPr anchor="ctr">
                    <a:solidFill>
                      <a:srgbClr val="79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032914"/>
                  </a:ext>
                </a:extLst>
              </a:tr>
              <a:tr h="441319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韦家驹</a:t>
                      </a:r>
                      <a:endParaRPr lang="en-US" altLang="zh-CN" dirty="0"/>
                    </a:p>
                  </a:txBody>
                  <a:tcPr anchor="ctr">
                    <a:solidFill>
                      <a:srgbClr val="79E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预计本周经理部讨论紫台经费</a:t>
                      </a:r>
                    </a:p>
                  </a:txBody>
                  <a:tcPr anchor="ctr">
                    <a:solidFill>
                      <a:srgbClr val="79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085711"/>
                  </a:ext>
                </a:extLst>
              </a:tr>
              <a:tr h="4413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ASIC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乔锐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乔锐已完成指标复核。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拟本周开预备会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118541"/>
                  </a:ext>
                </a:extLst>
              </a:tr>
              <a:tr h="66949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硅微条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乔锐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乔锐已完成初稿、发给采购办审核。</a:t>
                      </a:r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尽快开预备会</a:t>
                      </a:r>
                      <a:endParaRPr lang="en-US" altLang="zh-CN" b="1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已收到滨松对</a:t>
                      </a:r>
                      <a:r>
                        <a:rPr lang="en-US" altLang="zh-CN" dirty="0" err="1"/>
                        <a:t>SpecSheet</a:t>
                      </a:r>
                      <a:r>
                        <a:rPr lang="zh-CN" altLang="en-US" dirty="0"/>
                        <a:t>的反馈，并回复。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113180"/>
                  </a:ext>
                </a:extLst>
              </a:tr>
              <a:tr h="4413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6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硅电容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乔锐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等硅电容鉴定试验需求评审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9380885"/>
                  </a:ext>
                </a:extLst>
              </a:tr>
              <a:tr h="4413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7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COB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韦家驹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乔锐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拟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724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所；或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513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所电装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+COB</a:t>
                      </a:r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2322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974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B5C4B054-8C07-421F-91D9-7A7280BF3C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1389467"/>
              </p:ext>
            </p:extLst>
          </p:nvPr>
        </p:nvGraphicFramePr>
        <p:xfrm>
          <a:off x="666712" y="1117614"/>
          <a:ext cx="10196003" cy="49315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2280">
                  <a:extLst>
                    <a:ext uri="{9D8B030D-6E8A-4147-A177-3AD203B41FA5}">
                      <a16:colId xmlns:a16="http://schemas.microsoft.com/office/drawing/2014/main" val="3025494437"/>
                    </a:ext>
                  </a:extLst>
                </a:gridCol>
                <a:gridCol w="4161296">
                  <a:extLst>
                    <a:ext uri="{9D8B030D-6E8A-4147-A177-3AD203B41FA5}">
                      <a16:colId xmlns:a16="http://schemas.microsoft.com/office/drawing/2014/main" val="3817702723"/>
                    </a:ext>
                  </a:extLst>
                </a:gridCol>
                <a:gridCol w="1875789">
                  <a:extLst>
                    <a:ext uri="{9D8B030D-6E8A-4147-A177-3AD203B41FA5}">
                      <a16:colId xmlns:a16="http://schemas.microsoft.com/office/drawing/2014/main" val="2741609711"/>
                    </a:ext>
                  </a:extLst>
                </a:gridCol>
                <a:gridCol w="2426638">
                  <a:extLst>
                    <a:ext uri="{9D8B030D-6E8A-4147-A177-3AD203B41FA5}">
                      <a16:colId xmlns:a16="http://schemas.microsoft.com/office/drawing/2014/main" val="4096673917"/>
                    </a:ext>
                  </a:extLst>
                </a:gridCol>
              </a:tblGrid>
              <a:tr h="404058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截止时间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工作安排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负责人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进展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备注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3578601"/>
                  </a:ext>
                </a:extLst>
              </a:tr>
              <a:tr h="4040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2026</a:t>
                      </a:r>
                      <a:r>
                        <a:rPr lang="zh-CN" altLang="en-US" dirty="0"/>
                        <a:t>年</a:t>
                      </a:r>
                      <a:r>
                        <a:rPr lang="en-US" altLang="zh-CN" dirty="0"/>
                        <a:t>6</a:t>
                      </a:r>
                      <a:r>
                        <a:rPr lang="zh-CN" altLang="en-US" dirty="0"/>
                        <a:t>月</a:t>
                      </a:r>
                      <a:r>
                        <a:rPr lang="en-US" altLang="zh-CN" dirty="0"/>
                        <a:t>12</a:t>
                      </a:r>
                      <a:r>
                        <a:rPr lang="zh-CN" altLang="en-US" dirty="0"/>
                        <a:t>日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硅电容需求评审</a:t>
                      </a:r>
                      <a:endParaRPr lang="en-US" altLang="zh-CN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乔锐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高旻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已完成闭环</a:t>
                      </a: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380885"/>
                  </a:ext>
                </a:extLst>
              </a:tr>
              <a:tr h="4040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2026</a:t>
                      </a:r>
                      <a:r>
                        <a:rPr lang="zh-CN" altLang="en-US" dirty="0"/>
                        <a:t>年</a:t>
                      </a:r>
                      <a:r>
                        <a:rPr lang="en-US" altLang="zh-CN" dirty="0"/>
                        <a:t>6</a:t>
                      </a:r>
                      <a:r>
                        <a:rPr lang="zh-CN" altLang="en-US" dirty="0"/>
                        <a:t>月</a:t>
                      </a:r>
                      <a:r>
                        <a:rPr lang="en-US" altLang="zh-CN" dirty="0"/>
                        <a:t>19</a:t>
                      </a:r>
                      <a:r>
                        <a:rPr lang="zh-CN" altLang="en-US" dirty="0"/>
                        <a:t>日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硅微条技术参数评审</a:t>
                      </a:r>
                      <a:endParaRPr lang="en-US" altLang="zh-CN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乔锐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已完成、本周闭环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200709"/>
                  </a:ext>
                </a:extLst>
              </a:tr>
              <a:tr h="4040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="0" dirty="0">
                          <a:solidFill>
                            <a:schemeClr val="tx1"/>
                          </a:solidFill>
                        </a:rPr>
                        <a:t>2026</a:t>
                      </a:r>
                      <a:r>
                        <a:rPr lang="zh-CN" altLang="en-US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lang="en-US" altLang="zh-CN" b="0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zh-CN" altLang="en-US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lang="en-US" altLang="zh-CN" b="0" dirty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zh-CN" altLang="en-US" b="0" dirty="0">
                          <a:solidFill>
                            <a:schemeClr val="tx1"/>
                          </a:solidFill>
                        </a:rPr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硅电容鉴定试验评审</a:t>
                      </a:r>
                      <a:endParaRPr lang="en-US" altLang="zh-CN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高旻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晨晶电子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dirty="0">
                          <a:solidFill>
                            <a:srgbClr val="FF0000"/>
                          </a:solidFill>
                        </a:rPr>
                        <a:t>上周提供闭环需求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0428353"/>
                  </a:ext>
                </a:extLst>
              </a:tr>
              <a:tr h="4040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2026</a:t>
                      </a:r>
                      <a:r>
                        <a:rPr lang="zh-CN" altLang="en-US" dirty="0"/>
                        <a:t>年</a:t>
                      </a:r>
                      <a:r>
                        <a:rPr lang="en-US" altLang="zh-CN" dirty="0"/>
                        <a:t>6</a:t>
                      </a:r>
                      <a:r>
                        <a:rPr lang="zh-CN" altLang="en-US" dirty="0"/>
                        <a:t>月</a:t>
                      </a:r>
                      <a:r>
                        <a:rPr lang="en-US" altLang="zh-CN" dirty="0"/>
                        <a:t>24</a:t>
                      </a:r>
                      <a:r>
                        <a:rPr lang="zh-CN" altLang="en-US" dirty="0"/>
                        <a:t>日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电性件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IDS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霍嘉</a:t>
                      </a: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15FF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7669207"/>
                  </a:ext>
                </a:extLst>
              </a:tr>
              <a:tr h="4040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子系统初样设计评审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乔锐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5428957"/>
                  </a:ext>
                </a:extLst>
              </a:tr>
              <a:tr h="4040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子系统软件设计评审</a:t>
                      </a:r>
                      <a:endParaRPr lang="zh-CN" altLang="en-US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霍嘉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班渭博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50645"/>
                  </a:ext>
                </a:extLst>
              </a:tr>
              <a:tr h="5877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2026</a:t>
                      </a:r>
                      <a:r>
                        <a:rPr lang="zh-CN" altLang="en-US" dirty="0"/>
                        <a:t>年</a:t>
                      </a:r>
                      <a:r>
                        <a:rPr lang="en-US" altLang="zh-CN" dirty="0"/>
                        <a:t>6</a:t>
                      </a:r>
                      <a:r>
                        <a:rPr lang="zh-CN" altLang="en-US" dirty="0"/>
                        <a:t>月</a:t>
                      </a:r>
                      <a:r>
                        <a:rPr lang="en-US" altLang="zh-CN" dirty="0"/>
                        <a:t>30</a:t>
                      </a:r>
                      <a:r>
                        <a:rPr lang="zh-CN" altLang="en-US" dirty="0"/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型高密走线板讨论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乔锐</a:t>
                      </a:r>
                      <a:endParaRPr lang="en-US" altLang="zh-CN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韦家驹</a:t>
                      </a:r>
                      <a:r>
                        <a:rPr lang="en-US" altLang="zh-CN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张子良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431387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低等级目录外元器件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原材料专项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霍嘉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已有输入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203354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六性试验规划专项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乔锐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207664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2026</a:t>
                      </a:r>
                      <a:r>
                        <a:rPr lang="zh-CN" altLang="en-US" dirty="0"/>
                        <a:t>年</a:t>
                      </a:r>
                      <a:r>
                        <a:rPr lang="en-US" altLang="zh-CN" dirty="0"/>
                        <a:t>7</a:t>
                      </a:r>
                      <a:r>
                        <a:rPr lang="zh-CN" altLang="en-US" dirty="0"/>
                        <a:t>月</a:t>
                      </a:r>
                      <a:r>
                        <a:rPr lang="en-US" altLang="zh-CN" dirty="0"/>
                        <a:t>3</a:t>
                      </a:r>
                      <a:r>
                        <a:rPr lang="zh-CN" altLang="en-US" dirty="0"/>
                        <a:t>日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标定试验规划专项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李洪沂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已有输入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94079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力热第三方复核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鲁兵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420636"/>
                  </a:ext>
                </a:extLst>
              </a:tr>
            </a:tbl>
          </a:graphicData>
        </a:graphic>
      </p:graphicFrame>
      <p:sp>
        <p:nvSpPr>
          <p:cNvPr id="2" name="标题 1">
            <a:extLst>
              <a:ext uri="{FF2B5EF4-FFF2-40B4-BE49-F238E27FC236}">
                <a16:creationId xmlns:a16="http://schemas.microsoft.com/office/drawing/2014/main" id="{DEDFF137-40A5-4DE8-99D6-88C27EAF0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文档和评审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128EF03-4E95-4C9B-813D-0F96DA8CD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/>
              <a:t>2026/6/29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09404632"/>
      </p:ext>
    </p:extLst>
  </p:cSld>
  <p:clrMapOvr>
    <a:masterClrMapping/>
  </p:clrMapOvr>
</p:sld>
</file>

<file path=ppt/theme/theme1.xml><?xml version="1.0" encoding="utf-8"?>
<a:theme xmlns:a="http://schemas.openxmlformats.org/drawingml/2006/main" name="IHE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002060"/>
            </a:solidFill>
            <a:ea typeface="黑体" panose="02010609060101010101" pitchFamily="2" charset="-122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HEP" id="{1B0B717B-B345-4556-8931-A4D9E266528D}" vid="{B471213F-AC63-4C40-9683-2EC057EFCA7F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8523</TotalTime>
  <Words>793</Words>
  <Application>Microsoft Office PowerPoint</Application>
  <PresentationFormat>宽屏</PresentationFormat>
  <Paragraphs>144</Paragraphs>
  <Slides>8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等线</vt:lpstr>
      <vt:lpstr>微软雅黑</vt:lpstr>
      <vt:lpstr>Arial</vt:lpstr>
      <vt:lpstr>Calibri</vt:lpstr>
      <vt:lpstr>Calibri Light</vt:lpstr>
      <vt:lpstr>Wingdings</vt:lpstr>
      <vt:lpstr>IHEP</vt:lpstr>
      <vt:lpstr>自定义设计方案</vt:lpstr>
      <vt:lpstr>SCD 周例会</vt:lpstr>
      <vt:lpstr>总体研制节点及安排</vt:lpstr>
      <vt:lpstr>上周完成情况：束流实验的PID</vt:lpstr>
      <vt:lpstr>本周安排：束流实验的PID</vt:lpstr>
      <vt:lpstr>本周安排：束流实验的FFE</vt:lpstr>
      <vt:lpstr>计划：力学摸底试验</vt:lpstr>
      <vt:lpstr>招标</vt:lpstr>
      <vt:lpstr>文档和评审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上一个年度的重要进展回顾</dc:title>
  <dc:creator>Yuodaa</dc:creator>
  <cp:lastModifiedBy>乔锐0626</cp:lastModifiedBy>
  <cp:revision>880</cp:revision>
  <dcterms:created xsi:type="dcterms:W3CDTF">2023-08-09T12:44:00Z</dcterms:created>
  <dcterms:modified xsi:type="dcterms:W3CDTF">2026-06-29T01:28:36Z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</Properties>
</file>