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4015" r:id="rId2"/>
    <p:sldMasterId id="2147484313" r:id="rId3"/>
    <p:sldMasterId id="2147484321" r:id="rId4"/>
    <p:sldMasterId id="2147484329" r:id="rId5"/>
    <p:sldMasterId id="2147484379" r:id="rId6"/>
  </p:sldMasterIdLst>
  <p:notesMasterIdLst>
    <p:notesMasterId r:id="rId44"/>
  </p:notesMasterIdLst>
  <p:sldIdLst>
    <p:sldId id="13688" r:id="rId7"/>
    <p:sldId id="13582" r:id="rId8"/>
    <p:sldId id="13761" r:id="rId9"/>
    <p:sldId id="13775" r:id="rId10"/>
    <p:sldId id="13762" r:id="rId11"/>
    <p:sldId id="13776" r:id="rId12"/>
    <p:sldId id="13763" r:id="rId13"/>
    <p:sldId id="13765" r:id="rId14"/>
    <p:sldId id="13767" r:id="rId15"/>
    <p:sldId id="13783" r:id="rId16"/>
    <p:sldId id="13784" r:id="rId17"/>
    <p:sldId id="13785" r:id="rId18"/>
    <p:sldId id="13786" r:id="rId19"/>
    <p:sldId id="13779" r:id="rId20"/>
    <p:sldId id="13787" r:id="rId21"/>
    <p:sldId id="13782" r:id="rId22"/>
    <p:sldId id="13788" r:id="rId23"/>
    <p:sldId id="13789" r:id="rId24"/>
    <p:sldId id="13790" r:id="rId25"/>
    <p:sldId id="13791" r:id="rId26"/>
    <p:sldId id="13780" r:id="rId27"/>
    <p:sldId id="13792" r:id="rId28"/>
    <p:sldId id="13769" r:id="rId29"/>
    <p:sldId id="13590" r:id="rId30"/>
    <p:sldId id="13701" r:id="rId31"/>
    <p:sldId id="13450" r:id="rId32"/>
    <p:sldId id="13700" r:id="rId33"/>
    <p:sldId id="596" r:id="rId34"/>
    <p:sldId id="2309" r:id="rId35"/>
    <p:sldId id="2308" r:id="rId36"/>
    <p:sldId id="13753" r:id="rId37"/>
    <p:sldId id="13751" r:id="rId38"/>
    <p:sldId id="327" r:id="rId39"/>
    <p:sldId id="348" r:id="rId40"/>
    <p:sldId id="276" r:id="rId41"/>
    <p:sldId id="277" r:id="rId42"/>
    <p:sldId id="13764"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E6227E7-74F7-C46C-D9DD-3492401A2F24}" name="Mimmo della Volpe" initials="MdV" userId="Mimmo della Volp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1C11"/>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A488322-F2BA-4B5B-9748-0D474271808F}" styleName="中度样式 3 - 强调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91" autoAdjust="0"/>
    <p:restoredTop sz="94662" autoAdjust="0"/>
  </p:normalViewPr>
  <p:slideViewPr>
    <p:cSldViewPr snapToGrid="0">
      <p:cViewPr varScale="1">
        <p:scale>
          <a:sx n="70" d="100"/>
          <a:sy n="70" d="100"/>
        </p:scale>
        <p:origin x="60"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9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40DB6-9C28-4F89-A9A5-6EAB49181D57}" type="datetimeFigureOut">
              <a:rPr lang="zh-CN" altLang="en-US" smtClean="0"/>
              <a:t>2026/8/15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F1B80-C495-419B-A890-10E34F88D34E}" type="slidenum">
              <a:rPr lang="zh-CN" altLang="en-US" smtClean="0"/>
              <a:t>‹#›</a:t>
            </a:fld>
            <a:endParaRPr lang="zh-CN" altLang="en-US"/>
          </a:p>
        </p:txBody>
      </p:sp>
    </p:spTree>
    <p:extLst>
      <p:ext uri="{BB962C8B-B14F-4D97-AF65-F5344CB8AC3E}">
        <p14:creationId xmlns:p14="http://schemas.microsoft.com/office/powerpoint/2010/main" val="4236305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各位专家好！</a:t>
            </a:r>
            <a:endParaRPr lang="en-US" altLang="zh-CN" dirty="0"/>
          </a:p>
          <a:p>
            <a:r>
              <a:rPr lang="zh-CN" altLang="en-US" dirty="0"/>
              <a:t>我们</a:t>
            </a:r>
            <a:r>
              <a:rPr lang="en-US" altLang="zh-CN" dirty="0"/>
              <a:t>“LHAASO </a:t>
            </a:r>
            <a:r>
              <a:rPr lang="zh-CN" altLang="en-US" dirty="0"/>
              <a:t>天体辐射与宇宙线成分谱观测研究及新探测技术研究</a:t>
            </a:r>
            <a:r>
              <a:rPr lang="en-US" altLang="zh-CN" dirty="0"/>
              <a:t>”</a:t>
            </a:r>
            <a:r>
              <a:rPr lang="zh-CN" altLang="en-US" dirty="0"/>
              <a:t>项目是由中国科学院高能所，上海天文台，山东大学，北京大学和云南大学联合申请的。</a:t>
            </a:r>
          </a:p>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75375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我们按要求组织答辩报告</a:t>
            </a:r>
          </a:p>
          <a:p>
            <a:endParaRPr lang="zh-CN" altLang="en-US" dirty="0"/>
          </a:p>
        </p:txBody>
      </p:sp>
      <p:sp>
        <p:nvSpPr>
          <p:cNvPr id="4" name="Slide Number Placeholder 3"/>
          <p:cNvSpPr>
            <a:spLocks noGrp="1"/>
          </p:cNvSpPr>
          <p:nvPr>
            <p:ph type="sldNum" sz="quarter" idx="5"/>
          </p:nvPr>
        </p:nvSpPr>
        <p:spPr/>
        <p:txBody>
          <a:bodyPr/>
          <a:lstStyle/>
          <a:p>
            <a:fld id="{76EF1B80-C495-419B-A890-10E34F88D34E}" type="slidenum">
              <a:rPr lang="zh-CN" altLang="en-US" smtClean="0"/>
              <a:t>2</a:t>
            </a:fld>
            <a:endParaRPr lang="zh-CN" altLang="en-US"/>
          </a:p>
        </p:txBody>
      </p:sp>
    </p:spTree>
    <p:extLst>
      <p:ext uri="{BB962C8B-B14F-4D97-AF65-F5344CB8AC3E}">
        <p14:creationId xmlns:p14="http://schemas.microsoft.com/office/powerpoint/2010/main" val="660376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141414"/>
                </a:solidFill>
                <a:effectLst/>
                <a:latin typeface="苹方-简-常规体"/>
              </a:rPr>
              <a:t>The Big Earth Bag is a muon detector, typically buried underground and covered by about 2.5 meters of soil. The spacing between muon detectors is about 30 meters. These rectangular small squares are scintillation detectors with a spacing of  about 15 meters.</a:t>
            </a: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F1B80-C495-419B-A890-10E34F88D34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6464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DABF63F-BE2A-4871-94A2-668D5FA72A13}" type="datetime1">
              <a:rPr lang="zh-CN" altLang="en-US" smtClean="0"/>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133883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E41B27-C73F-E633-5CAA-5367D7E807F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5A483E3-72F5-E552-5E1A-5E88D086EA9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49A8333-2AEF-FBAD-1E2F-67318C040E9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BD8BEB5-97A6-C148-CCBE-09C42DA08D85}"/>
              </a:ext>
            </a:extLst>
          </p:cNvPr>
          <p:cNvSpPr>
            <a:spLocks noGrp="1"/>
          </p:cNvSpPr>
          <p:nvPr>
            <p:ph type="dt" sz="half" idx="10"/>
          </p:nvPr>
        </p:nvSpPr>
        <p:spPr/>
        <p:txBody>
          <a:bodyPr/>
          <a:lstStyle/>
          <a:p>
            <a:fld id="{67D7048F-5F0C-4F1F-AE62-7EF546C91623}" type="datetime1">
              <a:rPr lang="zh-CN" altLang="en-US" smtClean="0"/>
              <a:t>2026/8/15</a:t>
            </a:fld>
            <a:endParaRPr lang="zh-CN" altLang="en-US"/>
          </a:p>
        </p:txBody>
      </p:sp>
      <p:sp>
        <p:nvSpPr>
          <p:cNvPr id="6" name="页脚占位符 5">
            <a:extLst>
              <a:ext uri="{FF2B5EF4-FFF2-40B4-BE49-F238E27FC236}">
                <a16:creationId xmlns:a16="http://schemas.microsoft.com/office/drawing/2014/main" id="{C71FC988-1248-A0BA-61A1-C9AB07784F5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D5B4C97-E50A-37C3-69AF-7DCB7751548F}"/>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63747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0EC614-DDB2-BE9A-F5AA-C0961E934B29}"/>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38F0482-7455-3A46-9E3B-5AD2305D99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F9113EE-897B-405C-7A5F-21DA6D8537F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F531849-ED6E-48ED-F35F-18977B001E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D57665B4-5A88-F7C0-347C-517AE50AF0A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20B442F-8EB7-C403-6AEC-1D9397302FE8}"/>
              </a:ext>
            </a:extLst>
          </p:cNvPr>
          <p:cNvSpPr>
            <a:spLocks noGrp="1"/>
          </p:cNvSpPr>
          <p:nvPr>
            <p:ph type="dt" sz="half" idx="10"/>
          </p:nvPr>
        </p:nvSpPr>
        <p:spPr/>
        <p:txBody>
          <a:bodyPr/>
          <a:lstStyle/>
          <a:p>
            <a:fld id="{68C58490-39BC-438E-AF8C-3E7A262EFF13}" type="datetime1">
              <a:rPr lang="zh-CN" altLang="en-US" smtClean="0"/>
              <a:t>2026/8/15</a:t>
            </a:fld>
            <a:endParaRPr lang="zh-CN" altLang="en-US"/>
          </a:p>
        </p:txBody>
      </p:sp>
      <p:sp>
        <p:nvSpPr>
          <p:cNvPr id="8" name="页脚占位符 7">
            <a:extLst>
              <a:ext uri="{FF2B5EF4-FFF2-40B4-BE49-F238E27FC236}">
                <a16:creationId xmlns:a16="http://schemas.microsoft.com/office/drawing/2014/main" id="{6140C91C-7DFB-6D9E-B4D0-746B69C7FDE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C3AB6F2-11FC-D55F-1B03-0B59BE7F0845}"/>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748894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CE13A1A-BFB5-E147-0852-097503E363A0}"/>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EA689B7-227B-D8D2-A29E-DD7EC97DCC14}"/>
              </a:ext>
            </a:extLst>
          </p:cNvPr>
          <p:cNvSpPr>
            <a:spLocks noGrp="1"/>
          </p:cNvSpPr>
          <p:nvPr>
            <p:ph type="dt" sz="half" idx="10"/>
          </p:nvPr>
        </p:nvSpPr>
        <p:spPr/>
        <p:txBody>
          <a:bodyPr/>
          <a:lstStyle/>
          <a:p>
            <a:fld id="{B078B4CC-8CCB-4066-A531-AF7FB60D183B}" type="datetime1">
              <a:rPr lang="zh-CN" altLang="en-US" smtClean="0"/>
              <a:t>2026/8/15</a:t>
            </a:fld>
            <a:endParaRPr lang="zh-CN" altLang="en-US"/>
          </a:p>
        </p:txBody>
      </p:sp>
      <p:sp>
        <p:nvSpPr>
          <p:cNvPr id="4" name="页脚占位符 3">
            <a:extLst>
              <a:ext uri="{FF2B5EF4-FFF2-40B4-BE49-F238E27FC236}">
                <a16:creationId xmlns:a16="http://schemas.microsoft.com/office/drawing/2014/main" id="{FB78A384-9660-5FE8-51CD-C617ED08AC8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A91CD1A-39FB-072B-9F55-7AEDD231DD2E}"/>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744731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26D6044-5B30-8434-C914-EE856C47C7ED}"/>
              </a:ext>
            </a:extLst>
          </p:cNvPr>
          <p:cNvSpPr>
            <a:spLocks noGrp="1"/>
          </p:cNvSpPr>
          <p:nvPr>
            <p:ph type="dt" sz="half" idx="10"/>
          </p:nvPr>
        </p:nvSpPr>
        <p:spPr/>
        <p:txBody>
          <a:bodyPr/>
          <a:lstStyle/>
          <a:p>
            <a:fld id="{AC3FD4A8-F295-4C75-A194-AC6B2C06E0D3}" type="datetime1">
              <a:rPr lang="zh-CN" altLang="en-US" smtClean="0"/>
              <a:t>2026/8/15</a:t>
            </a:fld>
            <a:endParaRPr lang="zh-CN" altLang="en-US"/>
          </a:p>
        </p:txBody>
      </p:sp>
      <p:sp>
        <p:nvSpPr>
          <p:cNvPr id="3" name="页脚占位符 2">
            <a:extLst>
              <a:ext uri="{FF2B5EF4-FFF2-40B4-BE49-F238E27FC236}">
                <a16:creationId xmlns:a16="http://schemas.microsoft.com/office/drawing/2014/main" id="{55ABA7DF-514C-0CD0-D1C6-A5E3BBF07A3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437A523-598D-2A38-2F8C-8F89EE640029}"/>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171241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740442-BFAF-1157-6079-DFC72569AE1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801654C-9D41-0599-D616-A43E16D355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3713ABD-124F-ABCE-9303-65495472D2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8985DF-227A-7729-79B9-AD70BD384D22}"/>
              </a:ext>
            </a:extLst>
          </p:cNvPr>
          <p:cNvSpPr>
            <a:spLocks noGrp="1"/>
          </p:cNvSpPr>
          <p:nvPr>
            <p:ph type="dt" sz="half" idx="10"/>
          </p:nvPr>
        </p:nvSpPr>
        <p:spPr/>
        <p:txBody>
          <a:bodyPr/>
          <a:lstStyle/>
          <a:p>
            <a:fld id="{21DD80E5-8AB4-4B78-9373-5DB48E76EE91}" type="datetime1">
              <a:rPr lang="zh-CN" altLang="en-US" smtClean="0"/>
              <a:t>2026/8/15</a:t>
            </a:fld>
            <a:endParaRPr lang="zh-CN" altLang="en-US"/>
          </a:p>
        </p:txBody>
      </p:sp>
      <p:sp>
        <p:nvSpPr>
          <p:cNvPr id="6" name="页脚占位符 5">
            <a:extLst>
              <a:ext uri="{FF2B5EF4-FFF2-40B4-BE49-F238E27FC236}">
                <a16:creationId xmlns:a16="http://schemas.microsoft.com/office/drawing/2014/main" id="{52AFDDB7-7998-0516-C3B9-649A1315B6E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0EB9297-5B9A-CEA6-AF7A-93D8FE08F52D}"/>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885893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ACCC14-0BAE-5684-DAAD-B8784CAA3CF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F829D6-CA72-9855-7A40-56B2D0C362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CB97C0D-2654-7391-CC95-E35A4C77DE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89D414F-B1CE-7B06-13E6-3F57D62D8D58}"/>
              </a:ext>
            </a:extLst>
          </p:cNvPr>
          <p:cNvSpPr>
            <a:spLocks noGrp="1"/>
          </p:cNvSpPr>
          <p:nvPr>
            <p:ph type="dt" sz="half" idx="10"/>
          </p:nvPr>
        </p:nvSpPr>
        <p:spPr/>
        <p:txBody>
          <a:bodyPr/>
          <a:lstStyle/>
          <a:p>
            <a:fld id="{C4786FF3-4F6A-445E-9A46-793D852ADDB8}" type="datetime1">
              <a:rPr lang="zh-CN" altLang="en-US" smtClean="0"/>
              <a:t>2026/8/15</a:t>
            </a:fld>
            <a:endParaRPr lang="zh-CN" altLang="en-US"/>
          </a:p>
        </p:txBody>
      </p:sp>
      <p:sp>
        <p:nvSpPr>
          <p:cNvPr id="6" name="页脚占位符 5">
            <a:extLst>
              <a:ext uri="{FF2B5EF4-FFF2-40B4-BE49-F238E27FC236}">
                <a16:creationId xmlns:a16="http://schemas.microsoft.com/office/drawing/2014/main" id="{6364B99D-A5B9-2216-269D-F18D82CB6FE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F9A966-6AB0-17BC-0A5D-B0A3020FCAF7}"/>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506428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DCF9F3F-8942-B605-7E32-8517B81AC3C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B094512-FE9C-A39D-BD7E-18E3686348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5D42F75-2E11-29B2-B198-C1F0E27B4F73}"/>
              </a:ext>
            </a:extLst>
          </p:cNvPr>
          <p:cNvSpPr>
            <a:spLocks noGrp="1"/>
          </p:cNvSpPr>
          <p:nvPr>
            <p:ph type="dt" sz="half" idx="10"/>
          </p:nvPr>
        </p:nvSpPr>
        <p:spPr/>
        <p:txBody>
          <a:bodyPr/>
          <a:lstStyle/>
          <a:p>
            <a:fld id="{01AE0117-6499-4F1D-ACA6-8EE0AACD6485}" type="datetime1">
              <a:rPr lang="zh-CN" altLang="en-US" smtClean="0"/>
              <a:t>2026/8/15</a:t>
            </a:fld>
            <a:endParaRPr lang="zh-CN" altLang="en-US"/>
          </a:p>
        </p:txBody>
      </p:sp>
      <p:sp>
        <p:nvSpPr>
          <p:cNvPr id="5" name="页脚占位符 4">
            <a:extLst>
              <a:ext uri="{FF2B5EF4-FFF2-40B4-BE49-F238E27FC236}">
                <a16:creationId xmlns:a16="http://schemas.microsoft.com/office/drawing/2014/main" id="{B2CAA3D2-9612-98FC-60FE-D0F9431DCA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1A810C5-B7A7-264A-D28E-AFD56EDE6455}"/>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48040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139A0AE-F7A9-E644-222C-8CE35C2938B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4D06240-5306-F92F-1BAC-73FC0851F12F}"/>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EBCE109-FF4C-33C4-DE22-406F59F86F2A}"/>
              </a:ext>
            </a:extLst>
          </p:cNvPr>
          <p:cNvSpPr>
            <a:spLocks noGrp="1"/>
          </p:cNvSpPr>
          <p:nvPr>
            <p:ph type="dt" sz="half" idx="10"/>
          </p:nvPr>
        </p:nvSpPr>
        <p:spPr/>
        <p:txBody>
          <a:bodyPr/>
          <a:lstStyle/>
          <a:p>
            <a:fld id="{2128605F-560A-4BD5-BFC7-1B4AE85C52A7}" type="datetime1">
              <a:rPr lang="zh-CN" altLang="en-US" smtClean="0"/>
              <a:t>2026/8/15</a:t>
            </a:fld>
            <a:endParaRPr lang="zh-CN" altLang="en-US"/>
          </a:p>
        </p:txBody>
      </p:sp>
      <p:sp>
        <p:nvSpPr>
          <p:cNvPr id="5" name="页脚占位符 4">
            <a:extLst>
              <a:ext uri="{FF2B5EF4-FFF2-40B4-BE49-F238E27FC236}">
                <a16:creationId xmlns:a16="http://schemas.microsoft.com/office/drawing/2014/main" id="{7B2DD289-3D6B-1311-D79A-AAEF8C8A98E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390F45D-7265-ACB0-5B95-E02EBC7C2A4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477029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1" y="2348880"/>
            <a:ext cx="7440149" cy="4509120"/>
          </a:xfrm>
          <a:prstGeom prst="rect">
            <a:avLst/>
          </a:prstGeom>
        </p:spPr>
      </p:pic>
      <p:sp>
        <p:nvSpPr>
          <p:cNvPr id="2" name="标题 1"/>
          <p:cNvSpPr>
            <a:spLocks noGrp="1"/>
          </p:cNvSpPr>
          <p:nvPr>
            <p:ph type="ctrTitle"/>
          </p:nvPr>
        </p:nvSpPr>
        <p:spPr>
          <a:xfrm>
            <a:off x="914400" y="2130427"/>
            <a:ext cx="10363200" cy="1470025"/>
          </a:xfrm>
        </p:spPr>
        <p:txBody>
          <a:bodyPr>
            <a:noAutofit/>
          </a:bodyPr>
          <a:lstStyle>
            <a:lvl1pPr>
              <a:defRPr lang="zh-CN" altLang="en-US" sz="6599"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2"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5"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9" name="矩形 8"/>
          <p:cNvSpPr/>
          <p:nvPr userDrawn="1"/>
        </p:nvSpPr>
        <p:spPr>
          <a:xfrm>
            <a:off x="2476477"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0" name="矩形 9"/>
          <p:cNvSpPr/>
          <p:nvPr userDrawn="1"/>
        </p:nvSpPr>
        <p:spPr>
          <a:xfrm>
            <a:off x="0"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Tree>
    <p:extLst>
      <p:ext uri="{BB962C8B-B14F-4D97-AF65-F5344CB8AC3E}">
        <p14:creationId xmlns:p14="http://schemas.microsoft.com/office/powerpoint/2010/main" val="3703555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399"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6" name="矩形 15"/>
          <p:cNvSpPr/>
          <p:nvPr userDrawn="1"/>
        </p:nvSpPr>
        <p:spPr>
          <a:xfrm>
            <a:off x="2476477"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18" name="矩形 17"/>
          <p:cNvSpPr/>
          <p:nvPr userDrawn="1"/>
        </p:nvSpPr>
        <p:spPr>
          <a:xfrm>
            <a:off x="0"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
        <p:nvSpPr>
          <p:cNvPr id="23" name="矩形 22"/>
          <p:cNvSpPr/>
          <p:nvPr userDrawn="1"/>
        </p:nvSpPr>
        <p:spPr>
          <a:xfrm>
            <a:off x="1" y="1"/>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9"/>
          </a:p>
        </p:txBody>
      </p:sp>
    </p:spTree>
    <p:extLst>
      <p:ext uri="{BB962C8B-B14F-4D97-AF65-F5344CB8AC3E}">
        <p14:creationId xmlns:p14="http://schemas.microsoft.com/office/powerpoint/2010/main" val="1712218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C6F1BE31-E30E-4961-97BD-92818BD13B78}" type="datetime1">
              <a:rPr lang="zh-CN" altLang="en-US" smtClean="0"/>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13493317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5"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5" y="2906714"/>
            <a:ext cx="10363200" cy="1500187"/>
          </a:xfrm>
        </p:spPr>
        <p:txBody>
          <a:bodyPr anchor="b"/>
          <a:lstStyle>
            <a:lvl1pPr marL="0" indent="0">
              <a:buNone/>
              <a:defRPr sz="1999">
                <a:solidFill>
                  <a:schemeClr val="tx1">
                    <a:tint val="75000"/>
                  </a:schemeClr>
                </a:solidFill>
              </a:defRPr>
            </a:lvl1pPr>
            <a:lvl2pPr marL="457154" indent="0">
              <a:buNone/>
              <a:defRPr sz="1799">
                <a:solidFill>
                  <a:schemeClr val="tx1">
                    <a:tint val="75000"/>
                  </a:schemeClr>
                </a:solidFill>
              </a:defRPr>
            </a:lvl2pPr>
            <a:lvl3pPr marL="914309" indent="0">
              <a:buNone/>
              <a:defRPr sz="1600">
                <a:solidFill>
                  <a:schemeClr val="tx1">
                    <a:tint val="75000"/>
                  </a:schemeClr>
                </a:solidFill>
              </a:defRPr>
            </a:lvl3pPr>
            <a:lvl4pPr marL="1371462" indent="0">
              <a:buNone/>
              <a:defRPr sz="1400">
                <a:solidFill>
                  <a:schemeClr val="tx1">
                    <a:tint val="75000"/>
                  </a:schemeClr>
                </a:solidFill>
              </a:defRPr>
            </a:lvl4pPr>
            <a:lvl5pPr marL="1828617" indent="0">
              <a:buNone/>
              <a:defRPr sz="1400">
                <a:solidFill>
                  <a:schemeClr val="tx1">
                    <a:tint val="75000"/>
                  </a:schemeClr>
                </a:solidFill>
              </a:defRPr>
            </a:lvl5pPr>
            <a:lvl6pPr marL="2285771" indent="0">
              <a:buNone/>
              <a:defRPr sz="1400">
                <a:solidFill>
                  <a:schemeClr val="tx1">
                    <a:tint val="75000"/>
                  </a:schemeClr>
                </a:solidFill>
              </a:defRPr>
            </a:lvl6pPr>
            <a:lvl7pPr marL="2742926" indent="0">
              <a:buNone/>
              <a:defRPr sz="1400">
                <a:solidFill>
                  <a:schemeClr val="tx1">
                    <a:tint val="75000"/>
                  </a:schemeClr>
                </a:solidFill>
              </a:defRPr>
            </a:lvl7pPr>
            <a:lvl8pPr marL="3200080" indent="0">
              <a:buNone/>
              <a:defRPr sz="1400">
                <a:solidFill>
                  <a:schemeClr val="tx1">
                    <a:tint val="75000"/>
                  </a:schemeClr>
                </a:solidFill>
              </a:defRPr>
            </a:lvl8pPr>
            <a:lvl9pPr marL="3657235"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4086163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2"/>
            <a:ext cx="5384800" cy="4525963"/>
          </a:xfrm>
        </p:spPr>
        <p:txBody>
          <a:bodyPr/>
          <a:lstStyle>
            <a:lvl1pPr>
              <a:defRPr sz="2800"/>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2"/>
            <a:ext cx="5384800" cy="4525963"/>
          </a:xfrm>
        </p:spPr>
        <p:txBody>
          <a:bodyPr/>
          <a:lstStyle>
            <a:lvl1pPr>
              <a:defRPr sz="2800"/>
            </a:lvl1pPr>
            <a:lvl2pPr>
              <a:defRPr sz="2399"/>
            </a:lvl2pPr>
            <a:lvl3pPr>
              <a:defRPr sz="1999"/>
            </a:lvl3pPr>
            <a:lvl4pPr>
              <a:defRPr sz="1799"/>
            </a:lvl4pPr>
            <a:lvl5pPr>
              <a:defRPr sz="1799"/>
            </a:lvl5pPr>
            <a:lvl6pPr>
              <a:defRPr sz="1799"/>
            </a:lvl6pPr>
            <a:lvl7pPr>
              <a:defRPr sz="1799"/>
            </a:lvl7pPr>
            <a:lvl8pPr>
              <a:defRPr sz="1799"/>
            </a:lvl8pPr>
            <a:lvl9pPr>
              <a:defRPr sz="1799"/>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084451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907982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4"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2026/8/15</a:t>
            </a:fld>
            <a:endParaRPr lang="zh-CN" altLang="en-US"/>
          </a:p>
        </p:txBody>
      </p:sp>
      <p:sp>
        <p:nvSpPr>
          <p:cNvPr id="1048592" name="页脚占位符 3"/>
          <p:cNvSpPr>
            <a:spLocks noGrp="1"/>
          </p:cNvSpPr>
          <p:nvPr>
            <p:ph type="ftr" sz="quarter" idx="11"/>
          </p:nvPr>
        </p:nvSpPr>
        <p:spPr>
          <a:xfrm>
            <a:off x="4036503"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3" y="260655"/>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48" tIns="45673" rIns="91348" bIns="45673"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48" tIns="45673" rIns="91348" bIns="45673"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8"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2259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6" descr="高能所图标-单色.tif"/>
          <p:cNvPicPr>
            <a:picLocks noChangeAspect="1"/>
          </p:cNvPicPr>
          <p:nvPr userDrawn="1"/>
        </p:nvPicPr>
        <p:blipFill>
          <a:blip r:embed="rId2" cstate="email">
            <a:lum bright="5000"/>
            <a:extLst>
              <a:ext uri="{28A0092B-C50C-407E-A947-70E740481C1C}">
                <a14:useLocalDpi xmlns:a14="http://schemas.microsoft.com/office/drawing/2010/main"/>
              </a:ext>
            </a:extLst>
          </a:blip>
          <a:srcRect/>
          <a:stretch>
            <a:fillRect/>
          </a:stretch>
        </p:blipFill>
        <p:spPr>
          <a:xfrm>
            <a:off x="0" y="2348880"/>
            <a:ext cx="7440149" cy="4509120"/>
          </a:xfrm>
          <a:prstGeom prst="rect">
            <a:avLst/>
          </a:prstGeom>
        </p:spPr>
      </p:pic>
      <p:sp>
        <p:nvSpPr>
          <p:cNvPr id="2" name="标题 1"/>
          <p:cNvSpPr>
            <a:spLocks noGrp="1"/>
          </p:cNvSpPr>
          <p:nvPr>
            <p:ph type="ctrTitle"/>
          </p:nvPr>
        </p:nvSpPr>
        <p:spPr>
          <a:xfrm>
            <a:off x="914400" y="2130426"/>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902539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8695028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5281684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4011241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FBE3450-B00C-4083-A665-4ACEFA817E0E}" type="datetimeFigureOut">
              <a:rPr lang="zh-CN" altLang="en-US" smtClean="0"/>
              <a:pPr/>
              <a:t>2026/8/15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5636379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263DB197-84B0-484E-9C0F-88358ECCB797}" type="datetimeFigureOut">
              <a:rPr lang="zh-CN" altLang="en-US" smtClean="0"/>
              <a:pPr/>
              <a:t>2026/8/15</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52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B92635F-9664-4447-880D-5A6C26FD1A8C}" type="datetime1">
              <a:rPr lang="zh-CN" altLang="en-US" smtClean="0"/>
              <a:t>2026/8/15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8923757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38" name="Straight Connector 9"/>
          <p:cNvSpPr/>
          <p:nvPr/>
        </p:nvSpPr>
        <p:spPr>
          <a:xfrm>
            <a:off x="997527" y="1231928"/>
            <a:ext cx="9601404" cy="1"/>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sp>
        <p:nvSpPr>
          <p:cNvPr id="39" name="Straight Connector 11"/>
          <p:cNvSpPr/>
          <p:nvPr/>
        </p:nvSpPr>
        <p:spPr>
          <a:xfrm>
            <a:off x="11353801" y="6356353"/>
            <a:ext cx="864001" cy="1"/>
          </a:xfrm>
          <a:prstGeom prst="line">
            <a:avLst/>
          </a:prstGeom>
          <a:ln w="28575">
            <a:solidFill>
              <a:srgbClr val="404040"/>
            </a:solidFill>
            <a:miter/>
          </a:ln>
          <a:effectLst>
            <a:outerShdw blurRad="50800" dist="38100" dir="2700000" rotWithShape="0">
              <a:srgbClr val="000000">
                <a:alpha val="43000"/>
              </a:srgbClr>
            </a:outerShdw>
          </a:effectLst>
        </p:spPr>
        <p:txBody>
          <a:bodyPr lIns="54863" rIns="54863"/>
          <a:lstStyle/>
          <a:p>
            <a:endParaRPr sz="2160"/>
          </a:p>
        </p:txBody>
      </p:sp>
      <p:sp>
        <p:nvSpPr>
          <p:cNvPr id="40" name="Straight Connector 6"/>
          <p:cNvSpPr/>
          <p:nvPr/>
        </p:nvSpPr>
        <p:spPr>
          <a:xfrm flipV="1">
            <a:off x="10598928" y="1073498"/>
            <a:ext cx="853085" cy="158430"/>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sp>
        <p:nvSpPr>
          <p:cNvPr id="41" name="Straight Connector 8"/>
          <p:cNvSpPr/>
          <p:nvPr/>
        </p:nvSpPr>
        <p:spPr>
          <a:xfrm>
            <a:off x="10598929" y="1231928"/>
            <a:ext cx="659203" cy="194399"/>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pic>
        <p:nvPicPr>
          <p:cNvPr id="42" name="Picture 12" descr="Picture 12"/>
          <p:cNvPicPr>
            <a:picLocks noChangeAspect="1"/>
          </p:cNvPicPr>
          <p:nvPr/>
        </p:nvPicPr>
        <p:blipFill>
          <a:blip r:embed="rId2"/>
          <a:stretch>
            <a:fillRect/>
          </a:stretch>
        </p:blipFill>
        <p:spPr>
          <a:xfrm>
            <a:off x="337733" y="125359"/>
            <a:ext cx="1693676" cy="1026368"/>
          </a:xfrm>
          <a:prstGeom prst="rect">
            <a:avLst/>
          </a:prstGeom>
          <a:ln w="12700">
            <a:miter lim="400000"/>
          </a:ln>
        </p:spPr>
      </p:pic>
      <p:sp>
        <p:nvSpPr>
          <p:cNvPr id="43" name="Straight Connector 20"/>
          <p:cNvSpPr/>
          <p:nvPr/>
        </p:nvSpPr>
        <p:spPr>
          <a:xfrm flipV="1">
            <a:off x="11452013" y="887362"/>
            <a:ext cx="206811" cy="186138"/>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sp>
        <p:nvSpPr>
          <p:cNvPr id="44" name="Straight Connector 22"/>
          <p:cNvSpPr/>
          <p:nvPr/>
        </p:nvSpPr>
        <p:spPr>
          <a:xfrm>
            <a:off x="11452012" y="1073497"/>
            <a:ext cx="206811" cy="133788"/>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sp>
        <p:nvSpPr>
          <p:cNvPr id="45" name="Straight Connector 23"/>
          <p:cNvSpPr/>
          <p:nvPr/>
        </p:nvSpPr>
        <p:spPr>
          <a:xfrm flipH="1">
            <a:off x="11281158" y="1419550"/>
            <a:ext cx="400692" cy="1"/>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sp>
        <p:nvSpPr>
          <p:cNvPr id="46" name="Straight Connector 24"/>
          <p:cNvSpPr/>
          <p:nvPr/>
        </p:nvSpPr>
        <p:spPr>
          <a:xfrm>
            <a:off x="11259314" y="1426324"/>
            <a:ext cx="400693" cy="134939"/>
          </a:xfrm>
          <a:prstGeom prst="line">
            <a:avLst/>
          </a:prstGeom>
          <a:ln w="28575">
            <a:solidFill>
              <a:srgbClr val="FF7F01"/>
            </a:solidFill>
            <a:miter/>
          </a:ln>
          <a:effectLst>
            <a:outerShdw blurRad="50800" dist="38100" dir="2700000" rotWithShape="0">
              <a:srgbClr val="FF0000">
                <a:alpha val="43000"/>
              </a:srgbClr>
            </a:outerShdw>
          </a:effectLst>
        </p:spPr>
        <p:txBody>
          <a:bodyPr lIns="54863" rIns="54863"/>
          <a:lstStyle/>
          <a:p>
            <a:endParaRPr sz="2160"/>
          </a:p>
        </p:txBody>
      </p:sp>
      <p:sp>
        <p:nvSpPr>
          <p:cNvPr id="47" name="Title Text"/>
          <p:cNvSpPr txBox="1">
            <a:spLocks noGrp="1"/>
          </p:cNvSpPr>
          <p:nvPr>
            <p:ph type="title"/>
          </p:nvPr>
        </p:nvSpPr>
        <p:spPr>
          <a:xfrm>
            <a:off x="2843613" y="146084"/>
            <a:ext cx="8510187" cy="786978"/>
          </a:xfrm>
          <a:prstGeom prst="rect">
            <a:avLst/>
          </a:prstGeom>
        </p:spPr>
        <p:txBody>
          <a:bodyPr/>
          <a:lstStyle/>
          <a:p>
            <a:r>
              <a:t>Title Text</a:t>
            </a:r>
          </a:p>
        </p:txBody>
      </p:sp>
      <p:sp>
        <p:nvSpPr>
          <p:cNvPr id="48" name="Body Level One…"/>
          <p:cNvSpPr txBox="1">
            <a:spLocks noGrp="1"/>
          </p:cNvSpPr>
          <p:nvPr>
            <p:ph type="body" idx="1"/>
          </p:nvPr>
        </p:nvSpPr>
        <p:spPr>
          <a:xfrm>
            <a:off x="838200" y="1825625"/>
            <a:ext cx="10515600" cy="4351339"/>
          </a:xfrm>
          <a:prstGeom prst="rect">
            <a:avLst/>
          </a:prstGeom>
        </p:spPr>
        <p:txBody>
          <a:bodyPr/>
          <a:lstStyle>
            <a:lvl2pPr>
              <a:buChar char="→"/>
            </a:lvl2pPr>
            <a:lvl3pPr>
              <a:buChar char="✓"/>
            </a:lvl3pPr>
            <a:lvl5pPr marL="2005945" indent="-360041">
              <a:buChar char="▪"/>
            </a:lvl5pPr>
          </a:lstStyle>
          <a:p>
            <a:r>
              <a:t>Body Level One</a:t>
            </a:r>
          </a:p>
          <a:p>
            <a:pPr lvl="1"/>
            <a:r>
              <a:t>Body Level Two</a:t>
            </a:r>
          </a:p>
          <a:p>
            <a:pPr lvl="2"/>
            <a:r>
              <a:t>Body Level Three</a:t>
            </a:r>
          </a:p>
          <a:p>
            <a:pPr lvl="3"/>
            <a:r>
              <a:t>Body Level Four</a:t>
            </a:r>
          </a:p>
          <a:p>
            <a:pPr lvl="4"/>
            <a:r>
              <a:t>Body Level Five</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048156764"/>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标题文本"/>
          <p:cNvSpPr txBox="1">
            <a:spLocks noGrp="1"/>
          </p:cNvSpPr>
          <p:nvPr>
            <p:ph type="title"/>
          </p:nvPr>
        </p:nvSpPr>
        <p:spPr>
          <a:xfrm>
            <a:off x="1524000" y="1122362"/>
            <a:ext cx="9144000" cy="2387601"/>
          </a:xfrm>
          <a:prstGeom prst="rect">
            <a:avLst/>
          </a:prstGeom>
        </p:spPr>
        <p:txBody>
          <a:bodyPr anchor="b"/>
          <a:lstStyle>
            <a:lvl1pPr algn="ctr">
              <a:defRPr sz="6000"/>
            </a:lvl1pPr>
          </a:lstStyle>
          <a:p>
            <a:r>
              <a:t>标题文本</a:t>
            </a:r>
          </a:p>
        </p:txBody>
      </p:sp>
      <p:sp>
        <p:nvSpPr>
          <p:cNvPr id="12" name="正文级别 1…"/>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3"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6815635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p:nvPr>
        </p:nvSpPr>
        <p:spPr>
          <a:prstGeom prst="rect">
            <a:avLst/>
          </a:prstGeom>
        </p:spPr>
        <p:txBody>
          <a:bodyPr/>
          <a:lstStyle/>
          <a:p>
            <a:r>
              <a:t>标题文本</a:t>
            </a:r>
          </a:p>
        </p:txBody>
      </p:sp>
      <p:sp>
        <p:nvSpPr>
          <p:cNvPr id="21" name="正文级别 1…"/>
          <p:cNvSpPr txBox="1">
            <a:spLocks noGrp="1"/>
          </p:cNvSpPr>
          <p:nvPr>
            <p:ph type="body" idx="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37440221"/>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p:nvPr>
        </p:nvSpPr>
        <p:spPr>
          <a:xfrm>
            <a:off x="831850" y="1709738"/>
            <a:ext cx="10515600" cy="2852737"/>
          </a:xfrm>
          <a:prstGeom prst="rect">
            <a:avLst/>
          </a:prstGeom>
        </p:spPr>
        <p:txBody>
          <a:bodyPr anchor="b"/>
          <a:lstStyle>
            <a:lvl1pPr>
              <a:defRPr sz="6000"/>
            </a:lvl1pPr>
          </a:lstStyle>
          <a:p>
            <a:r>
              <a:t>标题文本</a:t>
            </a:r>
          </a:p>
        </p:txBody>
      </p:sp>
      <p:sp>
        <p:nvSpPr>
          <p:cNvPr id="30" name="正文级别 1…"/>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正文级别 1</a:t>
            </a:r>
          </a:p>
          <a:p>
            <a:pPr lvl="1"/>
            <a:r>
              <a:t>正文级别 2</a:t>
            </a:r>
          </a:p>
          <a:p>
            <a:pPr lvl="2"/>
            <a:r>
              <a:t>正文级别 3</a:t>
            </a:r>
          </a:p>
          <a:p>
            <a:pPr lvl="3"/>
            <a:r>
              <a:t>正文级别 4</a:t>
            </a:r>
          </a:p>
          <a:p>
            <a:pPr lvl="4"/>
            <a:r>
              <a:t>正文级别 5</a:t>
            </a:r>
          </a:p>
        </p:txBody>
      </p:sp>
      <p:sp>
        <p:nvSpPr>
          <p:cNvPr id="31"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70064878"/>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p:nvPr>
        </p:nvSpPr>
        <p:spPr>
          <a:prstGeom prst="rect">
            <a:avLst/>
          </a:prstGeom>
        </p:spPr>
        <p:txBody>
          <a:bodyPr/>
          <a:lstStyle/>
          <a:p>
            <a:r>
              <a:t>标题文本</a:t>
            </a:r>
          </a:p>
        </p:txBody>
      </p:sp>
      <p:sp>
        <p:nvSpPr>
          <p:cNvPr id="39" name="正文级别 1…"/>
          <p:cNvSpPr txBox="1">
            <a:spLocks noGrp="1"/>
          </p:cNvSpPr>
          <p:nvPr>
            <p:ph type="body" sz="half" idx="1"/>
          </p:nvPr>
        </p:nvSpPr>
        <p:spPr>
          <a:xfrm>
            <a:off x="838200" y="1825625"/>
            <a:ext cx="5181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0"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014140192"/>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标题文本"/>
          <p:cNvSpPr txBox="1">
            <a:spLocks noGrp="1"/>
          </p:cNvSpPr>
          <p:nvPr>
            <p:ph type="title"/>
          </p:nvPr>
        </p:nvSpPr>
        <p:spPr>
          <a:xfrm>
            <a:off x="839787" y="365125"/>
            <a:ext cx="10515601" cy="1325563"/>
          </a:xfrm>
          <a:prstGeom prst="rect">
            <a:avLst/>
          </a:prstGeom>
        </p:spPr>
        <p:txBody>
          <a:bodyPr/>
          <a:lstStyle/>
          <a:p>
            <a:r>
              <a:t>标题文本</a:t>
            </a:r>
          </a:p>
        </p:txBody>
      </p:sp>
      <p:sp>
        <p:nvSpPr>
          <p:cNvPr id="48" name="正文级别 1…"/>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正文级别 1</a:t>
            </a:r>
          </a:p>
          <a:p>
            <a:pPr lvl="1"/>
            <a:r>
              <a:t>正文级别 2</a:t>
            </a:r>
          </a:p>
          <a:p>
            <a:pPr lvl="2"/>
            <a:r>
              <a:t>正文级别 3</a:t>
            </a:r>
          </a:p>
          <a:p>
            <a:pPr lvl="3"/>
            <a:r>
              <a:t>正文级别 4</a:t>
            </a:r>
          </a:p>
          <a:p>
            <a:pPr lvl="4"/>
            <a:r>
              <a:t>正文级别 5</a:t>
            </a:r>
          </a:p>
        </p:txBody>
      </p:sp>
      <p:sp>
        <p:nvSpPr>
          <p:cNvPr id="49" name="文本占位符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22294991"/>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7" name="标题文本"/>
          <p:cNvSpPr txBox="1">
            <a:spLocks noGrp="1"/>
          </p:cNvSpPr>
          <p:nvPr>
            <p:ph type="title"/>
          </p:nvPr>
        </p:nvSpPr>
        <p:spPr>
          <a:prstGeom prst="rect">
            <a:avLst/>
          </a:prstGeom>
        </p:spPr>
        <p:txBody>
          <a:bodyPr/>
          <a:lstStyle/>
          <a:p>
            <a:r>
              <a:t>标题文本</a:t>
            </a:r>
          </a:p>
        </p:txBody>
      </p:sp>
      <p:sp>
        <p:nvSpPr>
          <p:cNvPr id="58"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0699462"/>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5"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297112804"/>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内容与标题">
    <p:spTree>
      <p:nvGrpSpPr>
        <p:cNvPr id="1" name=""/>
        <p:cNvGrpSpPr/>
        <p:nvPr/>
      </p:nvGrpSpPr>
      <p:grpSpPr>
        <a:xfrm>
          <a:off x="0" y="0"/>
          <a:ext cx="0" cy="0"/>
          <a:chOff x="0" y="0"/>
          <a:chExt cx="0" cy="0"/>
        </a:xfrm>
      </p:grpSpPr>
      <p:sp>
        <p:nvSpPr>
          <p:cNvPr id="72" name="标题文本"/>
          <p:cNvSpPr txBox="1">
            <a:spLocks noGrp="1"/>
          </p:cNvSpPr>
          <p:nvPr>
            <p:ph type="title"/>
          </p:nvPr>
        </p:nvSpPr>
        <p:spPr>
          <a:xfrm>
            <a:off x="839787" y="457200"/>
            <a:ext cx="3932239" cy="1600200"/>
          </a:xfrm>
          <a:prstGeom prst="rect">
            <a:avLst/>
          </a:prstGeom>
        </p:spPr>
        <p:txBody>
          <a:bodyPr anchor="b"/>
          <a:lstStyle>
            <a:lvl1pPr>
              <a:defRPr sz="3200"/>
            </a:lvl1pPr>
          </a:lstStyle>
          <a:p>
            <a:r>
              <a:t>标题文本</a:t>
            </a:r>
          </a:p>
        </p:txBody>
      </p:sp>
      <p:sp>
        <p:nvSpPr>
          <p:cNvPr id="73" name="正文级别 1…"/>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正文级别 1</a:t>
            </a:r>
          </a:p>
          <a:p>
            <a:pPr lvl="1"/>
            <a:r>
              <a:t>正文级别 2</a:t>
            </a:r>
          </a:p>
          <a:p>
            <a:pPr lvl="2"/>
            <a:r>
              <a:t>正文级别 3</a:t>
            </a:r>
          </a:p>
          <a:p>
            <a:pPr lvl="3"/>
            <a:r>
              <a:t>正文级别 4</a:t>
            </a:r>
          </a:p>
          <a:p>
            <a:pPr lvl="4"/>
            <a:r>
              <a:t>正文级别 5</a:t>
            </a:r>
          </a:p>
        </p:txBody>
      </p:sp>
      <p:sp>
        <p:nvSpPr>
          <p:cNvPr id="74" name="文本占位符 3"/>
          <p:cNvSpPr>
            <a:spLocks noGrp="1"/>
          </p:cNvSpPr>
          <p:nvPr>
            <p:ph type="body" sz="quarter" idx="13"/>
          </p:nvPr>
        </p:nvSpPr>
        <p:spPr>
          <a:xfrm>
            <a:off x="839787" y="2057400"/>
            <a:ext cx="3932238" cy="3811588"/>
          </a:xfrm>
          <a:prstGeom prst="rect">
            <a:avLst/>
          </a:prstGeom>
        </p:spPr>
        <p:txBody>
          <a:bodyPr/>
          <a:lstStyle/>
          <a:p>
            <a:pPr marL="0" indent="0">
              <a:buSzTx/>
              <a:buFontTx/>
              <a:buNone/>
              <a:defRPr sz="1600"/>
            </a:pPr>
            <a:endParaRPr/>
          </a:p>
        </p:txBody>
      </p:sp>
      <p:sp>
        <p:nvSpPr>
          <p:cNvPr id="75"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60625684"/>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82" name="标题文本"/>
          <p:cNvSpPr txBox="1">
            <a:spLocks noGrp="1"/>
          </p:cNvSpPr>
          <p:nvPr>
            <p:ph type="title"/>
          </p:nvPr>
        </p:nvSpPr>
        <p:spPr>
          <a:xfrm>
            <a:off x="839787" y="457200"/>
            <a:ext cx="3932239" cy="1600200"/>
          </a:xfrm>
          <a:prstGeom prst="rect">
            <a:avLst/>
          </a:prstGeom>
        </p:spPr>
        <p:txBody>
          <a:bodyPr anchor="b"/>
          <a:lstStyle>
            <a:lvl1pPr>
              <a:defRPr sz="3200"/>
            </a:lvl1pPr>
          </a:lstStyle>
          <a:p>
            <a:r>
              <a:t>标题文本</a:t>
            </a:r>
          </a:p>
        </p:txBody>
      </p:sp>
      <p:sp>
        <p:nvSpPr>
          <p:cNvPr id="83" name="图片占位符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正文级别 1…"/>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正文级别 1</a:t>
            </a:r>
          </a:p>
          <a:p>
            <a:pPr lvl="1"/>
            <a:r>
              <a:t>正文级别 2</a:t>
            </a:r>
          </a:p>
          <a:p>
            <a:pPr lvl="2"/>
            <a:r>
              <a:t>正文级别 3</a:t>
            </a:r>
          </a:p>
          <a:p>
            <a:pPr lvl="3"/>
            <a:r>
              <a:t>正文级别 4</a:t>
            </a:r>
          </a:p>
          <a:p>
            <a:pPr lvl="4"/>
            <a:r>
              <a:t>正文级别 5</a:t>
            </a:r>
          </a:p>
        </p:txBody>
      </p:sp>
      <p:sp>
        <p:nvSpPr>
          <p:cNvPr id="85" name="幻灯片编号"/>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0349190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C48142A-1B81-44D8-B8D6-9DAEB146E23C}" type="datetime1">
              <a:rPr lang="zh-CN" altLang="en-US" smtClean="0"/>
              <a:t>2026/8/15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6946496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1107500" y="92058"/>
            <a:ext cx="10510125" cy="659643"/>
          </a:xfrm>
          <a:prstGeom prst="rect">
            <a:avLst/>
          </a:prstGeom>
        </p:spPr>
        <p:txBody>
          <a:bodyPr lIns="91418" tIns="45709" rIns="91418" bIns="45709"/>
          <a:lstStyle>
            <a:lvl1pPr algn="l">
              <a:defRPr sz="4000" b="1" baseline="0">
                <a:solidFill>
                  <a:srgbClr val="005DA2"/>
                </a:solidFill>
                <a:latin typeface="Arial" panose="020B0604020202020204" pitchFamily="34" charset="0"/>
                <a:ea typeface="微软雅黑" panose="020B0503020204020204" charset="-122"/>
              </a:defRPr>
            </a:lvl1pPr>
          </a:lstStyle>
          <a:p>
            <a:r>
              <a:rPr lang="zh-CN" altLang="en-US" dirty="0"/>
              <a:t>单击此处编辑母版标题样式</a:t>
            </a:r>
          </a:p>
        </p:txBody>
      </p:sp>
      <p:sp>
        <p:nvSpPr>
          <p:cNvPr id="5" name="灯片编号占位符 4"/>
          <p:cNvSpPr>
            <a:spLocks noGrp="1"/>
          </p:cNvSpPr>
          <p:nvPr>
            <p:ph type="sldNum" sz="quarter" idx="12"/>
          </p:nvPr>
        </p:nvSpPr>
        <p:spPr>
          <a:xfrm>
            <a:off x="10800000" y="360000"/>
            <a:ext cx="1080000" cy="360000"/>
          </a:xfrm>
          <a:prstGeom prst="rect">
            <a:avLst/>
          </a:prstGeom>
        </p:spPr>
        <p:txBody>
          <a:bodyPr lIns="91418" tIns="45709" rIns="91418" bIns="45709"/>
          <a:lstStyle>
            <a:lvl1pPr algn="r">
              <a:defRPr/>
            </a:lvl1pPr>
          </a:lstStyle>
          <a:p>
            <a:fld id="{E077DA78-E013-4A8C-AD75-63A150561B10}"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39757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5548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4A618-A9C2-7E1E-AB47-C533EC3EF8F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E74481-3ADA-8AC7-D8C5-7D3B1F425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CFFA0CB-35BF-C312-8244-C67EE06CD744}"/>
              </a:ext>
            </a:extLst>
          </p:cNvPr>
          <p:cNvSpPr>
            <a:spLocks noGrp="1"/>
          </p:cNvSpPr>
          <p:nvPr>
            <p:ph type="dt" sz="half" idx="10"/>
          </p:nvPr>
        </p:nvSpPr>
        <p:spPr/>
        <p:txBody>
          <a:bodyPr/>
          <a:lstStyle/>
          <a:p>
            <a:fld id="{EDA0D73B-2AB5-4884-A2C2-E4D4BE7133F0}" type="datetimeFigureOut">
              <a:rPr lang="zh-CN" altLang="en-US" smtClean="0"/>
              <a:t>2026/8/15</a:t>
            </a:fld>
            <a:endParaRPr lang="zh-CN" altLang="en-US"/>
          </a:p>
        </p:txBody>
      </p:sp>
      <p:sp>
        <p:nvSpPr>
          <p:cNvPr id="5" name="页脚占位符 4">
            <a:extLst>
              <a:ext uri="{FF2B5EF4-FFF2-40B4-BE49-F238E27FC236}">
                <a16:creationId xmlns:a16="http://schemas.microsoft.com/office/drawing/2014/main" id="{A3C184BA-1810-D8B5-FCA9-37C1E88CEB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6142DD-C6D9-68E5-751F-5AC07D15A51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288803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22C583C-0735-4B3D-A833-807E7CA0618E}" type="datetime1">
              <a:rPr lang="zh-CN" altLang="en-US" smtClean="0"/>
              <a:t>2026/8/15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2780705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590" name="标题 1"/>
          <p:cNvSpPr>
            <a:spLocks noGrp="1"/>
          </p:cNvSpPr>
          <p:nvPr>
            <p:ph type="title"/>
          </p:nvPr>
        </p:nvSpPr>
        <p:spPr>
          <a:xfrm>
            <a:off x="1107503" y="92054"/>
            <a:ext cx="10510125" cy="659612"/>
          </a:xfrm>
        </p:spPr>
        <p:txBody>
          <a:bodyPr lIns="91400" tIns="45699" rIns="91400" bIns="45699"/>
          <a:lstStyle>
            <a:lvl1pPr algn="l">
              <a:defRPr sz="2998" b="1">
                <a:solidFill>
                  <a:srgbClr val="005DA2"/>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
        <p:nvSpPr>
          <p:cNvPr id="1048591" name="日期占位符 2"/>
          <p:cNvSpPr>
            <a:spLocks noGrp="1"/>
          </p:cNvSpPr>
          <p:nvPr>
            <p:ph type="dt" sz="half" idx="10"/>
          </p:nvPr>
        </p:nvSpPr>
        <p:spPr>
          <a:xfrm>
            <a:off x="837765" y="6354879"/>
            <a:ext cx="2741772" cy="365040"/>
          </a:xfrm>
        </p:spPr>
        <p:txBody>
          <a:bodyPr lIns="91400" tIns="45699" rIns="91400" bIns="45699"/>
          <a:lstStyle/>
          <a:p>
            <a:fld id="{EA0D484D-371C-4AD5-AED7-E90FCECF1B03}" type="datetime1">
              <a:rPr lang="zh-CN" altLang="en-US" smtClean="0"/>
              <a:t>2026/8/15</a:t>
            </a:fld>
            <a:endParaRPr lang="zh-CN" altLang="en-US"/>
          </a:p>
        </p:txBody>
      </p:sp>
      <p:sp>
        <p:nvSpPr>
          <p:cNvPr id="1048592" name="页脚占位符 3"/>
          <p:cNvSpPr>
            <a:spLocks noGrp="1"/>
          </p:cNvSpPr>
          <p:nvPr>
            <p:ph type="ftr" sz="quarter" idx="11"/>
          </p:nvPr>
        </p:nvSpPr>
        <p:spPr>
          <a:xfrm>
            <a:off x="4036502" y="6354879"/>
            <a:ext cx="4112657" cy="365040"/>
          </a:xfrm>
        </p:spPr>
        <p:txBody>
          <a:bodyPr lIns="91400" tIns="45699" rIns="91400" bIns="45699"/>
          <a:lstStyle/>
          <a:p>
            <a:endParaRPr lang="zh-CN" altLang="en-US"/>
          </a:p>
        </p:txBody>
      </p:sp>
      <p:sp>
        <p:nvSpPr>
          <p:cNvPr id="1048593" name="灯片编号占位符 4"/>
          <p:cNvSpPr>
            <a:spLocks noGrp="1"/>
          </p:cNvSpPr>
          <p:nvPr>
            <p:ph type="sldNum" sz="quarter" idx="12"/>
          </p:nvPr>
        </p:nvSpPr>
        <p:spPr>
          <a:xfrm>
            <a:off x="8606118" y="6354879"/>
            <a:ext cx="2741772" cy="365040"/>
          </a:xfrm>
        </p:spPr>
        <p:txBody>
          <a:bodyPr lIns="91400" tIns="45699" rIns="91400" bIns="45699"/>
          <a:lstStyle/>
          <a:p>
            <a:fld id="{E077DA78-E013-4A8C-AD75-63A150561B10}" type="slidenum">
              <a:rPr lang="zh-CN" altLang="en-US" smtClean="0"/>
              <a:pPr/>
              <a:t>‹#›</a:t>
            </a:fld>
            <a:endParaRPr lang="zh-CN" altLang="en-US"/>
          </a:p>
        </p:txBody>
      </p:sp>
      <p:sp>
        <p:nvSpPr>
          <p:cNvPr id="1048594" name="矩形 5"/>
          <p:cNvSpPr/>
          <p:nvPr userDrawn="1"/>
        </p:nvSpPr>
        <p:spPr>
          <a:xfrm>
            <a:off x="338362" y="260654"/>
            <a:ext cx="479741" cy="48005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p>
        </p:txBody>
      </p:sp>
      <p:sp>
        <p:nvSpPr>
          <p:cNvPr id="1048595" name="矩形 6"/>
          <p:cNvSpPr/>
          <p:nvPr userDrawn="1"/>
        </p:nvSpPr>
        <p:spPr>
          <a:xfrm>
            <a:off x="571745" y="456691"/>
            <a:ext cx="386767" cy="3870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351" tIns="45674" rIns="91351" bIns="45674" rtlCol="0" anchor="ctr"/>
          <a:lstStyle/>
          <a:p>
            <a:pPr algn="ctr"/>
            <a:endParaRPr lang="zh-CN" altLang="en-US" sz="1349">
              <a:gradFill>
                <a:gsLst>
                  <a:gs pos="0">
                    <a:srgbClr val="66CCFF"/>
                  </a:gs>
                  <a:gs pos="52000">
                    <a:schemeClr val="bg1"/>
                  </a:gs>
                  <a:gs pos="100000">
                    <a:srgbClr val="0070C0"/>
                  </a:gs>
                </a:gsLst>
                <a:lin ang="0" scaled="1"/>
              </a:gradFill>
            </a:endParaRPr>
          </a:p>
        </p:txBody>
      </p:sp>
      <p:cxnSp>
        <p:nvCxnSpPr>
          <p:cNvPr id="3145729" name="直接连接符 8"/>
          <p:cNvCxnSpPr>
            <a:cxnSpLocks/>
          </p:cNvCxnSpPr>
          <p:nvPr userDrawn="1"/>
        </p:nvCxnSpPr>
        <p:spPr>
          <a:xfrm>
            <a:off x="1054457" y="811379"/>
            <a:ext cx="1113282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0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048594"/>
                                        </p:tgtEl>
                                        <p:attrNameLst>
                                          <p:attrName>style.visibility</p:attrName>
                                        </p:attrNameLst>
                                      </p:cBhvr>
                                      <p:to>
                                        <p:strVal val="visible"/>
                                      </p:to>
                                    </p:set>
                                    <p:anim calcmode="lin" valueType="num">
                                      <p:cBhvr>
                                        <p:cTn id="7" dur="300" fill="hold"/>
                                        <p:tgtEl>
                                          <p:spTgt spid="1048594"/>
                                        </p:tgtEl>
                                        <p:attrNameLst>
                                          <p:attrName>ppt_w</p:attrName>
                                        </p:attrNameLst>
                                      </p:cBhvr>
                                      <p:tavLst>
                                        <p:tav tm="0">
                                          <p:val>
                                            <p:fltVal val="0"/>
                                          </p:val>
                                        </p:tav>
                                        <p:tav tm="100000">
                                          <p:val>
                                            <p:strVal val="#ppt_w"/>
                                          </p:val>
                                        </p:tav>
                                      </p:tavLst>
                                    </p:anim>
                                    <p:anim calcmode="lin" valueType="num">
                                      <p:cBhvr>
                                        <p:cTn id="8" dur="300" fill="hold"/>
                                        <p:tgtEl>
                                          <p:spTgt spid="1048594"/>
                                        </p:tgtEl>
                                        <p:attrNameLst>
                                          <p:attrName>ppt_h</p:attrName>
                                        </p:attrNameLst>
                                      </p:cBhvr>
                                      <p:tavLst>
                                        <p:tav tm="0">
                                          <p:val>
                                            <p:fltVal val="0"/>
                                          </p:val>
                                        </p:tav>
                                        <p:tav tm="100000">
                                          <p:val>
                                            <p:strVal val="#ppt_h"/>
                                          </p:val>
                                        </p:tav>
                                      </p:tavLst>
                                    </p:anim>
                                    <p:anim calcmode="lin" valueType="num">
                                      <p:cBhvr>
                                        <p:cTn id="9" dur="300" fill="hold"/>
                                        <p:tgtEl>
                                          <p:spTgt spid="1048594"/>
                                        </p:tgtEl>
                                        <p:attrNameLst>
                                          <p:attrName>style.rotation</p:attrName>
                                        </p:attrNameLst>
                                      </p:cBhvr>
                                      <p:tavLst>
                                        <p:tav tm="0">
                                          <p:val>
                                            <p:fltVal val="90"/>
                                          </p:val>
                                        </p:tav>
                                        <p:tav tm="100000">
                                          <p:val>
                                            <p:fltVal val="0"/>
                                          </p:val>
                                        </p:tav>
                                      </p:tavLst>
                                    </p:anim>
                                    <p:animEffect transition="in" filter="fade">
                                      <p:cBhvr>
                                        <p:cTn id="10" dur="300"/>
                                        <p:tgtEl>
                                          <p:spTgt spid="104859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48595"/>
                                        </p:tgtEl>
                                        <p:attrNameLst>
                                          <p:attrName>style.visibility</p:attrName>
                                        </p:attrNameLst>
                                      </p:cBhvr>
                                      <p:to>
                                        <p:strVal val="visible"/>
                                      </p:to>
                                    </p:set>
                                    <p:anim calcmode="lin" valueType="num">
                                      <p:cBhvr>
                                        <p:cTn id="13" dur="300" fill="hold"/>
                                        <p:tgtEl>
                                          <p:spTgt spid="1048595"/>
                                        </p:tgtEl>
                                        <p:attrNameLst>
                                          <p:attrName>ppt_w</p:attrName>
                                        </p:attrNameLst>
                                      </p:cBhvr>
                                      <p:tavLst>
                                        <p:tav tm="0">
                                          <p:val>
                                            <p:fltVal val="0"/>
                                          </p:val>
                                        </p:tav>
                                        <p:tav tm="100000">
                                          <p:val>
                                            <p:strVal val="#ppt_w"/>
                                          </p:val>
                                        </p:tav>
                                      </p:tavLst>
                                    </p:anim>
                                    <p:anim calcmode="lin" valueType="num">
                                      <p:cBhvr>
                                        <p:cTn id="14" dur="300" fill="hold"/>
                                        <p:tgtEl>
                                          <p:spTgt spid="1048595"/>
                                        </p:tgtEl>
                                        <p:attrNameLst>
                                          <p:attrName>ppt_h</p:attrName>
                                        </p:attrNameLst>
                                      </p:cBhvr>
                                      <p:tavLst>
                                        <p:tav tm="0">
                                          <p:val>
                                            <p:fltVal val="0"/>
                                          </p:val>
                                        </p:tav>
                                        <p:tav tm="100000">
                                          <p:val>
                                            <p:strVal val="#ppt_h"/>
                                          </p:val>
                                        </p:tav>
                                      </p:tavLst>
                                    </p:anim>
                                    <p:anim calcmode="lin" valueType="num">
                                      <p:cBhvr>
                                        <p:cTn id="15" dur="300" fill="hold"/>
                                        <p:tgtEl>
                                          <p:spTgt spid="1048595"/>
                                        </p:tgtEl>
                                        <p:attrNameLst>
                                          <p:attrName>style.rotation</p:attrName>
                                        </p:attrNameLst>
                                      </p:cBhvr>
                                      <p:tavLst>
                                        <p:tav tm="0">
                                          <p:val>
                                            <p:fltVal val="90"/>
                                          </p:val>
                                        </p:tav>
                                        <p:tav tm="100000">
                                          <p:val>
                                            <p:fltVal val="0"/>
                                          </p:val>
                                        </p:tav>
                                      </p:tavLst>
                                    </p:anim>
                                    <p:animEffect transition="in" filter="fade">
                                      <p:cBhvr>
                                        <p:cTn id="16" dur="300"/>
                                        <p:tgtEl>
                                          <p:spTgt spid="1048595"/>
                                        </p:tgtEl>
                                      </p:cBhvr>
                                    </p:animEffect>
                                  </p:childTnLst>
                                </p:cTn>
                              </p:par>
                              <p:par>
                                <p:cTn id="17" presetID="22" presetClass="entr" presetSubtype="8" fill="hold" nodeType="withEffect">
                                  <p:stCondLst>
                                    <p:cond delay="0"/>
                                  </p:stCondLst>
                                  <p:childTnLst>
                                    <p:set>
                                      <p:cBhvr>
                                        <p:cTn id="18" dur="1" fill="hold">
                                          <p:stCondLst>
                                            <p:cond delay="0"/>
                                          </p:stCondLst>
                                        </p:cTn>
                                        <p:tgtEl>
                                          <p:spTgt spid="3145729"/>
                                        </p:tgtEl>
                                        <p:attrNameLst>
                                          <p:attrName>style.visibility</p:attrName>
                                        </p:attrNameLst>
                                      </p:cBhvr>
                                      <p:to>
                                        <p:strVal val="visible"/>
                                      </p:to>
                                    </p:set>
                                    <p:animEffect transition="in" filter="wipe(left)">
                                      <p:cBhvr>
                                        <p:cTn id="19" dur="300"/>
                                        <p:tgtEl>
                                          <p:spTgt spid="31457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4" grpId="0" bldLvl="0" animBg="1"/>
      <p:bldP spid="1048595" grpId="0" bldLvl="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44A618-A9C2-7E1E-AB47-C533EC3EF8F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E74481-3ADA-8AC7-D8C5-7D3B1F425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CFFA0CB-35BF-C312-8244-C67EE06CD744}"/>
              </a:ext>
            </a:extLst>
          </p:cNvPr>
          <p:cNvSpPr>
            <a:spLocks noGrp="1"/>
          </p:cNvSpPr>
          <p:nvPr>
            <p:ph type="dt" sz="half" idx="10"/>
          </p:nvPr>
        </p:nvSpPr>
        <p:spPr/>
        <p:txBody>
          <a:bodyPr/>
          <a:lstStyle/>
          <a:p>
            <a:fld id="{97501A0F-7335-46F9-8CF8-13234859F70C}" type="datetime1">
              <a:rPr lang="zh-CN" altLang="en-US" smtClean="0"/>
              <a:t>2026/8/15</a:t>
            </a:fld>
            <a:endParaRPr lang="zh-CN" altLang="en-US"/>
          </a:p>
        </p:txBody>
      </p:sp>
      <p:sp>
        <p:nvSpPr>
          <p:cNvPr id="5" name="页脚占位符 4">
            <a:extLst>
              <a:ext uri="{FF2B5EF4-FFF2-40B4-BE49-F238E27FC236}">
                <a16:creationId xmlns:a16="http://schemas.microsoft.com/office/drawing/2014/main" id="{A3C184BA-1810-D8B5-FCA9-37C1E88CEB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76142DD-C6D9-68E5-751F-5AC07D15A51C}"/>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2292370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92079D-C018-4AB6-E914-9C0D1A31748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E4BFAD1-6CBE-7D3F-840B-662B8A649E5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0D35E6-FAE7-7CF1-530C-4644D1DF95BF}"/>
              </a:ext>
            </a:extLst>
          </p:cNvPr>
          <p:cNvSpPr>
            <a:spLocks noGrp="1"/>
          </p:cNvSpPr>
          <p:nvPr>
            <p:ph type="dt" sz="half" idx="10"/>
          </p:nvPr>
        </p:nvSpPr>
        <p:spPr/>
        <p:txBody>
          <a:bodyPr/>
          <a:lstStyle/>
          <a:p>
            <a:fld id="{5DA795AB-76C2-4DDD-AC2E-40DCE53B1623}" type="datetime1">
              <a:rPr lang="zh-CN" altLang="en-US" smtClean="0"/>
              <a:t>2026/8/15</a:t>
            </a:fld>
            <a:endParaRPr lang="zh-CN" altLang="en-US"/>
          </a:p>
        </p:txBody>
      </p:sp>
      <p:sp>
        <p:nvSpPr>
          <p:cNvPr id="5" name="页脚占位符 4">
            <a:extLst>
              <a:ext uri="{FF2B5EF4-FFF2-40B4-BE49-F238E27FC236}">
                <a16:creationId xmlns:a16="http://schemas.microsoft.com/office/drawing/2014/main" id="{761E9F05-2082-B8A7-25E8-48EEED96A63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F84B54E-AF86-F8A5-D64D-D8D5397846B0}"/>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38108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DA94C9-08AB-8D51-43BD-7232FFDD60D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EA52695-81B4-9D94-6177-5004F9D7D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09EFD5D-7017-0639-6E26-D57A6D5AB3E3}"/>
              </a:ext>
            </a:extLst>
          </p:cNvPr>
          <p:cNvSpPr>
            <a:spLocks noGrp="1"/>
          </p:cNvSpPr>
          <p:nvPr>
            <p:ph type="dt" sz="half" idx="10"/>
          </p:nvPr>
        </p:nvSpPr>
        <p:spPr/>
        <p:txBody>
          <a:bodyPr/>
          <a:lstStyle/>
          <a:p>
            <a:fld id="{1D52922A-E253-4CE3-80EC-E8E264577CFB}" type="datetime1">
              <a:rPr lang="zh-CN" altLang="en-US" smtClean="0"/>
              <a:t>2026/8/15</a:t>
            </a:fld>
            <a:endParaRPr lang="zh-CN" altLang="en-US"/>
          </a:p>
        </p:txBody>
      </p:sp>
      <p:sp>
        <p:nvSpPr>
          <p:cNvPr id="5" name="页脚占位符 4">
            <a:extLst>
              <a:ext uri="{FF2B5EF4-FFF2-40B4-BE49-F238E27FC236}">
                <a16:creationId xmlns:a16="http://schemas.microsoft.com/office/drawing/2014/main" id="{BCA846CD-05C1-BCAD-E5C6-37DCB415AC1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761F750-C2FA-BE56-4D4B-62619D39D6B8}"/>
              </a:ext>
            </a:extLst>
          </p:cNvPr>
          <p:cNvSpPr>
            <a:spLocks noGrp="1"/>
          </p:cNvSpPr>
          <p:nvPr>
            <p:ph type="sldNum" sz="quarter" idx="12"/>
          </p:nvPr>
        </p:nvSpPr>
        <p:spPr/>
        <p:txBody>
          <a:body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3397174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theme" Target="../theme/theme5.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tags" Target="../tags/tag1.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D1E85C-79EF-4841-8DD2-6B8AB168C9D8}" type="datetime1">
              <a:rPr lang="zh-CN" altLang="en-US" smtClean="0"/>
              <a:t>2026/8/15</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5289528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892"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F9EFC6F-20CA-E733-490B-A9CF8B8004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D850379-D380-CA07-5CD7-76A81C070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0563ECC-03B9-40CD-47A4-AF9E1ADB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B86C4C-FC93-49BD-8314-794427BC0A70}" type="datetime1">
              <a:rPr lang="zh-CN" altLang="en-US" smtClean="0"/>
              <a:t>2026/8/15</a:t>
            </a:fld>
            <a:endParaRPr lang="zh-CN" altLang="en-US"/>
          </a:p>
        </p:txBody>
      </p:sp>
      <p:sp>
        <p:nvSpPr>
          <p:cNvPr id="5" name="页脚占位符 4">
            <a:extLst>
              <a:ext uri="{FF2B5EF4-FFF2-40B4-BE49-F238E27FC236}">
                <a16:creationId xmlns:a16="http://schemas.microsoft.com/office/drawing/2014/main" id="{C0C163DA-0D18-9464-F0DB-F22388C61B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896019C-878E-40AB-99A2-103B6398E5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672904-CC67-4BC1-8579-65756E0D4497}" type="slidenum">
              <a:rPr lang="zh-CN" altLang="en-US" smtClean="0"/>
              <a:t>‹#›</a:t>
            </a:fld>
            <a:endParaRPr lang="zh-CN" altLang="en-US"/>
          </a:p>
        </p:txBody>
      </p:sp>
    </p:spTree>
    <p:extLst>
      <p:ext uri="{BB962C8B-B14F-4D97-AF65-F5344CB8AC3E}">
        <p14:creationId xmlns:p14="http://schemas.microsoft.com/office/powerpoint/2010/main" val="1696868894"/>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1"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923187352"/>
      </p:ext>
    </p:extLst>
  </p:cSld>
  <p:clrMap bg1="lt1" tx1="dk1" bg2="lt2" tx2="dk2" accent1="accent1" accent2="accent2" accent3="accent3" accent4="accent4" accent5="accent5" accent6="accent6" hlink="hlink" folHlink="folHlink"/>
  <p:sldLayoutIdLst>
    <p:sldLayoutId id="2147484314" r:id="rId1"/>
    <p:sldLayoutId id="2147484315" r:id="rId2"/>
    <p:sldLayoutId id="2147484316" r:id="rId3"/>
    <p:sldLayoutId id="2147484317" r:id="rId4"/>
    <p:sldLayoutId id="2147484318" r:id="rId5"/>
    <p:sldLayoutId id="2147484319" r:id="rId6"/>
  </p:sldLayoutIdLst>
  <p:txStyles>
    <p:titleStyle>
      <a:lvl1pPr algn="ctr" defTabSz="914309" rtl="0" eaLnBrk="1" latinLnBrk="0" hangingPunct="1">
        <a:spcBef>
          <a:spcPct val="0"/>
        </a:spcBef>
        <a:buNone/>
        <a:defRPr sz="4400" kern="1200">
          <a:solidFill>
            <a:schemeClr val="tx1"/>
          </a:solidFill>
          <a:latin typeface="+mj-lt"/>
          <a:ea typeface="+mj-ea"/>
          <a:cs typeface="+mj-cs"/>
        </a:defRPr>
      </a:lvl1pPr>
    </p:titleStyle>
    <p:bodyStyle>
      <a:lvl1pPr marL="342866" indent="-342866" algn="l" defTabSz="914309"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76" indent="-285721" algn="l" defTabSz="914309"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86" indent="-228577" algn="l" defTabSz="914309" rtl="0" eaLnBrk="1" latinLnBrk="0" hangingPunct="1">
        <a:spcBef>
          <a:spcPct val="20000"/>
        </a:spcBef>
        <a:buFont typeface="Arial" pitchFamily="34" charset="0"/>
        <a:buChar char="•"/>
        <a:defRPr sz="2399" kern="1200">
          <a:solidFill>
            <a:schemeClr val="tx1"/>
          </a:solidFill>
          <a:latin typeface="+mn-lt"/>
          <a:ea typeface="+mn-ea"/>
          <a:cs typeface="+mn-cs"/>
        </a:defRPr>
      </a:lvl3pPr>
      <a:lvl4pPr marL="1600040"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4pPr>
      <a:lvl5pPr marL="2057194"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5pPr>
      <a:lvl6pPr marL="2514348"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1502"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8657"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5811" indent="-228577" algn="l" defTabSz="914309"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zh-CN"/>
      </a:defPPr>
      <a:lvl1pPr marL="0" algn="l" defTabSz="914309" rtl="0" eaLnBrk="1" latinLnBrk="0" hangingPunct="1">
        <a:defRPr sz="1799" kern="1200">
          <a:solidFill>
            <a:schemeClr val="tx1"/>
          </a:solidFill>
          <a:latin typeface="+mn-lt"/>
          <a:ea typeface="+mn-ea"/>
          <a:cs typeface="+mn-cs"/>
        </a:defRPr>
      </a:lvl1pPr>
      <a:lvl2pPr marL="457154" algn="l" defTabSz="914309" rtl="0" eaLnBrk="1" latinLnBrk="0" hangingPunct="1">
        <a:defRPr sz="1799" kern="1200">
          <a:solidFill>
            <a:schemeClr val="tx1"/>
          </a:solidFill>
          <a:latin typeface="+mn-lt"/>
          <a:ea typeface="+mn-ea"/>
          <a:cs typeface="+mn-cs"/>
        </a:defRPr>
      </a:lvl2pPr>
      <a:lvl3pPr marL="914309" algn="l" defTabSz="914309" rtl="0" eaLnBrk="1" latinLnBrk="0" hangingPunct="1">
        <a:defRPr sz="1799" kern="1200">
          <a:solidFill>
            <a:schemeClr val="tx1"/>
          </a:solidFill>
          <a:latin typeface="+mn-lt"/>
          <a:ea typeface="+mn-ea"/>
          <a:cs typeface="+mn-cs"/>
        </a:defRPr>
      </a:lvl3pPr>
      <a:lvl4pPr marL="1371462" algn="l" defTabSz="914309" rtl="0" eaLnBrk="1" latinLnBrk="0" hangingPunct="1">
        <a:defRPr sz="1799" kern="1200">
          <a:solidFill>
            <a:schemeClr val="tx1"/>
          </a:solidFill>
          <a:latin typeface="+mn-lt"/>
          <a:ea typeface="+mn-ea"/>
          <a:cs typeface="+mn-cs"/>
        </a:defRPr>
      </a:lvl4pPr>
      <a:lvl5pPr marL="1828617" algn="l" defTabSz="914309" rtl="0" eaLnBrk="1" latinLnBrk="0" hangingPunct="1">
        <a:defRPr sz="1799" kern="1200">
          <a:solidFill>
            <a:schemeClr val="tx1"/>
          </a:solidFill>
          <a:latin typeface="+mn-lt"/>
          <a:ea typeface="+mn-ea"/>
          <a:cs typeface="+mn-cs"/>
        </a:defRPr>
      </a:lvl5pPr>
      <a:lvl6pPr marL="2285771" algn="l" defTabSz="914309" rtl="0" eaLnBrk="1" latinLnBrk="0" hangingPunct="1">
        <a:defRPr sz="1799" kern="1200">
          <a:solidFill>
            <a:schemeClr val="tx1"/>
          </a:solidFill>
          <a:latin typeface="+mn-lt"/>
          <a:ea typeface="+mn-ea"/>
          <a:cs typeface="+mn-cs"/>
        </a:defRPr>
      </a:lvl6pPr>
      <a:lvl7pPr marL="2742926" algn="l" defTabSz="914309" rtl="0" eaLnBrk="1" latinLnBrk="0" hangingPunct="1">
        <a:defRPr sz="1799" kern="1200">
          <a:solidFill>
            <a:schemeClr val="tx1"/>
          </a:solidFill>
          <a:latin typeface="+mn-lt"/>
          <a:ea typeface="+mn-ea"/>
          <a:cs typeface="+mn-cs"/>
        </a:defRPr>
      </a:lvl7pPr>
      <a:lvl8pPr marL="3200080" algn="l" defTabSz="914309" rtl="0" eaLnBrk="1" latinLnBrk="0" hangingPunct="1">
        <a:defRPr sz="1799" kern="1200">
          <a:solidFill>
            <a:schemeClr val="tx1"/>
          </a:solidFill>
          <a:latin typeface="+mn-lt"/>
          <a:ea typeface="+mn-ea"/>
          <a:cs typeface="+mn-cs"/>
        </a:defRPr>
      </a:lvl8pPr>
      <a:lvl9pPr marL="3657235" algn="l" defTabSz="914309"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E3450-B00C-4083-A665-4ACEFA817E0E}" type="datetimeFigureOut">
              <a:rPr lang="zh-CN" altLang="en-US" smtClean="0"/>
              <a:pPr/>
              <a:t>2026/8/15</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959538288"/>
      </p:ext>
    </p:extLst>
  </p:cSld>
  <p:clrMap bg1="lt1" tx1="dk1" bg2="lt2" tx2="dk2" accent1="accent1" accent2="accent2" accent3="accent3" accent4="accent4" accent5="accent5" accent6="accent6" hlink="hlink" folHlink="folHlink"/>
  <p:sldLayoutIdLst>
    <p:sldLayoutId id="2147484322" r:id="rId1"/>
    <p:sldLayoutId id="2147484323" r:id="rId2"/>
    <p:sldLayoutId id="2147484324" r:id="rId3"/>
    <p:sldLayoutId id="2147484325" r:id="rId4"/>
    <p:sldLayoutId id="2147484326" r:id="rId5"/>
    <p:sldLayoutId id="2147484327" r:id="rId6"/>
    <p:sldLayoutId id="2147484328"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文本"/>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标题文本</a:t>
            </a:r>
          </a:p>
        </p:txBody>
      </p:sp>
      <p:sp>
        <p:nvSpPr>
          <p:cNvPr id="3" name="正文级别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正文级别 1</a:t>
            </a:r>
          </a:p>
          <a:p>
            <a:pPr lvl="1"/>
            <a:r>
              <a:t>正文级别 2</a:t>
            </a:r>
          </a:p>
          <a:p>
            <a:pPr lvl="2"/>
            <a:r>
              <a:t>正文级别 3</a:t>
            </a:r>
          </a:p>
          <a:p>
            <a:pPr lvl="3"/>
            <a:r>
              <a:t>正文级别 4</a:t>
            </a:r>
          </a:p>
          <a:p>
            <a:pPr lvl="4"/>
            <a:r>
              <a:t>正文级别 5</a:t>
            </a:r>
          </a:p>
        </p:txBody>
      </p:sp>
      <p:sp>
        <p:nvSpPr>
          <p:cNvPr id="4" name="幻灯片编号"/>
          <p:cNvSpPr txBox="1">
            <a:spLocks noGrp="1"/>
          </p:cNvSpPr>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extLst>
      <p:ext uri="{BB962C8B-B14F-4D97-AF65-F5344CB8AC3E}">
        <p14:creationId xmlns:p14="http://schemas.microsoft.com/office/powerpoint/2010/main" val="2360015179"/>
      </p:ext>
    </p:extLst>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等线 Light"/>
          <a:ea typeface="等线 Light"/>
          <a:cs typeface="等线 Light"/>
          <a:sym typeface="等线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等线"/>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等线"/>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KSO_TEMPLATE" hidden="1"/>
          <p:cNvSpPr/>
          <p:nvPr>
            <p:custDataLst>
              <p:tags r:id="rId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3230763848"/>
      </p:ext>
    </p:extLst>
  </p:cSld>
  <p:clrMap bg1="lt1" tx1="dk1" bg2="lt2" tx2="dk2" accent1="accent1" accent2="accent2" accent3="accent3" accent4="accent4" accent5="accent5" accent6="accent6" hlink="hlink" folHlink="folHlink"/>
  <p:sldLayoutIdLst>
    <p:sldLayoutId id="2147484380" r:id="rId1"/>
    <p:sldLayoutId id="2147484381" r:id="rId2"/>
    <p:sldLayoutId id="2147484382" r:id="rId3"/>
  </p:sldLayoutIdLst>
  <p:hf hdr="0" ftr="0" dt="0"/>
  <p:txStyles>
    <p:titleStyle>
      <a:lvl1pPr algn="l" defTabSz="914400" rtl="0" eaLnBrk="1" fontAlgn="auto" latinLnBrk="0" hangingPunct="1">
        <a:lnSpc>
          <a:spcPct val="100000"/>
        </a:lnSpc>
        <a:spcBef>
          <a:spcPct val="0"/>
        </a:spcBef>
        <a:buNone/>
        <a:defRPr lang="zh-CN" altLang="en-US" sz="4000" b="1" u="none" strike="noStrike" kern="0" cap="none" spc="0" normalizeH="0" baseline="0" dirty="0">
          <a:solidFill>
            <a:srgbClr val="005DA2"/>
          </a:solidFill>
          <a:uFillTx/>
          <a:latin typeface="Arial" panose="020B0604020202020204" pitchFamily="34" charset="0"/>
          <a:ea typeface="微软雅黑" panose="020B0503020204020204" charset="-122"/>
          <a:cs typeface="+mj-cs"/>
        </a:defRPr>
      </a:lvl1pPr>
    </p:titleStyle>
    <p:bodyStyle>
      <a:lvl1pPr marL="342900" indent="-342900" algn="l" defTabSz="914400" rtl="0" eaLnBrk="1" fontAlgn="auto" latinLnBrk="0" hangingPunct="1">
        <a:lnSpc>
          <a:spcPct val="130000"/>
        </a:lnSpc>
        <a:spcBef>
          <a:spcPts val="0"/>
        </a:spcBef>
        <a:spcAft>
          <a:spcPts val="1000"/>
        </a:spcAft>
        <a:buFont typeface="Arial" panose="020B0604020202020204" pitchFamily="34" charset="0"/>
        <a:buChar char="•"/>
        <a:defRPr lang="zh-CN" altLang="en-US" sz="2400" b="1" u="none" strike="noStrike" kern="0" cap="none" spc="0" normalizeH="0" baseline="0" dirty="0">
          <a:solidFill>
            <a:srgbClr val="005DA2"/>
          </a:solidFill>
          <a:uFillTx/>
          <a:latin typeface="Times New Roman" panose="02020603050405020304" pitchFamily="18" charset="0"/>
          <a:ea typeface="微软雅黑" panose="020B0503020204020204" pitchFamily="34" charset="-122"/>
          <a:cs typeface="+mn-cs"/>
        </a:defRPr>
      </a:lvl1pPr>
      <a:lvl2pPr marL="774900" indent="-3429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lang="zh-CN" altLang="en-US" sz="2000" u="none" strike="noStrike" kern="0" cap="none" spc="0" normalizeH="0" baseline="0" dirty="0">
          <a:solidFill>
            <a:schemeClr val="tx1"/>
          </a:solidFill>
          <a:uFillTx/>
          <a:latin typeface="Times New Roman" panose="02020603050405020304" pitchFamily="18" charset="0"/>
          <a:ea typeface="微软雅黑" panose="020B0503020204020204"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Arial" panose="020B0604020202020204" pitchFamily="34" charset="0"/>
          <a:ea typeface="隶书"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42.jpe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jp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6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9.png"/><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65.jp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64.jpg"/><Relationship Id="rId5" Type="http://schemas.openxmlformats.org/officeDocument/2006/relationships/image" Target="../media/image63.png"/><Relationship Id="rId4" Type="http://schemas.openxmlformats.org/officeDocument/2006/relationships/image" Target="../media/image62.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jpeg"/></Relationships>
</file>

<file path=ppt/slides/_rels/slide2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5.xml"/><Relationship Id="rId6" Type="http://schemas.openxmlformats.org/officeDocument/2006/relationships/image" Target="../media/image15.png"/><Relationship Id="rId5" Type="http://schemas.openxmlformats.org/officeDocument/2006/relationships/image" Target="../media/image14.emf"/><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3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20.png"/><Relationship Id="rId7" Type="http://schemas.openxmlformats.org/officeDocument/2006/relationships/image" Target="../media/image82.jpe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81.png"/></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jpg"/><Relationship Id="rId7" Type="http://schemas.openxmlformats.org/officeDocument/2006/relationships/image" Target="../media/image14.emf"/><Relationship Id="rId12"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3.jpe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4.jpg"/><Relationship Id="rId7" Type="http://schemas.openxmlformats.org/officeDocument/2006/relationships/image" Target="../media/image29.pn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组合 14">
            <a:extLst>
              <a:ext uri="{FF2B5EF4-FFF2-40B4-BE49-F238E27FC236}">
                <a16:creationId xmlns:a16="http://schemas.microsoft.com/office/drawing/2014/main" id="{530B62D9-6667-1AA5-1152-BAA9B51F981F}"/>
              </a:ext>
            </a:extLst>
          </p:cNvPr>
          <p:cNvGrpSpPr/>
          <p:nvPr/>
        </p:nvGrpSpPr>
        <p:grpSpPr>
          <a:xfrm>
            <a:off x="0" y="1655620"/>
            <a:ext cx="12192000" cy="1616283"/>
            <a:chOff x="0" y="1437446"/>
            <a:chExt cx="9144000" cy="2030729"/>
          </a:xfrm>
          <a:solidFill>
            <a:srgbClr val="0070C0"/>
          </a:solidFill>
        </p:grpSpPr>
        <p:sp>
          <p:nvSpPr>
            <p:cNvPr id="4" name="矩形 3">
              <a:extLst>
                <a:ext uri="{FF2B5EF4-FFF2-40B4-BE49-F238E27FC236}">
                  <a16:creationId xmlns:a16="http://schemas.microsoft.com/office/drawing/2014/main" id="{AF403E2D-0528-37EF-4EA3-AC6AC128A033}"/>
                </a:ext>
              </a:extLst>
            </p:cNvPr>
            <p:cNvSpPr/>
            <p:nvPr/>
          </p:nvSpPr>
          <p:spPr>
            <a:xfrm>
              <a:off x="1" y="1437446"/>
              <a:ext cx="9143999" cy="179704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 name="组合 4">
              <a:extLst>
                <a:ext uri="{FF2B5EF4-FFF2-40B4-BE49-F238E27FC236}">
                  <a16:creationId xmlns:a16="http://schemas.microsoft.com/office/drawing/2014/main" id="{66680DDA-5053-85AA-82FC-4B173BCCCEBC}"/>
                </a:ext>
              </a:extLst>
            </p:cNvPr>
            <p:cNvGrpSpPr/>
            <p:nvPr/>
          </p:nvGrpSpPr>
          <p:grpSpPr>
            <a:xfrm>
              <a:off x="0" y="3282755"/>
              <a:ext cx="4459544" cy="185420"/>
              <a:chOff x="-44" y="5824"/>
              <a:chExt cx="5299" cy="292"/>
            </a:xfrm>
            <a:grpFill/>
          </p:grpSpPr>
          <p:sp>
            <p:nvSpPr>
              <p:cNvPr id="6" name="任意多边形 9">
                <a:extLst>
                  <a:ext uri="{FF2B5EF4-FFF2-40B4-BE49-F238E27FC236}">
                    <a16:creationId xmlns:a16="http://schemas.microsoft.com/office/drawing/2014/main" id="{95A26E5B-AE17-DFA6-A7A5-6FE7811919E3}"/>
                  </a:ext>
                </a:extLst>
              </p:cNvPr>
              <p:cNvSpPr/>
              <p:nvPr/>
            </p:nvSpPr>
            <p:spPr>
              <a:xfrm>
                <a:off x="-44" y="5824"/>
                <a:ext cx="2448" cy="292"/>
              </a:xfrm>
              <a:custGeom>
                <a:avLst/>
                <a:gdLst>
                  <a:gd name="connsiteX0" fmla="*/ 0 w 2448"/>
                  <a:gd name="connsiteY0" fmla="*/ 0 h 292"/>
                  <a:gd name="connsiteX1" fmla="*/ 2448 w 2448"/>
                  <a:gd name="connsiteY1" fmla="*/ 2 h 292"/>
                  <a:gd name="connsiteX2" fmla="*/ 2128 w 2448"/>
                  <a:gd name="connsiteY2" fmla="*/ 292 h 292"/>
                  <a:gd name="connsiteX3" fmla="*/ 0 w 2448"/>
                  <a:gd name="connsiteY3" fmla="*/ 292 h 292"/>
                  <a:gd name="connsiteX4" fmla="*/ 0 w 2448"/>
                  <a:gd name="connsiteY4" fmla="*/ 0 h 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48" h="292">
                    <a:moveTo>
                      <a:pt x="0" y="0"/>
                    </a:moveTo>
                    <a:lnTo>
                      <a:pt x="2448" y="2"/>
                    </a:lnTo>
                    <a:lnTo>
                      <a:pt x="2128" y="292"/>
                    </a:lnTo>
                    <a:lnTo>
                      <a:pt x="0" y="292"/>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 name="任意多边形 11">
                <a:extLst>
                  <a:ext uri="{FF2B5EF4-FFF2-40B4-BE49-F238E27FC236}">
                    <a16:creationId xmlns:a16="http://schemas.microsoft.com/office/drawing/2014/main" id="{63B8C317-CF3D-6585-F15E-506E62208B39}"/>
                  </a:ext>
                </a:extLst>
              </p:cNvPr>
              <p:cNvSpPr/>
              <p:nvPr/>
            </p:nvSpPr>
            <p:spPr>
              <a:xfrm>
                <a:off x="2198" y="5826"/>
                <a:ext cx="1638" cy="290"/>
              </a:xfrm>
              <a:custGeom>
                <a:avLst/>
                <a:gdLst>
                  <a:gd name="connsiteX0" fmla="*/ 313 w 1638"/>
                  <a:gd name="connsiteY0" fmla="*/ 1 h 290"/>
                  <a:gd name="connsiteX1" fmla="*/ 1638 w 1638"/>
                  <a:gd name="connsiteY1" fmla="*/ 0 h 290"/>
                  <a:gd name="connsiteX2" fmla="*/ 1320 w 1638"/>
                  <a:gd name="connsiteY2" fmla="*/ 290 h 290"/>
                  <a:gd name="connsiteX3" fmla="*/ 0 w 1638"/>
                  <a:gd name="connsiteY3" fmla="*/ 286 h 290"/>
                  <a:gd name="connsiteX4" fmla="*/ 313 w 1638"/>
                  <a:gd name="connsiteY4" fmla="*/ 1 h 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 h="290">
                    <a:moveTo>
                      <a:pt x="313" y="1"/>
                    </a:moveTo>
                    <a:lnTo>
                      <a:pt x="1638" y="0"/>
                    </a:lnTo>
                    <a:lnTo>
                      <a:pt x="1320" y="290"/>
                    </a:lnTo>
                    <a:lnTo>
                      <a:pt x="0" y="286"/>
                    </a:lnTo>
                    <a:lnTo>
                      <a:pt x="31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多边形 13">
                <a:extLst>
                  <a:ext uri="{FF2B5EF4-FFF2-40B4-BE49-F238E27FC236}">
                    <a16:creationId xmlns:a16="http://schemas.microsoft.com/office/drawing/2014/main" id="{2E17E56E-FA48-025A-2CD5-71EA2EA05F43}"/>
                  </a:ext>
                </a:extLst>
              </p:cNvPr>
              <p:cNvSpPr/>
              <p:nvPr/>
            </p:nvSpPr>
            <p:spPr>
              <a:xfrm>
                <a:off x="3617" y="5826"/>
                <a:ext cx="1638" cy="290"/>
              </a:xfrm>
              <a:custGeom>
                <a:avLst/>
                <a:gdLst>
                  <a:gd name="connsiteX0" fmla="*/ 313 w 1638"/>
                  <a:gd name="connsiteY0" fmla="*/ 1 h 290"/>
                  <a:gd name="connsiteX1" fmla="*/ 1638 w 1638"/>
                  <a:gd name="connsiteY1" fmla="*/ 0 h 290"/>
                  <a:gd name="connsiteX2" fmla="*/ 1320 w 1638"/>
                  <a:gd name="connsiteY2" fmla="*/ 290 h 290"/>
                  <a:gd name="connsiteX3" fmla="*/ 0 w 1638"/>
                  <a:gd name="connsiteY3" fmla="*/ 286 h 290"/>
                  <a:gd name="connsiteX4" fmla="*/ 313 w 1638"/>
                  <a:gd name="connsiteY4" fmla="*/ 1 h 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 h="290">
                    <a:moveTo>
                      <a:pt x="313" y="1"/>
                    </a:moveTo>
                    <a:lnTo>
                      <a:pt x="1638" y="0"/>
                    </a:lnTo>
                    <a:lnTo>
                      <a:pt x="1320" y="290"/>
                    </a:lnTo>
                    <a:lnTo>
                      <a:pt x="0" y="286"/>
                    </a:lnTo>
                    <a:lnTo>
                      <a:pt x="313" y="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sp>
        <p:nvSpPr>
          <p:cNvPr id="8" name="TextBox 8">
            <a:extLst>
              <a:ext uri="{FF2B5EF4-FFF2-40B4-BE49-F238E27FC236}">
                <a16:creationId xmlns:a16="http://schemas.microsoft.com/office/drawing/2014/main" id="{00032B0C-06AE-7EA0-7300-C03427C89854}"/>
              </a:ext>
            </a:extLst>
          </p:cNvPr>
          <p:cNvSpPr txBox="1"/>
          <p:nvPr/>
        </p:nvSpPr>
        <p:spPr>
          <a:xfrm>
            <a:off x="-13853" y="1996786"/>
            <a:ext cx="12191999" cy="769336"/>
          </a:xfrm>
          <a:prstGeom prst="rect">
            <a:avLst/>
          </a:prstGeom>
          <a:noFill/>
        </p:spPr>
        <p:txBody>
          <a:bodyPr wrap="square" lIns="91338" tIns="45668" rIns="91338" bIns="45668" rtlCol="0">
            <a:spAutoFit/>
          </a:bodyPr>
          <a:lstStyle/>
          <a:p>
            <a:pPr lvl="0" algn="ctr">
              <a:defRPr/>
            </a:pPr>
            <a:r>
              <a:rPr lang="zh-CN" altLang="en-US" sz="4400" b="1" dirty="0">
                <a:solidFill>
                  <a:prstClr val="white"/>
                </a:solidFill>
                <a:latin typeface="微软雅黑" panose="020B0503020204020204" pitchFamily="34" charset="-122"/>
                <a:ea typeface="微软雅黑" panose="020B0503020204020204" pitchFamily="34" charset="-122"/>
                <a:cs typeface="Times New Roman" panose="02020603050405020304" pitchFamily="18" charset="0"/>
              </a:rPr>
              <a:t>面向南天区的伽马射线实验新探测技术研究</a:t>
            </a:r>
            <a:endParaRPr kumimoji="0" lang="zh-CN" altLang="zh-CN" sz="4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a:extLst>
              <a:ext uri="{FF2B5EF4-FFF2-40B4-BE49-F238E27FC236}">
                <a16:creationId xmlns:a16="http://schemas.microsoft.com/office/drawing/2014/main" id="{E9E3E2D6-FF61-81F9-2190-F9E05FA080B9}"/>
              </a:ext>
            </a:extLst>
          </p:cNvPr>
          <p:cNvSpPr txBox="1"/>
          <p:nvPr/>
        </p:nvSpPr>
        <p:spPr>
          <a:xfrm>
            <a:off x="-478998" y="3468037"/>
            <a:ext cx="11522076" cy="633187"/>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zh-CN" altLang="en-US" sz="32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课题负责人</a:t>
            </a:r>
            <a:r>
              <a:rPr kumimoji="0" lang="zh-CN" altLang="en-US" sz="32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rPr>
              <a:t>：</a:t>
            </a:r>
            <a:r>
              <a:rPr lang="zh-CN" altLang="en-US" sz="32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刘佳</a:t>
            </a:r>
            <a:endParaRPr kumimoji="0" lang="en-US" altLang="zh-CN" sz="2400" b="1" i="0" u="none" strike="noStrike" kern="1200" cap="none" spc="0" normalizeH="0" baseline="0" noProof="0" dirty="0">
              <a:ln>
                <a:noFill/>
              </a:ln>
              <a:solidFill>
                <a:srgbClr val="002060"/>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16" name="TextBox 15">
            <a:extLst>
              <a:ext uri="{FF2B5EF4-FFF2-40B4-BE49-F238E27FC236}">
                <a16:creationId xmlns:a16="http://schemas.microsoft.com/office/drawing/2014/main" id="{A2AA19C6-ED8E-4760-ADCA-D385F909DE97}"/>
              </a:ext>
            </a:extLst>
          </p:cNvPr>
          <p:cNvSpPr txBox="1"/>
          <p:nvPr/>
        </p:nvSpPr>
        <p:spPr>
          <a:xfrm>
            <a:off x="501222" y="5776007"/>
            <a:ext cx="10889673" cy="830997"/>
          </a:xfrm>
          <a:prstGeom prst="rect">
            <a:avLst/>
          </a:prstGeom>
          <a:noFill/>
        </p:spPr>
        <p:txBody>
          <a:bodyPr wrap="square">
            <a:spAutoFit/>
          </a:bodyPr>
          <a:lstStyle/>
          <a:p>
            <a:pPr lvl="0" algn="ctr">
              <a:defRPr/>
            </a:pPr>
            <a:r>
              <a:rPr lang="en-US" altLang="zh-CN" sz="2400" b="1" dirty="0">
                <a:solidFill>
                  <a:schemeClr val="bg1">
                    <a:lumMod val="50000"/>
                  </a:schemeClr>
                </a:solidFill>
                <a:latin typeface="微软雅黑" panose="020B0503020204020204" pitchFamily="34" charset="-122"/>
                <a:ea typeface="微软雅黑" panose="020B0503020204020204" pitchFamily="34" charset="-122"/>
                <a:cs typeface="Arial" panose="020B0604020202020204" pitchFamily="34" charset="0"/>
              </a:rPr>
              <a:t>LHAASO </a:t>
            </a:r>
            <a:r>
              <a:rPr lang="zh-CN" altLang="en-US" sz="2400" b="1" dirty="0">
                <a:solidFill>
                  <a:schemeClr val="bg1">
                    <a:lumMod val="50000"/>
                  </a:schemeClr>
                </a:solidFill>
                <a:latin typeface="微软雅黑" panose="020B0503020204020204" pitchFamily="34" charset="-122"/>
                <a:ea typeface="微软雅黑" panose="020B0503020204020204" pitchFamily="34" charset="-122"/>
                <a:cs typeface="Arial" panose="020B0604020202020204" pitchFamily="34" charset="0"/>
              </a:rPr>
              <a:t>天体辐射与宇宙线成分谱观测研究及新探测技术研究项目第四课题</a:t>
            </a:r>
            <a:endParaRPr lang="en-US" altLang="zh-CN" sz="2400" b="1" dirty="0">
              <a:solidFill>
                <a:schemeClr val="bg1">
                  <a:lumMod val="50000"/>
                </a:schemeClr>
              </a:solidFill>
              <a:latin typeface="微软雅黑" panose="020B0503020204020204" pitchFamily="34" charset="-122"/>
              <a:ea typeface="微软雅黑" panose="020B0503020204020204" pitchFamily="34" charset="-122"/>
              <a:cs typeface="Arial" panose="020B0604020202020204" pitchFamily="34" charset="0"/>
            </a:endParaRPr>
          </a:p>
          <a:p>
            <a:pPr lvl="0" algn="ctr">
              <a:defRPr/>
            </a:pPr>
            <a:r>
              <a:rPr lang="en-US" altLang="zh-CN" sz="2400" b="1" dirty="0">
                <a:solidFill>
                  <a:schemeClr val="bg1">
                    <a:lumMod val="50000"/>
                  </a:schemeClr>
                </a:solidFill>
                <a:latin typeface="微软雅黑" panose="020B0503020204020204" pitchFamily="34" charset="-122"/>
                <a:ea typeface="微软雅黑" panose="020B0503020204020204" pitchFamily="34" charset="-122"/>
                <a:cs typeface="Arial" panose="020B0604020202020204" pitchFamily="34" charset="0"/>
              </a:rPr>
              <a:t>2026/08/17</a:t>
            </a:r>
            <a:endParaRPr lang="zh-CN" altLang="en-US" sz="2400" b="1" dirty="0">
              <a:solidFill>
                <a:schemeClr val="bg1">
                  <a:lumMod val="50000"/>
                </a:schemeClr>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26" name="TextBox 25">
            <a:extLst>
              <a:ext uri="{FF2B5EF4-FFF2-40B4-BE49-F238E27FC236}">
                <a16:creationId xmlns:a16="http://schemas.microsoft.com/office/drawing/2014/main" id="{B113AB69-921F-4B34-BBBD-B5E0FD67C4F2}"/>
              </a:ext>
            </a:extLst>
          </p:cNvPr>
          <p:cNvSpPr txBox="1"/>
          <p:nvPr/>
        </p:nvSpPr>
        <p:spPr>
          <a:xfrm>
            <a:off x="1583326" y="4236926"/>
            <a:ext cx="8079828" cy="1098699"/>
          </a:xfrm>
          <a:prstGeom prst="rect">
            <a:avLst/>
          </a:prstGeom>
          <a:noFill/>
        </p:spPr>
        <p:txBody>
          <a:bodyPr wrap="square">
            <a:spAutoFit/>
          </a:bodyPr>
          <a:lstStyle/>
          <a:p>
            <a:pPr indent="900430" fontAlgn="b">
              <a:lnSpc>
                <a:spcPct val="150000"/>
              </a:lnSpc>
            </a:pPr>
            <a:r>
              <a:rPr lang="zh-CN" altLang="en-US" sz="2400" b="1" kern="100" dirty="0">
                <a:solidFill>
                  <a:srgbClr val="0070C0"/>
                </a:solidFill>
                <a:latin typeface="微软雅黑" panose="020B0503020204020204" pitchFamily="34" charset="-122"/>
                <a:ea typeface="微软雅黑" panose="020B0503020204020204" pitchFamily="34" charset="-122"/>
                <a:cs typeface="Calibri" panose="020F0502020204030204" pitchFamily="34" charset="0"/>
              </a:rPr>
              <a:t>课题承担</a:t>
            </a:r>
            <a:r>
              <a:rPr lang="zh-CN" altLang="en-US" sz="2400" b="1" kern="100" dirty="0">
                <a:solidFill>
                  <a:srgbClr val="0070C0"/>
                </a:solidFill>
                <a:effectLst/>
                <a:latin typeface="微软雅黑" panose="020B0503020204020204" pitchFamily="34" charset="-122"/>
                <a:ea typeface="微软雅黑" panose="020B0503020204020204" pitchFamily="34" charset="-122"/>
                <a:cs typeface="Calibri" panose="020F0502020204030204" pitchFamily="34" charset="0"/>
              </a:rPr>
              <a:t>单位</a:t>
            </a:r>
            <a:r>
              <a:rPr lang="zh-CN" altLang="zh-CN" sz="2400" b="1" kern="100" dirty="0">
                <a:solidFill>
                  <a:srgbClr val="0070C0"/>
                </a:solidFill>
                <a:effectLst/>
                <a:latin typeface="微软雅黑" panose="020B0503020204020204" pitchFamily="34" charset="-122"/>
                <a:ea typeface="微软雅黑" panose="020B0503020204020204" pitchFamily="34" charset="-122"/>
                <a:cs typeface="Calibri" panose="020F0502020204030204" pitchFamily="34" charset="0"/>
              </a:rPr>
              <a:t>：</a:t>
            </a:r>
            <a:r>
              <a:rPr lang="zh-CN" altLang="en-US" sz="2400" b="1" kern="100" dirty="0">
                <a:solidFill>
                  <a:srgbClr val="0070C0"/>
                </a:solidFill>
                <a:effectLst/>
                <a:latin typeface="微软雅黑" panose="020B0503020204020204" pitchFamily="34" charset="-122"/>
                <a:ea typeface="微软雅黑" panose="020B0503020204020204" pitchFamily="34" charset="-122"/>
                <a:cs typeface="Calibri" panose="020F0502020204030204" pitchFamily="34" charset="0"/>
              </a:rPr>
              <a:t>中国科学院高能物理研究所</a:t>
            </a:r>
            <a:endParaRPr lang="zh-CN" altLang="zh-CN" sz="2400" b="1" kern="100" dirty="0">
              <a:solidFill>
                <a:srgbClr val="0070C0"/>
              </a:solidFill>
              <a:effectLst/>
              <a:latin typeface="微软雅黑" panose="020B0503020204020204" pitchFamily="34" charset="-122"/>
              <a:ea typeface="微软雅黑" panose="020B0503020204020204" pitchFamily="34" charset="-122"/>
            </a:endParaRPr>
          </a:p>
          <a:p>
            <a:pPr indent="900430" fontAlgn="b">
              <a:lnSpc>
                <a:spcPct val="150000"/>
              </a:lnSpc>
            </a:pPr>
            <a:r>
              <a:rPr lang="zh-CN" altLang="en-US" sz="2400" b="1" kern="100" dirty="0">
                <a:solidFill>
                  <a:srgbClr val="0070C0"/>
                </a:solidFill>
                <a:latin typeface="微软雅黑" panose="020B0503020204020204" pitchFamily="34" charset="-122"/>
                <a:ea typeface="微软雅黑" panose="020B0503020204020204" pitchFamily="34" charset="-122"/>
                <a:cs typeface="Calibri" panose="020F0502020204030204" pitchFamily="34" charset="0"/>
              </a:rPr>
              <a:t>课题参与</a:t>
            </a:r>
            <a:r>
              <a:rPr lang="zh-CN" altLang="zh-CN" sz="2400" b="1" kern="100" dirty="0">
                <a:solidFill>
                  <a:srgbClr val="0070C0"/>
                </a:solidFill>
                <a:latin typeface="微软雅黑" panose="020B0503020204020204" pitchFamily="34" charset="-122"/>
                <a:ea typeface="微软雅黑" panose="020B0503020204020204" pitchFamily="34" charset="-122"/>
                <a:cs typeface="Calibri" panose="020F0502020204030204" pitchFamily="34" charset="0"/>
              </a:rPr>
              <a:t>单位：</a:t>
            </a:r>
            <a:r>
              <a:rPr lang="zh-CN" altLang="en-US" sz="2400" b="1" kern="100" dirty="0">
                <a:solidFill>
                  <a:srgbClr val="0070C0"/>
                </a:solidFill>
                <a:latin typeface="微软雅黑" panose="020B0503020204020204" pitchFamily="34" charset="-122"/>
                <a:ea typeface="微软雅黑" panose="020B0503020204020204" pitchFamily="34" charset="-122"/>
                <a:cs typeface="Calibri" panose="020F0502020204030204" pitchFamily="34" charset="0"/>
              </a:rPr>
              <a:t>山东大学</a:t>
            </a:r>
            <a:endParaRPr lang="zh-CN" altLang="zh-CN" sz="2400" b="1" kern="100" dirty="0">
              <a:solidFill>
                <a:srgbClr val="0070C0"/>
              </a:solidFill>
              <a:latin typeface="微软雅黑" panose="020B0503020204020204" pitchFamily="34" charset="-122"/>
              <a:ea typeface="微软雅黑" panose="020B0503020204020204" pitchFamily="34" charset="-122"/>
              <a:cs typeface="Calibri" panose="020F0502020204030204" pitchFamily="34" charset="0"/>
            </a:endParaRPr>
          </a:p>
        </p:txBody>
      </p:sp>
      <p:pic>
        <p:nvPicPr>
          <p:cNvPr id="13" name="图片 12">
            <a:extLst>
              <a:ext uri="{FF2B5EF4-FFF2-40B4-BE49-F238E27FC236}">
                <a16:creationId xmlns:a16="http://schemas.microsoft.com/office/drawing/2014/main" id="{2A1E0FE9-0CFF-4578-8E01-E7B842584B6C}"/>
              </a:ext>
            </a:extLst>
          </p:cNvPr>
          <p:cNvPicPr>
            <a:picLocks noChangeAspect="1"/>
          </p:cNvPicPr>
          <p:nvPr/>
        </p:nvPicPr>
        <p:blipFill>
          <a:blip r:embed="rId3"/>
          <a:stretch>
            <a:fillRect/>
          </a:stretch>
        </p:blipFill>
        <p:spPr>
          <a:xfrm>
            <a:off x="270974" y="156076"/>
            <a:ext cx="1966535" cy="1234536"/>
          </a:xfrm>
          <a:prstGeom prst="rect">
            <a:avLst/>
          </a:prstGeom>
        </p:spPr>
      </p:pic>
      <p:pic>
        <p:nvPicPr>
          <p:cNvPr id="3" name="图片 2">
            <a:extLst>
              <a:ext uri="{FF2B5EF4-FFF2-40B4-BE49-F238E27FC236}">
                <a16:creationId xmlns:a16="http://schemas.microsoft.com/office/drawing/2014/main" id="{4A496927-88D7-43EF-BFA2-E5D9A6B894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9110" y="41986"/>
            <a:ext cx="2519761" cy="1574212"/>
          </a:xfrm>
          <a:prstGeom prst="rect">
            <a:avLst/>
          </a:prstGeom>
        </p:spPr>
      </p:pic>
    </p:spTree>
    <p:extLst>
      <p:ext uri="{BB962C8B-B14F-4D97-AF65-F5344CB8AC3E}">
        <p14:creationId xmlns:p14="http://schemas.microsoft.com/office/powerpoint/2010/main" val="30251231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20" name="文本框 19">
            <a:extLst>
              <a:ext uri="{FF2B5EF4-FFF2-40B4-BE49-F238E27FC236}">
                <a16:creationId xmlns:a16="http://schemas.microsoft.com/office/drawing/2014/main" id="{CE126953-3179-4261-A98B-6A2864B09EE4}"/>
              </a:ext>
            </a:extLst>
          </p:cNvPr>
          <p:cNvSpPr txBox="1"/>
          <p:nvPr/>
        </p:nvSpPr>
        <p:spPr>
          <a:xfrm>
            <a:off x="1884488" y="4463038"/>
            <a:ext cx="2749471" cy="400110"/>
          </a:xfrm>
          <a:prstGeom prst="rect">
            <a:avLst/>
          </a:prstGeom>
          <a:noFill/>
        </p:spPr>
        <p:txBody>
          <a:bodyPr wrap="none" rtlCol="0">
            <a:spAutoFit/>
          </a:bodyPr>
          <a:lstStyle/>
          <a:p>
            <a:r>
              <a:rPr lang="zh-CN" altLang="en-US" sz="2000" b="1" dirty="0"/>
              <a:t>不同波长下透过率测试</a:t>
            </a:r>
          </a:p>
        </p:txBody>
      </p:sp>
      <p:pic>
        <p:nvPicPr>
          <p:cNvPr id="21" name="图片 20">
            <a:extLst>
              <a:ext uri="{FF2B5EF4-FFF2-40B4-BE49-F238E27FC236}">
                <a16:creationId xmlns:a16="http://schemas.microsoft.com/office/drawing/2014/main" id="{6E24E2C8-C775-4E97-B595-54D5A4665F70}"/>
              </a:ext>
            </a:extLst>
          </p:cNvPr>
          <p:cNvPicPr>
            <a:picLocks noChangeAspect="1"/>
          </p:cNvPicPr>
          <p:nvPr/>
        </p:nvPicPr>
        <p:blipFill>
          <a:blip r:embed="rId4"/>
          <a:stretch>
            <a:fillRect/>
          </a:stretch>
        </p:blipFill>
        <p:spPr>
          <a:xfrm>
            <a:off x="725996" y="901715"/>
            <a:ext cx="5532200" cy="3519725"/>
          </a:xfrm>
          <a:prstGeom prst="rect">
            <a:avLst/>
          </a:prstGeom>
        </p:spPr>
      </p:pic>
      <p:grpSp>
        <p:nvGrpSpPr>
          <p:cNvPr id="3" name="组合 2">
            <a:extLst>
              <a:ext uri="{FF2B5EF4-FFF2-40B4-BE49-F238E27FC236}">
                <a16:creationId xmlns:a16="http://schemas.microsoft.com/office/drawing/2014/main" id="{51FB9330-75D5-461A-829B-0FB7DC8E8987}"/>
              </a:ext>
            </a:extLst>
          </p:cNvPr>
          <p:cNvGrpSpPr/>
          <p:nvPr/>
        </p:nvGrpSpPr>
        <p:grpSpPr>
          <a:xfrm>
            <a:off x="6532465" y="1155032"/>
            <a:ext cx="5454315" cy="2685683"/>
            <a:chOff x="611067" y="1188603"/>
            <a:chExt cx="5207858" cy="2579542"/>
          </a:xfrm>
        </p:grpSpPr>
        <p:pic>
          <p:nvPicPr>
            <p:cNvPr id="25" name="图片 24">
              <a:extLst>
                <a:ext uri="{FF2B5EF4-FFF2-40B4-BE49-F238E27FC236}">
                  <a16:creationId xmlns:a16="http://schemas.microsoft.com/office/drawing/2014/main" id="{D561D42D-7DF5-404A-B327-962598B0F4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067" y="1188603"/>
              <a:ext cx="1920410" cy="2579542"/>
            </a:xfrm>
            <a:prstGeom prst="rect">
              <a:avLst/>
            </a:prstGeom>
          </p:spPr>
        </p:pic>
        <p:pic>
          <p:nvPicPr>
            <p:cNvPr id="26" name="图片 25">
              <a:extLst>
                <a:ext uri="{FF2B5EF4-FFF2-40B4-BE49-F238E27FC236}">
                  <a16:creationId xmlns:a16="http://schemas.microsoft.com/office/drawing/2014/main" id="{D9237189-540D-4FF9-A95A-6CB0E2C900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31477" y="1188603"/>
              <a:ext cx="3287448" cy="2579542"/>
            </a:xfrm>
            <a:prstGeom prst="rect">
              <a:avLst/>
            </a:prstGeom>
          </p:spPr>
        </p:pic>
        <p:sp>
          <p:nvSpPr>
            <p:cNvPr id="27" name="矩形 26">
              <a:extLst>
                <a:ext uri="{FF2B5EF4-FFF2-40B4-BE49-F238E27FC236}">
                  <a16:creationId xmlns:a16="http://schemas.microsoft.com/office/drawing/2014/main" id="{6FA1F9DD-69C4-4D6D-9CCF-B5DF3A5FE918}"/>
                </a:ext>
              </a:extLst>
            </p:cNvPr>
            <p:cNvSpPr/>
            <p:nvPr/>
          </p:nvSpPr>
          <p:spPr>
            <a:xfrm>
              <a:off x="3380121" y="2383750"/>
              <a:ext cx="1556836" cy="307777"/>
            </a:xfrm>
            <a:prstGeom prst="rect">
              <a:avLst/>
            </a:prstGeom>
          </p:spPr>
          <p:txBody>
            <a:bodyPr wrap="none">
              <a:spAutoFit/>
            </a:bodyPr>
            <a:lstStyle/>
            <a:p>
              <a:r>
                <a:rPr lang="en-US" altLang="zh-CN" sz="1400" dirty="0">
                  <a:solidFill>
                    <a:schemeClr val="bg1"/>
                  </a:solidFill>
                </a:rPr>
                <a:t>Threshold</a:t>
              </a:r>
              <a:r>
                <a:rPr lang="zh-CN" altLang="en-US" sz="1400" dirty="0">
                  <a:solidFill>
                    <a:schemeClr val="bg1"/>
                  </a:solidFill>
                </a:rPr>
                <a:t>：</a:t>
              </a:r>
              <a:r>
                <a:rPr lang="en-US" altLang="zh-CN" sz="1400" dirty="0">
                  <a:solidFill>
                    <a:schemeClr val="bg1"/>
                  </a:solidFill>
                </a:rPr>
                <a:t>3mV </a:t>
              </a:r>
              <a:endParaRPr lang="zh-CN" altLang="en-US" sz="1400" dirty="0">
                <a:solidFill>
                  <a:schemeClr val="bg1"/>
                </a:solidFill>
              </a:endParaRPr>
            </a:p>
          </p:txBody>
        </p:sp>
        <p:sp>
          <p:nvSpPr>
            <p:cNvPr id="28" name="矩形标注 13">
              <a:extLst>
                <a:ext uri="{FF2B5EF4-FFF2-40B4-BE49-F238E27FC236}">
                  <a16:creationId xmlns:a16="http://schemas.microsoft.com/office/drawing/2014/main" id="{B8DAAE1A-80F6-45FD-B51C-E40300F7213D}"/>
                </a:ext>
              </a:extLst>
            </p:cNvPr>
            <p:cNvSpPr/>
            <p:nvPr/>
          </p:nvSpPr>
          <p:spPr>
            <a:xfrm>
              <a:off x="1027958" y="1341822"/>
              <a:ext cx="1040292" cy="283629"/>
            </a:xfrm>
            <a:prstGeom prst="wedgeRectCallout">
              <a:avLst>
                <a:gd name="adj1" fmla="val 16028"/>
                <a:gd name="adj2" fmla="val 1976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t>black film</a:t>
              </a:r>
              <a:endParaRPr lang="zh-CN" altLang="en-US" sz="1400" dirty="0"/>
            </a:p>
          </p:txBody>
        </p:sp>
      </p:grpSp>
      <p:pic>
        <p:nvPicPr>
          <p:cNvPr id="29" name="图片 28">
            <a:extLst>
              <a:ext uri="{FF2B5EF4-FFF2-40B4-BE49-F238E27FC236}">
                <a16:creationId xmlns:a16="http://schemas.microsoft.com/office/drawing/2014/main" id="{8CD6DDF8-09CB-4FCE-858C-E8632B0026EF}"/>
              </a:ext>
            </a:extLst>
          </p:cNvPr>
          <p:cNvPicPr>
            <a:picLocks noChangeAspect="1"/>
          </p:cNvPicPr>
          <p:nvPr/>
        </p:nvPicPr>
        <p:blipFill>
          <a:blip r:embed="rId7"/>
          <a:stretch>
            <a:fillRect/>
          </a:stretch>
        </p:blipFill>
        <p:spPr>
          <a:xfrm>
            <a:off x="759685" y="5038765"/>
            <a:ext cx="7347593" cy="1578138"/>
          </a:xfrm>
          <a:prstGeom prst="rect">
            <a:avLst/>
          </a:prstGeom>
        </p:spPr>
      </p:pic>
      <p:sp>
        <p:nvSpPr>
          <p:cNvPr id="6" name="文本框 5">
            <a:extLst>
              <a:ext uri="{FF2B5EF4-FFF2-40B4-BE49-F238E27FC236}">
                <a16:creationId xmlns:a16="http://schemas.microsoft.com/office/drawing/2014/main" id="{2FE5141B-FE39-4931-A48A-91E2714DDDCF}"/>
              </a:ext>
            </a:extLst>
          </p:cNvPr>
          <p:cNvSpPr txBox="1"/>
          <p:nvPr/>
        </p:nvSpPr>
        <p:spPr>
          <a:xfrm>
            <a:off x="7558042" y="4376225"/>
            <a:ext cx="3749040" cy="461665"/>
          </a:xfrm>
          <a:prstGeom prst="rect">
            <a:avLst/>
          </a:prstGeom>
          <a:noFill/>
        </p:spPr>
        <p:txBody>
          <a:bodyPr wrap="square" rtlCol="0">
            <a:spAutoFit/>
          </a:bodyPr>
          <a:lstStyle/>
          <a:p>
            <a:pPr algn="ctr"/>
            <a:r>
              <a:rPr lang="zh-CN" altLang="en-US" sz="2400" b="1" dirty="0"/>
              <a:t>实验室测试</a:t>
            </a:r>
          </a:p>
        </p:txBody>
      </p:sp>
    </p:spTree>
    <p:extLst>
      <p:ext uri="{BB962C8B-B14F-4D97-AF65-F5344CB8AC3E}">
        <p14:creationId xmlns:p14="http://schemas.microsoft.com/office/powerpoint/2010/main" val="157628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9" name="文本框 8">
            <a:extLst>
              <a:ext uri="{FF2B5EF4-FFF2-40B4-BE49-F238E27FC236}">
                <a16:creationId xmlns:a16="http://schemas.microsoft.com/office/drawing/2014/main" id="{72EAE870-DA0F-4460-B73B-8ECA9452D82D}"/>
              </a:ext>
            </a:extLst>
          </p:cNvPr>
          <p:cNvSpPr txBox="1"/>
          <p:nvPr/>
        </p:nvSpPr>
        <p:spPr>
          <a:xfrm>
            <a:off x="2025873" y="6410438"/>
            <a:ext cx="2128981" cy="369332"/>
          </a:xfrm>
          <a:prstGeom prst="rect">
            <a:avLst/>
          </a:prstGeom>
          <a:noFill/>
        </p:spPr>
        <p:txBody>
          <a:bodyPr wrap="none" rtlCol="0">
            <a:spAutoFit/>
          </a:bodyPr>
          <a:lstStyle/>
          <a:p>
            <a:r>
              <a:rPr lang="zh-CN" altLang="en-US" dirty="0"/>
              <a:t>双</a:t>
            </a:r>
            <a:r>
              <a:rPr lang="en-US" altLang="zh-CN" dirty="0"/>
              <a:t>Tyvek</a:t>
            </a:r>
            <a:r>
              <a:rPr lang="zh-CN" altLang="en-US" dirty="0"/>
              <a:t>层复合技术</a:t>
            </a:r>
          </a:p>
        </p:txBody>
      </p:sp>
      <p:pic>
        <p:nvPicPr>
          <p:cNvPr id="20" name="图片 19">
            <a:extLst>
              <a:ext uri="{FF2B5EF4-FFF2-40B4-BE49-F238E27FC236}">
                <a16:creationId xmlns:a16="http://schemas.microsoft.com/office/drawing/2014/main" id="{C537240B-3DEF-4B51-8DDB-ED3872E04158}"/>
              </a:ext>
            </a:extLst>
          </p:cNvPr>
          <p:cNvPicPr>
            <a:picLocks noChangeAspect="1"/>
          </p:cNvPicPr>
          <p:nvPr/>
        </p:nvPicPr>
        <p:blipFill>
          <a:blip r:embed="rId4"/>
          <a:stretch>
            <a:fillRect/>
          </a:stretch>
        </p:blipFill>
        <p:spPr>
          <a:xfrm>
            <a:off x="6415670" y="1101707"/>
            <a:ext cx="5429504" cy="1689620"/>
          </a:xfrm>
          <a:prstGeom prst="rect">
            <a:avLst/>
          </a:prstGeom>
        </p:spPr>
      </p:pic>
      <p:pic>
        <p:nvPicPr>
          <p:cNvPr id="21" name="图片 20">
            <a:extLst>
              <a:ext uri="{FF2B5EF4-FFF2-40B4-BE49-F238E27FC236}">
                <a16:creationId xmlns:a16="http://schemas.microsoft.com/office/drawing/2014/main" id="{EC78B148-4E02-49EC-B400-D8BBA826C3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029" y="2979598"/>
            <a:ext cx="5423438" cy="3358471"/>
          </a:xfrm>
          <a:prstGeom prst="rect">
            <a:avLst/>
          </a:prstGeom>
        </p:spPr>
      </p:pic>
      <p:pic>
        <p:nvPicPr>
          <p:cNvPr id="25" name="图片 24">
            <a:extLst>
              <a:ext uri="{FF2B5EF4-FFF2-40B4-BE49-F238E27FC236}">
                <a16:creationId xmlns:a16="http://schemas.microsoft.com/office/drawing/2014/main" id="{7C8CED23-BD1C-49F8-90CF-E70E1D67DE1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5670" y="3194250"/>
            <a:ext cx="5571110" cy="3358471"/>
          </a:xfrm>
          <a:prstGeom prst="rect">
            <a:avLst/>
          </a:prstGeom>
        </p:spPr>
      </p:pic>
      <p:pic>
        <p:nvPicPr>
          <p:cNvPr id="26" name="图片 25">
            <a:extLst>
              <a:ext uri="{FF2B5EF4-FFF2-40B4-BE49-F238E27FC236}">
                <a16:creationId xmlns:a16="http://schemas.microsoft.com/office/drawing/2014/main" id="{02A66B90-245D-4E1B-8F5D-0BC5F04CC7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13297" y="815087"/>
            <a:ext cx="1989127" cy="2444240"/>
          </a:xfrm>
          <a:prstGeom prst="rect">
            <a:avLst/>
          </a:prstGeom>
        </p:spPr>
      </p:pic>
    </p:spTree>
    <p:extLst>
      <p:ext uri="{BB962C8B-B14F-4D97-AF65-F5344CB8AC3E}">
        <p14:creationId xmlns:p14="http://schemas.microsoft.com/office/powerpoint/2010/main" val="3913769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335822" y="1001272"/>
            <a:ext cx="3416320" cy="523220"/>
          </a:xfrm>
          <a:prstGeom prst="rect">
            <a:avLst/>
          </a:prstGeom>
        </p:spPr>
        <p:txBody>
          <a:bodyPr wrap="none">
            <a:spAutoFit/>
          </a:bodyPr>
          <a:lstStyle/>
          <a:p>
            <a:pPr algn="ctr" fontAlgn="ctr"/>
            <a:r>
              <a:rPr lang="zh-CN" altLang="en-US" sz="2800" b="1" dirty="0">
                <a:solidFill>
                  <a:srgbClr val="000000"/>
                </a:solidFill>
                <a:latin typeface="微软雅黑" panose="020B0503020204020204" pitchFamily="34" charset="-122"/>
                <a:ea typeface="微软雅黑" panose="020B0503020204020204" pitchFamily="34" charset="-122"/>
              </a:rPr>
              <a:t>单元探测器优化设计</a:t>
            </a:r>
          </a:p>
        </p:txBody>
      </p:sp>
      <p:sp>
        <p:nvSpPr>
          <p:cNvPr id="40" name="内容占位符 2">
            <a:extLst>
              <a:ext uri="{FF2B5EF4-FFF2-40B4-BE49-F238E27FC236}">
                <a16:creationId xmlns:a16="http://schemas.microsoft.com/office/drawing/2014/main" id="{2B863263-EEDE-4516-8035-6F2AEE729CEC}"/>
              </a:ext>
            </a:extLst>
          </p:cNvPr>
          <p:cNvSpPr txBox="1">
            <a:spLocks/>
          </p:cNvSpPr>
          <p:nvPr/>
        </p:nvSpPr>
        <p:spPr>
          <a:xfrm>
            <a:off x="224057" y="1745974"/>
            <a:ext cx="4880264" cy="468370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kumimoji="1" lang="zh-CN" altLang="en-US" sz="2000" dirty="0">
                <a:latin typeface="微软雅黑" panose="020B0503020204020204" pitchFamily="34" charset="-122"/>
                <a:ea typeface="微软雅黑" panose="020B0503020204020204" pitchFamily="34" charset="-122"/>
              </a:rPr>
              <a:t>程序框架：</a:t>
            </a:r>
            <a:r>
              <a:rPr kumimoji="1" lang="en-US" altLang="zh-CN" sz="1600" dirty="0">
                <a:latin typeface="微软雅黑" panose="020B0503020204020204" pitchFamily="34" charset="-122"/>
                <a:ea typeface="微软雅黑" panose="020B0503020204020204" pitchFamily="34" charset="-122"/>
              </a:rPr>
              <a:t>Geant4</a:t>
            </a:r>
            <a:r>
              <a:rPr kumimoji="1" lang="zh-CN" altLang="en-US" sz="1600" dirty="0">
                <a:latin typeface="微软雅黑" panose="020B0503020204020204" pitchFamily="34" charset="-122"/>
                <a:ea typeface="微软雅黑" panose="020B0503020204020204" pitchFamily="34" charset="-122"/>
              </a:rPr>
              <a:t> </a:t>
            </a:r>
            <a:r>
              <a:rPr kumimoji="1" lang="en-US" altLang="zh-CN" sz="1600" dirty="0">
                <a:latin typeface="微软雅黑" panose="020B0503020204020204" pitchFamily="34" charset="-122"/>
                <a:ea typeface="微软雅黑" panose="020B0503020204020204" pitchFamily="34" charset="-122"/>
              </a:rPr>
              <a:t>11.1</a:t>
            </a:r>
          </a:p>
          <a:p>
            <a:r>
              <a:rPr kumimoji="1" lang="zh-CN" altLang="en-US" sz="2000" dirty="0">
                <a:latin typeface="微软雅黑" panose="020B0503020204020204" pitchFamily="34" charset="-122"/>
                <a:ea typeface="微软雅黑" panose="020B0503020204020204" pitchFamily="34" charset="-122"/>
              </a:rPr>
              <a:t>物理过程：</a:t>
            </a:r>
            <a:endParaRPr kumimoji="1" lang="en-US" altLang="zh-CN" sz="2000" dirty="0">
              <a:latin typeface="微软雅黑" panose="020B0503020204020204" pitchFamily="34" charset="-122"/>
              <a:ea typeface="微软雅黑" panose="020B0503020204020204" pitchFamily="34" charset="-122"/>
            </a:endParaRPr>
          </a:p>
          <a:p>
            <a:pPr marL="0" indent="0">
              <a:buFont typeface="Arial" pitchFamily="34" charset="0"/>
              <a:buNone/>
            </a:pPr>
            <a:r>
              <a:rPr kumimoji="1" lang="en-US" altLang="zh-CN" sz="1600" dirty="0">
                <a:latin typeface="微软雅黑" panose="020B0503020204020204" pitchFamily="34" charset="-122"/>
                <a:ea typeface="微软雅黑" panose="020B0503020204020204" pitchFamily="34" charset="-122"/>
              </a:rPr>
              <a:t>	G4EmStandardPhysics_option4, G4Cerenkov</a:t>
            </a:r>
          </a:p>
          <a:p>
            <a:r>
              <a:rPr kumimoji="1" lang="zh-CN" altLang="en-US" sz="2000" dirty="0">
                <a:latin typeface="微软雅黑" panose="020B0503020204020204" pitchFamily="34" charset="-122"/>
                <a:ea typeface="微软雅黑" panose="020B0503020204020204" pitchFamily="34" charset="-122"/>
              </a:rPr>
              <a:t>几何设置：</a:t>
            </a:r>
            <a:endParaRPr kumimoji="1" lang="en-US" altLang="zh-CN" sz="2000" dirty="0">
              <a:latin typeface="微软雅黑" panose="020B0503020204020204" pitchFamily="34" charset="-122"/>
              <a:ea typeface="微软雅黑" panose="020B0503020204020204" pitchFamily="34" charset="-122"/>
            </a:endParaRPr>
          </a:p>
          <a:p>
            <a:pPr lvl="1">
              <a:lnSpc>
                <a:spcPct val="150000"/>
              </a:lnSpc>
              <a:spcBef>
                <a:spcPts val="0"/>
              </a:spcBef>
              <a:buFont typeface="Arial" pitchFamily="34" charset="0"/>
              <a:buChar char="•"/>
            </a:pPr>
            <a:r>
              <a:rPr kumimoji="1" lang="zh-CN" altLang="en-US" sz="1400" dirty="0">
                <a:latin typeface="微软雅黑" panose="020B0503020204020204" pitchFamily="34" charset="-122"/>
                <a:ea typeface="微软雅黑" panose="020B0503020204020204" pitchFamily="34" charset="-122"/>
              </a:rPr>
              <a:t>两种形状：圆柱，圆柱</a:t>
            </a:r>
            <a:r>
              <a:rPr kumimoji="1" lang="en-US" altLang="zh-CN" sz="1400" dirty="0">
                <a:latin typeface="微软雅黑" panose="020B0503020204020204" pitchFamily="34" charset="-122"/>
                <a:ea typeface="微软雅黑" panose="020B0503020204020204" pitchFamily="34" charset="-122"/>
              </a:rPr>
              <a:t>+</a:t>
            </a:r>
            <a:r>
              <a:rPr kumimoji="1" lang="zh-CN" altLang="en-US" sz="1400" dirty="0">
                <a:latin typeface="微软雅黑" panose="020B0503020204020204" pitchFamily="34" charset="-122"/>
                <a:ea typeface="微软雅黑" panose="020B0503020204020204" pitchFamily="34" charset="-122"/>
              </a:rPr>
              <a:t>圆锥</a:t>
            </a:r>
            <a:endParaRPr kumimoji="1" lang="en-US" altLang="zh-CN" sz="1400" dirty="0">
              <a:latin typeface="微软雅黑" panose="020B0503020204020204" pitchFamily="34" charset="-122"/>
              <a:ea typeface="微软雅黑" panose="020B0503020204020204" pitchFamily="34" charset="-122"/>
            </a:endParaRPr>
          </a:p>
          <a:p>
            <a:pPr lvl="1">
              <a:lnSpc>
                <a:spcPct val="150000"/>
              </a:lnSpc>
              <a:spcBef>
                <a:spcPts val="0"/>
              </a:spcBef>
              <a:buFont typeface="Arial" pitchFamily="34" charset="0"/>
              <a:buChar char="•"/>
            </a:pPr>
            <a:r>
              <a:rPr kumimoji="1" lang="zh-CN" altLang="en-US" sz="1400" dirty="0">
                <a:latin typeface="微软雅黑" panose="020B0503020204020204" pitchFamily="34" charset="-122"/>
                <a:ea typeface="微软雅黑" panose="020B0503020204020204" pitchFamily="34" charset="-122"/>
              </a:rPr>
              <a:t>材料：容器</a:t>
            </a:r>
            <a:r>
              <a:rPr kumimoji="1" lang="en-US" altLang="zh-CN" sz="1400" dirty="0">
                <a:latin typeface="微软雅黑" panose="020B0503020204020204" pitchFamily="34" charset="-122"/>
                <a:ea typeface="微软雅黑" panose="020B0503020204020204" pitchFamily="34" charset="-122"/>
              </a:rPr>
              <a:t>Tyvek</a:t>
            </a:r>
            <a:r>
              <a:rPr kumimoji="1" lang="zh-CN" altLang="en-US" sz="1400" dirty="0">
                <a:latin typeface="微软雅黑" panose="020B0503020204020204" pitchFamily="34" charset="-122"/>
                <a:ea typeface="微软雅黑" panose="020B0503020204020204" pitchFamily="34" charset="-122"/>
              </a:rPr>
              <a:t>，水</a:t>
            </a:r>
            <a:endParaRPr kumimoji="1" lang="en-US" altLang="zh-CN" sz="1400" dirty="0">
              <a:latin typeface="微软雅黑" panose="020B0503020204020204" pitchFamily="34" charset="-122"/>
              <a:ea typeface="微软雅黑" panose="020B0503020204020204" pitchFamily="34" charset="-122"/>
            </a:endParaRPr>
          </a:p>
          <a:p>
            <a:pPr lvl="1">
              <a:lnSpc>
                <a:spcPct val="150000"/>
              </a:lnSpc>
              <a:spcBef>
                <a:spcPts val="0"/>
              </a:spcBef>
              <a:buFont typeface="Arial" pitchFamily="34" charset="0"/>
              <a:buChar char="•"/>
            </a:pPr>
            <a:r>
              <a:rPr kumimoji="1" lang="el-GR" altLang="zh-CN" sz="1400" dirty="0">
                <a:latin typeface="微软雅黑" panose="020B0503020204020204" pitchFamily="34" charset="-122"/>
                <a:ea typeface="微软雅黑" panose="020B0503020204020204" pitchFamily="34" charset="-122"/>
                <a:cs typeface="Times New Roman" panose="02020603050405020304" pitchFamily="18" charset="0"/>
              </a:rPr>
              <a:t>φ</a:t>
            </a:r>
            <a:r>
              <a:rPr kumimoji="1" lang="en-US" altLang="zh-CN" sz="1400" dirty="0">
                <a:latin typeface="微软雅黑" panose="020B0503020204020204" pitchFamily="34" charset="-122"/>
                <a:ea typeface="微软雅黑" panose="020B0503020204020204" pitchFamily="34" charset="-122"/>
              </a:rPr>
              <a:t>=56.4 cm (1 m</a:t>
            </a:r>
            <a:r>
              <a:rPr kumimoji="1" lang="en-US" altLang="zh-CN" sz="1400" baseline="30000" dirty="0">
                <a:latin typeface="微软雅黑" panose="020B0503020204020204" pitchFamily="34" charset="-122"/>
                <a:ea typeface="微软雅黑" panose="020B0503020204020204" pitchFamily="34" charset="-122"/>
              </a:rPr>
              <a:t>2</a:t>
            </a:r>
            <a:r>
              <a:rPr kumimoji="1" lang="en-US" altLang="zh-CN" sz="1400" dirty="0">
                <a:latin typeface="微软雅黑" panose="020B0503020204020204" pitchFamily="34" charset="-122"/>
                <a:ea typeface="微软雅黑" panose="020B0503020204020204" pitchFamily="34" charset="-122"/>
              </a:rPr>
              <a:t>)</a:t>
            </a:r>
          </a:p>
          <a:p>
            <a:pPr lvl="1">
              <a:lnSpc>
                <a:spcPct val="150000"/>
              </a:lnSpc>
              <a:spcBef>
                <a:spcPts val="0"/>
              </a:spcBef>
              <a:buFont typeface="Arial" pitchFamily="34" charset="0"/>
              <a:buChar char="•"/>
            </a:pPr>
            <a:r>
              <a:rPr kumimoji="1" lang="en-US" altLang="zh-CN" sz="1400" dirty="0">
                <a:latin typeface="微软雅黑" panose="020B0503020204020204" pitchFamily="34" charset="-122"/>
                <a:ea typeface="微软雅黑" panose="020B0503020204020204" pitchFamily="34" charset="-122"/>
              </a:rPr>
              <a:t>3 inch sensitive area</a:t>
            </a:r>
          </a:p>
          <a:p>
            <a:pPr marL="514345" lvl="1" indent="-171448" defTabSz="685793">
              <a:lnSpc>
                <a:spcPct val="150000"/>
              </a:lnSpc>
              <a:spcBef>
                <a:spcPts val="0"/>
              </a:spcBef>
              <a:buClr>
                <a:srgbClr val="FF7F01"/>
              </a:buClr>
              <a:buSzPct val="60000"/>
              <a:buFont typeface="Arial" pitchFamily="34" charset="0"/>
              <a:buChar char="•"/>
            </a:pPr>
            <a:r>
              <a:rPr kumimoji="1" lang="zh-CN" altLang="en-US" sz="1400" dirty="0">
                <a:latin typeface="微软雅黑" panose="020B0503020204020204" pitchFamily="34" charset="-122"/>
                <a:ea typeface="微软雅黑" panose="020B0503020204020204" pitchFamily="34" charset="-122"/>
              </a:rPr>
              <a:t>圆柱：</a:t>
            </a:r>
            <a:endParaRPr kumimoji="1" lang="en-US" altLang="zh-CN" sz="1400" dirty="0">
              <a:latin typeface="微软雅黑" panose="020B0503020204020204" pitchFamily="34" charset="-122"/>
              <a:ea typeface="微软雅黑" panose="020B0503020204020204" pitchFamily="34" charset="-122"/>
            </a:endParaRPr>
          </a:p>
          <a:p>
            <a:pPr marL="342897" lvl="1" indent="0" defTabSz="685793">
              <a:lnSpc>
                <a:spcPct val="150000"/>
              </a:lnSpc>
              <a:spcBef>
                <a:spcPts val="0"/>
              </a:spcBef>
              <a:buClr>
                <a:srgbClr val="FF7F01"/>
              </a:buClr>
              <a:buSzPct val="60000"/>
              <a:buFont typeface="Arial" pitchFamily="34" charset="0"/>
              <a:buNone/>
            </a:pPr>
            <a:r>
              <a:rPr kumimoji="1" lang="en-US" altLang="zh-CN" sz="1400" dirty="0">
                <a:latin typeface="微软雅黑" panose="020B0503020204020204" pitchFamily="34" charset="-122"/>
                <a:ea typeface="微软雅黑" panose="020B0503020204020204" pitchFamily="34" charset="-122"/>
              </a:rPr>
              <a:t>	</a:t>
            </a:r>
            <a:r>
              <a:rPr kumimoji="1" lang="zh-CN" altLang="en-US" sz="1400" dirty="0">
                <a:latin typeface="微软雅黑" panose="020B0503020204020204" pitchFamily="34" charset="-122"/>
                <a:ea typeface="微软雅黑" panose="020B0503020204020204" pitchFamily="34" charset="-122"/>
              </a:rPr>
              <a:t>高度</a:t>
            </a:r>
            <a:r>
              <a:rPr kumimoji="1" lang="en-US" altLang="zh-CN" sz="1400" dirty="0">
                <a:latin typeface="微软雅黑" panose="020B0503020204020204" pitchFamily="34" charset="-122"/>
                <a:ea typeface="微软雅黑" panose="020B0503020204020204" pitchFamily="34" charset="-122"/>
              </a:rPr>
              <a:t> (H)</a:t>
            </a:r>
            <a:r>
              <a:rPr kumimoji="1" lang="zh-CN" altLang="en-US" sz="1400" dirty="0">
                <a:latin typeface="微软雅黑" panose="020B0503020204020204" pitchFamily="34" charset="-122"/>
                <a:ea typeface="微软雅黑" panose="020B0503020204020204" pitchFamily="34" charset="-122"/>
              </a:rPr>
              <a:t>：</a:t>
            </a:r>
            <a:r>
              <a:rPr kumimoji="1" lang="en-US" altLang="zh-CN" sz="1400" dirty="0">
                <a:solidFill>
                  <a:srgbClr val="C00000"/>
                </a:solidFill>
                <a:latin typeface="微软雅黑" panose="020B0503020204020204" pitchFamily="34" charset="-122"/>
                <a:ea typeface="微软雅黑" panose="020B0503020204020204" pitchFamily="34" charset="-122"/>
              </a:rPr>
              <a:t>20—100</a:t>
            </a:r>
            <a:r>
              <a:rPr kumimoji="1" lang="zh-CN" altLang="en-US" sz="1400" dirty="0">
                <a:solidFill>
                  <a:srgbClr val="C00000"/>
                </a:solidFill>
                <a:latin typeface="微软雅黑" panose="020B0503020204020204" pitchFamily="34" charset="-122"/>
                <a:ea typeface="微软雅黑" panose="020B0503020204020204" pitchFamily="34" charset="-122"/>
              </a:rPr>
              <a:t> </a:t>
            </a:r>
            <a:r>
              <a:rPr kumimoji="1" lang="en-US" altLang="zh-CN" sz="1400" dirty="0">
                <a:solidFill>
                  <a:srgbClr val="C00000"/>
                </a:solidFill>
                <a:latin typeface="微软雅黑" panose="020B0503020204020204" pitchFamily="34" charset="-122"/>
                <a:ea typeface="微软雅黑" panose="020B0503020204020204" pitchFamily="34" charset="-122"/>
              </a:rPr>
              <a:t>cm</a:t>
            </a:r>
          </a:p>
          <a:p>
            <a:pPr marL="514345" lvl="1" indent="-171448" defTabSz="685793">
              <a:lnSpc>
                <a:spcPct val="150000"/>
              </a:lnSpc>
              <a:spcBef>
                <a:spcPts val="0"/>
              </a:spcBef>
              <a:buClr>
                <a:srgbClr val="FF7F01"/>
              </a:buClr>
              <a:buSzPct val="60000"/>
              <a:buFont typeface="Arial" pitchFamily="34" charset="0"/>
              <a:buChar char="•"/>
            </a:pPr>
            <a:r>
              <a:rPr kumimoji="1" lang="zh-CN" altLang="en-US" sz="1400" dirty="0">
                <a:latin typeface="微软雅黑" panose="020B0503020204020204" pitchFamily="34" charset="-122"/>
                <a:ea typeface="微软雅黑" panose="020B0503020204020204" pitchFamily="34" charset="-122"/>
              </a:rPr>
              <a:t>圆柱</a:t>
            </a:r>
            <a:r>
              <a:rPr kumimoji="1" lang="en-US" altLang="zh-CN" sz="1400" dirty="0">
                <a:latin typeface="微软雅黑" panose="020B0503020204020204" pitchFamily="34" charset="-122"/>
                <a:ea typeface="微软雅黑" panose="020B0503020204020204" pitchFamily="34" charset="-122"/>
              </a:rPr>
              <a:t>+</a:t>
            </a:r>
            <a:r>
              <a:rPr kumimoji="1" lang="zh-CN" altLang="en-US" sz="1400" dirty="0">
                <a:latin typeface="微软雅黑" panose="020B0503020204020204" pitchFamily="34" charset="-122"/>
                <a:ea typeface="微软雅黑" panose="020B0503020204020204" pitchFamily="34" charset="-122"/>
              </a:rPr>
              <a:t>圆锥：</a:t>
            </a:r>
            <a:endParaRPr kumimoji="1" lang="en-US" altLang="zh-CN" sz="1400" dirty="0">
              <a:latin typeface="微软雅黑" panose="020B0503020204020204" pitchFamily="34" charset="-122"/>
              <a:ea typeface="微软雅黑" panose="020B0503020204020204" pitchFamily="34" charset="-122"/>
            </a:endParaRPr>
          </a:p>
          <a:p>
            <a:pPr marL="342897" lvl="1" indent="0" defTabSz="685793">
              <a:lnSpc>
                <a:spcPct val="150000"/>
              </a:lnSpc>
              <a:spcBef>
                <a:spcPts val="0"/>
              </a:spcBef>
              <a:buClr>
                <a:srgbClr val="FF7F01"/>
              </a:buClr>
              <a:buSzPct val="60000"/>
              <a:buFont typeface="Arial" pitchFamily="34" charset="0"/>
              <a:buNone/>
            </a:pPr>
            <a:r>
              <a:rPr kumimoji="1" lang="en-US" altLang="zh-CN" sz="1400" dirty="0">
                <a:latin typeface="微软雅黑" panose="020B0503020204020204" pitchFamily="34" charset="-122"/>
                <a:ea typeface="微软雅黑" panose="020B0503020204020204" pitchFamily="34" charset="-122"/>
              </a:rPr>
              <a:t>	</a:t>
            </a:r>
            <a:r>
              <a:rPr kumimoji="1" lang="zh-CN" altLang="en-US" sz="1400" dirty="0">
                <a:latin typeface="微软雅黑" panose="020B0503020204020204" pitchFamily="34" charset="-122"/>
                <a:ea typeface="微软雅黑" panose="020B0503020204020204" pitchFamily="34" charset="-122"/>
              </a:rPr>
              <a:t>总高度</a:t>
            </a:r>
            <a:r>
              <a:rPr kumimoji="1" lang="en-US" altLang="zh-CN" sz="1400" dirty="0">
                <a:latin typeface="微软雅黑" panose="020B0503020204020204" pitchFamily="34" charset="-122"/>
                <a:ea typeface="微软雅黑" panose="020B0503020204020204" pitchFamily="34" charset="-122"/>
              </a:rPr>
              <a:t> (H) </a:t>
            </a:r>
            <a:r>
              <a:rPr kumimoji="1" lang="zh-CN" altLang="en-US" sz="1400" dirty="0">
                <a:latin typeface="微软雅黑" panose="020B0503020204020204" pitchFamily="34" charset="-122"/>
                <a:ea typeface="微软雅黑" panose="020B0503020204020204" pitchFamily="34" charset="-122"/>
              </a:rPr>
              <a:t>：</a:t>
            </a:r>
            <a:r>
              <a:rPr kumimoji="1" lang="en-US" altLang="zh-CN" sz="1400" dirty="0">
                <a:latin typeface="微软雅黑" panose="020B0503020204020204" pitchFamily="34" charset="-122"/>
                <a:ea typeface="微软雅黑" panose="020B0503020204020204" pitchFamily="34" charset="-122"/>
              </a:rPr>
              <a:t>60</a:t>
            </a:r>
            <a:r>
              <a:rPr kumimoji="1" lang="zh-CN" altLang="en-US" sz="1400" dirty="0">
                <a:latin typeface="微软雅黑" panose="020B0503020204020204" pitchFamily="34" charset="-122"/>
                <a:ea typeface="微软雅黑" panose="020B0503020204020204" pitchFamily="34" charset="-122"/>
              </a:rPr>
              <a:t> </a:t>
            </a:r>
            <a:r>
              <a:rPr kumimoji="1" lang="en-US" altLang="zh-CN" sz="1400" dirty="0">
                <a:latin typeface="微软雅黑" panose="020B0503020204020204" pitchFamily="34" charset="-122"/>
                <a:ea typeface="微软雅黑" panose="020B0503020204020204" pitchFamily="34" charset="-122"/>
              </a:rPr>
              <a:t>cm</a:t>
            </a:r>
          </a:p>
          <a:p>
            <a:pPr marL="342897" lvl="1" indent="0">
              <a:lnSpc>
                <a:spcPct val="150000"/>
              </a:lnSpc>
              <a:spcBef>
                <a:spcPts val="0"/>
              </a:spcBef>
              <a:buFont typeface="Arial" pitchFamily="34" charset="0"/>
              <a:buNone/>
            </a:pPr>
            <a:r>
              <a:rPr kumimoji="1" lang="en-US" altLang="zh-CN" sz="1400" dirty="0">
                <a:latin typeface="微软雅黑" panose="020B0503020204020204" pitchFamily="34" charset="-122"/>
                <a:ea typeface="微软雅黑" panose="020B0503020204020204" pitchFamily="34" charset="-122"/>
              </a:rPr>
              <a:t>	</a:t>
            </a:r>
            <a:r>
              <a:rPr kumimoji="1" lang="zh-CN" altLang="en-US" sz="1400" dirty="0">
                <a:latin typeface="微软雅黑" panose="020B0503020204020204" pitchFamily="34" charset="-122"/>
                <a:ea typeface="微软雅黑" panose="020B0503020204020204" pitchFamily="34" charset="-122"/>
              </a:rPr>
              <a:t>锥角</a:t>
            </a:r>
            <a:r>
              <a:rPr kumimoji="1" lang="en-US" altLang="zh-CN" sz="1400" dirty="0">
                <a:latin typeface="微软雅黑" panose="020B0503020204020204" pitchFamily="34" charset="-122"/>
                <a:ea typeface="微软雅黑" panose="020B0503020204020204" pitchFamily="34" charset="-122"/>
              </a:rPr>
              <a:t> (</a:t>
            </a:r>
            <a:r>
              <a:rPr kumimoji="1" lang="el-GR" altLang="zh-CN" sz="1400" dirty="0">
                <a:latin typeface="微软雅黑" panose="020B0503020204020204" pitchFamily="34" charset="-122"/>
                <a:ea typeface="微软雅黑" panose="020B0503020204020204" pitchFamily="34" charset="-122"/>
              </a:rPr>
              <a:t>α</a:t>
            </a:r>
            <a:r>
              <a:rPr kumimoji="1" lang="en-US" altLang="zh-CN" sz="1400" dirty="0">
                <a:latin typeface="微软雅黑" panose="020B0503020204020204" pitchFamily="34" charset="-122"/>
                <a:ea typeface="微软雅黑" panose="020B0503020204020204" pitchFamily="34" charset="-122"/>
              </a:rPr>
              <a:t>)</a:t>
            </a:r>
            <a:r>
              <a:rPr kumimoji="1" lang="zh-CN" altLang="en-US" sz="1400" dirty="0">
                <a:latin typeface="微软雅黑" panose="020B0503020204020204" pitchFamily="34" charset="-122"/>
                <a:ea typeface="微软雅黑" panose="020B0503020204020204" pitchFamily="34" charset="-122"/>
              </a:rPr>
              <a:t>：</a:t>
            </a:r>
            <a:r>
              <a:rPr kumimoji="1" lang="en-US" altLang="zh-CN" sz="1400" dirty="0">
                <a:solidFill>
                  <a:srgbClr val="C00000"/>
                </a:solidFill>
                <a:latin typeface="微软雅黑" panose="020B0503020204020204" pitchFamily="34" charset="-122"/>
                <a:ea typeface="微软雅黑" panose="020B0503020204020204" pitchFamily="34" charset="-122"/>
              </a:rPr>
              <a:t>45—75 </a:t>
            </a:r>
            <a:r>
              <a:rPr kumimoji="1" lang="zh-CN" altLang="en-US" sz="1400" dirty="0">
                <a:solidFill>
                  <a:srgbClr val="C00000"/>
                </a:solidFill>
                <a:latin typeface="微软雅黑" panose="020B0503020204020204" pitchFamily="34" charset="-122"/>
                <a:ea typeface="微软雅黑" panose="020B0503020204020204" pitchFamily="34" charset="-122"/>
              </a:rPr>
              <a:t>度</a:t>
            </a:r>
          </a:p>
          <a:p>
            <a:pPr lvl="1">
              <a:spcBef>
                <a:spcPts val="0"/>
              </a:spcBef>
              <a:buFont typeface="Arial" pitchFamily="34" charset="0"/>
              <a:buChar char="•"/>
            </a:pPr>
            <a:endParaRPr kumimoji="1" lang="el-GR" altLang="zh-CN" sz="1600" dirty="0">
              <a:latin typeface="微软雅黑" panose="020B0503020204020204" pitchFamily="34" charset="-122"/>
              <a:ea typeface="微软雅黑" panose="020B0503020204020204" pitchFamily="34" charset="-122"/>
            </a:endParaRPr>
          </a:p>
          <a:p>
            <a:pPr lvl="1">
              <a:buFont typeface="Arial" pitchFamily="34" charset="0"/>
              <a:buChar char="•"/>
            </a:pPr>
            <a:endParaRPr kumimoji="1" lang="en-US" altLang="zh-CN" sz="1600" dirty="0">
              <a:latin typeface="微软雅黑" panose="020B0503020204020204" pitchFamily="34" charset="-122"/>
              <a:ea typeface="微软雅黑" panose="020B0503020204020204" pitchFamily="34" charset="-122"/>
            </a:endParaRPr>
          </a:p>
          <a:p>
            <a:endParaRPr kumimoji="1" lang="en-US" altLang="zh-CN" sz="2000" dirty="0">
              <a:latin typeface="微软雅黑" panose="020B0503020204020204" pitchFamily="34" charset="-122"/>
              <a:ea typeface="微软雅黑" panose="020B0503020204020204" pitchFamily="34" charset="-122"/>
            </a:endParaRPr>
          </a:p>
          <a:p>
            <a:endParaRPr kumimoji="1" lang="en-US" altLang="zh-CN" sz="2000" dirty="0">
              <a:latin typeface="微软雅黑" panose="020B0503020204020204" pitchFamily="34" charset="-122"/>
              <a:ea typeface="微软雅黑" panose="020B0503020204020204" pitchFamily="34" charset="-122"/>
            </a:endParaRPr>
          </a:p>
          <a:p>
            <a:endParaRPr kumimoji="1" lang="en-US" altLang="zh-CN" sz="2000" dirty="0">
              <a:latin typeface="微软雅黑" panose="020B0503020204020204" pitchFamily="34" charset="-122"/>
              <a:ea typeface="微软雅黑" panose="020B0503020204020204" pitchFamily="34" charset="-122"/>
            </a:endParaRPr>
          </a:p>
          <a:p>
            <a:endParaRPr kumimoji="1" lang="en-US" altLang="zh-CN" sz="2000" dirty="0">
              <a:latin typeface="微软雅黑" panose="020B0503020204020204" pitchFamily="34" charset="-122"/>
              <a:ea typeface="微软雅黑" panose="020B0503020204020204" pitchFamily="34" charset="-122"/>
            </a:endParaRPr>
          </a:p>
          <a:p>
            <a:endParaRPr kumimoji="1" lang="en-US" altLang="zh-CN" sz="2000" dirty="0">
              <a:latin typeface="微软雅黑" panose="020B0503020204020204" pitchFamily="34" charset="-122"/>
              <a:ea typeface="微软雅黑" panose="020B0503020204020204" pitchFamily="34" charset="-122"/>
            </a:endParaRPr>
          </a:p>
          <a:p>
            <a:endParaRPr kumimoji="1" lang="en-US" altLang="zh-CN" sz="2000" dirty="0">
              <a:latin typeface="微软雅黑" panose="020B0503020204020204" pitchFamily="34" charset="-122"/>
              <a:ea typeface="微软雅黑" panose="020B0503020204020204" pitchFamily="34" charset="-122"/>
            </a:endParaRPr>
          </a:p>
          <a:p>
            <a:endParaRPr kumimoji="1" lang="zh-CN" altLang="en-US" sz="2000" dirty="0">
              <a:latin typeface="微软雅黑" panose="020B0503020204020204" pitchFamily="34" charset="-122"/>
              <a:ea typeface="微软雅黑" panose="020B0503020204020204" pitchFamily="34" charset="-122"/>
            </a:endParaRPr>
          </a:p>
        </p:txBody>
      </p:sp>
      <p:pic>
        <p:nvPicPr>
          <p:cNvPr id="3" name="图片 2">
            <a:extLst>
              <a:ext uri="{FF2B5EF4-FFF2-40B4-BE49-F238E27FC236}">
                <a16:creationId xmlns:a16="http://schemas.microsoft.com/office/drawing/2014/main" id="{5722A83B-4FDB-47F2-96B5-66066F20940A}"/>
              </a:ext>
            </a:extLst>
          </p:cNvPr>
          <p:cNvPicPr>
            <a:picLocks noChangeAspect="1"/>
          </p:cNvPicPr>
          <p:nvPr/>
        </p:nvPicPr>
        <p:blipFill>
          <a:blip r:embed="rId4"/>
          <a:stretch>
            <a:fillRect/>
          </a:stretch>
        </p:blipFill>
        <p:spPr>
          <a:xfrm>
            <a:off x="3863906" y="865714"/>
            <a:ext cx="2532687" cy="922590"/>
          </a:xfrm>
          <a:prstGeom prst="rect">
            <a:avLst/>
          </a:prstGeom>
        </p:spPr>
      </p:pic>
      <p:grpSp>
        <p:nvGrpSpPr>
          <p:cNvPr id="78" name="组合 77">
            <a:extLst>
              <a:ext uri="{FF2B5EF4-FFF2-40B4-BE49-F238E27FC236}">
                <a16:creationId xmlns:a16="http://schemas.microsoft.com/office/drawing/2014/main" id="{7063A1ED-C989-4CDE-95B0-01391C1BA8C4}"/>
              </a:ext>
            </a:extLst>
          </p:cNvPr>
          <p:cNvGrpSpPr/>
          <p:nvPr/>
        </p:nvGrpSpPr>
        <p:grpSpPr>
          <a:xfrm>
            <a:off x="5722219" y="1631482"/>
            <a:ext cx="6264561" cy="4851133"/>
            <a:chOff x="1737511" y="1314217"/>
            <a:chExt cx="8752319" cy="4725770"/>
          </a:xfrm>
        </p:grpSpPr>
        <p:grpSp>
          <p:nvGrpSpPr>
            <p:cNvPr id="79" name="组合 30">
              <a:extLst>
                <a:ext uri="{FF2B5EF4-FFF2-40B4-BE49-F238E27FC236}">
                  <a16:creationId xmlns:a16="http://schemas.microsoft.com/office/drawing/2014/main" id="{E0F47472-FA4C-49F0-AF8E-21FA32273C13}"/>
                </a:ext>
              </a:extLst>
            </p:cNvPr>
            <p:cNvGrpSpPr/>
            <p:nvPr/>
          </p:nvGrpSpPr>
          <p:grpSpPr>
            <a:xfrm>
              <a:off x="1827658" y="1314217"/>
              <a:ext cx="8662172" cy="4725770"/>
              <a:chOff x="719" y="1452"/>
              <a:chExt cx="15158" cy="8883"/>
            </a:xfrm>
          </p:grpSpPr>
          <p:sp>
            <p:nvSpPr>
              <p:cNvPr id="91" name="文本框 1">
                <a:extLst>
                  <a:ext uri="{FF2B5EF4-FFF2-40B4-BE49-F238E27FC236}">
                    <a16:creationId xmlns:a16="http://schemas.microsoft.com/office/drawing/2014/main" id="{CAB7FF36-635B-49EE-B901-B2F3E31EE8EC}"/>
                  </a:ext>
                </a:extLst>
              </p:cNvPr>
              <p:cNvSpPr txBox="1"/>
              <p:nvPr/>
            </p:nvSpPr>
            <p:spPr>
              <a:xfrm>
                <a:off x="829" y="1452"/>
                <a:ext cx="4448" cy="521"/>
              </a:xfrm>
              <a:prstGeom prst="rect">
                <a:avLst/>
              </a:prstGeom>
              <a:noFill/>
              <a:ln w="9525">
                <a:noFill/>
              </a:ln>
            </p:spPr>
            <p:txBody>
              <a:bodyPr wrap="square" anchor="t">
                <a:spAutoFit/>
              </a:bodyPr>
              <a:lstStyle/>
              <a:p>
                <a:r>
                  <a:rPr lang="en-US" altLang="zh-CN" sz="900" u="sng" dirty="0">
                    <a:solidFill>
                      <a:srgbClr val="808080"/>
                    </a:solidFill>
                    <a:latin typeface="Arial" panose="020B0604020202020204" pitchFamily="34" charset="0"/>
                    <a:ea typeface="宋体" panose="02010600030101010101" pitchFamily="2" charset="-122"/>
                  </a:rPr>
                  <a:t>Data and parameter files</a:t>
                </a:r>
              </a:p>
            </p:txBody>
          </p:sp>
          <p:sp>
            <p:nvSpPr>
              <p:cNvPr id="92" name="文本框 2">
                <a:extLst>
                  <a:ext uri="{FF2B5EF4-FFF2-40B4-BE49-F238E27FC236}">
                    <a16:creationId xmlns:a16="http://schemas.microsoft.com/office/drawing/2014/main" id="{B517275D-AA3A-41A4-8764-9DF0A5654A18}"/>
                  </a:ext>
                </a:extLst>
              </p:cNvPr>
              <p:cNvSpPr txBox="1"/>
              <p:nvPr/>
            </p:nvSpPr>
            <p:spPr>
              <a:xfrm>
                <a:off x="7461" y="1512"/>
                <a:ext cx="3605" cy="521"/>
              </a:xfrm>
              <a:prstGeom prst="rect">
                <a:avLst/>
              </a:prstGeom>
              <a:noFill/>
              <a:ln w="9525">
                <a:noFill/>
              </a:ln>
            </p:spPr>
            <p:txBody>
              <a:bodyPr wrap="square" anchor="t">
                <a:spAutoFit/>
              </a:bodyPr>
              <a:lstStyle/>
              <a:p>
                <a:r>
                  <a:rPr lang="en-US" altLang="zh-CN" sz="900" u="sng" dirty="0">
                    <a:solidFill>
                      <a:srgbClr val="808080"/>
                    </a:solidFill>
                    <a:latin typeface="Arial" panose="020B0604020202020204" pitchFamily="34" charset="0"/>
                    <a:ea typeface="宋体" panose="02010600030101010101" pitchFamily="2" charset="-122"/>
                  </a:rPr>
                  <a:t>Geant4 files</a:t>
                </a:r>
              </a:p>
            </p:txBody>
          </p:sp>
          <p:sp>
            <p:nvSpPr>
              <p:cNvPr id="93" name="文本框 3">
                <a:extLst>
                  <a:ext uri="{FF2B5EF4-FFF2-40B4-BE49-F238E27FC236}">
                    <a16:creationId xmlns:a16="http://schemas.microsoft.com/office/drawing/2014/main" id="{BE12D3A3-33D4-4F19-A1E7-E315C7BEF02D}"/>
                  </a:ext>
                </a:extLst>
              </p:cNvPr>
              <p:cNvSpPr txBox="1"/>
              <p:nvPr/>
            </p:nvSpPr>
            <p:spPr>
              <a:xfrm>
                <a:off x="724" y="2308"/>
                <a:ext cx="3033" cy="521"/>
              </a:xfrm>
              <a:prstGeom prst="rect">
                <a:avLst/>
              </a:prstGeom>
              <a:noFill/>
              <a:ln w="9525" cap="flat" cmpd="sng">
                <a:solidFill>
                  <a:schemeClr val="accent1"/>
                </a:solidFill>
                <a:prstDash val="solid"/>
                <a:round/>
                <a:headEnd type="none" w="med" len="med"/>
                <a:tailEnd type="none" w="med" len="med"/>
              </a:ln>
            </p:spPr>
            <p:txBody>
              <a:bodyPr wrap="square" anchor="t">
                <a:spAutoFit/>
              </a:bodyPr>
              <a:lstStyle/>
              <a:p>
                <a:pPr algn="ctr"/>
                <a:r>
                  <a:rPr lang="en-US" altLang="zh-CN" sz="900" dirty="0">
                    <a:solidFill>
                      <a:srgbClr val="0070C0"/>
                    </a:solidFill>
                    <a:latin typeface="Arial" panose="020B0604020202020204" pitchFamily="34" charset="0"/>
                    <a:ea typeface="宋体" panose="02010600030101010101" pitchFamily="2" charset="-122"/>
                  </a:rPr>
                  <a:t>injector.xml</a:t>
                </a:r>
              </a:p>
            </p:txBody>
          </p:sp>
          <p:sp>
            <p:nvSpPr>
              <p:cNvPr id="94" name="文本框 5">
                <a:extLst>
                  <a:ext uri="{FF2B5EF4-FFF2-40B4-BE49-F238E27FC236}">
                    <a16:creationId xmlns:a16="http://schemas.microsoft.com/office/drawing/2014/main" id="{C0F94194-478D-40A5-A394-F34DFAAA27D0}"/>
                  </a:ext>
                </a:extLst>
              </p:cNvPr>
              <p:cNvSpPr txBox="1"/>
              <p:nvPr/>
            </p:nvSpPr>
            <p:spPr>
              <a:xfrm>
                <a:off x="5949" y="3615"/>
                <a:ext cx="4813" cy="805"/>
              </a:xfrm>
              <a:prstGeom prst="rect">
                <a:avLst/>
              </a:prstGeom>
              <a:noFill/>
              <a:ln w="9525" cap="flat" cmpd="sng">
                <a:solidFill>
                  <a:schemeClr val="accent2"/>
                </a:solidFill>
                <a:prstDash val="solid"/>
                <a:round/>
                <a:headEnd type="none" w="med" len="med"/>
                <a:tailEnd type="none" w="med" len="med"/>
              </a:ln>
            </p:spPr>
            <p:txBody>
              <a:bodyPr wrap="square" anchor="t">
                <a:spAutoFit/>
              </a:bodyPr>
              <a:lstStyle/>
              <a:p>
                <a:pPr algn="ctr"/>
                <a:r>
                  <a:rPr lang="en-US" altLang="zh-CN" sz="900" b="1" dirty="0">
                    <a:solidFill>
                      <a:schemeClr val="accent2"/>
                    </a:solidFill>
                    <a:latin typeface="Arial" panose="020B0604020202020204" pitchFamily="34" charset="0"/>
                  </a:rPr>
                  <a:t>Geometry.cc</a:t>
                </a:r>
              </a:p>
              <a:p>
                <a:pPr algn="ctr"/>
                <a:r>
                  <a:rPr lang="en-US" altLang="zh-CN" sz="900" b="1" dirty="0">
                    <a:solidFill>
                      <a:schemeClr val="accent2"/>
                    </a:solidFill>
                    <a:latin typeface="Arial" panose="020B0604020202020204" pitchFamily="34" charset="0"/>
                    <a:ea typeface="宋体" panose="02010600030101010101" pitchFamily="2" charset="-122"/>
                  </a:rPr>
                  <a:t>DetectorConstruction.cc</a:t>
                </a:r>
              </a:p>
            </p:txBody>
          </p:sp>
          <p:sp>
            <p:nvSpPr>
              <p:cNvPr id="95" name="文本框 6">
                <a:extLst>
                  <a:ext uri="{FF2B5EF4-FFF2-40B4-BE49-F238E27FC236}">
                    <a16:creationId xmlns:a16="http://schemas.microsoft.com/office/drawing/2014/main" id="{9E92FCCF-9EBC-40D3-BAC3-D1B67B727419}"/>
                  </a:ext>
                </a:extLst>
              </p:cNvPr>
              <p:cNvSpPr txBox="1"/>
              <p:nvPr/>
            </p:nvSpPr>
            <p:spPr>
              <a:xfrm>
                <a:off x="719" y="8862"/>
                <a:ext cx="3033" cy="503"/>
              </a:xfrm>
              <a:prstGeom prst="rect">
                <a:avLst/>
              </a:prstGeom>
              <a:noFill/>
              <a:ln w="9525" cap="flat" cmpd="sng">
                <a:solidFill>
                  <a:srgbClr val="00B0F0"/>
                </a:solidFill>
                <a:prstDash val="solid"/>
                <a:round/>
                <a:headEnd type="none" w="med" len="med"/>
                <a:tailEnd type="none" w="med" len="med"/>
              </a:ln>
            </p:spPr>
            <p:txBody>
              <a:bodyPr wrap="square" anchor="t">
                <a:spAutoFit/>
              </a:bodyPr>
              <a:lstStyle/>
              <a:p>
                <a:pPr algn="ctr"/>
                <a:r>
                  <a:rPr lang="en-US" altLang="zh-CN" sz="900" b="1" dirty="0">
                    <a:solidFill>
                      <a:srgbClr val="00B0F0"/>
                    </a:solidFill>
                    <a:latin typeface="Arial" panose="020B0604020202020204" pitchFamily="34" charset="0"/>
                    <a:ea typeface="宋体" panose="02010600030101010101" pitchFamily="2" charset="-122"/>
                  </a:rPr>
                  <a:t>array.xml</a:t>
                </a:r>
              </a:p>
            </p:txBody>
          </p:sp>
          <p:sp>
            <p:nvSpPr>
              <p:cNvPr id="96" name="文本框 7">
                <a:extLst>
                  <a:ext uri="{FF2B5EF4-FFF2-40B4-BE49-F238E27FC236}">
                    <a16:creationId xmlns:a16="http://schemas.microsoft.com/office/drawing/2014/main" id="{0A8E4523-09FD-4969-BD6C-9E206E22834E}"/>
                  </a:ext>
                </a:extLst>
              </p:cNvPr>
              <p:cNvSpPr txBox="1"/>
              <p:nvPr/>
            </p:nvSpPr>
            <p:spPr>
              <a:xfrm>
                <a:off x="5832" y="2165"/>
                <a:ext cx="4938" cy="805"/>
              </a:xfrm>
              <a:prstGeom prst="rect">
                <a:avLst/>
              </a:prstGeom>
              <a:noFill/>
              <a:ln w="9525" cap="flat" cmpd="sng">
                <a:solidFill>
                  <a:schemeClr val="accent1"/>
                </a:solidFill>
                <a:prstDash val="solid"/>
                <a:round/>
                <a:headEnd type="none" w="med" len="med"/>
                <a:tailEnd type="none" w="med" len="med"/>
              </a:ln>
            </p:spPr>
            <p:txBody>
              <a:bodyPr wrap="square" anchor="t">
                <a:spAutoFit/>
              </a:bodyPr>
              <a:lstStyle/>
              <a:p>
                <a:pPr algn="ctr"/>
                <a:r>
                  <a:rPr lang="en-US" altLang="zh-CN" sz="900" dirty="0">
                    <a:solidFill>
                      <a:srgbClr val="0070C0"/>
                    </a:solidFill>
                    <a:latin typeface="Arial" panose="020B0604020202020204" pitchFamily="34" charset="0"/>
                    <a:ea typeface="宋体" panose="02010600030101010101" pitchFamily="2" charset="-122"/>
                  </a:rPr>
                  <a:t>PrimaryGeneratorAction.cc</a:t>
                </a:r>
              </a:p>
              <a:p>
                <a:pPr algn="ctr"/>
                <a:r>
                  <a:rPr lang="en-US" altLang="zh-CN" sz="900" dirty="0">
                    <a:solidFill>
                      <a:srgbClr val="0070C0"/>
                    </a:solidFill>
                    <a:latin typeface="Arial" panose="020B0604020202020204" pitchFamily="34" charset="0"/>
                  </a:rPr>
                  <a:t>CorsikaPrimaryGenerator.cc</a:t>
                </a:r>
                <a:endParaRPr lang="en-US" altLang="zh-CN" sz="900" dirty="0">
                  <a:solidFill>
                    <a:srgbClr val="0070C0"/>
                  </a:solidFill>
                  <a:latin typeface="Arial" panose="020B0604020202020204" pitchFamily="34" charset="0"/>
                  <a:ea typeface="宋体" panose="02010600030101010101" pitchFamily="2" charset="-122"/>
                </a:endParaRPr>
              </a:p>
            </p:txBody>
          </p:sp>
          <p:cxnSp>
            <p:nvCxnSpPr>
              <p:cNvPr id="97" name="直接箭头连接符 96">
                <a:extLst>
                  <a:ext uri="{FF2B5EF4-FFF2-40B4-BE49-F238E27FC236}">
                    <a16:creationId xmlns:a16="http://schemas.microsoft.com/office/drawing/2014/main" id="{D195542F-4355-48A4-B7F3-C7B707E828A0}"/>
                  </a:ext>
                </a:extLst>
              </p:cNvPr>
              <p:cNvCxnSpPr/>
              <p:nvPr/>
            </p:nvCxnSpPr>
            <p:spPr>
              <a:xfrm>
                <a:off x="3914" y="2549"/>
                <a:ext cx="1925" cy="46"/>
              </a:xfrm>
              <a:prstGeom prst="straightConnector1">
                <a:avLst/>
              </a:prstGeom>
              <a:ln w="41275">
                <a:prstDash val="sysDot"/>
                <a:tailEnd type="arrow"/>
              </a:ln>
            </p:spPr>
            <p:style>
              <a:lnRef idx="1">
                <a:schemeClr val="accent1"/>
              </a:lnRef>
              <a:fillRef idx="0">
                <a:schemeClr val="accent1"/>
              </a:fillRef>
              <a:effectRef idx="0">
                <a:schemeClr val="accent1"/>
              </a:effectRef>
              <a:fontRef idx="minor">
                <a:schemeClr val="tx1"/>
              </a:fontRef>
            </p:style>
          </p:cxnSp>
          <p:sp>
            <p:nvSpPr>
              <p:cNvPr id="98" name="文本框 10">
                <a:extLst>
                  <a:ext uri="{FF2B5EF4-FFF2-40B4-BE49-F238E27FC236}">
                    <a16:creationId xmlns:a16="http://schemas.microsoft.com/office/drawing/2014/main" id="{6C7232AF-9097-46B9-A1EC-E32885ECF936}"/>
                  </a:ext>
                </a:extLst>
              </p:cNvPr>
              <p:cNvSpPr txBox="1"/>
              <p:nvPr/>
            </p:nvSpPr>
            <p:spPr>
              <a:xfrm>
                <a:off x="10999" y="1949"/>
                <a:ext cx="4878" cy="1106"/>
              </a:xfrm>
              <a:prstGeom prst="rect">
                <a:avLst/>
              </a:prstGeom>
              <a:noFill/>
              <a:ln w="9525">
                <a:noFill/>
              </a:ln>
            </p:spPr>
            <p:txBody>
              <a:bodyPr wrap="square" anchor="t">
                <a:spAutoFit/>
              </a:bodyPr>
              <a:lstStyle/>
              <a:p>
                <a:pPr algn="ctr"/>
                <a:r>
                  <a:rPr lang="en-US" altLang="zh-CN" sz="900" dirty="0">
                    <a:solidFill>
                      <a:srgbClr val="0070C0"/>
                    </a:solidFill>
                    <a:latin typeface="Arial" panose="020B0604020202020204" pitchFamily="34" charset="0"/>
                    <a:ea typeface="宋体" panose="02010600030101010101" pitchFamily="2" charset="-122"/>
                  </a:rPr>
                  <a:t>Generate particle </a:t>
                </a:r>
              </a:p>
              <a:p>
                <a:pPr algn="ctr"/>
                <a:r>
                  <a:rPr lang="en-US" altLang="zh-CN" sz="900" dirty="0">
                    <a:solidFill>
                      <a:srgbClr val="0070C0"/>
                    </a:solidFill>
                    <a:latin typeface="Arial" panose="020B0604020202020204" pitchFamily="34" charset="0"/>
                    <a:ea typeface="宋体" panose="02010600030101010101" pitchFamily="2" charset="-122"/>
                  </a:rPr>
                  <a:t>(</a:t>
                </a:r>
                <a:r>
                  <a:rPr lang="en-US" altLang="zh-CN" sz="900" b="1" dirty="0">
                    <a:solidFill>
                      <a:srgbClr val="0070C0"/>
                    </a:solidFill>
                    <a:latin typeface="Arial" panose="020B0604020202020204" pitchFamily="34" charset="0"/>
                    <a:ea typeface="宋体" panose="02010600030101010101" pitchFamily="2" charset="-122"/>
                  </a:rPr>
                  <a:t>Read </a:t>
                </a:r>
                <a:r>
                  <a:rPr lang="en-US" altLang="zh-CN" sz="900" b="1" dirty="0" err="1">
                    <a:solidFill>
                      <a:srgbClr val="0070C0"/>
                    </a:solidFill>
                    <a:latin typeface="Arial" panose="020B0604020202020204" pitchFamily="34" charset="0"/>
                    <a:ea typeface="宋体" panose="02010600030101010101" pitchFamily="2" charset="-122"/>
                  </a:rPr>
                  <a:t>Corsika</a:t>
                </a:r>
                <a:r>
                  <a:rPr lang="en-US" altLang="zh-CN" sz="900" b="1" dirty="0">
                    <a:solidFill>
                      <a:srgbClr val="0070C0"/>
                    </a:solidFill>
                    <a:latin typeface="Arial" panose="020B0604020202020204" pitchFamily="34" charset="0"/>
                    <a:ea typeface="宋体" panose="02010600030101010101" pitchFamily="2" charset="-122"/>
                  </a:rPr>
                  <a:t> secondary particle one by one</a:t>
                </a:r>
                <a:r>
                  <a:rPr lang="en-US" altLang="zh-CN" sz="900" dirty="0">
                    <a:solidFill>
                      <a:srgbClr val="0070C0"/>
                    </a:solidFill>
                    <a:latin typeface="Arial" panose="020B0604020202020204" pitchFamily="34" charset="0"/>
                    <a:ea typeface="宋体" panose="02010600030101010101" pitchFamily="2" charset="-122"/>
                  </a:rPr>
                  <a:t>)</a:t>
                </a:r>
              </a:p>
            </p:txBody>
          </p:sp>
          <p:sp>
            <p:nvSpPr>
              <p:cNvPr id="99" name="文本框 12">
                <a:extLst>
                  <a:ext uri="{FF2B5EF4-FFF2-40B4-BE49-F238E27FC236}">
                    <a16:creationId xmlns:a16="http://schemas.microsoft.com/office/drawing/2014/main" id="{78AF123E-0CE7-4B31-B5FA-D398CA61DA8B}"/>
                  </a:ext>
                </a:extLst>
              </p:cNvPr>
              <p:cNvSpPr txBox="1"/>
              <p:nvPr/>
            </p:nvSpPr>
            <p:spPr>
              <a:xfrm>
                <a:off x="10888" y="3781"/>
                <a:ext cx="4821" cy="503"/>
              </a:xfrm>
              <a:prstGeom prst="rect">
                <a:avLst/>
              </a:prstGeom>
              <a:noFill/>
              <a:ln w="9525">
                <a:noFill/>
              </a:ln>
            </p:spPr>
            <p:txBody>
              <a:bodyPr wrap="square" anchor="t">
                <a:spAutoFit/>
              </a:bodyPr>
              <a:lstStyle/>
              <a:p>
                <a:pPr algn="ctr"/>
                <a:r>
                  <a:rPr lang="en-US" altLang="zh-CN" sz="900" dirty="0">
                    <a:solidFill>
                      <a:schemeClr val="accent2"/>
                    </a:solidFill>
                    <a:latin typeface="Arial" panose="020B0604020202020204" pitchFamily="34" charset="0"/>
                    <a:ea typeface="宋体" panose="02010600030101010101" pitchFamily="2" charset="-122"/>
                  </a:rPr>
                  <a:t>Define the detector and array</a:t>
                </a:r>
              </a:p>
            </p:txBody>
          </p:sp>
          <p:sp>
            <p:nvSpPr>
              <p:cNvPr id="100" name="文本框 13">
                <a:extLst>
                  <a:ext uri="{FF2B5EF4-FFF2-40B4-BE49-F238E27FC236}">
                    <a16:creationId xmlns:a16="http://schemas.microsoft.com/office/drawing/2014/main" id="{94D87D74-29AB-4BE9-B964-0FBA6B480736}"/>
                  </a:ext>
                </a:extLst>
              </p:cNvPr>
              <p:cNvSpPr txBox="1"/>
              <p:nvPr/>
            </p:nvSpPr>
            <p:spPr>
              <a:xfrm>
                <a:off x="748" y="3449"/>
                <a:ext cx="3033" cy="1106"/>
              </a:xfrm>
              <a:prstGeom prst="rect">
                <a:avLst/>
              </a:prstGeom>
              <a:noFill/>
              <a:ln w="9525" cap="flat" cmpd="sng">
                <a:solidFill>
                  <a:schemeClr val="accent2"/>
                </a:solidFill>
                <a:prstDash val="solid"/>
                <a:round/>
                <a:headEnd type="none" w="med" len="med"/>
                <a:tailEnd type="none" w="med" len="med"/>
              </a:ln>
            </p:spPr>
            <p:txBody>
              <a:bodyPr wrap="square" anchor="t">
                <a:spAutoFit/>
              </a:bodyPr>
              <a:lstStyle/>
              <a:p>
                <a:pPr algn="ctr"/>
                <a:r>
                  <a:rPr lang="en-US" altLang="zh-CN" sz="900" b="1" dirty="0">
                    <a:solidFill>
                      <a:schemeClr val="accent2"/>
                    </a:solidFill>
                    <a:latin typeface="Arial" panose="020B0604020202020204" pitchFamily="34" charset="0"/>
                    <a:ea typeface="宋体" panose="02010600030101010101" pitchFamily="2" charset="-122"/>
                  </a:rPr>
                  <a:t>detector.xml</a:t>
                </a:r>
              </a:p>
              <a:p>
                <a:pPr algn="ctr"/>
                <a:r>
                  <a:rPr lang="en-US" altLang="zh-CN" sz="900" b="1" dirty="0" err="1">
                    <a:solidFill>
                      <a:schemeClr val="accent2"/>
                    </a:solidFill>
                    <a:latin typeface="Arial" panose="020B0604020202020204" pitchFamily="34" charset="0"/>
                  </a:rPr>
                  <a:t>SD_pos</a:t>
                </a:r>
                <a:r>
                  <a:rPr lang="en-US" altLang="zh-CN" sz="900" b="1" dirty="0">
                    <a:solidFill>
                      <a:schemeClr val="accent2"/>
                    </a:solidFill>
                    <a:latin typeface="Arial" panose="020B0604020202020204" pitchFamily="34" charset="0"/>
                  </a:rPr>
                  <a:t>_???.txt</a:t>
                </a:r>
              </a:p>
              <a:p>
                <a:pPr algn="ctr"/>
                <a:r>
                  <a:rPr lang="en-US" altLang="zh-CN" sz="900" b="1" dirty="0" err="1">
                    <a:solidFill>
                      <a:schemeClr val="accent2"/>
                    </a:solidFill>
                    <a:latin typeface="Arial" panose="020B0604020202020204" pitchFamily="34" charset="0"/>
                  </a:rPr>
                  <a:t>MD_pos</a:t>
                </a:r>
                <a:r>
                  <a:rPr lang="en-US" altLang="zh-CN" sz="900" b="1" dirty="0">
                    <a:solidFill>
                      <a:schemeClr val="accent2"/>
                    </a:solidFill>
                    <a:latin typeface="Arial" panose="020B0604020202020204" pitchFamily="34" charset="0"/>
                  </a:rPr>
                  <a:t>_???.txt</a:t>
                </a:r>
                <a:endParaRPr lang="en-US" altLang="zh-CN" sz="900" b="1" dirty="0">
                  <a:solidFill>
                    <a:schemeClr val="accent2"/>
                  </a:solidFill>
                  <a:latin typeface="Arial" panose="020B0604020202020204" pitchFamily="34" charset="0"/>
                  <a:ea typeface="宋体" panose="02010600030101010101" pitchFamily="2" charset="-122"/>
                </a:endParaRPr>
              </a:p>
            </p:txBody>
          </p:sp>
          <p:cxnSp>
            <p:nvCxnSpPr>
              <p:cNvPr id="101" name="直接连接符 100">
                <a:extLst>
                  <a:ext uri="{FF2B5EF4-FFF2-40B4-BE49-F238E27FC236}">
                    <a16:creationId xmlns:a16="http://schemas.microsoft.com/office/drawing/2014/main" id="{0367911A-E79B-41BB-89FD-95CBC973F388}"/>
                  </a:ext>
                </a:extLst>
              </p:cNvPr>
              <p:cNvCxnSpPr/>
              <p:nvPr/>
            </p:nvCxnSpPr>
            <p:spPr>
              <a:xfrm flipH="1">
                <a:off x="4480" y="2389"/>
                <a:ext cx="26" cy="76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文本框 18">
                <a:extLst>
                  <a:ext uri="{FF2B5EF4-FFF2-40B4-BE49-F238E27FC236}">
                    <a16:creationId xmlns:a16="http://schemas.microsoft.com/office/drawing/2014/main" id="{FEB7E61C-B148-4CB0-94A3-7C3A2EBB54E5}"/>
                  </a:ext>
                </a:extLst>
              </p:cNvPr>
              <p:cNvSpPr txBox="1"/>
              <p:nvPr/>
            </p:nvSpPr>
            <p:spPr>
              <a:xfrm>
                <a:off x="6138" y="5029"/>
                <a:ext cx="4081" cy="1710"/>
              </a:xfrm>
              <a:prstGeom prst="rect">
                <a:avLst/>
              </a:prstGeom>
              <a:noFill/>
              <a:ln w="12700" cap="flat" cmpd="sng">
                <a:solidFill>
                  <a:srgbClr val="00B050"/>
                </a:solidFill>
                <a:prstDash val="solid"/>
                <a:round/>
                <a:headEnd type="none" w="med" len="med"/>
                <a:tailEnd type="none" w="med" len="med"/>
              </a:ln>
            </p:spPr>
            <p:txBody>
              <a:bodyPr wrap="square" anchor="t">
                <a:spAutoFit/>
              </a:bodyPr>
              <a:lstStyle/>
              <a:p>
                <a:pPr algn="ctr"/>
                <a:r>
                  <a:rPr lang="en-US" altLang="zh-CN" sz="900" b="1" dirty="0">
                    <a:solidFill>
                      <a:srgbClr val="00B050"/>
                    </a:solidFill>
                    <a:latin typeface="Arial" panose="020B0604020202020204" pitchFamily="34" charset="0"/>
                    <a:ea typeface="宋体" panose="02010600030101010101" pitchFamily="2" charset="-122"/>
                  </a:rPr>
                  <a:t>PhysicList.cc</a:t>
                </a:r>
              </a:p>
              <a:p>
                <a:pPr algn="ctr"/>
                <a:r>
                  <a:rPr lang="en-US" altLang="zh-CN" sz="900" b="1" dirty="0">
                    <a:solidFill>
                      <a:srgbClr val="00B050"/>
                    </a:solidFill>
                    <a:latin typeface="Arial" panose="020B0604020202020204" pitchFamily="34" charset="0"/>
                    <a:ea typeface="宋体" panose="02010600030101010101" pitchFamily="2" charset="-122"/>
                  </a:rPr>
                  <a:t>OpProcess.cc</a:t>
                </a:r>
              </a:p>
              <a:p>
                <a:pPr algn="ctr"/>
                <a:r>
                  <a:rPr lang="en-US" altLang="zh-CN" sz="900" b="1" dirty="0">
                    <a:solidFill>
                      <a:srgbClr val="00B050"/>
                    </a:solidFill>
                    <a:latin typeface="Arial" panose="020B0604020202020204" pitchFamily="34" charset="0"/>
                    <a:ea typeface="宋体" panose="02010600030101010101" pitchFamily="2" charset="-122"/>
                  </a:rPr>
                  <a:t>RunAction.cc</a:t>
                </a:r>
              </a:p>
              <a:p>
                <a:pPr algn="ctr"/>
                <a:r>
                  <a:rPr lang="en-US" altLang="zh-CN" sz="900" b="1" dirty="0">
                    <a:solidFill>
                      <a:srgbClr val="00B050"/>
                    </a:solidFill>
                    <a:latin typeface="Arial" panose="020B0604020202020204" pitchFamily="34" charset="0"/>
                    <a:ea typeface="宋体" panose="02010600030101010101" pitchFamily="2" charset="-122"/>
                  </a:rPr>
                  <a:t>EventAction.cc</a:t>
                </a:r>
              </a:p>
              <a:p>
                <a:pPr algn="ctr"/>
                <a:r>
                  <a:rPr lang="en-US" altLang="zh-CN" sz="900" b="1" dirty="0">
                    <a:solidFill>
                      <a:srgbClr val="00B050"/>
                    </a:solidFill>
                    <a:latin typeface="Arial" panose="020B0604020202020204" pitchFamily="34" charset="0"/>
                    <a:ea typeface="宋体" panose="02010600030101010101" pitchFamily="2" charset="-122"/>
                  </a:rPr>
                  <a:t>SteppingAction.cc</a:t>
                </a:r>
              </a:p>
            </p:txBody>
          </p:sp>
          <p:cxnSp>
            <p:nvCxnSpPr>
              <p:cNvPr id="103" name="直接箭头连接符 102">
                <a:extLst>
                  <a:ext uri="{FF2B5EF4-FFF2-40B4-BE49-F238E27FC236}">
                    <a16:creationId xmlns:a16="http://schemas.microsoft.com/office/drawing/2014/main" id="{16506859-8ED2-42E4-B193-782EBD29FE34}"/>
                  </a:ext>
                </a:extLst>
              </p:cNvPr>
              <p:cNvCxnSpPr>
                <a:cxnSpLocks/>
                <a:stCxn id="105" idx="1"/>
              </p:cNvCxnSpPr>
              <p:nvPr/>
            </p:nvCxnSpPr>
            <p:spPr>
              <a:xfrm flipH="1">
                <a:off x="9427" y="5225"/>
                <a:ext cx="1639" cy="140"/>
              </a:xfrm>
              <a:prstGeom prst="straightConnector1">
                <a:avLst/>
              </a:prstGeom>
              <a:ln w="31750">
                <a:solidFill>
                  <a:srgbClr val="00800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104" name="直接箭头连接符 103">
                <a:extLst>
                  <a:ext uri="{FF2B5EF4-FFF2-40B4-BE49-F238E27FC236}">
                    <a16:creationId xmlns:a16="http://schemas.microsoft.com/office/drawing/2014/main" id="{10907D1F-DADD-41E8-8684-3A34A3DAA965}"/>
                  </a:ext>
                </a:extLst>
              </p:cNvPr>
              <p:cNvCxnSpPr>
                <a:cxnSpLocks/>
              </p:cNvCxnSpPr>
              <p:nvPr/>
            </p:nvCxnSpPr>
            <p:spPr>
              <a:xfrm flipH="1" flipV="1">
                <a:off x="9785" y="7013"/>
                <a:ext cx="1597" cy="281"/>
              </a:xfrm>
              <a:prstGeom prst="straightConnector1">
                <a:avLst/>
              </a:prstGeom>
              <a:ln w="31750">
                <a:solidFill>
                  <a:srgbClr val="00B05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105" name="文本框 21">
                <a:extLst>
                  <a:ext uri="{FF2B5EF4-FFF2-40B4-BE49-F238E27FC236}">
                    <a16:creationId xmlns:a16="http://schemas.microsoft.com/office/drawing/2014/main" id="{0B61D1F8-ACB1-4EB0-9523-7699F9C34A24}"/>
                  </a:ext>
                </a:extLst>
              </p:cNvPr>
              <p:cNvSpPr txBox="1"/>
              <p:nvPr/>
            </p:nvSpPr>
            <p:spPr>
              <a:xfrm>
                <a:off x="11066" y="4822"/>
                <a:ext cx="3659" cy="805"/>
              </a:xfrm>
              <a:prstGeom prst="rect">
                <a:avLst/>
              </a:prstGeom>
              <a:noFill/>
              <a:ln w="9525">
                <a:noFill/>
              </a:ln>
            </p:spPr>
            <p:txBody>
              <a:bodyPr wrap="square" anchor="t">
                <a:spAutoFit/>
              </a:bodyPr>
              <a:lstStyle/>
              <a:p>
                <a:r>
                  <a:rPr lang="en-US" altLang="zh-CN" sz="900" dirty="0">
                    <a:solidFill>
                      <a:srgbClr val="00B050"/>
                    </a:solidFill>
                    <a:latin typeface="Arial" panose="020B0604020202020204" pitchFamily="34" charset="0"/>
                    <a:ea typeface="宋体" panose="02010600030101010101" pitchFamily="2" charset="-122"/>
                  </a:rPr>
                  <a:t>define processes &amp;cuts</a:t>
                </a:r>
              </a:p>
            </p:txBody>
          </p:sp>
          <p:sp>
            <p:nvSpPr>
              <p:cNvPr id="106" name="文本框 105">
                <a:extLst>
                  <a:ext uri="{FF2B5EF4-FFF2-40B4-BE49-F238E27FC236}">
                    <a16:creationId xmlns:a16="http://schemas.microsoft.com/office/drawing/2014/main" id="{94FB7834-CD94-42F5-8488-33D59B4EDFBD}"/>
                  </a:ext>
                </a:extLst>
              </p:cNvPr>
              <p:cNvSpPr txBox="1"/>
              <p:nvPr/>
            </p:nvSpPr>
            <p:spPr>
              <a:xfrm>
                <a:off x="11476" y="6611"/>
                <a:ext cx="2839" cy="805"/>
              </a:xfrm>
              <a:prstGeom prst="rect">
                <a:avLst/>
              </a:prstGeom>
              <a:noFill/>
              <a:ln>
                <a:solidFill>
                  <a:schemeClr val="bg1"/>
                </a:solidFill>
              </a:ln>
            </p:spPr>
            <p:txBody>
              <a:bodyPr wrap="square" rtlCol="0">
                <a:spAutoFit/>
              </a:bodyPr>
              <a:lstStyle/>
              <a:p>
                <a:pPr fontAlgn="base"/>
                <a:r>
                  <a:rPr lang="en-US" altLang="zh-CN" sz="900" noProof="1">
                    <a:solidFill>
                      <a:srgbClr val="00B050"/>
                    </a:solidFill>
                    <a:latin typeface="Arial" panose="020B0604020202020204" pitchFamily="34" charset="0"/>
                    <a:ea typeface="宋体" panose="02010600030101010101" pitchFamily="2" charset="-122"/>
                    <a:cs typeface="+mn-ea"/>
                  </a:rPr>
                  <a:t>Fast detect simulation</a:t>
                </a:r>
                <a:endParaRPr lang="en-US" altLang="zh-CN" sz="900" noProof="1">
                  <a:solidFill>
                    <a:srgbClr val="00B050"/>
                  </a:solidFill>
                </a:endParaRPr>
              </a:p>
            </p:txBody>
          </p:sp>
          <p:sp>
            <p:nvSpPr>
              <p:cNvPr id="107" name="文本框 25">
                <a:extLst>
                  <a:ext uri="{FF2B5EF4-FFF2-40B4-BE49-F238E27FC236}">
                    <a16:creationId xmlns:a16="http://schemas.microsoft.com/office/drawing/2014/main" id="{F2203EDE-9E7E-4B0C-AB00-888D72967DB1}"/>
                  </a:ext>
                </a:extLst>
              </p:cNvPr>
              <p:cNvSpPr txBox="1"/>
              <p:nvPr/>
            </p:nvSpPr>
            <p:spPr>
              <a:xfrm>
                <a:off x="6802" y="7858"/>
                <a:ext cx="2956" cy="805"/>
              </a:xfrm>
              <a:prstGeom prst="rect">
                <a:avLst/>
              </a:prstGeom>
              <a:noFill/>
              <a:ln w="12700" cap="flat" cmpd="sng">
                <a:solidFill>
                  <a:srgbClr val="00B0F0"/>
                </a:solidFill>
                <a:prstDash val="solid"/>
                <a:round/>
                <a:headEnd type="none" w="med" len="med"/>
                <a:tailEnd type="none" w="med" len="med"/>
              </a:ln>
            </p:spPr>
            <p:txBody>
              <a:bodyPr wrap="square" anchor="t">
                <a:spAutoFit/>
              </a:bodyPr>
              <a:lstStyle/>
              <a:p>
                <a:pPr algn="ctr"/>
                <a:r>
                  <a:rPr lang="en-US" altLang="zh-CN" sz="900" b="1" dirty="0">
                    <a:solidFill>
                      <a:srgbClr val="00B0F0"/>
                    </a:solidFill>
                    <a:latin typeface="Arial" panose="020B0604020202020204" pitchFamily="34" charset="0"/>
                  </a:rPr>
                  <a:t>EventAction.cc</a:t>
                </a:r>
              </a:p>
              <a:p>
                <a:pPr algn="ctr"/>
                <a:r>
                  <a:rPr lang="en-US" altLang="zh-CN" sz="900" b="1" dirty="0">
                    <a:solidFill>
                      <a:srgbClr val="00B0F0"/>
                    </a:solidFill>
                    <a:latin typeface="Arial" panose="020B0604020202020204" pitchFamily="34" charset="0"/>
                  </a:rPr>
                  <a:t>HitDigitizer.cc</a:t>
                </a:r>
                <a:endParaRPr lang="en-US" altLang="zh-CN" sz="900" dirty="0">
                  <a:solidFill>
                    <a:srgbClr val="00B0F0"/>
                  </a:solidFill>
                  <a:latin typeface="Arial" panose="020B0604020202020204" pitchFamily="34" charset="0"/>
                  <a:ea typeface="宋体" panose="02010600030101010101" pitchFamily="2" charset="-122"/>
                </a:endParaRPr>
              </a:p>
            </p:txBody>
          </p:sp>
          <p:sp>
            <p:nvSpPr>
              <p:cNvPr id="108" name="文本框 29">
                <a:extLst>
                  <a:ext uri="{FF2B5EF4-FFF2-40B4-BE49-F238E27FC236}">
                    <a16:creationId xmlns:a16="http://schemas.microsoft.com/office/drawing/2014/main" id="{3E3A9B0D-F4E6-46C8-9FA6-E032AE80A3AE}"/>
                  </a:ext>
                </a:extLst>
              </p:cNvPr>
              <p:cNvSpPr txBox="1"/>
              <p:nvPr/>
            </p:nvSpPr>
            <p:spPr>
              <a:xfrm>
                <a:off x="6407" y="9530"/>
                <a:ext cx="4075" cy="805"/>
              </a:xfrm>
              <a:prstGeom prst="rect">
                <a:avLst/>
              </a:prstGeom>
              <a:noFill/>
              <a:ln w="9525" cap="flat" cmpd="sng">
                <a:solidFill>
                  <a:srgbClr val="595959"/>
                </a:solidFill>
                <a:prstDash val="solid"/>
                <a:round/>
                <a:headEnd type="none" w="med" len="med"/>
                <a:tailEnd type="none" w="med" len="med"/>
              </a:ln>
            </p:spPr>
            <p:txBody>
              <a:bodyPr wrap="square" anchor="t">
                <a:spAutoFit/>
              </a:bodyPr>
              <a:lstStyle/>
              <a:p>
                <a:pPr algn="ctr"/>
                <a:r>
                  <a:rPr lang="en-US" altLang="zh-CN" sz="900" dirty="0">
                    <a:solidFill>
                      <a:srgbClr val="FF0000"/>
                    </a:solidFill>
                    <a:latin typeface="Arial" panose="020B0604020202020204" pitchFamily="34" charset="0"/>
                    <a:ea typeface="宋体" panose="02010600030101010101" pitchFamily="2" charset="-122"/>
                  </a:rPr>
                  <a:t>Output ROOT file</a:t>
                </a:r>
              </a:p>
              <a:p>
                <a:pPr algn="ctr"/>
                <a:r>
                  <a:rPr lang="en-US" altLang="zh-CN" sz="900" dirty="0">
                    <a:solidFill>
                      <a:srgbClr val="FF0000"/>
                    </a:solidFill>
                    <a:latin typeface="Arial" panose="020B0604020202020204" pitchFamily="34" charset="0"/>
                    <a:ea typeface="宋体" panose="02010600030101010101" pitchFamily="2" charset="-122"/>
                  </a:rPr>
                  <a:t>and info file</a:t>
                </a:r>
              </a:p>
            </p:txBody>
          </p:sp>
        </p:grpSp>
        <p:cxnSp>
          <p:nvCxnSpPr>
            <p:cNvPr id="80" name="直接箭头连接符 79">
              <a:extLst>
                <a:ext uri="{FF2B5EF4-FFF2-40B4-BE49-F238E27FC236}">
                  <a16:creationId xmlns:a16="http://schemas.microsoft.com/office/drawing/2014/main" id="{8FA69746-7E38-43B0-88F3-9F10B82D570E}"/>
                </a:ext>
              </a:extLst>
            </p:cNvPr>
            <p:cNvCxnSpPr/>
            <p:nvPr/>
          </p:nvCxnSpPr>
          <p:spPr>
            <a:xfrm flipV="1">
              <a:off x="3659003" y="2738430"/>
              <a:ext cx="1100058" cy="25126"/>
            </a:xfrm>
            <a:prstGeom prst="straightConnector1">
              <a:avLst/>
            </a:prstGeom>
            <a:ln w="41275">
              <a:solidFill>
                <a:schemeClr val="accent2"/>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81" name="文本框 80">
              <a:extLst>
                <a:ext uri="{FF2B5EF4-FFF2-40B4-BE49-F238E27FC236}">
                  <a16:creationId xmlns:a16="http://schemas.microsoft.com/office/drawing/2014/main" id="{B03A02B5-9F12-41F8-B205-6C6CE2387CFF}"/>
                </a:ext>
              </a:extLst>
            </p:cNvPr>
            <p:cNvSpPr txBox="1"/>
            <p:nvPr/>
          </p:nvSpPr>
          <p:spPr>
            <a:xfrm>
              <a:off x="8133004" y="4836180"/>
              <a:ext cx="2231339" cy="588641"/>
            </a:xfrm>
            <a:prstGeom prst="rect">
              <a:avLst/>
            </a:prstGeom>
            <a:noFill/>
            <a:ln>
              <a:solidFill>
                <a:schemeClr val="bg1"/>
              </a:solidFill>
            </a:ln>
          </p:spPr>
          <p:txBody>
            <a:bodyPr wrap="square" rtlCol="0">
              <a:spAutoFit/>
            </a:bodyPr>
            <a:lstStyle/>
            <a:p>
              <a:pPr fontAlgn="base"/>
              <a:r>
                <a:rPr lang="en-US" altLang="zh-CN" sz="900" noProof="1">
                  <a:solidFill>
                    <a:srgbClr val="00B0F0"/>
                  </a:solidFill>
                  <a:latin typeface="Arial" panose="020B0604020202020204" pitchFamily="34" charset="0"/>
                  <a:cs typeface="+mn-ea"/>
                </a:rPr>
                <a:t>Fast hit simulation, add noise hit, trigger selection</a:t>
              </a:r>
              <a:endParaRPr lang="en-US" altLang="zh-CN" sz="900" noProof="1">
                <a:solidFill>
                  <a:srgbClr val="00B0F0"/>
                </a:solidFill>
              </a:endParaRPr>
            </a:p>
          </p:txBody>
        </p:sp>
        <p:cxnSp>
          <p:nvCxnSpPr>
            <p:cNvPr id="82" name="直接箭头连接符 81">
              <a:extLst>
                <a:ext uri="{FF2B5EF4-FFF2-40B4-BE49-F238E27FC236}">
                  <a16:creationId xmlns:a16="http://schemas.microsoft.com/office/drawing/2014/main" id="{62914DC6-86D4-4C1B-9371-96DFE9D5DEDB}"/>
                </a:ext>
              </a:extLst>
            </p:cNvPr>
            <p:cNvCxnSpPr>
              <a:cxnSpLocks/>
            </p:cNvCxnSpPr>
            <p:nvPr/>
          </p:nvCxnSpPr>
          <p:spPr>
            <a:xfrm flipH="1" flipV="1">
              <a:off x="3560277" y="4294449"/>
              <a:ext cx="1989040" cy="831203"/>
            </a:xfrm>
            <a:prstGeom prst="straightConnector1">
              <a:avLst/>
            </a:prstGeom>
            <a:ln w="3810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3" name="直接箭头连接符 82">
              <a:extLst>
                <a:ext uri="{FF2B5EF4-FFF2-40B4-BE49-F238E27FC236}">
                  <a16:creationId xmlns:a16="http://schemas.microsoft.com/office/drawing/2014/main" id="{A8BD96A1-051E-4027-AA3D-3108971A2E29}"/>
                </a:ext>
              </a:extLst>
            </p:cNvPr>
            <p:cNvCxnSpPr>
              <a:cxnSpLocks/>
            </p:cNvCxnSpPr>
            <p:nvPr/>
          </p:nvCxnSpPr>
          <p:spPr>
            <a:xfrm flipV="1">
              <a:off x="3688981" y="5164465"/>
              <a:ext cx="1614860" cy="260904"/>
            </a:xfrm>
            <a:prstGeom prst="straightConnector1">
              <a:avLst/>
            </a:prstGeom>
            <a:ln w="41275">
              <a:solidFill>
                <a:srgbClr val="00B0F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84" name="直接箭头连接符 83">
              <a:extLst>
                <a:ext uri="{FF2B5EF4-FFF2-40B4-BE49-F238E27FC236}">
                  <a16:creationId xmlns:a16="http://schemas.microsoft.com/office/drawing/2014/main" id="{F9F486A8-C07B-4BE1-A874-B293C2974F80}"/>
                </a:ext>
              </a:extLst>
            </p:cNvPr>
            <p:cNvCxnSpPr>
              <a:cxnSpLocks/>
            </p:cNvCxnSpPr>
            <p:nvPr/>
          </p:nvCxnSpPr>
          <p:spPr>
            <a:xfrm flipH="1" flipV="1">
              <a:off x="3560892" y="4182490"/>
              <a:ext cx="1406362" cy="64010"/>
            </a:xfrm>
            <a:prstGeom prst="straightConnector1">
              <a:avLst/>
            </a:prstGeom>
            <a:ln w="3810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直接箭头连接符 84">
              <a:extLst>
                <a:ext uri="{FF2B5EF4-FFF2-40B4-BE49-F238E27FC236}">
                  <a16:creationId xmlns:a16="http://schemas.microsoft.com/office/drawing/2014/main" id="{088EB61C-CEC5-41EF-A250-E53488929E68}"/>
                </a:ext>
              </a:extLst>
            </p:cNvPr>
            <p:cNvCxnSpPr/>
            <p:nvPr/>
          </p:nvCxnSpPr>
          <p:spPr>
            <a:xfrm flipH="1">
              <a:off x="6107828" y="5307278"/>
              <a:ext cx="2286" cy="240464"/>
            </a:xfrm>
            <a:prstGeom prst="straightConnector1">
              <a:avLst/>
            </a:prstGeom>
            <a:ln w="317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86" name="直接箭头连接符 85">
              <a:extLst>
                <a:ext uri="{FF2B5EF4-FFF2-40B4-BE49-F238E27FC236}">
                  <a16:creationId xmlns:a16="http://schemas.microsoft.com/office/drawing/2014/main" id="{DC218232-34CE-48D9-9851-4858CD958C8C}"/>
                </a:ext>
              </a:extLst>
            </p:cNvPr>
            <p:cNvCxnSpPr/>
            <p:nvPr/>
          </p:nvCxnSpPr>
          <p:spPr>
            <a:xfrm flipH="1">
              <a:off x="6992283" y="5125652"/>
              <a:ext cx="1149068" cy="0"/>
            </a:xfrm>
            <a:prstGeom prst="straightConnector1">
              <a:avLst/>
            </a:prstGeom>
            <a:ln w="41275">
              <a:solidFill>
                <a:srgbClr val="00B0F0"/>
              </a:solidFill>
              <a:prstDash val="sysDot"/>
              <a:tailEnd type="arrow"/>
            </a:ln>
          </p:spPr>
          <p:style>
            <a:lnRef idx="1">
              <a:schemeClr val="accent1"/>
            </a:lnRef>
            <a:fillRef idx="0">
              <a:schemeClr val="accent1"/>
            </a:fillRef>
            <a:effectRef idx="0">
              <a:schemeClr val="accent1"/>
            </a:effectRef>
            <a:fontRef idx="minor">
              <a:schemeClr val="tx1"/>
            </a:fontRef>
          </p:style>
        </p:cxnSp>
        <p:cxnSp>
          <p:nvCxnSpPr>
            <p:cNvPr id="87" name="直接箭头连接符 86">
              <a:extLst>
                <a:ext uri="{FF2B5EF4-FFF2-40B4-BE49-F238E27FC236}">
                  <a16:creationId xmlns:a16="http://schemas.microsoft.com/office/drawing/2014/main" id="{B62943F3-C330-4AC5-A2B6-F6C34FFF481E}"/>
                </a:ext>
              </a:extLst>
            </p:cNvPr>
            <p:cNvCxnSpPr/>
            <p:nvPr/>
          </p:nvCxnSpPr>
          <p:spPr>
            <a:xfrm flipH="1">
              <a:off x="6095989" y="4487212"/>
              <a:ext cx="2286" cy="240464"/>
            </a:xfrm>
            <a:prstGeom prst="straightConnector1">
              <a:avLst/>
            </a:prstGeom>
            <a:ln w="317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88" name="直接箭头连接符 87">
              <a:extLst>
                <a:ext uri="{FF2B5EF4-FFF2-40B4-BE49-F238E27FC236}">
                  <a16:creationId xmlns:a16="http://schemas.microsoft.com/office/drawing/2014/main" id="{EFF1D2E2-F8DD-4FAB-B9E7-0A5E4432382D}"/>
                </a:ext>
              </a:extLst>
            </p:cNvPr>
            <p:cNvCxnSpPr/>
            <p:nvPr/>
          </p:nvCxnSpPr>
          <p:spPr>
            <a:xfrm flipH="1">
              <a:off x="6155827" y="2905926"/>
              <a:ext cx="2286" cy="240464"/>
            </a:xfrm>
            <a:prstGeom prst="straightConnector1">
              <a:avLst/>
            </a:prstGeom>
            <a:ln w="317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89" name="直接箭头连接符 88">
              <a:extLst>
                <a:ext uri="{FF2B5EF4-FFF2-40B4-BE49-F238E27FC236}">
                  <a16:creationId xmlns:a16="http://schemas.microsoft.com/office/drawing/2014/main" id="{E31B1B71-D77B-498C-AB6E-65179E858A12}"/>
                </a:ext>
              </a:extLst>
            </p:cNvPr>
            <p:cNvCxnSpPr/>
            <p:nvPr/>
          </p:nvCxnSpPr>
          <p:spPr>
            <a:xfrm flipH="1">
              <a:off x="6154172" y="2212608"/>
              <a:ext cx="2286" cy="240464"/>
            </a:xfrm>
            <a:prstGeom prst="straightConnector1">
              <a:avLst/>
            </a:prstGeom>
            <a:ln w="317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90" name="文本框 6">
              <a:extLst>
                <a:ext uri="{FF2B5EF4-FFF2-40B4-BE49-F238E27FC236}">
                  <a16:creationId xmlns:a16="http://schemas.microsoft.com/office/drawing/2014/main" id="{AB4D1DF3-0C37-45B6-A69C-180D51E068BD}"/>
                </a:ext>
              </a:extLst>
            </p:cNvPr>
            <p:cNvSpPr txBox="1"/>
            <p:nvPr/>
          </p:nvSpPr>
          <p:spPr>
            <a:xfrm>
              <a:off x="1737511" y="4006929"/>
              <a:ext cx="1733234" cy="428103"/>
            </a:xfrm>
            <a:prstGeom prst="rect">
              <a:avLst/>
            </a:prstGeom>
            <a:noFill/>
            <a:ln w="9525" cap="flat" cmpd="sng">
              <a:solidFill>
                <a:srgbClr val="00B0F0"/>
              </a:solidFill>
              <a:prstDash val="solid"/>
              <a:round/>
              <a:headEnd type="none" w="med" len="med"/>
              <a:tailEnd type="none" w="med" len="med"/>
            </a:ln>
          </p:spPr>
          <p:txBody>
            <a:bodyPr wrap="square" anchor="t">
              <a:spAutoFit/>
            </a:bodyPr>
            <a:lstStyle/>
            <a:p>
              <a:pPr algn="ctr"/>
              <a:r>
                <a:rPr lang="en-US" altLang="zh-CN" sz="900" b="1" dirty="0">
                  <a:solidFill>
                    <a:srgbClr val="00B0F0"/>
                  </a:solidFill>
                  <a:latin typeface="Arial" panose="020B0604020202020204" pitchFamily="34" charset="0"/>
                  <a:ea typeface="宋体" panose="02010600030101010101" pitchFamily="2" charset="-122"/>
                </a:rPr>
                <a:t>Unit Detector database</a:t>
              </a:r>
            </a:p>
          </p:txBody>
        </p:sp>
      </p:grpSp>
      <p:pic>
        <p:nvPicPr>
          <p:cNvPr id="109" name="图片 108">
            <a:extLst>
              <a:ext uri="{FF2B5EF4-FFF2-40B4-BE49-F238E27FC236}">
                <a16:creationId xmlns:a16="http://schemas.microsoft.com/office/drawing/2014/main" id="{ED938DF2-582E-47C6-8C10-53EFCD88AE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5370" y="4543623"/>
            <a:ext cx="1692395" cy="1372427"/>
          </a:xfrm>
          <a:prstGeom prst="rect">
            <a:avLst/>
          </a:prstGeom>
        </p:spPr>
      </p:pic>
    </p:spTree>
    <p:extLst>
      <p:ext uri="{BB962C8B-B14F-4D97-AF65-F5344CB8AC3E}">
        <p14:creationId xmlns:p14="http://schemas.microsoft.com/office/powerpoint/2010/main" val="2821541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6B80B3FC-B63C-4F95-B890-3141B54FA21D}"/>
              </a:ext>
            </a:extLst>
          </p:cNvPr>
          <p:cNvSpPr>
            <a:spLocks noGrp="1"/>
          </p:cNvSpPr>
          <p:nvPr>
            <p:ph type="sldNum" sz="quarter" idx="12"/>
          </p:nvPr>
        </p:nvSpPr>
        <p:spPr/>
        <p:txBody>
          <a:bodyPr/>
          <a:lstStyle/>
          <a:p>
            <a:fld id="{E077DA78-E013-4A8C-AD75-63A150561B10}" type="slidenum">
              <a:rPr lang="zh-CN" altLang="en-US" smtClean="0"/>
              <a:pPr/>
              <a:t>13</a:t>
            </a:fld>
            <a:endParaRPr lang="zh-CN" altLang="en-US"/>
          </a:p>
        </p:txBody>
      </p:sp>
      <p:sp>
        <p:nvSpPr>
          <p:cNvPr id="4" name="矩形: 圆角 3">
            <a:extLst>
              <a:ext uri="{FF2B5EF4-FFF2-40B4-BE49-F238E27FC236}">
                <a16:creationId xmlns:a16="http://schemas.microsoft.com/office/drawing/2014/main" id="{8E29D70D-2A56-47A9-8800-E8B012AEB0C5}"/>
              </a:ext>
            </a:extLst>
          </p:cNvPr>
          <p:cNvSpPr>
            <a:spLocks noGrp="1"/>
          </p:cNvSpPr>
          <p:nvPr/>
        </p:nvSpPr>
        <p:spPr>
          <a:xfrm>
            <a:off x="167440" y="1289915"/>
            <a:ext cx="11734800" cy="5148985"/>
          </a:xfrm>
          <a:prstGeom prst="roundRect">
            <a:avLst>
              <a:gd name="adj" fmla="val 2239"/>
            </a:avLst>
          </a:prstGeom>
          <a:solidFill>
            <a:srgbClr val="FFFFFF"/>
          </a:solidFill>
          <a:ln w="9525">
            <a:solidFill>
              <a:srgbClr val="3A7D22"/>
            </a:solidFill>
            <a:prstDash val="solid"/>
          </a:ln>
        </p:spPr>
      </p:sp>
      <p:sp>
        <p:nvSpPr>
          <p:cNvPr id="5" name="矩形 4">
            <a:extLst>
              <a:ext uri="{FF2B5EF4-FFF2-40B4-BE49-F238E27FC236}">
                <a16:creationId xmlns:a16="http://schemas.microsoft.com/office/drawing/2014/main" id="{14E3B423-0F83-4535-B0E5-CD43B8176552}"/>
              </a:ext>
            </a:extLst>
          </p:cNvPr>
          <p:cNvSpPr>
            <a:spLocks noGrp="1"/>
          </p:cNvSpPr>
          <p:nvPr/>
        </p:nvSpPr>
        <p:spPr>
          <a:xfrm>
            <a:off x="438150" y="1359376"/>
            <a:ext cx="10668000" cy="365040"/>
          </a:xfrm>
          <a:prstGeom prst="rect">
            <a:avLst/>
          </a:prstGeom>
          <a:noFill/>
          <a:ln w="0">
            <a:noFill/>
            <a:prstDash val="solid"/>
          </a:ln>
        </p:spPr>
        <p:txBody>
          <a:bodyPr/>
          <a:lstStyle/>
          <a:p>
            <a:pPr algn="l">
              <a:defRPr sz="1800" b="1">
                <a:solidFill>
                  <a:srgbClr val="122433"/>
                </a:solidFill>
              </a:defRPr>
            </a:pPr>
            <a:r>
              <a:rPr sz="1800" b="1" dirty="0" err="1">
                <a:solidFill>
                  <a:srgbClr val="122433"/>
                </a:solidFill>
              </a:rPr>
              <a:t>水深增加同时改变光产额、探测效率和首光电子时间分布</a:t>
            </a:r>
            <a:r>
              <a:rPr sz="1800" b="1" dirty="0">
                <a:solidFill>
                  <a:srgbClr val="122433"/>
                </a:solidFill>
              </a:rPr>
              <a:t>。</a:t>
            </a:r>
          </a:p>
        </p:txBody>
      </p:sp>
      <p:sp>
        <p:nvSpPr>
          <p:cNvPr id="6" name="矩形: 圆角 5">
            <a:extLst>
              <a:ext uri="{FF2B5EF4-FFF2-40B4-BE49-F238E27FC236}">
                <a16:creationId xmlns:a16="http://schemas.microsoft.com/office/drawing/2014/main" id="{66FDFF31-71A3-43E3-B400-C6865F8364AF}"/>
              </a:ext>
            </a:extLst>
          </p:cNvPr>
          <p:cNvSpPr>
            <a:spLocks noGrp="1"/>
          </p:cNvSpPr>
          <p:nvPr/>
        </p:nvSpPr>
        <p:spPr>
          <a:xfrm>
            <a:off x="704183" y="4330537"/>
            <a:ext cx="3143250" cy="1519603"/>
          </a:xfrm>
          <a:prstGeom prst="roundRect">
            <a:avLst>
              <a:gd name="adj" fmla="val 4444"/>
            </a:avLst>
          </a:prstGeom>
          <a:solidFill>
            <a:srgbClr val="F6FAFD"/>
          </a:solidFill>
          <a:ln w="9525">
            <a:solidFill>
              <a:srgbClr val="A9C3D5"/>
            </a:solidFill>
            <a:prstDash val="solid"/>
          </a:ln>
        </p:spPr>
      </p:sp>
      <p:sp>
        <p:nvSpPr>
          <p:cNvPr id="7" name="矩形 6">
            <a:extLst>
              <a:ext uri="{FF2B5EF4-FFF2-40B4-BE49-F238E27FC236}">
                <a16:creationId xmlns:a16="http://schemas.microsoft.com/office/drawing/2014/main" id="{69F8CD67-DC92-4320-A8DA-66C4FB380C33}"/>
              </a:ext>
            </a:extLst>
          </p:cNvPr>
          <p:cNvSpPr>
            <a:spLocks noGrp="1"/>
          </p:cNvSpPr>
          <p:nvPr/>
        </p:nvSpPr>
        <p:spPr>
          <a:xfrm>
            <a:off x="704183" y="4345666"/>
            <a:ext cx="3143250" cy="96063"/>
          </a:xfrm>
          <a:prstGeom prst="rect">
            <a:avLst/>
          </a:prstGeom>
          <a:solidFill>
            <a:srgbClr val="397DB4"/>
          </a:solidFill>
          <a:ln w="0">
            <a:noFill/>
            <a:prstDash val="solid"/>
          </a:ln>
        </p:spPr>
      </p:sp>
      <p:sp>
        <p:nvSpPr>
          <p:cNvPr id="8" name="矩形 7">
            <a:extLst>
              <a:ext uri="{FF2B5EF4-FFF2-40B4-BE49-F238E27FC236}">
                <a16:creationId xmlns:a16="http://schemas.microsoft.com/office/drawing/2014/main" id="{9FF700A3-D427-4101-8ECA-87839928467F}"/>
              </a:ext>
            </a:extLst>
          </p:cNvPr>
          <p:cNvSpPr>
            <a:spLocks noGrp="1"/>
          </p:cNvSpPr>
          <p:nvPr/>
        </p:nvSpPr>
        <p:spPr>
          <a:xfrm>
            <a:off x="932783" y="4491955"/>
            <a:ext cx="2686050" cy="403465"/>
          </a:xfrm>
          <a:prstGeom prst="rect">
            <a:avLst/>
          </a:prstGeom>
          <a:noFill/>
          <a:ln w="0">
            <a:noFill/>
            <a:prstDash val="solid"/>
          </a:ln>
        </p:spPr>
        <p:txBody>
          <a:bodyPr/>
          <a:lstStyle/>
          <a:p>
            <a:pPr algn="ctr">
              <a:defRPr sz="2100" b="1">
                <a:solidFill>
                  <a:srgbClr val="397DB4"/>
                </a:solidFill>
              </a:defRPr>
            </a:pPr>
            <a:r>
              <a:rPr lang="zh-CN" altLang="en-US" sz="2100" b="1" dirty="0">
                <a:solidFill>
                  <a:srgbClr val="397DB4"/>
                </a:solidFill>
              </a:rPr>
              <a:t>光产额</a:t>
            </a:r>
            <a:endParaRPr sz="2100" b="1" dirty="0">
              <a:solidFill>
                <a:srgbClr val="397DB4"/>
              </a:solidFill>
            </a:endParaRPr>
          </a:p>
        </p:txBody>
      </p:sp>
      <p:sp>
        <p:nvSpPr>
          <p:cNvPr id="9" name="矩形 8">
            <a:extLst>
              <a:ext uri="{FF2B5EF4-FFF2-40B4-BE49-F238E27FC236}">
                <a16:creationId xmlns:a16="http://schemas.microsoft.com/office/drawing/2014/main" id="{F70C59CC-94A7-454A-A5D1-AC02E1722B92}"/>
              </a:ext>
            </a:extLst>
          </p:cNvPr>
          <p:cNvSpPr>
            <a:spLocks noGrp="1"/>
          </p:cNvSpPr>
          <p:nvPr/>
        </p:nvSpPr>
        <p:spPr>
          <a:xfrm>
            <a:off x="970883" y="4951954"/>
            <a:ext cx="2609850" cy="1248821"/>
          </a:xfrm>
          <a:prstGeom prst="rect">
            <a:avLst/>
          </a:prstGeom>
          <a:noFill/>
          <a:ln w="0">
            <a:noFill/>
            <a:prstDash val="solid"/>
          </a:ln>
        </p:spPr>
        <p:txBody>
          <a:bodyPr/>
          <a:lstStyle/>
          <a:p>
            <a:pPr algn="ctr">
              <a:defRPr sz="1500" b="0">
                <a:solidFill>
                  <a:srgbClr val="122433"/>
                </a:solidFill>
              </a:defRPr>
            </a:pPr>
            <a:r>
              <a:rPr sz="1500" b="0">
                <a:solidFill>
                  <a:srgbClr val="122433"/>
                </a:solidFill>
              </a:rPr>
              <a:t>μ 子 NPE 随水深持续增加；e 在约 50–60 cm 后趋于平台；γ 的变化较小。</a:t>
            </a:r>
          </a:p>
        </p:txBody>
      </p:sp>
      <p:sp>
        <p:nvSpPr>
          <p:cNvPr id="10" name="矩形: 圆角 9">
            <a:extLst>
              <a:ext uri="{FF2B5EF4-FFF2-40B4-BE49-F238E27FC236}">
                <a16:creationId xmlns:a16="http://schemas.microsoft.com/office/drawing/2014/main" id="{295B5E29-7559-4F9D-9127-34090E7A1130}"/>
              </a:ext>
            </a:extLst>
          </p:cNvPr>
          <p:cNvSpPr>
            <a:spLocks noGrp="1"/>
          </p:cNvSpPr>
          <p:nvPr/>
        </p:nvSpPr>
        <p:spPr>
          <a:xfrm>
            <a:off x="4276058" y="4380807"/>
            <a:ext cx="3143250" cy="1469333"/>
          </a:xfrm>
          <a:prstGeom prst="roundRect">
            <a:avLst>
              <a:gd name="adj" fmla="val 4444"/>
            </a:avLst>
          </a:prstGeom>
          <a:solidFill>
            <a:srgbClr val="F6FAFD"/>
          </a:solidFill>
          <a:ln w="9525">
            <a:solidFill>
              <a:srgbClr val="A9C3D5"/>
            </a:solidFill>
            <a:prstDash val="solid"/>
          </a:ln>
        </p:spPr>
      </p:sp>
      <p:sp>
        <p:nvSpPr>
          <p:cNvPr id="11" name="矩形 10">
            <a:extLst>
              <a:ext uri="{FF2B5EF4-FFF2-40B4-BE49-F238E27FC236}">
                <a16:creationId xmlns:a16="http://schemas.microsoft.com/office/drawing/2014/main" id="{FF801996-82E1-42D8-9E34-4155E125AF3F}"/>
              </a:ext>
            </a:extLst>
          </p:cNvPr>
          <p:cNvSpPr>
            <a:spLocks noGrp="1"/>
          </p:cNvSpPr>
          <p:nvPr/>
        </p:nvSpPr>
        <p:spPr>
          <a:xfrm>
            <a:off x="4276058" y="4347170"/>
            <a:ext cx="3143250" cy="96063"/>
          </a:xfrm>
          <a:prstGeom prst="rect">
            <a:avLst/>
          </a:prstGeom>
          <a:solidFill>
            <a:srgbClr val="3A7D22"/>
          </a:solidFill>
          <a:ln w="0">
            <a:noFill/>
            <a:prstDash val="solid"/>
          </a:ln>
        </p:spPr>
      </p:sp>
      <p:sp>
        <p:nvSpPr>
          <p:cNvPr id="12" name="矩形 11">
            <a:extLst>
              <a:ext uri="{FF2B5EF4-FFF2-40B4-BE49-F238E27FC236}">
                <a16:creationId xmlns:a16="http://schemas.microsoft.com/office/drawing/2014/main" id="{2F7F8A18-7697-4657-82B4-0AB5E1F4F41B}"/>
              </a:ext>
            </a:extLst>
          </p:cNvPr>
          <p:cNvSpPr>
            <a:spLocks noGrp="1"/>
          </p:cNvSpPr>
          <p:nvPr/>
        </p:nvSpPr>
        <p:spPr>
          <a:xfrm>
            <a:off x="4504658" y="4512151"/>
            <a:ext cx="2686050" cy="403465"/>
          </a:xfrm>
          <a:prstGeom prst="rect">
            <a:avLst/>
          </a:prstGeom>
          <a:noFill/>
          <a:ln w="0">
            <a:noFill/>
            <a:prstDash val="solid"/>
          </a:ln>
        </p:spPr>
        <p:txBody>
          <a:bodyPr/>
          <a:lstStyle/>
          <a:p>
            <a:pPr algn="ctr">
              <a:defRPr sz="2100" b="1">
                <a:solidFill>
                  <a:srgbClr val="3A7D22"/>
                </a:solidFill>
              </a:defRPr>
            </a:pPr>
            <a:r>
              <a:rPr sz="2100" b="1" dirty="0" err="1">
                <a:solidFill>
                  <a:srgbClr val="3A7D22"/>
                </a:solidFill>
              </a:rPr>
              <a:t>探测效率</a:t>
            </a:r>
            <a:endParaRPr sz="2100" b="1" dirty="0">
              <a:solidFill>
                <a:srgbClr val="3A7D22"/>
              </a:solidFill>
            </a:endParaRPr>
          </a:p>
        </p:txBody>
      </p:sp>
      <p:sp>
        <p:nvSpPr>
          <p:cNvPr id="13" name="矩形 12">
            <a:extLst>
              <a:ext uri="{FF2B5EF4-FFF2-40B4-BE49-F238E27FC236}">
                <a16:creationId xmlns:a16="http://schemas.microsoft.com/office/drawing/2014/main" id="{5F9D8E6B-F774-4083-A2E4-7AB6169F0123}"/>
              </a:ext>
            </a:extLst>
          </p:cNvPr>
          <p:cNvSpPr>
            <a:spLocks noGrp="1"/>
          </p:cNvSpPr>
          <p:nvPr/>
        </p:nvSpPr>
        <p:spPr>
          <a:xfrm>
            <a:off x="4542758" y="4951954"/>
            <a:ext cx="2609850" cy="1248821"/>
          </a:xfrm>
          <a:prstGeom prst="rect">
            <a:avLst/>
          </a:prstGeom>
          <a:noFill/>
          <a:ln w="0">
            <a:noFill/>
            <a:prstDash val="solid"/>
          </a:ln>
        </p:spPr>
        <p:txBody>
          <a:bodyPr/>
          <a:lstStyle/>
          <a:p>
            <a:pPr algn="ctr">
              <a:defRPr sz="1500" b="0">
                <a:solidFill>
                  <a:srgbClr val="122433"/>
                </a:solidFill>
              </a:defRPr>
            </a:pPr>
            <a:r>
              <a:rPr sz="1500" b="0" dirty="0">
                <a:solidFill>
                  <a:srgbClr val="122433"/>
                </a:solidFill>
              </a:rPr>
              <a:t>μ 与 γ </a:t>
            </a:r>
            <a:r>
              <a:rPr sz="1500" b="0" dirty="0" err="1">
                <a:solidFill>
                  <a:srgbClr val="122433"/>
                </a:solidFill>
              </a:rPr>
              <a:t>效率随水深增加；e</a:t>
            </a:r>
            <a:r>
              <a:rPr sz="1500" b="0" dirty="0">
                <a:solidFill>
                  <a:srgbClr val="122433"/>
                </a:solidFill>
              </a:rPr>
              <a:t> </a:t>
            </a:r>
            <a:r>
              <a:rPr sz="1500" b="0" dirty="0" err="1">
                <a:solidFill>
                  <a:srgbClr val="122433"/>
                </a:solidFill>
              </a:rPr>
              <a:t>在约</a:t>
            </a:r>
            <a:r>
              <a:rPr sz="1500" b="0" dirty="0">
                <a:solidFill>
                  <a:srgbClr val="122433"/>
                </a:solidFill>
              </a:rPr>
              <a:t> 60–70 cm </a:t>
            </a:r>
            <a:r>
              <a:rPr sz="1500" b="0" dirty="0" err="1">
                <a:solidFill>
                  <a:srgbClr val="122433"/>
                </a:solidFill>
              </a:rPr>
              <a:t>后接近平台</a:t>
            </a:r>
            <a:r>
              <a:rPr sz="1500" b="0" dirty="0">
                <a:solidFill>
                  <a:srgbClr val="122433"/>
                </a:solidFill>
              </a:rPr>
              <a:t>。</a:t>
            </a:r>
          </a:p>
        </p:txBody>
      </p:sp>
      <p:sp>
        <p:nvSpPr>
          <p:cNvPr id="14" name="矩形: 圆角 13">
            <a:extLst>
              <a:ext uri="{FF2B5EF4-FFF2-40B4-BE49-F238E27FC236}">
                <a16:creationId xmlns:a16="http://schemas.microsoft.com/office/drawing/2014/main" id="{EE5DD17C-413E-4F3D-813D-B1916AB84326}"/>
              </a:ext>
            </a:extLst>
          </p:cNvPr>
          <p:cNvSpPr>
            <a:spLocks noGrp="1"/>
          </p:cNvSpPr>
          <p:nvPr/>
        </p:nvSpPr>
        <p:spPr>
          <a:xfrm>
            <a:off x="7847933" y="4330537"/>
            <a:ext cx="3143250" cy="1519603"/>
          </a:xfrm>
          <a:prstGeom prst="roundRect">
            <a:avLst>
              <a:gd name="adj" fmla="val 4444"/>
            </a:avLst>
          </a:prstGeom>
          <a:solidFill>
            <a:srgbClr val="F6FAFD"/>
          </a:solidFill>
          <a:ln w="9525">
            <a:solidFill>
              <a:srgbClr val="A9C3D5"/>
            </a:solidFill>
            <a:prstDash val="solid"/>
          </a:ln>
        </p:spPr>
      </p:sp>
      <p:sp>
        <p:nvSpPr>
          <p:cNvPr id="15" name="矩形 14">
            <a:extLst>
              <a:ext uri="{FF2B5EF4-FFF2-40B4-BE49-F238E27FC236}">
                <a16:creationId xmlns:a16="http://schemas.microsoft.com/office/drawing/2014/main" id="{8A335ED1-7F23-40FA-9FDD-0470B0E9170C}"/>
              </a:ext>
            </a:extLst>
          </p:cNvPr>
          <p:cNvSpPr>
            <a:spLocks noGrp="1"/>
          </p:cNvSpPr>
          <p:nvPr/>
        </p:nvSpPr>
        <p:spPr>
          <a:xfrm>
            <a:off x="7847933" y="4345666"/>
            <a:ext cx="3143250" cy="96063"/>
          </a:xfrm>
          <a:prstGeom prst="rect">
            <a:avLst/>
          </a:prstGeom>
          <a:solidFill>
            <a:srgbClr val="B6282E"/>
          </a:solidFill>
          <a:ln w="0">
            <a:noFill/>
            <a:prstDash val="solid"/>
          </a:ln>
        </p:spPr>
      </p:sp>
      <p:sp>
        <p:nvSpPr>
          <p:cNvPr id="16" name="矩形 15">
            <a:extLst>
              <a:ext uri="{FF2B5EF4-FFF2-40B4-BE49-F238E27FC236}">
                <a16:creationId xmlns:a16="http://schemas.microsoft.com/office/drawing/2014/main" id="{556B7540-539F-47FE-AB5A-9FBB9E653308}"/>
              </a:ext>
            </a:extLst>
          </p:cNvPr>
          <p:cNvSpPr>
            <a:spLocks noGrp="1"/>
          </p:cNvSpPr>
          <p:nvPr/>
        </p:nvSpPr>
        <p:spPr>
          <a:xfrm>
            <a:off x="8038433" y="4490737"/>
            <a:ext cx="2686050" cy="403465"/>
          </a:xfrm>
          <a:prstGeom prst="rect">
            <a:avLst/>
          </a:prstGeom>
          <a:noFill/>
          <a:ln w="0">
            <a:noFill/>
            <a:prstDash val="solid"/>
          </a:ln>
        </p:spPr>
        <p:txBody>
          <a:bodyPr/>
          <a:lstStyle/>
          <a:p>
            <a:pPr algn="ctr">
              <a:defRPr sz="2100" b="1">
                <a:solidFill>
                  <a:srgbClr val="B6282E"/>
                </a:solidFill>
              </a:defRPr>
            </a:pPr>
            <a:r>
              <a:rPr sz="2100" b="1" dirty="0" err="1">
                <a:solidFill>
                  <a:srgbClr val="B6282E"/>
                </a:solidFill>
              </a:rPr>
              <a:t>时间</a:t>
            </a:r>
            <a:endParaRPr sz="2100" b="1" dirty="0">
              <a:solidFill>
                <a:srgbClr val="B6282E"/>
              </a:solidFill>
            </a:endParaRPr>
          </a:p>
        </p:txBody>
      </p:sp>
      <p:sp>
        <p:nvSpPr>
          <p:cNvPr id="17" name="矩形 16">
            <a:extLst>
              <a:ext uri="{FF2B5EF4-FFF2-40B4-BE49-F238E27FC236}">
                <a16:creationId xmlns:a16="http://schemas.microsoft.com/office/drawing/2014/main" id="{240FB1CE-8CEC-4AAA-80EA-8FEA08474277}"/>
              </a:ext>
            </a:extLst>
          </p:cNvPr>
          <p:cNvSpPr>
            <a:spLocks noGrp="1"/>
          </p:cNvSpPr>
          <p:nvPr/>
        </p:nvSpPr>
        <p:spPr>
          <a:xfrm>
            <a:off x="8114633" y="4951954"/>
            <a:ext cx="2609850" cy="1248821"/>
          </a:xfrm>
          <a:prstGeom prst="rect">
            <a:avLst/>
          </a:prstGeom>
          <a:noFill/>
          <a:ln w="0">
            <a:noFill/>
            <a:prstDash val="solid"/>
          </a:ln>
        </p:spPr>
        <p:txBody>
          <a:bodyPr/>
          <a:lstStyle/>
          <a:p>
            <a:pPr algn="ctr">
              <a:defRPr sz="1500" b="0">
                <a:solidFill>
                  <a:srgbClr val="122433"/>
                </a:solidFill>
              </a:defRPr>
            </a:pPr>
            <a:r>
              <a:rPr sz="1500" b="0">
                <a:solidFill>
                  <a:srgbClr val="122433"/>
                </a:solidFill>
              </a:rPr>
              <a:t>首光电子时间 RMS 随水深下降，并在约 80 cm 后变化较小。</a:t>
            </a:r>
          </a:p>
        </p:txBody>
      </p:sp>
      <p:sp>
        <p:nvSpPr>
          <p:cNvPr id="18" name="矩形 17">
            <a:extLst>
              <a:ext uri="{FF2B5EF4-FFF2-40B4-BE49-F238E27FC236}">
                <a16:creationId xmlns:a16="http://schemas.microsoft.com/office/drawing/2014/main" id="{90055DF8-7A97-4034-82D8-075F343A2159}"/>
              </a:ext>
            </a:extLst>
          </p:cNvPr>
          <p:cNvSpPr>
            <a:spLocks noGrp="1"/>
          </p:cNvSpPr>
          <p:nvPr/>
        </p:nvSpPr>
        <p:spPr>
          <a:xfrm>
            <a:off x="2438400" y="5873510"/>
            <a:ext cx="7524750" cy="403465"/>
          </a:xfrm>
          <a:prstGeom prst="rect">
            <a:avLst/>
          </a:prstGeom>
          <a:noFill/>
          <a:ln w="0">
            <a:noFill/>
            <a:prstDash val="solid"/>
          </a:ln>
        </p:spPr>
        <p:txBody>
          <a:bodyPr/>
          <a:lstStyle/>
          <a:p>
            <a:pPr algn="ctr">
              <a:defRPr sz="1950" b="1">
                <a:solidFill>
                  <a:srgbClr val="3A7D22"/>
                </a:solidFill>
              </a:defRPr>
            </a:pPr>
            <a:r>
              <a:rPr sz="1950" b="1" dirty="0">
                <a:solidFill>
                  <a:srgbClr val="3A7D22"/>
                </a:solidFill>
              </a:rPr>
              <a:t>综合三项指标，80–100 cm </a:t>
            </a:r>
            <a:r>
              <a:rPr sz="1950" b="1" dirty="0" err="1">
                <a:solidFill>
                  <a:srgbClr val="3A7D22"/>
                </a:solidFill>
              </a:rPr>
              <a:t>被选为原型实测水深</a:t>
            </a:r>
            <a:r>
              <a:rPr sz="1950" b="1" dirty="0">
                <a:solidFill>
                  <a:srgbClr val="3A7D22"/>
                </a:solidFill>
              </a:rPr>
              <a:t>。</a:t>
            </a:r>
          </a:p>
        </p:txBody>
      </p:sp>
      <p:pic>
        <p:nvPicPr>
          <p:cNvPr id="19" name="图片 18">
            <a:extLst>
              <a:ext uri="{FF2B5EF4-FFF2-40B4-BE49-F238E27FC236}">
                <a16:creationId xmlns:a16="http://schemas.microsoft.com/office/drawing/2014/main" id="{2581E78C-F778-40D1-809B-E48733254094}"/>
              </a:ext>
            </a:extLst>
          </p:cNvPr>
          <p:cNvPicPr>
            <a:picLocks noChangeAspect="1"/>
          </p:cNvPicPr>
          <p:nvPr/>
        </p:nvPicPr>
        <p:blipFill>
          <a:blip r:embed="rId2"/>
          <a:stretch>
            <a:fillRect/>
          </a:stretch>
        </p:blipFill>
        <p:spPr>
          <a:xfrm>
            <a:off x="646509" y="1756567"/>
            <a:ext cx="3731229" cy="2538818"/>
          </a:xfrm>
          <a:prstGeom prst="rect">
            <a:avLst/>
          </a:prstGeom>
        </p:spPr>
      </p:pic>
      <p:pic>
        <p:nvPicPr>
          <p:cNvPr id="20" name="图片 19">
            <a:extLst>
              <a:ext uri="{FF2B5EF4-FFF2-40B4-BE49-F238E27FC236}">
                <a16:creationId xmlns:a16="http://schemas.microsoft.com/office/drawing/2014/main" id="{D0D25BBD-0E77-4DFE-9A01-52595CB5FF4D}"/>
              </a:ext>
            </a:extLst>
          </p:cNvPr>
          <p:cNvPicPr>
            <a:picLocks noChangeAspect="1"/>
          </p:cNvPicPr>
          <p:nvPr/>
        </p:nvPicPr>
        <p:blipFill>
          <a:blip r:embed="rId3"/>
          <a:stretch/>
        </p:blipFill>
        <p:spPr>
          <a:xfrm>
            <a:off x="4214273" y="1799084"/>
            <a:ext cx="3641134" cy="2477641"/>
          </a:xfrm>
          <a:prstGeom prst="rect">
            <a:avLst/>
          </a:prstGeom>
        </p:spPr>
      </p:pic>
      <p:pic>
        <p:nvPicPr>
          <p:cNvPr id="21" name="图片 20">
            <a:extLst>
              <a:ext uri="{FF2B5EF4-FFF2-40B4-BE49-F238E27FC236}">
                <a16:creationId xmlns:a16="http://schemas.microsoft.com/office/drawing/2014/main" id="{68A727D9-D99A-404C-AC3C-F5C0D76B4637}"/>
              </a:ext>
            </a:extLst>
          </p:cNvPr>
          <p:cNvPicPr>
            <a:picLocks noChangeAspect="1"/>
          </p:cNvPicPr>
          <p:nvPr/>
        </p:nvPicPr>
        <p:blipFill>
          <a:blip r:embed="rId4"/>
          <a:stretch/>
        </p:blipFill>
        <p:spPr>
          <a:xfrm>
            <a:off x="7855407" y="1860549"/>
            <a:ext cx="3529685" cy="2401805"/>
          </a:xfrm>
          <a:prstGeom prst="rect">
            <a:avLst/>
          </a:prstGeom>
        </p:spPr>
      </p:pic>
      <p:sp>
        <p:nvSpPr>
          <p:cNvPr id="22" name="标题 1">
            <a:extLst>
              <a:ext uri="{FF2B5EF4-FFF2-40B4-BE49-F238E27FC236}">
                <a16:creationId xmlns:a16="http://schemas.microsoft.com/office/drawing/2014/main" id="{460B6EDD-775F-4F3E-9CF6-C0BC1E6749E0}"/>
              </a:ext>
            </a:extLst>
          </p:cNvPr>
          <p:cNvSpPr>
            <a:spLocks noGrp="1"/>
          </p:cNvSpPr>
          <p:nvPr>
            <p:ph type="title"/>
          </p:nvPr>
        </p:nvSpPr>
        <p:spPr>
          <a:xfrm>
            <a:off x="1713297" y="116119"/>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23" name="图片 22">
            <a:extLst>
              <a:ext uri="{FF2B5EF4-FFF2-40B4-BE49-F238E27FC236}">
                <a16:creationId xmlns:a16="http://schemas.microsoft.com/office/drawing/2014/main" id="{7D9F3065-FF08-48DA-B486-944D0C638AEF}"/>
              </a:ext>
            </a:extLst>
          </p:cNvPr>
          <p:cNvPicPr>
            <a:picLocks noChangeAspect="1"/>
          </p:cNvPicPr>
          <p:nvPr/>
        </p:nvPicPr>
        <p:blipFill>
          <a:blip r:embed="rId5"/>
          <a:stretch>
            <a:fillRect/>
          </a:stretch>
        </p:blipFill>
        <p:spPr>
          <a:xfrm>
            <a:off x="212957" y="26173"/>
            <a:ext cx="1216396" cy="763620"/>
          </a:xfrm>
          <a:prstGeom prst="rect">
            <a:avLst/>
          </a:prstGeom>
        </p:spPr>
      </p:pic>
      <p:pic>
        <p:nvPicPr>
          <p:cNvPr id="24" name="图片 23">
            <a:extLst>
              <a:ext uri="{FF2B5EF4-FFF2-40B4-BE49-F238E27FC236}">
                <a16:creationId xmlns:a16="http://schemas.microsoft.com/office/drawing/2014/main" id="{20809622-9E47-46AF-82E4-7774A2FE45CD}"/>
              </a:ext>
            </a:extLst>
          </p:cNvPr>
          <p:cNvPicPr>
            <a:picLocks noChangeAspect="1"/>
          </p:cNvPicPr>
          <p:nvPr/>
        </p:nvPicPr>
        <p:blipFill rotWithShape="1">
          <a:blip r:embed="rId6">
            <a:extLst>
              <a:ext uri="{28A0092B-C50C-407E-A947-70E740481C1C}">
                <a14:useLocalDpi xmlns:a14="http://schemas.microsoft.com/office/drawing/2010/main" val="0"/>
              </a:ext>
            </a:extLst>
          </a:blip>
          <a:srcRect l="326" t="24245" b="25608"/>
          <a:stretch/>
        </p:blipFill>
        <p:spPr>
          <a:xfrm>
            <a:off x="9871008" y="52698"/>
            <a:ext cx="2115772" cy="665018"/>
          </a:xfrm>
          <a:prstGeom prst="rect">
            <a:avLst/>
          </a:prstGeom>
        </p:spPr>
      </p:pic>
    </p:spTree>
    <p:extLst>
      <p:ext uri="{BB962C8B-B14F-4D97-AF65-F5344CB8AC3E}">
        <p14:creationId xmlns:p14="http://schemas.microsoft.com/office/powerpoint/2010/main" val="3121470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378956" y="1023117"/>
            <a:ext cx="4134465" cy="523220"/>
          </a:xfrm>
          <a:prstGeom prst="rect">
            <a:avLst/>
          </a:prstGeom>
        </p:spPr>
        <p:txBody>
          <a:bodyPr wrap="none">
            <a:spAutoFit/>
          </a:bodyPr>
          <a:lstStyle/>
          <a:p>
            <a:pPr algn="ctr" fontAlgn="ctr"/>
            <a:r>
              <a:rPr lang="zh-CN" altLang="en-US" sz="2800" b="1" dirty="0">
                <a:solidFill>
                  <a:srgbClr val="000000"/>
                </a:solidFill>
                <a:latin typeface="微软雅黑" panose="020B0503020204020204" pitchFamily="34" charset="-122"/>
                <a:ea typeface="微软雅黑" panose="020B0503020204020204" pitchFamily="34" charset="-122"/>
              </a:rPr>
              <a:t>水上单元探测器原型样机</a:t>
            </a:r>
          </a:p>
        </p:txBody>
      </p:sp>
      <p:pic>
        <p:nvPicPr>
          <p:cNvPr id="41" name="图片 40">
            <a:extLst>
              <a:ext uri="{FF2B5EF4-FFF2-40B4-BE49-F238E27FC236}">
                <a16:creationId xmlns:a16="http://schemas.microsoft.com/office/drawing/2014/main" id="{D61D3411-24BB-44F7-BA8B-F71C9344A31C}"/>
              </a:ext>
            </a:extLst>
          </p:cNvPr>
          <p:cNvPicPr>
            <a:picLocks noChangeAspect="1"/>
          </p:cNvPicPr>
          <p:nvPr/>
        </p:nvPicPr>
        <p:blipFill>
          <a:blip r:embed="rId4"/>
          <a:stretch>
            <a:fillRect/>
          </a:stretch>
        </p:blipFill>
        <p:spPr>
          <a:xfrm>
            <a:off x="8533230" y="880711"/>
            <a:ext cx="2675555" cy="3267778"/>
          </a:xfrm>
          <a:prstGeom prst="rect">
            <a:avLst/>
          </a:prstGeom>
        </p:spPr>
      </p:pic>
      <p:pic>
        <p:nvPicPr>
          <p:cNvPr id="42" name="图片 41">
            <a:extLst>
              <a:ext uri="{FF2B5EF4-FFF2-40B4-BE49-F238E27FC236}">
                <a16:creationId xmlns:a16="http://schemas.microsoft.com/office/drawing/2014/main" id="{9F434018-AD3A-4886-BC6F-D181B775FE0C}"/>
              </a:ext>
            </a:extLst>
          </p:cNvPr>
          <p:cNvPicPr>
            <a:picLocks noChangeAspect="1"/>
          </p:cNvPicPr>
          <p:nvPr/>
        </p:nvPicPr>
        <p:blipFill>
          <a:blip r:embed="rId5"/>
          <a:stretch>
            <a:fillRect/>
          </a:stretch>
        </p:blipFill>
        <p:spPr>
          <a:xfrm>
            <a:off x="8687316" y="4148489"/>
            <a:ext cx="2367381" cy="2752359"/>
          </a:xfrm>
          <a:prstGeom prst="rect">
            <a:avLst/>
          </a:prstGeom>
        </p:spPr>
      </p:pic>
      <p:pic>
        <p:nvPicPr>
          <p:cNvPr id="6" name="图片 5">
            <a:extLst>
              <a:ext uri="{FF2B5EF4-FFF2-40B4-BE49-F238E27FC236}">
                <a16:creationId xmlns:a16="http://schemas.microsoft.com/office/drawing/2014/main" id="{28CB4BA6-5FDC-45E9-8968-E3BD0D0454E4}"/>
              </a:ext>
            </a:extLst>
          </p:cNvPr>
          <p:cNvPicPr>
            <a:picLocks noChangeAspect="1"/>
          </p:cNvPicPr>
          <p:nvPr/>
        </p:nvPicPr>
        <p:blipFill>
          <a:blip r:embed="rId6"/>
          <a:stretch>
            <a:fillRect/>
          </a:stretch>
        </p:blipFill>
        <p:spPr>
          <a:xfrm>
            <a:off x="212957" y="2043322"/>
            <a:ext cx="7652512" cy="4441568"/>
          </a:xfrm>
          <a:prstGeom prst="rect">
            <a:avLst/>
          </a:prstGeom>
        </p:spPr>
      </p:pic>
    </p:spTree>
    <p:extLst>
      <p:ext uri="{BB962C8B-B14F-4D97-AF65-F5344CB8AC3E}">
        <p14:creationId xmlns:p14="http://schemas.microsoft.com/office/powerpoint/2010/main" val="2973441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378956" y="1023117"/>
            <a:ext cx="4134465" cy="523220"/>
          </a:xfrm>
          <a:prstGeom prst="rect">
            <a:avLst/>
          </a:prstGeom>
        </p:spPr>
        <p:txBody>
          <a:bodyPr wrap="none">
            <a:spAutoFit/>
          </a:bodyPr>
          <a:lstStyle/>
          <a:p>
            <a:pPr algn="ctr" fontAlgn="ctr"/>
            <a:r>
              <a:rPr lang="zh-CN" altLang="en-US" sz="2800" b="1" dirty="0">
                <a:solidFill>
                  <a:srgbClr val="000000"/>
                </a:solidFill>
                <a:latin typeface="微软雅黑" panose="020B0503020204020204" pitchFamily="34" charset="-122"/>
                <a:ea typeface="微软雅黑" panose="020B0503020204020204" pitchFamily="34" charset="-122"/>
              </a:rPr>
              <a:t>水上单元探测器原型样机</a:t>
            </a:r>
          </a:p>
        </p:txBody>
      </p:sp>
      <p:sp>
        <p:nvSpPr>
          <p:cNvPr id="9" name="矩形: 圆角 8">
            <a:extLst>
              <a:ext uri="{FF2B5EF4-FFF2-40B4-BE49-F238E27FC236}">
                <a16:creationId xmlns:a16="http://schemas.microsoft.com/office/drawing/2014/main" id="{DF7677AE-E99F-4584-BCF1-B0C8ADDDC599}"/>
              </a:ext>
            </a:extLst>
          </p:cNvPr>
          <p:cNvSpPr>
            <a:spLocks noGrp="1"/>
          </p:cNvSpPr>
          <p:nvPr/>
        </p:nvSpPr>
        <p:spPr>
          <a:xfrm>
            <a:off x="378956" y="1607820"/>
            <a:ext cx="11734800" cy="5105400"/>
          </a:xfrm>
          <a:prstGeom prst="roundRect">
            <a:avLst>
              <a:gd name="adj" fmla="val 2239"/>
            </a:avLst>
          </a:prstGeom>
          <a:solidFill>
            <a:srgbClr val="FFFFFF"/>
          </a:solidFill>
          <a:ln w="9525">
            <a:solidFill>
              <a:srgbClr val="3A7D22"/>
            </a:solidFill>
            <a:prstDash val="solid"/>
          </a:ln>
        </p:spPr>
      </p:sp>
      <p:sp>
        <p:nvSpPr>
          <p:cNvPr id="10" name="矩形 9">
            <a:extLst>
              <a:ext uri="{FF2B5EF4-FFF2-40B4-BE49-F238E27FC236}">
                <a16:creationId xmlns:a16="http://schemas.microsoft.com/office/drawing/2014/main" id="{212D6DF7-CC74-4580-BCEA-2BE4CA396407}"/>
              </a:ext>
            </a:extLst>
          </p:cNvPr>
          <p:cNvSpPr>
            <a:spLocks noGrp="1"/>
          </p:cNvSpPr>
          <p:nvPr/>
        </p:nvSpPr>
        <p:spPr>
          <a:xfrm>
            <a:off x="1055231" y="3939779"/>
            <a:ext cx="3143250" cy="552450"/>
          </a:xfrm>
          <a:prstGeom prst="rect">
            <a:avLst/>
          </a:prstGeom>
          <a:noFill/>
          <a:ln w="0">
            <a:noFill/>
            <a:prstDash val="solid"/>
          </a:ln>
        </p:spPr>
        <p:txBody>
          <a:bodyPr/>
          <a:lstStyle/>
          <a:p>
            <a:pPr algn="ctr">
              <a:defRPr sz="3000" b="1">
                <a:solidFill>
                  <a:srgbClr val="B6282E"/>
                </a:solidFill>
              </a:defRPr>
            </a:pPr>
            <a:r>
              <a:rPr sz="3000" b="1">
                <a:solidFill>
                  <a:srgbClr val="B6282E"/>
                </a:solidFill>
              </a:rPr>
              <a:t>≈57 p.e.</a:t>
            </a:r>
          </a:p>
        </p:txBody>
      </p:sp>
      <p:sp>
        <p:nvSpPr>
          <p:cNvPr id="11" name="矩形 10">
            <a:extLst>
              <a:ext uri="{FF2B5EF4-FFF2-40B4-BE49-F238E27FC236}">
                <a16:creationId xmlns:a16="http://schemas.microsoft.com/office/drawing/2014/main" id="{6C629756-6FFB-4762-BE4B-AADEB200D3D6}"/>
              </a:ext>
            </a:extLst>
          </p:cNvPr>
          <p:cNvSpPr>
            <a:spLocks noGrp="1"/>
          </p:cNvSpPr>
          <p:nvPr/>
        </p:nvSpPr>
        <p:spPr>
          <a:xfrm>
            <a:off x="1055231" y="4520804"/>
            <a:ext cx="3143250" cy="495300"/>
          </a:xfrm>
          <a:prstGeom prst="rect">
            <a:avLst/>
          </a:prstGeom>
          <a:noFill/>
          <a:ln w="0">
            <a:noFill/>
            <a:prstDash val="solid"/>
          </a:ln>
        </p:spPr>
        <p:txBody>
          <a:bodyPr/>
          <a:lstStyle/>
          <a:p>
            <a:pPr algn="ctr">
              <a:defRPr sz="1350" b="0">
                <a:solidFill>
                  <a:srgbClr val="4E6475"/>
                </a:solidFill>
              </a:defRPr>
            </a:pPr>
            <a:r>
              <a:rPr sz="1350" b="0" dirty="0">
                <a:solidFill>
                  <a:srgbClr val="4E6475"/>
                </a:solidFill>
              </a:rPr>
              <a:t>100 cm </a:t>
            </a:r>
            <a:r>
              <a:rPr sz="1350" b="0" dirty="0" err="1">
                <a:solidFill>
                  <a:srgbClr val="4E6475"/>
                </a:solidFill>
              </a:rPr>
              <a:t>水深、距中心</a:t>
            </a:r>
            <a:r>
              <a:rPr sz="1350" b="0" dirty="0">
                <a:solidFill>
                  <a:srgbClr val="4E6475"/>
                </a:solidFill>
              </a:rPr>
              <a:t> 20 cm 的 NPE MPV</a:t>
            </a:r>
          </a:p>
        </p:txBody>
      </p:sp>
      <p:sp>
        <p:nvSpPr>
          <p:cNvPr id="12" name="矩形 11">
            <a:extLst>
              <a:ext uri="{FF2B5EF4-FFF2-40B4-BE49-F238E27FC236}">
                <a16:creationId xmlns:a16="http://schemas.microsoft.com/office/drawing/2014/main" id="{1CB01821-F602-4553-AAB2-F42B6F9681E1}"/>
              </a:ext>
            </a:extLst>
          </p:cNvPr>
          <p:cNvSpPr>
            <a:spLocks noGrp="1"/>
          </p:cNvSpPr>
          <p:nvPr/>
        </p:nvSpPr>
        <p:spPr>
          <a:xfrm>
            <a:off x="4769981" y="3939779"/>
            <a:ext cx="3143250" cy="552450"/>
          </a:xfrm>
          <a:prstGeom prst="rect">
            <a:avLst/>
          </a:prstGeom>
          <a:noFill/>
          <a:ln w="0">
            <a:noFill/>
            <a:prstDash val="solid"/>
          </a:ln>
        </p:spPr>
        <p:txBody>
          <a:bodyPr/>
          <a:lstStyle/>
          <a:p>
            <a:pPr algn="ctr">
              <a:defRPr sz="3000" b="1">
                <a:solidFill>
                  <a:srgbClr val="3A7D22"/>
                </a:solidFill>
              </a:defRPr>
            </a:pPr>
            <a:r>
              <a:rPr sz="3000" b="1">
                <a:solidFill>
                  <a:srgbClr val="3A7D22"/>
                </a:solidFill>
              </a:rPr>
              <a:t>&gt;10 p.e.</a:t>
            </a:r>
          </a:p>
        </p:txBody>
      </p:sp>
      <p:sp>
        <p:nvSpPr>
          <p:cNvPr id="13" name="矩形 12">
            <a:extLst>
              <a:ext uri="{FF2B5EF4-FFF2-40B4-BE49-F238E27FC236}">
                <a16:creationId xmlns:a16="http://schemas.microsoft.com/office/drawing/2014/main" id="{902A321E-09B3-4B8E-955F-43ADDE671D45}"/>
              </a:ext>
            </a:extLst>
          </p:cNvPr>
          <p:cNvSpPr>
            <a:spLocks noGrp="1"/>
          </p:cNvSpPr>
          <p:nvPr/>
        </p:nvSpPr>
        <p:spPr>
          <a:xfrm>
            <a:off x="4769981" y="4520804"/>
            <a:ext cx="3143250" cy="495300"/>
          </a:xfrm>
          <a:prstGeom prst="rect">
            <a:avLst/>
          </a:prstGeom>
          <a:noFill/>
          <a:ln w="0">
            <a:noFill/>
            <a:prstDash val="solid"/>
          </a:ln>
        </p:spPr>
        <p:txBody>
          <a:bodyPr/>
          <a:lstStyle/>
          <a:p>
            <a:pPr algn="ctr">
              <a:defRPr sz="1350" b="0">
                <a:solidFill>
                  <a:srgbClr val="4E6475"/>
                </a:solidFill>
              </a:defRPr>
            </a:pPr>
            <a:r>
              <a:rPr sz="1350" b="0">
                <a:solidFill>
                  <a:srgbClr val="4E6475"/>
                </a:solidFill>
              </a:rPr>
              <a:t>距中心约 60 cm 仍可收集</a:t>
            </a:r>
          </a:p>
        </p:txBody>
      </p:sp>
      <p:sp>
        <p:nvSpPr>
          <p:cNvPr id="14" name="矩形 13">
            <a:extLst>
              <a:ext uri="{FF2B5EF4-FFF2-40B4-BE49-F238E27FC236}">
                <a16:creationId xmlns:a16="http://schemas.microsoft.com/office/drawing/2014/main" id="{D8BFA443-1EAA-489C-8B9F-D6524D1AEDCD}"/>
              </a:ext>
            </a:extLst>
          </p:cNvPr>
          <p:cNvSpPr>
            <a:spLocks noGrp="1"/>
          </p:cNvSpPr>
          <p:nvPr/>
        </p:nvSpPr>
        <p:spPr>
          <a:xfrm>
            <a:off x="8484731" y="3939779"/>
            <a:ext cx="3143250" cy="552450"/>
          </a:xfrm>
          <a:prstGeom prst="rect">
            <a:avLst/>
          </a:prstGeom>
          <a:noFill/>
          <a:ln w="0">
            <a:noFill/>
            <a:prstDash val="solid"/>
          </a:ln>
        </p:spPr>
        <p:txBody>
          <a:bodyPr/>
          <a:lstStyle/>
          <a:p>
            <a:pPr algn="ctr">
              <a:defRPr sz="3000" b="1">
                <a:solidFill>
                  <a:srgbClr val="397DB4"/>
                </a:solidFill>
              </a:defRPr>
            </a:pPr>
            <a:r>
              <a:rPr sz="3000" b="1">
                <a:solidFill>
                  <a:srgbClr val="397DB4"/>
                </a:solidFill>
              </a:rPr>
              <a:t>&lt;2 ns</a:t>
            </a:r>
          </a:p>
        </p:txBody>
      </p:sp>
      <p:sp>
        <p:nvSpPr>
          <p:cNvPr id="15" name="矩形 14">
            <a:extLst>
              <a:ext uri="{FF2B5EF4-FFF2-40B4-BE49-F238E27FC236}">
                <a16:creationId xmlns:a16="http://schemas.microsoft.com/office/drawing/2014/main" id="{E24B1297-8D6C-45BD-9B49-D1E326309185}"/>
              </a:ext>
            </a:extLst>
          </p:cNvPr>
          <p:cNvSpPr>
            <a:spLocks noGrp="1"/>
          </p:cNvSpPr>
          <p:nvPr/>
        </p:nvSpPr>
        <p:spPr>
          <a:xfrm>
            <a:off x="8484731" y="4520804"/>
            <a:ext cx="3143250" cy="495300"/>
          </a:xfrm>
          <a:prstGeom prst="rect">
            <a:avLst/>
          </a:prstGeom>
          <a:noFill/>
          <a:ln w="0">
            <a:noFill/>
            <a:prstDash val="solid"/>
          </a:ln>
        </p:spPr>
        <p:txBody>
          <a:bodyPr/>
          <a:lstStyle/>
          <a:p>
            <a:pPr algn="ctr">
              <a:defRPr sz="1350" b="0">
                <a:solidFill>
                  <a:srgbClr val="4E6475"/>
                </a:solidFill>
              </a:defRPr>
            </a:pPr>
            <a:r>
              <a:rPr sz="1350" b="0" dirty="0" err="1">
                <a:solidFill>
                  <a:srgbClr val="4E6475"/>
                </a:solidFill>
              </a:rPr>
              <a:t>已测轨迹</a:t>
            </a:r>
            <a:r>
              <a:rPr lang="zh-CN" altLang="en-US" sz="1350" b="0" dirty="0">
                <a:solidFill>
                  <a:srgbClr val="4E6475"/>
                </a:solidFill>
              </a:rPr>
              <a:t>的时间分辨</a:t>
            </a:r>
            <a:endParaRPr sz="1350" b="0" dirty="0">
              <a:solidFill>
                <a:srgbClr val="4E6475"/>
              </a:solidFill>
            </a:endParaRPr>
          </a:p>
        </p:txBody>
      </p:sp>
      <p:sp>
        <p:nvSpPr>
          <p:cNvPr id="16" name="矩形: 圆角 15">
            <a:extLst>
              <a:ext uri="{FF2B5EF4-FFF2-40B4-BE49-F238E27FC236}">
                <a16:creationId xmlns:a16="http://schemas.microsoft.com/office/drawing/2014/main" id="{92AF957A-3A82-4F96-B96A-34DC02D60323}"/>
              </a:ext>
            </a:extLst>
          </p:cNvPr>
          <p:cNvSpPr>
            <a:spLocks noGrp="1"/>
          </p:cNvSpPr>
          <p:nvPr/>
        </p:nvSpPr>
        <p:spPr>
          <a:xfrm>
            <a:off x="683756" y="4949985"/>
            <a:ext cx="10525125" cy="1532414"/>
          </a:xfrm>
          <a:prstGeom prst="roundRect">
            <a:avLst>
              <a:gd name="adj" fmla="val 5854"/>
            </a:avLst>
          </a:prstGeom>
          <a:solidFill>
            <a:srgbClr val="F6FAFD"/>
          </a:solidFill>
          <a:ln w="9525">
            <a:solidFill>
              <a:srgbClr val="A9C3D5"/>
            </a:solidFill>
            <a:prstDash val="solid"/>
          </a:ln>
        </p:spPr>
      </p:sp>
      <p:sp>
        <p:nvSpPr>
          <p:cNvPr id="17" name="矩形 16">
            <a:extLst>
              <a:ext uri="{FF2B5EF4-FFF2-40B4-BE49-F238E27FC236}">
                <a16:creationId xmlns:a16="http://schemas.microsoft.com/office/drawing/2014/main" id="{1E54F263-93D2-4D84-AF41-2DA546A09BC0}"/>
              </a:ext>
            </a:extLst>
          </p:cNvPr>
          <p:cNvSpPr>
            <a:spLocks noGrp="1"/>
          </p:cNvSpPr>
          <p:nvPr/>
        </p:nvSpPr>
        <p:spPr>
          <a:xfrm>
            <a:off x="959981" y="5083334"/>
            <a:ext cx="95250" cy="95250"/>
          </a:xfrm>
          <a:prstGeom prst="rect">
            <a:avLst/>
          </a:prstGeom>
          <a:solidFill>
            <a:srgbClr val="3A7D22"/>
          </a:solidFill>
          <a:ln w="0">
            <a:noFill/>
            <a:prstDash val="solid"/>
          </a:ln>
        </p:spPr>
      </p:sp>
      <p:sp>
        <p:nvSpPr>
          <p:cNvPr id="18" name="矩形 17">
            <a:extLst>
              <a:ext uri="{FF2B5EF4-FFF2-40B4-BE49-F238E27FC236}">
                <a16:creationId xmlns:a16="http://schemas.microsoft.com/office/drawing/2014/main" id="{C6DA3CE8-80C2-49A6-A063-8BB954D7BE74}"/>
              </a:ext>
            </a:extLst>
          </p:cNvPr>
          <p:cNvSpPr>
            <a:spLocks noGrp="1"/>
          </p:cNvSpPr>
          <p:nvPr/>
        </p:nvSpPr>
        <p:spPr>
          <a:xfrm>
            <a:off x="1188581" y="5016659"/>
            <a:ext cx="9725025" cy="504825"/>
          </a:xfrm>
          <a:prstGeom prst="rect">
            <a:avLst/>
          </a:prstGeom>
          <a:noFill/>
          <a:ln w="0">
            <a:noFill/>
            <a:prstDash val="solid"/>
          </a:ln>
        </p:spPr>
        <p:txBody>
          <a:bodyPr/>
          <a:lstStyle/>
          <a:p>
            <a:pPr algn="l">
              <a:defRPr sz="1500" b="0">
                <a:solidFill>
                  <a:srgbClr val="122433"/>
                </a:solidFill>
              </a:defRPr>
            </a:pPr>
            <a:r>
              <a:rPr sz="1500" b="0" dirty="0" err="1">
                <a:solidFill>
                  <a:srgbClr val="122433"/>
                </a:solidFill>
              </a:rPr>
              <a:t>垂直</a:t>
            </a:r>
            <a:r>
              <a:rPr sz="1500" b="0" dirty="0">
                <a:solidFill>
                  <a:srgbClr val="122433"/>
                </a:solidFill>
              </a:rPr>
              <a:t> μ </a:t>
            </a:r>
            <a:r>
              <a:rPr sz="1500" b="0" dirty="0" err="1">
                <a:solidFill>
                  <a:srgbClr val="122433"/>
                </a:solidFill>
              </a:rPr>
              <a:t>子：NPE</a:t>
            </a:r>
            <a:r>
              <a:rPr sz="1500" b="0" dirty="0">
                <a:solidFill>
                  <a:srgbClr val="122433"/>
                </a:solidFill>
              </a:rPr>
              <a:t> 随径向距离增大而下降；80 cm 与 100 cm </a:t>
            </a:r>
            <a:r>
              <a:rPr sz="1500" b="0" dirty="0" err="1">
                <a:solidFill>
                  <a:srgbClr val="122433"/>
                </a:solidFill>
              </a:rPr>
              <a:t>数据均呈相同趋势</a:t>
            </a:r>
            <a:r>
              <a:rPr sz="1500" b="0" dirty="0">
                <a:solidFill>
                  <a:srgbClr val="122433"/>
                </a:solidFill>
              </a:rPr>
              <a:t>。</a:t>
            </a:r>
          </a:p>
        </p:txBody>
      </p:sp>
      <p:sp>
        <p:nvSpPr>
          <p:cNvPr id="20" name="矩形 19">
            <a:extLst>
              <a:ext uri="{FF2B5EF4-FFF2-40B4-BE49-F238E27FC236}">
                <a16:creationId xmlns:a16="http://schemas.microsoft.com/office/drawing/2014/main" id="{EA1C0B64-9DA7-428E-8724-3C3EFFAD4136}"/>
              </a:ext>
            </a:extLst>
          </p:cNvPr>
          <p:cNvSpPr>
            <a:spLocks noGrp="1"/>
          </p:cNvSpPr>
          <p:nvPr/>
        </p:nvSpPr>
        <p:spPr>
          <a:xfrm>
            <a:off x="959981" y="5607209"/>
            <a:ext cx="95250" cy="95250"/>
          </a:xfrm>
          <a:prstGeom prst="rect">
            <a:avLst/>
          </a:prstGeom>
          <a:solidFill>
            <a:srgbClr val="3A7D22"/>
          </a:solidFill>
          <a:ln w="0">
            <a:noFill/>
            <a:prstDash val="solid"/>
          </a:ln>
        </p:spPr>
      </p:sp>
      <p:sp>
        <p:nvSpPr>
          <p:cNvPr id="21" name="矩形 20">
            <a:extLst>
              <a:ext uri="{FF2B5EF4-FFF2-40B4-BE49-F238E27FC236}">
                <a16:creationId xmlns:a16="http://schemas.microsoft.com/office/drawing/2014/main" id="{A86FEC5B-55F4-424F-A386-12B1EF4AEFB3}"/>
              </a:ext>
            </a:extLst>
          </p:cNvPr>
          <p:cNvSpPr>
            <a:spLocks noGrp="1"/>
          </p:cNvSpPr>
          <p:nvPr/>
        </p:nvSpPr>
        <p:spPr>
          <a:xfrm>
            <a:off x="1188581" y="5540534"/>
            <a:ext cx="9725025" cy="504825"/>
          </a:xfrm>
          <a:prstGeom prst="rect">
            <a:avLst/>
          </a:prstGeom>
          <a:noFill/>
          <a:ln w="0">
            <a:noFill/>
            <a:prstDash val="solid"/>
          </a:ln>
        </p:spPr>
        <p:txBody>
          <a:bodyPr/>
          <a:lstStyle/>
          <a:p>
            <a:pPr algn="l">
              <a:defRPr sz="1500" b="0">
                <a:solidFill>
                  <a:srgbClr val="122433"/>
                </a:solidFill>
              </a:defRPr>
            </a:pPr>
            <a:r>
              <a:rPr sz="1500" b="0">
                <a:solidFill>
                  <a:srgbClr val="122433"/>
                </a:solidFill>
              </a:rPr>
              <a:t>斜入射 μ 子：实验与模拟均随位移增加而下降，实验值整体偏高。</a:t>
            </a:r>
          </a:p>
        </p:txBody>
      </p:sp>
      <p:sp>
        <p:nvSpPr>
          <p:cNvPr id="22" name="矩形 21">
            <a:extLst>
              <a:ext uri="{FF2B5EF4-FFF2-40B4-BE49-F238E27FC236}">
                <a16:creationId xmlns:a16="http://schemas.microsoft.com/office/drawing/2014/main" id="{27F64BFF-B879-4025-959C-155AEDDCB72F}"/>
              </a:ext>
            </a:extLst>
          </p:cNvPr>
          <p:cNvSpPr>
            <a:spLocks noGrp="1"/>
          </p:cNvSpPr>
          <p:nvPr/>
        </p:nvSpPr>
        <p:spPr>
          <a:xfrm>
            <a:off x="959981" y="6131084"/>
            <a:ext cx="95250" cy="95250"/>
          </a:xfrm>
          <a:prstGeom prst="rect">
            <a:avLst/>
          </a:prstGeom>
          <a:solidFill>
            <a:srgbClr val="3A7D22"/>
          </a:solidFill>
          <a:ln w="0">
            <a:noFill/>
            <a:prstDash val="solid"/>
          </a:ln>
        </p:spPr>
      </p:sp>
      <p:sp>
        <p:nvSpPr>
          <p:cNvPr id="23" name="矩形 22">
            <a:extLst>
              <a:ext uri="{FF2B5EF4-FFF2-40B4-BE49-F238E27FC236}">
                <a16:creationId xmlns:a16="http://schemas.microsoft.com/office/drawing/2014/main" id="{123E3F2B-D1DA-4965-92AC-1D7B3CF57A01}"/>
              </a:ext>
            </a:extLst>
          </p:cNvPr>
          <p:cNvSpPr>
            <a:spLocks noGrp="1"/>
          </p:cNvSpPr>
          <p:nvPr/>
        </p:nvSpPr>
        <p:spPr>
          <a:xfrm>
            <a:off x="1188581" y="6064409"/>
            <a:ext cx="9725025" cy="504825"/>
          </a:xfrm>
          <a:prstGeom prst="rect">
            <a:avLst/>
          </a:prstGeom>
          <a:noFill/>
          <a:ln w="0">
            <a:noFill/>
            <a:prstDash val="solid"/>
          </a:ln>
        </p:spPr>
        <p:txBody>
          <a:bodyPr/>
          <a:lstStyle/>
          <a:p>
            <a:pPr algn="l">
              <a:defRPr sz="1500" b="0">
                <a:solidFill>
                  <a:srgbClr val="122433"/>
                </a:solidFill>
              </a:defRPr>
            </a:pPr>
            <a:r>
              <a:rPr sz="1500" b="0">
                <a:solidFill>
                  <a:srgbClr val="122433"/>
                </a:solidFill>
              </a:rPr>
              <a:t>Landau MPV 用于表征 NPE；时间残差采用高斯拟合并扣除 tagger 展宽。</a:t>
            </a:r>
          </a:p>
        </p:txBody>
      </p:sp>
      <p:pic>
        <p:nvPicPr>
          <p:cNvPr id="24" name="图片 23">
            <a:extLst>
              <a:ext uri="{FF2B5EF4-FFF2-40B4-BE49-F238E27FC236}">
                <a16:creationId xmlns:a16="http://schemas.microsoft.com/office/drawing/2014/main" id="{E0409568-52D0-4598-B2EA-3C39FA5A4C9C}"/>
              </a:ext>
            </a:extLst>
          </p:cNvPr>
          <p:cNvPicPr>
            <a:picLocks noChangeAspect="1"/>
          </p:cNvPicPr>
          <p:nvPr/>
        </p:nvPicPr>
        <p:blipFill>
          <a:blip r:embed="rId4"/>
          <a:stretch>
            <a:fillRect/>
          </a:stretch>
        </p:blipFill>
        <p:spPr>
          <a:xfrm>
            <a:off x="2869743" y="1692642"/>
            <a:ext cx="3143251" cy="2264313"/>
          </a:xfrm>
          <a:prstGeom prst="rect">
            <a:avLst/>
          </a:prstGeom>
        </p:spPr>
      </p:pic>
      <p:pic>
        <p:nvPicPr>
          <p:cNvPr id="25" name="图片 24">
            <a:extLst>
              <a:ext uri="{FF2B5EF4-FFF2-40B4-BE49-F238E27FC236}">
                <a16:creationId xmlns:a16="http://schemas.microsoft.com/office/drawing/2014/main" id="{99A52B64-812D-4987-8CCE-EA9DAE1A30C9}"/>
              </a:ext>
            </a:extLst>
          </p:cNvPr>
          <p:cNvPicPr>
            <a:picLocks noChangeAspect="1"/>
          </p:cNvPicPr>
          <p:nvPr/>
        </p:nvPicPr>
        <p:blipFill>
          <a:blip r:embed="rId5"/>
          <a:stretch/>
        </p:blipFill>
        <p:spPr>
          <a:xfrm>
            <a:off x="7064217" y="1755964"/>
            <a:ext cx="3049289" cy="2200991"/>
          </a:xfrm>
          <a:prstGeom prst="rect">
            <a:avLst/>
          </a:prstGeom>
        </p:spPr>
      </p:pic>
    </p:spTree>
    <p:extLst>
      <p:ext uri="{BB962C8B-B14F-4D97-AF65-F5344CB8AC3E}">
        <p14:creationId xmlns:p14="http://schemas.microsoft.com/office/powerpoint/2010/main" val="2048283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754325" y="987210"/>
            <a:ext cx="4134465" cy="523220"/>
          </a:xfrm>
          <a:prstGeom prst="rect">
            <a:avLst/>
          </a:prstGeom>
        </p:spPr>
        <p:txBody>
          <a:bodyPr wrap="none">
            <a:spAutoFit/>
          </a:bodyPr>
          <a:lstStyle/>
          <a:p>
            <a:r>
              <a:rPr lang="zh-CN" altLang="en-US" sz="2800" b="1" dirty="0">
                <a:solidFill>
                  <a:srgbClr val="000000"/>
                </a:solidFill>
                <a:latin typeface="微软雅黑" panose="020B0503020204020204" pitchFamily="34" charset="-122"/>
                <a:ea typeface="微软雅黑" panose="020B0503020204020204" pitchFamily="34" charset="-122"/>
              </a:rPr>
              <a:t>水下单元探测器原型样机</a:t>
            </a:r>
            <a:endParaRPr lang="zh-CN" altLang="en-US" sz="2800" dirty="0">
              <a:latin typeface="微软雅黑" panose="020B0503020204020204" pitchFamily="34" charset="-122"/>
              <a:ea typeface="微软雅黑" panose="020B0503020204020204" pitchFamily="34" charset="-122"/>
            </a:endParaRPr>
          </a:p>
        </p:txBody>
      </p:sp>
      <p:pic>
        <p:nvPicPr>
          <p:cNvPr id="30" name="图片 29">
            <a:extLst>
              <a:ext uri="{FF2B5EF4-FFF2-40B4-BE49-F238E27FC236}">
                <a16:creationId xmlns:a16="http://schemas.microsoft.com/office/drawing/2014/main" id="{F8B2DD9F-40A4-4CD3-8BA3-288DF11371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8107" y="950706"/>
            <a:ext cx="3906594" cy="2798915"/>
          </a:xfrm>
          <a:prstGeom prst="rect">
            <a:avLst/>
          </a:prstGeom>
        </p:spPr>
      </p:pic>
      <p:pic>
        <p:nvPicPr>
          <p:cNvPr id="31" name="图片 30">
            <a:extLst>
              <a:ext uri="{FF2B5EF4-FFF2-40B4-BE49-F238E27FC236}">
                <a16:creationId xmlns:a16="http://schemas.microsoft.com/office/drawing/2014/main" id="{B1DA9D66-A5FC-4C24-9C90-E3FC1D6270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8107" y="4064692"/>
            <a:ext cx="4189381" cy="2356527"/>
          </a:xfrm>
          <a:prstGeom prst="rect">
            <a:avLst/>
          </a:prstGeom>
        </p:spPr>
      </p:pic>
      <p:pic>
        <p:nvPicPr>
          <p:cNvPr id="32" name="图片 31">
            <a:extLst>
              <a:ext uri="{FF2B5EF4-FFF2-40B4-BE49-F238E27FC236}">
                <a16:creationId xmlns:a16="http://schemas.microsoft.com/office/drawing/2014/main" id="{C1EA876E-BEA8-46B8-B874-F39EEDD53DFF}"/>
              </a:ext>
            </a:extLst>
          </p:cNvPr>
          <p:cNvPicPr>
            <a:picLocks noChangeAspect="1"/>
          </p:cNvPicPr>
          <p:nvPr/>
        </p:nvPicPr>
        <p:blipFill>
          <a:blip r:embed="rId6"/>
          <a:stretch>
            <a:fillRect/>
          </a:stretch>
        </p:blipFill>
        <p:spPr>
          <a:xfrm>
            <a:off x="691761" y="4243455"/>
            <a:ext cx="5251692" cy="2292100"/>
          </a:xfrm>
          <a:prstGeom prst="rect">
            <a:avLst/>
          </a:prstGeom>
        </p:spPr>
      </p:pic>
      <p:pic>
        <p:nvPicPr>
          <p:cNvPr id="33" name="图片 32">
            <a:extLst>
              <a:ext uri="{FF2B5EF4-FFF2-40B4-BE49-F238E27FC236}">
                <a16:creationId xmlns:a16="http://schemas.microsoft.com/office/drawing/2014/main" id="{0014AECC-01B8-4E29-9B30-33E8A33357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13297" y="1510430"/>
            <a:ext cx="1989127" cy="2444240"/>
          </a:xfrm>
          <a:prstGeom prst="rect">
            <a:avLst/>
          </a:prstGeom>
        </p:spPr>
      </p:pic>
      <p:sp>
        <p:nvSpPr>
          <p:cNvPr id="6" name="箭头: 下 5">
            <a:extLst>
              <a:ext uri="{FF2B5EF4-FFF2-40B4-BE49-F238E27FC236}">
                <a16:creationId xmlns:a16="http://schemas.microsoft.com/office/drawing/2014/main" id="{72330988-A4D7-420C-911A-65342D12B0E6}"/>
              </a:ext>
            </a:extLst>
          </p:cNvPr>
          <p:cNvSpPr/>
          <p:nvPr/>
        </p:nvSpPr>
        <p:spPr>
          <a:xfrm>
            <a:off x="2555507" y="4004109"/>
            <a:ext cx="644893" cy="52322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13162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754325" y="987210"/>
            <a:ext cx="4134465" cy="523220"/>
          </a:xfrm>
          <a:prstGeom prst="rect">
            <a:avLst/>
          </a:prstGeom>
        </p:spPr>
        <p:txBody>
          <a:bodyPr wrap="none">
            <a:spAutoFit/>
          </a:bodyPr>
          <a:lstStyle/>
          <a:p>
            <a:r>
              <a:rPr lang="zh-CN" altLang="en-US" sz="2800" b="1" dirty="0">
                <a:solidFill>
                  <a:srgbClr val="000000"/>
                </a:solidFill>
                <a:latin typeface="微软雅黑" panose="020B0503020204020204" pitchFamily="34" charset="-122"/>
                <a:ea typeface="微软雅黑" panose="020B0503020204020204" pitchFamily="34" charset="-122"/>
              </a:rPr>
              <a:t>水下单元探测器原型样机</a:t>
            </a:r>
            <a:endParaRPr lang="zh-CN" altLang="en-US" sz="2800"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A0402942-835F-42BB-860A-4FF551E2F6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047" y="1696212"/>
            <a:ext cx="5008716" cy="3632329"/>
          </a:xfrm>
          <a:prstGeom prst="rect">
            <a:avLst/>
          </a:prstGeom>
        </p:spPr>
      </p:pic>
      <p:pic>
        <p:nvPicPr>
          <p:cNvPr id="12" name="图片 11">
            <a:extLst>
              <a:ext uri="{FF2B5EF4-FFF2-40B4-BE49-F238E27FC236}">
                <a16:creationId xmlns:a16="http://schemas.microsoft.com/office/drawing/2014/main" id="{8376EE17-95F8-4C7A-935D-8B63732BAA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8911" y="1609586"/>
            <a:ext cx="5008717" cy="3776054"/>
          </a:xfrm>
          <a:prstGeom prst="rect">
            <a:avLst/>
          </a:prstGeom>
        </p:spPr>
      </p:pic>
      <p:sp>
        <p:nvSpPr>
          <p:cNvPr id="3" name="文本框 2">
            <a:extLst>
              <a:ext uri="{FF2B5EF4-FFF2-40B4-BE49-F238E27FC236}">
                <a16:creationId xmlns:a16="http://schemas.microsoft.com/office/drawing/2014/main" id="{43A6FEEC-9B33-4ACC-8CAA-27C219E4A506}"/>
              </a:ext>
            </a:extLst>
          </p:cNvPr>
          <p:cNvSpPr txBox="1"/>
          <p:nvPr/>
        </p:nvSpPr>
        <p:spPr>
          <a:xfrm>
            <a:off x="2121528" y="5577839"/>
            <a:ext cx="2767262" cy="369332"/>
          </a:xfrm>
          <a:prstGeom prst="rect">
            <a:avLst/>
          </a:prstGeom>
          <a:noFill/>
        </p:spPr>
        <p:txBody>
          <a:bodyPr wrap="square" rtlCol="0">
            <a:spAutoFit/>
          </a:bodyPr>
          <a:lstStyle/>
          <a:p>
            <a:r>
              <a:rPr lang="zh-CN" altLang="en-US" dirty="0"/>
              <a:t>单粒子分布</a:t>
            </a:r>
          </a:p>
        </p:txBody>
      </p:sp>
      <p:sp>
        <p:nvSpPr>
          <p:cNvPr id="14" name="文本框 13">
            <a:extLst>
              <a:ext uri="{FF2B5EF4-FFF2-40B4-BE49-F238E27FC236}">
                <a16:creationId xmlns:a16="http://schemas.microsoft.com/office/drawing/2014/main" id="{F4107757-B76E-4BBD-A88D-2C5B8E8B2ACD}"/>
              </a:ext>
            </a:extLst>
          </p:cNvPr>
          <p:cNvSpPr txBox="1"/>
          <p:nvPr/>
        </p:nvSpPr>
        <p:spPr>
          <a:xfrm>
            <a:off x="7796463" y="5513667"/>
            <a:ext cx="3467427" cy="369332"/>
          </a:xfrm>
          <a:prstGeom prst="rect">
            <a:avLst/>
          </a:prstGeom>
          <a:noFill/>
        </p:spPr>
        <p:txBody>
          <a:bodyPr wrap="square" rtlCol="0">
            <a:spAutoFit/>
          </a:bodyPr>
          <a:lstStyle/>
          <a:p>
            <a:r>
              <a:rPr lang="zh-CN" altLang="en-US" dirty="0"/>
              <a:t>单粒子信号波形衰减时间</a:t>
            </a:r>
          </a:p>
        </p:txBody>
      </p:sp>
      <p:sp>
        <p:nvSpPr>
          <p:cNvPr id="7" name="文本框 6">
            <a:extLst>
              <a:ext uri="{FF2B5EF4-FFF2-40B4-BE49-F238E27FC236}">
                <a16:creationId xmlns:a16="http://schemas.microsoft.com/office/drawing/2014/main" id="{B9FD983F-5066-41A9-B6FF-B5310ABC979A}"/>
              </a:ext>
            </a:extLst>
          </p:cNvPr>
          <p:cNvSpPr txBox="1"/>
          <p:nvPr/>
        </p:nvSpPr>
        <p:spPr>
          <a:xfrm>
            <a:off x="754325" y="6024895"/>
            <a:ext cx="11123250" cy="461665"/>
          </a:xfrm>
          <a:prstGeom prst="rect">
            <a:avLst/>
          </a:prstGeom>
          <a:noFill/>
        </p:spPr>
        <p:txBody>
          <a:bodyPr wrap="square" rtlCol="0">
            <a:spAutoFit/>
          </a:bodyPr>
          <a:lstStyle/>
          <a:p>
            <a:r>
              <a:rPr lang="zh-CN" altLang="en-US" sz="2400" dirty="0"/>
              <a:t>探测器性能与</a:t>
            </a:r>
            <a:r>
              <a:rPr lang="en-US" altLang="zh-CN" sz="2400" dirty="0"/>
              <a:t>LHAASO</a:t>
            </a:r>
            <a:r>
              <a:rPr lang="zh-CN" altLang="en-US" sz="2400" dirty="0"/>
              <a:t>阵列中的</a:t>
            </a:r>
            <a:r>
              <a:rPr lang="en-US" altLang="zh-CN" sz="2400" dirty="0"/>
              <a:t>Muon</a:t>
            </a:r>
            <a:r>
              <a:rPr lang="zh-CN" altLang="en-US" sz="2400" dirty="0"/>
              <a:t>探测器性能相近，符合探测器性能指标要求。</a:t>
            </a:r>
          </a:p>
        </p:txBody>
      </p:sp>
    </p:spTree>
    <p:extLst>
      <p:ext uri="{BB962C8B-B14F-4D97-AF65-F5344CB8AC3E}">
        <p14:creationId xmlns:p14="http://schemas.microsoft.com/office/powerpoint/2010/main" val="47346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754325" y="987210"/>
            <a:ext cx="2339102" cy="523220"/>
          </a:xfrm>
          <a:prstGeom prst="rect">
            <a:avLst/>
          </a:prstGeom>
        </p:spPr>
        <p:txBody>
          <a:bodyPr wrap="none">
            <a:spAutoFit/>
          </a:bodyPr>
          <a:lstStyle/>
          <a:p>
            <a:r>
              <a:rPr lang="zh-CN" altLang="en-US" sz="2800" b="1" dirty="0">
                <a:latin typeface="微软雅黑"/>
                <a:ea typeface="微软雅黑"/>
              </a:rPr>
              <a:t>阵列固定系统</a:t>
            </a:r>
            <a:endParaRPr lang="zh-CN" altLang="en-US" sz="28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EF9CB36D-BCB8-42F3-9EF0-C2FAE4E4FBA0}"/>
              </a:ext>
            </a:extLst>
          </p:cNvPr>
          <p:cNvPicPr>
            <a:picLocks noChangeAspect="1"/>
          </p:cNvPicPr>
          <p:nvPr/>
        </p:nvPicPr>
        <p:blipFill>
          <a:blip r:embed="rId4"/>
          <a:stretch>
            <a:fillRect/>
          </a:stretch>
        </p:blipFill>
        <p:spPr>
          <a:xfrm>
            <a:off x="571371" y="1635177"/>
            <a:ext cx="3557740" cy="3238021"/>
          </a:xfrm>
          <a:prstGeom prst="rect">
            <a:avLst/>
          </a:prstGeom>
        </p:spPr>
      </p:pic>
      <p:pic>
        <p:nvPicPr>
          <p:cNvPr id="9" name="图片 8">
            <a:extLst>
              <a:ext uri="{FF2B5EF4-FFF2-40B4-BE49-F238E27FC236}">
                <a16:creationId xmlns:a16="http://schemas.microsoft.com/office/drawing/2014/main" id="{679F33CD-004E-4616-8906-2268CBA12044}"/>
              </a:ext>
            </a:extLst>
          </p:cNvPr>
          <p:cNvPicPr>
            <a:picLocks noChangeAspect="1"/>
          </p:cNvPicPr>
          <p:nvPr/>
        </p:nvPicPr>
        <p:blipFill>
          <a:blip r:embed="rId5"/>
          <a:stretch>
            <a:fillRect/>
          </a:stretch>
        </p:blipFill>
        <p:spPr>
          <a:xfrm>
            <a:off x="4824483" y="1430313"/>
            <a:ext cx="7058055" cy="2289099"/>
          </a:xfrm>
          <a:prstGeom prst="rect">
            <a:avLst/>
          </a:prstGeom>
        </p:spPr>
      </p:pic>
      <p:grpSp>
        <p:nvGrpSpPr>
          <p:cNvPr id="10" name="组合 9">
            <a:extLst>
              <a:ext uri="{FF2B5EF4-FFF2-40B4-BE49-F238E27FC236}">
                <a16:creationId xmlns:a16="http://schemas.microsoft.com/office/drawing/2014/main" id="{AEE02F93-493B-42F3-83C5-4E6F97EAECB2}"/>
              </a:ext>
            </a:extLst>
          </p:cNvPr>
          <p:cNvGrpSpPr/>
          <p:nvPr/>
        </p:nvGrpSpPr>
        <p:grpSpPr>
          <a:xfrm>
            <a:off x="5646408" y="4397231"/>
            <a:ext cx="3681116" cy="2289098"/>
            <a:chOff x="1744102" y="4527812"/>
            <a:chExt cx="3681116" cy="2289098"/>
          </a:xfrm>
        </p:grpSpPr>
        <p:pic>
          <p:nvPicPr>
            <p:cNvPr id="13" name="图片 12">
              <a:extLst>
                <a:ext uri="{FF2B5EF4-FFF2-40B4-BE49-F238E27FC236}">
                  <a16:creationId xmlns:a16="http://schemas.microsoft.com/office/drawing/2014/main" id="{40D0ECA1-5B16-405A-9245-CAF6019B8729}"/>
                </a:ext>
              </a:extLst>
            </p:cNvPr>
            <p:cNvPicPr>
              <a:picLocks noChangeAspect="1"/>
            </p:cNvPicPr>
            <p:nvPr/>
          </p:nvPicPr>
          <p:blipFill>
            <a:blip r:embed="rId6"/>
            <a:stretch>
              <a:fillRect/>
            </a:stretch>
          </p:blipFill>
          <p:spPr>
            <a:xfrm>
              <a:off x="1744102" y="4527812"/>
              <a:ext cx="3681116" cy="2289098"/>
            </a:xfrm>
            <a:prstGeom prst="rect">
              <a:avLst/>
            </a:prstGeom>
          </p:spPr>
        </p:pic>
        <p:sp>
          <p:nvSpPr>
            <p:cNvPr id="14" name="文本框 13">
              <a:extLst>
                <a:ext uri="{FF2B5EF4-FFF2-40B4-BE49-F238E27FC236}">
                  <a16:creationId xmlns:a16="http://schemas.microsoft.com/office/drawing/2014/main" id="{D848D919-B1A2-450F-9851-408528B7331E}"/>
                </a:ext>
              </a:extLst>
            </p:cNvPr>
            <p:cNvSpPr txBox="1"/>
            <p:nvPr/>
          </p:nvSpPr>
          <p:spPr>
            <a:xfrm>
              <a:off x="1876284" y="5211120"/>
              <a:ext cx="764957" cy="307777"/>
            </a:xfrm>
            <a:prstGeom prst="rect">
              <a:avLst/>
            </a:prstGeom>
            <a:noFill/>
          </p:spPr>
          <p:txBody>
            <a:bodyPr wrap="square" rtlCol="0">
              <a:spAutoFit/>
            </a:bodyPr>
            <a:lstStyle/>
            <a:p>
              <a:r>
                <a:rPr lang="zh-CN" altLang="en-US" sz="1400" b="1" dirty="0"/>
                <a:t>卷扬机</a:t>
              </a:r>
            </a:p>
          </p:txBody>
        </p:sp>
        <p:sp>
          <p:nvSpPr>
            <p:cNvPr id="15" name="文本框 14">
              <a:extLst>
                <a:ext uri="{FF2B5EF4-FFF2-40B4-BE49-F238E27FC236}">
                  <a16:creationId xmlns:a16="http://schemas.microsoft.com/office/drawing/2014/main" id="{0C08F510-6E46-4B57-BB79-EE7F36D5C57F}"/>
                </a:ext>
              </a:extLst>
            </p:cNvPr>
            <p:cNvSpPr txBox="1"/>
            <p:nvPr/>
          </p:nvSpPr>
          <p:spPr>
            <a:xfrm>
              <a:off x="3617455" y="4527812"/>
              <a:ext cx="764957" cy="307777"/>
            </a:xfrm>
            <a:prstGeom prst="rect">
              <a:avLst/>
            </a:prstGeom>
            <a:noFill/>
          </p:spPr>
          <p:txBody>
            <a:bodyPr wrap="square" rtlCol="0">
              <a:spAutoFit/>
            </a:bodyPr>
            <a:lstStyle/>
            <a:p>
              <a:r>
                <a:rPr lang="zh-CN" altLang="en-US" sz="1400" b="1" dirty="0"/>
                <a:t>减速器</a:t>
              </a:r>
            </a:p>
          </p:txBody>
        </p:sp>
      </p:grpSp>
      <p:sp>
        <p:nvSpPr>
          <p:cNvPr id="16" name="文本框 15">
            <a:extLst>
              <a:ext uri="{FF2B5EF4-FFF2-40B4-BE49-F238E27FC236}">
                <a16:creationId xmlns:a16="http://schemas.microsoft.com/office/drawing/2014/main" id="{66F489B9-A630-4C08-9348-EE27AAA1997E}"/>
              </a:ext>
            </a:extLst>
          </p:cNvPr>
          <p:cNvSpPr txBox="1"/>
          <p:nvPr/>
        </p:nvSpPr>
        <p:spPr>
          <a:xfrm>
            <a:off x="929775" y="5096069"/>
            <a:ext cx="3236631" cy="1569660"/>
          </a:xfrm>
          <a:prstGeom prst="rect">
            <a:avLst/>
          </a:prstGeom>
          <a:solidFill>
            <a:schemeClr val="accent2">
              <a:lumMod val="20000"/>
              <a:lumOff val="80000"/>
            </a:schemeClr>
          </a:solidFill>
        </p:spPr>
        <p:txBody>
          <a:bodyPr wrap="square">
            <a:spAutoFit/>
          </a:bodyPr>
          <a:lstStyle>
            <a:defPPr>
              <a:defRPr lang="zh-CN"/>
            </a:defPPr>
            <a:lvl1pPr lvl="0">
              <a:defRPr sz="1600">
                <a:latin typeface="微软雅黑" panose="020B0503020204020204" charset="-122"/>
                <a:ea typeface="微软雅黑" panose="020B0503020204020204" charset="-122"/>
              </a:defRPr>
            </a:lvl1pPr>
          </a:lstStyle>
          <a:p>
            <a:r>
              <a:rPr lang="zh-CN" altLang="en-US" dirty="0"/>
              <a:t>开发电路板及上位机，电路板连接卷扬机和位移、拉力传感器，上位机通过串口与电路板通讯：需索固定系统的</a:t>
            </a:r>
            <a:r>
              <a:rPr lang="zh-CN" altLang="en-US" b="1" dirty="0">
                <a:solidFill>
                  <a:srgbClr val="FF0000"/>
                </a:solidFill>
              </a:rPr>
              <a:t>静力学及动力学结果</a:t>
            </a:r>
            <a:r>
              <a:rPr lang="zh-CN" altLang="en-US" dirty="0"/>
              <a:t>作为依据，同时预估整条缆绳上的探测器</a:t>
            </a:r>
            <a:r>
              <a:rPr lang="zh-CN" altLang="en-US" b="1" dirty="0">
                <a:solidFill>
                  <a:srgbClr val="FF0000"/>
                </a:solidFill>
              </a:rPr>
              <a:t>位置信息</a:t>
            </a:r>
            <a:r>
              <a:rPr lang="zh-CN" altLang="en-US" dirty="0"/>
              <a:t>。 </a:t>
            </a:r>
          </a:p>
        </p:txBody>
      </p:sp>
      <p:sp>
        <p:nvSpPr>
          <p:cNvPr id="3" name="箭头: 右 2">
            <a:extLst>
              <a:ext uri="{FF2B5EF4-FFF2-40B4-BE49-F238E27FC236}">
                <a16:creationId xmlns:a16="http://schemas.microsoft.com/office/drawing/2014/main" id="{29BB9366-B026-4952-817F-A03DD92A5BDB}"/>
              </a:ext>
            </a:extLst>
          </p:cNvPr>
          <p:cNvSpPr/>
          <p:nvPr/>
        </p:nvSpPr>
        <p:spPr>
          <a:xfrm rot="20125535">
            <a:off x="3768674" y="2723569"/>
            <a:ext cx="1416246" cy="1973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24893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4"/>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5">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pic>
        <p:nvPicPr>
          <p:cNvPr id="8" name="b3c88934451a66813e05f5df5669508b_raw">
            <a:hlinkClick r:id="" action="ppaction://media"/>
            <a:extLst>
              <a:ext uri="{FF2B5EF4-FFF2-40B4-BE49-F238E27FC236}">
                <a16:creationId xmlns:a16="http://schemas.microsoft.com/office/drawing/2014/main" id="{796FACE3-DFAB-47DD-8824-F5490816F85F}"/>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942" r="6769"/>
          <a:stretch/>
        </p:blipFill>
        <p:spPr>
          <a:xfrm>
            <a:off x="5683446" y="1178635"/>
            <a:ext cx="5666426" cy="2726690"/>
          </a:xfrm>
          <a:prstGeom prst="rect">
            <a:avLst/>
          </a:prstGeom>
        </p:spPr>
      </p:pic>
      <p:sp>
        <p:nvSpPr>
          <p:cNvPr id="9" name="文本框 8">
            <a:extLst>
              <a:ext uri="{FF2B5EF4-FFF2-40B4-BE49-F238E27FC236}">
                <a16:creationId xmlns:a16="http://schemas.microsoft.com/office/drawing/2014/main" id="{77E12CA8-7A23-442C-8F74-1A2F89FA82FF}"/>
              </a:ext>
            </a:extLst>
          </p:cNvPr>
          <p:cNvSpPr txBox="1"/>
          <p:nvPr/>
        </p:nvSpPr>
        <p:spPr>
          <a:xfrm>
            <a:off x="7057246" y="3661559"/>
            <a:ext cx="3506771" cy="369332"/>
          </a:xfrm>
          <a:prstGeom prst="rect">
            <a:avLst/>
          </a:prstGeom>
          <a:solidFill>
            <a:schemeClr val="accent1">
              <a:lumMod val="20000"/>
              <a:lumOff val="80000"/>
            </a:schemeClr>
          </a:solidFill>
        </p:spPr>
        <p:txBody>
          <a:bodyPr wrap="square" rtlCol="0">
            <a:spAutoFit/>
          </a:bodyPr>
          <a:lstStyle/>
          <a:p>
            <a:pPr algn="ctr"/>
            <a:r>
              <a:rPr lang="zh-CN" altLang="en-US" dirty="0">
                <a:latin typeface="微软雅黑" panose="020B0503020204020204" charset="-122"/>
                <a:ea typeface="微软雅黑" panose="020B0503020204020204" charset="-122"/>
              </a:rPr>
              <a:t>基于</a:t>
            </a:r>
            <a:r>
              <a:rPr lang="en-US" altLang="zh-CN" dirty="0" err="1">
                <a:latin typeface="微软雅黑" panose="020B0503020204020204" charset="-122"/>
                <a:ea typeface="微软雅黑" panose="020B0503020204020204" charset="-122"/>
              </a:rPr>
              <a:t>Orcaflex</a:t>
            </a:r>
            <a:r>
              <a:rPr lang="zh-CN" altLang="en-US" dirty="0">
                <a:latin typeface="微软雅黑" panose="020B0503020204020204" charset="-122"/>
                <a:ea typeface="微软雅黑" panose="020B0503020204020204" charset="-122"/>
              </a:rPr>
              <a:t>的</a:t>
            </a:r>
            <a:r>
              <a:rPr lang="zh-CN" altLang="en-US" b="1" dirty="0">
                <a:solidFill>
                  <a:srgbClr val="FF0000"/>
                </a:solidFill>
                <a:latin typeface="微软雅黑" panose="020B0503020204020204" charset="-122"/>
                <a:ea typeface="微软雅黑" panose="020B0503020204020204" charset="-122"/>
              </a:rPr>
              <a:t>动力学</a:t>
            </a:r>
            <a:r>
              <a:rPr lang="zh-CN" altLang="en-US" dirty="0">
                <a:latin typeface="微软雅黑" panose="020B0503020204020204" charset="-122"/>
                <a:ea typeface="微软雅黑" panose="020B0503020204020204" charset="-122"/>
              </a:rPr>
              <a:t>仿真</a:t>
            </a:r>
          </a:p>
        </p:txBody>
      </p:sp>
      <p:sp>
        <p:nvSpPr>
          <p:cNvPr id="10" name="矩形 9">
            <a:extLst>
              <a:ext uri="{FF2B5EF4-FFF2-40B4-BE49-F238E27FC236}">
                <a16:creationId xmlns:a16="http://schemas.microsoft.com/office/drawing/2014/main" id="{2BA6CF6A-33E1-40A3-9B95-701D6436BAE5}"/>
              </a:ext>
            </a:extLst>
          </p:cNvPr>
          <p:cNvSpPr/>
          <p:nvPr/>
        </p:nvSpPr>
        <p:spPr>
          <a:xfrm>
            <a:off x="5344795" y="5174862"/>
            <a:ext cx="6096000" cy="1323439"/>
          </a:xfrm>
          <a:prstGeom prst="rect">
            <a:avLst/>
          </a:prstGeom>
        </p:spPr>
        <p:txBody>
          <a:bodyPr>
            <a:spAutoFit/>
          </a:bodyPr>
          <a:lstStyle/>
          <a:p>
            <a:r>
              <a:rPr lang="zh-CN" altLang="en-US" sz="2000" dirty="0">
                <a:latin typeface="微软雅黑" panose="020B0503020204020204" charset="-122"/>
                <a:ea typeface="微软雅黑" panose="020B0503020204020204" charset="-122"/>
              </a:rPr>
              <a:t>相比</a:t>
            </a:r>
            <a:r>
              <a:rPr lang="en-US" altLang="zh-CN" sz="2000" dirty="0">
                <a:latin typeface="微软雅黑" panose="020B0503020204020204" charset="-122"/>
                <a:ea typeface="微软雅黑" panose="020B0503020204020204" charset="-122"/>
              </a:rPr>
              <a:t>ANSYS</a:t>
            </a:r>
            <a:r>
              <a:rPr lang="zh-CN" altLang="en-US" sz="2000" dirty="0">
                <a:latin typeface="微软雅黑" panose="020B0503020204020204" charset="-122"/>
                <a:ea typeface="微软雅黑" panose="020B0503020204020204" charset="-122"/>
              </a:rPr>
              <a:t>，OrcaFlex 是海洋细长结构时域动力学专业软件，面向系泊、立管、海缆、柔性索、海上安装仿真，除位移、力学数据外，还可获取谐响应、模态等动力学结果，为后续自动控制系统设计提供依据。</a:t>
            </a:r>
          </a:p>
        </p:txBody>
      </p:sp>
      <p:sp>
        <p:nvSpPr>
          <p:cNvPr id="11" name="文本框 10">
            <a:extLst>
              <a:ext uri="{FF2B5EF4-FFF2-40B4-BE49-F238E27FC236}">
                <a16:creationId xmlns:a16="http://schemas.microsoft.com/office/drawing/2014/main" id="{1158BAE9-6759-442C-9974-01D7F469AD42}"/>
              </a:ext>
            </a:extLst>
          </p:cNvPr>
          <p:cNvSpPr txBox="1"/>
          <p:nvPr/>
        </p:nvSpPr>
        <p:spPr>
          <a:xfrm>
            <a:off x="6353810" y="4193208"/>
            <a:ext cx="5086985" cy="645160"/>
          </a:xfrm>
          <a:prstGeom prst="rect">
            <a:avLst/>
          </a:prstGeom>
          <a:solidFill>
            <a:schemeClr val="accent2">
              <a:lumMod val="20000"/>
              <a:lumOff val="80000"/>
            </a:schemeClr>
          </a:solidFill>
        </p:spPr>
        <p:txBody>
          <a:bodyPr wrap="square" rtlCol="0">
            <a:spAutoFit/>
          </a:bodyPr>
          <a:lstStyle>
            <a:defPPr>
              <a:defRPr lang="zh-CN"/>
            </a:defPPr>
            <a:lvl1pPr algn="ctr">
              <a:defRPr>
                <a:latin typeface="微软雅黑" panose="020B0503020204020204" charset="-122"/>
                <a:ea typeface="微软雅黑" panose="020B0503020204020204" charset="-122"/>
              </a:defRPr>
            </a:lvl1pPr>
          </a:lstStyle>
          <a:p>
            <a:r>
              <a:rPr lang="zh-CN" altLang="en-US" dirty="0"/>
              <a:t>缆长</a:t>
            </a:r>
            <a:r>
              <a:rPr lang="en-US" altLang="zh-CN" dirty="0"/>
              <a:t>1.5KM</a:t>
            </a:r>
            <a:r>
              <a:rPr lang="zh-CN" altLang="en-US" dirty="0"/>
              <a:t>，</a:t>
            </a:r>
            <a:r>
              <a:rPr lang="en-US" altLang="zh-CN" dirty="0"/>
              <a:t>6</a:t>
            </a:r>
            <a:r>
              <a:rPr lang="zh-CN" altLang="en-US" dirty="0"/>
              <a:t>级风速，</a:t>
            </a:r>
            <a:r>
              <a:rPr lang="en-US" altLang="zh-CN" dirty="0"/>
              <a:t>30</a:t>
            </a:r>
            <a:r>
              <a:rPr lang="zh-CN" altLang="en-US" dirty="0"/>
              <a:t>个探测器，间隔</a:t>
            </a:r>
            <a:r>
              <a:rPr lang="en-US" altLang="zh-CN" dirty="0"/>
              <a:t>30m</a:t>
            </a:r>
            <a:r>
              <a:rPr lang="zh-CN" altLang="en-US" dirty="0"/>
              <a:t>的动力学仿真结果，最大位移约</a:t>
            </a:r>
            <a:r>
              <a:rPr lang="en-US" altLang="zh-CN" dirty="0"/>
              <a:t>2.6m</a:t>
            </a:r>
            <a:endParaRPr lang="zh-CN" altLang="en-US" dirty="0"/>
          </a:p>
        </p:txBody>
      </p:sp>
      <p:pic>
        <p:nvPicPr>
          <p:cNvPr id="12" name="图片 11">
            <a:extLst>
              <a:ext uri="{FF2B5EF4-FFF2-40B4-BE49-F238E27FC236}">
                <a16:creationId xmlns:a16="http://schemas.microsoft.com/office/drawing/2014/main" id="{1B666ECC-2352-4942-90F1-16EB9BF11D39}"/>
              </a:ext>
            </a:extLst>
          </p:cNvPr>
          <p:cNvPicPr>
            <a:picLocks noChangeAspect="1"/>
          </p:cNvPicPr>
          <p:nvPr/>
        </p:nvPicPr>
        <p:blipFill>
          <a:blip r:embed="rId7"/>
          <a:stretch>
            <a:fillRect/>
          </a:stretch>
        </p:blipFill>
        <p:spPr>
          <a:xfrm>
            <a:off x="135255" y="1375417"/>
            <a:ext cx="5459354" cy="3771617"/>
          </a:xfrm>
          <a:prstGeom prst="rect">
            <a:avLst/>
          </a:prstGeom>
        </p:spPr>
      </p:pic>
      <p:sp>
        <p:nvSpPr>
          <p:cNvPr id="13" name="文本框 12">
            <a:extLst>
              <a:ext uri="{FF2B5EF4-FFF2-40B4-BE49-F238E27FC236}">
                <a16:creationId xmlns:a16="http://schemas.microsoft.com/office/drawing/2014/main" id="{1701F114-AD0D-4850-84D2-2A0251194605}"/>
              </a:ext>
            </a:extLst>
          </p:cNvPr>
          <p:cNvSpPr txBox="1"/>
          <p:nvPr/>
        </p:nvSpPr>
        <p:spPr>
          <a:xfrm>
            <a:off x="1111546" y="5297972"/>
            <a:ext cx="3506771" cy="1200329"/>
          </a:xfrm>
          <a:prstGeom prst="rect">
            <a:avLst/>
          </a:prstGeom>
          <a:solidFill>
            <a:schemeClr val="accent1">
              <a:lumMod val="20000"/>
              <a:lumOff val="80000"/>
            </a:schemeClr>
          </a:solidFill>
        </p:spPr>
        <p:txBody>
          <a:bodyPr wrap="square" rtlCol="0">
            <a:spAutoFit/>
          </a:bodyPr>
          <a:lstStyle/>
          <a:p>
            <a:pPr algn="ctr"/>
            <a:r>
              <a:rPr lang="en-US" altLang="zh-CN" dirty="0">
                <a:latin typeface="微软雅黑" panose="020B0503020204020204" charset="-122"/>
                <a:ea typeface="微软雅黑" panose="020B0503020204020204" charset="-122"/>
              </a:rPr>
              <a:t>ANSYS</a:t>
            </a:r>
            <a:r>
              <a:rPr lang="zh-CN" altLang="en-US" dirty="0">
                <a:latin typeface="微软雅黑" panose="020B0503020204020204" charset="-122"/>
                <a:ea typeface="微软雅黑" panose="020B0503020204020204" charset="-122"/>
              </a:rPr>
              <a:t>与</a:t>
            </a:r>
            <a:r>
              <a:rPr lang="en-US" altLang="zh-CN" dirty="0" err="1">
                <a:latin typeface="微软雅黑" panose="020B0503020204020204" charset="-122"/>
                <a:ea typeface="微软雅黑" panose="020B0503020204020204" charset="-122"/>
              </a:rPr>
              <a:t>Orcaflex</a:t>
            </a:r>
            <a:r>
              <a:rPr lang="zh-CN" altLang="en-US" dirty="0">
                <a:latin typeface="微软雅黑" panose="020B0503020204020204" charset="-122"/>
                <a:ea typeface="微软雅黑" panose="020B0503020204020204" charset="-122"/>
              </a:rPr>
              <a:t>的</a:t>
            </a:r>
            <a:r>
              <a:rPr lang="zh-CN" altLang="en-US" b="1" dirty="0">
                <a:solidFill>
                  <a:srgbClr val="FF0000"/>
                </a:solidFill>
                <a:latin typeface="微软雅黑" panose="020B0503020204020204" charset="-122"/>
                <a:ea typeface="微软雅黑" panose="020B0503020204020204" charset="-122"/>
              </a:rPr>
              <a:t>静力学</a:t>
            </a:r>
            <a:r>
              <a:rPr lang="zh-CN" altLang="en-US" dirty="0">
                <a:latin typeface="微软雅黑" panose="020B0503020204020204" charset="-122"/>
                <a:ea typeface="微软雅黑" panose="020B0503020204020204" charset="-122"/>
              </a:rPr>
              <a:t>仿真结果对比：缆长</a:t>
            </a:r>
            <a:r>
              <a:rPr lang="en-US" altLang="zh-CN" dirty="0">
                <a:latin typeface="微软雅黑" panose="020B0503020204020204" charset="-122"/>
                <a:ea typeface="微软雅黑" panose="020B0503020204020204" charset="-122"/>
              </a:rPr>
              <a:t>140m</a:t>
            </a:r>
            <a:r>
              <a:rPr lang="zh-CN" altLang="en-US" dirty="0">
                <a:latin typeface="微软雅黑" panose="020B0503020204020204" charset="-122"/>
                <a:ea typeface="微软雅黑" panose="020B0503020204020204" charset="-122"/>
              </a:rPr>
              <a:t>，张力</a:t>
            </a:r>
            <a:r>
              <a:rPr lang="en-US" altLang="zh-CN" dirty="0">
                <a:latin typeface="微软雅黑" panose="020B0503020204020204" charset="-122"/>
                <a:ea typeface="微软雅黑" panose="020B0503020204020204" charset="-122"/>
              </a:rPr>
              <a:t>3.5KN</a:t>
            </a:r>
            <a:r>
              <a:rPr lang="zh-CN" altLang="en-US" dirty="0">
                <a:latin typeface="微软雅黑" panose="020B0503020204020204" charset="-122"/>
                <a:ea typeface="微软雅黑" panose="020B0503020204020204" charset="-122"/>
              </a:rPr>
              <a:t>，双跨最大位置偏移，结果匹配</a:t>
            </a:r>
          </a:p>
        </p:txBody>
      </p:sp>
    </p:spTree>
    <p:extLst>
      <p:ext uri="{BB962C8B-B14F-4D97-AF65-F5344CB8AC3E}">
        <p14:creationId xmlns:p14="http://schemas.microsoft.com/office/powerpoint/2010/main" val="347113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additive="base">
                                        <p:cTn id="6" dur="1143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additive="base">
                                        <p:cTn id="11" dur="1" fill="hold"/>
                                        <p:tgtEl>
                                          <p:spTgt spid="8"/>
                                        </p:tgtEl>
                                      </p:cBhvr>
                                    </p:cmd>
                                  </p:childTnLst>
                                </p:cTn>
                              </p:par>
                            </p:childTnLst>
                          </p:cTn>
                        </p:par>
                      </p:childTnLst>
                    </p:cTn>
                  </p:par>
                </p:childTnLst>
              </p:cTn>
              <p:nextCondLst>
                <p:cond evt="onClick" delay="0">
                  <p:tgtEl>
                    <p:spTgt spid="8"/>
                  </p:tgtEl>
                </p:cond>
              </p:nextCondLst>
            </p:seq>
            <p:video>
              <p:cMediaNode vol="80000">
                <p:cTn id="12" repeatCount="indefinite" fill="hold" display="0">
                  <p:stCondLst>
                    <p:cond delay="indefinite"/>
                  </p:stCondLst>
                </p:cTn>
                <p:tgtEl>
                  <p:spTgt spid="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8">
            <a:extLst>
              <a:ext uri="{FF2B5EF4-FFF2-40B4-BE49-F238E27FC236}">
                <a16:creationId xmlns:a16="http://schemas.microsoft.com/office/drawing/2014/main" id="{1008A49B-2489-4BC6-A31C-637402FF1689}"/>
              </a:ext>
            </a:extLst>
          </p:cNvPr>
          <p:cNvSpPr txBox="1"/>
          <p:nvPr/>
        </p:nvSpPr>
        <p:spPr>
          <a:xfrm>
            <a:off x="972812" y="1228200"/>
            <a:ext cx="280431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4000" b="1" i="0" u="none" strike="noStrike" kern="1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803070505020304" pitchFamily="18" charset="0"/>
              </a:rPr>
              <a:t>报 告 </a:t>
            </a:r>
            <a:r>
              <a:rPr lang="zh-CN" altLang="en-US" sz="4000" b="1" kern="100" dirty="0">
                <a:solidFill>
                  <a:srgbClr val="0070C0"/>
                </a:solidFill>
                <a:latin typeface="Times New Roman" panose="02020603050405020304" pitchFamily="18" charset="0"/>
                <a:ea typeface="微软雅黑" panose="020B0503020204020204" pitchFamily="34" charset="-122"/>
                <a:cs typeface="Times New Roman" panose="02020803070505020304" pitchFamily="18" charset="0"/>
              </a:rPr>
              <a:t>提 纲</a:t>
            </a:r>
            <a:endParaRPr kumimoji="0" lang="en-US" altLang="zh-CN" sz="4000" b="1" i="0" u="none" strike="noStrike" kern="100" cap="none" spc="0" normalizeH="0" baseline="0" noProof="0" dirty="0">
              <a:ln>
                <a:noFill/>
              </a:ln>
              <a:solidFill>
                <a:srgbClr val="0070C0"/>
              </a:solidFill>
              <a:effectLst/>
              <a:uLnTx/>
              <a:uFillTx/>
              <a:latin typeface="Times New Roman" panose="02020603050405020304" pitchFamily="18" charset="0"/>
              <a:ea typeface="微软雅黑" panose="020B0503020204020204" pitchFamily="34" charset="-122"/>
              <a:cs typeface="Times New Roman" panose="02020803070505020304" pitchFamily="18" charset="0"/>
            </a:endParaRPr>
          </a:p>
        </p:txBody>
      </p:sp>
      <p:cxnSp>
        <p:nvCxnSpPr>
          <p:cNvPr id="45" name="直接连接符 9">
            <a:extLst>
              <a:ext uri="{FF2B5EF4-FFF2-40B4-BE49-F238E27FC236}">
                <a16:creationId xmlns:a16="http://schemas.microsoft.com/office/drawing/2014/main" id="{4C6640DB-4E55-44DC-BD6C-4D8DAE504240}"/>
              </a:ext>
            </a:extLst>
          </p:cNvPr>
          <p:cNvCxnSpPr>
            <a:cxnSpLocks/>
          </p:cNvCxnSpPr>
          <p:nvPr/>
        </p:nvCxnSpPr>
        <p:spPr>
          <a:xfrm>
            <a:off x="1057607" y="1984567"/>
            <a:ext cx="24061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文本框 10">
            <a:extLst>
              <a:ext uri="{FF2B5EF4-FFF2-40B4-BE49-F238E27FC236}">
                <a16:creationId xmlns:a16="http://schemas.microsoft.com/office/drawing/2014/main" id="{42166FBA-E46A-44E4-B80B-3EE67BBD777E}"/>
              </a:ext>
            </a:extLst>
          </p:cNvPr>
          <p:cNvSpPr txBox="1"/>
          <p:nvPr/>
        </p:nvSpPr>
        <p:spPr>
          <a:xfrm>
            <a:off x="1049988" y="2031757"/>
            <a:ext cx="240612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4000" b="0" i="0" u="none" strike="noStrike" kern="100" cap="none" spc="0" normalizeH="0" baseline="0" noProof="0" dirty="0">
                <a:ln>
                  <a:noFill/>
                </a:ln>
                <a:solidFill>
                  <a:srgbClr val="E7E6E6">
                    <a:lumMod val="50000"/>
                  </a:srgbClr>
                </a:solidFill>
                <a:effectLst/>
                <a:uLnTx/>
                <a:uFillTx/>
                <a:latin typeface="Times New Roman" panose="02020603050405020304" pitchFamily="18" charset="0"/>
                <a:ea typeface="微软雅黑" panose="020B0503020204020204" pitchFamily="34" charset="-122"/>
                <a:cs typeface="Times New Roman" panose="02020803070505020304" pitchFamily="18" charset="0"/>
              </a:rPr>
              <a:t>Contents</a:t>
            </a:r>
          </a:p>
        </p:txBody>
      </p:sp>
      <p:cxnSp>
        <p:nvCxnSpPr>
          <p:cNvPr id="47" name="直接连接符 13">
            <a:extLst>
              <a:ext uri="{FF2B5EF4-FFF2-40B4-BE49-F238E27FC236}">
                <a16:creationId xmlns:a16="http://schemas.microsoft.com/office/drawing/2014/main" id="{56A20EBA-F599-46AA-9ABD-01DC2F57BC5B}"/>
              </a:ext>
            </a:extLst>
          </p:cNvPr>
          <p:cNvCxnSpPr>
            <a:cxnSpLocks/>
          </p:cNvCxnSpPr>
          <p:nvPr/>
        </p:nvCxnSpPr>
        <p:spPr>
          <a:xfrm>
            <a:off x="3906151" y="1080532"/>
            <a:ext cx="0" cy="5245081"/>
          </a:xfrm>
          <a:prstGeom prst="line">
            <a:avLst/>
          </a:prstGeom>
          <a:ln>
            <a:gradFill>
              <a:gsLst>
                <a:gs pos="0">
                  <a:srgbClr val="0067C5">
                    <a:alpha val="10000"/>
                  </a:srgbClr>
                </a:gs>
                <a:gs pos="100000">
                  <a:srgbClr val="0067C5">
                    <a:alpha val="14000"/>
                  </a:srgbClr>
                </a:gs>
                <a:gs pos="53000">
                  <a:srgbClr val="0067BF"/>
                </a:gs>
              </a:gsLst>
              <a:lin ang="16200000" scaled="1"/>
            </a:gradFill>
          </a:ln>
        </p:spPr>
        <p:style>
          <a:lnRef idx="1">
            <a:schemeClr val="accent1"/>
          </a:lnRef>
          <a:fillRef idx="0">
            <a:schemeClr val="accent1"/>
          </a:fillRef>
          <a:effectRef idx="0">
            <a:schemeClr val="accent1"/>
          </a:effectRef>
          <a:fontRef idx="minor">
            <a:schemeClr val="tx1"/>
          </a:fontRef>
        </p:style>
      </p:cxnSp>
      <p:grpSp>
        <p:nvGrpSpPr>
          <p:cNvPr id="48" name="组合 15">
            <a:extLst>
              <a:ext uri="{FF2B5EF4-FFF2-40B4-BE49-F238E27FC236}">
                <a16:creationId xmlns:a16="http://schemas.microsoft.com/office/drawing/2014/main" id="{02BE2599-F642-41DA-BA2D-E94CAC0650FA}"/>
              </a:ext>
            </a:extLst>
          </p:cNvPr>
          <p:cNvGrpSpPr/>
          <p:nvPr/>
        </p:nvGrpSpPr>
        <p:grpSpPr>
          <a:xfrm>
            <a:off x="4321603" y="2143174"/>
            <a:ext cx="2716073" cy="523220"/>
            <a:chOff x="5520473" y="1750909"/>
            <a:chExt cx="2481592" cy="523220"/>
          </a:xfrm>
        </p:grpSpPr>
        <p:sp>
          <p:nvSpPr>
            <p:cNvPr id="49" name="文本框 16">
              <a:extLst>
                <a:ext uri="{FF2B5EF4-FFF2-40B4-BE49-F238E27FC236}">
                  <a16:creationId xmlns:a16="http://schemas.microsoft.com/office/drawing/2014/main" id="{EC0EAA68-CCAF-48BA-8F13-11AAC2BC95BA}"/>
                </a:ext>
              </a:extLst>
            </p:cNvPr>
            <p:cNvSpPr txBox="1"/>
            <p:nvPr/>
          </p:nvSpPr>
          <p:spPr>
            <a:xfrm>
              <a:off x="6128531" y="1750909"/>
              <a:ext cx="1873534"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    课题背景</a:t>
              </a:r>
              <a:endParaRPr lang="en-US" altLang="zh-CN" sz="2800" b="1" dirty="0">
                <a:latin typeface="微软雅黑" panose="020B0503020204020204" pitchFamily="34" charset="-122"/>
                <a:ea typeface="微软雅黑" panose="020B0503020204020204" pitchFamily="34" charset="-122"/>
              </a:endParaRPr>
            </a:p>
          </p:txBody>
        </p:sp>
        <p:grpSp>
          <p:nvGrpSpPr>
            <p:cNvPr id="50" name="组合 20">
              <a:extLst>
                <a:ext uri="{FF2B5EF4-FFF2-40B4-BE49-F238E27FC236}">
                  <a16:creationId xmlns:a16="http://schemas.microsoft.com/office/drawing/2014/main" id="{4F7A0E81-2E2D-4AEE-B437-E4B02DC2EDCC}"/>
                </a:ext>
              </a:extLst>
            </p:cNvPr>
            <p:cNvGrpSpPr/>
            <p:nvPr/>
          </p:nvGrpSpPr>
          <p:grpSpPr>
            <a:xfrm>
              <a:off x="5520473" y="1750909"/>
              <a:ext cx="452121" cy="507831"/>
              <a:chOff x="7935667" y="1347047"/>
              <a:chExt cx="602565" cy="676829"/>
            </a:xfrm>
          </p:grpSpPr>
          <p:sp>
            <p:nvSpPr>
              <p:cNvPr id="51" name="圆角矩形 2">
                <a:extLst>
                  <a:ext uri="{FF2B5EF4-FFF2-40B4-BE49-F238E27FC236}">
                    <a16:creationId xmlns:a16="http://schemas.microsoft.com/office/drawing/2014/main" id="{3B9D54D1-C228-4DD4-A7F4-79378622F71D}"/>
                  </a:ext>
                </a:extLst>
              </p:cNvPr>
              <p:cNvSpPr/>
              <p:nvPr/>
            </p:nvSpPr>
            <p:spPr>
              <a:xfrm rot="2700000">
                <a:off x="7935667" y="1394446"/>
                <a:ext cx="602565" cy="60256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2" name="文本框 22">
                <a:extLst>
                  <a:ext uri="{FF2B5EF4-FFF2-40B4-BE49-F238E27FC236}">
                    <a16:creationId xmlns:a16="http://schemas.microsoft.com/office/drawing/2014/main" id="{E8A093A0-EFFD-4E46-93B6-9B4EFE998664}"/>
                  </a:ext>
                </a:extLst>
              </p:cNvPr>
              <p:cNvSpPr txBox="1"/>
              <p:nvPr/>
            </p:nvSpPr>
            <p:spPr>
              <a:xfrm>
                <a:off x="7998526" y="1347047"/>
                <a:ext cx="530257" cy="676829"/>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rPr>
                  <a:t>1</a:t>
                </a:r>
                <a:endParaRPr kumimoji="0" lang="zh-CN" altLang="en-US"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endParaRPr>
              </a:p>
            </p:txBody>
          </p:sp>
        </p:grpSp>
      </p:grpSp>
      <p:grpSp>
        <p:nvGrpSpPr>
          <p:cNvPr id="53" name="组合 23">
            <a:extLst>
              <a:ext uri="{FF2B5EF4-FFF2-40B4-BE49-F238E27FC236}">
                <a16:creationId xmlns:a16="http://schemas.microsoft.com/office/drawing/2014/main" id="{C9252D1A-E406-483C-863C-FD07B65E5913}"/>
              </a:ext>
            </a:extLst>
          </p:cNvPr>
          <p:cNvGrpSpPr/>
          <p:nvPr/>
        </p:nvGrpSpPr>
        <p:grpSpPr>
          <a:xfrm>
            <a:off x="4324777" y="2984533"/>
            <a:ext cx="6134001" cy="523220"/>
            <a:chOff x="5523648" y="2626019"/>
            <a:chExt cx="6134001" cy="523220"/>
          </a:xfrm>
        </p:grpSpPr>
        <p:sp>
          <p:nvSpPr>
            <p:cNvPr id="54" name="文本框 24">
              <a:extLst>
                <a:ext uri="{FF2B5EF4-FFF2-40B4-BE49-F238E27FC236}">
                  <a16:creationId xmlns:a16="http://schemas.microsoft.com/office/drawing/2014/main" id="{FFC4191C-C9ED-4F0E-A557-E229D60E19A1}"/>
                </a:ext>
              </a:extLst>
            </p:cNvPr>
            <p:cNvSpPr txBox="1"/>
            <p:nvPr/>
          </p:nvSpPr>
          <p:spPr>
            <a:xfrm>
              <a:off x="6218339" y="2626019"/>
              <a:ext cx="5439310" cy="523220"/>
            </a:xfrm>
            <a:prstGeom prst="rect">
              <a:avLst/>
            </a:prstGeom>
            <a:noFill/>
          </p:spPr>
          <p:txBody>
            <a:bodyPr wrap="square" rtlCol="0">
              <a:spAutoFit/>
            </a:bodyPr>
            <a:lstStyle/>
            <a:p>
              <a:pPr marL="12700" lvl="0">
                <a:defRPr/>
              </a:pPr>
              <a:r>
                <a:rPr lang="zh-CN" altLang="en-US" sz="2800" b="1" spc="65" dirty="0">
                  <a:solidFill>
                    <a:prstClr val="black"/>
                  </a:solidFill>
                  <a:latin typeface="微软雅黑" panose="020B0503020204020204" pitchFamily="34" charset="-122"/>
                  <a:ea typeface="微软雅黑" panose="020B0503020204020204" pitchFamily="34" charset="-122"/>
                  <a:sym typeface="+mn-ea"/>
                </a:rPr>
                <a:t>   考核指标与考核方式</a:t>
              </a:r>
              <a:endParaRPr kumimoji="0" lang="zh-CN" altLang="en-US" sz="2800" b="1" i="0" u="none" strike="noStrike" kern="1200" cap="none" spc="65"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mn-ea"/>
              </a:endParaRPr>
            </a:p>
          </p:txBody>
        </p:sp>
        <p:grpSp>
          <p:nvGrpSpPr>
            <p:cNvPr id="55" name="组合 25">
              <a:extLst>
                <a:ext uri="{FF2B5EF4-FFF2-40B4-BE49-F238E27FC236}">
                  <a16:creationId xmlns:a16="http://schemas.microsoft.com/office/drawing/2014/main" id="{9F3E67BF-328C-4F14-8C97-C142ED22E232}"/>
                </a:ext>
              </a:extLst>
            </p:cNvPr>
            <p:cNvGrpSpPr/>
            <p:nvPr/>
          </p:nvGrpSpPr>
          <p:grpSpPr>
            <a:xfrm>
              <a:off x="5523648" y="2626020"/>
              <a:ext cx="452121" cy="507831"/>
              <a:chOff x="7935667" y="2594316"/>
              <a:chExt cx="602565" cy="676821"/>
            </a:xfrm>
          </p:grpSpPr>
          <p:sp>
            <p:nvSpPr>
              <p:cNvPr id="56" name="圆角矩形 34">
                <a:extLst>
                  <a:ext uri="{FF2B5EF4-FFF2-40B4-BE49-F238E27FC236}">
                    <a16:creationId xmlns:a16="http://schemas.microsoft.com/office/drawing/2014/main" id="{86E818FA-E01D-4ACC-A951-53848EFDB09F}"/>
                  </a:ext>
                </a:extLst>
              </p:cNvPr>
              <p:cNvSpPr/>
              <p:nvPr/>
            </p:nvSpPr>
            <p:spPr>
              <a:xfrm rot="2700000">
                <a:off x="7935667" y="2641884"/>
                <a:ext cx="602565" cy="60256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57" name="文本框 27">
                <a:extLst>
                  <a:ext uri="{FF2B5EF4-FFF2-40B4-BE49-F238E27FC236}">
                    <a16:creationId xmlns:a16="http://schemas.microsoft.com/office/drawing/2014/main" id="{85A14D7F-BFCF-4916-B873-ADBCDB86CC1C}"/>
                  </a:ext>
                </a:extLst>
              </p:cNvPr>
              <p:cNvSpPr txBox="1"/>
              <p:nvPr/>
            </p:nvSpPr>
            <p:spPr>
              <a:xfrm>
                <a:off x="8002323" y="2594316"/>
                <a:ext cx="530257" cy="676821"/>
              </a:xfrm>
              <a:prstGeom prst="rect">
                <a:avLst/>
              </a:prstGeom>
              <a:noFill/>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rPr>
                  <a:t>2</a:t>
                </a:r>
                <a:endParaRPr kumimoji="0" lang="zh-CN" altLang="en-US"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endParaRPr>
              </a:p>
            </p:txBody>
          </p:sp>
        </p:grpSp>
      </p:grpSp>
      <p:grpSp>
        <p:nvGrpSpPr>
          <p:cNvPr id="60" name="组合 30">
            <a:extLst>
              <a:ext uri="{FF2B5EF4-FFF2-40B4-BE49-F238E27FC236}">
                <a16:creationId xmlns:a16="http://schemas.microsoft.com/office/drawing/2014/main" id="{C9214451-B49E-4855-AD89-A26BEA922DD0}"/>
              </a:ext>
            </a:extLst>
          </p:cNvPr>
          <p:cNvGrpSpPr/>
          <p:nvPr/>
        </p:nvGrpSpPr>
        <p:grpSpPr>
          <a:xfrm>
            <a:off x="4321602" y="3842951"/>
            <a:ext cx="452121" cy="507831"/>
            <a:chOff x="7935669" y="3862709"/>
            <a:chExt cx="602565" cy="676823"/>
          </a:xfrm>
          <a:solidFill>
            <a:srgbClr val="A6A6A6"/>
          </a:solidFill>
        </p:grpSpPr>
        <p:sp>
          <p:nvSpPr>
            <p:cNvPr id="61" name="圆角矩形 36">
              <a:extLst>
                <a:ext uri="{FF2B5EF4-FFF2-40B4-BE49-F238E27FC236}">
                  <a16:creationId xmlns:a16="http://schemas.microsoft.com/office/drawing/2014/main" id="{F034A72B-449A-4471-A706-FB23DCDE0CF6}"/>
                </a:ext>
              </a:extLst>
            </p:cNvPr>
            <p:cNvSpPr/>
            <p:nvPr/>
          </p:nvSpPr>
          <p:spPr>
            <a:xfrm rot="2700000">
              <a:off x="7935669" y="3889888"/>
              <a:ext cx="602565" cy="60256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2" name="文本框 32">
              <a:extLst>
                <a:ext uri="{FF2B5EF4-FFF2-40B4-BE49-F238E27FC236}">
                  <a16:creationId xmlns:a16="http://schemas.microsoft.com/office/drawing/2014/main" id="{92DA74AC-041D-4369-889F-4D4702D3622C}"/>
                </a:ext>
              </a:extLst>
            </p:cNvPr>
            <p:cNvSpPr txBox="1"/>
            <p:nvPr/>
          </p:nvSpPr>
          <p:spPr>
            <a:xfrm>
              <a:off x="7998528" y="3862709"/>
              <a:ext cx="530257" cy="676823"/>
            </a:xfrm>
            <a:prstGeom prst="rect">
              <a:avLst/>
            </a:prstGeom>
            <a:noFill/>
            <a:effectLst/>
            <a:extLst>
              <a:ext uri="{909E8E84-426E-40DD-AFC4-6F175D3DCCD1}">
                <a14:hiddenFill xmlns:a14="http://schemas.microsoft.com/office/drawing/2010/main">
                  <a:grpFill/>
                </a14:hiddenFill>
              </a:ext>
            </a:ex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rPr>
                <a:t>3</a:t>
              </a:r>
              <a:endParaRPr kumimoji="0" lang="zh-CN" altLang="en-US"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endParaRPr>
            </a:p>
          </p:txBody>
        </p:sp>
      </p:grpSp>
      <p:grpSp>
        <p:nvGrpSpPr>
          <p:cNvPr id="63" name="组合 33">
            <a:extLst>
              <a:ext uri="{FF2B5EF4-FFF2-40B4-BE49-F238E27FC236}">
                <a16:creationId xmlns:a16="http://schemas.microsoft.com/office/drawing/2014/main" id="{4430AFBE-B58A-41FC-B690-EFA9E5BA710D}"/>
              </a:ext>
            </a:extLst>
          </p:cNvPr>
          <p:cNvGrpSpPr/>
          <p:nvPr/>
        </p:nvGrpSpPr>
        <p:grpSpPr>
          <a:xfrm>
            <a:off x="4321602" y="3849158"/>
            <a:ext cx="5173798" cy="1334156"/>
            <a:chOff x="5520473" y="3427510"/>
            <a:chExt cx="5173798" cy="1334156"/>
          </a:xfrm>
        </p:grpSpPr>
        <p:sp>
          <p:nvSpPr>
            <p:cNvPr id="64" name="文本框 34">
              <a:extLst>
                <a:ext uri="{FF2B5EF4-FFF2-40B4-BE49-F238E27FC236}">
                  <a16:creationId xmlns:a16="http://schemas.microsoft.com/office/drawing/2014/main" id="{460D08AE-670D-45DD-9314-221B536093CE}"/>
                </a:ext>
              </a:extLst>
            </p:cNvPr>
            <p:cNvSpPr txBox="1"/>
            <p:nvPr/>
          </p:nvSpPr>
          <p:spPr>
            <a:xfrm>
              <a:off x="6185986" y="3427510"/>
              <a:ext cx="4508285" cy="523220"/>
            </a:xfrm>
            <a:prstGeom prst="rect">
              <a:avLst/>
            </a:prstGeom>
            <a:noFill/>
          </p:spPr>
          <p:txBody>
            <a:bodyPr wrap="none"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lang="zh-CN" altLang="en-US" sz="2800" b="1" dirty="0">
                  <a:latin typeface="微软雅黑" panose="020B0503020204020204" pitchFamily="34" charset="-122"/>
                  <a:ea typeface="微软雅黑" panose="020B0503020204020204" pitchFamily="34" charset="-122"/>
                </a:rPr>
                <a:t>   任务实施方案及课题进展</a:t>
              </a:r>
              <a:endParaRPr kumimoji="0" lang="zh-CN" altLang="en-US" sz="2800" b="1" i="0" u="none" strike="noStrike" kern="1200" cap="none" spc="65"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grpSp>
          <p:nvGrpSpPr>
            <p:cNvPr id="65" name="组合 35">
              <a:extLst>
                <a:ext uri="{FF2B5EF4-FFF2-40B4-BE49-F238E27FC236}">
                  <a16:creationId xmlns:a16="http://schemas.microsoft.com/office/drawing/2014/main" id="{5000D329-AE6F-4AD3-8ADB-4A31C648A65A}"/>
                </a:ext>
              </a:extLst>
            </p:cNvPr>
            <p:cNvGrpSpPr/>
            <p:nvPr/>
          </p:nvGrpSpPr>
          <p:grpSpPr>
            <a:xfrm>
              <a:off x="5520473" y="4253835"/>
              <a:ext cx="452121" cy="507831"/>
              <a:chOff x="7935669" y="5088645"/>
              <a:chExt cx="602565" cy="676821"/>
            </a:xfrm>
          </p:grpSpPr>
          <p:sp>
            <p:nvSpPr>
              <p:cNvPr id="66" name="圆角矩形 37">
                <a:extLst>
                  <a:ext uri="{FF2B5EF4-FFF2-40B4-BE49-F238E27FC236}">
                    <a16:creationId xmlns:a16="http://schemas.microsoft.com/office/drawing/2014/main" id="{1C6745AF-06B0-4FB1-A885-89158EE9041F}"/>
                  </a:ext>
                </a:extLst>
              </p:cNvPr>
              <p:cNvSpPr/>
              <p:nvPr/>
            </p:nvSpPr>
            <p:spPr>
              <a:xfrm rot="2700000">
                <a:off x="7935669" y="5137891"/>
                <a:ext cx="602565" cy="60256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5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67" name="文本框 37">
                <a:extLst>
                  <a:ext uri="{FF2B5EF4-FFF2-40B4-BE49-F238E27FC236}">
                    <a16:creationId xmlns:a16="http://schemas.microsoft.com/office/drawing/2014/main" id="{D2CA54AA-4675-41D7-9CFF-459145780098}"/>
                  </a:ext>
                </a:extLst>
              </p:cNvPr>
              <p:cNvSpPr txBox="1"/>
              <p:nvPr/>
            </p:nvSpPr>
            <p:spPr>
              <a:xfrm>
                <a:off x="7984141" y="5088645"/>
                <a:ext cx="530257" cy="676821"/>
              </a:xfrm>
              <a:prstGeom prst="rect">
                <a:avLst/>
              </a:prstGeom>
              <a:noFill/>
              <a:ln>
                <a:noFill/>
              </a:ln>
              <a:effectLst/>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rPr>
                  <a:t>4</a:t>
                </a:r>
                <a:endParaRPr kumimoji="0" lang="zh-CN" altLang="en-US" sz="27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Kartika" panose="02020503030404060203" pitchFamily="18" charset="0"/>
                </a:endParaRPr>
              </a:p>
            </p:txBody>
          </p:sp>
        </p:grpSp>
      </p:grpSp>
      <p:sp>
        <p:nvSpPr>
          <p:cNvPr id="2" name="Slide Number Placeholder 1">
            <a:extLst>
              <a:ext uri="{FF2B5EF4-FFF2-40B4-BE49-F238E27FC236}">
                <a16:creationId xmlns:a16="http://schemas.microsoft.com/office/drawing/2014/main" id="{A40991DA-1893-4CFD-9CC5-A2441F58D87D}"/>
              </a:ext>
            </a:extLst>
          </p:cNvPr>
          <p:cNvSpPr>
            <a:spLocks noGrp="1"/>
          </p:cNvSpPr>
          <p:nvPr>
            <p:ph type="sldNum" sz="quarter" idx="12"/>
          </p:nvPr>
        </p:nvSpPr>
        <p:spPr/>
        <p:txBody>
          <a:bodyPr/>
          <a:lstStyle/>
          <a:p>
            <a:fld id="{E077DA78-E013-4A8C-AD75-63A150561B10}" type="slidenum">
              <a:rPr lang="zh-CN" altLang="en-US" smtClean="0"/>
              <a:pPr/>
              <a:t>2</a:t>
            </a:fld>
            <a:endParaRPr lang="zh-CN" altLang="en-US"/>
          </a:p>
        </p:txBody>
      </p:sp>
      <p:pic>
        <p:nvPicPr>
          <p:cNvPr id="32" name="图片 31">
            <a:extLst>
              <a:ext uri="{FF2B5EF4-FFF2-40B4-BE49-F238E27FC236}">
                <a16:creationId xmlns:a16="http://schemas.microsoft.com/office/drawing/2014/main" id="{B7B2E3C5-EF45-4F4E-BC12-E60AC4FC5355}"/>
              </a:ext>
            </a:extLst>
          </p:cNvPr>
          <p:cNvPicPr>
            <a:picLocks noChangeAspect="1"/>
          </p:cNvPicPr>
          <p:nvPr/>
        </p:nvPicPr>
        <p:blipFill>
          <a:blip r:embed="rId3"/>
          <a:stretch>
            <a:fillRect/>
          </a:stretch>
        </p:blipFill>
        <p:spPr>
          <a:xfrm>
            <a:off x="212957" y="2108"/>
            <a:ext cx="1216396" cy="763620"/>
          </a:xfrm>
          <a:prstGeom prst="rect">
            <a:avLst/>
          </a:prstGeom>
        </p:spPr>
      </p:pic>
      <p:pic>
        <p:nvPicPr>
          <p:cNvPr id="33" name="图片 32">
            <a:extLst>
              <a:ext uri="{FF2B5EF4-FFF2-40B4-BE49-F238E27FC236}">
                <a16:creationId xmlns:a16="http://schemas.microsoft.com/office/drawing/2014/main" id="{4E994D80-FEBC-4650-A7CB-E23C8E5F24C0}"/>
              </a:ext>
            </a:extLst>
          </p:cNvPr>
          <p:cNvPicPr>
            <a:picLocks noChangeAspect="1"/>
          </p:cNvPicPr>
          <p:nvPr/>
        </p:nvPicPr>
        <p:blipFill rotWithShape="1">
          <a:blip r:embed="rId4">
            <a:extLst>
              <a:ext uri="{28A0092B-C50C-407E-A947-70E740481C1C}">
                <a14:useLocalDpi xmlns:a14="http://schemas.microsoft.com/office/drawing/2010/main" val="0"/>
              </a:ext>
            </a:extLst>
          </a:blip>
          <a:srcRect l="326" t="24245" b="25608"/>
          <a:stretch/>
        </p:blipFill>
        <p:spPr>
          <a:xfrm>
            <a:off x="9906587" y="77008"/>
            <a:ext cx="2115772" cy="665018"/>
          </a:xfrm>
          <a:prstGeom prst="rect">
            <a:avLst/>
          </a:prstGeom>
        </p:spPr>
      </p:pic>
      <p:sp>
        <p:nvSpPr>
          <p:cNvPr id="3" name="文本框 2">
            <a:extLst>
              <a:ext uri="{FF2B5EF4-FFF2-40B4-BE49-F238E27FC236}">
                <a16:creationId xmlns:a16="http://schemas.microsoft.com/office/drawing/2014/main" id="{BA68525B-6E6E-4B62-A5EB-8D3BC8874957}"/>
              </a:ext>
            </a:extLst>
          </p:cNvPr>
          <p:cNvSpPr txBox="1"/>
          <p:nvPr/>
        </p:nvSpPr>
        <p:spPr>
          <a:xfrm>
            <a:off x="5386317" y="4734967"/>
            <a:ext cx="2110853" cy="523220"/>
          </a:xfrm>
          <a:prstGeom prst="rect">
            <a:avLst/>
          </a:prstGeom>
          <a:noFill/>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总结</a:t>
            </a:r>
          </a:p>
        </p:txBody>
      </p:sp>
    </p:spTree>
    <p:extLst>
      <p:ext uri="{BB962C8B-B14F-4D97-AF65-F5344CB8AC3E}">
        <p14:creationId xmlns:p14="http://schemas.microsoft.com/office/powerpoint/2010/main" val="2377513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93D3DF-C3CE-47DB-887A-47B36848C50F}"/>
              </a:ext>
            </a:extLst>
          </p:cNvPr>
          <p:cNvSpPr>
            <a:spLocks noGrp="1"/>
          </p:cNvSpPr>
          <p:nvPr>
            <p:ph type="title"/>
          </p:nvPr>
        </p:nvSpPr>
        <p:spPr/>
        <p:txBody>
          <a:bodyPr/>
          <a:lstStyle/>
          <a:p>
            <a:r>
              <a:rPr lang="zh-CN" altLang="en-US" sz="2800" dirty="0">
                <a:solidFill>
                  <a:schemeClr val="tx1"/>
                </a:solidFill>
              </a:rPr>
              <a:t>任务实施方案及项目进展</a:t>
            </a:r>
            <a:endParaRPr lang="zh-CN" altLang="en-US" dirty="0"/>
          </a:p>
        </p:txBody>
      </p:sp>
      <p:sp>
        <p:nvSpPr>
          <p:cNvPr id="3" name="灯片编号占位符 2">
            <a:extLst>
              <a:ext uri="{FF2B5EF4-FFF2-40B4-BE49-F238E27FC236}">
                <a16:creationId xmlns:a16="http://schemas.microsoft.com/office/drawing/2014/main" id="{49FEEF1E-497B-46E2-8529-B87CFCB8F356}"/>
              </a:ext>
            </a:extLst>
          </p:cNvPr>
          <p:cNvSpPr>
            <a:spLocks noGrp="1"/>
          </p:cNvSpPr>
          <p:nvPr>
            <p:ph type="sldNum" sz="quarter" idx="12"/>
          </p:nvPr>
        </p:nvSpPr>
        <p:spPr/>
        <p:txBody>
          <a:bodyPr/>
          <a:lstStyle/>
          <a:p>
            <a:fld id="{E077DA78-E013-4A8C-AD75-63A150561B10}" type="slidenum">
              <a:rPr lang="zh-CN" altLang="en-US" smtClean="0"/>
              <a:pPr/>
              <a:t>20</a:t>
            </a:fld>
            <a:endParaRPr lang="zh-CN" altLang="en-US"/>
          </a:p>
        </p:txBody>
      </p:sp>
      <p:sp>
        <p:nvSpPr>
          <p:cNvPr id="4" name="文本框 3">
            <a:extLst>
              <a:ext uri="{FF2B5EF4-FFF2-40B4-BE49-F238E27FC236}">
                <a16:creationId xmlns:a16="http://schemas.microsoft.com/office/drawing/2014/main" id="{444367C3-1764-4899-9EA3-8478205E1CC9}"/>
              </a:ext>
            </a:extLst>
          </p:cNvPr>
          <p:cNvSpPr txBox="1"/>
          <p:nvPr/>
        </p:nvSpPr>
        <p:spPr>
          <a:xfrm>
            <a:off x="724263" y="818017"/>
            <a:ext cx="8453338" cy="523220"/>
          </a:xfrm>
          <a:prstGeom prst="rect">
            <a:avLst/>
          </a:prstGeom>
          <a:noFill/>
        </p:spPr>
        <p:txBody>
          <a:bodyPr wrap="square">
            <a:spAutoFit/>
          </a:bodyPr>
          <a:lstStyle/>
          <a:p>
            <a:r>
              <a:rPr lang="zh-CN" altLang="en-US" sz="2800" dirty="0">
                <a:latin typeface="微软雅黑" panose="020B0503020204020204" charset="-122"/>
                <a:ea typeface="微软雅黑" panose="020B0503020204020204" charset="-122"/>
              </a:rPr>
              <a:t>主缆材质的考虑和进展</a:t>
            </a:r>
          </a:p>
        </p:txBody>
      </p:sp>
      <p:graphicFrame>
        <p:nvGraphicFramePr>
          <p:cNvPr id="5" name="表格 4">
            <a:extLst>
              <a:ext uri="{FF2B5EF4-FFF2-40B4-BE49-F238E27FC236}">
                <a16:creationId xmlns:a16="http://schemas.microsoft.com/office/drawing/2014/main" id="{4E6E3BAE-D9C4-4BA4-8A36-2D956D31D179}"/>
              </a:ext>
            </a:extLst>
          </p:cNvPr>
          <p:cNvGraphicFramePr>
            <a:graphicFrameLocks noGrp="1"/>
          </p:cNvGraphicFramePr>
          <p:nvPr>
            <p:extLst>
              <p:ext uri="{D42A27DB-BD31-4B8C-83A1-F6EECF244321}">
                <p14:modId xmlns:p14="http://schemas.microsoft.com/office/powerpoint/2010/main" val="2695939239"/>
              </p:ext>
            </p:extLst>
          </p:nvPr>
        </p:nvGraphicFramePr>
        <p:xfrm>
          <a:off x="257029" y="1432037"/>
          <a:ext cx="8078771" cy="5374207"/>
        </p:xfrm>
        <a:graphic>
          <a:graphicData uri="http://schemas.openxmlformats.org/drawingml/2006/table">
            <a:tbl>
              <a:tblPr firstRow="1" firstCol="1" bandRow="1">
                <a:tableStyleId>{5C22544A-7EE6-4342-B048-85BDC9FD1C3A}</a:tableStyleId>
              </a:tblPr>
              <a:tblGrid>
                <a:gridCol w="1279336">
                  <a:extLst>
                    <a:ext uri="{9D8B030D-6E8A-4147-A177-3AD203B41FA5}">
                      <a16:colId xmlns:a16="http://schemas.microsoft.com/office/drawing/2014/main" val="20000"/>
                    </a:ext>
                  </a:extLst>
                </a:gridCol>
                <a:gridCol w="1818316">
                  <a:extLst>
                    <a:ext uri="{9D8B030D-6E8A-4147-A177-3AD203B41FA5}">
                      <a16:colId xmlns:a16="http://schemas.microsoft.com/office/drawing/2014/main" val="20001"/>
                    </a:ext>
                  </a:extLst>
                </a:gridCol>
                <a:gridCol w="2996963">
                  <a:extLst>
                    <a:ext uri="{9D8B030D-6E8A-4147-A177-3AD203B41FA5}">
                      <a16:colId xmlns:a16="http://schemas.microsoft.com/office/drawing/2014/main" val="20002"/>
                    </a:ext>
                  </a:extLst>
                </a:gridCol>
                <a:gridCol w="1984156">
                  <a:extLst>
                    <a:ext uri="{9D8B030D-6E8A-4147-A177-3AD203B41FA5}">
                      <a16:colId xmlns:a16="http://schemas.microsoft.com/office/drawing/2014/main" val="20003"/>
                    </a:ext>
                  </a:extLst>
                </a:gridCol>
              </a:tblGrid>
              <a:tr h="424540">
                <a:tc gridSpan="4">
                  <a:txBody>
                    <a:bodyPr/>
                    <a:lstStyle/>
                    <a:p>
                      <a:pPr algn="ctr" fontAlgn="ctr">
                        <a:spcAft>
                          <a:spcPts val="0"/>
                        </a:spcAft>
                      </a:pPr>
                      <a:r>
                        <a:rPr lang="zh-CN" sz="1400" kern="0" dirty="0">
                          <a:effectLst/>
                          <a:latin typeface="微软雅黑" panose="020B0503020204020204" charset="-122"/>
                          <a:ea typeface="微软雅黑" panose="020B0503020204020204" charset="-122"/>
                        </a:rPr>
                        <a:t>替代方案总结表</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hMerge="1">
                  <a:txBody>
                    <a:bodyPr/>
                    <a:lstStyle/>
                    <a:p>
                      <a:endParaRPr lang="zh-CN"/>
                    </a:p>
                  </a:txBody>
                  <a:tcPr/>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val="10000"/>
                  </a:ext>
                </a:extLst>
              </a:tr>
              <a:tr h="244572">
                <a:tc>
                  <a:txBody>
                    <a:bodyPr/>
                    <a:lstStyle/>
                    <a:p>
                      <a:pPr algn="ctr" fontAlgn="ctr">
                        <a:spcAft>
                          <a:spcPts val="0"/>
                        </a:spcAft>
                      </a:pPr>
                      <a:r>
                        <a:rPr lang="zh-CN" sz="1400" kern="0">
                          <a:effectLst/>
                          <a:latin typeface="微软雅黑" panose="020B0503020204020204" charset="-122"/>
                          <a:ea typeface="微软雅黑" panose="020B0503020204020204" charset="-122"/>
                        </a:rPr>
                        <a:t>序号</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altLang="en-US" sz="1400" kern="0" dirty="0">
                          <a:effectLst/>
                          <a:latin typeface="微软雅黑" panose="020B0503020204020204" charset="-122"/>
                          <a:ea typeface="微软雅黑" panose="020B0503020204020204" charset="-122"/>
                        </a:rPr>
                        <a:t>不锈钢钢缆</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kern="0" dirty="0">
                          <a:effectLst/>
                          <a:latin typeface="微软雅黑" panose="020B0503020204020204" charset="-122"/>
                          <a:ea typeface="微软雅黑" panose="020B0503020204020204" charset="-122"/>
                        </a:rPr>
                        <a:t>芳纶绳</a:t>
                      </a:r>
                      <a:r>
                        <a:rPr lang="zh-CN" altLang="en-US" sz="1400" kern="0" dirty="0">
                          <a:effectLst/>
                          <a:latin typeface="微软雅黑" panose="020B0503020204020204" charset="-122"/>
                          <a:ea typeface="微软雅黑" panose="020B0503020204020204" charset="-122"/>
                        </a:rPr>
                        <a:t>缆</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kern="0">
                          <a:effectLst/>
                          <a:latin typeface="微软雅黑" panose="020B0503020204020204" charset="-122"/>
                          <a:ea typeface="微软雅黑" panose="020B0503020204020204" charset="-122"/>
                        </a:rPr>
                        <a:t>备注</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23020">
                <a:tc>
                  <a:txBody>
                    <a:bodyPr/>
                    <a:lstStyle/>
                    <a:p>
                      <a:pPr algn="ctr" fontAlgn="ctr">
                        <a:spcAft>
                          <a:spcPts val="0"/>
                        </a:spcAft>
                      </a:pPr>
                      <a:r>
                        <a:rPr lang="en-US" sz="1400" kern="0">
                          <a:effectLst/>
                          <a:latin typeface="微软雅黑" panose="020B0503020204020204" charset="-122"/>
                          <a:ea typeface="微软雅黑" panose="020B0503020204020204" charset="-122"/>
                        </a:rPr>
                        <a:t>1</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外径</a:t>
                      </a:r>
                      <a:r>
                        <a:rPr lang="en-US" sz="1400" u="none" strike="noStrike" kern="100">
                          <a:effectLst/>
                          <a:latin typeface="微软雅黑" panose="020B0503020204020204" charset="-122"/>
                          <a:ea typeface="微软雅黑" panose="020B0503020204020204" charset="-122"/>
                        </a:rPr>
                        <a:t>9.3</a:t>
                      </a:r>
                      <a:r>
                        <a:rPr lang="zh-CN" sz="1400" u="none" strike="noStrike" kern="100">
                          <a:effectLst/>
                          <a:latin typeface="微软雅黑" panose="020B0503020204020204" charset="-122"/>
                          <a:ea typeface="微软雅黑" panose="020B0503020204020204" charset="-122"/>
                        </a:rPr>
                        <a:t>±</a:t>
                      </a:r>
                      <a:r>
                        <a:rPr lang="en-US" sz="1400" u="none" strike="noStrike" kern="100">
                          <a:effectLst/>
                          <a:latin typeface="微软雅黑" panose="020B0503020204020204" charset="-122"/>
                          <a:ea typeface="微软雅黑" panose="020B0503020204020204" charset="-122"/>
                        </a:rPr>
                        <a:t>0.1 mm</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en-US" sz="1400" u="none" strike="noStrike" kern="100">
                          <a:effectLst/>
                          <a:latin typeface="微软雅黑" panose="020B0503020204020204" charset="-122"/>
                          <a:ea typeface="微软雅黑" panose="020B0503020204020204" charset="-122"/>
                        </a:rPr>
                        <a:t>10.0</a:t>
                      </a:r>
                      <a:r>
                        <a:rPr lang="zh-CN" sz="1400" u="none" strike="noStrike" kern="100">
                          <a:effectLst/>
                          <a:latin typeface="微软雅黑" panose="020B0503020204020204" charset="-122"/>
                          <a:ea typeface="微软雅黑" panose="020B0503020204020204" charset="-122"/>
                        </a:rPr>
                        <a:t>±</a:t>
                      </a:r>
                      <a:r>
                        <a:rPr lang="en-US" sz="1400" u="none" strike="noStrike" kern="100">
                          <a:effectLst/>
                          <a:latin typeface="微软雅黑" panose="020B0503020204020204" charset="-122"/>
                          <a:ea typeface="微软雅黑" panose="020B0503020204020204" charset="-122"/>
                        </a:rPr>
                        <a:t>0.2 mm(</a:t>
                      </a:r>
                      <a:r>
                        <a:rPr lang="zh-CN" sz="1400" u="none" strike="noStrike" kern="100">
                          <a:effectLst/>
                          <a:latin typeface="微软雅黑" panose="020B0503020204020204" charset="-122"/>
                          <a:ea typeface="微软雅黑" panose="020B0503020204020204" charset="-122"/>
                        </a:rPr>
                        <a:t>不同</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altLang="en-US" sz="1400" u="none" strike="noStrike" kern="100" dirty="0">
                          <a:effectLst/>
                          <a:latin typeface="微软雅黑" panose="020B0503020204020204" charset="-122"/>
                          <a:ea typeface="微软雅黑" panose="020B0503020204020204" charset="-122"/>
                          <a:cs typeface="Times New Roman" panose="02020603050405020304" pitchFamily="18" charset="0"/>
                        </a:rPr>
                        <a:t>按需</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23020">
                <a:tc>
                  <a:txBody>
                    <a:bodyPr/>
                    <a:lstStyle/>
                    <a:p>
                      <a:pPr algn="ctr" fontAlgn="ctr">
                        <a:spcAft>
                          <a:spcPts val="0"/>
                        </a:spcAft>
                      </a:pPr>
                      <a:r>
                        <a:rPr lang="en-US" sz="1400" kern="0">
                          <a:effectLst/>
                          <a:latin typeface="微软雅黑" panose="020B0503020204020204" charset="-122"/>
                          <a:ea typeface="微软雅黑" panose="020B0503020204020204" charset="-122"/>
                        </a:rPr>
                        <a:t>2</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破断拉力≥</a:t>
                      </a:r>
                      <a:r>
                        <a:rPr lang="en-US" sz="1400" u="none" strike="noStrike" kern="100">
                          <a:effectLst/>
                          <a:latin typeface="微软雅黑" panose="020B0503020204020204" charset="-122"/>
                          <a:ea typeface="微软雅黑" panose="020B0503020204020204" charset="-122"/>
                        </a:rPr>
                        <a:t>5.5</a:t>
                      </a:r>
                      <a:r>
                        <a:rPr lang="zh-CN" sz="1400" u="none" strike="noStrike" kern="100">
                          <a:effectLst/>
                          <a:latin typeface="微软雅黑" panose="020B0503020204020204" charset="-122"/>
                          <a:ea typeface="微软雅黑" panose="020B0503020204020204" charset="-122"/>
                        </a:rPr>
                        <a:t>吨</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a:t>
                      </a:r>
                      <a:r>
                        <a:rPr lang="en-US" sz="1400" u="none" strike="noStrike" kern="100">
                          <a:effectLst/>
                          <a:latin typeface="微软雅黑" panose="020B0503020204020204" charset="-122"/>
                          <a:ea typeface="微软雅黑" panose="020B0503020204020204" charset="-122"/>
                        </a:rPr>
                        <a:t>5.5</a:t>
                      </a:r>
                      <a:r>
                        <a:rPr lang="zh-CN" sz="1400" u="none" strike="noStrike" kern="100">
                          <a:effectLst/>
                          <a:latin typeface="微软雅黑" panose="020B0503020204020204" charset="-122"/>
                          <a:ea typeface="微软雅黑" panose="020B0503020204020204" charset="-122"/>
                        </a:rPr>
                        <a:t>吨</a:t>
                      </a:r>
                      <a:r>
                        <a:rPr lang="en-US" sz="1400" u="none" strike="noStrike" kern="100">
                          <a:effectLst/>
                          <a:latin typeface="微软雅黑" panose="020B0503020204020204" charset="-122"/>
                          <a:ea typeface="微软雅黑" panose="020B0503020204020204" charset="-122"/>
                        </a:rPr>
                        <a:t> (</a:t>
                      </a:r>
                      <a:r>
                        <a:rPr lang="zh-CN" sz="1400" u="none" strike="noStrike" kern="100">
                          <a:effectLst/>
                          <a:latin typeface="微软雅黑" panose="020B0503020204020204" charset="-122"/>
                          <a:ea typeface="微软雅黑" panose="020B0503020204020204" charset="-122"/>
                        </a:rPr>
                        <a:t>满足</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en-US" sz="1400" kern="100">
                          <a:effectLst/>
                          <a:latin typeface="微软雅黑" panose="020B0503020204020204" charset="-122"/>
                          <a:ea typeface="微软雅黑" panose="020B0503020204020204" charset="-122"/>
                        </a:rPr>
                        <a:t> </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98699">
                <a:tc>
                  <a:txBody>
                    <a:bodyPr/>
                    <a:lstStyle/>
                    <a:p>
                      <a:pPr algn="ctr" fontAlgn="ctr">
                        <a:spcAft>
                          <a:spcPts val="0"/>
                        </a:spcAft>
                      </a:pPr>
                      <a:r>
                        <a:rPr lang="en-US" sz="1400" kern="0">
                          <a:effectLst/>
                          <a:latin typeface="微软雅黑" panose="020B0503020204020204" charset="-122"/>
                          <a:ea typeface="微软雅黑" panose="020B0503020204020204" charset="-122"/>
                        </a:rPr>
                        <a:t>3</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质量≤</a:t>
                      </a:r>
                      <a:r>
                        <a:rPr lang="en-US" sz="1400" u="none" strike="noStrike" kern="100">
                          <a:effectLst/>
                          <a:latin typeface="微软雅黑" panose="020B0503020204020204" charset="-122"/>
                          <a:ea typeface="微软雅黑" panose="020B0503020204020204" charset="-122"/>
                        </a:rPr>
                        <a:t>350 kg/km</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a:t>
                      </a:r>
                      <a:r>
                        <a:rPr lang="en-US" sz="1400" u="none" strike="noStrike" kern="100">
                          <a:effectLst/>
                          <a:latin typeface="微软雅黑" panose="020B0503020204020204" charset="-122"/>
                          <a:ea typeface="微软雅黑" panose="020B0503020204020204" charset="-122"/>
                        </a:rPr>
                        <a:t>90 kg/km(</a:t>
                      </a:r>
                      <a:r>
                        <a:rPr lang="zh-CN" sz="1400" u="none" strike="noStrike" kern="100">
                          <a:effectLst/>
                          <a:latin typeface="微软雅黑" panose="020B0503020204020204" charset="-122"/>
                          <a:ea typeface="微软雅黑" panose="020B0503020204020204" charset="-122"/>
                        </a:rPr>
                        <a:t>满足</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明显更轻</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98699">
                <a:tc>
                  <a:txBody>
                    <a:bodyPr/>
                    <a:lstStyle/>
                    <a:p>
                      <a:pPr algn="ctr" fontAlgn="ctr">
                        <a:spcAft>
                          <a:spcPts val="0"/>
                        </a:spcAft>
                      </a:pPr>
                      <a:r>
                        <a:rPr lang="en-US" sz="1400" kern="0">
                          <a:effectLst/>
                          <a:latin typeface="微软雅黑" panose="020B0503020204020204" charset="-122"/>
                          <a:ea typeface="微软雅黑" panose="020B0503020204020204" charset="-122"/>
                        </a:rPr>
                        <a:t>4</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抗挤压无残余变形</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不满足</a:t>
                      </a:r>
                      <a:r>
                        <a:rPr lang="en-US" sz="1400" u="none" strike="noStrike" kern="100">
                          <a:effectLst/>
                          <a:latin typeface="微软雅黑" panose="020B0503020204020204" charset="-122"/>
                          <a:ea typeface="微软雅黑" panose="020B0503020204020204" charset="-122"/>
                        </a:rPr>
                        <a:t>(</a:t>
                      </a:r>
                      <a:r>
                        <a:rPr lang="zh-CN" sz="1400" u="none" strike="noStrike" kern="100">
                          <a:effectLst/>
                          <a:latin typeface="微软雅黑" panose="020B0503020204020204" charset="-122"/>
                          <a:ea typeface="微软雅黑" panose="020B0503020204020204" charset="-122"/>
                        </a:rPr>
                        <a:t>会有压扁</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需改用专用夹具及端部连接件</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98699">
                <a:tc>
                  <a:txBody>
                    <a:bodyPr/>
                    <a:lstStyle/>
                    <a:p>
                      <a:pPr algn="ctr" fontAlgn="ctr">
                        <a:spcAft>
                          <a:spcPts val="0"/>
                        </a:spcAft>
                      </a:pPr>
                      <a:r>
                        <a:rPr lang="en-US" sz="1400" kern="0">
                          <a:effectLst/>
                          <a:latin typeface="微软雅黑" panose="020B0503020204020204" charset="-122"/>
                          <a:ea typeface="微软雅黑" panose="020B0503020204020204" charset="-122"/>
                        </a:rPr>
                        <a:t>5</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传递</a:t>
                      </a:r>
                      <a:r>
                        <a:rPr lang="en-US" sz="1400" u="none" strike="noStrike" kern="100">
                          <a:effectLst/>
                          <a:latin typeface="微软雅黑" panose="020B0503020204020204" charset="-122"/>
                          <a:ea typeface="微软雅黑" panose="020B0503020204020204" charset="-122"/>
                        </a:rPr>
                        <a:t>2.5</a:t>
                      </a:r>
                      <a:r>
                        <a:rPr lang="zh-CN" sz="1400" u="none" strike="noStrike" kern="100">
                          <a:effectLst/>
                          <a:latin typeface="微软雅黑" panose="020B0503020204020204" charset="-122"/>
                          <a:ea typeface="微软雅黑" panose="020B0503020204020204" charset="-122"/>
                        </a:rPr>
                        <a:t>吨无滑移</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可满足</a:t>
                      </a:r>
                      <a:r>
                        <a:rPr lang="en-US" sz="1400" u="none" strike="noStrike" kern="100">
                          <a:effectLst/>
                          <a:latin typeface="微软雅黑" panose="020B0503020204020204" charset="-122"/>
                          <a:ea typeface="微软雅黑" panose="020B0503020204020204" charset="-122"/>
                        </a:rPr>
                        <a:t>(</a:t>
                      </a:r>
                      <a:r>
                        <a:rPr lang="zh-CN" sz="1400" u="none" strike="noStrike" kern="100">
                          <a:effectLst/>
                          <a:latin typeface="微软雅黑" panose="020B0503020204020204" charset="-122"/>
                          <a:ea typeface="微软雅黑" panose="020B0503020204020204" charset="-122"/>
                        </a:rPr>
                        <a:t>用专用夹具</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可进行相关试验，收集数据</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13791">
                <a:tc>
                  <a:txBody>
                    <a:bodyPr/>
                    <a:lstStyle/>
                    <a:p>
                      <a:pPr algn="ctr" fontAlgn="ctr">
                        <a:spcAft>
                          <a:spcPts val="0"/>
                        </a:spcAft>
                      </a:pPr>
                      <a:r>
                        <a:rPr lang="en-US" sz="1400" kern="0">
                          <a:effectLst/>
                          <a:latin typeface="微软雅黑" panose="020B0503020204020204" charset="-122"/>
                          <a:ea typeface="微软雅黑" panose="020B0503020204020204" charset="-122"/>
                        </a:rPr>
                        <a:t>6</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盐雾</a:t>
                      </a:r>
                      <a:r>
                        <a:rPr lang="en-US" sz="1400" u="none" strike="noStrike" kern="100">
                          <a:effectLst/>
                          <a:latin typeface="微软雅黑" panose="020B0503020204020204" charset="-122"/>
                          <a:ea typeface="微软雅黑" panose="020B0503020204020204" charset="-122"/>
                        </a:rPr>
                        <a:t>240h</a:t>
                      </a:r>
                      <a:r>
                        <a:rPr lang="zh-CN" sz="1400" u="none" strike="noStrike" kern="100">
                          <a:effectLst/>
                          <a:latin typeface="微软雅黑" panose="020B0503020204020204" charset="-122"/>
                          <a:ea typeface="微软雅黑" panose="020B0503020204020204" charset="-122"/>
                        </a:rPr>
                        <a:t>无腐蚀</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满足</a:t>
                      </a:r>
                      <a:r>
                        <a:rPr lang="en-US" sz="1400" u="none" strike="noStrike" kern="100">
                          <a:effectLst/>
                          <a:latin typeface="微软雅黑" panose="020B0503020204020204" charset="-122"/>
                          <a:ea typeface="微软雅黑" panose="020B0503020204020204" charset="-122"/>
                        </a:rPr>
                        <a:t>(</a:t>
                      </a:r>
                      <a:r>
                        <a:rPr lang="zh-CN" sz="1400" u="none" strike="noStrike" kern="100">
                          <a:effectLst/>
                          <a:latin typeface="微软雅黑" panose="020B0503020204020204" charset="-122"/>
                          <a:ea typeface="微软雅黑" panose="020B0503020204020204" charset="-122"/>
                        </a:rPr>
                        <a:t>无腐蚀</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微软雅黑" panose="020B0503020204020204" charset="-122"/>
                          <a:ea typeface="微软雅黑" panose="020B0503020204020204" charset="-122"/>
                        </a:rPr>
                        <a:t> </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332249">
                <a:tc>
                  <a:txBody>
                    <a:bodyPr/>
                    <a:lstStyle/>
                    <a:p>
                      <a:pPr algn="ctr" fontAlgn="ctr">
                        <a:spcAft>
                          <a:spcPts val="0"/>
                        </a:spcAft>
                      </a:pPr>
                      <a:r>
                        <a:rPr lang="en-US" sz="1400" kern="0">
                          <a:effectLst/>
                          <a:latin typeface="微软雅黑" panose="020B0503020204020204" charset="-122"/>
                          <a:ea typeface="微软雅黑" panose="020B0503020204020204" charset="-122"/>
                        </a:rPr>
                        <a:t>7</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弱磁性</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满足</a:t>
                      </a:r>
                      <a:r>
                        <a:rPr lang="en-US" sz="1400" u="none" strike="noStrike" kern="100">
                          <a:effectLst/>
                          <a:latin typeface="微软雅黑" panose="020B0503020204020204" charset="-122"/>
                          <a:ea typeface="微软雅黑" panose="020B0503020204020204" charset="-122"/>
                        </a:rPr>
                        <a:t>(</a:t>
                      </a:r>
                      <a:r>
                        <a:rPr lang="zh-CN" sz="1400" u="none" strike="noStrike" kern="100">
                          <a:effectLst/>
                          <a:latin typeface="微软雅黑" panose="020B0503020204020204" charset="-122"/>
                          <a:ea typeface="微软雅黑" panose="020B0503020204020204" charset="-122"/>
                        </a:rPr>
                        <a:t>抗磁性</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微软雅黑" panose="020B0503020204020204" charset="-122"/>
                          <a:ea typeface="微软雅黑" panose="020B0503020204020204" charset="-122"/>
                        </a:rPr>
                        <a:t> </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313791">
                <a:tc>
                  <a:txBody>
                    <a:bodyPr/>
                    <a:lstStyle/>
                    <a:p>
                      <a:pPr algn="ctr" fontAlgn="ctr">
                        <a:spcAft>
                          <a:spcPts val="0"/>
                        </a:spcAft>
                      </a:pPr>
                      <a:r>
                        <a:rPr lang="en-US" sz="1400" kern="0">
                          <a:effectLst/>
                          <a:latin typeface="微软雅黑" panose="020B0503020204020204" charset="-122"/>
                          <a:ea typeface="微软雅黑" panose="020B0503020204020204" charset="-122"/>
                        </a:rPr>
                        <a:t>8</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抗扭转</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优</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微软雅黑" panose="020B0503020204020204" charset="-122"/>
                          <a:ea typeface="微软雅黑" panose="020B0503020204020204" charset="-122"/>
                        </a:rPr>
                        <a:t> </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r h="323020">
                <a:tc>
                  <a:txBody>
                    <a:bodyPr/>
                    <a:lstStyle/>
                    <a:p>
                      <a:pPr algn="ctr" fontAlgn="ctr">
                        <a:spcAft>
                          <a:spcPts val="0"/>
                        </a:spcAft>
                      </a:pPr>
                      <a:r>
                        <a:rPr lang="en-US" sz="1400" kern="0">
                          <a:effectLst/>
                          <a:latin typeface="微软雅黑" panose="020B0503020204020204" charset="-122"/>
                          <a:ea typeface="微软雅黑" panose="020B0503020204020204" charset="-122"/>
                        </a:rPr>
                        <a:t>9</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两次稳定化处理</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满足</a:t>
                      </a:r>
                      <a:r>
                        <a:rPr lang="en-US" sz="1400" u="none" strike="noStrike" kern="100">
                          <a:effectLst/>
                          <a:latin typeface="微软雅黑" panose="020B0503020204020204" charset="-122"/>
                          <a:ea typeface="微软雅黑" panose="020B0503020204020204" charset="-122"/>
                        </a:rPr>
                        <a:t>(</a:t>
                      </a:r>
                      <a:r>
                        <a:rPr lang="zh-CN" sz="1400" u="none" strike="noStrike" kern="100">
                          <a:effectLst/>
                          <a:latin typeface="微软雅黑" panose="020B0503020204020204" charset="-122"/>
                          <a:ea typeface="微软雅黑" panose="020B0503020204020204" charset="-122"/>
                        </a:rPr>
                        <a:t>热型</a:t>
                      </a:r>
                      <a:r>
                        <a:rPr lang="en-US" sz="1400" u="none" strike="noStrike" kern="100">
                          <a:effectLst/>
                          <a:latin typeface="微软雅黑" panose="020B0503020204020204" charset="-122"/>
                          <a:ea typeface="微软雅黑" panose="020B0503020204020204" charset="-122"/>
                        </a:rPr>
                        <a:t>+</a:t>
                      </a:r>
                      <a:r>
                        <a:rPr lang="zh-CN" sz="1400" u="none" strike="noStrike" kern="100">
                          <a:effectLst/>
                          <a:latin typeface="微软雅黑" panose="020B0503020204020204" charset="-122"/>
                          <a:ea typeface="微软雅黑" panose="020B0503020204020204" charset="-122"/>
                        </a:rPr>
                        <a:t>消除结构伸长</a:t>
                      </a:r>
                      <a:r>
                        <a:rPr lang="en-US" sz="1400" u="none" strike="noStrike" kern="100">
                          <a:effectLst/>
                          <a:latin typeface="微软雅黑" panose="020B0503020204020204" charset="-122"/>
                          <a:ea typeface="微软雅黑" panose="020B0503020204020204" charset="-122"/>
                        </a:rPr>
                        <a:t>)</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a:spcAft>
                          <a:spcPts val="0"/>
                        </a:spcAft>
                      </a:pPr>
                      <a:r>
                        <a:rPr lang="en-US" sz="1400" kern="100">
                          <a:effectLst/>
                          <a:latin typeface="微软雅黑" panose="020B0503020204020204" charset="-122"/>
                          <a:ea typeface="微软雅黑" panose="020B0503020204020204" charset="-122"/>
                        </a:rPr>
                        <a:t> </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0"/>
                  </a:ext>
                </a:extLst>
              </a:tr>
              <a:tr h="398699">
                <a:tc>
                  <a:txBody>
                    <a:bodyPr/>
                    <a:lstStyle/>
                    <a:p>
                      <a:pPr algn="ctr" fontAlgn="ctr">
                        <a:spcAft>
                          <a:spcPts val="0"/>
                        </a:spcAft>
                      </a:pPr>
                      <a:r>
                        <a:rPr lang="en-US" sz="1400" kern="0">
                          <a:effectLst/>
                          <a:latin typeface="微软雅黑" panose="020B0503020204020204" charset="-122"/>
                          <a:ea typeface="微软雅黑" panose="020B0503020204020204" charset="-122"/>
                        </a:rPr>
                        <a:t>10</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制造长度</a:t>
                      </a:r>
                      <a:r>
                        <a:rPr lang="en-US" sz="1400" u="none" strike="noStrike" kern="100">
                          <a:effectLst/>
                          <a:latin typeface="微软雅黑" panose="020B0503020204020204" charset="-122"/>
                          <a:ea typeface="微软雅黑" panose="020B0503020204020204" charset="-122"/>
                        </a:rPr>
                        <a:t>1500 m</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满足</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a:spcAft>
                          <a:spcPts val="0"/>
                        </a:spcAft>
                      </a:pPr>
                      <a:r>
                        <a:rPr lang="zh-CN" sz="1400" kern="100">
                          <a:effectLst/>
                          <a:latin typeface="微软雅黑" panose="020B0503020204020204" charset="-122"/>
                          <a:ea typeface="微软雅黑" panose="020B0503020204020204" charset="-122"/>
                        </a:rPr>
                        <a:t>编织长度可达万米级</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1"/>
                  </a:ext>
                </a:extLst>
              </a:tr>
              <a:tr h="398699">
                <a:tc>
                  <a:txBody>
                    <a:bodyPr/>
                    <a:lstStyle/>
                    <a:p>
                      <a:pPr algn="ctr" fontAlgn="ctr">
                        <a:spcAft>
                          <a:spcPts val="0"/>
                        </a:spcAft>
                      </a:pPr>
                      <a:r>
                        <a:rPr lang="en-US" sz="1400" kern="0">
                          <a:effectLst/>
                          <a:latin typeface="微软雅黑" panose="020B0503020204020204" charset="-122"/>
                          <a:ea typeface="微软雅黑" panose="020B0503020204020204" charset="-122"/>
                        </a:rPr>
                        <a:t>11</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破断试验</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可执行</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a:spcAft>
                          <a:spcPts val="0"/>
                        </a:spcAft>
                      </a:pPr>
                      <a:r>
                        <a:rPr lang="zh-CN" sz="1400" kern="100">
                          <a:effectLst/>
                          <a:latin typeface="微软雅黑" panose="020B0503020204020204" charset="-122"/>
                          <a:ea typeface="微软雅黑" panose="020B0503020204020204" charset="-122"/>
                        </a:rPr>
                        <a:t>巨力具备力学性能检测能力</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2"/>
                  </a:ext>
                </a:extLst>
              </a:tr>
              <a:tr h="398699">
                <a:tc>
                  <a:txBody>
                    <a:bodyPr/>
                    <a:lstStyle/>
                    <a:p>
                      <a:pPr algn="ctr" fontAlgn="ctr">
                        <a:spcAft>
                          <a:spcPts val="0"/>
                        </a:spcAft>
                      </a:pPr>
                      <a:r>
                        <a:rPr lang="en-US" sz="1400" kern="0">
                          <a:effectLst/>
                          <a:latin typeface="微软雅黑" panose="020B0503020204020204" charset="-122"/>
                          <a:ea typeface="微软雅黑" panose="020B0503020204020204" charset="-122"/>
                        </a:rPr>
                        <a:t>12</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altLang="en-US" sz="1400" u="none" strike="noStrike" kern="100" dirty="0">
                          <a:effectLst/>
                          <a:latin typeface="微软雅黑" panose="020B0503020204020204" charset="-122"/>
                          <a:ea typeface="微软雅黑" panose="020B0503020204020204" charset="-122"/>
                        </a:rPr>
                        <a:t>水面</a:t>
                      </a:r>
                      <a:r>
                        <a:rPr lang="zh-CN" sz="1400" u="none" strike="noStrike" kern="100" dirty="0">
                          <a:effectLst/>
                          <a:latin typeface="微软雅黑" panose="020B0503020204020204" charset="-122"/>
                          <a:ea typeface="微软雅黑" panose="020B0503020204020204" charset="-122"/>
                        </a:rPr>
                        <a:t>作业</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dirty="0">
                          <a:effectLst/>
                          <a:latin typeface="微软雅黑" panose="020B0503020204020204" charset="-122"/>
                          <a:ea typeface="微软雅黑" panose="020B0503020204020204" charset="-122"/>
                        </a:rPr>
                        <a:t>满足</a:t>
                      </a:r>
                      <a:r>
                        <a:rPr lang="en-US" sz="1400" u="none" strike="noStrike" kern="100" dirty="0">
                          <a:effectLst/>
                          <a:latin typeface="微软雅黑" panose="020B0503020204020204" charset="-122"/>
                          <a:ea typeface="微软雅黑" panose="020B0503020204020204" charset="-122"/>
                        </a:rPr>
                        <a:t>(</a:t>
                      </a:r>
                      <a:r>
                        <a:rPr lang="zh-CN" sz="1400" u="none" strike="noStrike" kern="100" dirty="0">
                          <a:effectLst/>
                          <a:latin typeface="微软雅黑" panose="020B0503020204020204" charset="-122"/>
                          <a:ea typeface="微软雅黑" panose="020B0503020204020204" charset="-122"/>
                        </a:rPr>
                        <a:t>选用耐水解、抗紫外线型</a:t>
                      </a:r>
                      <a:r>
                        <a:rPr lang="en-US" sz="1400" u="none" strike="noStrike" kern="100" dirty="0">
                          <a:effectLst/>
                          <a:latin typeface="微软雅黑" panose="020B0503020204020204" charset="-122"/>
                          <a:ea typeface="微软雅黑" panose="020B0503020204020204" charset="-122"/>
                        </a:rPr>
                        <a:t>)</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推荐带护套</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3"/>
                  </a:ext>
                </a:extLst>
              </a:tr>
              <a:tr h="299947">
                <a:tc>
                  <a:txBody>
                    <a:bodyPr/>
                    <a:lstStyle/>
                    <a:p>
                      <a:pPr algn="ctr" fontAlgn="ctr">
                        <a:spcAft>
                          <a:spcPts val="0"/>
                        </a:spcAft>
                      </a:pPr>
                      <a:r>
                        <a:rPr lang="en-US" sz="1400" kern="0" dirty="0">
                          <a:effectLst/>
                          <a:latin typeface="微软雅黑" panose="020B0503020204020204" charset="-122"/>
                          <a:ea typeface="微软雅黑" panose="020B0503020204020204" charset="-122"/>
                        </a:rPr>
                        <a:t>13</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使用寿命</a:t>
                      </a:r>
                      <a:r>
                        <a:rPr lang="en-US" sz="1400" u="none" strike="noStrike" kern="100">
                          <a:effectLst/>
                          <a:latin typeface="微软雅黑" panose="020B0503020204020204" charset="-122"/>
                          <a:ea typeface="微软雅黑" panose="020B0503020204020204" charset="-122"/>
                        </a:rPr>
                        <a:t>15</a:t>
                      </a:r>
                      <a:r>
                        <a:rPr lang="zh-CN" sz="1400" u="none" strike="noStrike" kern="100">
                          <a:effectLst/>
                          <a:latin typeface="微软雅黑" panose="020B0503020204020204" charset="-122"/>
                          <a:ea typeface="微软雅黑" panose="020B0503020204020204" charset="-122"/>
                        </a:rPr>
                        <a:t>年</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a:effectLst/>
                          <a:latin typeface="微软雅黑" panose="020B0503020204020204" charset="-122"/>
                          <a:ea typeface="微软雅黑" panose="020B0503020204020204" charset="-122"/>
                        </a:rPr>
                        <a:t>满足</a:t>
                      </a:r>
                      <a:endParaRPr lang="zh-CN" sz="1800"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tc>
                  <a:txBody>
                    <a:bodyPr/>
                    <a:lstStyle/>
                    <a:p>
                      <a:pPr algn="ctr" fontAlgn="ctr">
                        <a:spcAft>
                          <a:spcPts val="0"/>
                        </a:spcAft>
                      </a:pPr>
                      <a:r>
                        <a:rPr lang="zh-CN" sz="1400" u="none" strike="noStrike" kern="100" dirty="0">
                          <a:effectLst/>
                          <a:latin typeface="微软雅黑" panose="020B0503020204020204" charset="-122"/>
                          <a:ea typeface="微软雅黑" panose="020B0503020204020204" charset="-122"/>
                        </a:rPr>
                        <a:t>需正确操作和选材</a:t>
                      </a:r>
                      <a:endParaRPr lang="zh-CN" sz="1800"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tc>
                <a:extLst>
                  <a:ext uri="{0D108BD9-81ED-4DB2-BD59-A6C34878D82A}">
                    <a16:rowId xmlns:a16="http://schemas.microsoft.com/office/drawing/2014/main" val="10014"/>
                  </a:ext>
                </a:extLst>
              </a:tr>
            </a:tbl>
          </a:graphicData>
        </a:graphic>
      </p:graphicFrame>
      <p:pic>
        <p:nvPicPr>
          <p:cNvPr id="6" name="图片 5">
            <a:extLst>
              <a:ext uri="{FF2B5EF4-FFF2-40B4-BE49-F238E27FC236}">
                <a16:creationId xmlns:a16="http://schemas.microsoft.com/office/drawing/2014/main" id="{169C0C33-E8F9-47FD-A284-4FEF3C77659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824" r="16583"/>
          <a:stretch>
            <a:fillRect/>
          </a:stretch>
        </p:blipFill>
        <p:spPr>
          <a:xfrm>
            <a:off x="9031670" y="1483413"/>
            <a:ext cx="2446432" cy="4372920"/>
          </a:xfrm>
          <a:prstGeom prst="rect">
            <a:avLst/>
          </a:prstGeom>
        </p:spPr>
      </p:pic>
      <p:sp>
        <p:nvSpPr>
          <p:cNvPr id="7" name="文本框 6">
            <a:extLst>
              <a:ext uri="{FF2B5EF4-FFF2-40B4-BE49-F238E27FC236}">
                <a16:creationId xmlns:a16="http://schemas.microsoft.com/office/drawing/2014/main" id="{247D9F56-56DD-406C-AA67-DD206F826F5B}"/>
              </a:ext>
            </a:extLst>
          </p:cNvPr>
          <p:cNvSpPr txBox="1"/>
          <p:nvPr/>
        </p:nvSpPr>
        <p:spPr>
          <a:xfrm>
            <a:off x="9031670" y="5984868"/>
            <a:ext cx="2446432" cy="830997"/>
          </a:xfrm>
          <a:prstGeom prst="rect">
            <a:avLst/>
          </a:prstGeom>
          <a:solidFill>
            <a:schemeClr val="accent2">
              <a:lumMod val="20000"/>
              <a:lumOff val="80000"/>
            </a:schemeClr>
          </a:solidFill>
        </p:spPr>
        <p:txBody>
          <a:bodyPr wrap="square" rtlCol="0">
            <a:spAutoFit/>
          </a:bodyPr>
          <a:lstStyle/>
          <a:p>
            <a:pPr algn="ctr"/>
            <a:r>
              <a:rPr lang="zh-CN" altLang="en-US" sz="2400" dirty="0">
                <a:latin typeface="微软雅黑" panose="020B0503020204020204" charset="-122"/>
                <a:ea typeface="微软雅黑" panose="020B0503020204020204" charset="-122"/>
              </a:rPr>
              <a:t>轻量化</a:t>
            </a:r>
            <a:endParaRPr lang="en-US" altLang="zh-CN" sz="2400" dirty="0">
              <a:latin typeface="微软雅黑" panose="020B0503020204020204" charset="-122"/>
              <a:ea typeface="微软雅黑" panose="020B0503020204020204" charset="-122"/>
            </a:endParaRPr>
          </a:p>
          <a:p>
            <a:pPr algn="ctr"/>
            <a:r>
              <a:rPr lang="zh-CN" altLang="en-US" sz="2400" dirty="0">
                <a:latin typeface="微软雅黑" panose="020B0503020204020204" charset="-122"/>
                <a:ea typeface="微软雅黑" panose="020B0503020204020204" charset="-122"/>
              </a:rPr>
              <a:t>安装操作简便化</a:t>
            </a:r>
          </a:p>
        </p:txBody>
      </p:sp>
    </p:spTree>
    <p:extLst>
      <p:ext uri="{BB962C8B-B14F-4D97-AF65-F5344CB8AC3E}">
        <p14:creationId xmlns:p14="http://schemas.microsoft.com/office/powerpoint/2010/main" val="2325693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28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537361" y="1069025"/>
            <a:ext cx="3057247" cy="523220"/>
          </a:xfrm>
          <a:prstGeom prst="rect">
            <a:avLst/>
          </a:prstGeom>
        </p:spPr>
        <p:txBody>
          <a:bodyPr wrap="none">
            <a:spAutoFit/>
          </a:bodyPr>
          <a:lstStyle/>
          <a:p>
            <a:pPr algn="ctr" fontAlgn="ctr"/>
            <a:r>
              <a:rPr lang="zh-CN" altLang="en-US" sz="2800" b="1" dirty="0">
                <a:solidFill>
                  <a:srgbClr val="000000"/>
                </a:solidFill>
                <a:latin typeface="微软雅黑" panose="020B0503020204020204" pitchFamily="34" charset="-122"/>
                <a:ea typeface="微软雅黑" panose="020B0503020204020204" pitchFamily="34" charset="-122"/>
              </a:rPr>
              <a:t>阵列建设准备工作</a:t>
            </a:r>
          </a:p>
        </p:txBody>
      </p:sp>
      <p:sp>
        <p:nvSpPr>
          <p:cNvPr id="7" name="矩形 6">
            <a:extLst>
              <a:ext uri="{FF2B5EF4-FFF2-40B4-BE49-F238E27FC236}">
                <a16:creationId xmlns:a16="http://schemas.microsoft.com/office/drawing/2014/main" id="{969B6342-B1F6-44BD-9EC0-F991A123E802}"/>
              </a:ext>
            </a:extLst>
          </p:cNvPr>
          <p:cNvSpPr/>
          <p:nvPr/>
        </p:nvSpPr>
        <p:spPr>
          <a:xfrm>
            <a:off x="7693101" y="2372162"/>
            <a:ext cx="4176143" cy="369332"/>
          </a:xfrm>
          <a:prstGeom prst="rect">
            <a:avLst/>
          </a:prstGeom>
        </p:spPr>
        <p:txBody>
          <a:bodyPr wrap="none">
            <a:spAutoFit/>
          </a:bodyPr>
          <a:lstStyle/>
          <a:p>
            <a:pPr lvl="0">
              <a:defRPr/>
            </a:pPr>
            <a:r>
              <a:rPr lang="zh-CN" altLang="en-US" b="1" dirty="0">
                <a:solidFill>
                  <a:prstClr val="black"/>
                </a:solidFill>
                <a:latin typeface="微软雅黑" panose="020B0503020204020204" pitchFamily="34" charset="-122"/>
                <a:ea typeface="微软雅黑" panose="020B0503020204020204" pitchFamily="34" charset="-122"/>
              </a:rPr>
              <a:t>在</a:t>
            </a:r>
            <a:r>
              <a:rPr lang="en-US" altLang="zh-CN" b="1" dirty="0">
                <a:solidFill>
                  <a:prstClr val="black"/>
                </a:solidFill>
                <a:latin typeface="微软雅黑" panose="020B0503020204020204" pitchFamily="34" charset="-122"/>
                <a:ea typeface="微软雅黑" panose="020B0503020204020204" pitchFamily="34" charset="-122"/>
              </a:rPr>
              <a:t>LHAASO</a:t>
            </a:r>
            <a:r>
              <a:rPr lang="zh-CN" altLang="en-US" b="1" dirty="0">
                <a:solidFill>
                  <a:prstClr val="black"/>
                </a:solidFill>
                <a:latin typeface="微软雅黑" panose="020B0503020204020204" pitchFamily="34" charset="-122"/>
                <a:ea typeface="微软雅黑" panose="020B0503020204020204" pitchFamily="34" charset="-122"/>
              </a:rPr>
              <a:t>站址，已一个水上测试平台</a:t>
            </a:r>
          </a:p>
        </p:txBody>
      </p:sp>
      <p:pic>
        <p:nvPicPr>
          <p:cNvPr id="18" name="图片 17">
            <a:extLst>
              <a:ext uri="{FF2B5EF4-FFF2-40B4-BE49-F238E27FC236}">
                <a16:creationId xmlns:a16="http://schemas.microsoft.com/office/drawing/2014/main" id="{2345E3B7-7841-45F4-B805-4200126D5C6E}"/>
              </a:ext>
            </a:extLst>
          </p:cNvPr>
          <p:cNvPicPr>
            <a:picLocks noChangeAspect="1"/>
          </p:cNvPicPr>
          <p:nvPr/>
        </p:nvPicPr>
        <p:blipFill>
          <a:blip r:embed="rId4"/>
          <a:stretch>
            <a:fillRect/>
          </a:stretch>
        </p:blipFill>
        <p:spPr>
          <a:xfrm>
            <a:off x="294772" y="2175309"/>
            <a:ext cx="7065204" cy="4682691"/>
          </a:xfrm>
          <a:prstGeom prst="rect">
            <a:avLst/>
          </a:prstGeom>
        </p:spPr>
      </p:pic>
      <p:pic>
        <p:nvPicPr>
          <p:cNvPr id="20" name="图片 19">
            <a:extLst>
              <a:ext uri="{FF2B5EF4-FFF2-40B4-BE49-F238E27FC236}">
                <a16:creationId xmlns:a16="http://schemas.microsoft.com/office/drawing/2014/main" id="{F4EC24F6-4D0C-4706-B56E-D44074467FB9}"/>
              </a:ext>
            </a:extLst>
          </p:cNvPr>
          <p:cNvPicPr>
            <a:picLocks noChangeAspect="1"/>
          </p:cNvPicPr>
          <p:nvPr/>
        </p:nvPicPr>
        <p:blipFill rotWithShape="1">
          <a:blip r:embed="rId5">
            <a:extLst>
              <a:ext uri="{28A0092B-C50C-407E-A947-70E740481C1C}">
                <a14:useLocalDpi xmlns:a14="http://schemas.microsoft.com/office/drawing/2010/main" val="0"/>
              </a:ext>
            </a:extLst>
          </a:blip>
          <a:srcRect l="12469" t="36879" r="28556" b="37114"/>
          <a:stretch/>
        </p:blipFill>
        <p:spPr>
          <a:xfrm>
            <a:off x="8176965" y="2980623"/>
            <a:ext cx="3674522" cy="1856072"/>
          </a:xfrm>
          <a:prstGeom prst="rect">
            <a:avLst/>
          </a:prstGeom>
        </p:spPr>
      </p:pic>
      <p:pic>
        <p:nvPicPr>
          <p:cNvPr id="21" name="Picture 9">
            <a:extLst>
              <a:ext uri="{FF2B5EF4-FFF2-40B4-BE49-F238E27FC236}">
                <a16:creationId xmlns:a16="http://schemas.microsoft.com/office/drawing/2014/main" id="{B9E83EC3-4CF2-464E-A037-31B8B4EA2F31}"/>
              </a:ext>
            </a:extLst>
          </p:cNvPr>
          <p:cNvPicPr>
            <a:picLocks noChangeAspect="1"/>
          </p:cNvPicPr>
          <p:nvPr/>
        </p:nvPicPr>
        <p:blipFill rotWithShape="1">
          <a:blip r:embed="rId6">
            <a:extLst>
              <a:ext uri="{28A0092B-C50C-407E-A947-70E740481C1C}">
                <a14:useLocalDpi xmlns:a14="http://schemas.microsoft.com/office/drawing/2010/main" val="0"/>
              </a:ext>
            </a:extLst>
          </a:blip>
          <a:srcRect l="12675" t="17833" r="1993"/>
          <a:stretch/>
        </p:blipFill>
        <p:spPr>
          <a:xfrm>
            <a:off x="7693101" y="90944"/>
            <a:ext cx="3961538" cy="2145736"/>
          </a:xfrm>
          <a:prstGeom prst="rect">
            <a:avLst/>
          </a:prstGeom>
        </p:spPr>
      </p:pic>
      <p:sp>
        <p:nvSpPr>
          <p:cNvPr id="6" name="箭头: 下 5">
            <a:extLst>
              <a:ext uri="{FF2B5EF4-FFF2-40B4-BE49-F238E27FC236}">
                <a16:creationId xmlns:a16="http://schemas.microsoft.com/office/drawing/2014/main" id="{5B755742-C0AC-42ED-B1AE-04EEC5596A64}"/>
              </a:ext>
            </a:extLst>
          </p:cNvPr>
          <p:cNvSpPr/>
          <p:nvPr/>
        </p:nvSpPr>
        <p:spPr>
          <a:xfrm rot="5400000">
            <a:off x="7595590" y="3525368"/>
            <a:ext cx="195021" cy="77964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EA268099-907C-4BF7-906F-EEA16B28E0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3293" y="4713937"/>
            <a:ext cx="2115430" cy="2115430"/>
          </a:xfrm>
          <a:prstGeom prst="rect">
            <a:avLst/>
          </a:prstGeom>
        </p:spPr>
      </p:pic>
    </p:spTree>
    <p:extLst>
      <p:ext uri="{BB962C8B-B14F-4D97-AF65-F5344CB8AC3E}">
        <p14:creationId xmlns:p14="http://schemas.microsoft.com/office/powerpoint/2010/main" val="189716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28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pic>
        <p:nvPicPr>
          <p:cNvPr id="25" name="图片 24">
            <a:extLst>
              <a:ext uri="{FF2B5EF4-FFF2-40B4-BE49-F238E27FC236}">
                <a16:creationId xmlns:a16="http://schemas.microsoft.com/office/drawing/2014/main" id="{FDEEDCB1-5FF2-4918-BF3F-625CBD65BEE1}"/>
              </a:ext>
            </a:extLst>
          </p:cNvPr>
          <p:cNvPicPr>
            <a:picLocks noChangeAspect="1"/>
          </p:cNvPicPr>
          <p:nvPr/>
        </p:nvPicPr>
        <p:blipFill>
          <a:blip r:embed="rId4"/>
          <a:stretch>
            <a:fillRect/>
          </a:stretch>
        </p:blipFill>
        <p:spPr>
          <a:xfrm>
            <a:off x="682801" y="1545741"/>
            <a:ext cx="10246094" cy="5017881"/>
          </a:xfrm>
          <a:prstGeom prst="rect">
            <a:avLst/>
          </a:prstGeom>
        </p:spPr>
      </p:pic>
      <p:sp>
        <p:nvSpPr>
          <p:cNvPr id="27" name="文本框 26">
            <a:extLst>
              <a:ext uri="{FF2B5EF4-FFF2-40B4-BE49-F238E27FC236}">
                <a16:creationId xmlns:a16="http://schemas.microsoft.com/office/drawing/2014/main" id="{8AF17B5C-D488-4D1F-A405-271A24269CDC}"/>
              </a:ext>
            </a:extLst>
          </p:cNvPr>
          <p:cNvSpPr txBox="1"/>
          <p:nvPr/>
        </p:nvSpPr>
        <p:spPr>
          <a:xfrm>
            <a:off x="1025087" y="981776"/>
            <a:ext cx="10626293" cy="830997"/>
          </a:xfrm>
          <a:prstGeom prst="rect">
            <a:avLst/>
          </a:prstGeom>
          <a:noFill/>
        </p:spPr>
        <p:txBody>
          <a:bodyPr wrap="square" rtlCol="0">
            <a:spAutoFit/>
          </a:bodyPr>
          <a:lstStyle/>
          <a:p>
            <a:r>
              <a:rPr lang="zh-CN" altLang="en-US" sz="2400" b="1" dirty="0">
                <a:solidFill>
                  <a:srgbClr val="000000"/>
                </a:solidFill>
                <a:latin typeface="微软雅黑" panose="020B0503020204020204" pitchFamily="34" charset="-122"/>
                <a:ea typeface="微软雅黑" panose="020B0503020204020204" pitchFamily="34" charset="-122"/>
              </a:rPr>
              <a:t>初步阵列设计：总面积</a:t>
            </a:r>
            <a:r>
              <a:rPr lang="en-US" altLang="zh-CN" sz="2400" b="1" dirty="0">
                <a:solidFill>
                  <a:srgbClr val="000000"/>
                </a:solidFill>
                <a:latin typeface="微软雅黑" panose="020B0503020204020204" pitchFamily="34" charset="-122"/>
                <a:ea typeface="微软雅黑" panose="020B0503020204020204" pitchFamily="34" charset="-122"/>
              </a:rPr>
              <a:t>0.35</a:t>
            </a:r>
            <a:r>
              <a:rPr lang="zh-CN" altLang="en-US" sz="2400" b="1" dirty="0">
                <a:solidFill>
                  <a:srgbClr val="000000"/>
                </a:solidFill>
                <a:latin typeface="微软雅黑" panose="020B0503020204020204" pitchFamily="34" charset="-122"/>
                <a:ea typeface="微软雅黑" panose="020B0503020204020204" pitchFamily="34" charset="-122"/>
              </a:rPr>
              <a:t>平方公里，触发率</a:t>
            </a:r>
            <a:r>
              <a:rPr lang="en-US" altLang="zh-CN" sz="2400" b="1" dirty="0">
                <a:solidFill>
                  <a:srgbClr val="000000"/>
                </a:solidFill>
                <a:latin typeface="微软雅黑" panose="020B0503020204020204" pitchFamily="34" charset="-122"/>
                <a:ea typeface="微软雅黑" panose="020B0503020204020204" pitchFamily="34" charset="-122"/>
              </a:rPr>
              <a:t>8.3Hz</a:t>
            </a:r>
            <a:r>
              <a:rPr lang="zh-CN" altLang="en-US" sz="2400" b="1" dirty="0">
                <a:solidFill>
                  <a:srgbClr val="000000"/>
                </a:solidFill>
                <a:latin typeface="微软雅黑" panose="020B0503020204020204" pitchFamily="34" charset="-122"/>
                <a:ea typeface="微软雅黑" panose="020B0503020204020204" pitchFamily="34" charset="-122"/>
              </a:rPr>
              <a:t>，阈值能量在</a:t>
            </a:r>
            <a:r>
              <a:rPr lang="en-US" altLang="zh-CN" sz="2400" b="1" dirty="0">
                <a:solidFill>
                  <a:srgbClr val="000000"/>
                </a:solidFill>
                <a:latin typeface="微软雅黑" panose="020B0503020204020204" pitchFamily="34" charset="-122"/>
                <a:ea typeface="微软雅黑" panose="020B0503020204020204" pitchFamily="34" charset="-122"/>
              </a:rPr>
              <a:t>460TeV</a:t>
            </a:r>
            <a:endParaRPr lang="zh-CN" altLang="en-US" sz="2400" b="1" dirty="0">
              <a:solidFill>
                <a:srgbClr val="000000"/>
              </a:solidFill>
              <a:latin typeface="微软雅黑" panose="020B0503020204020204" pitchFamily="34" charset="-122"/>
              <a:ea typeface="微软雅黑" panose="020B0503020204020204" pitchFamily="34" charset="-122"/>
            </a:endParaRPr>
          </a:p>
          <a:p>
            <a:endParaRPr lang="zh-CN" altLang="en-US" sz="2400" dirty="0"/>
          </a:p>
        </p:txBody>
      </p:sp>
      <p:pic>
        <p:nvPicPr>
          <p:cNvPr id="28" name="内容占位符 4">
            <a:extLst>
              <a:ext uri="{FF2B5EF4-FFF2-40B4-BE49-F238E27FC236}">
                <a16:creationId xmlns:a16="http://schemas.microsoft.com/office/drawing/2014/main" id="{FB872E7A-1667-408D-9072-CC953DAF1E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6543" y="1697269"/>
            <a:ext cx="6890968" cy="4798010"/>
          </a:xfrm>
          <a:prstGeom prst="rect">
            <a:avLst/>
          </a:prstGeom>
        </p:spPr>
      </p:pic>
    </p:spTree>
    <p:extLst>
      <p:ext uri="{BB962C8B-B14F-4D97-AF65-F5344CB8AC3E}">
        <p14:creationId xmlns:p14="http://schemas.microsoft.com/office/powerpoint/2010/main" val="370441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总结</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3" name="矩形 2">
            <a:extLst>
              <a:ext uri="{FF2B5EF4-FFF2-40B4-BE49-F238E27FC236}">
                <a16:creationId xmlns:a16="http://schemas.microsoft.com/office/drawing/2014/main" id="{18FDA38A-1ECE-467C-BF1D-79CD367CF51E}"/>
              </a:ext>
            </a:extLst>
          </p:cNvPr>
          <p:cNvSpPr/>
          <p:nvPr/>
        </p:nvSpPr>
        <p:spPr>
          <a:xfrm>
            <a:off x="821155" y="1974322"/>
            <a:ext cx="10390473" cy="3108543"/>
          </a:xfrm>
          <a:prstGeom prst="rect">
            <a:avLst/>
          </a:prstGeom>
        </p:spPr>
        <p:txBody>
          <a:bodyPr wrap="square">
            <a:spAutoFit/>
          </a:bodyPr>
          <a:lstStyle/>
          <a:p>
            <a:pPr lvl="2" indent="-514350">
              <a:buAutoNum type="arabicPeriod"/>
            </a:pPr>
            <a:r>
              <a:rPr lang="zh-CN" altLang="en-US" sz="2800" b="1" kern="100" dirty="0">
                <a:solidFill>
                  <a:schemeClr val="dk1"/>
                </a:solidFill>
                <a:latin typeface="微软雅黑" panose="020B0503020204020204" pitchFamily="34" charset="-122"/>
                <a:ea typeface="微软雅黑" panose="020B0503020204020204" pitchFamily="34" charset="-122"/>
                <a:cs typeface="Times New Roman" pitchFamily="18" charset="0"/>
              </a:rPr>
              <a:t>课题按计划开展研究工作，目标任务明确；</a:t>
            </a:r>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a:p>
            <a:pPr lvl="2" indent="-514350">
              <a:buAutoNum type="arabicPeriod"/>
            </a:pPr>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a:p>
            <a:pPr marL="400050" lvl="2"/>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a:p>
            <a:pPr lvl="2" indent="-514350">
              <a:buAutoNum type="arabicPeriod" startAt="2"/>
            </a:pPr>
            <a:r>
              <a:rPr lang="zh-CN" altLang="en-US" sz="2800" b="1" kern="100" dirty="0">
                <a:solidFill>
                  <a:schemeClr val="dk1"/>
                </a:solidFill>
                <a:latin typeface="微软雅黑" panose="020B0503020204020204" pitchFamily="34" charset="-122"/>
                <a:ea typeface="微软雅黑" panose="020B0503020204020204" pitchFamily="34" charset="-122"/>
                <a:cs typeface="Times New Roman" pitchFamily="18" charset="0"/>
              </a:rPr>
              <a:t>开展课题相关工作，完成了考核中的两个考核节点目标；</a:t>
            </a:r>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a:p>
            <a:pPr lvl="2" indent="-514350">
              <a:buAutoNum type="arabicPeriod" startAt="2"/>
            </a:pPr>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a:p>
            <a:pPr marL="400050" lvl="2"/>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a:p>
            <a:pPr marL="400050" lvl="2"/>
            <a:r>
              <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rPr>
              <a:t>3.  </a:t>
            </a:r>
            <a:r>
              <a:rPr lang="zh-CN" altLang="en-US" sz="2800" b="1" kern="100" dirty="0">
                <a:solidFill>
                  <a:schemeClr val="dk1"/>
                </a:solidFill>
                <a:latin typeface="微软雅黑" panose="020B0503020204020204" pitchFamily="34" charset="-122"/>
                <a:ea typeface="微软雅黑" panose="020B0503020204020204" pitchFamily="34" charset="-122"/>
                <a:cs typeface="Times New Roman" pitchFamily="18" charset="0"/>
              </a:rPr>
              <a:t>课题为下一阶段的目标打下了基础。</a:t>
            </a:r>
            <a:endParaRPr lang="en-US" altLang="zh-CN" sz="2800" b="1" kern="100" dirty="0">
              <a:solidFill>
                <a:schemeClr val="dk1"/>
              </a:solidFill>
              <a:latin typeface="微软雅黑" panose="020B0503020204020204" pitchFamily="34" charset="-122"/>
              <a:ea typeface="微软雅黑" panose="020B0503020204020204" pitchFamily="34" charset="-122"/>
              <a:cs typeface="Times New Roman" pitchFamily="18" charset="0"/>
            </a:endParaRPr>
          </a:p>
        </p:txBody>
      </p:sp>
    </p:spTree>
    <p:extLst>
      <p:ext uri="{BB962C8B-B14F-4D97-AF65-F5344CB8AC3E}">
        <p14:creationId xmlns:p14="http://schemas.microsoft.com/office/powerpoint/2010/main" val="1722871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a:extLst>
              <a:ext uri="{FF2B5EF4-FFF2-40B4-BE49-F238E27FC236}">
                <a16:creationId xmlns:a16="http://schemas.microsoft.com/office/drawing/2014/main" id="{6DD6C12A-046F-4A3B-935D-8265E8D37A1D}"/>
              </a:ext>
            </a:extLst>
          </p:cNvPr>
          <p:cNvSpPr>
            <a:spLocks noChangeArrowheads="1"/>
          </p:cNvSpPr>
          <p:nvPr/>
        </p:nvSpPr>
        <p:spPr bwMode="auto">
          <a:xfrm>
            <a:off x="1867301" y="2034726"/>
            <a:ext cx="8244113" cy="3082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Wingdings" panose="05000000000000000000" pitchFamily="2" charset="2"/>
              <a:buChar char="q"/>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4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rPr>
              <a:t>恳请各位专家批评指正</a:t>
            </a:r>
            <a:endParaRPr kumimoji="0" lang="en-US" altLang="zh-CN" sz="4800" b="1" i="0" u="none" strike="noStrike" kern="120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ts val="1000"/>
              </a:lnSpc>
              <a:spcBef>
                <a:spcPct val="0"/>
              </a:spcBef>
              <a:spcAft>
                <a:spcPts val="0"/>
              </a:spcAft>
              <a:buClrTx/>
              <a:buSzTx/>
              <a:buFont typeface="Arial" panose="020B0604020202020204" pitchFamily="34" charset="0"/>
              <a:buNone/>
              <a:tabLst/>
              <a:defRPr/>
            </a:pPr>
            <a:endParaRPr kumimoji="0" lang="en-US" altLang="zh-CN" sz="48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66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  </a:t>
            </a:r>
            <a:endParaRPr kumimoji="0" lang="en-US" altLang="zh-CN" sz="66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endParaRPr>
          </a:p>
          <a:p>
            <a:pPr marL="0" marR="0" lvl="0" indent="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72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 </a:t>
            </a:r>
            <a:r>
              <a:rPr kumimoji="0" lang="zh-CN" altLang="en-US" sz="7200" b="1" i="0" u="none" strike="noStrike" kern="1200" cap="none" spc="0" normalizeH="0" baseline="0" noProof="0" dirty="0">
                <a:ln>
                  <a:noFill/>
                </a:ln>
                <a:solidFill>
                  <a:srgbClr val="0000FF"/>
                </a:solidFill>
                <a:effectLst/>
                <a:uLnTx/>
                <a:uFillTx/>
                <a:latin typeface="华文隶书" panose="02010800040101010101" pitchFamily="2" charset="-122"/>
                <a:ea typeface="华文隶书" panose="02010800040101010101" pitchFamily="2" charset="-122"/>
                <a:cs typeface="+mn-cs"/>
              </a:rPr>
              <a:t>谢  谢</a:t>
            </a:r>
            <a:r>
              <a:rPr kumimoji="0" lang="zh-CN" altLang="en-US" sz="72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a:t>
            </a:r>
            <a:endParaRPr kumimoji="0" lang="zh-CN" altLang="en-US" sz="6600" b="1" i="0" u="none" strike="noStrike" kern="120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endParaRPr>
          </a:p>
        </p:txBody>
      </p:sp>
    </p:spTree>
    <p:extLst>
      <p:ext uri="{BB962C8B-B14F-4D97-AF65-F5344CB8AC3E}">
        <p14:creationId xmlns:p14="http://schemas.microsoft.com/office/powerpoint/2010/main" val="1613449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2A946-FA89-43B6-B988-85F0B1739E1D}"/>
              </a:ext>
            </a:extLst>
          </p:cNvPr>
          <p:cNvSpPr>
            <a:spLocks noGrp="1"/>
          </p:cNvSpPr>
          <p:nvPr>
            <p:ph type="title"/>
          </p:nvPr>
        </p:nvSpPr>
        <p:spPr/>
        <p:txBody>
          <a:bodyPr/>
          <a:lstStyle/>
          <a:p>
            <a:endParaRPr lang="zh-CN" altLang="en-US"/>
          </a:p>
        </p:txBody>
      </p:sp>
      <p:sp>
        <p:nvSpPr>
          <p:cNvPr id="3" name="TextBox 2">
            <a:extLst>
              <a:ext uri="{FF2B5EF4-FFF2-40B4-BE49-F238E27FC236}">
                <a16:creationId xmlns:a16="http://schemas.microsoft.com/office/drawing/2014/main" id="{41343832-766C-4C6E-B3FD-71BD271C68F2}"/>
              </a:ext>
            </a:extLst>
          </p:cNvPr>
          <p:cNvSpPr txBox="1"/>
          <p:nvPr/>
        </p:nvSpPr>
        <p:spPr>
          <a:xfrm>
            <a:off x="4677197" y="2581359"/>
            <a:ext cx="2492990" cy="1015663"/>
          </a:xfrm>
          <a:prstGeom prst="rect">
            <a:avLst/>
          </a:prstGeom>
          <a:noFill/>
        </p:spPr>
        <p:txBody>
          <a:bodyPr wrap="none" rtlCol="0">
            <a:spAutoFit/>
          </a:bodyPr>
          <a:lstStyle/>
          <a:p>
            <a:r>
              <a:rPr lang="zh-CN" altLang="en-US" sz="6000" b="1" dirty="0"/>
              <a:t>备份页</a:t>
            </a:r>
          </a:p>
        </p:txBody>
      </p:sp>
    </p:spTree>
    <p:extLst>
      <p:ext uri="{BB962C8B-B14F-4D97-AF65-F5344CB8AC3E}">
        <p14:creationId xmlns:p14="http://schemas.microsoft.com/office/powerpoint/2010/main" val="2090234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1">
            <a:extLst>
              <a:ext uri="{FF2B5EF4-FFF2-40B4-BE49-F238E27FC236}">
                <a16:creationId xmlns:a16="http://schemas.microsoft.com/office/drawing/2014/main" id="{F34217AE-4D5D-47E8-9F5D-A5F047F97266}"/>
              </a:ext>
            </a:extLst>
          </p:cNvPr>
          <p:cNvSpPr/>
          <p:nvPr/>
        </p:nvSpPr>
        <p:spPr>
          <a:xfrm>
            <a:off x="0" y="1980"/>
            <a:ext cx="12192000" cy="755649"/>
          </a:xfrm>
          <a:prstGeom prst="rect">
            <a:avLst/>
          </a:prstGeom>
          <a:solidFill>
            <a:sysClr val="window" lastClr="FFFFFF"/>
          </a:solidFill>
          <a:ln w="12700" cap="flat" cmpd="sng" algn="ctr">
            <a:noFill/>
            <a:prstDash val="solid"/>
            <a:miter lim="800000"/>
          </a:ln>
          <a:effectLst>
            <a:outerShdw blurRad="50800" dist="12700" dir="5400000" algn="t" rotWithShape="0">
              <a:prstClr val="black">
                <a:alpha val="27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 name="同侧圆角矩形 30">
            <a:extLst>
              <a:ext uri="{FF2B5EF4-FFF2-40B4-BE49-F238E27FC236}">
                <a16:creationId xmlns:a16="http://schemas.microsoft.com/office/drawing/2014/main" id="{881C0629-FB1C-398D-A74B-F9570590DEBD}"/>
              </a:ext>
            </a:extLst>
          </p:cNvPr>
          <p:cNvSpPr/>
          <p:nvPr/>
        </p:nvSpPr>
        <p:spPr>
          <a:xfrm rot="5400000">
            <a:off x="-68264" y="265749"/>
            <a:ext cx="355602" cy="219074"/>
          </a:xfrm>
          <a:prstGeom prst="round2SameRect">
            <a:avLst>
              <a:gd name="adj1" fmla="val 27347"/>
              <a:gd name="adj2" fmla="val 0"/>
            </a:avLst>
          </a:prstGeom>
          <a:solidFill>
            <a:srgbClr val="0070C0"/>
          </a:solidFill>
          <a:ln>
            <a:noFill/>
          </a:ln>
          <a:effectLst>
            <a:innerShdw blurRad="635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CC"/>
              </a:solidFill>
              <a:effectLst/>
              <a:uLnTx/>
              <a:uFillTx/>
              <a:latin typeface="Arial"/>
              <a:ea typeface="微软雅黑"/>
              <a:cs typeface="+mn-cs"/>
            </a:endParaRPr>
          </a:p>
        </p:txBody>
      </p:sp>
      <p:sp>
        <p:nvSpPr>
          <p:cNvPr id="18" name="文本框 17">
            <a:extLst>
              <a:ext uri="{FF2B5EF4-FFF2-40B4-BE49-F238E27FC236}">
                <a16:creationId xmlns:a16="http://schemas.microsoft.com/office/drawing/2014/main" id="{D906AD0D-D45D-12E6-A81E-478C0A5B3867}"/>
              </a:ext>
            </a:extLst>
          </p:cNvPr>
          <p:cNvSpPr txBox="1"/>
          <p:nvPr/>
        </p:nvSpPr>
        <p:spPr>
          <a:xfrm>
            <a:off x="11068315" y="4112698"/>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地球</a:t>
            </a:r>
          </a:p>
        </p:txBody>
      </p:sp>
      <p:sp>
        <p:nvSpPr>
          <p:cNvPr id="19" name="文本框 2">
            <a:extLst>
              <a:ext uri="{FF2B5EF4-FFF2-40B4-BE49-F238E27FC236}">
                <a16:creationId xmlns:a16="http://schemas.microsoft.com/office/drawing/2014/main" id="{53121B41-FA2C-9E47-CD0D-B8FC99554797}"/>
              </a:ext>
            </a:extLst>
          </p:cNvPr>
          <p:cNvSpPr txBox="1"/>
          <p:nvPr/>
        </p:nvSpPr>
        <p:spPr>
          <a:xfrm>
            <a:off x="9436099" y="3446150"/>
            <a:ext cx="97670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磁场</a:t>
            </a:r>
          </a:p>
        </p:txBody>
      </p:sp>
      <p:grpSp>
        <p:nvGrpSpPr>
          <p:cNvPr id="12" name="组合 8">
            <a:extLst>
              <a:ext uri="{FF2B5EF4-FFF2-40B4-BE49-F238E27FC236}">
                <a16:creationId xmlns:a16="http://schemas.microsoft.com/office/drawing/2014/main" id="{558538A4-2234-4A0E-A2E4-08E020EFFB52}"/>
              </a:ext>
            </a:extLst>
          </p:cNvPr>
          <p:cNvGrpSpPr/>
          <p:nvPr/>
        </p:nvGrpSpPr>
        <p:grpSpPr>
          <a:xfrm>
            <a:off x="397812" y="1610398"/>
            <a:ext cx="7603033" cy="4831080"/>
            <a:chOff x="1915647" y="2177744"/>
            <a:chExt cx="6517576" cy="4339351"/>
          </a:xfrm>
        </p:grpSpPr>
        <p:pic>
          <p:nvPicPr>
            <p:cNvPr id="13" name="图片 3">
              <a:extLst>
                <a:ext uri="{FF2B5EF4-FFF2-40B4-BE49-F238E27FC236}">
                  <a16:creationId xmlns:a16="http://schemas.microsoft.com/office/drawing/2014/main" id="{919ABEB9-5A13-442E-8CE7-01216B80BA65}"/>
                </a:ext>
              </a:extLst>
            </p:cNvPr>
            <p:cNvPicPr>
              <a:picLocks noChangeAspect="1"/>
            </p:cNvPicPr>
            <p:nvPr/>
          </p:nvPicPr>
          <p:blipFill>
            <a:blip r:embed="rId2"/>
            <a:stretch>
              <a:fillRect/>
            </a:stretch>
          </p:blipFill>
          <p:spPr>
            <a:xfrm>
              <a:off x="1915647" y="2177744"/>
              <a:ext cx="6444582" cy="4339351"/>
            </a:xfrm>
            <a:prstGeom prst="rect">
              <a:avLst/>
            </a:prstGeom>
          </p:spPr>
        </p:pic>
        <p:sp>
          <p:nvSpPr>
            <p:cNvPr id="14" name="文本框 6">
              <a:extLst>
                <a:ext uri="{FF2B5EF4-FFF2-40B4-BE49-F238E27FC236}">
                  <a16:creationId xmlns:a16="http://schemas.microsoft.com/office/drawing/2014/main" id="{69F304B6-58DE-47E0-A229-AFD04E232BAE}"/>
                </a:ext>
              </a:extLst>
            </p:cNvPr>
            <p:cNvSpPr txBox="1"/>
            <p:nvPr/>
          </p:nvSpPr>
          <p:spPr>
            <a:xfrm>
              <a:off x="7960017" y="2823084"/>
              <a:ext cx="473206" cy="261610"/>
            </a:xfrm>
            <a:prstGeom prst="rect">
              <a:avLst/>
            </a:prstGeom>
            <a:noFill/>
          </p:spPr>
          <p:txBody>
            <a:bodyPr wrap="none" rtlCol="0">
              <a:spAutoFit/>
            </a:bodyPr>
            <a:lstStyle/>
            <a:p>
              <a:pPr marL="0" marR="0" lvl="0" indent="0" algn="l" defTabSz="457063"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rPr>
                <a:t>2040</a:t>
              </a:r>
              <a:endParaRPr kumimoji="0" lang="zh-CN" altLang="en-US" sz="1100" b="1" i="0" u="none" strike="noStrike" kern="1200" cap="none" spc="0" normalizeH="0" baseline="0" noProof="0" dirty="0">
                <a:ln>
                  <a:noFill/>
                </a:ln>
                <a:solidFill>
                  <a:prstClr val="black"/>
                </a:solidFill>
                <a:effectLst/>
                <a:uLnTx/>
                <a:uFillTx/>
                <a:latin typeface="Calibri"/>
                <a:ea typeface="等线" panose="02010600030101010101" pitchFamily="2" charset="-122"/>
                <a:cs typeface="+mn-cs"/>
              </a:endParaRPr>
            </a:p>
          </p:txBody>
        </p:sp>
        <p:sp>
          <p:nvSpPr>
            <p:cNvPr id="15" name="矩形 7">
              <a:extLst>
                <a:ext uri="{FF2B5EF4-FFF2-40B4-BE49-F238E27FC236}">
                  <a16:creationId xmlns:a16="http://schemas.microsoft.com/office/drawing/2014/main" id="{265B460A-D09B-417A-9593-EB8BEBBB0895}"/>
                </a:ext>
              </a:extLst>
            </p:cNvPr>
            <p:cNvSpPr/>
            <p:nvPr/>
          </p:nvSpPr>
          <p:spPr>
            <a:xfrm>
              <a:off x="3241221" y="3052038"/>
              <a:ext cx="465365" cy="13574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sp>
        <p:nvSpPr>
          <p:cNvPr id="16" name="TextBox 15">
            <a:extLst>
              <a:ext uri="{FF2B5EF4-FFF2-40B4-BE49-F238E27FC236}">
                <a16:creationId xmlns:a16="http://schemas.microsoft.com/office/drawing/2014/main" id="{10B42056-79E7-4687-9975-2B546A10445B}"/>
              </a:ext>
            </a:extLst>
          </p:cNvPr>
          <p:cNvSpPr txBox="1"/>
          <p:nvPr/>
        </p:nvSpPr>
        <p:spPr>
          <a:xfrm>
            <a:off x="418496" y="990082"/>
            <a:ext cx="11438223" cy="461665"/>
          </a:xfrm>
          <a:prstGeom prst="rect">
            <a:avLst/>
          </a:prstGeom>
          <a:solidFill>
            <a:srgbClr val="F0F0F0"/>
          </a:solidFill>
          <a:ln>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2021</a:t>
            </a:r>
            <a:r>
              <a:rPr kumimoji="0" lang="zh-CN" alt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年美国发布了天文和天体物理十年规划</a:t>
            </a:r>
            <a:r>
              <a:rPr kumimoji="0" lang="en-US" altLang="zh-CN"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rPr>
              <a:t> (Astro2020)</a:t>
            </a:r>
            <a:endParaRPr kumimoji="0" lang="zh-CN" alt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微软雅黑"/>
              <a:cs typeface="Times New Roman" panose="02020603050405020304" pitchFamily="18" charset="0"/>
            </a:endParaRPr>
          </a:p>
        </p:txBody>
      </p:sp>
      <p:sp>
        <p:nvSpPr>
          <p:cNvPr id="17" name="标题 1">
            <a:extLst>
              <a:ext uri="{FF2B5EF4-FFF2-40B4-BE49-F238E27FC236}">
                <a16:creationId xmlns:a16="http://schemas.microsoft.com/office/drawing/2014/main" id="{F0260410-B1EA-403F-A674-99C54312C0FF}"/>
              </a:ext>
            </a:extLst>
          </p:cNvPr>
          <p:cNvSpPr txBox="1">
            <a:spLocks/>
          </p:cNvSpPr>
          <p:nvPr/>
        </p:nvSpPr>
        <p:spPr>
          <a:xfrm>
            <a:off x="1362871" y="78644"/>
            <a:ext cx="8774723" cy="649287"/>
          </a:xfrm>
          <a:prstGeom prst="rect">
            <a:avLst/>
          </a:prstGeom>
        </p:spPr>
        <p:txBody>
          <a:bodyPr lIns="91418" tIns="45709" rIns="91418" bIns="45709"/>
          <a:lstStyle>
            <a:lvl1pPr algn="l" defTabSz="914400" rtl="0" eaLnBrk="1" fontAlgn="auto" latinLnBrk="0" hangingPunct="1">
              <a:lnSpc>
                <a:spcPct val="100000"/>
              </a:lnSpc>
              <a:spcBef>
                <a:spcPct val="0"/>
              </a:spcBef>
              <a:buNone/>
              <a:defRPr lang="zh-CN" altLang="en-US" sz="4000" b="1" u="none" strike="noStrike" kern="0" cap="none" spc="0" normalizeH="0" baseline="0">
                <a:solidFill>
                  <a:srgbClr val="005DA2"/>
                </a:solidFill>
                <a:uFillTx/>
                <a:latin typeface="Arial" panose="020B0604020202020204" pitchFamily="34" charset="0"/>
                <a:ea typeface="微软雅黑" panose="020B0503020204020204" charset="-122"/>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3200" b="1" i="0" u="none" strike="noStrike" kern="0" cap="none" spc="0" normalizeH="0" baseline="0" noProof="0" dirty="0">
              <a:ln>
                <a:noFill/>
              </a:ln>
              <a:solidFill>
                <a:srgbClr val="005DA2"/>
              </a:solidFill>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20" name="TextBox 19">
            <a:extLst>
              <a:ext uri="{FF2B5EF4-FFF2-40B4-BE49-F238E27FC236}">
                <a16:creationId xmlns:a16="http://schemas.microsoft.com/office/drawing/2014/main" id="{AC5FF261-282F-4A28-A761-D5223308BE7D}"/>
              </a:ext>
            </a:extLst>
          </p:cNvPr>
          <p:cNvSpPr txBox="1"/>
          <p:nvPr/>
        </p:nvSpPr>
        <p:spPr>
          <a:xfrm>
            <a:off x="8089553" y="1639073"/>
            <a:ext cx="3704635" cy="4208140"/>
          </a:xfrm>
          <a:prstGeom prst="rect">
            <a:avLst/>
          </a:prstGeom>
          <a:noFill/>
        </p:spPr>
        <p:txBody>
          <a:bodyPr wrap="square">
            <a:spAutoFit/>
          </a:bodyPr>
          <a:lstStyle/>
          <a:p>
            <a:pPr marL="342900" marR="0" lvl="0" indent="-342900" algn="just" defTabSz="914400" rtl="0" eaLnBrk="1" fontAlgn="auto" latinLnBrk="0" hangingPunct="1">
              <a:lnSpc>
                <a:spcPct val="130000"/>
              </a:lnSpc>
              <a:spcBef>
                <a:spcPts val="600"/>
              </a:spcBef>
              <a:spcAft>
                <a:spcPts val="1200"/>
              </a:spcAft>
              <a:buClrTx/>
              <a:buSzTx/>
              <a:buFont typeface="Wingdings" panose="05000000000000000000" pitchFamily="2" charset="2"/>
              <a:buChar char="p"/>
              <a:tabLst/>
              <a:defRPr/>
            </a:pPr>
            <a:r>
              <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LHAASO</a:t>
            </a:r>
            <a:r>
              <a:rPr kumimoji="0" lang="zh-CN"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被美国</a:t>
            </a:r>
            <a:r>
              <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Astro2020</a:t>
            </a:r>
            <a:r>
              <a:rPr kumimoji="0" lang="zh-CN"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规划列为伽马射线和宇宙线研究领域的国际领先的实验装置，成为该规划中</a:t>
            </a:r>
            <a:r>
              <a:rPr kumimoji="0" lang="zh-CN" altLang="en-US"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未来追赶的目标</a:t>
            </a:r>
            <a:r>
              <a:rPr kumimoji="0" lang="zh-CN" altLang="en-US" sz="2000" b="0"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a:t>
            </a:r>
            <a:endParaRPr kumimoji="0" lang="en-US" altLang="zh-CN" sz="2000" b="0"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a:p>
            <a:pPr marL="342900" marR="0" lvl="0" indent="-342900" algn="just" defTabSz="914400" rtl="0" eaLnBrk="1" fontAlgn="auto" latinLnBrk="0" hangingPunct="1">
              <a:lnSpc>
                <a:spcPct val="130000"/>
              </a:lnSpc>
              <a:spcBef>
                <a:spcPts val="0"/>
              </a:spcBef>
              <a:spcAft>
                <a:spcPts val="0"/>
              </a:spcAft>
              <a:buClrTx/>
              <a:buSzTx/>
              <a:buFont typeface="Wingdings" panose="05000000000000000000" pitchFamily="2" charset="2"/>
              <a:buChar char="p"/>
              <a:tabLst/>
              <a:defRPr/>
            </a:pPr>
            <a:r>
              <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a:t>
            </a:r>
            <a:r>
              <a:rPr kumimoji="0" lang="zh-CN" altLang="en-US"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伽马天文未来布局</a:t>
            </a:r>
            <a:endPar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a:p>
            <a:pPr marL="800100" marR="0" lvl="1" indent="-342900" algn="just"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SWGO</a:t>
            </a:r>
            <a:r>
              <a:rPr kumimoji="0" lang="zh-CN" altLang="en-US"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计划：南天区宽视场伽马射线天文台</a:t>
            </a:r>
            <a:endPar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a:p>
            <a:pPr marL="800100" marR="0" lvl="1" indent="-342900" algn="just" defTabSz="914400" rtl="0" eaLnBrk="1" fontAlgn="auto" latinLnBrk="0" hangingPunct="1">
              <a:lnSpc>
                <a:spcPct val="130000"/>
              </a:lnSpc>
              <a:spcBef>
                <a:spcPts val="0"/>
              </a:spcBef>
              <a:spcAft>
                <a:spcPts val="0"/>
              </a:spcAft>
              <a:buClrTx/>
              <a:buSzTx/>
              <a:buFont typeface="Arial" panose="020B0604020202020204" pitchFamily="34" charset="0"/>
              <a:buChar char="•"/>
              <a:tabLst/>
              <a:defRPr/>
            </a:pPr>
            <a:r>
              <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CTA</a:t>
            </a:r>
            <a:r>
              <a:rPr kumimoji="0" lang="zh-CN" altLang="en-US"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计划：南半球计划和北半球球计划</a:t>
            </a:r>
            <a:endParaRPr kumimoji="0" lang="en-US" altLang="zh-CN" sz="2000" b="1" i="0" u="none" strike="noStrike" kern="1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p:txBody>
      </p:sp>
      <p:sp>
        <p:nvSpPr>
          <p:cNvPr id="21" name="标题 1">
            <a:extLst>
              <a:ext uri="{FF2B5EF4-FFF2-40B4-BE49-F238E27FC236}">
                <a16:creationId xmlns:a16="http://schemas.microsoft.com/office/drawing/2014/main" id="{D2BA9D6F-060B-4C34-96C8-11566F8A71A5}"/>
              </a:ext>
            </a:extLst>
          </p:cNvPr>
          <p:cNvSpPr txBox="1"/>
          <p:nvPr/>
        </p:nvSpPr>
        <p:spPr>
          <a:xfrm>
            <a:off x="322263" y="86362"/>
            <a:ext cx="10469188" cy="615949"/>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mj-cs"/>
                <a:sym typeface="+mn-ea"/>
              </a:rPr>
              <a:t>国际宇宙线未来大科学装置规划</a:t>
            </a:r>
          </a:p>
        </p:txBody>
      </p:sp>
      <p:sp>
        <p:nvSpPr>
          <p:cNvPr id="27" name="矩形 26">
            <a:extLst>
              <a:ext uri="{FF2B5EF4-FFF2-40B4-BE49-F238E27FC236}">
                <a16:creationId xmlns:a16="http://schemas.microsoft.com/office/drawing/2014/main" id="{4216CA8E-64D4-46F4-90C7-1DC1B51F7D00}"/>
              </a:ext>
            </a:extLst>
          </p:cNvPr>
          <p:cNvSpPr/>
          <p:nvPr/>
        </p:nvSpPr>
        <p:spPr>
          <a:xfrm>
            <a:off x="11799656" y="6515427"/>
            <a:ext cx="392655" cy="225105"/>
          </a:xfrm>
          <a:prstGeom prst="rect">
            <a:avLst/>
          </a:prstGeom>
          <a:solidFill>
            <a:srgbClr val="06377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8" name="TextBox 15">
            <a:extLst>
              <a:ext uri="{FF2B5EF4-FFF2-40B4-BE49-F238E27FC236}">
                <a16:creationId xmlns:a16="http://schemas.microsoft.com/office/drawing/2014/main" id="{9A10A758-5301-40B2-9E8E-62A49C2FD5B9}"/>
              </a:ext>
            </a:extLst>
          </p:cNvPr>
          <p:cNvSpPr txBox="1"/>
          <p:nvPr/>
        </p:nvSpPr>
        <p:spPr>
          <a:xfrm>
            <a:off x="11689939" y="6489921"/>
            <a:ext cx="67134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EEF1883-7A0E-4F66-9932-E581691AD397}" type="slidenum">
              <a:rPr kumimoji="0" lang="zh-CN" altLang="en-US" sz="1200" b="0" i="0" u="none" strike="noStrike" kern="1200" cap="none" spc="0" normalizeH="0" baseline="0" noProof="0" smtClean="0">
                <a:ln>
                  <a:noFill/>
                </a:ln>
                <a:solidFill>
                  <a:srgbClr val="FFFFFF"/>
                </a:solidFill>
                <a:effectLst/>
                <a:uLnTx/>
                <a:uFillTx/>
                <a:latin typeface="微软雅黑 Light" panose="020B0502040204020203" pitchFamily="34" charset="-122"/>
                <a:ea typeface="微软雅黑 Light" panose="020B0502040204020203" pitchFamily="34" charset="-122"/>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r>
              <a:rPr kumimoji="0" lang="zh-CN" altLang="en-US" sz="1200" b="0" i="0" u="none" strike="noStrike" kern="1200" cap="none" spc="0" normalizeH="0" baseline="0" noProof="0" dirty="0">
                <a:ln>
                  <a:noFill/>
                </a:ln>
                <a:solidFill>
                  <a:srgbClr val="FFFFFF"/>
                </a:solidFill>
                <a:effectLst/>
                <a:uLnTx/>
                <a:uFillTx/>
                <a:latin typeface="微软雅黑 Light" panose="020B0502040204020203" pitchFamily="34" charset="-122"/>
                <a:ea typeface="微软雅黑 Light" panose="020B0502040204020203" pitchFamily="34" charset="-122"/>
                <a:cs typeface="+mn-cs"/>
              </a:rPr>
              <a:t> </a:t>
            </a:r>
          </a:p>
        </p:txBody>
      </p:sp>
    </p:spTree>
    <p:extLst>
      <p:ext uri="{BB962C8B-B14F-4D97-AF65-F5344CB8AC3E}">
        <p14:creationId xmlns:p14="http://schemas.microsoft.com/office/powerpoint/2010/main" val="2463830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C94FF55-880E-4C5A-BC75-EA8A2C1865A2}"/>
              </a:ext>
            </a:extLst>
          </p:cNvPr>
          <p:cNvPicPr>
            <a:picLocks noChangeAspect="1"/>
          </p:cNvPicPr>
          <p:nvPr/>
        </p:nvPicPr>
        <p:blipFill rotWithShape="1">
          <a:blip r:embed="rId3">
            <a:extLst>
              <a:ext uri="{28A0092B-C50C-407E-A947-70E740481C1C}">
                <a14:useLocalDpi xmlns:a14="http://schemas.microsoft.com/office/drawing/2010/main" val="0"/>
              </a:ext>
            </a:extLst>
          </a:blip>
          <a:srcRect l="2840" t="6103" r="33769"/>
          <a:stretch/>
        </p:blipFill>
        <p:spPr>
          <a:xfrm>
            <a:off x="28940" y="30822"/>
            <a:ext cx="4747974" cy="3955952"/>
          </a:xfrm>
          <a:prstGeom prst="rect">
            <a:avLst/>
          </a:prstGeom>
        </p:spPr>
      </p:pic>
      <p:pic>
        <p:nvPicPr>
          <p:cNvPr id="6" name="图片 38" descr="DSCF3744">
            <a:extLst>
              <a:ext uri="{FF2B5EF4-FFF2-40B4-BE49-F238E27FC236}">
                <a16:creationId xmlns:a16="http://schemas.microsoft.com/office/drawing/2014/main" id="{44443C52-9A24-4918-A447-976B6E7111A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87345" y="4675997"/>
            <a:ext cx="3144322" cy="209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9A0E1BD7-8B58-4AE1-A014-3F19E66319CD}"/>
              </a:ext>
            </a:extLst>
          </p:cNvPr>
          <p:cNvPicPr>
            <a:picLocks noChangeAspect="1"/>
          </p:cNvPicPr>
          <p:nvPr/>
        </p:nvPicPr>
        <p:blipFill>
          <a:blip r:embed="rId5"/>
          <a:stretch>
            <a:fillRect/>
          </a:stretch>
        </p:blipFill>
        <p:spPr>
          <a:xfrm>
            <a:off x="-25827" y="4571328"/>
            <a:ext cx="5153495" cy="2200885"/>
          </a:xfrm>
          <a:prstGeom prst="rect">
            <a:avLst/>
          </a:prstGeom>
        </p:spPr>
      </p:pic>
      <p:pic>
        <p:nvPicPr>
          <p:cNvPr id="10" name="Picture 3">
            <a:extLst>
              <a:ext uri="{FF2B5EF4-FFF2-40B4-BE49-F238E27FC236}">
                <a16:creationId xmlns:a16="http://schemas.microsoft.com/office/drawing/2014/main" id="{70DCFEA4-0771-4A9F-B54C-530E536911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45910" y="1417874"/>
            <a:ext cx="4725543" cy="24562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2" name="图片 11">
            <a:extLst>
              <a:ext uri="{FF2B5EF4-FFF2-40B4-BE49-F238E27FC236}">
                <a16:creationId xmlns:a16="http://schemas.microsoft.com/office/drawing/2014/main" id="{8B65B5F1-26ED-420F-ACEC-C6A84582C690}"/>
              </a:ext>
            </a:extLst>
          </p:cNvPr>
          <p:cNvPicPr>
            <a:picLocks noChangeAspect="1"/>
          </p:cNvPicPr>
          <p:nvPr/>
        </p:nvPicPr>
        <p:blipFill>
          <a:blip r:embed="rId7"/>
          <a:stretch>
            <a:fillRect/>
          </a:stretch>
        </p:blipFill>
        <p:spPr>
          <a:xfrm rot="16200000">
            <a:off x="8963464" y="3805810"/>
            <a:ext cx="2489576" cy="3443229"/>
          </a:xfrm>
          <a:prstGeom prst="rect">
            <a:avLst/>
          </a:prstGeom>
        </p:spPr>
      </p:pic>
      <p:sp>
        <p:nvSpPr>
          <p:cNvPr id="14" name="文本框 13">
            <a:extLst>
              <a:ext uri="{FF2B5EF4-FFF2-40B4-BE49-F238E27FC236}">
                <a16:creationId xmlns:a16="http://schemas.microsoft.com/office/drawing/2014/main" id="{7D8A22BB-43DF-4A16-9828-3DAD16C782D6}"/>
              </a:ext>
            </a:extLst>
          </p:cNvPr>
          <p:cNvSpPr txBox="1"/>
          <p:nvPr/>
        </p:nvSpPr>
        <p:spPr>
          <a:xfrm>
            <a:off x="7556686" y="918616"/>
            <a:ext cx="471635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rPr>
              <a:t>Scintillator </a:t>
            </a:r>
            <a:r>
              <a:rPr kumimoji="0" lang="en-US" altLang="zh-CN" sz="2400" b="1" i="0" u="none" strike="noStrike" kern="1200" cap="none" spc="0" normalizeH="0" baseline="0" noProof="0" dirty="0">
                <a:ln>
                  <a:noFill/>
                </a:ln>
                <a:solidFill>
                  <a:srgbClr val="000000"/>
                </a:solidFill>
                <a:effectLst/>
                <a:uLnTx/>
                <a:uFillTx/>
                <a:latin typeface="宋体" panose="02010600030101010101" pitchFamily="2" charset="-122"/>
                <a:ea typeface="宋体" panose="02010600030101010101" pitchFamily="2" charset="-122"/>
                <a:sym typeface="+mn-ea"/>
              </a:rPr>
              <a:t>Detectors </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rPr>
              <a:t>ED</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rPr>
              <a:t>）</a:t>
            </a:r>
            <a:endPar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endParaRPr>
          </a:p>
        </p:txBody>
      </p:sp>
      <p:sp>
        <p:nvSpPr>
          <p:cNvPr id="16" name="文本框 15">
            <a:extLst>
              <a:ext uri="{FF2B5EF4-FFF2-40B4-BE49-F238E27FC236}">
                <a16:creationId xmlns:a16="http://schemas.microsoft.com/office/drawing/2014/main" id="{D57D11D3-B171-4830-97CB-ABE9843A3037}"/>
              </a:ext>
            </a:extLst>
          </p:cNvPr>
          <p:cNvSpPr txBox="1"/>
          <p:nvPr/>
        </p:nvSpPr>
        <p:spPr>
          <a:xfrm>
            <a:off x="8878639" y="3922656"/>
            <a:ext cx="2326806" cy="37401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FF0000"/>
                </a:solidFill>
                <a:effectLst/>
                <a:uLnTx/>
                <a:uFillTx/>
                <a:latin typeface="Times New Roman" panose="02020603050405020304" pitchFamily="18" charset="0"/>
                <a:ea typeface="新宋体" panose="02010609030101010101" pitchFamily="49" charset="-122"/>
                <a:cs typeface="Times New Roman" panose="02020603050405020304" pitchFamily="18" charset="0"/>
              </a:rPr>
              <a:t>Inner View of one ED</a:t>
            </a:r>
          </a:p>
        </p:txBody>
      </p:sp>
      <p:sp>
        <p:nvSpPr>
          <p:cNvPr id="17" name="矩形 16">
            <a:extLst>
              <a:ext uri="{FF2B5EF4-FFF2-40B4-BE49-F238E27FC236}">
                <a16:creationId xmlns:a16="http://schemas.microsoft.com/office/drawing/2014/main" id="{7FD1C78F-85FE-4A49-848B-52FAB8AEF7DD}"/>
              </a:ext>
            </a:extLst>
          </p:cNvPr>
          <p:cNvSpPr/>
          <p:nvPr/>
        </p:nvSpPr>
        <p:spPr>
          <a:xfrm>
            <a:off x="1534016" y="4214332"/>
            <a:ext cx="31845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rPr>
              <a:t>Muon detector</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rPr>
              <a:t>MD</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rPr>
              <a:t>）</a:t>
            </a:r>
            <a:endParaRPr kumimoji="0" lang="zh-CN" altLang="en-US" sz="2400" b="1" i="0" u="none" strike="noStrike" kern="1200" cap="none" spc="0" normalizeH="0" baseline="0" noProof="0" dirty="0">
              <a:ln>
                <a:noFill/>
              </a:ln>
              <a:solidFill>
                <a:srgbClr val="000000"/>
              </a:solidFill>
              <a:effectLst/>
              <a:uLnTx/>
              <a:uFillTx/>
              <a:latin typeface="等线"/>
              <a:ea typeface="等线"/>
            </a:endParaRPr>
          </a:p>
        </p:txBody>
      </p:sp>
      <p:sp>
        <p:nvSpPr>
          <p:cNvPr id="18" name="矩形 17">
            <a:extLst>
              <a:ext uri="{FF2B5EF4-FFF2-40B4-BE49-F238E27FC236}">
                <a16:creationId xmlns:a16="http://schemas.microsoft.com/office/drawing/2014/main" id="{4151DF0F-3243-4C5C-B3D3-2F8B65026FF9}"/>
              </a:ext>
            </a:extLst>
          </p:cNvPr>
          <p:cNvSpPr/>
          <p:nvPr/>
        </p:nvSpPr>
        <p:spPr>
          <a:xfrm>
            <a:off x="4880209" y="918616"/>
            <a:ext cx="2676477" cy="193899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rPr>
              <a:t>5195 E</a:t>
            </a:r>
            <a:r>
              <a:rPr kumimoji="0" lang="en-US" altLang="zh-CN" sz="2000" b="1" i="0" u="none" strike="noStrike" kern="1200" cap="none" spc="0" normalizeH="0" baseline="0" noProof="0" dirty="0">
                <a:ln>
                  <a:noFill/>
                </a:ln>
                <a:solidFill>
                  <a:srgbClr val="000000"/>
                </a:solidFill>
                <a:effectLst/>
                <a:uLnTx/>
                <a:uFillTx/>
                <a:latin typeface="等线"/>
                <a:ea typeface="等线"/>
              </a:rPr>
              <a:t>Ds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rPr>
              <a:t>1 m</a:t>
            </a:r>
            <a:r>
              <a:rPr kumimoji="0" lang="zh-CN" altLang="en-US" sz="2000" b="1" i="0" u="none" strike="noStrike" kern="1200" cap="none" spc="0" normalizeH="0" baseline="30000" noProof="0" dirty="0">
                <a:ln>
                  <a:noFill/>
                </a:ln>
                <a:solidFill>
                  <a:srgbClr val="000000"/>
                </a:solidFill>
                <a:effectLst/>
                <a:uLnTx/>
                <a:uFillTx/>
                <a:latin typeface="等线"/>
                <a:ea typeface="等线"/>
              </a:rPr>
              <a:t>2 </a:t>
            </a:r>
            <a:r>
              <a:rPr kumimoji="0" lang="zh-CN" altLang="en-US" sz="2000" b="1" i="0" u="none" strike="noStrike" kern="1200" cap="none" spc="0" normalizeH="0" baseline="0" noProof="0" dirty="0">
                <a:ln>
                  <a:noFill/>
                </a:ln>
                <a:solidFill>
                  <a:srgbClr val="000000"/>
                </a:solidFill>
                <a:effectLst/>
                <a:uLnTx/>
                <a:uFillTx/>
                <a:latin typeface="等线"/>
                <a:ea typeface="等线"/>
              </a:rPr>
              <a:t>each</a:t>
            </a:r>
            <a:endParaRPr kumimoji="0" lang="en-US" altLang="zh-CN" sz="2000" b="1" i="0" u="none" strike="noStrike" kern="1200" cap="none" spc="0" normalizeH="0" baseline="0" noProof="0" dirty="0">
              <a:ln>
                <a:noFill/>
              </a:ln>
              <a:solidFill>
                <a:srgbClr val="000000"/>
              </a:solidFill>
              <a:effectLst/>
              <a:uLnTx/>
              <a:uFillTx/>
              <a:latin typeface="等线"/>
              <a:ea typeface="等线"/>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rPr>
              <a:t>15 m spacing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rPr>
              <a:t>1188 MDs</a:t>
            </a:r>
            <a:endParaRPr kumimoji="0" lang="en-US" altLang="zh-CN" sz="2000" b="1" i="0" u="none" strike="noStrike" kern="1200" cap="none" spc="0" normalizeH="0" baseline="0" noProof="0" dirty="0">
              <a:ln>
                <a:noFill/>
              </a:ln>
              <a:solidFill>
                <a:srgbClr val="000000"/>
              </a:solidFill>
              <a:effectLst/>
              <a:uLnTx/>
              <a:uFillTx/>
              <a:latin typeface="等线"/>
              <a:ea typeface="等线"/>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rPr>
              <a:t>36 m</a:t>
            </a:r>
            <a:r>
              <a:rPr kumimoji="0" lang="zh-CN" altLang="en-US" sz="2000" b="1" i="0" u="none" strike="noStrike" kern="1200" cap="none" spc="0" normalizeH="0" baseline="30000" noProof="0" dirty="0">
                <a:ln>
                  <a:noFill/>
                </a:ln>
                <a:solidFill>
                  <a:srgbClr val="000000"/>
                </a:solidFill>
                <a:effectLst/>
                <a:uLnTx/>
                <a:uFillTx/>
                <a:latin typeface="等线"/>
                <a:ea typeface="等线"/>
              </a:rPr>
              <a:t>2</a:t>
            </a:r>
            <a:r>
              <a:rPr kumimoji="0" lang="zh-CN" altLang="en-US" sz="2000" b="1" i="0" u="none" strike="noStrike" kern="1200" cap="none" spc="0" normalizeH="0" baseline="0" noProof="0" dirty="0">
                <a:ln>
                  <a:noFill/>
                </a:ln>
                <a:solidFill>
                  <a:srgbClr val="000000"/>
                </a:solidFill>
                <a:effectLst/>
                <a:uLnTx/>
                <a:uFillTx/>
                <a:latin typeface="等线"/>
                <a:ea typeface="等线"/>
              </a:rPr>
              <a:t> each</a:t>
            </a:r>
            <a:endParaRPr kumimoji="0" lang="en-US" altLang="zh-CN" sz="2000" b="1" i="0" u="none" strike="noStrike" kern="1200" cap="none" spc="0" normalizeH="0" baseline="0" noProof="0" dirty="0">
              <a:ln>
                <a:noFill/>
              </a:ln>
              <a:solidFill>
                <a:srgbClr val="000000"/>
              </a:solidFill>
              <a:effectLst/>
              <a:uLnTx/>
              <a:uFillTx/>
              <a:latin typeface="等线"/>
              <a:ea typeface="等线"/>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CN" altLang="en-US" sz="2000" b="1" i="0" u="none" strike="noStrike" kern="1200" cap="none" spc="0" normalizeH="0" baseline="0" noProof="0" dirty="0">
                <a:ln>
                  <a:noFill/>
                </a:ln>
                <a:solidFill>
                  <a:srgbClr val="000000"/>
                </a:solidFill>
                <a:effectLst/>
                <a:uLnTx/>
                <a:uFillTx/>
                <a:latin typeface="等线"/>
                <a:ea typeface="等线"/>
              </a:rPr>
              <a:t>30 m spacing</a:t>
            </a:r>
          </a:p>
        </p:txBody>
      </p:sp>
      <p:sp>
        <p:nvSpPr>
          <p:cNvPr id="19" name="文本框 18">
            <a:extLst>
              <a:ext uri="{FF2B5EF4-FFF2-40B4-BE49-F238E27FC236}">
                <a16:creationId xmlns:a16="http://schemas.microsoft.com/office/drawing/2014/main" id="{106D8894-E360-4424-8967-3E6C1A30B1EE}"/>
              </a:ext>
            </a:extLst>
          </p:cNvPr>
          <p:cNvSpPr txBox="1"/>
          <p:nvPr/>
        </p:nvSpPr>
        <p:spPr>
          <a:xfrm>
            <a:off x="4844086" y="258992"/>
            <a:ext cx="2820642"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sym typeface="等线"/>
              </a:rPr>
              <a:t>KM2A: 1.36 (km)</a:t>
            </a:r>
            <a:r>
              <a:rPr kumimoji="0" lang="en-US" altLang="zh-CN" sz="2400" b="1" i="0" u="none" strike="noStrike" kern="1200" cap="none" spc="0" normalizeH="0" baseline="30000" noProof="0" dirty="0">
                <a:ln>
                  <a:noFill/>
                </a:ln>
                <a:solidFill>
                  <a:srgbClr val="FF0000"/>
                </a:solidFill>
                <a:effectLst/>
                <a:uLnTx/>
                <a:uFillTx/>
                <a:latin typeface="微软雅黑" panose="020B0503020204020204" pitchFamily="34" charset="-122"/>
                <a:ea typeface="微软雅黑" panose="020B0503020204020204" pitchFamily="34" charset="-122"/>
                <a:sym typeface="等线"/>
              </a:rPr>
              <a:t>2</a:t>
            </a:r>
            <a:endParaRPr kumimoji="0" lang="zh-CN" altLang="en-US" sz="2400" b="1" i="0" u="none" strike="noStrike" kern="1200" cap="none" spc="0" normalizeH="0" baseline="30000" noProof="0" dirty="0">
              <a:ln>
                <a:noFill/>
              </a:ln>
              <a:solidFill>
                <a:srgbClr val="FF0000"/>
              </a:solidFill>
              <a:effectLst/>
              <a:uLnTx/>
              <a:uFillTx/>
              <a:latin typeface="微软雅黑" panose="020B0503020204020204" pitchFamily="34" charset="-122"/>
              <a:ea typeface="微软雅黑" panose="020B0503020204020204" pitchFamily="34" charset="-122"/>
              <a:sym typeface="等线"/>
            </a:endParaRPr>
          </a:p>
        </p:txBody>
      </p:sp>
      <p:cxnSp>
        <p:nvCxnSpPr>
          <p:cNvPr id="22" name="直接箭头连接符 21">
            <a:extLst>
              <a:ext uri="{FF2B5EF4-FFF2-40B4-BE49-F238E27FC236}">
                <a16:creationId xmlns:a16="http://schemas.microsoft.com/office/drawing/2014/main" id="{7324F745-67A8-41C8-A782-A88BF12AA14D}"/>
              </a:ext>
            </a:extLst>
          </p:cNvPr>
          <p:cNvCxnSpPr>
            <a:cxnSpLocks/>
          </p:cNvCxnSpPr>
          <p:nvPr/>
        </p:nvCxnSpPr>
        <p:spPr>
          <a:xfrm>
            <a:off x="1262239" y="4445164"/>
            <a:ext cx="1109404" cy="2346147"/>
          </a:xfrm>
          <a:prstGeom prst="straightConnector1">
            <a:avLst/>
          </a:prstGeom>
          <a:ln w="28575">
            <a:solidFill>
              <a:srgbClr val="0000FF"/>
            </a:solidFill>
            <a:tailEnd type="triangle"/>
          </a:ln>
        </p:spPr>
        <p:style>
          <a:lnRef idx="2">
            <a:schemeClr val="accent1"/>
          </a:lnRef>
          <a:fillRef idx="0">
            <a:schemeClr val="accent1"/>
          </a:fillRef>
          <a:effectRef idx="1">
            <a:schemeClr val="accent1"/>
          </a:effectRef>
          <a:fontRef idx="minor">
            <a:schemeClr val="tx1"/>
          </a:fontRef>
        </p:style>
      </p:cxnSp>
      <p:sp>
        <p:nvSpPr>
          <p:cNvPr id="27" name="文本框 26">
            <a:extLst>
              <a:ext uri="{FF2B5EF4-FFF2-40B4-BE49-F238E27FC236}">
                <a16:creationId xmlns:a16="http://schemas.microsoft.com/office/drawing/2014/main" id="{2244D2C3-5203-407E-9E5F-E3AC889AFD39}"/>
              </a:ext>
            </a:extLst>
          </p:cNvPr>
          <p:cNvSpPr txBox="1"/>
          <p:nvPr/>
        </p:nvSpPr>
        <p:spPr>
          <a:xfrm>
            <a:off x="677318" y="4201859"/>
            <a:ext cx="529951"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0000FF"/>
                </a:solidFill>
                <a:effectLst/>
                <a:uLnTx/>
                <a:uFillTx/>
                <a:latin typeface="等线"/>
                <a:ea typeface="等线"/>
                <a:cs typeface="+mn-cs"/>
                <a:sym typeface="等线"/>
              </a:rPr>
              <a:t>μ</a:t>
            </a:r>
            <a:r>
              <a:rPr kumimoji="0" lang="en-US" altLang="zh-CN" sz="3200" b="1" i="0" u="none" strike="noStrike" kern="1200" cap="none" spc="0" normalizeH="0" baseline="30000" noProof="0" dirty="0">
                <a:ln>
                  <a:noFill/>
                </a:ln>
                <a:solidFill>
                  <a:srgbClr val="0000FF"/>
                </a:solidFill>
                <a:effectLst/>
                <a:uLnTx/>
                <a:uFillTx/>
                <a:latin typeface="等线"/>
                <a:ea typeface="等线"/>
                <a:cs typeface="+mn-cs"/>
                <a:sym typeface="等线"/>
              </a:rPr>
              <a:t>±</a:t>
            </a:r>
            <a:endParaRPr kumimoji="0" lang="zh-CN" altLang="en-US" sz="3200" b="1" i="0" u="none" strike="noStrike" kern="1200" cap="none" spc="0" normalizeH="0" baseline="30000" noProof="0" dirty="0">
              <a:ln>
                <a:noFill/>
              </a:ln>
              <a:solidFill>
                <a:srgbClr val="0000FF"/>
              </a:solidFill>
              <a:effectLst/>
              <a:uLnTx/>
              <a:uFillTx/>
              <a:latin typeface="等线"/>
              <a:ea typeface="等线"/>
              <a:cs typeface="+mn-cs"/>
              <a:sym typeface="等线"/>
            </a:endParaRPr>
          </a:p>
        </p:txBody>
      </p:sp>
    </p:spTree>
    <p:extLst>
      <p:ext uri="{BB962C8B-B14F-4D97-AF65-F5344CB8AC3E}">
        <p14:creationId xmlns:p14="http://schemas.microsoft.com/office/powerpoint/2010/main" val="3777452550"/>
      </p:ext>
    </p:extLst>
  </p:cSld>
  <p:clrMapOvr>
    <a:masterClrMapping/>
  </p:clrMapOvr>
  <p:transition spd="med" advTm="8"/>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creen Shot 2021-05-16 at 6.45.01 AM.png" descr="Screen Shot 2021-05-16 at 6.45.01 AM.png">
            <a:extLst>
              <a:ext uri="{FF2B5EF4-FFF2-40B4-BE49-F238E27FC236}">
                <a16:creationId xmlns:a16="http://schemas.microsoft.com/office/drawing/2014/main" id="{C6B6399F-5B06-4190-8EE9-13A71C173F5B}"/>
              </a:ext>
            </a:extLst>
          </p:cNvPr>
          <p:cNvPicPr>
            <a:picLocks noChangeAspect="1"/>
          </p:cNvPicPr>
          <p:nvPr/>
        </p:nvPicPr>
        <p:blipFill>
          <a:blip r:embed="rId2"/>
          <a:stretch>
            <a:fillRect/>
          </a:stretch>
        </p:blipFill>
        <p:spPr>
          <a:xfrm>
            <a:off x="609601" y="1347824"/>
            <a:ext cx="10952840" cy="4340932"/>
          </a:xfrm>
          <a:prstGeom prst="rect">
            <a:avLst/>
          </a:prstGeom>
          <a:ln w="12700">
            <a:miter lim="400000"/>
          </a:ln>
        </p:spPr>
      </p:pic>
      <p:sp>
        <p:nvSpPr>
          <p:cNvPr id="5" name="TextBox 4">
            <a:extLst>
              <a:ext uri="{FF2B5EF4-FFF2-40B4-BE49-F238E27FC236}">
                <a16:creationId xmlns:a16="http://schemas.microsoft.com/office/drawing/2014/main" id="{C5C1E714-BDD9-4536-B10F-988F659EA875}"/>
              </a:ext>
            </a:extLst>
          </p:cNvPr>
          <p:cNvSpPr txBox="1"/>
          <p:nvPr/>
        </p:nvSpPr>
        <p:spPr>
          <a:xfrm>
            <a:off x="3042570" y="217636"/>
            <a:ext cx="4071230" cy="7571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32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备选站址：</a:t>
            </a:r>
          </a:p>
        </p:txBody>
      </p:sp>
      <p:sp>
        <p:nvSpPr>
          <p:cNvPr id="6" name="TextBox 5">
            <a:extLst>
              <a:ext uri="{FF2B5EF4-FFF2-40B4-BE49-F238E27FC236}">
                <a16:creationId xmlns:a16="http://schemas.microsoft.com/office/drawing/2014/main" id="{9226437B-4E0A-4818-B878-EA21674A703C}"/>
              </a:ext>
            </a:extLst>
          </p:cNvPr>
          <p:cNvSpPr txBox="1"/>
          <p:nvPr/>
        </p:nvSpPr>
        <p:spPr>
          <a:xfrm>
            <a:off x="1581362" y="5608229"/>
            <a:ext cx="302433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南纬：</a:t>
            </a:r>
            <a:r>
              <a:rPr kumimoji="0" lang="en-US" altLang="zh-CN"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10-30</a:t>
            </a:r>
            <a:r>
              <a:rPr kumimoji="0" lang="zh-CN" altLang="en-US"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度</a:t>
            </a:r>
            <a:endParaRPr kumimoji="0" lang="en-US" altLang="zh-CN"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海拔：</a:t>
            </a:r>
            <a:r>
              <a:rPr kumimoji="0" lang="en-US" altLang="zh-CN"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~4400</a:t>
            </a:r>
            <a:r>
              <a:rPr kumimoji="0" lang="zh-CN" altLang="en-US"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米</a:t>
            </a:r>
            <a:endParaRPr kumimoji="0" lang="en-US" altLang="zh-CN"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天然数平方公里水面</a:t>
            </a:r>
          </a:p>
        </p:txBody>
      </p:sp>
    </p:spTree>
    <p:extLst>
      <p:ext uri="{BB962C8B-B14F-4D97-AF65-F5344CB8AC3E}">
        <p14:creationId xmlns:p14="http://schemas.microsoft.com/office/powerpoint/2010/main" val="296649437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untries_swgo_2022_sep.png">
            <a:extLst>
              <a:ext uri="{FF2B5EF4-FFF2-40B4-BE49-F238E27FC236}">
                <a16:creationId xmlns:a16="http://schemas.microsoft.com/office/drawing/2014/main" id="{5A945D19-EEC9-4FF6-A5A9-A3B62BC16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1233712"/>
            <a:ext cx="8640960" cy="4464496"/>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BF473EC8-BF8D-43BA-AD3F-8C0C50F25098}"/>
              </a:ext>
            </a:extLst>
          </p:cNvPr>
          <p:cNvSpPr txBox="1"/>
          <p:nvPr/>
        </p:nvSpPr>
        <p:spPr>
          <a:xfrm>
            <a:off x="9048328" y="1556792"/>
            <a:ext cx="2880320"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SWGO</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的成员国</a:t>
            </a:r>
            <a:endPar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400" b="1" i="0" u="none" strike="noStrike" kern="1200" cap="none" spc="0" normalizeH="0" baseline="0" noProof="0" dirty="0">
              <a:ln>
                <a:noFill/>
              </a:ln>
              <a:solidFill>
                <a:srgbClr val="F79646">
                  <a:lumMod val="75000"/>
                </a:srgbClr>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srgbClr val="F79646">
                    <a:lumMod val="75000"/>
                  </a:srgbClr>
                </a:solidFill>
                <a:effectLst/>
                <a:uLnTx/>
                <a:uFillTx/>
                <a:latin typeface="Calibri"/>
                <a:ea typeface="宋体" panose="02010600030101010101" pitchFamily="2" charset="-122"/>
                <a:cs typeface="+mn-cs"/>
              </a:rPr>
              <a:t>阿根廷、巴西、智利、中国、克罗地亚、捷克、德国、意大利、墨西哥、秘鲁、葡萄牙、韩国、英国、美国</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a:t>
            </a:r>
          </a:p>
        </p:txBody>
      </p:sp>
      <p:sp>
        <p:nvSpPr>
          <p:cNvPr id="6" name="文本框 5">
            <a:extLst>
              <a:ext uri="{FF2B5EF4-FFF2-40B4-BE49-F238E27FC236}">
                <a16:creationId xmlns:a16="http://schemas.microsoft.com/office/drawing/2014/main" id="{A6951803-FE59-41C8-9053-261E9ADD08D3}"/>
              </a:ext>
            </a:extLst>
          </p:cNvPr>
          <p:cNvSpPr txBox="1"/>
          <p:nvPr/>
        </p:nvSpPr>
        <p:spPr>
          <a:xfrm>
            <a:off x="875420" y="5733256"/>
            <a:ext cx="10441160"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C0504D">
                  <a:lumMod val="60000"/>
                  <a:lumOff val="40000"/>
                </a:srgbClr>
              </a:buClr>
              <a:buSzTx/>
              <a:buFont typeface="Wingdings" panose="05000000000000000000" pitchFamily="2" charset="2"/>
              <a:buChar char="l"/>
              <a:tabLst/>
              <a:defRPr/>
            </a:pP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14 </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个国家，</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83 </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科研机构，超过</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200</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名科学家</a:t>
            </a:r>
            <a:endPar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285750" marR="0" lvl="0" indent="-285750" algn="l" defTabSz="914400" rtl="0" eaLnBrk="1" fontAlgn="auto" latinLnBrk="0" hangingPunct="1">
              <a:lnSpc>
                <a:spcPct val="100000"/>
              </a:lnSpc>
              <a:spcBef>
                <a:spcPts val="0"/>
              </a:spcBef>
              <a:spcAft>
                <a:spcPts val="0"/>
              </a:spcAft>
              <a:buClr>
                <a:srgbClr val="C0504D">
                  <a:lumMod val="60000"/>
                  <a:lumOff val="40000"/>
                </a:srgbClr>
              </a:buClr>
              <a:buSzTx/>
              <a:buFont typeface="Wingdings" panose="05000000000000000000" pitchFamily="2" charset="2"/>
              <a:buChar char="l"/>
              <a:tabLst/>
              <a:defRPr/>
            </a:pP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团队主要来自</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LHAASO</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HAWC</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ARGO</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MAGIC</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HESS</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r>
              <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Auger++</a:t>
            </a:r>
            <a:r>
              <a:rPr kumimoji="0" lang="zh-CN" altLang="en-US"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项目组</a:t>
            </a:r>
          </a:p>
          <a:p>
            <a:pPr marL="0" marR="0" lvl="0" indent="0" algn="l" defTabSz="914400" rtl="0" eaLnBrk="1" fontAlgn="auto" latinLnBrk="0" hangingPunct="1">
              <a:lnSpc>
                <a:spcPct val="100000"/>
              </a:lnSpc>
              <a:spcBef>
                <a:spcPts val="0"/>
              </a:spcBef>
              <a:spcAft>
                <a:spcPts val="0"/>
              </a:spcAft>
              <a:buClr>
                <a:srgbClr val="C0504D">
                  <a:lumMod val="60000"/>
                  <a:lumOff val="40000"/>
                </a:srgbClr>
              </a:buClr>
              <a:buSzTx/>
              <a:buFontTx/>
              <a:buNone/>
              <a:tabLst/>
              <a:defRPr/>
            </a:pPr>
            <a:endParaRPr kumimoji="0" lang="en-US" altLang="zh-CN" sz="24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7" name="文本框 6">
            <a:extLst>
              <a:ext uri="{FF2B5EF4-FFF2-40B4-BE49-F238E27FC236}">
                <a16:creationId xmlns:a16="http://schemas.microsoft.com/office/drawing/2014/main" id="{38F96613-F12F-4BE9-B1BE-CBEC0741DB7E}"/>
              </a:ext>
            </a:extLst>
          </p:cNvPr>
          <p:cNvSpPr txBox="1"/>
          <p:nvPr/>
        </p:nvSpPr>
        <p:spPr>
          <a:xfrm>
            <a:off x="921488" y="161829"/>
            <a:ext cx="40403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4BACC6">
                    <a:lumMod val="75000"/>
                  </a:srgbClr>
                </a:solidFill>
                <a:effectLst/>
                <a:uLnTx/>
                <a:uFillTx/>
                <a:latin typeface="Calibri"/>
                <a:ea typeface="宋体" panose="02010600030101010101" pitchFamily="2" charset="-122"/>
                <a:cs typeface="+mn-cs"/>
              </a:rPr>
              <a:t>SWGO</a:t>
            </a:r>
            <a:r>
              <a:rPr kumimoji="0" lang="zh-CN" altLang="en-US" sz="3200" b="1" i="0" u="none" strike="noStrike" kern="1200" cap="none" spc="0" normalizeH="0" baseline="0" noProof="0" dirty="0">
                <a:ln>
                  <a:noFill/>
                </a:ln>
                <a:solidFill>
                  <a:srgbClr val="4BACC6">
                    <a:lumMod val="75000"/>
                  </a:srgbClr>
                </a:solidFill>
                <a:effectLst/>
                <a:uLnTx/>
                <a:uFillTx/>
                <a:latin typeface="Calibri"/>
                <a:ea typeface="宋体" panose="02010600030101010101" pitchFamily="2" charset="-122"/>
                <a:cs typeface="+mn-cs"/>
              </a:rPr>
              <a:t>合作组</a:t>
            </a:r>
          </a:p>
        </p:txBody>
      </p:sp>
    </p:spTree>
    <p:extLst>
      <p:ext uri="{BB962C8B-B14F-4D97-AF65-F5344CB8AC3E}">
        <p14:creationId xmlns:p14="http://schemas.microsoft.com/office/powerpoint/2010/main" val="2466923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286800-BF64-430B-9359-CAF0B1D0FD20}"/>
              </a:ext>
            </a:extLst>
          </p:cNvPr>
          <p:cNvSpPr>
            <a:spLocks noGrp="1"/>
          </p:cNvSpPr>
          <p:nvPr>
            <p:ph type="title"/>
          </p:nvPr>
        </p:nvSpPr>
        <p:spPr>
          <a:xfrm>
            <a:off x="1559890" y="114024"/>
            <a:ext cx="10510125" cy="659612"/>
          </a:xfrm>
        </p:spPr>
        <p:txBody>
          <a:bodyPr/>
          <a:lstStyle/>
          <a:p>
            <a:r>
              <a:rPr lang="zh-CN" altLang="en-US" sz="3200" dirty="0"/>
              <a:t>课题背景</a:t>
            </a:r>
            <a:endParaRPr lang="zh-CN" altLang="en-US" dirty="0"/>
          </a:p>
        </p:txBody>
      </p:sp>
      <p:sp>
        <p:nvSpPr>
          <p:cNvPr id="3" name="灯片编号占位符 2">
            <a:extLst>
              <a:ext uri="{FF2B5EF4-FFF2-40B4-BE49-F238E27FC236}">
                <a16:creationId xmlns:a16="http://schemas.microsoft.com/office/drawing/2014/main" id="{FDDDF046-079C-4377-829B-DB9AF17FF528}"/>
              </a:ext>
            </a:extLst>
          </p:cNvPr>
          <p:cNvSpPr>
            <a:spLocks noGrp="1"/>
          </p:cNvSpPr>
          <p:nvPr>
            <p:ph type="sldNum" sz="quarter" idx="12"/>
          </p:nvPr>
        </p:nvSpPr>
        <p:spPr/>
        <p:txBody>
          <a:bodyPr/>
          <a:lstStyle/>
          <a:p>
            <a:fld id="{E077DA78-E013-4A8C-AD75-63A150561B10}" type="slidenum">
              <a:rPr lang="zh-CN" altLang="en-US" smtClean="0"/>
              <a:pPr/>
              <a:t>3</a:t>
            </a:fld>
            <a:endParaRPr lang="zh-CN" altLang="en-US"/>
          </a:p>
        </p:txBody>
      </p:sp>
      <p:pic>
        <p:nvPicPr>
          <p:cNvPr id="5" name="图片 4">
            <a:extLst>
              <a:ext uri="{FF2B5EF4-FFF2-40B4-BE49-F238E27FC236}">
                <a16:creationId xmlns:a16="http://schemas.microsoft.com/office/drawing/2014/main" id="{B3EDEF48-BCE8-42E5-B3E7-8A8D4BEA89A1}"/>
              </a:ext>
            </a:extLst>
          </p:cNvPr>
          <p:cNvPicPr>
            <a:picLocks noChangeAspect="1"/>
          </p:cNvPicPr>
          <p:nvPr/>
        </p:nvPicPr>
        <p:blipFill>
          <a:blip r:embed="rId2"/>
          <a:stretch>
            <a:fillRect/>
          </a:stretch>
        </p:blipFill>
        <p:spPr>
          <a:xfrm>
            <a:off x="212957" y="2108"/>
            <a:ext cx="1216396" cy="763620"/>
          </a:xfrm>
          <a:prstGeom prst="rect">
            <a:avLst/>
          </a:prstGeom>
        </p:spPr>
      </p:pic>
      <p:pic>
        <p:nvPicPr>
          <p:cNvPr id="6" name="图片 5">
            <a:extLst>
              <a:ext uri="{FF2B5EF4-FFF2-40B4-BE49-F238E27FC236}">
                <a16:creationId xmlns:a16="http://schemas.microsoft.com/office/drawing/2014/main" id="{814F5EB8-75C9-4BEB-BACB-B542482BD63E}"/>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906587" y="77008"/>
            <a:ext cx="2115772" cy="665018"/>
          </a:xfrm>
          <a:prstGeom prst="rect">
            <a:avLst/>
          </a:prstGeom>
        </p:spPr>
      </p:pic>
      <p:pic>
        <p:nvPicPr>
          <p:cNvPr id="7" name="图片 6">
            <a:extLst>
              <a:ext uri="{FF2B5EF4-FFF2-40B4-BE49-F238E27FC236}">
                <a16:creationId xmlns:a16="http://schemas.microsoft.com/office/drawing/2014/main" id="{5D6F9F39-0625-4FD0-9A6E-7B149A46EB47}"/>
              </a:ext>
            </a:extLst>
          </p:cNvPr>
          <p:cNvPicPr>
            <a:picLocks noChangeAspect="1"/>
          </p:cNvPicPr>
          <p:nvPr/>
        </p:nvPicPr>
        <p:blipFill>
          <a:blip r:embed="rId4"/>
          <a:stretch>
            <a:fillRect/>
          </a:stretch>
        </p:blipFill>
        <p:spPr>
          <a:xfrm>
            <a:off x="127258" y="1052736"/>
            <a:ext cx="5838793" cy="2756709"/>
          </a:xfrm>
          <a:prstGeom prst="rect">
            <a:avLst/>
          </a:prstGeom>
        </p:spPr>
      </p:pic>
      <p:pic>
        <p:nvPicPr>
          <p:cNvPr id="8" name="图片 7">
            <a:extLst>
              <a:ext uri="{FF2B5EF4-FFF2-40B4-BE49-F238E27FC236}">
                <a16:creationId xmlns:a16="http://schemas.microsoft.com/office/drawing/2014/main" id="{23061871-6161-474B-AB21-3DDDB9349297}"/>
              </a:ext>
            </a:extLst>
          </p:cNvPr>
          <p:cNvPicPr>
            <a:picLocks noChangeAspect="1"/>
          </p:cNvPicPr>
          <p:nvPr/>
        </p:nvPicPr>
        <p:blipFill>
          <a:blip r:embed="rId5"/>
          <a:stretch>
            <a:fillRect/>
          </a:stretch>
        </p:blipFill>
        <p:spPr>
          <a:xfrm>
            <a:off x="127258" y="3933056"/>
            <a:ext cx="5941043" cy="2684700"/>
          </a:xfrm>
          <a:prstGeom prst="rect">
            <a:avLst/>
          </a:prstGeom>
        </p:spPr>
      </p:pic>
      <p:pic>
        <p:nvPicPr>
          <p:cNvPr id="9" name="图片 8">
            <a:extLst>
              <a:ext uri="{FF2B5EF4-FFF2-40B4-BE49-F238E27FC236}">
                <a16:creationId xmlns:a16="http://schemas.microsoft.com/office/drawing/2014/main" id="{20B902AB-3EDB-49CC-876B-B73B393B7484}"/>
              </a:ext>
            </a:extLst>
          </p:cNvPr>
          <p:cNvPicPr>
            <a:picLocks noChangeAspect="1"/>
          </p:cNvPicPr>
          <p:nvPr/>
        </p:nvPicPr>
        <p:blipFill>
          <a:blip r:embed="rId6"/>
          <a:stretch>
            <a:fillRect/>
          </a:stretch>
        </p:blipFill>
        <p:spPr>
          <a:xfrm>
            <a:off x="7176120" y="3475240"/>
            <a:ext cx="4248472" cy="3092612"/>
          </a:xfrm>
          <a:prstGeom prst="rect">
            <a:avLst/>
          </a:prstGeom>
        </p:spPr>
      </p:pic>
      <p:grpSp>
        <p:nvGrpSpPr>
          <p:cNvPr id="10" name="组合 9">
            <a:extLst>
              <a:ext uri="{FF2B5EF4-FFF2-40B4-BE49-F238E27FC236}">
                <a16:creationId xmlns:a16="http://schemas.microsoft.com/office/drawing/2014/main" id="{86F9D819-498C-485C-AD84-3D79A8C0C2D2}"/>
              </a:ext>
            </a:extLst>
          </p:cNvPr>
          <p:cNvGrpSpPr/>
          <p:nvPr/>
        </p:nvGrpSpPr>
        <p:grpSpPr>
          <a:xfrm>
            <a:off x="6384032" y="816536"/>
            <a:ext cx="5472601" cy="2592288"/>
            <a:chOff x="134886" y="1272800"/>
            <a:chExt cx="8946235" cy="4934270"/>
          </a:xfrm>
        </p:grpSpPr>
        <p:pic>
          <p:nvPicPr>
            <p:cNvPr id="11" name="Picture 2">
              <a:extLst>
                <a:ext uri="{FF2B5EF4-FFF2-40B4-BE49-F238E27FC236}">
                  <a16:creationId xmlns:a16="http://schemas.microsoft.com/office/drawing/2014/main" id="{3A9793CE-AD76-4A24-9657-BE0E5C1F9D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886" y="1287527"/>
              <a:ext cx="8946235" cy="4919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矩形 11">
              <a:extLst>
                <a:ext uri="{FF2B5EF4-FFF2-40B4-BE49-F238E27FC236}">
                  <a16:creationId xmlns:a16="http://schemas.microsoft.com/office/drawing/2014/main" id="{5488DFAB-E646-4A7D-A8CF-0A07D26CE4A6}"/>
                </a:ext>
              </a:extLst>
            </p:cNvPr>
            <p:cNvSpPr/>
            <p:nvPr/>
          </p:nvSpPr>
          <p:spPr>
            <a:xfrm>
              <a:off x="2762834" y="1272800"/>
              <a:ext cx="936104" cy="4919542"/>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3" name="TextBox 12">
            <a:extLst>
              <a:ext uri="{FF2B5EF4-FFF2-40B4-BE49-F238E27FC236}">
                <a16:creationId xmlns:a16="http://schemas.microsoft.com/office/drawing/2014/main" id="{336F1A68-BE4F-4BC0-AF4C-31C35C6D8442}"/>
              </a:ext>
            </a:extLst>
          </p:cNvPr>
          <p:cNvSpPr txBox="1"/>
          <p:nvPr/>
        </p:nvSpPr>
        <p:spPr>
          <a:xfrm>
            <a:off x="4484411" y="5984078"/>
            <a:ext cx="7587018" cy="830997"/>
          </a:xfrm>
          <a:prstGeom prst="rect">
            <a:avLst/>
          </a:prstGeom>
          <a:solidFill>
            <a:schemeClr val="bg1"/>
          </a:solidFill>
          <a:ln w="50800">
            <a:solidFill>
              <a:srgbClr val="FF0000"/>
            </a:solidFill>
          </a:ln>
        </p:spPr>
        <p:txBody>
          <a:bodyPr wrap="square" rtlCol="0">
            <a:spAutoFit/>
          </a:bodyPr>
          <a:lstStyle/>
          <a:p>
            <a:pPr algn="ctr"/>
            <a:r>
              <a:rPr lang="zh-CN" altLang="en-US" sz="2400" b="1" dirty="0">
                <a:latin typeface="微软雅黑" panose="020B0503020204020204" pitchFamily="34" charset="-122"/>
                <a:ea typeface="微软雅黑" panose="020B0503020204020204" pitchFamily="34" charset="-122"/>
              </a:rPr>
              <a:t>源的种类各不相同，需要对各类源的粒子加速机制和超高能伽马射线的辐射机制展开统计性研究</a:t>
            </a:r>
          </a:p>
        </p:txBody>
      </p:sp>
    </p:spTree>
    <p:extLst>
      <p:ext uri="{BB962C8B-B14F-4D97-AF65-F5344CB8AC3E}">
        <p14:creationId xmlns:p14="http://schemas.microsoft.com/office/powerpoint/2010/main" val="2999080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8BE1D164-A581-4016-8E3F-395C2F6AAB68}"/>
              </a:ext>
            </a:extLst>
          </p:cNvPr>
          <p:cNvSpPr>
            <a:spLocks noGrp="1"/>
          </p:cNvSpPr>
          <p:nvPr>
            <p:ph type="title"/>
          </p:nvPr>
        </p:nvSpPr>
        <p:spPr>
          <a:xfrm>
            <a:off x="667188" y="204314"/>
            <a:ext cx="5406037" cy="725470"/>
          </a:xfrm>
        </p:spPr>
        <p:txBody>
          <a:bodyPr>
            <a:normAutofit/>
          </a:bodyPr>
          <a:lstStyle/>
          <a:p>
            <a:r>
              <a:rPr lang="en-US" altLang="zh-CN" sz="3200" dirty="0">
                <a:solidFill>
                  <a:schemeClr val="tx1"/>
                </a:solidFill>
                <a:latin typeface="宋体" panose="02010600030101010101" pitchFamily="2" charset="-122"/>
                <a:ea typeface="宋体" panose="02010600030101010101" pitchFamily="2" charset="-122"/>
              </a:rPr>
              <a:t>SWGO</a:t>
            </a:r>
            <a:r>
              <a:rPr lang="zh-CN" altLang="en-US" sz="3200" dirty="0">
                <a:solidFill>
                  <a:schemeClr val="tx1"/>
                </a:solidFill>
                <a:latin typeface="宋体" panose="02010600030101010101" pitchFamily="2" charset="-122"/>
                <a:ea typeface="宋体" panose="02010600030101010101" pitchFamily="2" charset="-122"/>
              </a:rPr>
              <a:t>项目中方进展</a:t>
            </a:r>
          </a:p>
        </p:txBody>
      </p:sp>
      <p:pic>
        <p:nvPicPr>
          <p:cNvPr id="9" name="图片 8">
            <a:extLst>
              <a:ext uri="{FF2B5EF4-FFF2-40B4-BE49-F238E27FC236}">
                <a16:creationId xmlns:a16="http://schemas.microsoft.com/office/drawing/2014/main" id="{F49AAC58-04AF-43F7-B883-F660D76849CB}"/>
              </a:ext>
            </a:extLst>
          </p:cNvPr>
          <p:cNvPicPr>
            <a:picLocks noChangeAspect="1"/>
          </p:cNvPicPr>
          <p:nvPr/>
        </p:nvPicPr>
        <p:blipFill>
          <a:blip r:embed="rId2"/>
          <a:stretch>
            <a:fillRect/>
          </a:stretch>
        </p:blipFill>
        <p:spPr>
          <a:xfrm>
            <a:off x="9128911" y="3715154"/>
            <a:ext cx="2962710" cy="2090641"/>
          </a:xfrm>
          <a:prstGeom prst="rect">
            <a:avLst/>
          </a:prstGeom>
        </p:spPr>
      </p:pic>
      <p:sp>
        <p:nvSpPr>
          <p:cNvPr id="11" name="文本框 10">
            <a:extLst>
              <a:ext uri="{FF2B5EF4-FFF2-40B4-BE49-F238E27FC236}">
                <a16:creationId xmlns:a16="http://schemas.microsoft.com/office/drawing/2014/main" id="{18D1F408-E71E-4BC7-87A9-D12F07ECC55E}"/>
              </a:ext>
            </a:extLst>
          </p:cNvPr>
          <p:cNvSpPr txBox="1"/>
          <p:nvPr/>
        </p:nvSpPr>
        <p:spPr>
          <a:xfrm>
            <a:off x="9427827" y="5880555"/>
            <a:ext cx="27641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中方参加捷克布拉格会议</a:t>
            </a:r>
            <a:endPar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pic>
        <p:nvPicPr>
          <p:cNvPr id="12" name="1431689518959_.pic_hd.jpg" descr="1431689518959_.pic_hd.jpg">
            <a:extLst>
              <a:ext uri="{FF2B5EF4-FFF2-40B4-BE49-F238E27FC236}">
                <a16:creationId xmlns:a16="http://schemas.microsoft.com/office/drawing/2014/main" id="{0F107CA5-E35B-477E-A294-BF4E09CC80E0}"/>
              </a:ext>
            </a:extLst>
          </p:cNvPr>
          <p:cNvPicPr>
            <a:picLocks noChangeAspect="1"/>
          </p:cNvPicPr>
          <p:nvPr/>
        </p:nvPicPr>
        <p:blipFill>
          <a:blip r:embed="rId3"/>
          <a:stretch>
            <a:fillRect/>
          </a:stretch>
        </p:blipFill>
        <p:spPr>
          <a:xfrm>
            <a:off x="9473705" y="127615"/>
            <a:ext cx="2051107" cy="2734809"/>
          </a:xfrm>
          <a:prstGeom prst="rect">
            <a:avLst/>
          </a:prstGeom>
          <a:ln w="12700">
            <a:miter lim="400000"/>
          </a:ln>
        </p:spPr>
      </p:pic>
      <p:sp>
        <p:nvSpPr>
          <p:cNvPr id="13" name="文本框 12">
            <a:extLst>
              <a:ext uri="{FF2B5EF4-FFF2-40B4-BE49-F238E27FC236}">
                <a16:creationId xmlns:a16="http://schemas.microsoft.com/office/drawing/2014/main" id="{77D336C9-EB00-4D89-A796-5C3FDE9352ED}"/>
              </a:ext>
            </a:extLst>
          </p:cNvPr>
          <p:cNvSpPr txBox="1"/>
          <p:nvPr/>
        </p:nvSpPr>
        <p:spPr>
          <a:xfrm>
            <a:off x="9262423" y="2958180"/>
            <a:ext cx="370793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秘鲁与当地政府沟通场地</a:t>
            </a:r>
          </a:p>
        </p:txBody>
      </p:sp>
      <p:grpSp>
        <p:nvGrpSpPr>
          <p:cNvPr id="29" name="组合 28">
            <a:extLst>
              <a:ext uri="{FF2B5EF4-FFF2-40B4-BE49-F238E27FC236}">
                <a16:creationId xmlns:a16="http://schemas.microsoft.com/office/drawing/2014/main" id="{B2F15F2A-26E0-4D1F-8CCE-1D8532A53517}"/>
              </a:ext>
            </a:extLst>
          </p:cNvPr>
          <p:cNvGrpSpPr/>
          <p:nvPr/>
        </p:nvGrpSpPr>
        <p:grpSpPr>
          <a:xfrm>
            <a:off x="99698" y="1196752"/>
            <a:ext cx="6126807" cy="5179256"/>
            <a:chOff x="66261" y="1453321"/>
            <a:chExt cx="6069496" cy="4364132"/>
          </a:xfrm>
        </p:grpSpPr>
        <p:grpSp>
          <p:nvGrpSpPr>
            <p:cNvPr id="10" name="组合 9">
              <a:extLst>
                <a:ext uri="{FF2B5EF4-FFF2-40B4-BE49-F238E27FC236}">
                  <a16:creationId xmlns:a16="http://schemas.microsoft.com/office/drawing/2014/main" id="{F1D83D7D-AE2B-4BCB-A0CF-78E8597ADAD4}"/>
                </a:ext>
              </a:extLst>
            </p:cNvPr>
            <p:cNvGrpSpPr/>
            <p:nvPr/>
          </p:nvGrpSpPr>
          <p:grpSpPr>
            <a:xfrm>
              <a:off x="66261" y="1453321"/>
              <a:ext cx="6069496" cy="4364132"/>
              <a:chOff x="49293" y="976394"/>
              <a:chExt cx="9176625" cy="5892781"/>
            </a:xfrm>
          </p:grpSpPr>
          <p:grpSp>
            <p:nvGrpSpPr>
              <p:cNvPr id="21" name="组合 20">
                <a:extLst>
                  <a:ext uri="{FF2B5EF4-FFF2-40B4-BE49-F238E27FC236}">
                    <a16:creationId xmlns:a16="http://schemas.microsoft.com/office/drawing/2014/main" id="{D67AD755-B0E7-4484-918E-BECA476A7054}"/>
                  </a:ext>
                </a:extLst>
              </p:cNvPr>
              <p:cNvGrpSpPr/>
              <p:nvPr/>
            </p:nvGrpSpPr>
            <p:grpSpPr>
              <a:xfrm>
                <a:off x="5796855" y="4307656"/>
                <a:ext cx="3095625" cy="2183434"/>
                <a:chOff x="5580831" y="4307656"/>
                <a:chExt cx="3095625" cy="2183434"/>
              </a:xfrm>
            </p:grpSpPr>
            <p:pic>
              <p:nvPicPr>
                <p:cNvPr id="22" name="图片 21">
                  <a:extLst>
                    <a:ext uri="{FF2B5EF4-FFF2-40B4-BE49-F238E27FC236}">
                      <a16:creationId xmlns:a16="http://schemas.microsoft.com/office/drawing/2014/main" id="{EA5AD3D6-63F3-485C-8383-B181D9380BEC}"/>
                    </a:ext>
                  </a:extLst>
                </p:cNvPr>
                <p:cNvPicPr>
                  <a:picLocks noChangeAspect="1"/>
                </p:cNvPicPr>
                <p:nvPr/>
              </p:nvPicPr>
              <p:blipFill>
                <a:blip r:embed="rId4"/>
                <a:stretch>
                  <a:fillRect/>
                </a:stretch>
              </p:blipFill>
              <p:spPr>
                <a:xfrm>
                  <a:off x="5580831" y="4307656"/>
                  <a:ext cx="3095625" cy="2183434"/>
                </a:xfrm>
                <a:prstGeom prst="rect">
                  <a:avLst/>
                </a:prstGeom>
              </p:spPr>
            </p:pic>
            <p:pic>
              <p:nvPicPr>
                <p:cNvPr id="23" name="图片 22">
                  <a:extLst>
                    <a:ext uri="{FF2B5EF4-FFF2-40B4-BE49-F238E27FC236}">
                      <a16:creationId xmlns:a16="http://schemas.microsoft.com/office/drawing/2014/main" id="{DFE3F5D2-7789-4D3B-8911-80F1874A5C32}"/>
                    </a:ext>
                  </a:extLst>
                </p:cNvPr>
                <p:cNvPicPr>
                  <a:picLocks noChangeAspect="1"/>
                </p:cNvPicPr>
                <p:nvPr/>
              </p:nvPicPr>
              <p:blipFill>
                <a:blip r:embed="rId5"/>
                <a:stretch>
                  <a:fillRect/>
                </a:stretch>
              </p:blipFill>
              <p:spPr>
                <a:xfrm>
                  <a:off x="7236296" y="6020715"/>
                  <a:ext cx="1413605" cy="461433"/>
                </a:xfrm>
                <a:prstGeom prst="rect">
                  <a:avLst/>
                </a:prstGeom>
              </p:spPr>
            </p:pic>
          </p:grpSp>
          <p:pic>
            <p:nvPicPr>
              <p:cNvPr id="24" name="图片 23">
                <a:extLst>
                  <a:ext uri="{FF2B5EF4-FFF2-40B4-BE49-F238E27FC236}">
                    <a16:creationId xmlns:a16="http://schemas.microsoft.com/office/drawing/2014/main" id="{C9D41F1B-F920-4F4D-94C7-5698198F66A9}"/>
                  </a:ext>
                </a:extLst>
              </p:cNvPr>
              <p:cNvPicPr>
                <a:picLocks noChangeAspect="1"/>
              </p:cNvPicPr>
              <p:nvPr/>
            </p:nvPicPr>
            <p:blipFill>
              <a:blip r:embed="rId6"/>
              <a:stretch>
                <a:fillRect/>
              </a:stretch>
            </p:blipFill>
            <p:spPr>
              <a:xfrm>
                <a:off x="49293" y="976394"/>
                <a:ext cx="3946643" cy="4452774"/>
              </a:xfrm>
              <a:prstGeom prst="rect">
                <a:avLst/>
              </a:prstGeom>
            </p:spPr>
          </p:pic>
          <p:pic>
            <p:nvPicPr>
              <p:cNvPr id="25" name="图片 24">
                <a:extLst>
                  <a:ext uri="{FF2B5EF4-FFF2-40B4-BE49-F238E27FC236}">
                    <a16:creationId xmlns:a16="http://schemas.microsoft.com/office/drawing/2014/main" id="{EF67442A-F726-42DC-B12A-51B4E60A6803}"/>
                  </a:ext>
                </a:extLst>
              </p:cNvPr>
              <p:cNvPicPr>
                <a:picLocks noChangeAspect="1"/>
              </p:cNvPicPr>
              <p:nvPr/>
            </p:nvPicPr>
            <p:blipFill>
              <a:blip r:embed="rId7"/>
              <a:stretch>
                <a:fillRect/>
              </a:stretch>
            </p:blipFill>
            <p:spPr>
              <a:xfrm>
                <a:off x="6486273" y="1082007"/>
                <a:ext cx="2739645" cy="3034306"/>
              </a:xfrm>
              <a:prstGeom prst="rect">
                <a:avLst/>
              </a:prstGeom>
            </p:spPr>
          </p:pic>
          <p:pic>
            <p:nvPicPr>
              <p:cNvPr id="26" name="图片 25">
                <a:extLst>
                  <a:ext uri="{FF2B5EF4-FFF2-40B4-BE49-F238E27FC236}">
                    <a16:creationId xmlns:a16="http://schemas.microsoft.com/office/drawing/2014/main" id="{434164B1-CDD1-4468-A08F-2C3BEB7D3DEB}"/>
                  </a:ext>
                </a:extLst>
              </p:cNvPr>
              <p:cNvPicPr>
                <a:picLocks noChangeAspect="1"/>
              </p:cNvPicPr>
              <p:nvPr/>
            </p:nvPicPr>
            <p:blipFill>
              <a:blip r:embed="rId8"/>
              <a:stretch>
                <a:fillRect/>
              </a:stretch>
            </p:blipFill>
            <p:spPr>
              <a:xfrm>
                <a:off x="3800046" y="1052736"/>
                <a:ext cx="2696040" cy="3178579"/>
              </a:xfrm>
              <a:prstGeom prst="rect">
                <a:avLst/>
              </a:prstGeom>
            </p:spPr>
          </p:pic>
          <p:sp>
            <p:nvSpPr>
              <p:cNvPr id="27" name="文本框 26">
                <a:extLst>
                  <a:ext uri="{FF2B5EF4-FFF2-40B4-BE49-F238E27FC236}">
                    <a16:creationId xmlns:a16="http://schemas.microsoft.com/office/drawing/2014/main" id="{256BCFCE-0083-42F0-AF45-B0D0903A8F13}"/>
                  </a:ext>
                </a:extLst>
              </p:cNvPr>
              <p:cNvSpPr txBox="1"/>
              <p:nvPr/>
            </p:nvSpPr>
            <p:spPr>
              <a:xfrm>
                <a:off x="442155" y="6113004"/>
                <a:ext cx="3026951" cy="756171"/>
              </a:xfrm>
              <a:prstGeom prst="rect">
                <a:avLst/>
              </a:prstGeom>
              <a:noFill/>
              <a:ln w="47625">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国内共</a:t>
                </a:r>
                <a:r>
                  <a:rPr kumimoji="0" lang="en-US" altLang="zh-CN" sz="16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12</a:t>
                </a:r>
                <a:r>
                  <a:rPr kumimoji="0" lang="zh-CN" altLang="en-US" sz="16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家单位形成了中国共同体</a:t>
                </a:r>
              </a:p>
            </p:txBody>
          </p:sp>
        </p:grpSp>
        <p:sp>
          <p:nvSpPr>
            <p:cNvPr id="28" name="文本框 27">
              <a:extLst>
                <a:ext uri="{FF2B5EF4-FFF2-40B4-BE49-F238E27FC236}">
                  <a16:creationId xmlns:a16="http://schemas.microsoft.com/office/drawing/2014/main" id="{2DACE24E-D38E-4056-AF63-172719DE2E3D}"/>
                </a:ext>
              </a:extLst>
            </p:cNvPr>
            <p:cNvSpPr txBox="1"/>
            <p:nvPr/>
          </p:nvSpPr>
          <p:spPr>
            <a:xfrm>
              <a:off x="1298401" y="4370323"/>
              <a:ext cx="2717175" cy="778014"/>
            </a:xfrm>
            <a:prstGeom prst="rect">
              <a:avLst/>
            </a:prstGeom>
            <a:solidFill>
              <a:schemeClr val="bg1"/>
            </a:solidFill>
            <a:ln w="28575">
              <a:solidFill>
                <a:srgbClr val="00B0F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2022</a:t>
              </a: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年</a:t>
              </a:r>
              <a:r>
                <a:rPr kumimoji="0" lang="en-US" altLang="zh-CN"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SWGO</a:t>
              </a: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合作组邀请中方加入，并于当年正式签署协议加入</a:t>
              </a:r>
            </a:p>
          </p:txBody>
        </p:sp>
      </p:grpSp>
      <p:sp>
        <p:nvSpPr>
          <p:cNvPr id="33" name="文本框 32">
            <a:extLst>
              <a:ext uri="{FF2B5EF4-FFF2-40B4-BE49-F238E27FC236}">
                <a16:creationId xmlns:a16="http://schemas.microsoft.com/office/drawing/2014/main" id="{3D23D31E-644A-4D5C-BBC2-EEA520C29782}"/>
              </a:ext>
            </a:extLst>
          </p:cNvPr>
          <p:cNvSpPr txBox="1"/>
          <p:nvPr/>
        </p:nvSpPr>
        <p:spPr>
          <a:xfrm>
            <a:off x="6247045" y="3345238"/>
            <a:ext cx="2731232"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中方在</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SWGO</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合作组中，全面开展工作：</a:t>
            </a: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提交技术报告</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 9</a:t>
            </a: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篇</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组织</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4</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个小组会议报告。</a:t>
            </a: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赴南美考察候选站址；</a:t>
            </a: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中方</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派代表参加</a:t>
            </a: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第</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9</a:t>
            </a: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届</a:t>
            </a:r>
            <a:r>
              <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SWGO</a:t>
            </a: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合作组会议</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并且介绍中方</a:t>
            </a:r>
            <a:r>
              <a:rPr kumimoji="0" lang="zh-CN"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进展报告</a:t>
            </a:r>
            <a:r>
              <a:rPr kumimoji="0" lang="zh-CN" altLang="en-US"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a:t>
            </a:r>
            <a:endParaRPr kumimoji="0" lang="en-US" altLang="zh-CN" sz="20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nvGrpSpPr>
          <p:cNvPr id="19" name="组合 18">
            <a:extLst>
              <a:ext uri="{FF2B5EF4-FFF2-40B4-BE49-F238E27FC236}">
                <a16:creationId xmlns:a16="http://schemas.microsoft.com/office/drawing/2014/main" id="{6154B462-6F62-4DCB-A051-4620FEDAAE56}"/>
              </a:ext>
            </a:extLst>
          </p:cNvPr>
          <p:cNvGrpSpPr/>
          <p:nvPr/>
        </p:nvGrpSpPr>
        <p:grpSpPr>
          <a:xfrm>
            <a:off x="7101319" y="1363897"/>
            <a:ext cx="2301513" cy="1593537"/>
            <a:chOff x="418966" y="3144100"/>
            <a:chExt cx="8943217" cy="6921501"/>
          </a:xfrm>
        </p:grpSpPr>
        <p:pic>
          <p:nvPicPr>
            <p:cNvPr id="20" name="Screenshot 2023-08-14 at 8.15.48 AM.png" descr="Screenshot 2023-08-14 at 8.15.48 AM.png">
              <a:extLst>
                <a:ext uri="{FF2B5EF4-FFF2-40B4-BE49-F238E27FC236}">
                  <a16:creationId xmlns:a16="http://schemas.microsoft.com/office/drawing/2014/main" id="{14374D8E-7B69-4C1B-B13D-A3F95DF259BC}"/>
                </a:ext>
              </a:extLst>
            </p:cNvPr>
            <p:cNvPicPr>
              <a:picLocks noChangeAspect="1"/>
            </p:cNvPicPr>
            <p:nvPr/>
          </p:nvPicPr>
          <p:blipFill>
            <a:blip r:embed="rId9"/>
            <a:stretch>
              <a:fillRect/>
            </a:stretch>
          </p:blipFill>
          <p:spPr>
            <a:xfrm>
              <a:off x="472182" y="3144100"/>
              <a:ext cx="8890001" cy="6921501"/>
            </a:xfrm>
            <a:prstGeom prst="rect">
              <a:avLst/>
            </a:prstGeom>
            <a:ln w="12700">
              <a:miter lim="400000"/>
            </a:ln>
          </p:spPr>
        </p:pic>
        <p:sp>
          <p:nvSpPr>
            <p:cNvPr id="30" name="Arrow">
              <a:extLst>
                <a:ext uri="{FF2B5EF4-FFF2-40B4-BE49-F238E27FC236}">
                  <a16:creationId xmlns:a16="http://schemas.microsoft.com/office/drawing/2014/main" id="{701262E8-09E4-48D1-8CA5-C6798FAD57DD}"/>
                </a:ext>
              </a:extLst>
            </p:cNvPr>
            <p:cNvSpPr/>
            <p:nvPr/>
          </p:nvSpPr>
          <p:spPr>
            <a:xfrm rot="3663147">
              <a:off x="-670968" y="5753151"/>
              <a:ext cx="3102359" cy="922492"/>
            </a:xfrm>
            <a:prstGeom prst="rightArrow">
              <a:avLst>
                <a:gd name="adj1" fmla="val 32000"/>
                <a:gd name="adj2" fmla="val 92379"/>
              </a:avLst>
            </a:prstGeom>
            <a:solidFill>
              <a:srgbClr val="FF2600"/>
            </a:solidFill>
            <a:ln w="12700">
              <a:miter lim="400000"/>
            </a:ln>
          </p:spPr>
          <p:txBody>
            <a:bodyPr lIns="50800" tIns="50800" rIns="50800" bIns="50800" anchor="ctr"/>
            <a:lstStyle/>
            <a:p>
              <a:pPr marL="0" marR="0" lvl="0" indent="0" algn="l" defTabSz="825500" rtl="0" eaLnBrk="1" fontAlgn="auto" latinLnBrk="0" hangingPunct="1">
                <a:lnSpc>
                  <a:spcPct val="100000"/>
                </a:lnSpc>
                <a:spcBef>
                  <a:spcPts val="0"/>
                </a:spcBef>
                <a:spcAft>
                  <a:spcPts val="0"/>
                </a:spcAft>
                <a:buClrTx/>
                <a:buSzTx/>
                <a:buFontTx/>
                <a:buNone/>
                <a:tabLst/>
                <a:defRPr sz="3200">
                  <a:solidFill>
                    <a:srgbClr val="FFFFFF"/>
                  </a:solidFill>
                  <a:latin typeface="Helvetica Neue Medium"/>
                  <a:ea typeface="Helvetica Neue Medium"/>
                  <a:cs typeface="Helvetica Neue Medium"/>
                  <a:sym typeface="Helvetica Neue Medium"/>
                </a:defRPr>
              </a:pPr>
              <a:endParaRPr kumimoji="0" sz="3200" b="0" i="0" u="none" strike="noStrike" kern="1200" cap="none" spc="0" normalizeH="0" baseline="0" noProof="0">
                <a:ln>
                  <a:noFill/>
                </a:ln>
                <a:solidFill>
                  <a:srgbClr val="FFFFFF"/>
                </a:solidFill>
                <a:effectLst/>
                <a:uLnTx/>
                <a:uFillTx/>
                <a:latin typeface="Helvetica Neue Medium"/>
                <a:sym typeface="Helvetica Neue Medium"/>
              </a:endParaRPr>
            </a:p>
          </p:txBody>
        </p:sp>
      </p:grpSp>
      <p:pic>
        <p:nvPicPr>
          <p:cNvPr id="31" name="Screenshot 2023-08-14 at 8.03.07 AM.png" descr="Screenshot 2023-08-14 at 8.03.07 AM.png">
            <a:extLst>
              <a:ext uri="{FF2B5EF4-FFF2-40B4-BE49-F238E27FC236}">
                <a16:creationId xmlns:a16="http://schemas.microsoft.com/office/drawing/2014/main" id="{A04D06BE-3423-4C36-B5AC-85C01ED113DB}"/>
              </a:ext>
            </a:extLst>
          </p:cNvPr>
          <p:cNvPicPr>
            <a:picLocks noChangeAspect="1"/>
          </p:cNvPicPr>
          <p:nvPr/>
        </p:nvPicPr>
        <p:blipFill>
          <a:blip r:embed="rId10">
            <a:alphaModFix amt="72034"/>
          </a:blip>
          <a:srcRect l="10746" t="6870" r="15243" b="10480"/>
          <a:stretch>
            <a:fillRect/>
          </a:stretch>
        </p:blipFill>
        <p:spPr>
          <a:xfrm>
            <a:off x="6115355" y="206139"/>
            <a:ext cx="1782862" cy="1505374"/>
          </a:xfrm>
          <a:prstGeom prst="rect">
            <a:avLst/>
          </a:prstGeom>
          <a:solidFill>
            <a:schemeClr val="bg1"/>
          </a:solidFill>
          <a:ln w="12700">
            <a:miter lim="400000"/>
          </a:ln>
        </p:spPr>
      </p:pic>
    </p:spTree>
    <p:extLst>
      <p:ext uri="{BB962C8B-B14F-4D97-AF65-F5344CB8AC3E}">
        <p14:creationId xmlns:p14="http://schemas.microsoft.com/office/powerpoint/2010/main" val="2343716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B9CBFA-A14D-4259-A2A9-A5F94A3E3F57}"/>
              </a:ext>
            </a:extLst>
          </p:cNvPr>
          <p:cNvSpPr>
            <a:spLocks noGrp="1"/>
          </p:cNvSpPr>
          <p:nvPr>
            <p:ph type="sldNum" sz="quarter" idx="12"/>
          </p:nvPr>
        </p:nvSpPr>
        <p:spPr/>
        <p:txBody>
          <a:bodyPr/>
          <a:lstStyle/>
          <a:p>
            <a:fld id="{E077DA78-E013-4A8C-AD75-63A150561B10}" type="slidenum">
              <a:rPr lang="zh-CN" altLang="en-US" smtClean="0"/>
              <a:pPr/>
              <a:t>31</a:t>
            </a:fld>
            <a:endParaRPr lang="zh-CN" altLang="en-US"/>
          </a:p>
        </p:txBody>
      </p:sp>
      <p:pic>
        <p:nvPicPr>
          <p:cNvPr id="5" name="Picture 4">
            <a:extLst>
              <a:ext uri="{FF2B5EF4-FFF2-40B4-BE49-F238E27FC236}">
                <a16:creationId xmlns:a16="http://schemas.microsoft.com/office/drawing/2014/main" id="{22955F5F-50EF-4D7A-9A1F-5629DA53CB8B}"/>
              </a:ext>
            </a:extLst>
          </p:cNvPr>
          <p:cNvPicPr>
            <a:picLocks noChangeAspect="1"/>
          </p:cNvPicPr>
          <p:nvPr/>
        </p:nvPicPr>
        <p:blipFill rotWithShape="1">
          <a:blip r:embed="rId2"/>
          <a:srcRect l="11561" t="7411" r="12984"/>
          <a:stretch/>
        </p:blipFill>
        <p:spPr>
          <a:xfrm>
            <a:off x="502977" y="219667"/>
            <a:ext cx="3824996" cy="6638333"/>
          </a:xfrm>
          <a:prstGeom prst="rect">
            <a:avLst/>
          </a:prstGeom>
        </p:spPr>
      </p:pic>
      <p:pic>
        <p:nvPicPr>
          <p:cNvPr id="9" name="Picture 8">
            <a:extLst>
              <a:ext uri="{FF2B5EF4-FFF2-40B4-BE49-F238E27FC236}">
                <a16:creationId xmlns:a16="http://schemas.microsoft.com/office/drawing/2014/main" id="{8C4A50F1-29F8-4012-86BF-451EFAD15D18}"/>
              </a:ext>
            </a:extLst>
          </p:cNvPr>
          <p:cNvPicPr>
            <a:picLocks noChangeAspect="1"/>
          </p:cNvPicPr>
          <p:nvPr/>
        </p:nvPicPr>
        <p:blipFill rotWithShape="1">
          <a:blip r:embed="rId3"/>
          <a:srcRect l="12894" r="13341"/>
          <a:stretch/>
        </p:blipFill>
        <p:spPr>
          <a:xfrm>
            <a:off x="4871406" y="50196"/>
            <a:ext cx="3524320" cy="6757607"/>
          </a:xfrm>
          <a:prstGeom prst="rect">
            <a:avLst/>
          </a:prstGeom>
        </p:spPr>
      </p:pic>
      <p:pic>
        <p:nvPicPr>
          <p:cNvPr id="7" name="Picture 6">
            <a:extLst>
              <a:ext uri="{FF2B5EF4-FFF2-40B4-BE49-F238E27FC236}">
                <a16:creationId xmlns:a16="http://schemas.microsoft.com/office/drawing/2014/main" id="{5745B408-4C73-4C2A-B7B1-8F467016D619}"/>
              </a:ext>
            </a:extLst>
          </p:cNvPr>
          <p:cNvPicPr>
            <a:picLocks noChangeAspect="1"/>
          </p:cNvPicPr>
          <p:nvPr/>
        </p:nvPicPr>
        <p:blipFill rotWithShape="1">
          <a:blip r:embed="rId4"/>
          <a:srcRect l="12087" r="12458"/>
          <a:stretch/>
        </p:blipFill>
        <p:spPr>
          <a:xfrm>
            <a:off x="8537097" y="26343"/>
            <a:ext cx="3654902" cy="6850862"/>
          </a:xfrm>
          <a:prstGeom prst="rect">
            <a:avLst/>
          </a:prstGeom>
        </p:spPr>
      </p:pic>
    </p:spTree>
    <p:extLst>
      <p:ext uri="{BB962C8B-B14F-4D97-AF65-F5344CB8AC3E}">
        <p14:creationId xmlns:p14="http://schemas.microsoft.com/office/powerpoint/2010/main" val="1407125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B9CBFA-A14D-4259-A2A9-A5F94A3E3F57}"/>
              </a:ext>
            </a:extLst>
          </p:cNvPr>
          <p:cNvSpPr>
            <a:spLocks noGrp="1"/>
          </p:cNvSpPr>
          <p:nvPr>
            <p:ph type="sldNum" sz="quarter" idx="12"/>
          </p:nvPr>
        </p:nvSpPr>
        <p:spPr/>
        <p:txBody>
          <a:bodyPr/>
          <a:lstStyle/>
          <a:p>
            <a:fld id="{E077DA78-E013-4A8C-AD75-63A150561B10}" type="slidenum">
              <a:rPr lang="zh-CN" altLang="en-US" smtClean="0"/>
              <a:pPr/>
              <a:t>32</a:t>
            </a:fld>
            <a:endParaRPr lang="zh-CN" altLang="en-US"/>
          </a:p>
        </p:txBody>
      </p:sp>
      <p:pic>
        <p:nvPicPr>
          <p:cNvPr id="11" name="Picture 10">
            <a:extLst>
              <a:ext uri="{FF2B5EF4-FFF2-40B4-BE49-F238E27FC236}">
                <a16:creationId xmlns:a16="http://schemas.microsoft.com/office/drawing/2014/main" id="{273A6178-62B4-44B3-A140-C2170506D06A}"/>
              </a:ext>
            </a:extLst>
          </p:cNvPr>
          <p:cNvPicPr>
            <a:picLocks noChangeAspect="1"/>
          </p:cNvPicPr>
          <p:nvPr/>
        </p:nvPicPr>
        <p:blipFill rotWithShape="1">
          <a:blip r:embed="rId2"/>
          <a:srcRect l="13295" t="6995" r="12941"/>
          <a:stretch/>
        </p:blipFill>
        <p:spPr>
          <a:xfrm>
            <a:off x="4078386" y="81122"/>
            <a:ext cx="3754704" cy="6695755"/>
          </a:xfrm>
          <a:prstGeom prst="rect">
            <a:avLst/>
          </a:prstGeom>
        </p:spPr>
      </p:pic>
    </p:spTree>
    <p:extLst>
      <p:ext uri="{BB962C8B-B14F-4D97-AF65-F5344CB8AC3E}">
        <p14:creationId xmlns:p14="http://schemas.microsoft.com/office/powerpoint/2010/main" val="3373951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77F69A3A-776E-4DDA-8AF9-1FBAC5083ADB}"/>
              </a:ext>
            </a:extLst>
          </p:cNvPr>
          <p:cNvSpPr/>
          <p:nvPr/>
        </p:nvSpPr>
        <p:spPr>
          <a:xfrm>
            <a:off x="7176120" y="1988840"/>
            <a:ext cx="4736774" cy="3816429"/>
          </a:xfrm>
          <a:prstGeom prst="rect">
            <a:avLst/>
          </a:prstGeom>
        </p:spPr>
        <p:txBody>
          <a:bodyPr wrap="square">
            <a:spAutoFit/>
          </a:bodyPr>
          <a:lstStyle/>
          <a:p>
            <a:pPr marL="285750" indent="-285750">
              <a:buFont typeface="Wingdings" panose="05000000000000000000" pitchFamily="2" charset="2"/>
              <a:buChar char="Ø"/>
            </a:pPr>
            <a:r>
              <a:rPr lang="zh-CN" altLang="en-US" sz="2200" b="1" kern="100" spc="-35" dirty="0">
                <a:solidFill>
                  <a:srgbClr val="0070C0"/>
                </a:solidFill>
                <a:cs typeface="Times New Roman" panose="02020603050405020304" pitchFamily="18" charset="0"/>
              </a:rPr>
              <a:t>超高能</a:t>
            </a:r>
            <a:r>
              <a:rPr lang="zh-CN" altLang="zh-CN" sz="2200" b="1" kern="100" spc="-35" dirty="0">
                <a:solidFill>
                  <a:srgbClr val="0070C0"/>
                </a:solidFill>
                <a:cs typeface="Times New Roman" panose="02020603050405020304" pitchFamily="18" charset="0"/>
              </a:rPr>
              <a:t>宇宙线起源</a:t>
            </a:r>
            <a:r>
              <a:rPr lang="zh-CN" altLang="en-US" sz="2200" b="1" kern="100" spc="-35" dirty="0">
                <a:solidFill>
                  <a:srgbClr val="0070C0"/>
                </a:solidFill>
                <a:cs typeface="Times New Roman" panose="02020603050405020304" pitchFamily="18" charset="0"/>
              </a:rPr>
              <a:t>是</a:t>
            </a:r>
            <a:r>
              <a:rPr lang="en-US" altLang="zh-CN" sz="2200" b="1" kern="100" spc="-35" dirty="0">
                <a:solidFill>
                  <a:srgbClr val="0070C0"/>
                </a:solidFill>
                <a:cs typeface="Times New Roman" panose="02020603050405020304" pitchFamily="18" charset="0"/>
              </a:rPr>
              <a:t>“</a:t>
            </a:r>
            <a:r>
              <a:rPr lang="zh-CN" altLang="zh-CN" sz="2200" b="1" kern="100" spc="-35" dirty="0">
                <a:solidFill>
                  <a:srgbClr val="0070C0"/>
                </a:solidFill>
                <a:cs typeface="Times New Roman" panose="02020603050405020304" pitchFamily="18" charset="0"/>
              </a:rPr>
              <a:t>世纪之谜</a:t>
            </a:r>
            <a:r>
              <a:rPr lang="en-US" altLang="zh-CN" sz="2200" b="1" kern="100" spc="-35" dirty="0">
                <a:solidFill>
                  <a:srgbClr val="0070C0"/>
                </a:solidFill>
                <a:cs typeface="Times New Roman" panose="02020603050405020304" pitchFamily="18" charset="0"/>
              </a:rPr>
              <a:t>”</a:t>
            </a:r>
            <a:r>
              <a:rPr lang="zh-CN" altLang="en-US" sz="2200" kern="100" spc="-35" dirty="0">
                <a:solidFill>
                  <a:srgbClr val="000000"/>
                </a:solidFill>
                <a:cs typeface="Times New Roman" panose="02020603050405020304" pitchFamily="18" charset="0"/>
              </a:rPr>
              <a:t>：来源于什么样的极端天体，是</a:t>
            </a:r>
            <a:r>
              <a:rPr lang="zh-CN" altLang="zh-CN" sz="2200" kern="100" spc="-35" dirty="0">
                <a:solidFill>
                  <a:srgbClr val="000000"/>
                </a:solidFill>
                <a:cs typeface="Times New Roman" panose="02020603050405020304" pitchFamily="18" charset="0"/>
              </a:rPr>
              <a:t>如何被加速到</a:t>
            </a:r>
            <a:r>
              <a:rPr lang="zh-CN" altLang="en-US" sz="2200" kern="100" spc="-35" dirty="0">
                <a:solidFill>
                  <a:srgbClr val="000000"/>
                </a:solidFill>
                <a:cs typeface="Times New Roman" panose="02020603050405020304" pitchFamily="18" charset="0"/>
              </a:rPr>
              <a:t>如此</a:t>
            </a:r>
            <a:r>
              <a:rPr lang="zh-CN" altLang="zh-CN" sz="2200" kern="100" spc="-35" dirty="0">
                <a:solidFill>
                  <a:srgbClr val="000000"/>
                </a:solidFill>
                <a:cs typeface="Times New Roman" panose="02020603050405020304" pitchFamily="18" charset="0"/>
              </a:rPr>
              <a:t>高</a:t>
            </a:r>
            <a:r>
              <a:rPr lang="zh-CN" altLang="en-US" sz="2200" kern="100" spc="-35" dirty="0">
                <a:solidFill>
                  <a:srgbClr val="000000"/>
                </a:solidFill>
                <a:cs typeface="Times New Roman" panose="02020603050405020304" pitchFamily="18" charset="0"/>
              </a:rPr>
              <a:t>的</a:t>
            </a:r>
            <a:r>
              <a:rPr lang="zh-CN" altLang="zh-CN" sz="2200" kern="100" spc="-35" dirty="0">
                <a:solidFill>
                  <a:srgbClr val="000000"/>
                </a:solidFill>
                <a:cs typeface="Times New Roman" panose="02020603050405020304" pitchFamily="18" charset="0"/>
              </a:rPr>
              <a:t>能量</a:t>
            </a:r>
            <a:r>
              <a:rPr lang="zh-CN" altLang="en-US" sz="2200" kern="100" spc="-35" dirty="0">
                <a:solidFill>
                  <a:srgbClr val="000000"/>
                </a:solidFill>
                <a:cs typeface="Times New Roman" panose="02020603050405020304" pitchFamily="18" charset="0"/>
              </a:rPr>
              <a:t>（比地面加速器高一千万倍）</a:t>
            </a:r>
            <a:r>
              <a:rPr lang="zh-CN" altLang="zh-CN" sz="2200" kern="100" spc="-35" dirty="0">
                <a:solidFill>
                  <a:srgbClr val="000000"/>
                </a:solidFill>
                <a:cs typeface="Times New Roman" panose="02020603050405020304" pitchFamily="18" charset="0"/>
              </a:rPr>
              <a:t>？</a:t>
            </a:r>
            <a:endParaRPr lang="en-US" altLang="zh-CN" sz="2200" kern="100" spc="-35" dirty="0">
              <a:solidFill>
                <a:srgbClr val="000000"/>
              </a:solidFill>
              <a:cs typeface="Times New Roman" panose="02020603050405020304" pitchFamily="18" charset="0"/>
            </a:endParaRPr>
          </a:p>
          <a:p>
            <a:pPr marL="285750" indent="-285750">
              <a:buFont typeface="Wingdings" panose="05000000000000000000" pitchFamily="2" charset="2"/>
              <a:buChar char="Ø"/>
            </a:pPr>
            <a:r>
              <a:rPr lang="zh-CN" altLang="zh-CN" sz="2200" kern="100" spc="-35" dirty="0">
                <a:solidFill>
                  <a:srgbClr val="000000"/>
                </a:solidFill>
                <a:cs typeface="Times New Roman" panose="02020603050405020304" pitchFamily="18" charset="0"/>
              </a:rPr>
              <a:t>被美国国家研究委员会列入</a:t>
            </a:r>
            <a:r>
              <a:rPr lang="en-US" altLang="zh-CN" sz="2200" b="1" kern="100" spc="-35" dirty="0">
                <a:solidFill>
                  <a:srgbClr val="0070C0"/>
                </a:solidFill>
                <a:cs typeface="Times New Roman" panose="02020603050405020304" pitchFamily="18" charset="0"/>
              </a:rPr>
              <a:t>“</a:t>
            </a:r>
            <a:r>
              <a:rPr lang="zh-CN" altLang="en-US" sz="2200" b="1" kern="100" spc="-35" dirty="0">
                <a:solidFill>
                  <a:srgbClr val="0070C0"/>
                </a:solidFill>
                <a:cs typeface="Times New Roman" panose="02020603050405020304" pitchFamily="18" charset="0"/>
              </a:rPr>
              <a:t>从夸克到宇宙的</a:t>
            </a:r>
            <a:r>
              <a:rPr lang="en-US" altLang="zh-CN" sz="2200" b="1" kern="100" spc="-35" dirty="0">
                <a:solidFill>
                  <a:srgbClr val="0070C0"/>
                </a:solidFill>
                <a:cs typeface="Times New Roman" panose="02020603050405020304" pitchFamily="18" charset="0"/>
              </a:rPr>
              <a:t>11 </a:t>
            </a:r>
            <a:r>
              <a:rPr lang="zh-CN" altLang="zh-CN" sz="2200" b="1" kern="100" spc="-35" dirty="0">
                <a:solidFill>
                  <a:srgbClr val="0070C0"/>
                </a:solidFill>
                <a:cs typeface="Times New Roman" panose="02020603050405020304" pitchFamily="18" charset="0"/>
              </a:rPr>
              <a:t>个基本科学问题</a:t>
            </a:r>
            <a:r>
              <a:rPr lang="en-US" altLang="zh-CN" sz="2200" b="1" kern="100" spc="-35" dirty="0">
                <a:solidFill>
                  <a:srgbClr val="0070C0"/>
                </a:solidFill>
                <a:cs typeface="Times New Roman" panose="02020603050405020304" pitchFamily="18" charset="0"/>
              </a:rPr>
              <a:t>”</a:t>
            </a:r>
            <a:r>
              <a:rPr lang="zh-CN" altLang="zh-CN" sz="2200" b="1" kern="100" spc="-35" dirty="0">
                <a:solidFill>
                  <a:srgbClr val="0070C0"/>
                </a:solidFill>
                <a:cs typeface="Times New Roman" panose="02020603050405020304" pitchFamily="18" charset="0"/>
              </a:rPr>
              <a:t>之一。</a:t>
            </a:r>
            <a:endParaRPr lang="en-US" altLang="zh-CN" sz="2200" b="1" kern="100" spc="-35" dirty="0">
              <a:solidFill>
                <a:srgbClr val="0070C0"/>
              </a:solidFill>
              <a:cs typeface="Times New Roman" panose="02020603050405020304" pitchFamily="18" charset="0"/>
            </a:endParaRPr>
          </a:p>
          <a:p>
            <a:pPr marL="285750" indent="-285750">
              <a:buFont typeface="Wingdings" panose="05000000000000000000" pitchFamily="2" charset="2"/>
              <a:buChar char="Ø"/>
            </a:pPr>
            <a:r>
              <a:rPr lang="zh-CN" altLang="en-US" sz="2200" kern="100" spc="-35" dirty="0">
                <a:solidFill>
                  <a:srgbClr val="000000"/>
                </a:solidFill>
                <a:cs typeface="Times New Roman" panose="02020603050405020304" pitchFamily="18" charset="0"/>
              </a:rPr>
              <a:t>被</a:t>
            </a:r>
            <a:r>
              <a:rPr lang="en-US" altLang="zh-CN" sz="2200" kern="100" spc="-35" dirty="0">
                <a:solidFill>
                  <a:srgbClr val="000000"/>
                </a:solidFill>
                <a:cs typeface="Times New Roman" panose="02020603050405020304" pitchFamily="18" charset="0"/>
              </a:rPr>
              <a:t>2012</a:t>
            </a:r>
            <a:r>
              <a:rPr lang="zh-CN" altLang="zh-CN" sz="2200" kern="100" spc="-35" dirty="0">
                <a:solidFill>
                  <a:srgbClr val="000000"/>
                </a:solidFill>
                <a:cs typeface="Times New Roman" panose="02020603050405020304" pitchFamily="18" charset="0"/>
              </a:rPr>
              <a:t>年《</a:t>
            </a:r>
            <a:r>
              <a:rPr lang="en-US" altLang="zh-CN" sz="2200" kern="100" spc="-35" dirty="0">
                <a:solidFill>
                  <a:srgbClr val="000000"/>
                </a:solidFill>
                <a:cs typeface="Times New Roman" panose="02020603050405020304" pitchFamily="18" charset="0"/>
              </a:rPr>
              <a:t>Science</a:t>
            </a:r>
            <a:r>
              <a:rPr lang="zh-CN" altLang="zh-CN" sz="2200" kern="100" spc="-35" dirty="0">
                <a:solidFill>
                  <a:srgbClr val="000000"/>
                </a:solidFill>
                <a:cs typeface="Times New Roman" panose="02020603050405020304" pitchFamily="18" charset="0"/>
              </a:rPr>
              <a:t>》杂志列</a:t>
            </a:r>
            <a:r>
              <a:rPr lang="zh-CN" altLang="en-US" sz="2200" kern="100" spc="-35" dirty="0">
                <a:solidFill>
                  <a:srgbClr val="000000"/>
                </a:solidFill>
                <a:cs typeface="Times New Roman" panose="02020603050405020304" pitchFamily="18" charset="0"/>
              </a:rPr>
              <a:t>为</a:t>
            </a:r>
            <a:r>
              <a:rPr lang="en-US" altLang="zh-CN" sz="2200" b="1" kern="100" spc="-35" dirty="0">
                <a:solidFill>
                  <a:srgbClr val="0070C0"/>
                </a:solidFill>
                <a:cs typeface="Times New Roman" panose="02020603050405020304" pitchFamily="18" charset="0"/>
              </a:rPr>
              <a:t>8</a:t>
            </a:r>
            <a:r>
              <a:rPr lang="zh-CN" altLang="zh-CN" sz="2200" b="1" kern="100" spc="-35" dirty="0">
                <a:solidFill>
                  <a:srgbClr val="0070C0"/>
                </a:solidFill>
                <a:cs typeface="Times New Roman" panose="02020603050405020304" pitchFamily="18" charset="0"/>
              </a:rPr>
              <a:t>大天文学之谜</a:t>
            </a:r>
            <a:r>
              <a:rPr lang="zh-CN" altLang="en-US" sz="2200" b="1" kern="100" spc="-35" dirty="0">
                <a:solidFill>
                  <a:srgbClr val="0070C0"/>
                </a:solidFill>
                <a:cs typeface="Times New Roman" panose="02020603050405020304" pitchFamily="18" charset="0"/>
              </a:rPr>
              <a:t>之一</a:t>
            </a:r>
            <a:r>
              <a:rPr lang="zh-CN" altLang="zh-CN" sz="2200" b="1" kern="100" spc="-35" dirty="0">
                <a:solidFill>
                  <a:srgbClr val="0070C0"/>
                </a:solidFill>
                <a:cs typeface="Times New Roman" panose="02020603050405020304" pitchFamily="18" charset="0"/>
              </a:rPr>
              <a:t>。</a:t>
            </a:r>
            <a:endParaRPr lang="en-US" altLang="zh-CN" sz="2200" b="1" kern="100" spc="-35" dirty="0">
              <a:solidFill>
                <a:srgbClr val="0070C0"/>
              </a:solidFill>
              <a:cs typeface="Times New Roman" panose="02020603050405020304" pitchFamily="18" charset="0"/>
            </a:endParaRPr>
          </a:p>
          <a:p>
            <a:pPr marL="285750" indent="-285750">
              <a:buFont typeface="Wingdings" panose="05000000000000000000" pitchFamily="2" charset="2"/>
              <a:buChar char="Ø"/>
            </a:pPr>
            <a:r>
              <a:rPr lang="zh-CN" altLang="zh-CN" sz="2200" kern="100" spc="-35" dirty="0">
                <a:solidFill>
                  <a:srgbClr val="000000"/>
                </a:solidFill>
                <a:cs typeface="Times New Roman" panose="02020603050405020304" pitchFamily="18" charset="0"/>
              </a:rPr>
              <a:t>围绕这一核心问题形成了</a:t>
            </a:r>
            <a:r>
              <a:rPr lang="zh-CN" altLang="zh-CN" sz="2200" b="1" kern="100" spc="-35" dirty="0">
                <a:solidFill>
                  <a:srgbClr val="0070C0"/>
                </a:solidFill>
                <a:cs typeface="Times New Roman" panose="02020603050405020304" pitchFamily="18" charset="0"/>
              </a:rPr>
              <a:t>伽马天文，</a:t>
            </a:r>
            <a:r>
              <a:rPr lang="zh-CN" altLang="zh-CN" sz="2200" kern="100" spc="-35" dirty="0">
                <a:solidFill>
                  <a:srgbClr val="000000"/>
                </a:solidFill>
                <a:cs typeface="Times New Roman" panose="02020603050405020304" pitchFamily="18" charset="0"/>
              </a:rPr>
              <a:t>中微子天文和粒子天文探测三大前沿领域</a:t>
            </a:r>
            <a:endParaRPr lang="zh-CN" altLang="en-US" sz="2200" kern="100" spc="-35" dirty="0">
              <a:solidFill>
                <a:srgbClr val="000000"/>
              </a:solidFill>
              <a:cs typeface="Times New Roman" panose="02020603050405020304" pitchFamily="18" charset="0"/>
            </a:endParaRPr>
          </a:p>
        </p:txBody>
      </p:sp>
      <p:pic>
        <p:nvPicPr>
          <p:cNvPr id="5" name="Picture 2">
            <a:extLst>
              <a:ext uri="{FF2B5EF4-FFF2-40B4-BE49-F238E27FC236}">
                <a16:creationId xmlns:a16="http://schemas.microsoft.com/office/drawing/2014/main" id="{1FBE852A-705F-4D94-8174-5220F421F668}"/>
              </a:ext>
            </a:extLst>
          </p:cNvPr>
          <p:cNvPicPr>
            <a:picLocks noChangeAspect="1" noChangeArrowheads="1"/>
          </p:cNvPicPr>
          <p:nvPr/>
        </p:nvPicPr>
        <p:blipFill>
          <a:blip r:embed="rId2" cstate="print"/>
          <a:srcRect/>
          <a:stretch>
            <a:fillRect/>
          </a:stretch>
        </p:blipFill>
        <p:spPr bwMode="auto">
          <a:xfrm>
            <a:off x="551384" y="1772815"/>
            <a:ext cx="6192688" cy="4740553"/>
          </a:xfrm>
          <a:prstGeom prst="rect">
            <a:avLst/>
          </a:prstGeom>
          <a:noFill/>
          <a:ln w="9525">
            <a:noFill/>
            <a:miter lim="800000"/>
            <a:headEnd/>
            <a:tailEnd/>
          </a:ln>
          <a:effectLst/>
        </p:spPr>
      </p:pic>
      <p:sp>
        <p:nvSpPr>
          <p:cNvPr id="6" name="矩形 5">
            <a:extLst>
              <a:ext uri="{FF2B5EF4-FFF2-40B4-BE49-F238E27FC236}">
                <a16:creationId xmlns:a16="http://schemas.microsoft.com/office/drawing/2014/main" id="{DBD5B246-5E12-4302-B047-9F8DF5B3BA9D}"/>
              </a:ext>
            </a:extLst>
          </p:cNvPr>
          <p:cNvSpPr/>
          <p:nvPr/>
        </p:nvSpPr>
        <p:spPr>
          <a:xfrm>
            <a:off x="479376" y="325100"/>
            <a:ext cx="8323491" cy="1218860"/>
          </a:xfrm>
          <a:prstGeom prst="rect">
            <a:avLst/>
          </a:prstGeom>
        </p:spPr>
        <p:txBody>
          <a:bodyPr wrap="square">
            <a:spAutoFit/>
          </a:bodyPr>
          <a:lstStyle/>
          <a:p>
            <a:pPr marL="514350" indent="-514350">
              <a:buAutoNum type="arabicPeriod"/>
            </a:pPr>
            <a:r>
              <a:rPr lang="zh-CN" altLang="en-US" sz="3600" b="1" dirty="0"/>
              <a:t>项目提出的背景及意义</a:t>
            </a:r>
            <a:endParaRPr lang="en-US" altLang="zh-CN" sz="3600" b="1" dirty="0"/>
          </a:p>
          <a:p>
            <a:pPr lvl="1" algn="ctr">
              <a:lnSpc>
                <a:spcPct val="150000"/>
              </a:lnSpc>
            </a:pPr>
            <a:r>
              <a:rPr lang="zh-CN" altLang="en-US" sz="2800" b="1" dirty="0">
                <a:solidFill>
                  <a:srgbClr val="FF0000"/>
                </a:solidFill>
              </a:rPr>
              <a:t>科学目标：探索超高能宇宙线起源的世纪之谜</a:t>
            </a:r>
          </a:p>
        </p:txBody>
      </p:sp>
    </p:spTree>
    <p:extLst>
      <p:ext uri="{BB962C8B-B14F-4D97-AF65-F5344CB8AC3E}">
        <p14:creationId xmlns:p14="http://schemas.microsoft.com/office/powerpoint/2010/main" val="2193386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7408" y="200100"/>
            <a:ext cx="3392692" cy="584775"/>
          </a:xfrm>
          <a:prstGeom prst="rect">
            <a:avLst/>
          </a:prstGeom>
          <a:noFill/>
        </p:spPr>
        <p:txBody>
          <a:bodyPr wrap="square" rtlCol="0">
            <a:spAutoFit/>
          </a:bodyPr>
          <a:lstStyle/>
          <a:p>
            <a:r>
              <a:rPr lang="zh-CN" altLang="en-US" sz="3200" b="1" dirty="0"/>
              <a:t>研究方案：</a:t>
            </a:r>
          </a:p>
        </p:txBody>
      </p:sp>
      <p:pic>
        <p:nvPicPr>
          <p:cNvPr id="7" name="Screenshot 2022-12-12 at 7.07.50 PM.png" descr="Screenshot 2022-12-12 at 7.07.50 PM.png">
            <a:extLst>
              <a:ext uri="{FF2B5EF4-FFF2-40B4-BE49-F238E27FC236}">
                <a16:creationId xmlns:a16="http://schemas.microsoft.com/office/drawing/2014/main" id="{A844CA4C-589D-406F-9C84-D737FE442581}"/>
              </a:ext>
            </a:extLst>
          </p:cNvPr>
          <p:cNvPicPr>
            <a:picLocks noChangeAspect="1"/>
          </p:cNvPicPr>
          <p:nvPr/>
        </p:nvPicPr>
        <p:blipFill>
          <a:blip r:embed="rId2">
            <a:extLst/>
          </a:blip>
          <a:stretch>
            <a:fillRect/>
          </a:stretch>
        </p:blipFill>
        <p:spPr>
          <a:xfrm>
            <a:off x="5008168" y="980728"/>
            <a:ext cx="7044877" cy="4385365"/>
          </a:xfrm>
          <a:prstGeom prst="rect">
            <a:avLst/>
          </a:prstGeom>
          <a:ln w="12700">
            <a:miter lim="400000"/>
          </a:ln>
        </p:spPr>
      </p:pic>
      <p:pic>
        <p:nvPicPr>
          <p:cNvPr id="6" name="图片 5">
            <a:extLst>
              <a:ext uri="{FF2B5EF4-FFF2-40B4-BE49-F238E27FC236}">
                <a16:creationId xmlns:a16="http://schemas.microsoft.com/office/drawing/2014/main" id="{01CDD198-3CC5-45C5-B71F-F05609374601}"/>
              </a:ext>
            </a:extLst>
          </p:cNvPr>
          <p:cNvPicPr>
            <a:picLocks noChangeAspect="1"/>
          </p:cNvPicPr>
          <p:nvPr/>
        </p:nvPicPr>
        <p:blipFill>
          <a:blip r:embed="rId3"/>
          <a:stretch>
            <a:fillRect/>
          </a:stretch>
        </p:blipFill>
        <p:spPr>
          <a:xfrm>
            <a:off x="407368" y="908720"/>
            <a:ext cx="4413389" cy="3113584"/>
          </a:xfrm>
          <a:prstGeom prst="rect">
            <a:avLst/>
          </a:prstGeom>
        </p:spPr>
      </p:pic>
      <p:pic>
        <p:nvPicPr>
          <p:cNvPr id="16" name="图片 15">
            <a:extLst>
              <a:ext uri="{FF2B5EF4-FFF2-40B4-BE49-F238E27FC236}">
                <a16:creationId xmlns:a16="http://schemas.microsoft.com/office/drawing/2014/main" id="{2508A831-76F4-44E1-BDCB-D828AB329A0F}"/>
              </a:ext>
            </a:extLst>
          </p:cNvPr>
          <p:cNvPicPr>
            <a:picLocks noChangeAspect="1"/>
          </p:cNvPicPr>
          <p:nvPr/>
        </p:nvPicPr>
        <p:blipFill>
          <a:blip r:embed="rId4"/>
          <a:stretch>
            <a:fillRect/>
          </a:stretch>
        </p:blipFill>
        <p:spPr>
          <a:xfrm>
            <a:off x="623224" y="3789040"/>
            <a:ext cx="3681060" cy="2940868"/>
          </a:xfrm>
          <a:prstGeom prst="rect">
            <a:avLst/>
          </a:prstGeom>
        </p:spPr>
      </p:pic>
      <p:sp>
        <p:nvSpPr>
          <p:cNvPr id="17" name="文本框 16">
            <a:extLst>
              <a:ext uri="{FF2B5EF4-FFF2-40B4-BE49-F238E27FC236}">
                <a16:creationId xmlns:a16="http://schemas.microsoft.com/office/drawing/2014/main" id="{433E6251-9243-4C0D-B7DC-4883AB4313A3}"/>
              </a:ext>
            </a:extLst>
          </p:cNvPr>
          <p:cNvSpPr txBox="1"/>
          <p:nvPr/>
        </p:nvSpPr>
        <p:spPr>
          <a:xfrm>
            <a:off x="5447928" y="5661248"/>
            <a:ext cx="4104456" cy="830997"/>
          </a:xfrm>
          <a:prstGeom prst="rect">
            <a:avLst/>
          </a:prstGeom>
          <a:noFill/>
        </p:spPr>
        <p:txBody>
          <a:bodyPr wrap="square" rtlCol="0">
            <a:spAutoFit/>
          </a:bodyPr>
          <a:lstStyle/>
          <a:p>
            <a:pPr marL="342900" indent="-342900">
              <a:buAutoNum type="arabicPeriod"/>
            </a:pPr>
            <a:r>
              <a:rPr lang="zh-CN" altLang="en-US" sz="2400" b="1" dirty="0"/>
              <a:t>基建能力；</a:t>
            </a:r>
            <a:endParaRPr lang="en-US" altLang="zh-CN" sz="2400" b="1" dirty="0"/>
          </a:p>
          <a:p>
            <a:pPr marL="342900" indent="-342900">
              <a:buAutoNum type="arabicPeriod"/>
            </a:pPr>
            <a:r>
              <a:rPr lang="zh-CN" altLang="en-US" sz="2400" b="1" dirty="0"/>
              <a:t>环保压力；</a:t>
            </a:r>
          </a:p>
        </p:txBody>
      </p:sp>
      <p:grpSp>
        <p:nvGrpSpPr>
          <p:cNvPr id="18" name="组合 17">
            <a:extLst>
              <a:ext uri="{FF2B5EF4-FFF2-40B4-BE49-F238E27FC236}">
                <a16:creationId xmlns:a16="http://schemas.microsoft.com/office/drawing/2014/main" id="{B614827F-B4F1-4AEA-8F6B-F276369AA8D6}"/>
              </a:ext>
            </a:extLst>
          </p:cNvPr>
          <p:cNvGrpSpPr/>
          <p:nvPr/>
        </p:nvGrpSpPr>
        <p:grpSpPr>
          <a:xfrm>
            <a:off x="263352" y="819758"/>
            <a:ext cx="11593288" cy="5777594"/>
            <a:chOff x="335360" y="548680"/>
            <a:chExt cx="11665296" cy="6057760"/>
          </a:xfrm>
        </p:grpSpPr>
        <p:sp>
          <p:nvSpPr>
            <p:cNvPr id="19" name="矩形 18">
              <a:extLst>
                <a:ext uri="{FF2B5EF4-FFF2-40B4-BE49-F238E27FC236}">
                  <a16:creationId xmlns:a16="http://schemas.microsoft.com/office/drawing/2014/main" id="{F476F884-11CC-4105-833B-298F5DA14E83}"/>
                </a:ext>
              </a:extLst>
            </p:cNvPr>
            <p:cNvSpPr/>
            <p:nvPr/>
          </p:nvSpPr>
          <p:spPr>
            <a:xfrm>
              <a:off x="335360" y="548680"/>
              <a:ext cx="11665296" cy="60577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0" name="组合 19">
              <a:extLst>
                <a:ext uri="{FF2B5EF4-FFF2-40B4-BE49-F238E27FC236}">
                  <a16:creationId xmlns:a16="http://schemas.microsoft.com/office/drawing/2014/main" id="{315874A4-5F55-4729-A40B-7A92E7EF8960}"/>
                </a:ext>
              </a:extLst>
            </p:cNvPr>
            <p:cNvGrpSpPr/>
            <p:nvPr/>
          </p:nvGrpSpPr>
          <p:grpSpPr>
            <a:xfrm>
              <a:off x="407368" y="692696"/>
              <a:ext cx="11504032" cy="5913744"/>
              <a:chOff x="35496" y="1280514"/>
              <a:chExt cx="9301010" cy="5193664"/>
            </a:xfrm>
            <a:solidFill>
              <a:schemeClr val="bg1"/>
            </a:solidFill>
          </p:grpSpPr>
          <p:grpSp>
            <p:nvGrpSpPr>
              <p:cNvPr id="21" name="组合 20">
                <a:extLst>
                  <a:ext uri="{FF2B5EF4-FFF2-40B4-BE49-F238E27FC236}">
                    <a16:creationId xmlns:a16="http://schemas.microsoft.com/office/drawing/2014/main" id="{8CFC4614-65DA-4956-B8AD-C8F25F2B181D}"/>
                  </a:ext>
                </a:extLst>
              </p:cNvPr>
              <p:cNvGrpSpPr/>
              <p:nvPr/>
            </p:nvGrpSpPr>
            <p:grpSpPr>
              <a:xfrm>
                <a:off x="35496" y="1280514"/>
                <a:ext cx="9301010" cy="5193664"/>
                <a:chOff x="0" y="1280514"/>
                <a:chExt cx="9301010" cy="5193664"/>
              </a:xfrm>
              <a:grpFill/>
            </p:grpSpPr>
            <p:grpSp>
              <p:nvGrpSpPr>
                <p:cNvPr id="23" name="组合 22">
                  <a:extLst>
                    <a:ext uri="{FF2B5EF4-FFF2-40B4-BE49-F238E27FC236}">
                      <a16:creationId xmlns:a16="http://schemas.microsoft.com/office/drawing/2014/main" id="{A0EC769D-143B-40CB-B1F6-9D15BEC32BF6}"/>
                    </a:ext>
                  </a:extLst>
                </p:cNvPr>
                <p:cNvGrpSpPr/>
                <p:nvPr/>
              </p:nvGrpSpPr>
              <p:grpSpPr>
                <a:xfrm>
                  <a:off x="0" y="1280514"/>
                  <a:ext cx="9149489" cy="5193664"/>
                  <a:chOff x="1647645" y="2372264"/>
                  <a:chExt cx="22073284" cy="11593224"/>
                </a:xfrm>
                <a:grpFill/>
              </p:grpSpPr>
              <p:sp>
                <p:nvSpPr>
                  <p:cNvPr id="25" name="矩形 24">
                    <a:extLst>
                      <a:ext uri="{FF2B5EF4-FFF2-40B4-BE49-F238E27FC236}">
                        <a16:creationId xmlns:a16="http://schemas.microsoft.com/office/drawing/2014/main" id="{DF214180-62B8-488E-9E1A-9E978E5A71CD}"/>
                      </a:ext>
                    </a:extLst>
                  </p:cNvPr>
                  <p:cNvSpPr/>
                  <p:nvPr/>
                </p:nvSpPr>
                <p:spPr>
                  <a:xfrm>
                    <a:off x="1647645" y="7694881"/>
                    <a:ext cx="22073284" cy="1328229"/>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endParaRPr lang="zh-CN" altLang="en-US" sz="3200">
                      <a:solidFill>
                        <a:srgbClr val="FFFFFF"/>
                      </a:solidFill>
                      <a:latin typeface="Helvetica Neue Medium"/>
                      <a:ea typeface="Helvetica Neue Medium"/>
                      <a:cs typeface="Helvetica Neue Medium"/>
                      <a:sym typeface="Helvetica Neue Medium"/>
                    </a:endParaRPr>
                  </a:p>
                </p:txBody>
              </p:sp>
              <p:pic>
                <p:nvPicPr>
                  <p:cNvPr id="26" name="图片 25">
                    <a:extLst>
                      <a:ext uri="{FF2B5EF4-FFF2-40B4-BE49-F238E27FC236}">
                        <a16:creationId xmlns:a16="http://schemas.microsoft.com/office/drawing/2014/main" id="{8CBCA23A-192D-4699-A466-6F4A46F53B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6064" y="2372264"/>
                    <a:ext cx="8026135" cy="4509560"/>
                  </a:xfrm>
                  <a:prstGeom prst="rect">
                    <a:avLst/>
                  </a:prstGeom>
                  <a:grpFill/>
                </p:spPr>
              </p:pic>
              <p:pic>
                <p:nvPicPr>
                  <p:cNvPr id="27" name="图片 26">
                    <a:extLst>
                      <a:ext uri="{FF2B5EF4-FFF2-40B4-BE49-F238E27FC236}">
                        <a16:creationId xmlns:a16="http://schemas.microsoft.com/office/drawing/2014/main" id="{E01DA70E-E4D6-4A90-9F22-D34A0F03F6B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87448" y="2372264"/>
                    <a:ext cx="7983734" cy="4485736"/>
                  </a:xfrm>
                  <a:prstGeom prst="rect">
                    <a:avLst/>
                  </a:prstGeom>
                  <a:grpFill/>
                </p:spPr>
              </p:pic>
              <p:pic>
                <p:nvPicPr>
                  <p:cNvPr id="28" name="图片 27">
                    <a:extLst>
                      <a:ext uri="{FF2B5EF4-FFF2-40B4-BE49-F238E27FC236}">
                        <a16:creationId xmlns:a16="http://schemas.microsoft.com/office/drawing/2014/main" id="{2BA3C3FB-B2FA-411A-A4B0-252AA57A37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36065" y="8593391"/>
                    <a:ext cx="7729039" cy="5211362"/>
                  </a:xfrm>
                  <a:prstGeom prst="rect">
                    <a:avLst/>
                  </a:prstGeom>
                  <a:grpFill/>
                </p:spPr>
              </p:pic>
              <p:pic>
                <p:nvPicPr>
                  <p:cNvPr id="29" name="图片 28">
                    <a:extLst>
                      <a:ext uri="{FF2B5EF4-FFF2-40B4-BE49-F238E27FC236}">
                        <a16:creationId xmlns:a16="http://schemas.microsoft.com/office/drawing/2014/main" id="{28EA14DF-5F3D-4329-BC2A-902963B5D7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69385" y="8587418"/>
                    <a:ext cx="8255480" cy="5378070"/>
                  </a:xfrm>
                  <a:prstGeom prst="rect">
                    <a:avLst/>
                  </a:prstGeom>
                  <a:grpFill/>
                </p:spPr>
              </p:pic>
            </p:grpSp>
            <p:sp>
              <p:nvSpPr>
                <p:cNvPr id="24" name="文本框 23">
                  <a:extLst>
                    <a:ext uri="{FF2B5EF4-FFF2-40B4-BE49-F238E27FC236}">
                      <a16:creationId xmlns:a16="http://schemas.microsoft.com/office/drawing/2014/main" id="{D0550E86-0288-458A-9B63-C51D694C838F}"/>
                    </a:ext>
                  </a:extLst>
                </p:cNvPr>
                <p:cNvSpPr txBox="1"/>
                <p:nvPr/>
              </p:nvSpPr>
              <p:spPr>
                <a:xfrm>
                  <a:off x="7170828" y="2142855"/>
                  <a:ext cx="2130182" cy="3000336"/>
                </a:xfrm>
                <a:prstGeom prst="rect">
                  <a:avLst/>
                </a:prstGeom>
                <a:grpFill/>
              </p:spPr>
              <p:txBody>
                <a:bodyPr wrap="square" rtlCol="0">
                  <a:spAutoFit/>
                </a:bodyPr>
                <a:lstStyle/>
                <a:p>
                  <a:r>
                    <a:rPr lang="zh-CN" altLang="en-US" sz="2400" b="1" dirty="0">
                      <a:solidFill>
                        <a:srgbClr val="3366FF"/>
                      </a:solidFill>
                    </a:rPr>
                    <a:t>探测器要求：</a:t>
                  </a:r>
                  <a:endParaRPr lang="en-US" altLang="zh-CN" sz="2400" b="1" dirty="0">
                    <a:solidFill>
                      <a:srgbClr val="3366FF"/>
                    </a:solidFill>
                  </a:endParaRPr>
                </a:p>
                <a:p>
                  <a:pPr marL="457200" indent="-457200">
                    <a:buAutoNum type="arabicPeriod"/>
                  </a:pPr>
                  <a:r>
                    <a:rPr lang="zh-CN" altLang="en-US" sz="2400" b="1" dirty="0"/>
                    <a:t>在天然水域布置阵列；</a:t>
                  </a:r>
                  <a:endParaRPr lang="en-US" altLang="zh-CN" sz="2400" b="1" dirty="0"/>
                </a:p>
                <a:p>
                  <a:pPr marL="457200" indent="-457200">
                    <a:buAutoNum type="arabicPeriod"/>
                  </a:pPr>
                  <a:r>
                    <a:rPr lang="zh-CN" altLang="en-US" sz="2400" b="1" dirty="0"/>
                    <a:t>探测器模块化；</a:t>
                  </a:r>
                  <a:endParaRPr lang="en-US" altLang="zh-CN" sz="2400" b="1" dirty="0"/>
                </a:p>
                <a:p>
                  <a:pPr marL="457200" indent="-457200">
                    <a:buAutoNum type="arabicPeriod"/>
                  </a:pPr>
                  <a:r>
                    <a:rPr lang="zh-CN" altLang="en-US" sz="2400" b="1" dirty="0"/>
                    <a:t>低成本；</a:t>
                  </a:r>
                  <a:endParaRPr lang="en-US" altLang="zh-CN" sz="2400" b="1" dirty="0"/>
                </a:p>
                <a:p>
                  <a:pPr marL="457200" indent="-457200">
                    <a:buAutoNum type="arabicPeriod"/>
                  </a:pPr>
                  <a:r>
                    <a:rPr lang="zh-CN" altLang="en-US" sz="2400" b="1" dirty="0"/>
                    <a:t>自供能；</a:t>
                  </a:r>
                  <a:endParaRPr lang="en-US" altLang="zh-CN" sz="2400" b="1" dirty="0"/>
                </a:p>
                <a:p>
                  <a:pPr marL="457200" indent="-457200">
                    <a:buAutoNum type="arabicPeriod"/>
                  </a:pPr>
                  <a:r>
                    <a:rPr lang="zh-CN" altLang="en-US" sz="2400" b="1" dirty="0"/>
                    <a:t>易安装易维护；</a:t>
                  </a:r>
                  <a:endParaRPr lang="en-US" altLang="zh-CN" sz="2400" b="1" dirty="0"/>
                </a:p>
                <a:p>
                  <a:endParaRPr lang="en-US" altLang="zh-CN" sz="2400" dirty="0"/>
                </a:p>
                <a:p>
                  <a:endParaRPr lang="zh-CN" altLang="en-US" sz="2400" dirty="0"/>
                </a:p>
              </p:txBody>
            </p:sp>
          </p:grpSp>
          <p:sp>
            <p:nvSpPr>
              <p:cNvPr id="22" name="文本框 21">
                <a:extLst>
                  <a:ext uri="{FF2B5EF4-FFF2-40B4-BE49-F238E27FC236}">
                    <a16:creationId xmlns:a16="http://schemas.microsoft.com/office/drawing/2014/main" id="{BD43F37F-334D-430F-BAF8-0AFE6F1A3BEA}"/>
                  </a:ext>
                </a:extLst>
              </p:cNvPr>
              <p:cNvSpPr txBox="1"/>
              <p:nvPr/>
            </p:nvSpPr>
            <p:spPr>
              <a:xfrm>
                <a:off x="1115616" y="3500853"/>
                <a:ext cx="5544616" cy="461665"/>
              </a:xfrm>
              <a:prstGeom prst="rect">
                <a:avLst/>
              </a:prstGeom>
              <a:grpFill/>
            </p:spPr>
            <p:txBody>
              <a:bodyPr wrap="square" rtlCol="0">
                <a:spAutoFit/>
              </a:bodyPr>
              <a:lstStyle/>
              <a:p>
                <a:r>
                  <a:rPr lang="en-US" altLang="zh-CN" sz="2400" b="1" dirty="0"/>
                  <a:t>LHAASO</a:t>
                </a:r>
                <a:r>
                  <a:rPr lang="zh-CN" altLang="en-US" sz="2400" b="1" dirty="0"/>
                  <a:t>缪子探测器近</a:t>
                </a:r>
                <a:r>
                  <a:rPr lang="en-US" altLang="zh-CN" sz="2400" b="1" dirty="0"/>
                  <a:t>60</a:t>
                </a:r>
                <a:r>
                  <a:rPr lang="zh-CN" altLang="en-US" sz="2400" b="1" dirty="0"/>
                  <a:t>万方的施工量</a:t>
                </a:r>
              </a:p>
            </p:txBody>
          </p:sp>
        </p:grpSp>
      </p:grpSp>
    </p:spTree>
    <p:extLst>
      <p:ext uri="{BB962C8B-B14F-4D97-AF65-F5344CB8AC3E}">
        <p14:creationId xmlns:p14="http://schemas.microsoft.com/office/powerpoint/2010/main" val="72644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p:nvPr/>
        </p:nvPicPr>
        <p:blipFill>
          <a:blip r:embed="rId2"/>
          <a:stretch>
            <a:fillRect/>
          </a:stretch>
        </p:blipFill>
        <p:spPr>
          <a:xfrm>
            <a:off x="0" y="0"/>
            <a:ext cx="4256017" cy="5684520"/>
          </a:xfrm>
          <a:prstGeom prst="rect">
            <a:avLst/>
          </a:prstGeom>
        </p:spPr>
      </p:pic>
      <p:sp>
        <p:nvSpPr>
          <p:cNvPr id="5" name="矩形 4"/>
          <p:cNvSpPr/>
          <p:nvPr/>
        </p:nvSpPr>
        <p:spPr>
          <a:xfrm>
            <a:off x="517889" y="5987534"/>
            <a:ext cx="3624710" cy="369332"/>
          </a:xfrm>
          <a:prstGeom prst="rect">
            <a:avLst/>
          </a:prstGeom>
        </p:spPr>
        <p:txBody>
          <a:bodyPr wrap="none">
            <a:spAutoFit/>
          </a:bodyPr>
          <a:lstStyle/>
          <a:p>
            <a:r>
              <a:rPr lang="zh-CN" altLang="zh-CN" b="1" dirty="0">
                <a:ea typeface="Calibri" panose="020F0502020204030204" pitchFamily="34" charset="0"/>
                <a:cs typeface="Times New Roman" panose="02020603050405020304" pitchFamily="18" charset="0"/>
              </a:rPr>
              <a:t> </a:t>
            </a:r>
            <a:r>
              <a:rPr lang="zh-CN" altLang="zh-CN" b="1" dirty="0">
                <a:latin typeface="Calibri" panose="020F0502020204030204" pitchFamily="34" charset="0"/>
                <a:ea typeface="宋体" panose="02010600030101010101" pitchFamily="2" charset="-122"/>
                <a:cs typeface="Times New Roman" panose="02020603050405020304" pitchFamily="18" charset="0"/>
              </a:rPr>
              <a:t>图</a:t>
            </a:r>
            <a:r>
              <a:rPr lang="en-US" altLang="zh-CN" b="1" dirty="0">
                <a:latin typeface="Calibri" panose="020F0502020204030204" pitchFamily="34" charset="0"/>
                <a:ea typeface="宋体" panose="02010600030101010101" pitchFamily="2" charset="-122"/>
                <a:cs typeface="Times New Roman" panose="02020603050405020304" pitchFamily="18" charset="0"/>
              </a:rPr>
              <a:t>1</a:t>
            </a:r>
            <a:r>
              <a:rPr lang="zh-CN" altLang="zh-CN" b="1" dirty="0">
                <a:latin typeface="Calibri" panose="020F0502020204030204" pitchFamily="34" charset="0"/>
                <a:ea typeface="宋体" panose="02010600030101010101" pitchFamily="2" charset="-122"/>
                <a:cs typeface="Times New Roman" panose="02020603050405020304" pitchFamily="18" charset="0"/>
              </a:rPr>
              <a:t>：双层特卫强发射比测试报告</a:t>
            </a:r>
            <a:endParaRPr lang="zh-CN" altLang="en-US" dirty="0"/>
          </a:p>
        </p:txBody>
      </p:sp>
      <p:pic>
        <p:nvPicPr>
          <p:cNvPr id="6" name="图片 5" descr="C:\Users\jiangdong\Documents\WeChat Files\wxid_679oozylf3rz22\FileStorage\Temp\1673316692508.png"/>
          <p:cNvPicPr/>
          <p:nvPr/>
        </p:nvPicPr>
        <p:blipFill>
          <a:blip r:embed="rId3">
            <a:extLst>
              <a:ext uri="{28A0092B-C50C-407E-A947-70E740481C1C}">
                <a14:useLocalDpi xmlns:a14="http://schemas.microsoft.com/office/drawing/2010/main" val="0"/>
              </a:ext>
            </a:extLst>
          </a:blip>
          <a:srcRect/>
          <a:stretch>
            <a:fillRect/>
          </a:stretch>
        </p:blipFill>
        <p:spPr bwMode="auto">
          <a:xfrm>
            <a:off x="4069202" y="7620"/>
            <a:ext cx="4298417" cy="5676900"/>
          </a:xfrm>
          <a:prstGeom prst="rect">
            <a:avLst/>
          </a:prstGeom>
          <a:noFill/>
          <a:ln>
            <a:noFill/>
          </a:ln>
        </p:spPr>
      </p:pic>
      <p:pic>
        <p:nvPicPr>
          <p:cNvPr id="7" name="图片 6" descr="C:\Users\jiangdong\Documents\WeChat Files\wxid_679oozylf3rz22\FileStorage\Temp\1673316714164.png"/>
          <p:cNvPicPr/>
          <p:nvPr/>
        </p:nvPicPr>
        <p:blipFill>
          <a:blip r:embed="rId4">
            <a:extLst>
              <a:ext uri="{28A0092B-C50C-407E-A947-70E740481C1C}">
                <a14:useLocalDpi xmlns:a14="http://schemas.microsoft.com/office/drawing/2010/main" val="0"/>
              </a:ext>
            </a:extLst>
          </a:blip>
          <a:srcRect/>
          <a:stretch>
            <a:fillRect/>
          </a:stretch>
        </p:blipFill>
        <p:spPr bwMode="auto">
          <a:xfrm>
            <a:off x="7964128" y="7620"/>
            <a:ext cx="4227871" cy="5676900"/>
          </a:xfrm>
          <a:prstGeom prst="rect">
            <a:avLst/>
          </a:prstGeom>
          <a:noFill/>
          <a:ln>
            <a:noFill/>
          </a:ln>
        </p:spPr>
      </p:pic>
      <p:sp>
        <p:nvSpPr>
          <p:cNvPr id="8" name="矩形 7"/>
          <p:cNvSpPr/>
          <p:nvPr/>
        </p:nvSpPr>
        <p:spPr>
          <a:xfrm>
            <a:off x="3600432" y="5987534"/>
            <a:ext cx="4519186" cy="369332"/>
          </a:xfrm>
          <a:prstGeom prst="rect">
            <a:avLst/>
          </a:prstGeom>
        </p:spPr>
        <p:txBody>
          <a:bodyPr wrap="none">
            <a:spAutoFit/>
          </a:bodyPr>
          <a:lstStyle/>
          <a:p>
            <a:pPr marL="457200" indent="266700" algn="ctr">
              <a:spcAft>
                <a:spcPts val="0"/>
              </a:spcAft>
            </a:pPr>
            <a:r>
              <a:rPr lang="zh-CN" altLang="zh-CN" b="1" kern="100" dirty="0">
                <a:latin typeface="Calibri" panose="020F0502020204030204" pitchFamily="34" charset="0"/>
                <a:ea typeface="宋体" panose="02010600030101010101" pitchFamily="2" charset="-122"/>
                <a:cs typeface="Times New Roman" panose="02020603050405020304" pitchFamily="18" charset="0"/>
              </a:rPr>
              <a:t>图</a:t>
            </a:r>
            <a:r>
              <a:rPr lang="en-US" altLang="zh-CN" b="1" kern="100" dirty="0">
                <a:latin typeface="Calibri" panose="020F0502020204030204" pitchFamily="34" charset="0"/>
                <a:ea typeface="宋体" panose="02010600030101010101" pitchFamily="2" charset="-122"/>
                <a:cs typeface="Times New Roman" panose="02020603050405020304" pitchFamily="18" charset="0"/>
              </a:rPr>
              <a:t>2</a:t>
            </a:r>
            <a:r>
              <a:rPr lang="zh-CN" altLang="zh-CN" b="1" kern="100" dirty="0">
                <a:latin typeface="Calibri" panose="020F0502020204030204" pitchFamily="34" charset="0"/>
                <a:ea typeface="宋体" panose="02010600030101010101" pitchFamily="2" charset="-122"/>
                <a:cs typeface="Times New Roman" panose="02020603050405020304" pitchFamily="18" charset="0"/>
              </a:rPr>
              <a:t>：多层共挤材料透湿性数据报告</a:t>
            </a:r>
            <a:endParaRPr lang="zh-CN" altLang="zh-CN" sz="14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9" name="矩形 8"/>
          <p:cNvSpPr/>
          <p:nvPr/>
        </p:nvSpPr>
        <p:spPr>
          <a:xfrm>
            <a:off x="8345272" y="5987534"/>
            <a:ext cx="3788218" cy="369332"/>
          </a:xfrm>
          <a:prstGeom prst="rect">
            <a:avLst/>
          </a:prstGeom>
        </p:spPr>
        <p:txBody>
          <a:bodyPr wrap="none">
            <a:spAutoFit/>
          </a:bodyPr>
          <a:lstStyle/>
          <a:p>
            <a:pPr algn="ctr">
              <a:spcAft>
                <a:spcPts val="0"/>
              </a:spcAft>
            </a:pPr>
            <a:r>
              <a:rPr lang="zh-CN" altLang="zh-CN" b="1" kern="100" dirty="0">
                <a:latin typeface="Calibri" panose="020F0502020204030204" pitchFamily="34" charset="0"/>
                <a:ea typeface="宋体" panose="02010600030101010101" pitchFamily="2" charset="-122"/>
                <a:cs typeface="Times New Roman" panose="02020603050405020304" pitchFamily="18" charset="0"/>
              </a:rPr>
              <a:t>图</a:t>
            </a:r>
            <a:r>
              <a:rPr lang="en-US" altLang="zh-CN" b="1" kern="100" dirty="0">
                <a:latin typeface="Calibri" panose="020F0502020204030204" pitchFamily="34" charset="0"/>
                <a:ea typeface="宋体" panose="02010600030101010101" pitchFamily="2" charset="-122"/>
                <a:cs typeface="Times New Roman" panose="02020603050405020304" pitchFamily="18" charset="0"/>
              </a:rPr>
              <a:t>3</a:t>
            </a:r>
            <a:r>
              <a:rPr lang="zh-CN" altLang="zh-CN" b="1" kern="100" dirty="0">
                <a:latin typeface="Calibri" panose="020F0502020204030204" pitchFamily="34" charset="0"/>
                <a:ea typeface="宋体" panose="02010600030101010101" pitchFamily="2" charset="-122"/>
                <a:cs typeface="Times New Roman" panose="02020603050405020304" pitchFamily="18" charset="0"/>
              </a:rPr>
              <a:t>：多层共挤材料透氧率测试报告</a:t>
            </a:r>
            <a:endParaRPr lang="zh-CN" altLang="zh-CN" sz="1400" kern="100" dirty="0">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5372857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75205" y="5967558"/>
            <a:ext cx="3624710" cy="369332"/>
          </a:xfrm>
          <a:prstGeom prst="rect">
            <a:avLst/>
          </a:prstGeom>
        </p:spPr>
        <p:txBody>
          <a:bodyPr wrap="none">
            <a:spAutoFit/>
          </a:bodyPr>
          <a:lstStyle/>
          <a:p>
            <a:r>
              <a:rPr lang="zh-CN" altLang="zh-CN" b="1" dirty="0">
                <a:ea typeface="Calibri" panose="020F0502020204030204" pitchFamily="34" charset="0"/>
                <a:cs typeface="Times New Roman" panose="02020603050405020304" pitchFamily="18" charset="0"/>
              </a:rPr>
              <a:t> </a:t>
            </a:r>
            <a:r>
              <a:rPr lang="zh-CN" altLang="zh-CN" b="1" dirty="0">
                <a:latin typeface="Calibri" panose="020F0502020204030204" pitchFamily="34" charset="0"/>
                <a:ea typeface="宋体" panose="02010600030101010101" pitchFamily="2" charset="-122"/>
                <a:cs typeface="Times New Roman" panose="02020603050405020304" pitchFamily="18" charset="0"/>
              </a:rPr>
              <a:t>图</a:t>
            </a:r>
            <a:r>
              <a:rPr lang="en-US" altLang="zh-CN" b="1" dirty="0">
                <a:latin typeface="Calibri" panose="020F0502020204030204" pitchFamily="34" charset="0"/>
                <a:ea typeface="宋体" panose="02010600030101010101" pitchFamily="2" charset="-122"/>
                <a:cs typeface="Times New Roman" panose="02020603050405020304" pitchFamily="18" charset="0"/>
              </a:rPr>
              <a:t>4</a:t>
            </a:r>
            <a:r>
              <a:rPr lang="zh-CN" altLang="zh-CN" b="1" dirty="0">
                <a:latin typeface="Calibri" panose="020F0502020204030204" pitchFamily="34" charset="0"/>
                <a:ea typeface="宋体" panose="02010600030101010101" pitchFamily="2" charset="-122"/>
                <a:cs typeface="Times New Roman" panose="02020603050405020304" pitchFamily="18" charset="0"/>
              </a:rPr>
              <a:t>：</a:t>
            </a:r>
            <a:r>
              <a:rPr lang="zh-CN" altLang="en-US" b="1" dirty="0">
                <a:latin typeface="Calibri" panose="020F0502020204030204" pitchFamily="34" charset="0"/>
                <a:ea typeface="宋体" panose="02010600030101010101" pitchFamily="2" charset="-122"/>
                <a:cs typeface="Times New Roman" panose="02020603050405020304" pitchFamily="18" charset="0"/>
              </a:rPr>
              <a:t>多层共挤膜透光率测试报告</a:t>
            </a:r>
            <a:endParaRPr lang="zh-CN" altLang="en-US" dirty="0"/>
          </a:p>
        </p:txBody>
      </p:sp>
      <p:sp>
        <p:nvSpPr>
          <p:cNvPr id="9" name="矩形 8"/>
          <p:cNvSpPr/>
          <p:nvPr/>
        </p:nvSpPr>
        <p:spPr>
          <a:xfrm>
            <a:off x="7389421" y="5967558"/>
            <a:ext cx="2161169" cy="369332"/>
          </a:xfrm>
          <a:prstGeom prst="rect">
            <a:avLst/>
          </a:prstGeom>
        </p:spPr>
        <p:txBody>
          <a:bodyPr wrap="none">
            <a:spAutoFit/>
          </a:bodyPr>
          <a:lstStyle/>
          <a:p>
            <a:pPr algn="ctr">
              <a:spcAft>
                <a:spcPts val="0"/>
              </a:spcAft>
            </a:pPr>
            <a:r>
              <a:rPr lang="zh-CN" altLang="zh-CN" b="1" kern="100" dirty="0">
                <a:latin typeface="Calibri" panose="020F0502020204030204" pitchFamily="34" charset="0"/>
                <a:ea typeface="宋体" panose="02010600030101010101" pitchFamily="2" charset="-122"/>
                <a:cs typeface="Times New Roman" panose="02020603050405020304" pitchFamily="18" charset="0"/>
              </a:rPr>
              <a:t>图</a:t>
            </a:r>
            <a:r>
              <a:rPr lang="en-US" altLang="zh-CN" b="1" kern="100" dirty="0">
                <a:latin typeface="Calibri" panose="020F0502020204030204" pitchFamily="34" charset="0"/>
                <a:ea typeface="宋体" panose="02010600030101010101" pitchFamily="2" charset="-122"/>
                <a:cs typeface="Times New Roman" panose="02020603050405020304" pitchFamily="18" charset="0"/>
              </a:rPr>
              <a:t>5</a:t>
            </a:r>
            <a:r>
              <a:rPr lang="zh-CN" altLang="zh-CN" b="1" kern="100" dirty="0">
                <a:latin typeface="Calibri" panose="020F0502020204030204" pitchFamily="34" charset="0"/>
                <a:ea typeface="宋体" panose="02010600030101010101" pitchFamily="2" charset="-122"/>
                <a:cs typeface="Times New Roman" panose="02020603050405020304" pitchFamily="18" charset="0"/>
              </a:rPr>
              <a:t>：</a:t>
            </a:r>
            <a:r>
              <a:rPr lang="zh-CN" altLang="en-US" b="1" kern="100" dirty="0">
                <a:latin typeface="Calibri" panose="020F0502020204030204" pitchFamily="34" charset="0"/>
                <a:ea typeface="宋体" panose="02010600030101010101" pitchFamily="2" charset="-122"/>
                <a:cs typeface="Times New Roman" panose="02020603050405020304" pitchFamily="18" charset="0"/>
              </a:rPr>
              <a:t>透光率曲线图</a:t>
            </a:r>
            <a:endParaRPr lang="zh-CN" altLang="zh-CN" sz="1400" kern="100" dirty="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10" name="Picture 1">
            <a:extLst>
              <a:ext uri="{FF2B5EF4-FFF2-40B4-BE49-F238E27FC236}">
                <a16:creationId xmlns:a16="http://schemas.microsoft.com/office/drawing/2014/main" id="{FDAB3A5B-545F-41F3-8EBB-A9335561282C}"/>
              </a:ext>
            </a:extLst>
          </p:cNvPr>
          <p:cNvPicPr/>
          <p:nvPr/>
        </p:nvPicPr>
        <p:blipFill>
          <a:blip r:embed="rId2"/>
          <a:stretch>
            <a:fillRect/>
          </a:stretch>
        </p:blipFill>
        <p:spPr>
          <a:xfrm>
            <a:off x="5308452" y="461963"/>
            <a:ext cx="6323109" cy="4896618"/>
          </a:xfrm>
          <a:prstGeom prst="rect">
            <a:avLst/>
          </a:prstGeom>
        </p:spPr>
      </p:pic>
      <p:pic>
        <p:nvPicPr>
          <p:cNvPr id="11" name="图片 10" descr="C:\Users\jiangdong\Documents\WeChat Files\wxid_679oozylf3rz22\FileStorage\Temp\1673329301553.png"/>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273040" cy="5801032"/>
          </a:xfrm>
          <a:prstGeom prst="rect">
            <a:avLst/>
          </a:prstGeom>
          <a:noFill/>
          <a:ln>
            <a:noFill/>
          </a:ln>
        </p:spPr>
      </p:pic>
    </p:spTree>
    <p:extLst>
      <p:ext uri="{BB962C8B-B14F-4D97-AF65-F5344CB8AC3E}">
        <p14:creationId xmlns:p14="http://schemas.microsoft.com/office/powerpoint/2010/main" val="1363328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untries_swgo_2022_sep.png">
            <a:extLst>
              <a:ext uri="{FF2B5EF4-FFF2-40B4-BE49-F238E27FC236}">
                <a16:creationId xmlns:a16="http://schemas.microsoft.com/office/drawing/2014/main" id="{5A945D19-EEC9-4FF6-A5A9-A3B62BC16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1233712"/>
            <a:ext cx="8640960" cy="4464496"/>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BF473EC8-BF8D-43BA-AD3F-8C0C50F25098}"/>
              </a:ext>
            </a:extLst>
          </p:cNvPr>
          <p:cNvSpPr txBox="1"/>
          <p:nvPr/>
        </p:nvSpPr>
        <p:spPr>
          <a:xfrm>
            <a:off x="9048328" y="1556792"/>
            <a:ext cx="2880320" cy="3416320"/>
          </a:xfrm>
          <a:prstGeom prst="rect">
            <a:avLst/>
          </a:prstGeom>
          <a:noFill/>
        </p:spPr>
        <p:txBody>
          <a:bodyPr wrap="square" rtlCol="0">
            <a:spAutoFit/>
          </a:bodyPr>
          <a:lstStyle/>
          <a:p>
            <a:r>
              <a:rPr lang="en-US" altLang="zh-CN" sz="2400" b="1" dirty="0"/>
              <a:t>SWGO</a:t>
            </a:r>
            <a:r>
              <a:rPr lang="zh-CN" altLang="en-US" sz="2400" b="1" dirty="0"/>
              <a:t>的成员国</a:t>
            </a:r>
            <a:endParaRPr lang="en-US" altLang="zh-CN" sz="2400" b="1" dirty="0"/>
          </a:p>
          <a:p>
            <a:endParaRPr lang="en-US" altLang="zh-CN" sz="2400" b="1" dirty="0">
              <a:solidFill>
                <a:schemeClr val="accent6">
                  <a:lumMod val="75000"/>
                </a:schemeClr>
              </a:solidFill>
            </a:endParaRPr>
          </a:p>
          <a:p>
            <a:r>
              <a:rPr lang="zh-CN" altLang="en-US" sz="2400" b="1" dirty="0">
                <a:solidFill>
                  <a:schemeClr val="accent6">
                    <a:lumMod val="75000"/>
                  </a:schemeClr>
                </a:solidFill>
              </a:rPr>
              <a:t>阿根廷、巴西、智利、中国、克罗地亚、捷克、德国、意大利、墨西哥、秘鲁、葡萄牙、韩国、英国、美国</a:t>
            </a:r>
          </a:p>
          <a:p>
            <a:r>
              <a:rPr lang="en-US" altLang="zh-CN" sz="2400" dirty="0"/>
              <a:t> </a:t>
            </a:r>
          </a:p>
        </p:txBody>
      </p:sp>
      <p:sp>
        <p:nvSpPr>
          <p:cNvPr id="6" name="文本框 5">
            <a:extLst>
              <a:ext uri="{FF2B5EF4-FFF2-40B4-BE49-F238E27FC236}">
                <a16:creationId xmlns:a16="http://schemas.microsoft.com/office/drawing/2014/main" id="{A6951803-FE59-41C8-9053-261E9ADD08D3}"/>
              </a:ext>
            </a:extLst>
          </p:cNvPr>
          <p:cNvSpPr txBox="1"/>
          <p:nvPr/>
        </p:nvSpPr>
        <p:spPr>
          <a:xfrm>
            <a:off x="875420" y="5733256"/>
            <a:ext cx="10441160" cy="1200329"/>
          </a:xfrm>
          <a:prstGeom prst="rect">
            <a:avLst/>
          </a:prstGeom>
          <a:noFill/>
        </p:spPr>
        <p:txBody>
          <a:bodyPr wrap="square" rtlCol="0">
            <a:spAutoFit/>
          </a:bodyPr>
          <a:lstStyle/>
          <a:p>
            <a:pPr marL="285750" indent="-285750">
              <a:buClr>
                <a:schemeClr val="accent2">
                  <a:lumMod val="60000"/>
                  <a:lumOff val="40000"/>
                </a:schemeClr>
              </a:buClr>
              <a:buFont typeface="Wingdings" panose="05000000000000000000" pitchFamily="2" charset="2"/>
              <a:buChar char="l"/>
            </a:pPr>
            <a:r>
              <a:rPr lang="en-US" altLang="zh-CN" sz="2400" b="1" dirty="0"/>
              <a:t>14 </a:t>
            </a:r>
            <a:r>
              <a:rPr lang="zh-CN" altLang="en-US" sz="2400" b="1" dirty="0"/>
              <a:t>个国家，</a:t>
            </a:r>
            <a:r>
              <a:rPr lang="en-US" altLang="zh-CN" sz="2400" b="1" dirty="0"/>
              <a:t>83 </a:t>
            </a:r>
            <a:r>
              <a:rPr lang="zh-CN" altLang="en-US" sz="2400" b="1" dirty="0"/>
              <a:t>科研机构，超过</a:t>
            </a:r>
            <a:r>
              <a:rPr lang="en-US" altLang="zh-CN" sz="2400" b="1" dirty="0"/>
              <a:t>200</a:t>
            </a:r>
            <a:r>
              <a:rPr lang="zh-CN" altLang="en-US" sz="2400" b="1" dirty="0"/>
              <a:t>名科学家</a:t>
            </a:r>
            <a:endParaRPr lang="en-US" altLang="zh-CN" sz="2400" b="1" dirty="0"/>
          </a:p>
          <a:p>
            <a:pPr marL="285750" indent="-285750">
              <a:buClr>
                <a:schemeClr val="accent2">
                  <a:lumMod val="60000"/>
                  <a:lumOff val="40000"/>
                </a:schemeClr>
              </a:buClr>
              <a:buFont typeface="Wingdings" panose="05000000000000000000" pitchFamily="2" charset="2"/>
              <a:buChar char="l"/>
            </a:pPr>
            <a:r>
              <a:rPr lang="zh-CN" altLang="en-US" sz="2400" b="1" dirty="0"/>
              <a:t>团队主要来自</a:t>
            </a:r>
            <a:r>
              <a:rPr lang="en-US" altLang="zh-CN" sz="2400" b="1" dirty="0"/>
              <a:t> LHAASO</a:t>
            </a:r>
            <a:r>
              <a:rPr lang="zh-CN" altLang="en-US" sz="2400" b="1" dirty="0"/>
              <a:t>，</a:t>
            </a:r>
            <a:r>
              <a:rPr lang="en-US" altLang="zh-CN" sz="2400" b="1" dirty="0"/>
              <a:t>HAWC</a:t>
            </a:r>
            <a:r>
              <a:rPr lang="zh-CN" altLang="en-US" sz="2400" b="1" dirty="0"/>
              <a:t>，</a:t>
            </a:r>
            <a:r>
              <a:rPr lang="en-US" altLang="zh-CN" sz="2400" b="1" dirty="0"/>
              <a:t>ARGO</a:t>
            </a:r>
            <a:r>
              <a:rPr lang="zh-CN" altLang="en-US" sz="2400" b="1" dirty="0"/>
              <a:t>，</a:t>
            </a:r>
            <a:r>
              <a:rPr lang="en-US" altLang="zh-CN" sz="2400" b="1" dirty="0"/>
              <a:t>MAGIC</a:t>
            </a:r>
            <a:r>
              <a:rPr lang="zh-CN" altLang="en-US" sz="2400" b="1" dirty="0"/>
              <a:t>，</a:t>
            </a:r>
            <a:r>
              <a:rPr lang="en-US" altLang="zh-CN" sz="2400" b="1" dirty="0"/>
              <a:t>HESS</a:t>
            </a:r>
            <a:r>
              <a:rPr lang="zh-CN" altLang="en-US" sz="2400" b="1" dirty="0"/>
              <a:t>，</a:t>
            </a:r>
            <a:r>
              <a:rPr lang="en-US" altLang="zh-CN" sz="2400" b="1" dirty="0"/>
              <a:t>Auger++</a:t>
            </a:r>
            <a:r>
              <a:rPr lang="zh-CN" altLang="en-US" sz="2400" b="1" dirty="0"/>
              <a:t>项目组</a:t>
            </a:r>
          </a:p>
          <a:p>
            <a:pPr>
              <a:buClr>
                <a:schemeClr val="accent2">
                  <a:lumMod val="60000"/>
                  <a:lumOff val="40000"/>
                </a:schemeClr>
              </a:buClr>
            </a:pPr>
            <a:endParaRPr lang="en-US" altLang="zh-CN" sz="2400" b="1" dirty="0"/>
          </a:p>
        </p:txBody>
      </p:sp>
      <p:sp>
        <p:nvSpPr>
          <p:cNvPr id="7" name="文本框 6">
            <a:extLst>
              <a:ext uri="{FF2B5EF4-FFF2-40B4-BE49-F238E27FC236}">
                <a16:creationId xmlns:a16="http://schemas.microsoft.com/office/drawing/2014/main" id="{38F96613-F12F-4BE9-B1BE-CBEC0741DB7E}"/>
              </a:ext>
            </a:extLst>
          </p:cNvPr>
          <p:cNvSpPr txBox="1"/>
          <p:nvPr/>
        </p:nvSpPr>
        <p:spPr>
          <a:xfrm>
            <a:off x="921488" y="161829"/>
            <a:ext cx="4040372" cy="584775"/>
          </a:xfrm>
          <a:prstGeom prst="rect">
            <a:avLst/>
          </a:prstGeom>
          <a:noFill/>
        </p:spPr>
        <p:txBody>
          <a:bodyPr wrap="square" rtlCol="0">
            <a:spAutoFit/>
          </a:bodyPr>
          <a:lstStyle/>
          <a:p>
            <a:r>
              <a:rPr lang="en-US" altLang="zh-CN" sz="3200" b="1" dirty="0">
                <a:solidFill>
                  <a:schemeClr val="accent5">
                    <a:lumMod val="75000"/>
                  </a:schemeClr>
                </a:solidFill>
              </a:rPr>
              <a:t>SWGO</a:t>
            </a:r>
            <a:r>
              <a:rPr lang="zh-CN" altLang="en-US" sz="3200" b="1" dirty="0">
                <a:solidFill>
                  <a:schemeClr val="accent5">
                    <a:lumMod val="75000"/>
                  </a:schemeClr>
                </a:solidFill>
              </a:rPr>
              <a:t>合作组</a:t>
            </a:r>
          </a:p>
        </p:txBody>
      </p:sp>
    </p:spTree>
    <p:extLst>
      <p:ext uri="{BB962C8B-B14F-4D97-AF65-F5344CB8AC3E}">
        <p14:creationId xmlns:p14="http://schemas.microsoft.com/office/powerpoint/2010/main" val="1401958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1713F6A1-D148-4026-AB34-57278FC7F1C5}"/>
              </a:ext>
            </a:extLst>
          </p:cNvPr>
          <p:cNvSpPr>
            <a:spLocks noGrp="1"/>
          </p:cNvSpPr>
          <p:nvPr>
            <p:ph type="sldNum" sz="quarter" idx="12"/>
          </p:nvPr>
        </p:nvSpPr>
        <p:spPr/>
        <p:txBody>
          <a:bodyPr/>
          <a:lstStyle/>
          <a:p>
            <a:fld id="{E077DA78-E013-4A8C-AD75-63A150561B10}" type="slidenum">
              <a:rPr lang="zh-CN" altLang="en-US" smtClean="0"/>
              <a:pPr/>
              <a:t>4</a:t>
            </a:fld>
            <a:endParaRPr lang="zh-CN" altLang="en-US"/>
          </a:p>
        </p:txBody>
      </p:sp>
      <p:pic>
        <p:nvPicPr>
          <p:cNvPr id="4" name="图片 3">
            <a:extLst>
              <a:ext uri="{FF2B5EF4-FFF2-40B4-BE49-F238E27FC236}">
                <a16:creationId xmlns:a16="http://schemas.microsoft.com/office/drawing/2014/main" id="{252C9B58-8035-4778-B413-8565144AB69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B977D7BE-4A0E-4B8E-97BE-C24C07F221FD}"/>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906587" y="77008"/>
            <a:ext cx="2115772" cy="665018"/>
          </a:xfrm>
          <a:prstGeom prst="rect">
            <a:avLst/>
          </a:prstGeom>
        </p:spPr>
      </p:pic>
      <p:pic>
        <p:nvPicPr>
          <p:cNvPr id="25" name="Picture 4">
            <a:extLst>
              <a:ext uri="{FF2B5EF4-FFF2-40B4-BE49-F238E27FC236}">
                <a16:creationId xmlns:a16="http://schemas.microsoft.com/office/drawing/2014/main" id="{63C2FBA8-A5F8-4D79-8F22-F24464813A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244" y="921696"/>
            <a:ext cx="5794196" cy="4560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4">
            <a:extLst>
              <a:ext uri="{FF2B5EF4-FFF2-40B4-BE49-F238E27FC236}">
                <a16:creationId xmlns:a16="http://schemas.microsoft.com/office/drawing/2014/main" id="{DBB69CF2-D263-4E44-A68D-29DB0D3FE335}"/>
              </a:ext>
            </a:extLst>
          </p:cNvPr>
          <p:cNvSpPr txBox="1"/>
          <p:nvPr/>
        </p:nvSpPr>
        <p:spPr>
          <a:xfrm>
            <a:off x="1599777" y="5328022"/>
            <a:ext cx="2592288" cy="584775"/>
          </a:xfrm>
          <a:prstGeom prst="rect">
            <a:avLst/>
          </a:prstGeom>
          <a:noFill/>
        </p:spPr>
        <p:txBody>
          <a:bodyPr wrap="square" rtlCol="0">
            <a:spAutoFit/>
          </a:bodyPr>
          <a:lstStyle/>
          <a:p>
            <a:r>
              <a:rPr lang="en-US" altLang="zh-CN" sz="3200" b="1" dirty="0" err="1"/>
              <a:t>Tibet+IceCube</a:t>
            </a:r>
            <a:endParaRPr lang="zh-CN" altLang="en-US" sz="3200" b="1" dirty="0"/>
          </a:p>
        </p:txBody>
      </p:sp>
      <p:pic>
        <p:nvPicPr>
          <p:cNvPr id="28" name="Picture 2">
            <a:extLst>
              <a:ext uri="{FF2B5EF4-FFF2-40B4-BE49-F238E27FC236}">
                <a16:creationId xmlns:a16="http://schemas.microsoft.com/office/drawing/2014/main" id="{B96C2E09-EC8C-4B10-B18F-6FDBFC1300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1938" y="999218"/>
            <a:ext cx="5294928" cy="4732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右箭头 6">
            <a:extLst>
              <a:ext uri="{FF2B5EF4-FFF2-40B4-BE49-F238E27FC236}">
                <a16:creationId xmlns:a16="http://schemas.microsoft.com/office/drawing/2014/main" id="{4DFC6B91-5E94-43F9-A832-5C79B3ACEB0E}"/>
              </a:ext>
            </a:extLst>
          </p:cNvPr>
          <p:cNvSpPr/>
          <p:nvPr/>
        </p:nvSpPr>
        <p:spPr>
          <a:xfrm>
            <a:off x="4701518" y="5317933"/>
            <a:ext cx="1440160" cy="530224"/>
          </a:xfrm>
          <a:prstGeom prst="rightArrow">
            <a:avLst/>
          </a:prstGeom>
          <a:solidFill>
            <a:srgbClr val="FFC00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TextBox 5">
            <a:extLst>
              <a:ext uri="{FF2B5EF4-FFF2-40B4-BE49-F238E27FC236}">
                <a16:creationId xmlns:a16="http://schemas.microsoft.com/office/drawing/2014/main" id="{35FDCC18-2170-437D-9DD5-01D29340EB7B}"/>
              </a:ext>
            </a:extLst>
          </p:cNvPr>
          <p:cNvSpPr txBox="1"/>
          <p:nvPr/>
        </p:nvSpPr>
        <p:spPr>
          <a:xfrm>
            <a:off x="374761" y="6105389"/>
            <a:ext cx="11371434" cy="523220"/>
          </a:xfrm>
          <a:prstGeom prst="rect">
            <a:avLst/>
          </a:prstGeom>
          <a:solidFill>
            <a:schemeClr val="bg1"/>
          </a:solidFill>
          <a:ln w="63500">
            <a:solidFill>
              <a:srgbClr val="FF0000"/>
            </a:solidFill>
          </a:ln>
        </p:spPr>
        <p:txBody>
          <a:bodyPr wrap="square" rtlCol="0">
            <a:spAutoFit/>
          </a:bodyPr>
          <a:lstStyle/>
          <a:p>
            <a:r>
              <a:rPr lang="zh-CN" altLang="en-US" sz="2800" b="1" dirty="0">
                <a:latin typeface="微软雅黑" panose="020B0503020204020204" pitchFamily="34" charset="-122"/>
                <a:ea typeface="微软雅黑" panose="020B0503020204020204" pitchFamily="34" charset="-122"/>
              </a:rPr>
              <a:t>开展超高能宇宙线电子的能谱、各向异性、暗物质等的</a:t>
            </a:r>
            <a:r>
              <a:rPr lang="zh-CN" altLang="en-US" sz="2800" b="1" dirty="0">
                <a:solidFill>
                  <a:srgbClr val="FF0000"/>
                </a:solidFill>
                <a:latin typeface="微软雅黑" panose="020B0503020204020204" pitchFamily="34" charset="-122"/>
                <a:ea typeface="微软雅黑" panose="020B0503020204020204" pitchFamily="34" charset="-122"/>
              </a:rPr>
              <a:t>全天区</a:t>
            </a:r>
            <a:r>
              <a:rPr lang="zh-CN" altLang="en-US" sz="2800" b="1" dirty="0">
                <a:latin typeface="微软雅黑" panose="020B0503020204020204" pitchFamily="34" charset="-122"/>
                <a:ea typeface="微软雅黑" panose="020B0503020204020204" pitchFamily="34" charset="-122"/>
              </a:rPr>
              <a:t>观测研究</a:t>
            </a:r>
          </a:p>
        </p:txBody>
      </p:sp>
      <p:sp>
        <p:nvSpPr>
          <p:cNvPr id="26" name="TextBox 2">
            <a:extLst>
              <a:ext uri="{FF2B5EF4-FFF2-40B4-BE49-F238E27FC236}">
                <a16:creationId xmlns:a16="http://schemas.microsoft.com/office/drawing/2014/main" id="{975E1D86-7574-40BC-9B57-92A73CACFE91}"/>
              </a:ext>
            </a:extLst>
          </p:cNvPr>
          <p:cNvSpPr txBox="1"/>
          <p:nvPr/>
        </p:nvSpPr>
        <p:spPr>
          <a:xfrm>
            <a:off x="7066704" y="5328022"/>
            <a:ext cx="3384376" cy="523220"/>
          </a:xfrm>
          <a:prstGeom prst="rect">
            <a:avLst/>
          </a:prstGeom>
          <a:solidFill>
            <a:schemeClr val="bg1"/>
          </a:solidFill>
        </p:spPr>
        <p:txBody>
          <a:bodyPr wrap="square" rtlCol="0">
            <a:spAutoFit/>
          </a:bodyPr>
          <a:lstStyle/>
          <a:p>
            <a:r>
              <a:rPr lang="en-US" altLang="zh-CN" sz="2800" b="1" dirty="0"/>
              <a:t>LHAASO+SWGO</a:t>
            </a:r>
            <a:endParaRPr lang="zh-CN" altLang="en-US" sz="2800" b="1" dirty="0"/>
          </a:p>
        </p:txBody>
      </p:sp>
    </p:spTree>
    <p:extLst>
      <p:ext uri="{BB962C8B-B14F-4D97-AF65-F5344CB8AC3E}">
        <p14:creationId xmlns:p14="http://schemas.microsoft.com/office/powerpoint/2010/main" val="217231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1713F6A1-D148-4026-AB34-57278FC7F1C5}"/>
              </a:ext>
            </a:extLst>
          </p:cNvPr>
          <p:cNvSpPr>
            <a:spLocks noGrp="1"/>
          </p:cNvSpPr>
          <p:nvPr>
            <p:ph type="sldNum" sz="quarter" idx="12"/>
          </p:nvPr>
        </p:nvSpPr>
        <p:spPr/>
        <p:txBody>
          <a:bodyPr/>
          <a:lstStyle/>
          <a:p>
            <a:fld id="{E077DA78-E013-4A8C-AD75-63A150561B10}" type="slidenum">
              <a:rPr lang="zh-CN" altLang="en-US" smtClean="0"/>
              <a:pPr/>
              <a:t>5</a:t>
            </a:fld>
            <a:endParaRPr lang="zh-CN" altLang="en-US"/>
          </a:p>
        </p:txBody>
      </p:sp>
      <p:pic>
        <p:nvPicPr>
          <p:cNvPr id="4" name="图片 3">
            <a:extLst>
              <a:ext uri="{FF2B5EF4-FFF2-40B4-BE49-F238E27FC236}">
                <a16:creationId xmlns:a16="http://schemas.microsoft.com/office/drawing/2014/main" id="{252C9B58-8035-4778-B413-8565144AB69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B977D7BE-4A0E-4B8E-97BE-C24C07F221FD}"/>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906587" y="77008"/>
            <a:ext cx="2115772" cy="665018"/>
          </a:xfrm>
          <a:prstGeom prst="rect">
            <a:avLst/>
          </a:prstGeom>
        </p:spPr>
      </p:pic>
      <p:pic>
        <p:nvPicPr>
          <p:cNvPr id="6" name="图片 5">
            <a:extLst>
              <a:ext uri="{FF2B5EF4-FFF2-40B4-BE49-F238E27FC236}">
                <a16:creationId xmlns:a16="http://schemas.microsoft.com/office/drawing/2014/main" id="{E97AA3BF-76D3-47DD-B6AA-AA4797543BC1}"/>
              </a:ext>
            </a:extLst>
          </p:cNvPr>
          <p:cNvPicPr>
            <a:picLocks noChangeAspect="1"/>
          </p:cNvPicPr>
          <p:nvPr/>
        </p:nvPicPr>
        <p:blipFill>
          <a:blip r:embed="rId4"/>
          <a:stretch>
            <a:fillRect/>
          </a:stretch>
        </p:blipFill>
        <p:spPr>
          <a:xfrm>
            <a:off x="9181098" y="3889271"/>
            <a:ext cx="2857964" cy="2016727"/>
          </a:xfrm>
          <a:prstGeom prst="rect">
            <a:avLst/>
          </a:prstGeom>
        </p:spPr>
      </p:pic>
      <p:sp>
        <p:nvSpPr>
          <p:cNvPr id="7" name="文本框 6">
            <a:extLst>
              <a:ext uri="{FF2B5EF4-FFF2-40B4-BE49-F238E27FC236}">
                <a16:creationId xmlns:a16="http://schemas.microsoft.com/office/drawing/2014/main" id="{1DDA418C-0397-418E-B479-D968591C2997}"/>
              </a:ext>
            </a:extLst>
          </p:cNvPr>
          <p:cNvSpPr txBox="1"/>
          <p:nvPr/>
        </p:nvSpPr>
        <p:spPr>
          <a:xfrm>
            <a:off x="9378416" y="5985547"/>
            <a:ext cx="2764173" cy="369332"/>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中方参加捷克布拉格会议</a:t>
            </a:r>
            <a:endParaRPr lang="en-US" altLang="zh-CN" b="1" dirty="0">
              <a:latin typeface="微软雅黑" panose="020B0503020204020204" pitchFamily="34" charset="-122"/>
              <a:ea typeface="微软雅黑" panose="020B0503020204020204" pitchFamily="34" charset="-122"/>
            </a:endParaRPr>
          </a:p>
        </p:txBody>
      </p:sp>
      <p:pic>
        <p:nvPicPr>
          <p:cNvPr id="8" name="1431689518959_.pic_hd.jpg" descr="1431689518959_.pic_hd.jpg">
            <a:extLst>
              <a:ext uri="{FF2B5EF4-FFF2-40B4-BE49-F238E27FC236}">
                <a16:creationId xmlns:a16="http://schemas.microsoft.com/office/drawing/2014/main" id="{A36A7674-F69A-49FA-8055-942A1E143493}"/>
              </a:ext>
            </a:extLst>
          </p:cNvPr>
          <p:cNvPicPr>
            <a:picLocks noChangeAspect="1"/>
          </p:cNvPicPr>
          <p:nvPr/>
        </p:nvPicPr>
        <p:blipFill>
          <a:blip r:embed="rId5">
            <a:extLst/>
          </a:blip>
          <a:stretch>
            <a:fillRect/>
          </a:stretch>
        </p:blipFill>
        <p:spPr>
          <a:xfrm>
            <a:off x="10000747" y="1015484"/>
            <a:ext cx="1992416" cy="2656554"/>
          </a:xfrm>
          <a:prstGeom prst="rect">
            <a:avLst/>
          </a:prstGeom>
          <a:ln w="12700">
            <a:miter lim="400000"/>
          </a:ln>
        </p:spPr>
      </p:pic>
      <p:grpSp>
        <p:nvGrpSpPr>
          <p:cNvPr id="9" name="组合 8">
            <a:extLst>
              <a:ext uri="{FF2B5EF4-FFF2-40B4-BE49-F238E27FC236}">
                <a16:creationId xmlns:a16="http://schemas.microsoft.com/office/drawing/2014/main" id="{CE0269F5-CD95-4A76-83A9-CCE07E1B7135}"/>
              </a:ext>
            </a:extLst>
          </p:cNvPr>
          <p:cNvGrpSpPr/>
          <p:nvPr/>
        </p:nvGrpSpPr>
        <p:grpSpPr>
          <a:xfrm>
            <a:off x="99698" y="859867"/>
            <a:ext cx="5614183" cy="5699749"/>
            <a:chOff x="66261" y="1453321"/>
            <a:chExt cx="6069496" cy="4296861"/>
          </a:xfrm>
        </p:grpSpPr>
        <p:grpSp>
          <p:nvGrpSpPr>
            <p:cNvPr id="10" name="组合 9">
              <a:extLst>
                <a:ext uri="{FF2B5EF4-FFF2-40B4-BE49-F238E27FC236}">
                  <a16:creationId xmlns:a16="http://schemas.microsoft.com/office/drawing/2014/main" id="{F00AEA97-81A4-4A63-9C44-3CE1D155F6A3}"/>
                </a:ext>
              </a:extLst>
            </p:cNvPr>
            <p:cNvGrpSpPr/>
            <p:nvPr/>
          </p:nvGrpSpPr>
          <p:grpSpPr>
            <a:xfrm>
              <a:off x="66261" y="1453321"/>
              <a:ext cx="6069496" cy="4296861"/>
              <a:chOff x="49293" y="976394"/>
              <a:chExt cx="9176625" cy="5801947"/>
            </a:xfrm>
          </p:grpSpPr>
          <p:grpSp>
            <p:nvGrpSpPr>
              <p:cNvPr id="12" name="组合 11">
                <a:extLst>
                  <a:ext uri="{FF2B5EF4-FFF2-40B4-BE49-F238E27FC236}">
                    <a16:creationId xmlns:a16="http://schemas.microsoft.com/office/drawing/2014/main" id="{AFAC751E-951A-4E0A-AB04-48660365E3FF}"/>
                  </a:ext>
                </a:extLst>
              </p:cNvPr>
              <p:cNvGrpSpPr/>
              <p:nvPr/>
            </p:nvGrpSpPr>
            <p:grpSpPr>
              <a:xfrm>
                <a:off x="5796855" y="4307656"/>
                <a:ext cx="3095625" cy="2183434"/>
                <a:chOff x="5580831" y="4307656"/>
                <a:chExt cx="3095625" cy="2183434"/>
              </a:xfrm>
            </p:grpSpPr>
            <p:pic>
              <p:nvPicPr>
                <p:cNvPr id="17" name="图片 16">
                  <a:extLst>
                    <a:ext uri="{FF2B5EF4-FFF2-40B4-BE49-F238E27FC236}">
                      <a16:creationId xmlns:a16="http://schemas.microsoft.com/office/drawing/2014/main" id="{392AFD84-51C6-404D-B522-FCA71680A327}"/>
                    </a:ext>
                  </a:extLst>
                </p:cNvPr>
                <p:cNvPicPr>
                  <a:picLocks noChangeAspect="1"/>
                </p:cNvPicPr>
                <p:nvPr/>
              </p:nvPicPr>
              <p:blipFill>
                <a:blip r:embed="rId6"/>
                <a:stretch>
                  <a:fillRect/>
                </a:stretch>
              </p:blipFill>
              <p:spPr>
                <a:xfrm>
                  <a:off x="5580831" y="4307656"/>
                  <a:ext cx="3095625" cy="2183434"/>
                </a:xfrm>
                <a:prstGeom prst="rect">
                  <a:avLst/>
                </a:prstGeom>
              </p:spPr>
            </p:pic>
            <p:pic>
              <p:nvPicPr>
                <p:cNvPr id="18" name="图片 17">
                  <a:extLst>
                    <a:ext uri="{FF2B5EF4-FFF2-40B4-BE49-F238E27FC236}">
                      <a16:creationId xmlns:a16="http://schemas.microsoft.com/office/drawing/2014/main" id="{BBE2F324-2DB4-4870-9E0C-9722CBFDE368}"/>
                    </a:ext>
                  </a:extLst>
                </p:cNvPr>
                <p:cNvPicPr>
                  <a:picLocks noChangeAspect="1"/>
                </p:cNvPicPr>
                <p:nvPr/>
              </p:nvPicPr>
              <p:blipFill>
                <a:blip r:embed="rId7"/>
                <a:stretch>
                  <a:fillRect/>
                </a:stretch>
              </p:blipFill>
              <p:spPr>
                <a:xfrm>
                  <a:off x="7236296" y="6020715"/>
                  <a:ext cx="1413605" cy="461433"/>
                </a:xfrm>
                <a:prstGeom prst="rect">
                  <a:avLst/>
                </a:prstGeom>
              </p:spPr>
            </p:pic>
          </p:grpSp>
          <p:pic>
            <p:nvPicPr>
              <p:cNvPr id="13" name="图片 12">
                <a:extLst>
                  <a:ext uri="{FF2B5EF4-FFF2-40B4-BE49-F238E27FC236}">
                    <a16:creationId xmlns:a16="http://schemas.microsoft.com/office/drawing/2014/main" id="{A411FA48-DD45-4388-B3D8-CA1948EC1B0B}"/>
                  </a:ext>
                </a:extLst>
              </p:cNvPr>
              <p:cNvPicPr>
                <a:picLocks noChangeAspect="1"/>
              </p:cNvPicPr>
              <p:nvPr/>
            </p:nvPicPr>
            <p:blipFill>
              <a:blip r:embed="rId8"/>
              <a:stretch>
                <a:fillRect/>
              </a:stretch>
            </p:blipFill>
            <p:spPr>
              <a:xfrm>
                <a:off x="49293" y="976394"/>
                <a:ext cx="3946643" cy="4452774"/>
              </a:xfrm>
              <a:prstGeom prst="rect">
                <a:avLst/>
              </a:prstGeom>
            </p:spPr>
          </p:pic>
          <p:pic>
            <p:nvPicPr>
              <p:cNvPr id="14" name="图片 13">
                <a:extLst>
                  <a:ext uri="{FF2B5EF4-FFF2-40B4-BE49-F238E27FC236}">
                    <a16:creationId xmlns:a16="http://schemas.microsoft.com/office/drawing/2014/main" id="{BE9991F6-0EAB-498C-B69B-63E165026BBC}"/>
                  </a:ext>
                </a:extLst>
              </p:cNvPr>
              <p:cNvPicPr>
                <a:picLocks noChangeAspect="1"/>
              </p:cNvPicPr>
              <p:nvPr/>
            </p:nvPicPr>
            <p:blipFill>
              <a:blip r:embed="rId9"/>
              <a:stretch>
                <a:fillRect/>
              </a:stretch>
            </p:blipFill>
            <p:spPr>
              <a:xfrm>
                <a:off x="6486273" y="1082007"/>
                <a:ext cx="2739645" cy="3034306"/>
              </a:xfrm>
              <a:prstGeom prst="rect">
                <a:avLst/>
              </a:prstGeom>
            </p:spPr>
          </p:pic>
          <p:pic>
            <p:nvPicPr>
              <p:cNvPr id="15" name="图片 14">
                <a:extLst>
                  <a:ext uri="{FF2B5EF4-FFF2-40B4-BE49-F238E27FC236}">
                    <a16:creationId xmlns:a16="http://schemas.microsoft.com/office/drawing/2014/main" id="{8CFF5FA4-2D64-4757-9FC9-A9DE49F79A9D}"/>
                  </a:ext>
                </a:extLst>
              </p:cNvPr>
              <p:cNvPicPr>
                <a:picLocks noChangeAspect="1"/>
              </p:cNvPicPr>
              <p:nvPr/>
            </p:nvPicPr>
            <p:blipFill>
              <a:blip r:embed="rId10"/>
              <a:stretch>
                <a:fillRect/>
              </a:stretch>
            </p:blipFill>
            <p:spPr>
              <a:xfrm>
                <a:off x="3800046" y="1052736"/>
                <a:ext cx="2696040" cy="3178579"/>
              </a:xfrm>
              <a:prstGeom prst="rect">
                <a:avLst/>
              </a:prstGeom>
            </p:spPr>
          </p:pic>
          <p:sp>
            <p:nvSpPr>
              <p:cNvPr id="16" name="文本框 15">
                <a:extLst>
                  <a:ext uri="{FF2B5EF4-FFF2-40B4-BE49-F238E27FC236}">
                    <a16:creationId xmlns:a16="http://schemas.microsoft.com/office/drawing/2014/main" id="{5873582F-AEF4-4BF7-A573-BF3CBD0A4CBB}"/>
                  </a:ext>
                </a:extLst>
              </p:cNvPr>
              <p:cNvSpPr txBox="1"/>
              <p:nvPr/>
            </p:nvSpPr>
            <p:spPr>
              <a:xfrm>
                <a:off x="442155" y="6113004"/>
                <a:ext cx="3026951" cy="665337"/>
              </a:xfrm>
              <a:prstGeom prst="rect">
                <a:avLst/>
              </a:prstGeom>
              <a:noFill/>
              <a:ln w="47625">
                <a:solidFill>
                  <a:schemeClr val="accent1"/>
                </a:solidFill>
              </a:ln>
            </p:spPr>
            <p:txBody>
              <a:bodyPr wrap="square" rtlCol="0">
                <a:spAutoFit/>
              </a:bodyPr>
              <a:lstStyle/>
              <a:p>
                <a:pPr algn="ctr"/>
                <a:r>
                  <a:rPr lang="zh-CN" altLang="en-US" sz="1600" b="1" dirty="0">
                    <a:latin typeface="微软雅黑" panose="020B0503020204020204" pitchFamily="34" charset="-122"/>
                    <a:ea typeface="微软雅黑" panose="020B0503020204020204" pitchFamily="34" charset="-122"/>
                  </a:rPr>
                  <a:t>国内共</a:t>
                </a:r>
                <a:r>
                  <a:rPr lang="en-US" altLang="zh-CN" sz="1600" b="1" dirty="0">
                    <a:latin typeface="微软雅黑" panose="020B0503020204020204" pitchFamily="34" charset="-122"/>
                    <a:ea typeface="微软雅黑" panose="020B0503020204020204" pitchFamily="34" charset="-122"/>
                  </a:rPr>
                  <a:t>12</a:t>
                </a:r>
                <a:r>
                  <a:rPr lang="zh-CN" altLang="en-US" sz="1600" b="1" dirty="0">
                    <a:latin typeface="微软雅黑" panose="020B0503020204020204" pitchFamily="34" charset="-122"/>
                    <a:ea typeface="微软雅黑" panose="020B0503020204020204" pitchFamily="34" charset="-122"/>
                  </a:rPr>
                  <a:t>家单位形成了中国共同体</a:t>
                </a:r>
              </a:p>
            </p:txBody>
          </p:sp>
        </p:grpSp>
        <p:sp>
          <p:nvSpPr>
            <p:cNvPr id="11" name="文本框 10">
              <a:extLst>
                <a:ext uri="{FF2B5EF4-FFF2-40B4-BE49-F238E27FC236}">
                  <a16:creationId xmlns:a16="http://schemas.microsoft.com/office/drawing/2014/main" id="{AB6770BA-57BA-40ED-812B-1E6ED5DFF644}"/>
                </a:ext>
              </a:extLst>
            </p:cNvPr>
            <p:cNvSpPr txBox="1"/>
            <p:nvPr/>
          </p:nvSpPr>
          <p:spPr>
            <a:xfrm>
              <a:off x="1298401" y="4370323"/>
              <a:ext cx="2717175" cy="700213"/>
            </a:xfrm>
            <a:prstGeom prst="rect">
              <a:avLst/>
            </a:prstGeom>
            <a:solidFill>
              <a:schemeClr val="bg1"/>
            </a:solidFill>
            <a:ln w="28575">
              <a:solidFill>
                <a:srgbClr val="00B0F0"/>
              </a:solidFill>
            </a:ln>
          </p:spPr>
          <p:txBody>
            <a:bodyPr wrap="square" rtlCol="0">
              <a:spAutoFit/>
            </a:bodyPr>
            <a:lstStyle/>
            <a:p>
              <a:pPr algn="ctr"/>
              <a:r>
                <a:rPr lang="en-US" altLang="zh-CN" sz="1600" b="1" dirty="0">
                  <a:latin typeface="微软雅黑" panose="020B0503020204020204" pitchFamily="34" charset="-122"/>
                  <a:ea typeface="微软雅黑" panose="020B0503020204020204" pitchFamily="34" charset="-122"/>
                </a:rPr>
                <a:t>2022</a:t>
              </a:r>
              <a:r>
                <a:rPr lang="zh-CN" altLang="en-US" sz="1600" b="1" dirty="0">
                  <a:latin typeface="微软雅黑" panose="020B0503020204020204" pitchFamily="34" charset="-122"/>
                  <a:ea typeface="微软雅黑" panose="020B0503020204020204" pitchFamily="34" charset="-122"/>
                </a:rPr>
                <a:t>年</a:t>
              </a:r>
              <a:r>
                <a:rPr lang="en-US" altLang="zh-CN" sz="1600" b="1" dirty="0">
                  <a:latin typeface="微软雅黑" panose="020B0503020204020204" pitchFamily="34" charset="-122"/>
                  <a:ea typeface="微软雅黑" panose="020B0503020204020204" pitchFamily="34" charset="-122"/>
                </a:rPr>
                <a:t>SWGO</a:t>
              </a:r>
              <a:r>
                <a:rPr lang="zh-CN" altLang="en-US" sz="1600" b="1" dirty="0">
                  <a:latin typeface="微软雅黑" panose="020B0503020204020204" pitchFamily="34" charset="-122"/>
                  <a:ea typeface="微软雅黑" panose="020B0503020204020204" pitchFamily="34" charset="-122"/>
                </a:rPr>
                <a:t>合作组邀请中方加入，并于当年正式签署协议加入</a:t>
              </a:r>
            </a:p>
          </p:txBody>
        </p:sp>
      </p:grpSp>
      <p:sp>
        <p:nvSpPr>
          <p:cNvPr id="19" name="文本框 18">
            <a:extLst>
              <a:ext uri="{FF2B5EF4-FFF2-40B4-BE49-F238E27FC236}">
                <a16:creationId xmlns:a16="http://schemas.microsoft.com/office/drawing/2014/main" id="{E951DD53-35AF-4C76-B1B2-CF0CA034C615}"/>
              </a:ext>
            </a:extLst>
          </p:cNvPr>
          <p:cNvSpPr txBox="1"/>
          <p:nvPr/>
        </p:nvSpPr>
        <p:spPr>
          <a:xfrm>
            <a:off x="5818716" y="4003029"/>
            <a:ext cx="3268656" cy="2308324"/>
          </a:xfrm>
          <a:prstGeom prst="rect">
            <a:avLst/>
          </a:prstGeom>
          <a:noFill/>
        </p:spPr>
        <p:txBody>
          <a:bodyPr wrap="square" rtlCol="0">
            <a:spAutoFit/>
          </a:bodyPr>
          <a:lstStyle/>
          <a:p>
            <a:r>
              <a:rPr lang="zh-CN" altLang="zh-CN" b="1" dirty="0">
                <a:latin typeface="微软雅黑" panose="020B0503020204020204" pitchFamily="34" charset="-122"/>
                <a:ea typeface="微软雅黑" panose="020B0503020204020204" pitchFamily="34" charset="-122"/>
              </a:rPr>
              <a:t>中方在</a:t>
            </a:r>
            <a:r>
              <a:rPr lang="en-US" altLang="zh-CN" b="1" dirty="0">
                <a:latin typeface="微软雅黑" panose="020B0503020204020204" pitchFamily="34" charset="-122"/>
                <a:ea typeface="微软雅黑" panose="020B0503020204020204" pitchFamily="34" charset="-122"/>
              </a:rPr>
              <a:t>SWGO</a:t>
            </a:r>
            <a:r>
              <a:rPr lang="zh-CN" altLang="en-US" b="1" dirty="0">
                <a:latin typeface="微软雅黑" panose="020B0503020204020204" pitchFamily="34" charset="-122"/>
                <a:ea typeface="微软雅黑" panose="020B0503020204020204" pitchFamily="34" charset="-122"/>
              </a:rPr>
              <a:t>合作组中，全面开展工作：</a:t>
            </a:r>
            <a:endParaRPr lang="en-US" altLang="zh-CN" b="1"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负责</a:t>
            </a:r>
            <a:r>
              <a:rPr lang="en-US" altLang="zh-CN" b="1" dirty="0">
                <a:latin typeface="微软雅黑" panose="020B0503020204020204" pitchFamily="34" charset="-122"/>
                <a:ea typeface="微软雅黑" panose="020B0503020204020204" pitchFamily="34" charset="-122"/>
              </a:rPr>
              <a:t>Lake task force</a:t>
            </a:r>
            <a:r>
              <a:rPr lang="zh-CN" altLang="en-US" b="1" dirty="0">
                <a:latin typeface="微软雅黑" panose="020B0503020204020204" pitchFamily="34" charset="-122"/>
                <a:ea typeface="微软雅黑" panose="020B0503020204020204" pitchFamily="34" charset="-122"/>
              </a:rPr>
              <a:t>。</a:t>
            </a:r>
            <a:endParaRPr lang="en-US" altLang="zh-CN" b="1" dirty="0">
              <a:latin typeface="微软雅黑" panose="020B0503020204020204" pitchFamily="34" charset="-122"/>
              <a:ea typeface="微软雅黑" panose="020B0503020204020204" pitchFamily="34" charset="-122"/>
            </a:endParaRPr>
          </a:p>
          <a:p>
            <a:endParaRPr lang="en-US" altLang="zh-CN" b="1" dirty="0">
              <a:latin typeface="微软雅黑" panose="020B0503020204020204" pitchFamily="34" charset="-122"/>
              <a:ea typeface="微软雅黑" panose="020B0503020204020204" pitchFamily="34" charset="-122"/>
            </a:endParaRPr>
          </a:p>
          <a:p>
            <a:pPr lvl="0"/>
            <a:r>
              <a:rPr lang="zh-CN" altLang="en-US" b="1" dirty="0">
                <a:latin typeface="微软雅黑" panose="020B0503020204020204" pitchFamily="34" charset="-122"/>
                <a:ea typeface="微软雅黑" panose="020B0503020204020204" pitchFamily="34" charset="-122"/>
              </a:rPr>
              <a:t>赴南美考察候选站址；</a:t>
            </a:r>
            <a:endParaRPr lang="en-US" altLang="zh-CN" b="1" dirty="0">
              <a:latin typeface="微软雅黑" panose="020B0503020204020204" pitchFamily="34" charset="-122"/>
              <a:ea typeface="微软雅黑" panose="020B0503020204020204" pitchFamily="34" charset="-122"/>
            </a:endParaRPr>
          </a:p>
          <a:p>
            <a:pPr lvl="0"/>
            <a:endParaRPr lang="en-US" altLang="zh-CN" b="1" dirty="0">
              <a:latin typeface="微软雅黑" panose="020B0503020204020204" pitchFamily="34" charset="-122"/>
              <a:ea typeface="微软雅黑" panose="020B0503020204020204" pitchFamily="34" charset="-122"/>
            </a:endParaRPr>
          </a:p>
          <a:p>
            <a:pPr lvl="0"/>
            <a:r>
              <a:rPr lang="zh-CN" altLang="zh-CN" b="1" dirty="0">
                <a:latin typeface="微软雅黑" panose="020B0503020204020204" pitchFamily="34" charset="-122"/>
                <a:ea typeface="微软雅黑" panose="020B0503020204020204" pitchFamily="34" charset="-122"/>
              </a:rPr>
              <a:t>中方</a:t>
            </a:r>
            <a:r>
              <a:rPr lang="zh-CN" altLang="en-US" b="1" dirty="0">
                <a:latin typeface="微软雅黑" panose="020B0503020204020204" pitchFamily="34" charset="-122"/>
                <a:ea typeface="微软雅黑" panose="020B0503020204020204" pitchFamily="34" charset="-122"/>
              </a:rPr>
              <a:t>派代表参加</a:t>
            </a:r>
            <a:r>
              <a:rPr lang="en-US" altLang="zh-CN" b="1" dirty="0">
                <a:latin typeface="微软雅黑" panose="020B0503020204020204" pitchFamily="34" charset="-122"/>
                <a:ea typeface="微软雅黑" panose="020B0503020204020204" pitchFamily="34" charset="-122"/>
              </a:rPr>
              <a:t>SWGO</a:t>
            </a:r>
            <a:r>
              <a:rPr lang="zh-CN" altLang="zh-CN" b="1" dirty="0">
                <a:latin typeface="微软雅黑" panose="020B0503020204020204" pitchFamily="34" charset="-122"/>
                <a:ea typeface="微软雅黑" panose="020B0503020204020204" pitchFamily="34" charset="-122"/>
              </a:rPr>
              <a:t>合作组会议</a:t>
            </a:r>
            <a:r>
              <a:rPr lang="zh-CN" altLang="en-US" b="1" dirty="0">
                <a:latin typeface="微软雅黑" panose="020B0503020204020204" pitchFamily="34" charset="-122"/>
                <a:ea typeface="微软雅黑" panose="020B0503020204020204" pitchFamily="34" charset="-122"/>
              </a:rPr>
              <a:t>并且介绍中方</a:t>
            </a:r>
            <a:r>
              <a:rPr lang="zh-CN" altLang="zh-CN" b="1" dirty="0">
                <a:latin typeface="微软雅黑" panose="020B0503020204020204" pitchFamily="34" charset="-122"/>
                <a:ea typeface="微软雅黑" panose="020B0503020204020204" pitchFamily="34" charset="-122"/>
              </a:rPr>
              <a:t>进展报告</a:t>
            </a:r>
            <a:r>
              <a:rPr lang="zh-CN" altLang="en-US" b="1" dirty="0">
                <a:latin typeface="微软雅黑" panose="020B0503020204020204" pitchFamily="34" charset="-122"/>
                <a:ea typeface="微软雅黑" panose="020B0503020204020204" pitchFamily="34" charset="-122"/>
              </a:rPr>
              <a:t>；</a:t>
            </a:r>
          </a:p>
        </p:txBody>
      </p:sp>
      <p:grpSp>
        <p:nvGrpSpPr>
          <p:cNvPr id="20" name="组合 19">
            <a:extLst>
              <a:ext uri="{FF2B5EF4-FFF2-40B4-BE49-F238E27FC236}">
                <a16:creationId xmlns:a16="http://schemas.microsoft.com/office/drawing/2014/main" id="{D172030C-9F84-4C6E-9854-A497908F721E}"/>
              </a:ext>
            </a:extLst>
          </p:cNvPr>
          <p:cNvGrpSpPr/>
          <p:nvPr/>
        </p:nvGrpSpPr>
        <p:grpSpPr>
          <a:xfrm>
            <a:off x="7101319" y="1496728"/>
            <a:ext cx="2805268" cy="1869779"/>
            <a:chOff x="418966" y="3144100"/>
            <a:chExt cx="8943217" cy="6921501"/>
          </a:xfrm>
        </p:grpSpPr>
        <p:pic>
          <p:nvPicPr>
            <p:cNvPr id="21" name="Screenshot 2023-08-14 at 8.15.48 AM.png" descr="Screenshot 2023-08-14 at 8.15.48 AM.png">
              <a:extLst>
                <a:ext uri="{FF2B5EF4-FFF2-40B4-BE49-F238E27FC236}">
                  <a16:creationId xmlns:a16="http://schemas.microsoft.com/office/drawing/2014/main" id="{DF2AA538-CB58-4ACF-AF6E-85E4C877A5EA}"/>
                </a:ext>
              </a:extLst>
            </p:cNvPr>
            <p:cNvPicPr>
              <a:picLocks noChangeAspect="1"/>
            </p:cNvPicPr>
            <p:nvPr/>
          </p:nvPicPr>
          <p:blipFill>
            <a:blip r:embed="rId11">
              <a:extLst/>
            </a:blip>
            <a:stretch>
              <a:fillRect/>
            </a:stretch>
          </p:blipFill>
          <p:spPr>
            <a:xfrm>
              <a:off x="472182" y="3144100"/>
              <a:ext cx="8890001" cy="6921501"/>
            </a:xfrm>
            <a:prstGeom prst="rect">
              <a:avLst/>
            </a:prstGeom>
            <a:ln w="12700">
              <a:miter lim="400000"/>
            </a:ln>
          </p:spPr>
        </p:pic>
        <p:sp>
          <p:nvSpPr>
            <p:cNvPr id="22" name="Arrow">
              <a:extLst>
                <a:ext uri="{FF2B5EF4-FFF2-40B4-BE49-F238E27FC236}">
                  <a16:creationId xmlns:a16="http://schemas.microsoft.com/office/drawing/2014/main" id="{29206E41-0230-410A-8A5E-AB47CF65F9FD}"/>
                </a:ext>
              </a:extLst>
            </p:cNvPr>
            <p:cNvSpPr/>
            <p:nvPr/>
          </p:nvSpPr>
          <p:spPr>
            <a:xfrm rot="3663147">
              <a:off x="-670968" y="5753151"/>
              <a:ext cx="3102359" cy="922492"/>
            </a:xfrm>
            <a:prstGeom prst="rightArrow">
              <a:avLst>
                <a:gd name="adj1" fmla="val 32000"/>
                <a:gd name="adj2" fmla="val 92379"/>
              </a:avLst>
            </a:prstGeom>
            <a:solidFill>
              <a:srgbClr val="FF2600"/>
            </a:solidFill>
            <a:ln w="12700">
              <a:miter lim="400000"/>
            </a:ln>
          </p:spPr>
          <p:txBody>
            <a:bodyPr lIns="50800" tIns="50800" rIns="50800" bIns="50800" anchor="ctr"/>
            <a:lstStyle/>
            <a:p>
              <a:pPr defTabSz="825500">
                <a:defRPr sz="3200">
                  <a:solidFill>
                    <a:srgbClr val="FFFFFF"/>
                  </a:solidFill>
                  <a:latin typeface="Helvetica Neue Medium"/>
                  <a:ea typeface="Helvetica Neue Medium"/>
                  <a:cs typeface="Helvetica Neue Medium"/>
                  <a:sym typeface="Helvetica Neue Medium"/>
                </a:defRPr>
              </a:pPr>
              <a:endParaRPr/>
            </a:p>
          </p:txBody>
        </p:sp>
      </p:grpSp>
      <p:pic>
        <p:nvPicPr>
          <p:cNvPr id="23" name="Screenshot 2023-08-14 at 8.03.07 AM.png" descr="Screenshot 2023-08-14 at 8.03.07 AM.png">
            <a:extLst>
              <a:ext uri="{FF2B5EF4-FFF2-40B4-BE49-F238E27FC236}">
                <a16:creationId xmlns:a16="http://schemas.microsoft.com/office/drawing/2014/main" id="{3A667830-2720-40B5-98C2-3ABB2469AB3A}"/>
              </a:ext>
            </a:extLst>
          </p:cNvPr>
          <p:cNvPicPr>
            <a:picLocks noChangeAspect="1"/>
          </p:cNvPicPr>
          <p:nvPr/>
        </p:nvPicPr>
        <p:blipFill>
          <a:blip r:embed="rId12">
            <a:alphaModFix amt="72034"/>
            <a:extLst/>
          </a:blip>
          <a:srcRect l="10746" t="6870" r="15243" b="10480"/>
          <a:stretch>
            <a:fillRect/>
          </a:stretch>
        </p:blipFill>
        <p:spPr>
          <a:xfrm>
            <a:off x="6115354" y="285716"/>
            <a:ext cx="2032855" cy="1716457"/>
          </a:xfrm>
          <a:prstGeom prst="rect">
            <a:avLst/>
          </a:prstGeom>
          <a:solidFill>
            <a:schemeClr val="bg1"/>
          </a:solidFill>
          <a:ln w="12700">
            <a:miter lim="400000"/>
          </a:ln>
        </p:spPr>
      </p:pic>
    </p:spTree>
    <p:extLst>
      <p:ext uri="{BB962C8B-B14F-4D97-AF65-F5344CB8AC3E}">
        <p14:creationId xmlns:p14="http://schemas.microsoft.com/office/powerpoint/2010/main" val="3722210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pic>
        <p:nvPicPr>
          <p:cNvPr id="7" name="图片 6">
            <a:extLst>
              <a:ext uri="{FF2B5EF4-FFF2-40B4-BE49-F238E27FC236}">
                <a16:creationId xmlns:a16="http://schemas.microsoft.com/office/drawing/2014/main" id="{6F17ADD5-C4D0-464A-B7BE-EF4B5415B131}"/>
              </a:ext>
            </a:extLst>
          </p:cNvPr>
          <p:cNvPicPr>
            <a:picLocks noChangeAspect="1"/>
          </p:cNvPicPr>
          <p:nvPr/>
        </p:nvPicPr>
        <p:blipFill>
          <a:blip r:embed="rId4"/>
          <a:stretch>
            <a:fillRect/>
          </a:stretch>
        </p:blipFill>
        <p:spPr>
          <a:xfrm>
            <a:off x="131143" y="126276"/>
            <a:ext cx="4681489" cy="3302724"/>
          </a:xfrm>
          <a:prstGeom prst="rect">
            <a:avLst/>
          </a:prstGeom>
        </p:spPr>
      </p:pic>
      <p:pic>
        <p:nvPicPr>
          <p:cNvPr id="9" name="Screenshot 2022-12-12 at 7.07.50 PM.png" descr="Screenshot 2022-12-12 at 7.07.50 PM.png">
            <a:extLst>
              <a:ext uri="{FF2B5EF4-FFF2-40B4-BE49-F238E27FC236}">
                <a16:creationId xmlns:a16="http://schemas.microsoft.com/office/drawing/2014/main" id="{E66BCCE4-89DD-40F7-A1B4-DA47DFCF13F4}"/>
              </a:ext>
            </a:extLst>
          </p:cNvPr>
          <p:cNvPicPr>
            <a:picLocks noChangeAspect="1"/>
          </p:cNvPicPr>
          <p:nvPr/>
        </p:nvPicPr>
        <p:blipFill>
          <a:blip r:embed="rId5">
            <a:extLst/>
          </a:blip>
          <a:stretch>
            <a:fillRect/>
          </a:stretch>
        </p:blipFill>
        <p:spPr>
          <a:xfrm>
            <a:off x="5222324" y="84594"/>
            <a:ext cx="5939466" cy="3697258"/>
          </a:xfrm>
          <a:prstGeom prst="rect">
            <a:avLst/>
          </a:prstGeom>
          <a:ln w="12700">
            <a:miter lim="400000"/>
          </a:ln>
        </p:spPr>
      </p:pic>
      <p:pic>
        <p:nvPicPr>
          <p:cNvPr id="10" name="图片 9">
            <a:extLst>
              <a:ext uri="{FF2B5EF4-FFF2-40B4-BE49-F238E27FC236}">
                <a16:creationId xmlns:a16="http://schemas.microsoft.com/office/drawing/2014/main" id="{2052A218-5948-4170-847E-660F76250F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5896" y="3662974"/>
            <a:ext cx="4720580" cy="2532536"/>
          </a:xfrm>
          <a:prstGeom prst="rect">
            <a:avLst/>
          </a:prstGeom>
          <a:solidFill>
            <a:schemeClr val="bg1"/>
          </a:solidFill>
        </p:spPr>
      </p:pic>
      <p:pic>
        <p:nvPicPr>
          <p:cNvPr id="11" name="图片 10">
            <a:extLst>
              <a:ext uri="{FF2B5EF4-FFF2-40B4-BE49-F238E27FC236}">
                <a16:creationId xmlns:a16="http://schemas.microsoft.com/office/drawing/2014/main" id="{94B7EC4F-C117-434D-9E01-F7F84B5E975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67216" y="3915985"/>
            <a:ext cx="4191183" cy="2248521"/>
          </a:xfrm>
          <a:prstGeom prst="rect">
            <a:avLst/>
          </a:prstGeom>
          <a:solidFill>
            <a:schemeClr val="bg1"/>
          </a:solidFill>
        </p:spPr>
      </p:pic>
      <p:sp>
        <p:nvSpPr>
          <p:cNvPr id="12" name="文本框 11">
            <a:extLst>
              <a:ext uri="{FF2B5EF4-FFF2-40B4-BE49-F238E27FC236}">
                <a16:creationId xmlns:a16="http://schemas.microsoft.com/office/drawing/2014/main" id="{7AC5CCF0-26E7-4FF8-8657-DDA8E2D8D3F7}"/>
              </a:ext>
            </a:extLst>
          </p:cNvPr>
          <p:cNvSpPr txBox="1"/>
          <p:nvPr/>
        </p:nvSpPr>
        <p:spPr>
          <a:xfrm>
            <a:off x="174058" y="6282974"/>
            <a:ext cx="11863136" cy="430887"/>
          </a:xfrm>
          <a:prstGeom prst="rect">
            <a:avLst/>
          </a:prstGeom>
          <a:solidFill>
            <a:schemeClr val="accent6">
              <a:lumMod val="20000"/>
              <a:lumOff val="80000"/>
            </a:schemeClr>
          </a:solidFill>
          <a:ln w="38100">
            <a:solidFill>
              <a:srgbClr val="00B050"/>
            </a:solidFill>
          </a:ln>
        </p:spPr>
        <p:txBody>
          <a:bodyPr wrap="square" rtlCol="0">
            <a:spAutoFit/>
          </a:bodyPr>
          <a:lstStyle/>
          <a:p>
            <a:pPr algn="ctr"/>
            <a:r>
              <a:rPr lang="zh-CN" altLang="en-US" sz="2200" b="1" dirty="0">
                <a:solidFill>
                  <a:srgbClr val="FF0000"/>
                </a:solidFill>
                <a:latin typeface="微软雅黑" panose="020B0503020204020204" pitchFamily="34" charset="-122"/>
                <a:ea typeface="微软雅黑" panose="020B0503020204020204" pitchFamily="34" charset="-122"/>
              </a:rPr>
              <a:t>中方建设目标：致力于超高能伽马射线能段，推进在天然湖泊建设一个高灵敏度的探测器阵列</a:t>
            </a:r>
            <a:endParaRPr lang="en-US" altLang="zh-CN" sz="2200" b="1" dirty="0">
              <a:solidFill>
                <a:srgbClr val="FF0000"/>
              </a:solidFill>
              <a:latin typeface="微软雅黑" panose="020B0503020204020204" pitchFamily="34" charset="-122"/>
              <a:ea typeface="微软雅黑" panose="020B0503020204020204" pitchFamily="34" charset="-122"/>
            </a:endParaRPr>
          </a:p>
        </p:txBody>
      </p:sp>
      <p:sp>
        <p:nvSpPr>
          <p:cNvPr id="3" name="椭圆 2">
            <a:extLst>
              <a:ext uri="{FF2B5EF4-FFF2-40B4-BE49-F238E27FC236}">
                <a16:creationId xmlns:a16="http://schemas.microsoft.com/office/drawing/2014/main" id="{F3923037-4682-4E28-84FE-81B76C2A4896}"/>
              </a:ext>
            </a:extLst>
          </p:cNvPr>
          <p:cNvSpPr/>
          <p:nvPr/>
        </p:nvSpPr>
        <p:spPr>
          <a:xfrm>
            <a:off x="2026123" y="981776"/>
            <a:ext cx="606392" cy="99140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箭头: 右 5">
            <a:extLst>
              <a:ext uri="{FF2B5EF4-FFF2-40B4-BE49-F238E27FC236}">
                <a16:creationId xmlns:a16="http://schemas.microsoft.com/office/drawing/2014/main" id="{7F33F3E3-32A7-4078-A312-6207274A5EDF}"/>
              </a:ext>
            </a:extLst>
          </p:cNvPr>
          <p:cNvSpPr/>
          <p:nvPr/>
        </p:nvSpPr>
        <p:spPr>
          <a:xfrm rot="648320">
            <a:off x="2793419" y="1340952"/>
            <a:ext cx="2179895" cy="677316"/>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右 15">
            <a:extLst>
              <a:ext uri="{FF2B5EF4-FFF2-40B4-BE49-F238E27FC236}">
                <a16:creationId xmlns:a16="http://schemas.microsoft.com/office/drawing/2014/main" id="{BBB92F0D-9BB8-48A5-929E-C617B85BFDDD}"/>
              </a:ext>
            </a:extLst>
          </p:cNvPr>
          <p:cNvSpPr/>
          <p:nvPr/>
        </p:nvSpPr>
        <p:spPr>
          <a:xfrm rot="231933">
            <a:off x="3840612" y="5247428"/>
            <a:ext cx="1832987" cy="383994"/>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89218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68DFDB-7593-43D3-B0D6-79338820D91E}"/>
              </a:ext>
            </a:extLst>
          </p:cNvPr>
          <p:cNvSpPr>
            <a:spLocks noGrp="1"/>
          </p:cNvSpPr>
          <p:nvPr>
            <p:ph type="title"/>
          </p:nvPr>
        </p:nvSpPr>
        <p:spPr>
          <a:xfrm>
            <a:off x="1612232" y="92054"/>
            <a:ext cx="10005396" cy="659612"/>
          </a:xfrm>
        </p:spPr>
        <p:txBody>
          <a:bodyPr/>
          <a:lstStyle/>
          <a:p>
            <a:r>
              <a:rPr lang="zh-CN" altLang="en-US" sz="3200" spc="65" dirty="0">
                <a:solidFill>
                  <a:prstClr val="black"/>
                </a:solidFill>
                <a:sym typeface="+mn-ea"/>
              </a:rPr>
              <a:t>考核指标与考核方式</a:t>
            </a:r>
            <a:endParaRPr lang="zh-CN" altLang="en-US" dirty="0"/>
          </a:p>
        </p:txBody>
      </p:sp>
      <p:sp>
        <p:nvSpPr>
          <p:cNvPr id="3" name="灯片编号占位符 2">
            <a:extLst>
              <a:ext uri="{FF2B5EF4-FFF2-40B4-BE49-F238E27FC236}">
                <a16:creationId xmlns:a16="http://schemas.microsoft.com/office/drawing/2014/main" id="{FE88FEAF-DEE4-4452-BCFF-CA7149F35A31}"/>
              </a:ext>
            </a:extLst>
          </p:cNvPr>
          <p:cNvSpPr>
            <a:spLocks noGrp="1"/>
          </p:cNvSpPr>
          <p:nvPr>
            <p:ph type="sldNum" sz="quarter" idx="12"/>
          </p:nvPr>
        </p:nvSpPr>
        <p:spPr/>
        <p:txBody>
          <a:bodyPr/>
          <a:lstStyle/>
          <a:p>
            <a:fld id="{E077DA78-E013-4A8C-AD75-63A150561B10}" type="slidenum">
              <a:rPr lang="zh-CN" altLang="en-US" smtClean="0"/>
              <a:pPr/>
              <a:t>7</a:t>
            </a:fld>
            <a:endParaRPr lang="zh-CN" altLang="en-US"/>
          </a:p>
        </p:txBody>
      </p:sp>
      <p:pic>
        <p:nvPicPr>
          <p:cNvPr id="4" name="图片 3">
            <a:extLst>
              <a:ext uri="{FF2B5EF4-FFF2-40B4-BE49-F238E27FC236}">
                <a16:creationId xmlns:a16="http://schemas.microsoft.com/office/drawing/2014/main" id="{6287634A-7283-4246-9528-DE180D30371A}"/>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F322CD84-033A-4440-B26C-274A0691553D}"/>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906587" y="77008"/>
            <a:ext cx="2115772" cy="665018"/>
          </a:xfrm>
          <a:prstGeom prst="rect">
            <a:avLst/>
          </a:prstGeom>
        </p:spPr>
      </p:pic>
      <p:sp>
        <p:nvSpPr>
          <p:cNvPr id="7" name="文本框 6">
            <a:extLst>
              <a:ext uri="{FF2B5EF4-FFF2-40B4-BE49-F238E27FC236}">
                <a16:creationId xmlns:a16="http://schemas.microsoft.com/office/drawing/2014/main" id="{ACC4EAB5-EF03-448B-95C1-C5634371D500}"/>
              </a:ext>
            </a:extLst>
          </p:cNvPr>
          <p:cNvSpPr txBox="1"/>
          <p:nvPr/>
        </p:nvSpPr>
        <p:spPr>
          <a:xfrm>
            <a:off x="948824" y="1116650"/>
            <a:ext cx="10714369" cy="1200329"/>
          </a:xfrm>
          <a:prstGeom prst="rect">
            <a:avLst/>
          </a:prstGeom>
          <a:noFill/>
          <a:ln w="57150">
            <a:solidFill>
              <a:srgbClr val="0000FF"/>
            </a:solidFill>
          </a:ln>
        </p:spPr>
        <p:txBody>
          <a:bodyPr wrap="square" rtlCol="0">
            <a:spAutoFit/>
          </a:bodyPr>
          <a:lstStyle/>
          <a:p>
            <a:r>
              <a:rPr lang="zh-CN" altLang="en-US" sz="2400" dirty="0"/>
              <a:t>     </a:t>
            </a:r>
            <a:r>
              <a:rPr lang="zh-CN" altLang="en-US" sz="2400" b="1" dirty="0">
                <a:latin typeface="微软雅黑" panose="020B0503020204020204" pitchFamily="34" charset="-122"/>
                <a:ea typeface="微软雅黑" panose="020B0503020204020204" pitchFamily="34" charset="-122"/>
              </a:rPr>
              <a:t>针对国际合作南天大视场伽马射线天文台项目，研制新一代水上表面探测器与水下缪子探测器。新一代探测器将实现探测性能更可靠，造价更低，便于水域安装布设，为新一代的伽马射线实验做技术沉淀与积累。</a:t>
            </a:r>
          </a:p>
        </p:txBody>
      </p:sp>
      <p:sp>
        <p:nvSpPr>
          <p:cNvPr id="8" name="矩形 7">
            <a:extLst>
              <a:ext uri="{FF2B5EF4-FFF2-40B4-BE49-F238E27FC236}">
                <a16:creationId xmlns:a16="http://schemas.microsoft.com/office/drawing/2014/main" id="{ED73AA98-28A9-459A-92A7-9EB5843F78A6}"/>
              </a:ext>
            </a:extLst>
          </p:cNvPr>
          <p:cNvSpPr/>
          <p:nvPr/>
        </p:nvSpPr>
        <p:spPr>
          <a:xfrm>
            <a:off x="960720" y="2524349"/>
            <a:ext cx="1660711" cy="523220"/>
          </a:xfrm>
          <a:prstGeom prst="rect">
            <a:avLst/>
          </a:prstGeom>
        </p:spPr>
        <p:txBody>
          <a:bodyPr wrap="none">
            <a:spAutoFit/>
          </a:bodyPr>
          <a:lstStyle/>
          <a:p>
            <a:r>
              <a:rPr lang="zh-CN" altLang="en-US" sz="2800" b="1" spc="65" dirty="0">
                <a:solidFill>
                  <a:prstClr val="black"/>
                </a:solidFill>
                <a:latin typeface="微软雅黑" panose="020B0503020204020204" pitchFamily="34" charset="-122"/>
                <a:ea typeface="微软雅黑" panose="020B0503020204020204" pitchFamily="34" charset="-122"/>
                <a:sym typeface="+mn-ea"/>
              </a:rPr>
              <a:t>考核指标</a:t>
            </a:r>
            <a:endParaRPr lang="zh-CN" altLang="en-US" sz="2800" b="1"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723076B0-2144-4952-87B9-470F1C2C2313}"/>
              </a:ext>
            </a:extLst>
          </p:cNvPr>
          <p:cNvSpPr txBox="1"/>
          <p:nvPr/>
        </p:nvSpPr>
        <p:spPr>
          <a:xfrm>
            <a:off x="906174" y="3130099"/>
            <a:ext cx="10757020" cy="1200329"/>
          </a:xfrm>
          <a:prstGeom prst="rect">
            <a:avLst/>
          </a:prstGeom>
          <a:noFill/>
          <a:ln w="38100">
            <a:solidFill>
              <a:schemeClr val="accent6">
                <a:lumMod val="75000"/>
              </a:schemeClr>
            </a:solidFill>
          </a:ln>
        </p:spPr>
        <p:txBody>
          <a:bodyPr wrap="square" rtlCol="0">
            <a:spAutoFit/>
          </a:bodyPr>
          <a:lstStyle/>
          <a:p>
            <a:r>
              <a:rPr lang="zh-CN" altLang="en-US" sz="2000" dirty="0"/>
              <a:t>  </a:t>
            </a:r>
            <a:r>
              <a:rPr lang="zh-CN" altLang="en-US" sz="2400" dirty="0">
                <a:latin typeface="微软雅黑" panose="020B0503020204020204" pitchFamily="34" charset="-122"/>
                <a:ea typeface="微软雅黑" panose="020B0503020204020204" pitchFamily="34" charset="-122"/>
              </a:rPr>
              <a:t>在</a:t>
            </a:r>
            <a:r>
              <a:rPr lang="en-US" altLang="zh-CN" sz="2400" dirty="0">
                <a:latin typeface="微软雅黑" panose="020B0503020204020204" pitchFamily="34" charset="-122"/>
                <a:ea typeface="微软雅黑" panose="020B0503020204020204" pitchFamily="34" charset="-122"/>
              </a:rPr>
              <a:t>LHAASO </a:t>
            </a:r>
            <a:r>
              <a:rPr lang="zh-CN" altLang="en-US" sz="2400" dirty="0">
                <a:latin typeface="微软雅黑" panose="020B0503020204020204" pitchFamily="34" charset="-122"/>
                <a:ea typeface="微软雅黑" panose="020B0503020204020204" pitchFamily="34" charset="-122"/>
              </a:rPr>
              <a:t>站点试验区内，采用间隔阵列布局（即探测器按一定的间距布局）方式在水上布置电磁粒子探测器和水下布置缪子探测器阵列，阵列的总面积≥</a:t>
            </a:r>
            <a:r>
              <a:rPr lang="en-US" altLang="zh-CN" sz="2400" dirty="0">
                <a:latin typeface="微软雅黑" panose="020B0503020204020204" pitchFamily="34" charset="-122"/>
                <a:ea typeface="微软雅黑" panose="020B0503020204020204" pitchFamily="34" charset="-122"/>
              </a:rPr>
              <a:t>10000 ㎡</a:t>
            </a:r>
            <a:r>
              <a:rPr lang="zh-CN" altLang="en-US" sz="24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sp>
        <p:nvSpPr>
          <p:cNvPr id="10" name="矩形 9">
            <a:extLst>
              <a:ext uri="{FF2B5EF4-FFF2-40B4-BE49-F238E27FC236}">
                <a16:creationId xmlns:a16="http://schemas.microsoft.com/office/drawing/2014/main" id="{B6406F38-FB48-437F-94CD-5C5CB65DD199}"/>
              </a:ext>
            </a:extLst>
          </p:cNvPr>
          <p:cNvSpPr/>
          <p:nvPr/>
        </p:nvSpPr>
        <p:spPr>
          <a:xfrm>
            <a:off x="906174" y="5109807"/>
            <a:ext cx="10757020" cy="1200329"/>
          </a:xfrm>
          <a:prstGeom prst="rect">
            <a:avLst/>
          </a:prstGeom>
          <a:ln w="38100">
            <a:solidFill>
              <a:schemeClr val="accent6">
                <a:lumMod val="75000"/>
              </a:schemeClr>
            </a:solidFill>
          </a:ln>
        </p:spPr>
        <p:txBody>
          <a:bodyPr wrap="square">
            <a:spAutoFit/>
          </a:bodyPr>
          <a:lstStyle/>
          <a:p>
            <a:r>
              <a:rPr lang="zh-CN" altLang="en-US" sz="2400" dirty="0">
                <a:latin typeface="宋体" panose="02010600030101010101" pitchFamily="2" charset="-122"/>
              </a:rPr>
              <a:t>  </a:t>
            </a:r>
            <a:r>
              <a:rPr lang="zh-CN" altLang="en-US" sz="2400" dirty="0">
                <a:latin typeface="微软雅黑" panose="020B0503020204020204" pitchFamily="34" charset="-122"/>
                <a:ea typeface="微软雅黑" panose="020B0503020204020204" pitchFamily="34" charset="-122"/>
              </a:rPr>
              <a:t>通过阵列与</a:t>
            </a:r>
            <a:r>
              <a:rPr lang="en-US" altLang="zh-CN" sz="2400" dirty="0">
                <a:latin typeface="微软雅黑" panose="020B0503020204020204" pitchFamily="34" charset="-122"/>
                <a:ea typeface="微软雅黑" panose="020B0503020204020204" pitchFamily="34" charset="-122"/>
              </a:rPr>
              <a:t>LHAASO-KM2A </a:t>
            </a:r>
            <a:r>
              <a:rPr lang="zh-CN" altLang="en-US" sz="2400" dirty="0">
                <a:latin typeface="微软雅黑" panose="020B0503020204020204" pitchFamily="34" charset="-122"/>
                <a:ea typeface="微软雅黑" panose="020B0503020204020204" pitchFamily="34" charset="-122"/>
              </a:rPr>
              <a:t>阵列的联合符合事例，验证新型探测器阵列在超高能宇宙线能</a:t>
            </a:r>
            <a:r>
              <a:rPr lang="en-US" altLang="zh-CN" sz="2400" dirty="0">
                <a:latin typeface="微软雅黑" panose="020B0503020204020204" pitchFamily="34" charset="-122"/>
                <a:ea typeface="微软雅黑" panose="020B0503020204020204" pitchFamily="34" charset="-122"/>
              </a:rPr>
              <a:t>(&gt;100 </a:t>
            </a:r>
            <a:r>
              <a:rPr lang="en-US" altLang="zh-CN" sz="2400" dirty="0" err="1">
                <a:latin typeface="微软雅黑" panose="020B0503020204020204" pitchFamily="34" charset="-122"/>
                <a:ea typeface="微软雅黑" panose="020B0503020204020204" pitchFamily="34" charset="-122"/>
              </a:rPr>
              <a:t>TeV</a:t>
            </a:r>
            <a:r>
              <a:rPr lang="en-US"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的有效面积≥</a:t>
            </a:r>
            <a:r>
              <a:rPr lang="en-US" altLang="zh-CN" sz="2400" dirty="0">
                <a:latin typeface="微软雅黑" panose="020B0503020204020204" pitchFamily="34" charset="-122"/>
                <a:ea typeface="微软雅黑" panose="020B0503020204020204" pitchFamily="34" charset="-122"/>
              </a:rPr>
              <a:t>10000 ㎡</a:t>
            </a:r>
            <a:r>
              <a:rPr lang="zh-CN" altLang="en-US" sz="2400" dirty="0">
                <a:latin typeface="微软雅黑" panose="020B0503020204020204" pitchFamily="34" charset="-122"/>
                <a:ea typeface="微软雅黑" panose="020B0503020204020204" pitchFamily="34" charset="-122"/>
              </a:rPr>
              <a:t>。课题组制定测试方案</a:t>
            </a:r>
            <a:r>
              <a:rPr lang="en-US" altLang="zh-CN" sz="2400" dirty="0">
                <a:latin typeface="微软雅黑" panose="020B0503020204020204" pitchFamily="34" charset="-122"/>
                <a:ea typeface="微软雅黑" panose="020B0503020204020204" pitchFamily="34" charset="-122"/>
              </a:rPr>
              <a:t>, </a:t>
            </a:r>
            <a:r>
              <a:rPr lang="zh-CN" altLang="en-US" sz="2400" dirty="0">
                <a:latin typeface="微软雅黑" panose="020B0503020204020204" pitchFamily="34" charset="-122"/>
                <a:ea typeface="微软雅黑" panose="020B0503020204020204" pitchFamily="34" charset="-122"/>
              </a:rPr>
              <a:t>邀请不少于</a:t>
            </a:r>
            <a:r>
              <a:rPr lang="en-US" altLang="zh-CN" sz="2400" dirty="0">
                <a:latin typeface="微软雅黑" panose="020B0503020204020204" pitchFamily="34" charset="-122"/>
                <a:ea typeface="微软雅黑" panose="020B0503020204020204" pitchFamily="34" charset="-122"/>
              </a:rPr>
              <a:t>3</a:t>
            </a:r>
            <a:r>
              <a:rPr lang="zh-CN" altLang="en-US" sz="2400" dirty="0">
                <a:latin typeface="微软雅黑" panose="020B0503020204020204" pitchFamily="34" charset="-122"/>
                <a:ea typeface="微软雅黑" panose="020B0503020204020204" pitchFamily="34" charset="-122"/>
              </a:rPr>
              <a:t>名同行专家进行测试，并出具测试报告</a:t>
            </a:r>
          </a:p>
        </p:txBody>
      </p:sp>
      <p:sp>
        <p:nvSpPr>
          <p:cNvPr id="11" name="矩形 10">
            <a:extLst>
              <a:ext uri="{FF2B5EF4-FFF2-40B4-BE49-F238E27FC236}">
                <a16:creationId xmlns:a16="http://schemas.microsoft.com/office/drawing/2014/main" id="{227A670C-CC04-4F2A-9548-76BCAAB231D3}"/>
              </a:ext>
            </a:extLst>
          </p:cNvPr>
          <p:cNvSpPr/>
          <p:nvPr/>
        </p:nvSpPr>
        <p:spPr>
          <a:xfrm>
            <a:off x="906174" y="4484436"/>
            <a:ext cx="1660711" cy="523220"/>
          </a:xfrm>
          <a:prstGeom prst="rect">
            <a:avLst/>
          </a:prstGeom>
        </p:spPr>
        <p:txBody>
          <a:bodyPr wrap="none">
            <a:spAutoFit/>
          </a:bodyPr>
          <a:lstStyle/>
          <a:p>
            <a:r>
              <a:rPr lang="zh-CN" altLang="en-US" sz="2800" b="1" spc="65" dirty="0">
                <a:solidFill>
                  <a:prstClr val="black"/>
                </a:solidFill>
                <a:latin typeface="微软雅黑" panose="020B0503020204020204" pitchFamily="34" charset="-122"/>
                <a:ea typeface="微软雅黑" panose="020B0503020204020204" pitchFamily="34" charset="-122"/>
                <a:sym typeface="+mn-ea"/>
              </a:rPr>
              <a:t>考核方式</a:t>
            </a:r>
            <a:endParaRPr lang="zh-CN" altLang="en-US" sz="28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9241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B7775E-3ED5-4B21-A020-98BE479A037A}"/>
              </a:ext>
            </a:extLst>
          </p:cNvPr>
          <p:cNvSpPr>
            <a:spLocks noGrp="1"/>
          </p:cNvSpPr>
          <p:nvPr>
            <p:ph type="title"/>
          </p:nvPr>
        </p:nvSpPr>
        <p:spPr>
          <a:xfrm>
            <a:off x="1650733" y="92054"/>
            <a:ext cx="9966895" cy="659612"/>
          </a:xfrm>
        </p:spPr>
        <p:txBody>
          <a:bodyPr/>
          <a:lstStyle/>
          <a:p>
            <a:r>
              <a:rPr lang="zh-CN" altLang="en-US" sz="3200" spc="65" dirty="0">
                <a:solidFill>
                  <a:prstClr val="black"/>
                </a:solidFill>
              </a:rPr>
              <a:t>课题进度安排及任务分工</a:t>
            </a:r>
            <a:endParaRPr lang="zh-CN" altLang="en-US" dirty="0"/>
          </a:p>
        </p:txBody>
      </p:sp>
      <p:sp>
        <p:nvSpPr>
          <p:cNvPr id="3" name="灯片编号占位符 2">
            <a:extLst>
              <a:ext uri="{FF2B5EF4-FFF2-40B4-BE49-F238E27FC236}">
                <a16:creationId xmlns:a16="http://schemas.microsoft.com/office/drawing/2014/main" id="{5D4C0600-421B-4F59-8D12-01AB990573D8}"/>
              </a:ext>
            </a:extLst>
          </p:cNvPr>
          <p:cNvSpPr>
            <a:spLocks noGrp="1"/>
          </p:cNvSpPr>
          <p:nvPr>
            <p:ph type="sldNum" sz="quarter" idx="12"/>
          </p:nvPr>
        </p:nvSpPr>
        <p:spPr/>
        <p:txBody>
          <a:bodyPr/>
          <a:lstStyle/>
          <a:p>
            <a:fld id="{E077DA78-E013-4A8C-AD75-63A150561B10}" type="slidenum">
              <a:rPr lang="zh-CN" altLang="en-US" smtClean="0"/>
              <a:pPr/>
              <a:t>8</a:t>
            </a:fld>
            <a:endParaRPr lang="zh-CN" altLang="en-US"/>
          </a:p>
        </p:txBody>
      </p:sp>
      <p:pic>
        <p:nvPicPr>
          <p:cNvPr id="4" name="图片 3">
            <a:extLst>
              <a:ext uri="{FF2B5EF4-FFF2-40B4-BE49-F238E27FC236}">
                <a16:creationId xmlns:a16="http://schemas.microsoft.com/office/drawing/2014/main" id="{BA82A231-082F-4F30-AE1B-84C8EDA320F3}"/>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33528045-CF50-456E-8C39-3AB9A01D4639}"/>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906587" y="77008"/>
            <a:ext cx="2115772" cy="665018"/>
          </a:xfrm>
          <a:prstGeom prst="rect">
            <a:avLst/>
          </a:prstGeom>
        </p:spPr>
      </p:pic>
      <p:grpSp>
        <p:nvGrpSpPr>
          <p:cNvPr id="11" name="组合 10">
            <a:extLst>
              <a:ext uri="{FF2B5EF4-FFF2-40B4-BE49-F238E27FC236}">
                <a16:creationId xmlns:a16="http://schemas.microsoft.com/office/drawing/2014/main" id="{351CE703-FB82-4589-8829-9713DFB72EA2}"/>
              </a:ext>
            </a:extLst>
          </p:cNvPr>
          <p:cNvGrpSpPr/>
          <p:nvPr/>
        </p:nvGrpSpPr>
        <p:grpSpPr>
          <a:xfrm>
            <a:off x="4047414" y="1145403"/>
            <a:ext cx="8116063" cy="3070462"/>
            <a:chOff x="4185057" y="1347537"/>
            <a:chExt cx="8620081" cy="3225350"/>
          </a:xfrm>
        </p:grpSpPr>
        <p:grpSp>
          <p:nvGrpSpPr>
            <p:cNvPr id="8" name="组合 7">
              <a:extLst>
                <a:ext uri="{FF2B5EF4-FFF2-40B4-BE49-F238E27FC236}">
                  <a16:creationId xmlns:a16="http://schemas.microsoft.com/office/drawing/2014/main" id="{F8E09BA2-E27E-445D-AE3B-2C734C4236F8}"/>
                </a:ext>
              </a:extLst>
            </p:cNvPr>
            <p:cNvGrpSpPr/>
            <p:nvPr/>
          </p:nvGrpSpPr>
          <p:grpSpPr>
            <a:xfrm>
              <a:off x="4185057" y="1347537"/>
              <a:ext cx="8620081" cy="3225350"/>
              <a:chOff x="4740402" y="3065646"/>
              <a:chExt cx="7938788" cy="2894793"/>
            </a:xfrm>
          </p:grpSpPr>
          <p:pic>
            <p:nvPicPr>
              <p:cNvPr id="6" name="图片 5">
                <a:extLst>
                  <a:ext uri="{FF2B5EF4-FFF2-40B4-BE49-F238E27FC236}">
                    <a16:creationId xmlns:a16="http://schemas.microsoft.com/office/drawing/2014/main" id="{84B559FF-CA17-4FC1-B427-9726FBB5542F}"/>
                  </a:ext>
                </a:extLst>
              </p:cNvPr>
              <p:cNvPicPr>
                <a:picLocks noChangeAspect="1"/>
              </p:cNvPicPr>
              <p:nvPr/>
            </p:nvPicPr>
            <p:blipFill>
              <a:blip r:embed="rId4"/>
              <a:stretch>
                <a:fillRect/>
              </a:stretch>
            </p:blipFill>
            <p:spPr>
              <a:xfrm>
                <a:off x="4740402" y="3498638"/>
                <a:ext cx="7899206" cy="2461801"/>
              </a:xfrm>
              <a:prstGeom prst="rect">
                <a:avLst/>
              </a:prstGeom>
            </p:spPr>
          </p:pic>
          <p:pic>
            <p:nvPicPr>
              <p:cNvPr id="7" name="图片 6">
                <a:extLst>
                  <a:ext uri="{FF2B5EF4-FFF2-40B4-BE49-F238E27FC236}">
                    <a16:creationId xmlns:a16="http://schemas.microsoft.com/office/drawing/2014/main" id="{9D410B5A-A390-4AF2-9F7C-9247EB03A6FE}"/>
                  </a:ext>
                </a:extLst>
              </p:cNvPr>
              <p:cNvPicPr>
                <a:picLocks noChangeAspect="1"/>
              </p:cNvPicPr>
              <p:nvPr/>
            </p:nvPicPr>
            <p:blipFill>
              <a:blip r:embed="rId5"/>
              <a:stretch>
                <a:fillRect/>
              </a:stretch>
            </p:blipFill>
            <p:spPr>
              <a:xfrm>
                <a:off x="4779984" y="3065646"/>
                <a:ext cx="7899206" cy="446789"/>
              </a:xfrm>
              <a:prstGeom prst="rect">
                <a:avLst/>
              </a:prstGeom>
            </p:spPr>
          </p:pic>
        </p:grpSp>
        <p:cxnSp>
          <p:nvCxnSpPr>
            <p:cNvPr id="10" name="直接连接符 9">
              <a:extLst>
                <a:ext uri="{FF2B5EF4-FFF2-40B4-BE49-F238E27FC236}">
                  <a16:creationId xmlns:a16="http://schemas.microsoft.com/office/drawing/2014/main" id="{DE89B187-07F2-452F-B22E-F4525D7EEB8B}"/>
                </a:ext>
              </a:extLst>
            </p:cNvPr>
            <p:cNvCxnSpPr/>
            <p:nvPr/>
          </p:nvCxnSpPr>
          <p:spPr>
            <a:xfrm>
              <a:off x="4230303" y="4562375"/>
              <a:ext cx="7267074" cy="0"/>
            </a:xfrm>
            <a:prstGeom prst="line">
              <a:avLst/>
            </a:prstGeom>
            <a:ln w="12700">
              <a:solidFill>
                <a:srgbClr val="1E1C11"/>
              </a:solidFill>
            </a:ln>
          </p:spPr>
          <p:style>
            <a:lnRef idx="1">
              <a:schemeClr val="accent1"/>
            </a:lnRef>
            <a:fillRef idx="0">
              <a:schemeClr val="accent1"/>
            </a:fillRef>
            <a:effectRef idx="0">
              <a:schemeClr val="accent1"/>
            </a:effectRef>
            <a:fontRef idx="minor">
              <a:schemeClr val="tx1"/>
            </a:fontRef>
          </p:style>
        </p:cxnSp>
      </p:grpSp>
      <p:sp>
        <p:nvSpPr>
          <p:cNvPr id="14" name="矩形 13">
            <a:extLst>
              <a:ext uri="{FF2B5EF4-FFF2-40B4-BE49-F238E27FC236}">
                <a16:creationId xmlns:a16="http://schemas.microsoft.com/office/drawing/2014/main" id="{D90C7ED4-BA3C-40D4-A155-87010D444772}"/>
              </a:ext>
            </a:extLst>
          </p:cNvPr>
          <p:cNvSpPr/>
          <p:nvPr/>
        </p:nvSpPr>
        <p:spPr>
          <a:xfrm>
            <a:off x="600440" y="4410026"/>
            <a:ext cx="1654299" cy="523220"/>
          </a:xfrm>
          <a:prstGeom prst="rect">
            <a:avLst/>
          </a:prstGeom>
        </p:spPr>
        <p:txBody>
          <a:bodyPr wrap="none">
            <a:spAutoFit/>
          </a:bodyPr>
          <a:lstStyle/>
          <a:p>
            <a:r>
              <a:rPr lang="zh-CN" altLang="en-US" sz="2800" b="1" spc="65" dirty="0">
                <a:solidFill>
                  <a:prstClr val="black"/>
                </a:solidFill>
                <a:latin typeface="微软雅黑" panose="020B0503020204020204" pitchFamily="34" charset="-122"/>
                <a:ea typeface="微软雅黑" panose="020B0503020204020204" pitchFamily="34" charset="-122"/>
              </a:rPr>
              <a:t>任务分工</a:t>
            </a:r>
            <a:endParaRPr lang="zh-CN" altLang="en-US" sz="2800" b="1" dirty="0">
              <a:latin typeface="微软雅黑" panose="020B0503020204020204" pitchFamily="34" charset="-122"/>
              <a:ea typeface="微软雅黑" panose="020B0503020204020204" pitchFamily="34" charset="-122"/>
            </a:endParaRPr>
          </a:p>
        </p:txBody>
      </p:sp>
      <p:sp>
        <p:nvSpPr>
          <p:cNvPr id="15" name="矩形 14">
            <a:extLst>
              <a:ext uri="{FF2B5EF4-FFF2-40B4-BE49-F238E27FC236}">
                <a16:creationId xmlns:a16="http://schemas.microsoft.com/office/drawing/2014/main" id="{90F613E0-E3C2-402A-BCF7-44EE022B1473}"/>
              </a:ext>
            </a:extLst>
          </p:cNvPr>
          <p:cNvSpPr/>
          <p:nvPr/>
        </p:nvSpPr>
        <p:spPr>
          <a:xfrm>
            <a:off x="570270" y="5044018"/>
            <a:ext cx="6063910" cy="461665"/>
          </a:xfrm>
          <a:prstGeom prst="rect">
            <a:avLst/>
          </a:prstGeom>
        </p:spPr>
        <p:txBody>
          <a:bodyPr wrap="square">
            <a:spAutoFit/>
          </a:bodyPr>
          <a:lstStyle/>
          <a:p>
            <a:r>
              <a:rPr lang="zh-CN" altLang="en-US" sz="2400" dirty="0">
                <a:latin typeface="微软雅黑" panose="020B0503020204020204" pitchFamily="34" charset="-122"/>
                <a:ea typeface="微软雅黑" panose="020B0503020204020204" pitchFamily="34" charset="-122"/>
              </a:rPr>
              <a:t>中国科学院高能物理研究所（经费：</a:t>
            </a:r>
            <a:r>
              <a:rPr lang="en-US" altLang="zh-CN" sz="2400" dirty="0">
                <a:latin typeface="微软雅黑" panose="020B0503020204020204" pitchFamily="34" charset="-122"/>
                <a:ea typeface="微软雅黑" panose="020B0503020204020204" pitchFamily="34" charset="-122"/>
              </a:rPr>
              <a:t>90</a:t>
            </a:r>
            <a:r>
              <a:rPr lang="zh-CN" altLang="en-US" sz="2400" dirty="0">
                <a:latin typeface="微软雅黑" panose="020B0503020204020204" pitchFamily="34" charset="-122"/>
                <a:ea typeface="微软雅黑" panose="020B0503020204020204" pitchFamily="34" charset="-122"/>
              </a:rPr>
              <a:t>万）</a:t>
            </a:r>
          </a:p>
        </p:txBody>
      </p:sp>
      <p:sp>
        <p:nvSpPr>
          <p:cNvPr id="16" name="矩形 15">
            <a:extLst>
              <a:ext uri="{FF2B5EF4-FFF2-40B4-BE49-F238E27FC236}">
                <a16:creationId xmlns:a16="http://schemas.microsoft.com/office/drawing/2014/main" id="{9E7DC9BF-3413-40B4-819D-A1CE0C138A09}"/>
              </a:ext>
            </a:extLst>
          </p:cNvPr>
          <p:cNvSpPr/>
          <p:nvPr/>
        </p:nvSpPr>
        <p:spPr>
          <a:xfrm>
            <a:off x="7459426" y="5022496"/>
            <a:ext cx="3601759" cy="461665"/>
          </a:xfrm>
          <a:prstGeom prst="rect">
            <a:avLst/>
          </a:prstGeom>
        </p:spPr>
        <p:txBody>
          <a:bodyPr wrap="square">
            <a:spAutoFit/>
          </a:bodyPr>
          <a:lstStyle/>
          <a:p>
            <a:r>
              <a:rPr lang="zh-CN" altLang="en-US" sz="2400" dirty="0">
                <a:latin typeface="微软雅黑" panose="020B0503020204020204" pitchFamily="34" charset="-122"/>
                <a:ea typeface="微软雅黑" panose="020B0503020204020204" pitchFamily="34" charset="-122"/>
              </a:rPr>
              <a:t>山东大学（经费：</a:t>
            </a:r>
            <a:r>
              <a:rPr lang="en-US" altLang="zh-CN" sz="2400" dirty="0">
                <a:latin typeface="微软雅黑" panose="020B0503020204020204" pitchFamily="34" charset="-122"/>
                <a:ea typeface="微软雅黑" panose="020B0503020204020204" pitchFamily="34" charset="-122"/>
              </a:rPr>
              <a:t>150</a:t>
            </a:r>
            <a:r>
              <a:rPr lang="zh-CN" altLang="en-US" sz="2400" dirty="0">
                <a:latin typeface="微软雅黑" panose="020B0503020204020204" pitchFamily="34" charset="-122"/>
                <a:ea typeface="微软雅黑" panose="020B0503020204020204" pitchFamily="34" charset="-122"/>
              </a:rPr>
              <a:t>万）</a:t>
            </a:r>
          </a:p>
        </p:txBody>
      </p:sp>
      <p:sp>
        <p:nvSpPr>
          <p:cNvPr id="18" name="文本框 17">
            <a:extLst>
              <a:ext uri="{FF2B5EF4-FFF2-40B4-BE49-F238E27FC236}">
                <a16:creationId xmlns:a16="http://schemas.microsoft.com/office/drawing/2014/main" id="{1153984F-69E2-405E-903E-71E284B40AF5}"/>
              </a:ext>
            </a:extLst>
          </p:cNvPr>
          <p:cNvSpPr txBox="1"/>
          <p:nvPr/>
        </p:nvSpPr>
        <p:spPr>
          <a:xfrm>
            <a:off x="6806667" y="5515689"/>
            <a:ext cx="4907278" cy="1200329"/>
          </a:xfrm>
          <a:prstGeom prst="rect">
            <a:avLst/>
          </a:prstGeom>
          <a:noFill/>
          <a:ln w="28575">
            <a:solidFill>
              <a:srgbClr val="00B0F0"/>
            </a:solidFill>
          </a:ln>
        </p:spPr>
        <p:txBody>
          <a:bodyPr wrap="square" rtlCol="0">
            <a:spAutoFit/>
          </a:bodyPr>
          <a:lstStyle/>
          <a:p>
            <a:r>
              <a:rPr lang="zh-CN" altLang="en-US" sz="2400" dirty="0"/>
              <a:t>   </a:t>
            </a:r>
            <a:r>
              <a:rPr lang="zh-CN" altLang="en-US" sz="2400" b="1" dirty="0">
                <a:latin typeface="微软雅黑" panose="020B0503020204020204" pitchFamily="34" charset="-122"/>
                <a:ea typeface="微软雅黑" panose="020B0503020204020204" pitchFamily="34" charset="-122"/>
              </a:rPr>
              <a:t>高海拔水下新型缪子探测器制作、安装和调试，原型阵列与</a:t>
            </a:r>
            <a:r>
              <a:rPr lang="en-US" altLang="zh-CN" sz="2400" b="1" dirty="0">
                <a:latin typeface="微软雅黑" panose="020B0503020204020204" pitchFamily="34" charset="-122"/>
                <a:ea typeface="微软雅黑" panose="020B0503020204020204" pitchFamily="34" charset="-122"/>
              </a:rPr>
              <a:t>LHAASO</a:t>
            </a:r>
            <a:r>
              <a:rPr lang="zh-CN" altLang="en-US" sz="2400" b="1" dirty="0">
                <a:latin typeface="微软雅黑" panose="020B0503020204020204" pitchFamily="34" charset="-122"/>
                <a:ea typeface="微软雅黑" panose="020B0503020204020204" pitchFamily="34" charset="-122"/>
              </a:rPr>
              <a:t>联合观测、重建和性能分析。</a:t>
            </a:r>
          </a:p>
        </p:txBody>
      </p:sp>
      <p:sp>
        <p:nvSpPr>
          <p:cNvPr id="19" name="文本框 18">
            <a:extLst>
              <a:ext uri="{FF2B5EF4-FFF2-40B4-BE49-F238E27FC236}">
                <a16:creationId xmlns:a16="http://schemas.microsoft.com/office/drawing/2014/main" id="{5B0E2E39-236D-4ECA-A483-8FCA8C4A6A81}"/>
              </a:ext>
            </a:extLst>
          </p:cNvPr>
          <p:cNvSpPr txBox="1"/>
          <p:nvPr/>
        </p:nvSpPr>
        <p:spPr>
          <a:xfrm>
            <a:off x="1102098" y="5515689"/>
            <a:ext cx="4547932" cy="1200329"/>
          </a:xfrm>
          <a:prstGeom prst="rect">
            <a:avLst/>
          </a:prstGeom>
          <a:noFill/>
          <a:ln w="28575">
            <a:solidFill>
              <a:srgbClr val="00B0F0"/>
            </a:solidFill>
          </a:ln>
        </p:spPr>
        <p:txBody>
          <a:bodyPr wrap="square" rtlCol="0">
            <a:spAutoFit/>
          </a:bodyPr>
          <a:lstStyle/>
          <a:p>
            <a:r>
              <a:rPr lang="en-US" altLang="zh-CN" sz="2400" b="1" dirty="0">
                <a:latin typeface="微软雅黑" panose="020B0503020204020204" pitchFamily="34" charset="-122"/>
                <a:ea typeface="微软雅黑" panose="020B0503020204020204" pitchFamily="34" charset="-122"/>
              </a:rPr>
              <a:t> </a:t>
            </a:r>
            <a:r>
              <a:rPr lang="zh-CN" altLang="en-US" sz="2400" b="1" dirty="0">
                <a:latin typeface="微软雅黑" panose="020B0503020204020204" pitchFamily="34" charset="-122"/>
                <a:ea typeface="微软雅黑" panose="020B0503020204020204" pitchFamily="34" charset="-122"/>
              </a:rPr>
              <a:t>  水上探测器材料研发，水上水下探测器优化设计及阵列模拟物理预期。</a:t>
            </a:r>
          </a:p>
        </p:txBody>
      </p:sp>
      <p:graphicFrame>
        <p:nvGraphicFramePr>
          <p:cNvPr id="9" name="表格 8">
            <a:extLst>
              <a:ext uri="{FF2B5EF4-FFF2-40B4-BE49-F238E27FC236}">
                <a16:creationId xmlns:a16="http://schemas.microsoft.com/office/drawing/2014/main" id="{CFFAE9AF-F8DF-4E4D-9674-023006DA607D}"/>
              </a:ext>
            </a:extLst>
          </p:cNvPr>
          <p:cNvGraphicFramePr>
            <a:graphicFrameLocks noGrp="1"/>
          </p:cNvGraphicFramePr>
          <p:nvPr>
            <p:extLst>
              <p:ext uri="{D42A27DB-BD31-4B8C-83A1-F6EECF244321}">
                <p14:modId xmlns:p14="http://schemas.microsoft.com/office/powerpoint/2010/main" val="1876873873"/>
              </p:ext>
            </p:extLst>
          </p:nvPr>
        </p:nvGraphicFramePr>
        <p:xfrm>
          <a:off x="149192" y="1290023"/>
          <a:ext cx="3904100" cy="2925842"/>
        </p:xfrm>
        <a:graphic>
          <a:graphicData uri="http://schemas.openxmlformats.org/drawingml/2006/table">
            <a:tbl>
              <a:tblPr firstRow="1" bandRow="1">
                <a:tableStyleId>{5C22544A-7EE6-4342-B048-85BDC9FD1C3A}</a:tableStyleId>
              </a:tblPr>
              <a:tblGrid>
                <a:gridCol w="3904100">
                  <a:extLst>
                    <a:ext uri="{9D8B030D-6E8A-4147-A177-3AD203B41FA5}">
                      <a16:colId xmlns:a16="http://schemas.microsoft.com/office/drawing/2014/main" val="1373067031"/>
                    </a:ext>
                  </a:extLst>
                </a:gridCol>
              </a:tblGrid>
              <a:tr h="393560">
                <a:tc>
                  <a:txBody>
                    <a:bodyPr/>
                    <a:lstStyle/>
                    <a:p>
                      <a:endParaRPr lang="zh-CN" altLang="en-US" dirty="0"/>
                    </a:p>
                  </a:txBody>
                  <a:tcPr>
                    <a:noFill/>
                  </a:tcPr>
                </a:tc>
                <a:extLst>
                  <a:ext uri="{0D108BD9-81ED-4DB2-BD59-A6C34878D82A}">
                    <a16:rowId xmlns:a16="http://schemas.microsoft.com/office/drawing/2014/main" val="2742855592"/>
                  </a:ext>
                </a:extLst>
              </a:tr>
              <a:tr h="441106">
                <a:tc>
                  <a:txBody>
                    <a:bodyPr/>
                    <a:lstStyle/>
                    <a:p>
                      <a:r>
                        <a:rPr lang="zh-CN" altLang="en-US" dirty="0"/>
                        <a:t> 囊体研制及测试</a:t>
                      </a:r>
                    </a:p>
                  </a:txBody>
                  <a:tcPr/>
                </a:tc>
                <a:extLst>
                  <a:ext uri="{0D108BD9-81ED-4DB2-BD59-A6C34878D82A}">
                    <a16:rowId xmlns:a16="http://schemas.microsoft.com/office/drawing/2014/main" val="1620382882"/>
                  </a:ext>
                </a:extLst>
              </a:tr>
              <a:tr h="459192">
                <a:tc>
                  <a:txBody>
                    <a:bodyPr/>
                    <a:lstStyle/>
                    <a:p>
                      <a:r>
                        <a:rPr lang="zh-CN" altLang="en-US" dirty="0"/>
                        <a:t>完成样机试制，即实验室测试</a:t>
                      </a:r>
                    </a:p>
                  </a:txBody>
                  <a:tcPr/>
                </a:tc>
                <a:extLst>
                  <a:ext uri="{0D108BD9-81ED-4DB2-BD59-A6C34878D82A}">
                    <a16:rowId xmlns:a16="http://schemas.microsoft.com/office/drawing/2014/main" val="2969457720"/>
                  </a:ext>
                </a:extLst>
              </a:tr>
              <a:tr h="449915">
                <a:tc>
                  <a:txBody>
                    <a:bodyPr/>
                    <a:lstStyle/>
                    <a:p>
                      <a:r>
                        <a:rPr lang="zh-CN" altLang="en-US" dirty="0"/>
                        <a:t>完成在站</a:t>
                      </a:r>
                      <a:r>
                        <a:rPr lang="en-US" altLang="zh-CN" dirty="0"/>
                        <a:t>1/2</a:t>
                      </a:r>
                      <a:r>
                        <a:rPr lang="zh-CN" altLang="en-US" dirty="0"/>
                        <a:t>阵列建设</a:t>
                      </a:r>
                    </a:p>
                  </a:txBody>
                  <a:tcPr/>
                </a:tc>
                <a:extLst>
                  <a:ext uri="{0D108BD9-81ED-4DB2-BD59-A6C34878D82A}">
                    <a16:rowId xmlns:a16="http://schemas.microsoft.com/office/drawing/2014/main" val="170647151"/>
                  </a:ext>
                </a:extLst>
              </a:tr>
              <a:tr h="449915">
                <a:tc>
                  <a:txBody>
                    <a:bodyPr/>
                    <a:lstStyle/>
                    <a:p>
                      <a:r>
                        <a:rPr lang="zh-CN" altLang="en-US" dirty="0"/>
                        <a:t>完成全阵列建设</a:t>
                      </a:r>
                    </a:p>
                  </a:txBody>
                  <a:tcPr/>
                </a:tc>
                <a:extLst>
                  <a:ext uri="{0D108BD9-81ED-4DB2-BD59-A6C34878D82A}">
                    <a16:rowId xmlns:a16="http://schemas.microsoft.com/office/drawing/2014/main" val="765082019"/>
                  </a:ext>
                </a:extLst>
              </a:tr>
              <a:tr h="732154">
                <a:tc>
                  <a:txBody>
                    <a:bodyPr/>
                    <a:lstStyle/>
                    <a:p>
                      <a:r>
                        <a:rPr lang="zh-CN" altLang="en-US" sz="1800" dirty="0"/>
                        <a:t>实现试验区阵列符合测量，给出探测器性能；</a:t>
                      </a:r>
                      <a:r>
                        <a:rPr lang="zh-CN" altLang="en-US" dirty="0"/>
                        <a:t>撰写课题验收和结题报告</a:t>
                      </a:r>
                    </a:p>
                  </a:txBody>
                  <a:tcPr/>
                </a:tc>
                <a:extLst>
                  <a:ext uri="{0D108BD9-81ED-4DB2-BD59-A6C34878D82A}">
                    <a16:rowId xmlns:a16="http://schemas.microsoft.com/office/drawing/2014/main" val="1073474115"/>
                  </a:ext>
                </a:extLst>
              </a:tr>
            </a:tbl>
          </a:graphicData>
        </a:graphic>
      </p:graphicFrame>
      <p:sp>
        <p:nvSpPr>
          <p:cNvPr id="13" name="矩形 12">
            <a:extLst>
              <a:ext uri="{FF2B5EF4-FFF2-40B4-BE49-F238E27FC236}">
                <a16:creationId xmlns:a16="http://schemas.microsoft.com/office/drawing/2014/main" id="{B8C8D641-11F8-4359-B07E-239EFD7570AD}"/>
              </a:ext>
            </a:extLst>
          </p:cNvPr>
          <p:cNvSpPr/>
          <p:nvPr/>
        </p:nvSpPr>
        <p:spPr>
          <a:xfrm>
            <a:off x="605254" y="956168"/>
            <a:ext cx="2398734" cy="523220"/>
          </a:xfrm>
          <a:prstGeom prst="rect">
            <a:avLst/>
          </a:prstGeom>
        </p:spPr>
        <p:txBody>
          <a:bodyPr wrap="none">
            <a:spAutoFit/>
          </a:bodyPr>
          <a:lstStyle/>
          <a:p>
            <a:r>
              <a:rPr lang="zh-CN" altLang="en-US" sz="2800" b="1" spc="65" dirty="0">
                <a:solidFill>
                  <a:prstClr val="black"/>
                </a:solidFill>
                <a:latin typeface="微软雅黑" panose="020B0503020204020204" pitchFamily="34" charset="-122"/>
                <a:ea typeface="微软雅黑" panose="020B0503020204020204" pitchFamily="34" charset="-122"/>
              </a:rPr>
              <a:t>课题进度安排</a:t>
            </a:r>
            <a:endParaRPr lang="zh-CN" altLang="en-US" sz="2800" b="1" dirty="0">
              <a:latin typeface="微软雅黑" panose="020B0503020204020204" pitchFamily="34" charset="-122"/>
              <a:ea typeface="微软雅黑" panose="020B0503020204020204" pitchFamily="34" charset="-122"/>
            </a:endParaRPr>
          </a:p>
        </p:txBody>
      </p:sp>
      <p:sp>
        <p:nvSpPr>
          <p:cNvPr id="12" name="矩形 11">
            <a:extLst>
              <a:ext uri="{FF2B5EF4-FFF2-40B4-BE49-F238E27FC236}">
                <a16:creationId xmlns:a16="http://schemas.microsoft.com/office/drawing/2014/main" id="{5E7BB40A-6B26-497F-98F2-EE9B9CFE4E32}"/>
              </a:ext>
            </a:extLst>
          </p:cNvPr>
          <p:cNvSpPr/>
          <p:nvPr/>
        </p:nvSpPr>
        <p:spPr>
          <a:xfrm>
            <a:off x="149192" y="1669983"/>
            <a:ext cx="3898222" cy="87108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2579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7B8D76-0AC4-4A8D-9C78-5E451F34B93C}"/>
              </a:ext>
            </a:extLst>
          </p:cNvPr>
          <p:cNvSpPr>
            <a:spLocks noGrp="1"/>
          </p:cNvSpPr>
          <p:nvPr>
            <p:ph type="title"/>
          </p:nvPr>
        </p:nvSpPr>
        <p:spPr>
          <a:xfrm>
            <a:off x="1713297" y="92054"/>
            <a:ext cx="9904331" cy="659612"/>
          </a:xfrm>
        </p:spPr>
        <p:txBody>
          <a:bodyPr/>
          <a:lstStyle/>
          <a:p>
            <a:r>
              <a:rPr lang="zh-CN" altLang="en-US" sz="3200" dirty="0">
                <a:solidFill>
                  <a:schemeClr val="tx1"/>
                </a:solidFill>
              </a:rPr>
              <a:t>任务实施方案及课题进展</a:t>
            </a:r>
            <a:endParaRPr lang="zh-CN" altLang="en-US" dirty="0">
              <a:solidFill>
                <a:schemeClr val="tx1"/>
              </a:solidFill>
            </a:endParaRPr>
          </a:p>
        </p:txBody>
      </p:sp>
      <p:pic>
        <p:nvPicPr>
          <p:cNvPr id="4" name="图片 3">
            <a:extLst>
              <a:ext uri="{FF2B5EF4-FFF2-40B4-BE49-F238E27FC236}">
                <a16:creationId xmlns:a16="http://schemas.microsoft.com/office/drawing/2014/main" id="{D5931356-130C-4AB7-8415-0BAEF55C02D7}"/>
              </a:ext>
            </a:extLst>
          </p:cNvPr>
          <p:cNvPicPr>
            <a:picLocks noChangeAspect="1"/>
          </p:cNvPicPr>
          <p:nvPr/>
        </p:nvPicPr>
        <p:blipFill>
          <a:blip r:embed="rId2"/>
          <a:stretch>
            <a:fillRect/>
          </a:stretch>
        </p:blipFill>
        <p:spPr>
          <a:xfrm>
            <a:off x="212957" y="2108"/>
            <a:ext cx="1216396" cy="763620"/>
          </a:xfrm>
          <a:prstGeom prst="rect">
            <a:avLst/>
          </a:prstGeom>
        </p:spPr>
      </p:pic>
      <p:pic>
        <p:nvPicPr>
          <p:cNvPr id="5" name="图片 4">
            <a:extLst>
              <a:ext uri="{FF2B5EF4-FFF2-40B4-BE49-F238E27FC236}">
                <a16:creationId xmlns:a16="http://schemas.microsoft.com/office/drawing/2014/main" id="{E3DF9856-691D-4A91-B210-69B5B147D614}"/>
              </a:ext>
            </a:extLst>
          </p:cNvPr>
          <p:cNvPicPr>
            <a:picLocks noChangeAspect="1"/>
          </p:cNvPicPr>
          <p:nvPr/>
        </p:nvPicPr>
        <p:blipFill rotWithShape="1">
          <a:blip r:embed="rId3">
            <a:extLst>
              <a:ext uri="{28A0092B-C50C-407E-A947-70E740481C1C}">
                <a14:useLocalDpi xmlns:a14="http://schemas.microsoft.com/office/drawing/2010/main" val="0"/>
              </a:ext>
            </a:extLst>
          </a:blip>
          <a:srcRect l="326" t="24245" b="25608"/>
          <a:stretch/>
        </p:blipFill>
        <p:spPr>
          <a:xfrm>
            <a:off x="9871008" y="28633"/>
            <a:ext cx="2115772" cy="665018"/>
          </a:xfrm>
          <a:prstGeom prst="rect">
            <a:avLst/>
          </a:prstGeom>
        </p:spPr>
      </p:pic>
      <p:sp>
        <p:nvSpPr>
          <p:cNvPr id="19" name="矩形 18">
            <a:extLst>
              <a:ext uri="{FF2B5EF4-FFF2-40B4-BE49-F238E27FC236}">
                <a16:creationId xmlns:a16="http://schemas.microsoft.com/office/drawing/2014/main" id="{A0CF99A3-2D9F-43B5-AD1B-83DF56FD7A21}"/>
              </a:ext>
            </a:extLst>
          </p:cNvPr>
          <p:cNvSpPr/>
          <p:nvPr/>
        </p:nvSpPr>
        <p:spPr>
          <a:xfrm>
            <a:off x="754325" y="987210"/>
            <a:ext cx="3416320" cy="523220"/>
          </a:xfrm>
          <a:prstGeom prst="rect">
            <a:avLst/>
          </a:prstGeom>
        </p:spPr>
        <p:txBody>
          <a:bodyPr wrap="none">
            <a:spAutoFit/>
          </a:bodyPr>
          <a:lstStyle/>
          <a:p>
            <a:r>
              <a:rPr lang="zh-CN" altLang="en-US" sz="2800" b="1" dirty="0">
                <a:solidFill>
                  <a:srgbClr val="000000"/>
                </a:solidFill>
                <a:latin typeface="微软雅黑" panose="020B0503020204020204" pitchFamily="34" charset="-122"/>
                <a:ea typeface="微软雅黑" panose="020B0503020204020204" pitchFamily="34" charset="-122"/>
              </a:rPr>
              <a:t>研制探测器囊体材料</a:t>
            </a:r>
            <a:endParaRPr lang="en-US" altLang="zh-CN" sz="2800" b="1" dirty="0">
              <a:solidFill>
                <a:srgbClr val="000000"/>
              </a:solidFill>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5125A4B9-4C23-4070-9E9C-4BE6E241FE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60136" y="4174612"/>
            <a:ext cx="2444240" cy="1833179"/>
          </a:xfrm>
          <a:prstGeom prst="rect">
            <a:avLst/>
          </a:prstGeom>
        </p:spPr>
      </p:pic>
      <p:sp>
        <p:nvSpPr>
          <p:cNvPr id="9" name="文本框 8">
            <a:extLst>
              <a:ext uri="{FF2B5EF4-FFF2-40B4-BE49-F238E27FC236}">
                <a16:creationId xmlns:a16="http://schemas.microsoft.com/office/drawing/2014/main" id="{72EAE870-DA0F-4460-B73B-8ECA9452D82D}"/>
              </a:ext>
            </a:extLst>
          </p:cNvPr>
          <p:cNvSpPr txBox="1"/>
          <p:nvPr/>
        </p:nvSpPr>
        <p:spPr>
          <a:xfrm>
            <a:off x="2184690" y="6393904"/>
            <a:ext cx="2128981" cy="369332"/>
          </a:xfrm>
          <a:prstGeom prst="rect">
            <a:avLst/>
          </a:prstGeom>
          <a:noFill/>
        </p:spPr>
        <p:txBody>
          <a:bodyPr wrap="none" rtlCol="0">
            <a:spAutoFit/>
          </a:bodyPr>
          <a:lstStyle/>
          <a:p>
            <a:r>
              <a:rPr lang="zh-CN" altLang="en-US" dirty="0"/>
              <a:t>双</a:t>
            </a:r>
            <a:r>
              <a:rPr lang="en-US" altLang="zh-CN" dirty="0"/>
              <a:t>Tyvek</a:t>
            </a:r>
            <a:r>
              <a:rPr lang="zh-CN" altLang="en-US" dirty="0"/>
              <a:t>层复合技术</a:t>
            </a:r>
          </a:p>
        </p:txBody>
      </p:sp>
      <p:pic>
        <p:nvPicPr>
          <p:cNvPr id="10" name="图片 9">
            <a:extLst>
              <a:ext uri="{FF2B5EF4-FFF2-40B4-BE49-F238E27FC236}">
                <a16:creationId xmlns:a16="http://schemas.microsoft.com/office/drawing/2014/main" id="{39685B5B-A5C7-4427-89B1-914448047E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77356" y="3887847"/>
            <a:ext cx="1989127" cy="2444240"/>
          </a:xfrm>
          <a:prstGeom prst="rect">
            <a:avLst/>
          </a:prstGeom>
        </p:spPr>
      </p:pic>
      <p:grpSp>
        <p:nvGrpSpPr>
          <p:cNvPr id="12" name="Group 38">
            <a:extLst>
              <a:ext uri="{FF2B5EF4-FFF2-40B4-BE49-F238E27FC236}">
                <a16:creationId xmlns:a16="http://schemas.microsoft.com/office/drawing/2014/main" id="{34CFD741-A3FE-4DC9-91BA-0F31929813B1}"/>
              </a:ext>
            </a:extLst>
          </p:cNvPr>
          <p:cNvGrpSpPr/>
          <p:nvPr/>
        </p:nvGrpSpPr>
        <p:grpSpPr>
          <a:xfrm>
            <a:off x="531315" y="1635283"/>
            <a:ext cx="5473190" cy="2108945"/>
            <a:chOff x="655321" y="2213944"/>
            <a:chExt cx="3752525" cy="1599776"/>
          </a:xfrm>
        </p:grpSpPr>
        <p:grpSp>
          <p:nvGrpSpPr>
            <p:cNvPr id="13" name="组合 12">
              <a:extLst>
                <a:ext uri="{FF2B5EF4-FFF2-40B4-BE49-F238E27FC236}">
                  <a16:creationId xmlns:a16="http://schemas.microsoft.com/office/drawing/2014/main" id="{086BCE75-4F5A-436E-B854-8B10816F545B}"/>
                </a:ext>
              </a:extLst>
            </p:cNvPr>
            <p:cNvGrpSpPr/>
            <p:nvPr/>
          </p:nvGrpSpPr>
          <p:grpSpPr>
            <a:xfrm>
              <a:off x="655321" y="2213944"/>
              <a:ext cx="3752525" cy="1599776"/>
              <a:chOff x="3348356" y="1182091"/>
              <a:chExt cx="5071368" cy="2006416"/>
            </a:xfrm>
          </p:grpSpPr>
          <p:pic>
            <p:nvPicPr>
              <p:cNvPr id="22" name="图片 21">
                <a:extLst>
                  <a:ext uri="{FF2B5EF4-FFF2-40B4-BE49-F238E27FC236}">
                    <a16:creationId xmlns:a16="http://schemas.microsoft.com/office/drawing/2014/main" id="{FC1628A0-8E07-496D-A3A2-60CEFEC3DF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5881" y="1249408"/>
                <a:ext cx="871826" cy="1577142"/>
              </a:xfrm>
              <a:prstGeom prst="rect">
                <a:avLst/>
              </a:prstGeom>
            </p:spPr>
          </p:pic>
          <p:pic>
            <p:nvPicPr>
              <p:cNvPr id="23" name="图片 22">
                <a:extLst>
                  <a:ext uri="{FF2B5EF4-FFF2-40B4-BE49-F238E27FC236}">
                    <a16:creationId xmlns:a16="http://schemas.microsoft.com/office/drawing/2014/main" id="{55696060-17B1-4FC4-B1B9-46485F0FFA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66432" y="1340951"/>
                <a:ext cx="1412538" cy="1668387"/>
              </a:xfrm>
              <a:prstGeom prst="rect">
                <a:avLst/>
              </a:prstGeom>
            </p:spPr>
          </p:pic>
          <p:sp>
            <p:nvSpPr>
              <p:cNvPr id="24" name="矩形 23">
                <a:extLst>
                  <a:ext uri="{FF2B5EF4-FFF2-40B4-BE49-F238E27FC236}">
                    <a16:creationId xmlns:a16="http://schemas.microsoft.com/office/drawing/2014/main" id="{C62CB279-66ED-4767-ABA5-EA9E9E817054}"/>
                  </a:ext>
                </a:extLst>
              </p:cNvPr>
              <p:cNvSpPr/>
              <p:nvPr/>
            </p:nvSpPr>
            <p:spPr>
              <a:xfrm>
                <a:off x="3348356" y="1182091"/>
                <a:ext cx="5071368" cy="2006416"/>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pic>
          <p:nvPicPr>
            <p:cNvPr id="14" name="图片 13">
              <a:extLst>
                <a:ext uri="{FF2B5EF4-FFF2-40B4-BE49-F238E27FC236}">
                  <a16:creationId xmlns:a16="http://schemas.microsoft.com/office/drawing/2014/main" id="{6C5A36F2-001A-4F96-9462-BB48E5362E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74767" y="2249266"/>
              <a:ext cx="577481" cy="1323627"/>
            </a:xfrm>
            <a:prstGeom prst="rect">
              <a:avLst/>
            </a:prstGeom>
          </p:spPr>
        </p:pic>
        <p:pic>
          <p:nvPicPr>
            <p:cNvPr id="15" name="图片 14">
              <a:extLst>
                <a:ext uri="{FF2B5EF4-FFF2-40B4-BE49-F238E27FC236}">
                  <a16:creationId xmlns:a16="http://schemas.microsoft.com/office/drawing/2014/main" id="{D4B2EFBA-68C4-4516-B897-B8333E4B8EB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3566" y="2256843"/>
              <a:ext cx="574176" cy="1316050"/>
            </a:xfrm>
            <a:prstGeom prst="rect">
              <a:avLst/>
            </a:prstGeom>
          </p:spPr>
        </p:pic>
        <p:sp>
          <p:nvSpPr>
            <p:cNvPr id="16" name="箭头: 右 15">
              <a:extLst>
                <a:ext uri="{FF2B5EF4-FFF2-40B4-BE49-F238E27FC236}">
                  <a16:creationId xmlns:a16="http://schemas.microsoft.com/office/drawing/2014/main" id="{B8887377-40E2-443C-81E5-5D6B654F099F}"/>
                </a:ext>
              </a:extLst>
            </p:cNvPr>
            <p:cNvSpPr/>
            <p:nvPr/>
          </p:nvSpPr>
          <p:spPr>
            <a:xfrm>
              <a:off x="1334851" y="2851613"/>
              <a:ext cx="203503" cy="162219"/>
            </a:xfrm>
            <a:prstGeom prst="rightArrow">
              <a:avLst/>
            </a:prstGeom>
            <a:solidFill>
              <a:srgbClr val="FF0000"/>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685800" rtl="0" eaLnBrk="1" fontAlgn="auto" latinLnBrk="0" hangingPunct="0">
                <a:lnSpc>
                  <a:spcPct val="100000"/>
                </a:lnSpc>
                <a:spcBef>
                  <a:spcPts val="0"/>
                </a:spcBef>
                <a:spcAft>
                  <a:spcPts val="0"/>
                </a:spcAft>
                <a:buClrTx/>
                <a:buSzTx/>
                <a:buFontTx/>
                <a:buNone/>
                <a:tabLst/>
                <a:defRPr/>
              </a:pPr>
              <a:endParaRPr kumimoji="0" lang="zh-CN" altLang="en-US" sz="1300" b="0" i="0" u="none" strike="noStrike" kern="1200" cap="none" spc="0" normalizeH="0" baseline="0" noProof="0">
                <a:ln>
                  <a:noFill/>
                </a:ln>
                <a:solidFill>
                  <a:srgbClr val="000000"/>
                </a:solidFill>
                <a:effectLst/>
                <a:uLnTx/>
                <a:uFillTx/>
                <a:latin typeface="Calibri"/>
                <a:ea typeface="宋体" panose="02010600030101010101" pitchFamily="2" charset="-122"/>
                <a:cs typeface="+mn-cs"/>
                <a:sym typeface="Calibri"/>
              </a:endParaRPr>
            </a:p>
          </p:txBody>
        </p:sp>
        <p:sp>
          <p:nvSpPr>
            <p:cNvPr id="17" name="箭头: 右 16">
              <a:extLst>
                <a:ext uri="{FF2B5EF4-FFF2-40B4-BE49-F238E27FC236}">
                  <a16:creationId xmlns:a16="http://schemas.microsoft.com/office/drawing/2014/main" id="{CD3AB799-CA5B-40E1-B0C5-ADA4338C8752}"/>
                </a:ext>
              </a:extLst>
            </p:cNvPr>
            <p:cNvSpPr/>
            <p:nvPr/>
          </p:nvSpPr>
          <p:spPr>
            <a:xfrm>
              <a:off x="2394439" y="2851612"/>
              <a:ext cx="203503" cy="162219"/>
            </a:xfrm>
            <a:prstGeom prst="rightArrow">
              <a:avLst/>
            </a:prstGeom>
            <a:solidFill>
              <a:srgbClr val="FF0000"/>
            </a:solidFill>
            <a:ln w="12700" cap="flat">
              <a:solidFill>
                <a:srgbClr val="FF0000"/>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685800" rtl="0" eaLnBrk="1" fontAlgn="auto" latinLnBrk="0" hangingPunct="0">
                <a:lnSpc>
                  <a:spcPct val="100000"/>
                </a:lnSpc>
                <a:spcBef>
                  <a:spcPts val="0"/>
                </a:spcBef>
                <a:spcAft>
                  <a:spcPts val="0"/>
                </a:spcAft>
                <a:buClrTx/>
                <a:buSzTx/>
                <a:buFontTx/>
                <a:buNone/>
                <a:tabLst/>
                <a:defRPr/>
              </a:pPr>
              <a:endParaRPr kumimoji="0" lang="zh-CN" altLang="en-US" sz="1300" b="0" i="0" u="none" strike="noStrike" kern="1200" cap="none" spc="0" normalizeH="0" baseline="0" noProof="0">
                <a:ln>
                  <a:noFill/>
                </a:ln>
                <a:solidFill>
                  <a:srgbClr val="000000"/>
                </a:solidFill>
                <a:effectLst/>
                <a:uLnTx/>
                <a:uFillTx/>
                <a:latin typeface="Calibri"/>
                <a:ea typeface="宋体" panose="02010600030101010101" pitchFamily="2" charset="-122"/>
                <a:cs typeface="+mn-cs"/>
                <a:sym typeface="Calibri"/>
              </a:endParaRPr>
            </a:p>
          </p:txBody>
        </p:sp>
        <p:sp>
          <p:nvSpPr>
            <p:cNvPr id="18" name="文本框 20">
              <a:extLst>
                <a:ext uri="{FF2B5EF4-FFF2-40B4-BE49-F238E27FC236}">
                  <a16:creationId xmlns:a16="http://schemas.microsoft.com/office/drawing/2014/main" id="{72D8E474-4BA0-40CB-BDBB-39EBA0BD50D3}"/>
                </a:ext>
              </a:extLst>
            </p:cNvPr>
            <p:cNvSpPr txBox="1"/>
            <p:nvPr/>
          </p:nvSpPr>
          <p:spPr>
            <a:xfrm>
              <a:off x="1241082" y="3474508"/>
              <a:ext cx="1800681" cy="3301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t>挤出式多层囊体膜</a:t>
              </a:r>
            </a:p>
          </p:txBody>
        </p:sp>
      </p:grpSp>
      <p:pic>
        <p:nvPicPr>
          <p:cNvPr id="20" name="图片 19">
            <a:extLst>
              <a:ext uri="{FF2B5EF4-FFF2-40B4-BE49-F238E27FC236}">
                <a16:creationId xmlns:a16="http://schemas.microsoft.com/office/drawing/2014/main" id="{0AC426A7-1DBE-4BAE-8BCC-116454A60A3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03535" y="1084954"/>
            <a:ext cx="3691954" cy="2768126"/>
          </a:xfrm>
          <a:prstGeom prst="rect">
            <a:avLst/>
          </a:prstGeom>
        </p:spPr>
      </p:pic>
      <p:pic>
        <p:nvPicPr>
          <p:cNvPr id="21" name="图片 20">
            <a:extLst>
              <a:ext uri="{FF2B5EF4-FFF2-40B4-BE49-F238E27FC236}">
                <a16:creationId xmlns:a16="http://schemas.microsoft.com/office/drawing/2014/main" id="{AD67686C-9F78-47FD-B995-669B1FD2446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503535" y="4152018"/>
            <a:ext cx="3691954" cy="2611218"/>
          </a:xfrm>
          <a:prstGeom prst="rect">
            <a:avLst/>
          </a:prstGeom>
        </p:spPr>
      </p:pic>
    </p:spTree>
    <p:extLst>
      <p:ext uri="{BB962C8B-B14F-4D97-AF65-F5344CB8AC3E}">
        <p14:creationId xmlns:p14="http://schemas.microsoft.com/office/powerpoint/2010/main" val="17674178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20204307"/>
  <p:tag name="KSO_WM_TEMPLATE_SUBCATEGORY" val="0"/>
  <p:tag name="KSO_WM_TEMPLATE_MASTER_TYPE" val="1"/>
  <p:tag name="KSO_WM_TEMPLATE_COLOR_TYPE" val="1"/>
  <p:tag name="KSO_WM_TEMPLATE_MASTER_THUMB_INDEX" val="12"/>
  <p:tag name="KSO_WM_TEMPLATE_THUMBS_INDEX" val="1、4、7、9、12、15、16、20、23、24、25、26、27、30、35、39"/>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主题​​">
  <a:themeElements>
    <a:clrScheme name="Office 主题​​">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主题​​">
      <a:majorFont>
        <a:latin typeface="Helvetica"/>
        <a:ea typeface="Helvetica"/>
        <a:cs typeface="Helvetica"/>
      </a:majorFont>
      <a:minorFont>
        <a:latin typeface="等线"/>
        <a:ea typeface="等线"/>
        <a:cs typeface="等线"/>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等线"/>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等线"/>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12_Office 主题​​">
  <a:themeElements>
    <a:clrScheme name="CJcolor">
      <a:dk1>
        <a:srgbClr val="000000"/>
      </a:dk1>
      <a:lt1>
        <a:srgbClr val="FFFFCC"/>
      </a:lt1>
      <a:dk2>
        <a:srgbClr val="005DA2"/>
      </a:dk2>
      <a:lt2>
        <a:srgbClr val="FFFFFF"/>
      </a:lt2>
      <a:accent1>
        <a:srgbClr val="00FF00"/>
      </a:accent1>
      <a:accent2>
        <a:srgbClr val="FFC000"/>
      </a:accent2>
      <a:accent3>
        <a:srgbClr val="00C0FF"/>
      </a:accent3>
      <a:accent4>
        <a:srgbClr val="00FFC0"/>
      </a:accent4>
      <a:accent5>
        <a:srgbClr val="FF00C0"/>
      </a:accent5>
      <a:accent6>
        <a:srgbClr val="FF0000"/>
      </a:accent6>
      <a:hlink>
        <a:srgbClr val="C0FF00"/>
      </a:hlink>
      <a:folHlink>
        <a:srgbClr val="000000"/>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J2022.potx" id="{8BBC4BC3-BEB5-4946-8F80-1256EA926EF8}" vid="{EA5DC5B3-5A7E-45FE-8A8B-1A4198E2B1E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22014</TotalTime>
  <Words>2018</Words>
  <Application>Microsoft Office PowerPoint</Application>
  <PresentationFormat>宽屏</PresentationFormat>
  <Paragraphs>316</Paragraphs>
  <Slides>37</Slides>
  <Notes>3</Notes>
  <HiddenSlides>0</HiddenSlides>
  <MMClips>1</MMClips>
  <ScaleCrop>false</ScaleCrop>
  <HeadingPairs>
    <vt:vector size="6" baseType="variant">
      <vt:variant>
        <vt:lpstr>已用的字体</vt:lpstr>
      </vt:variant>
      <vt:variant>
        <vt:i4>18</vt:i4>
      </vt:variant>
      <vt:variant>
        <vt:lpstr>主题</vt:lpstr>
      </vt:variant>
      <vt:variant>
        <vt:i4>6</vt:i4>
      </vt:variant>
      <vt:variant>
        <vt:lpstr>幻灯片标题</vt:lpstr>
      </vt:variant>
      <vt:variant>
        <vt:i4>37</vt:i4>
      </vt:variant>
    </vt:vector>
  </HeadingPairs>
  <TitlesOfParts>
    <vt:vector size="61" baseType="lpstr">
      <vt:lpstr>Helvetica Neue Medium</vt:lpstr>
      <vt:lpstr>等线</vt:lpstr>
      <vt:lpstr>等线 Light</vt:lpstr>
      <vt:lpstr>黑体</vt:lpstr>
      <vt:lpstr>华文隶书</vt:lpstr>
      <vt:lpstr>楷体</vt:lpstr>
      <vt:lpstr>隶书</vt:lpstr>
      <vt:lpstr>苹方-简-常规体</vt:lpstr>
      <vt:lpstr>宋体</vt:lpstr>
      <vt:lpstr>微软雅黑</vt:lpstr>
      <vt:lpstr>微软雅黑 Light</vt:lpstr>
      <vt:lpstr>新宋体</vt:lpstr>
      <vt:lpstr>Arial</vt:lpstr>
      <vt:lpstr>Arial Black</vt:lpstr>
      <vt:lpstr>Calibri</vt:lpstr>
      <vt:lpstr>Kartika</vt:lpstr>
      <vt:lpstr>Times New Roman</vt:lpstr>
      <vt:lpstr>Wingdings</vt:lpstr>
      <vt:lpstr>Office 主题</vt:lpstr>
      <vt:lpstr>5_Office 主题​​</vt:lpstr>
      <vt:lpstr>2_Office 主题</vt:lpstr>
      <vt:lpstr>3_Office 主题</vt:lpstr>
      <vt:lpstr>6_Office 主题​​</vt:lpstr>
      <vt:lpstr>12_Office 主题​​</vt:lpstr>
      <vt:lpstr>PowerPoint 演示文稿</vt:lpstr>
      <vt:lpstr>PowerPoint 演示文稿</vt:lpstr>
      <vt:lpstr>课题背景</vt:lpstr>
      <vt:lpstr>PowerPoint 演示文稿</vt:lpstr>
      <vt:lpstr>PowerPoint 演示文稿</vt:lpstr>
      <vt:lpstr>PowerPoint 演示文稿</vt:lpstr>
      <vt:lpstr>考核指标与考核方式</vt:lpstr>
      <vt:lpstr>课题进度安排及任务分工</vt:lpstr>
      <vt:lpstr>任务实施方案及课题进展</vt:lpstr>
      <vt:lpstr>任务实施方案及课题进展</vt:lpstr>
      <vt:lpstr>任务实施方案及课题进展</vt:lpstr>
      <vt:lpstr>任务实施方案及课题进展</vt:lpstr>
      <vt:lpstr>任务实施方案及课题进展</vt:lpstr>
      <vt:lpstr>任务实施方案及课题进展</vt:lpstr>
      <vt:lpstr>任务实施方案及课题进展</vt:lpstr>
      <vt:lpstr>任务实施方案及课题进展</vt:lpstr>
      <vt:lpstr>任务实施方案及课题进展</vt:lpstr>
      <vt:lpstr>任务实施方案及课题进展</vt:lpstr>
      <vt:lpstr>任务实施方案及课题进展</vt:lpstr>
      <vt:lpstr>任务实施方案及项目进展</vt:lpstr>
      <vt:lpstr>任务实施方案及课题进展</vt:lpstr>
      <vt:lpstr>任务实施方案及课题进展</vt:lpstr>
      <vt:lpstr>总结</vt:lpstr>
      <vt:lpstr>PowerPoint 演示文稿</vt:lpstr>
      <vt:lpstr>PowerPoint 演示文稿</vt:lpstr>
      <vt:lpstr>PowerPoint 演示文稿</vt:lpstr>
      <vt:lpstr>PowerPoint 演示文稿</vt:lpstr>
      <vt:lpstr>PowerPoint 演示文稿</vt:lpstr>
      <vt:lpstr>PowerPoint 演示文稿</vt:lpstr>
      <vt:lpstr>SWGO项目中方进展</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zhangss@ihep.ac.cn</dc:creator>
  <cp:lastModifiedBy>LIUJIA-IHEP</cp:lastModifiedBy>
  <cp:revision>1884</cp:revision>
  <dcterms:created xsi:type="dcterms:W3CDTF">2021-07-06T00:54:39Z</dcterms:created>
  <dcterms:modified xsi:type="dcterms:W3CDTF">2026-08-15T02:09:27Z</dcterms:modified>
</cp:coreProperties>
</file>