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94" r:id="rId3"/>
    <p:sldId id="2025" r:id="rId5"/>
    <p:sldId id="3417" r:id="rId6"/>
    <p:sldId id="3366" r:id="rId7"/>
    <p:sldId id="3369" r:id="rId8"/>
    <p:sldId id="3419" r:id="rId9"/>
    <p:sldId id="3421" r:id="rId10"/>
    <p:sldId id="3420" r:id="rId11"/>
    <p:sldId id="3422" r:id="rId12"/>
    <p:sldId id="3424" r:id="rId13"/>
    <p:sldId id="3425" r:id="rId14"/>
    <p:sldId id="3427" r:id="rId15"/>
    <p:sldId id="3371" r:id="rId16"/>
    <p:sldId id="3364" r:id="rId17"/>
    <p:sldId id="3372" r:id="rId18"/>
    <p:sldId id="997" r:id="rId19"/>
    <p:sldId id="3376" r:id="rId20"/>
    <p:sldId id="3428" r:id="rId21"/>
    <p:sldId id="513" r:id="rId22"/>
    <p:sldId id="3378" r:id="rId23"/>
    <p:sldId id="985" r:id="rId24"/>
    <p:sldId id="993" r:id="rId25"/>
    <p:sldId id="3429" r:id="rId26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 Min" initials="ZM" lastIdx="1" clrIdx="0"/>
  <p:cmAuthor id="2" name="yaoyh" initials="y" lastIdx="4" clrIdx="1"/>
  <p:cmAuthor id="3" name="public" initials="p" lastIdx="0" clrIdx="2"/>
  <p:cmAuthor id="4" name="liu" initials="l" lastIdx="0" clrIdx="3"/>
  <p:cmAuthor id="5" name="ASUS" initials="A" lastIdx="0" clrIdx="4"/>
  <p:cmAuthor id="6" name="zhuwl" initials="z" lastIdx="0" clrIdx="5"/>
  <p:cmAuthor id="7" name="YiLiu" initials="Y" lastIdx="0" clrIdx="6"/>
  <p:cmAuthor id="8" name="Fulai Guo" initials="FG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B025E"/>
    <a:srgbClr val="4522F6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88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40" y="260"/>
      </p:cViewPr>
      <p:guideLst>
        <p:guide orient="horz" pos="210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70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这就是宇宙线传播图像。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388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800100"/>
            <a:ext cx="10968990" cy="5449570"/>
          </a:xfrm>
        </p:spPr>
        <p:txBody>
          <a:bodyPr vert="horz" lIns="90000" tIns="46800" rIns="90000" bIns="46800" rtlCol="0">
            <a:normAutofit/>
          </a:bodyPr>
          <a:lstStyle>
            <a:lvl1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3200"/>
            </a:lvl1pPr>
            <a:lvl2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2pPr>
            <a:lvl3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3pPr>
            <a:lvl4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4pPr>
            <a:lvl5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cxnSp>
        <p:nvCxnSpPr>
          <p:cNvPr id="23" name="直接连接符 22"/>
          <p:cNvCxnSpPr/>
          <p:nvPr userDrawn="1">
            <p:custDataLst>
              <p:tags r:id="rId5"/>
            </p:custDataLst>
          </p:nvPr>
        </p:nvCxnSpPr>
        <p:spPr>
          <a:xfrm>
            <a:off x="-85090" y="696595"/>
            <a:ext cx="123818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-501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cxnSp>
        <p:nvCxnSpPr>
          <p:cNvPr id="23" name="直接连接符 22"/>
          <p:cNvCxnSpPr/>
          <p:nvPr userDrawn="1">
            <p:custDataLst>
              <p:tags r:id="rId4"/>
            </p:custDataLst>
          </p:nvPr>
        </p:nvCxnSpPr>
        <p:spPr>
          <a:xfrm>
            <a:off x="-85090" y="696595"/>
            <a:ext cx="123818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>
            <a:lvl1pPr>
              <a:defRPr sz="1400"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459105"/>
            <a:ext cx="10968990" cy="5790565"/>
          </a:xfrm>
        </p:spPr>
        <p:txBody>
          <a:bodyPr vert="horz" lIns="90000" tIns="46800" rIns="90000" bIns="46800" rtlCol="0">
            <a:normAutofit/>
          </a:bodyPr>
          <a:lstStyle>
            <a:lvl1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3200"/>
            </a:lvl1pPr>
            <a:lvl2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2pPr>
            <a:lvl3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800"/>
            </a:lvl3pPr>
            <a:lvl4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4pPr>
            <a:lvl5pPr eaLnBrk="1" fontAlgn="auto" latinLnBrk="0" hangingPunct="1">
              <a:lnSpc>
                <a:spcPct val="150000"/>
              </a:lnSpc>
              <a:buFont typeface="Wingdings" panose="05000000000000000000" charset="0"/>
              <a:buChar char="Ø"/>
              <a:defRPr sz="24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Autofit/>
          </a:bodyPr>
          <a:lstStyle>
            <a:lvl1pPr algn="ctr">
              <a:lnSpc>
                <a:spcPct val="110000"/>
              </a:lnSpc>
              <a:buNone/>
              <a:defRPr sz="32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21.jpe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image" Target="../media/image23.png"/><Relationship Id="rId3" Type="http://schemas.openxmlformats.org/officeDocument/2006/relationships/tags" Target="../tags/tag44.xml"/><Relationship Id="rId2" Type="http://schemas.openxmlformats.org/officeDocument/2006/relationships/image" Target="../media/image22.png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25.jpeg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27.png"/><Relationship Id="rId3" Type="http://schemas.openxmlformats.org/officeDocument/2006/relationships/tags" Target="../tags/tag58.xml"/><Relationship Id="rId2" Type="http://schemas.openxmlformats.org/officeDocument/2006/relationships/image" Target="../media/image26.png"/><Relationship Id="rId1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tags" Target="../tags/tag61.xml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tags" Target="../tags/tag62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tags" Target="../tags/tag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4.xml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65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6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68.xml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tags" Target="../tags/tag67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tags" Target="../tags/tag69.xml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29.xml"/><Relationship Id="rId2" Type="http://schemas.openxmlformats.org/officeDocument/2006/relationships/image" Target="../media/image5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tags" Target="../tags/tag30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1.wmf"/><Relationship Id="rId2" Type="http://schemas.openxmlformats.org/officeDocument/2006/relationships/tags" Target="../tags/tag31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image" Target="../media/image14.png"/><Relationship Id="rId2" Type="http://schemas.openxmlformats.org/officeDocument/2006/relationships/tags" Target="../tags/tag33.xml"/><Relationship Id="rId15" Type="http://schemas.openxmlformats.org/officeDocument/2006/relationships/slideLayout" Target="../slideLayouts/slideLayout5.xml"/><Relationship Id="rId14" Type="http://schemas.openxmlformats.org/officeDocument/2006/relationships/tags" Target="../tags/tag42.xml"/><Relationship Id="rId13" Type="http://schemas.openxmlformats.org/officeDocument/2006/relationships/image" Target="../media/image16.png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tags" Target="../tags/tag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717550" y="1173349"/>
            <a:ext cx="10755630" cy="8299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8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宇宙线能谱、成分和各向异性共同演化</a:t>
            </a:r>
            <a:endParaRPr lang="zh-CN" altLang="en-US" sz="48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ext Box 11"/>
          <p:cNvSpPr txBox="1"/>
          <p:nvPr/>
        </p:nvSpPr>
        <p:spPr>
          <a:xfrm>
            <a:off x="335280" y="2690495"/>
            <a:ext cx="1153223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袁</a:t>
            </a:r>
            <a:r>
              <a:rPr lang="en-US" alt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  </a:t>
            </a:r>
            <a:r>
              <a:rPr 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强</a:t>
            </a:r>
            <a:endParaRPr lang="zh-CN" sz="36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rebuchet MS" panose="020B0603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中国科学院紫金山天文台</a:t>
            </a:r>
            <a:endParaRPr lang="zh-CN" sz="36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rebuchet MS" panose="020B0603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合作者：郭义庆</a:t>
            </a:r>
            <a:r>
              <a:rPr 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(IHEP)</a:t>
            </a:r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，刘伟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(IHEP)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，</a:t>
            </a:r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乔冰强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rPr>
              <a:t>(DESY)</a:t>
            </a:r>
            <a:endParaRPr lang="en-US" altLang="zh-CN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rebuchet MS" panose="020B0603020202020204" pitchFamily="34" charset="0"/>
            </a:endParaRPr>
          </a:p>
        </p:txBody>
      </p:sp>
      <p:sp>
        <p:nvSpPr>
          <p:cNvPr id="4101" name="矩形 6"/>
          <p:cNvSpPr/>
          <p:nvPr/>
        </p:nvSpPr>
        <p:spPr>
          <a:xfrm>
            <a:off x="717550" y="5414645"/>
            <a:ext cx="107562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sz="2800" dirty="0">
                <a:solidFill>
                  <a:schemeClr val="tx1"/>
                </a:solidFill>
                <a:latin typeface="Trebuchet MS" panose="020B0603020202020204" pitchFamily="34" charset="0"/>
                <a:ea typeface="微软雅黑" panose="020B0503020204020204" charset="-122"/>
                <a:cs typeface="Trebuchet MS" panose="020B0603020202020204" pitchFamily="34" charset="0"/>
              </a:rPr>
              <a:t>LHAASO</a:t>
            </a:r>
            <a:r>
              <a:rPr lang="zh-CN" altLang="en-US" sz="2800" dirty="0">
                <a:solidFill>
                  <a:schemeClr val="tx1"/>
                </a:solidFill>
                <a:latin typeface="Trebuchet MS" panose="020B0603020202020204" pitchFamily="34" charset="0"/>
                <a:ea typeface="微软雅黑" panose="020B0503020204020204" charset="-122"/>
                <a:cs typeface="Trebuchet MS" panose="020B0603020202020204" pitchFamily="34" charset="0"/>
              </a:rPr>
              <a:t>重点研发计划项目</a:t>
            </a:r>
            <a:r>
              <a:rPr lang="en-US" altLang="zh-CN" sz="2800" dirty="0">
                <a:solidFill>
                  <a:schemeClr val="tx1"/>
                </a:solidFill>
                <a:latin typeface="Trebuchet MS" panose="020B0603020202020204" pitchFamily="34" charset="0"/>
                <a:ea typeface="微软雅黑" panose="020B0503020204020204" charset="-122"/>
                <a:cs typeface="Trebuchet MS" panose="020B0603020202020204" pitchFamily="34" charset="0"/>
              </a:rPr>
              <a:t>2026</a:t>
            </a:r>
            <a:r>
              <a:rPr lang="zh-CN" altLang="en-US" sz="2800" dirty="0">
                <a:solidFill>
                  <a:schemeClr val="tx1"/>
                </a:solidFill>
                <a:latin typeface="Trebuchet MS" panose="020B0603020202020204" pitchFamily="34" charset="0"/>
                <a:ea typeface="微软雅黑" panose="020B0503020204020204" charset="-122"/>
                <a:cs typeface="Trebuchet MS" panose="020B0603020202020204" pitchFamily="34" charset="0"/>
              </a:rPr>
              <a:t>年度会议，青岛，</a:t>
            </a:r>
            <a:r>
              <a:rPr lang="en-US" altLang="zh-CN" sz="2800" dirty="0">
                <a:solidFill>
                  <a:schemeClr val="tx1"/>
                </a:solidFill>
                <a:latin typeface="Trebuchet MS" panose="020B0603020202020204" pitchFamily="34" charset="0"/>
                <a:ea typeface="微软雅黑" panose="020B0503020204020204" charset="-122"/>
                <a:cs typeface="Trebuchet MS" panose="020B0603020202020204" pitchFamily="34" charset="0"/>
              </a:rPr>
              <a:t>2026.08.17</a:t>
            </a:r>
            <a:endParaRPr lang="en-US" altLang="zh-CN" sz="2800" dirty="0">
              <a:solidFill>
                <a:schemeClr val="tx1"/>
              </a:solidFill>
              <a:latin typeface="Trebuchet MS" panose="020B0603020202020204" pitchFamily="34" charset="0"/>
              <a:ea typeface="微软雅黑" panose="020B0503020204020204" charset="-122"/>
              <a:cs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能谱结构的可能解释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703705" y="1424305"/>
            <a:ext cx="3566795" cy="2369185"/>
            <a:chOff x="3" y="2150"/>
            <a:chExt cx="5617" cy="4088"/>
          </a:xfrm>
        </p:grpSpPr>
        <p:pic>
          <p:nvPicPr>
            <p:cNvPr id="80902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" y="2150"/>
              <a:ext cx="5617" cy="40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8" name="文本框 2"/>
            <p:cNvSpPr txBox="1"/>
            <p:nvPr/>
          </p:nvSpPr>
          <p:spPr>
            <a:xfrm>
              <a:off x="642" y="3782"/>
              <a:ext cx="2270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1815" b="1" noProof="1">
                  <a:solidFill>
                    <a:schemeClr val="accent2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Background</a:t>
              </a:r>
              <a:endParaRPr lang="en-US" altLang="zh-CN" sz="1815" b="1" noProof="1">
                <a:solidFill>
                  <a:schemeClr val="accent2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13319" name="文本框 2"/>
            <p:cNvSpPr txBox="1"/>
            <p:nvPr/>
          </p:nvSpPr>
          <p:spPr>
            <a:xfrm>
              <a:off x="2600" y="4833"/>
              <a:ext cx="2735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1815" b="1" noProof="1">
                  <a:solidFill>
                    <a:srgbClr val="00B05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Nearby source</a:t>
              </a:r>
              <a:endParaRPr lang="en-US" altLang="zh-CN" sz="1815" b="1" noProof="1">
                <a:solidFill>
                  <a:srgbClr val="00B050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384290" y="1412875"/>
            <a:ext cx="3443605" cy="2380575"/>
            <a:chOff x="5601" y="2112"/>
            <a:chExt cx="5423" cy="4001"/>
          </a:xfrm>
        </p:grpSpPr>
        <p:pic>
          <p:nvPicPr>
            <p:cNvPr id="80901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" y="2112"/>
              <a:ext cx="5423" cy="400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0" name="文本框 2"/>
            <p:cNvSpPr txBox="1"/>
            <p:nvPr/>
          </p:nvSpPr>
          <p:spPr>
            <a:xfrm>
              <a:off x="6992" y="4927"/>
              <a:ext cx="2598" cy="6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1815" b="1" noProof="1">
                  <a:solidFill>
                    <a:schemeClr val="accent2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Population II</a:t>
              </a:r>
              <a:endParaRPr lang="zh-CN" altLang="en-US" sz="1815" b="1" noProof="1">
                <a:solidFill>
                  <a:schemeClr val="accent2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13321" name="文本框 2"/>
            <p:cNvSpPr txBox="1"/>
            <p:nvPr/>
          </p:nvSpPr>
          <p:spPr>
            <a:xfrm>
              <a:off x="6199" y="3796"/>
              <a:ext cx="2303" cy="6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zh-CN" sz="1815" b="1" noProof="1">
                  <a:solidFill>
                    <a:srgbClr val="00B05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Population I</a:t>
              </a:r>
              <a:endParaRPr lang="en-US" altLang="zh-CN" sz="1815" b="1" noProof="1">
                <a:solidFill>
                  <a:srgbClr val="00B050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</p:grpSp>
      <p:sp>
        <p:nvSpPr>
          <p:cNvPr id="80907" name="矩形 35844"/>
          <p:cNvSpPr/>
          <p:nvPr/>
        </p:nvSpPr>
        <p:spPr>
          <a:xfrm>
            <a:off x="407670" y="869950"/>
            <a:ext cx="5977255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40639" bIns="0" anchor="t" anchorCtr="0">
            <a:spAutoFit/>
          </a:bodyPr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Multiple sources 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(Yue et al. 2020, Front. Phys.; Aharonian </a:t>
            </a:r>
            <a:r>
              <a:rPr lang="en-US" altLang="zh-CN" sz="1800">
                <a:latin typeface="Times New Roman" panose="02020603050405020304" pitchFamily="18" charset="0"/>
                <a:ea typeface="仿宋_GB2312" pitchFamily="49" charset="-122"/>
                <a:cs typeface="Times New Roman" panose="02020603050405020304" pitchFamily="18" charset="0"/>
              </a:rPr>
              <a:t>&amp;</a:t>
            </a: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 Zhang 2026)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095" y="3789045"/>
            <a:ext cx="3566795" cy="228282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384290" y="3791585"/>
            <a:ext cx="3463925" cy="2404745"/>
          </a:xfrm>
          <a:prstGeom prst="rect">
            <a:avLst/>
          </a:prstGeom>
        </p:spPr>
      </p:pic>
      <p:sp>
        <p:nvSpPr>
          <p:cNvPr id="10" name="矩形 35844"/>
          <p:cNvSpPr/>
          <p:nvPr/>
        </p:nvSpPr>
        <p:spPr>
          <a:xfrm>
            <a:off x="1560195" y="6143625"/>
            <a:ext cx="4114800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40639" bIns="0" anchor="t" anchorCtr="0">
            <a:spAutoFit/>
          </a:bodyPr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Reacceleration by local shock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(Malkov, Moskalenko, 2022, ApJ)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</p:txBody>
      </p:sp>
      <p:sp>
        <p:nvSpPr>
          <p:cNvPr id="11" name="矩形 35844"/>
          <p:cNvSpPr/>
          <p:nvPr/>
        </p:nvSpPr>
        <p:spPr>
          <a:xfrm>
            <a:off x="6240145" y="6143625"/>
            <a:ext cx="4114800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40639" bIns="0" anchor="t" anchorCtr="0">
            <a:spAutoFit/>
          </a:bodyPr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Propagation effect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  <a:p>
            <a:pPr marL="40005" algn="ctr">
              <a:buClr>
                <a:schemeClr val="tx1"/>
              </a:buClr>
            </a:pPr>
            <a:r>
              <a:rPr lang="en-US" altLang="zh-CN" sz="1800">
                <a:latin typeface="Trebuchet MS" panose="020B0603020202020204" pitchFamily="34" charset="0"/>
                <a:ea typeface="仿宋_GB2312" pitchFamily="49" charset="-122"/>
              </a:rPr>
              <a:t>(Chernyarkov et al. 2022, ApJ)</a:t>
            </a:r>
            <a:endParaRPr lang="en-US" altLang="zh-CN" sz="1800">
              <a:latin typeface="Trebuchet MS" panose="020B0603020202020204" pitchFamily="34" charset="0"/>
              <a:ea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能谱和各向异性的关联演化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554990" y="1483985"/>
            <a:ext cx="5660191" cy="4106555"/>
            <a:chOff x="642" y="1581"/>
            <a:chExt cx="6532" cy="3989"/>
          </a:xfrm>
        </p:grpSpPr>
        <p:pic>
          <p:nvPicPr>
            <p:cNvPr id="12289" name="图片 14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642" y="1581"/>
              <a:ext cx="6323" cy="398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9" name="直接连接符 8"/>
            <p:cNvCxnSpPr/>
            <p:nvPr/>
          </p:nvCxnSpPr>
          <p:spPr>
            <a:xfrm>
              <a:off x="5313" y="1842"/>
              <a:ext cx="0" cy="3297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153" y="1842"/>
              <a:ext cx="0" cy="3297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8" name="矩形 35844"/>
            <p:cNvSpPr/>
            <p:nvPr/>
          </p:nvSpPr>
          <p:spPr>
            <a:xfrm>
              <a:off x="4498" y="4355"/>
              <a:ext cx="2676" cy="2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40639" bIns="0" anchor="t" anchorCtr="0">
              <a:noAutofit/>
            </a:bodyPr>
            <a:p>
              <a:pPr marL="40005">
                <a:buClr>
                  <a:schemeClr val="tx1"/>
                </a:buClr>
              </a:pPr>
              <a:r>
                <a:rPr lang="en-US" altLang="zh-CN" sz="1800" b="1">
                  <a:solidFill>
                    <a:srgbClr val="FF0000"/>
                  </a:solidFill>
                  <a:latin typeface="Trebuchet MS" panose="020B0603020202020204" pitchFamily="34" charset="0"/>
                  <a:ea typeface="仿宋_GB2312" pitchFamily="49" charset="-122"/>
                </a:rPr>
                <a:t>10 TV            100 TV</a:t>
              </a:r>
              <a:endParaRPr lang="en-US" altLang="zh-CN" sz="1800" b="1">
                <a:solidFill>
                  <a:srgbClr val="FF0000"/>
                </a:solidFill>
                <a:latin typeface="Trebuchet MS" panose="020B0603020202020204" pitchFamily="34" charset="0"/>
                <a:ea typeface="仿宋_GB2312" pitchFamily="49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440805" y="1543685"/>
            <a:ext cx="5207635" cy="3899535"/>
            <a:chOff x="642" y="5269"/>
            <a:chExt cx="6324" cy="4326"/>
          </a:xfrm>
        </p:grpSpPr>
        <p:pic>
          <p:nvPicPr>
            <p:cNvPr id="12292" name="图片 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42" y="5269"/>
              <a:ext cx="6324" cy="43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3" name="矩形 252931"/>
            <p:cNvSpPr/>
            <p:nvPr>
              <p:custDataLst>
                <p:tags r:id="rId5"/>
              </p:custDataLst>
            </p:nvPr>
          </p:nvSpPr>
          <p:spPr>
            <a:xfrm>
              <a:off x="1439" y="5424"/>
              <a:ext cx="4523" cy="337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txBody>
            <a:bodyPr wrap="square" lIns="0" tIns="0" rIns="40639" bIns="0" anchor="t" anchorCtr="0">
              <a:noAutofit/>
            </a:bodyPr>
            <a:p>
              <a:pPr marL="40005"/>
              <a:r>
                <a:rPr lang="en-US" altLang="zh-CN" sz="1600" dirty="0" err="1">
                  <a:solidFill>
                    <a:schemeClr val="tx1"/>
                  </a:solidFill>
                  <a:latin typeface="Trebuchet MS" panose="020B0603020202020204" pitchFamily="34" charset="0"/>
                  <a:ea typeface="仿宋_GB2312" pitchFamily="49" charset="-122"/>
                </a:rPr>
                <a:t>Ahlers </a:t>
              </a:r>
              <a:r>
                <a:rPr lang="en-US" altLang="zh-CN" sz="1600" dirty="0" err="1">
                  <a:solidFill>
                    <a:schemeClr val="tx1"/>
                  </a:solidFill>
                  <a:latin typeface="Times New Roman" panose="02020603050405020304" pitchFamily="18" charset="0"/>
                  <a:ea typeface="仿宋_GB2312" pitchFamily="49" charset="-122"/>
                </a:rPr>
                <a:t>&amp;</a:t>
              </a:r>
              <a:r>
                <a:rPr lang="en-US" altLang="zh-CN" sz="1600" dirty="0" err="1">
                  <a:solidFill>
                    <a:schemeClr val="tx1"/>
                  </a:solidFill>
                  <a:latin typeface="Trebuchet MS" panose="020B0603020202020204" pitchFamily="34" charset="0"/>
                  <a:ea typeface="仿宋_GB2312" pitchFamily="49" charset="-122"/>
                </a:rPr>
                <a:t> Mertsch PPNP</a:t>
              </a:r>
              <a:r>
                <a:rPr lang="en-US" altLang="zh-CN" sz="1600">
                  <a:solidFill>
                    <a:schemeClr val="tx1"/>
                  </a:solidFill>
                  <a:latin typeface="Trebuchet MS" panose="020B0603020202020204" pitchFamily="34" charset="0"/>
                  <a:ea typeface="仿宋_GB2312" pitchFamily="49" charset="-122"/>
                </a:rPr>
                <a:t> (</a:t>
              </a:r>
              <a:r>
                <a:rPr lang="en-US" altLang="zh-CN" sz="1600" dirty="0" err="1">
                  <a:solidFill>
                    <a:schemeClr val="tx1"/>
                  </a:solidFill>
                  <a:latin typeface="Trebuchet MS" panose="020B0603020202020204" pitchFamily="34" charset="0"/>
                  <a:ea typeface="仿宋_GB2312" pitchFamily="49" charset="-122"/>
                  <a:sym typeface="宋体" panose="02010600030101010101" pitchFamily="2" charset="-122"/>
                </a:rPr>
                <a:t>2017</a:t>
              </a:r>
              <a:r>
                <a:rPr lang="en-US" altLang="zh-CN" sz="1600">
                  <a:solidFill>
                    <a:schemeClr val="tx1"/>
                  </a:solidFill>
                  <a:latin typeface="Trebuchet MS" panose="020B0603020202020204" pitchFamily="34" charset="0"/>
                  <a:ea typeface="仿宋_GB2312" pitchFamily="49" charset="-122"/>
                </a:rPr>
                <a:t>)</a:t>
              </a:r>
              <a:endParaRPr lang="en-US" altLang="zh-CN" sz="1600" dirty="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 flipH="1">
              <a:off x="3976" y="5798"/>
              <a:ext cx="18" cy="3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矩形 35844"/>
            <p:cNvSpPr/>
            <p:nvPr/>
          </p:nvSpPr>
          <p:spPr>
            <a:xfrm>
              <a:off x="1929" y="6887"/>
              <a:ext cx="3543" cy="3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40639" bIns="0" anchor="t" anchorCtr="0">
              <a:spAutoFit/>
            </a:bodyPr>
            <a:p>
              <a:pPr marL="40005">
                <a:buClr>
                  <a:schemeClr val="tx1"/>
                </a:buClr>
              </a:pPr>
              <a:r>
                <a:rPr lang="en-US" altLang="zh-CN" sz="1800" b="1">
                  <a:solidFill>
                    <a:srgbClr val="FF0000"/>
                  </a:solidFill>
                  <a:latin typeface="Trebuchet MS" panose="020B0603020202020204" pitchFamily="34" charset="0"/>
                  <a:ea typeface="仿宋_GB2312" pitchFamily="49" charset="-122"/>
                </a:rPr>
                <a:t>10 TV                100 TV</a:t>
              </a:r>
              <a:endParaRPr lang="en-US" altLang="zh-CN" sz="1800" b="1">
                <a:solidFill>
                  <a:srgbClr val="FF0000"/>
                </a:solidFill>
                <a:latin typeface="Trebuchet MS" panose="020B0603020202020204" pitchFamily="34" charset="0"/>
                <a:ea typeface="仿宋_GB2312" pitchFamily="49" charset="-122"/>
              </a:endParaRPr>
            </a:p>
          </p:txBody>
        </p:sp>
        <p:cxnSp>
          <p:nvCxnSpPr>
            <p:cNvPr id="20" name="直接连接符 19"/>
            <p:cNvCxnSpPr/>
            <p:nvPr/>
          </p:nvCxnSpPr>
          <p:spPr>
            <a:xfrm flipH="1">
              <a:off x="2748" y="5798"/>
              <a:ext cx="18" cy="34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4"/>
            <p:cNvSpPr txBox="1"/>
            <p:nvPr>
              <p:custDataLst>
                <p:tags r:id="rId6"/>
              </p:custDataLst>
            </p:nvPr>
          </p:nvSpPr>
          <p:spPr>
            <a:xfrm rot="16200000">
              <a:off x="-292" y="7009"/>
              <a:ext cx="2400" cy="40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1600" b="1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幅度</a:t>
              </a:r>
              <a:r>
                <a:rPr lang="en-US" altLang="zh-CN" sz="1600" b="1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       </a:t>
              </a:r>
              <a:r>
                <a:rPr lang="zh-CN" altLang="en-US" sz="1600" b="1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相位</a:t>
              </a:r>
              <a:endParaRPr lang="zh-CN" altLang="en-US" sz="1600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</p:grpSp>
      <p:sp>
        <p:nvSpPr>
          <p:cNvPr id="15" name="矩形 252931"/>
          <p:cNvSpPr/>
          <p:nvPr>
            <p:custDataLst>
              <p:tags r:id="rId7"/>
            </p:custDataLst>
          </p:nvPr>
        </p:nvSpPr>
        <p:spPr>
          <a:xfrm>
            <a:off x="4002405" y="1449070"/>
            <a:ext cx="1825625" cy="30353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0" tIns="0" rIns="40639" bIns="0" anchor="t" anchorCtr="0">
            <a:noAutofit/>
          </a:bodyPr>
          <a:p>
            <a:pPr marL="40005"/>
            <a:r>
              <a:rPr lang="en-US" altLang="zh-CN" sz="1600" dirty="0" err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</a:rPr>
              <a:t>DAMPE</a:t>
            </a:r>
            <a:r>
              <a:rPr lang="en-US" altLang="zh-CN" sz="160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</a:rPr>
              <a:t> (</a:t>
            </a:r>
            <a:r>
              <a:rPr lang="en-US" altLang="zh-CN" sz="1600" dirty="0" err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sym typeface="宋体" panose="02010600030101010101" pitchFamily="2" charset="-122"/>
              </a:rPr>
              <a:t>2024, PRD</a:t>
            </a:r>
            <a:r>
              <a:rPr lang="en-US" altLang="zh-CN" sz="160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</a:rPr>
              <a:t>)</a:t>
            </a:r>
            <a:endParaRPr lang="en-US" altLang="zh-CN" sz="1600" dirty="0">
              <a:solidFill>
                <a:schemeClr val="tx1"/>
              </a:solidFill>
              <a:latin typeface="Trebuchet MS" panose="020B0603020202020204" pitchFamily="34" charset="0"/>
              <a:ea typeface="仿宋_GB2312" pitchFamily="49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背景源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+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邻近源模型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34745" y="955675"/>
            <a:ext cx="4224020" cy="3141980"/>
            <a:chOff x="989" y="1334"/>
            <a:chExt cx="6652" cy="4948"/>
          </a:xfrm>
        </p:grpSpPr>
        <p:pic>
          <p:nvPicPr>
            <p:cNvPr id="72" name="图片 7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989" y="1334"/>
              <a:ext cx="6653" cy="4948"/>
            </a:xfrm>
            <a:prstGeom prst="rect">
              <a:avLst/>
            </a:prstGeom>
          </p:spPr>
        </p:pic>
        <p:sp>
          <p:nvSpPr>
            <p:cNvPr id="73" name="十字星 72"/>
            <p:cNvSpPr/>
            <p:nvPr/>
          </p:nvSpPr>
          <p:spPr>
            <a:xfrm>
              <a:off x="2214" y="3053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4" name="十字星 73"/>
            <p:cNvSpPr/>
            <p:nvPr/>
          </p:nvSpPr>
          <p:spPr>
            <a:xfrm>
              <a:off x="3979" y="3253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5" name="十字星 74"/>
            <p:cNvSpPr/>
            <p:nvPr/>
          </p:nvSpPr>
          <p:spPr>
            <a:xfrm>
              <a:off x="3210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6" name="十字星 75"/>
            <p:cNvSpPr/>
            <p:nvPr/>
          </p:nvSpPr>
          <p:spPr>
            <a:xfrm>
              <a:off x="3979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7" name="十字星 76"/>
            <p:cNvSpPr/>
            <p:nvPr/>
          </p:nvSpPr>
          <p:spPr>
            <a:xfrm>
              <a:off x="3210" y="4397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8" name="十字星 77"/>
            <p:cNvSpPr/>
            <p:nvPr/>
          </p:nvSpPr>
          <p:spPr>
            <a:xfrm>
              <a:off x="2523" y="4086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9" name="十字星 78"/>
            <p:cNvSpPr/>
            <p:nvPr/>
          </p:nvSpPr>
          <p:spPr>
            <a:xfrm>
              <a:off x="5343" y="33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0" name="十字星 79"/>
            <p:cNvSpPr/>
            <p:nvPr/>
          </p:nvSpPr>
          <p:spPr>
            <a:xfrm>
              <a:off x="4677" y="35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1" name="十字星 80"/>
            <p:cNvSpPr/>
            <p:nvPr/>
          </p:nvSpPr>
          <p:spPr>
            <a:xfrm>
              <a:off x="5692" y="4086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2" name="十字星 81"/>
            <p:cNvSpPr/>
            <p:nvPr/>
          </p:nvSpPr>
          <p:spPr>
            <a:xfrm>
              <a:off x="1522" y="35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3" name="十字星 82"/>
            <p:cNvSpPr/>
            <p:nvPr/>
          </p:nvSpPr>
          <p:spPr>
            <a:xfrm>
              <a:off x="5026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4" name="十字星 83"/>
            <p:cNvSpPr/>
            <p:nvPr/>
          </p:nvSpPr>
          <p:spPr>
            <a:xfrm>
              <a:off x="3197" y="3569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5" name="十字星 84"/>
            <p:cNvSpPr/>
            <p:nvPr/>
          </p:nvSpPr>
          <p:spPr>
            <a:xfrm>
              <a:off x="6210" y="3258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6" name="十字星 85"/>
            <p:cNvSpPr/>
            <p:nvPr/>
          </p:nvSpPr>
          <p:spPr>
            <a:xfrm>
              <a:off x="4838" y="4708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十字星 2"/>
            <p:cNvSpPr/>
            <p:nvPr/>
          </p:nvSpPr>
          <p:spPr>
            <a:xfrm>
              <a:off x="4055" y="3730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十字星 5"/>
            <p:cNvSpPr/>
            <p:nvPr/>
          </p:nvSpPr>
          <p:spPr>
            <a:xfrm>
              <a:off x="2524" y="3569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3033395" y="1167765"/>
            <a:ext cx="8038465" cy="2503170"/>
            <a:chOff x="-3193" y="2194"/>
            <a:chExt cx="12659" cy="3942"/>
          </a:xfrm>
        </p:grpSpPr>
        <p:sp>
          <p:nvSpPr>
            <p:cNvPr id="56" name="十字星 55"/>
            <p:cNvSpPr/>
            <p:nvPr/>
          </p:nvSpPr>
          <p:spPr>
            <a:xfrm>
              <a:off x="-3193" y="4923"/>
              <a:ext cx="349" cy="311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7" name="图片 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437" y="2194"/>
              <a:ext cx="6029" cy="3942"/>
            </a:xfrm>
            <a:prstGeom prst="rect">
              <a:avLst/>
            </a:prstGeom>
          </p:spPr>
        </p:pic>
        <p:cxnSp>
          <p:nvCxnSpPr>
            <p:cNvPr id="57" name="直接连接符 56"/>
            <p:cNvCxnSpPr>
              <a:endCxn id="56" idx="0"/>
            </p:cNvCxnSpPr>
            <p:nvPr>
              <p:custDataLst>
                <p:tags r:id="rId3"/>
              </p:custDataLst>
            </p:nvPr>
          </p:nvCxnSpPr>
          <p:spPr>
            <a:xfrm flipH="1">
              <a:off x="-3018" y="2232"/>
              <a:ext cx="6434" cy="2691"/>
            </a:xfrm>
            <a:prstGeom prst="line">
              <a:avLst/>
            </a:prstGeom>
            <a:ln w="28575" cmpd="sng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>
              <p:custDataLst>
                <p:tags r:id="rId4"/>
              </p:custDataLst>
            </p:nvPr>
          </p:nvCxnSpPr>
          <p:spPr>
            <a:xfrm flipH="1" flipV="1">
              <a:off x="-3022" y="5224"/>
              <a:ext cx="6438" cy="887"/>
            </a:xfrm>
            <a:prstGeom prst="line">
              <a:avLst/>
            </a:prstGeom>
            <a:ln w="28575" cmpd="sng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本框 33"/>
          <p:cNvSpPr txBox="1"/>
          <p:nvPr>
            <p:custDataLst>
              <p:tags r:id="rId5"/>
            </p:custDataLst>
          </p:nvPr>
        </p:nvSpPr>
        <p:spPr>
          <a:xfrm>
            <a:off x="7594600" y="4846955"/>
            <a:ext cx="5295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rgbClr val="FFC000"/>
                </a:solidFill>
              </a:rPr>
              <a:t>=</a:t>
            </a:r>
            <a:endParaRPr lang="en-US" altLang="zh-CN" sz="6000">
              <a:solidFill>
                <a:srgbClr val="FFC000"/>
              </a:solidFill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646555" y="4232275"/>
            <a:ext cx="2118360" cy="2245360"/>
            <a:chOff x="1339" y="6529"/>
            <a:chExt cx="3336" cy="3536"/>
          </a:xfrm>
        </p:grpSpPr>
        <p:cxnSp>
          <p:nvCxnSpPr>
            <p:cNvPr id="29" name="直接连接符 28"/>
            <p:cNvCxnSpPr/>
            <p:nvPr/>
          </p:nvCxnSpPr>
          <p:spPr>
            <a:xfrm>
              <a:off x="1339" y="6529"/>
              <a:ext cx="3336" cy="2566"/>
            </a:xfrm>
            <a:prstGeom prst="line">
              <a:avLst/>
            </a:prstGeom>
            <a:ln w="3175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9" name="TextBox 4"/>
            <p:cNvSpPr txBox="1">
              <a:spLocks noChangeArrowheads="1"/>
            </p:cNvSpPr>
            <p:nvPr/>
          </p:nvSpPr>
          <p:spPr bwMode="auto">
            <a:xfrm>
              <a:off x="2144" y="9341"/>
              <a:ext cx="1728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rebuchet MS" panose="020B0603020202020204" pitchFamily="34" charset="0"/>
                </a:rPr>
                <a:t>背景源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endParaRPr>
            </a:p>
          </p:txBody>
        </p:sp>
      </p:grpSp>
      <p:grpSp>
        <p:nvGrpSpPr>
          <p:cNvPr id="63" name="组合 62"/>
          <p:cNvGrpSpPr/>
          <p:nvPr>
            <p:custDataLst>
              <p:tags r:id="rId6"/>
            </p:custDataLst>
          </p:nvPr>
        </p:nvGrpSpPr>
        <p:grpSpPr>
          <a:xfrm>
            <a:off x="4775200" y="4244340"/>
            <a:ext cx="2364740" cy="2235835"/>
            <a:chOff x="7216" y="6529"/>
            <a:chExt cx="3724" cy="3521"/>
          </a:xfrm>
        </p:grpSpPr>
        <p:sp>
          <p:nvSpPr>
            <p:cNvPr id="30" name="任意多边形 29"/>
            <p:cNvSpPr/>
            <p:nvPr>
              <p:custDataLst>
                <p:tags r:id="rId7"/>
              </p:custDataLst>
            </p:nvPr>
          </p:nvSpPr>
          <p:spPr>
            <a:xfrm>
              <a:off x="7216" y="6529"/>
              <a:ext cx="3724" cy="2495"/>
            </a:xfrm>
            <a:custGeom>
              <a:avLst/>
              <a:gdLst>
                <a:gd name="connisteX0" fmla="*/ 0 w 2364740"/>
                <a:gd name="connsiteY0" fmla="*/ 1572161 h 1584226"/>
                <a:gd name="connisteX1" fmla="*/ 233680 w 2364740"/>
                <a:gd name="connsiteY1" fmla="*/ 1067336 h 1584226"/>
                <a:gd name="connisteX2" fmla="*/ 579120 w 2364740"/>
                <a:gd name="connsiteY2" fmla="*/ 464086 h 1584226"/>
                <a:gd name="connisteX3" fmla="*/ 1219200 w 2364740"/>
                <a:gd name="connsiteY3" fmla="*/ 81816 h 1584226"/>
                <a:gd name="connisteX4" fmla="*/ 1564005 w 2364740"/>
                <a:gd name="connsiteY4" fmla="*/ 20221 h 1584226"/>
                <a:gd name="connisteX5" fmla="*/ 1847215 w 2364740"/>
                <a:gd name="connsiteY5" fmla="*/ 266601 h 1584226"/>
                <a:gd name="connisteX6" fmla="*/ 2056765 w 2364740"/>
                <a:gd name="connsiteY6" fmla="*/ 611406 h 1584226"/>
                <a:gd name="connisteX7" fmla="*/ 2265680 w 2364740"/>
                <a:gd name="connsiteY7" fmla="*/ 1190526 h 1584226"/>
                <a:gd name="connisteX8" fmla="*/ 2364740 w 2364740"/>
                <a:gd name="connsiteY8" fmla="*/ 1584226 h 1584226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l" t="t" r="r" b="b"/>
              <a:pathLst>
                <a:path w="2364740" h="1584227">
                  <a:moveTo>
                    <a:pt x="0" y="1572162"/>
                  </a:moveTo>
                  <a:cubicBezTo>
                    <a:pt x="40005" y="1483262"/>
                    <a:pt x="118110" y="1288952"/>
                    <a:pt x="233680" y="1067337"/>
                  </a:cubicBezTo>
                  <a:cubicBezTo>
                    <a:pt x="349250" y="845722"/>
                    <a:pt x="382270" y="660937"/>
                    <a:pt x="579120" y="464087"/>
                  </a:cubicBezTo>
                  <a:cubicBezTo>
                    <a:pt x="775970" y="267237"/>
                    <a:pt x="1022350" y="170717"/>
                    <a:pt x="1219200" y="81817"/>
                  </a:cubicBezTo>
                  <a:cubicBezTo>
                    <a:pt x="1416050" y="-7083"/>
                    <a:pt x="1438275" y="-16608"/>
                    <a:pt x="1564005" y="20222"/>
                  </a:cubicBezTo>
                  <a:cubicBezTo>
                    <a:pt x="1689735" y="57052"/>
                    <a:pt x="1748790" y="148492"/>
                    <a:pt x="1847215" y="266602"/>
                  </a:cubicBezTo>
                  <a:cubicBezTo>
                    <a:pt x="1945640" y="384712"/>
                    <a:pt x="1972945" y="426622"/>
                    <a:pt x="2056765" y="611407"/>
                  </a:cubicBezTo>
                  <a:cubicBezTo>
                    <a:pt x="2140585" y="796192"/>
                    <a:pt x="2204085" y="996217"/>
                    <a:pt x="2265680" y="1190527"/>
                  </a:cubicBezTo>
                  <a:cubicBezTo>
                    <a:pt x="2327275" y="1384837"/>
                    <a:pt x="2348865" y="1516917"/>
                    <a:pt x="2364740" y="1584227"/>
                  </a:cubicBezTo>
                </a:path>
              </a:pathLst>
            </a:cu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1" name="TextBox 4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215" y="9326"/>
              <a:ext cx="1728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rebuchet MS" panose="020B0603020202020204" pitchFamily="34" charset="0"/>
                </a:rPr>
                <a:t>邻近源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8377555" y="4072890"/>
            <a:ext cx="2673350" cy="2397760"/>
            <a:chOff x="13481" y="6274"/>
            <a:chExt cx="4210" cy="3776"/>
          </a:xfrm>
        </p:grpSpPr>
        <p:sp>
          <p:nvSpPr>
            <p:cNvPr id="10" name="任意多边形 9"/>
            <p:cNvSpPr/>
            <p:nvPr>
              <p:custDataLst>
                <p:tags r:id="rId10"/>
              </p:custDataLst>
            </p:nvPr>
          </p:nvSpPr>
          <p:spPr>
            <a:xfrm>
              <a:off x="13481" y="6274"/>
              <a:ext cx="4210" cy="3067"/>
            </a:xfrm>
            <a:custGeom>
              <a:avLst/>
              <a:gdLst>
                <a:gd name="connisteX0" fmla="*/ 0 w 2832735"/>
                <a:gd name="connsiteY0" fmla="*/ 0 h 2118360"/>
                <a:gd name="connisteX1" fmla="*/ 492760 w 2832735"/>
                <a:gd name="connsiteY1" fmla="*/ 357505 h 2118360"/>
                <a:gd name="connisteX2" fmla="*/ 1047115 w 2832735"/>
                <a:gd name="connsiteY2" fmla="*/ 751840 h 2118360"/>
                <a:gd name="connisteX3" fmla="*/ 1699895 w 2832735"/>
                <a:gd name="connsiteY3" fmla="*/ 899160 h 2118360"/>
                <a:gd name="connisteX4" fmla="*/ 2228850 w 2832735"/>
                <a:gd name="connsiteY4" fmla="*/ 1022350 h 2118360"/>
                <a:gd name="connisteX5" fmla="*/ 2389505 w 2832735"/>
                <a:gd name="connsiteY5" fmla="*/ 1650365 h 2118360"/>
                <a:gd name="connisteX6" fmla="*/ 2561590 w 2832735"/>
                <a:gd name="connsiteY6" fmla="*/ 1921510 h 2118360"/>
                <a:gd name="connisteX7" fmla="*/ 2832735 w 2832735"/>
                <a:gd name="connsiteY7" fmla="*/ 2118360 h 211836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2832735" h="2118360">
                  <a:moveTo>
                    <a:pt x="0" y="0"/>
                  </a:moveTo>
                  <a:cubicBezTo>
                    <a:pt x="87630" y="63500"/>
                    <a:pt x="283210" y="207010"/>
                    <a:pt x="492760" y="357505"/>
                  </a:cubicBezTo>
                  <a:cubicBezTo>
                    <a:pt x="702310" y="508000"/>
                    <a:pt x="805815" y="643255"/>
                    <a:pt x="1047115" y="751840"/>
                  </a:cubicBezTo>
                  <a:cubicBezTo>
                    <a:pt x="1288415" y="860425"/>
                    <a:pt x="1463675" y="845185"/>
                    <a:pt x="1699895" y="899160"/>
                  </a:cubicBezTo>
                  <a:cubicBezTo>
                    <a:pt x="1936115" y="953135"/>
                    <a:pt x="2091055" y="871855"/>
                    <a:pt x="2228850" y="1022350"/>
                  </a:cubicBezTo>
                  <a:cubicBezTo>
                    <a:pt x="2366645" y="1172845"/>
                    <a:pt x="2322830" y="1470660"/>
                    <a:pt x="2389505" y="1650365"/>
                  </a:cubicBezTo>
                  <a:cubicBezTo>
                    <a:pt x="2456180" y="1830070"/>
                    <a:pt x="2472690" y="1828165"/>
                    <a:pt x="2561590" y="1921510"/>
                  </a:cubicBezTo>
                  <a:cubicBezTo>
                    <a:pt x="2650490" y="2014855"/>
                    <a:pt x="2781935" y="2084705"/>
                    <a:pt x="2832735" y="2118360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TextBox 4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4547" y="9326"/>
              <a:ext cx="1728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rebuchet MS" panose="020B0603020202020204" pitchFamily="34" charset="0"/>
                </a:rPr>
                <a:t>总能谱</a:t>
              </a:r>
              <a:endParaRPr kumimoji="0" 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rebuchet MS" panose="020B0603020202020204" pitchFamily="34" charset="0"/>
              </a:endParaRPr>
            </a:p>
          </p:txBody>
        </p:sp>
      </p:grp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4117340" y="4866640"/>
            <a:ext cx="5295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>
                <a:solidFill>
                  <a:srgbClr val="FFC000"/>
                </a:solidFill>
              </a:rPr>
              <a:t>+</a:t>
            </a:r>
            <a:endParaRPr lang="en-US" altLang="zh-CN" sz="600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组合 170"/>
          <p:cNvGrpSpPr/>
          <p:nvPr/>
        </p:nvGrpSpPr>
        <p:grpSpPr>
          <a:xfrm>
            <a:off x="7088505" y="921385"/>
            <a:ext cx="4224020" cy="3141980"/>
            <a:chOff x="11163" y="1242"/>
            <a:chExt cx="6652" cy="4948"/>
          </a:xfrm>
        </p:grpSpPr>
        <p:grpSp>
          <p:nvGrpSpPr>
            <p:cNvPr id="152" name="组合 151"/>
            <p:cNvGrpSpPr/>
            <p:nvPr/>
          </p:nvGrpSpPr>
          <p:grpSpPr>
            <a:xfrm>
              <a:off x="11163" y="1242"/>
              <a:ext cx="6652" cy="4948"/>
              <a:chOff x="989" y="1334"/>
              <a:chExt cx="6652" cy="4948"/>
            </a:xfrm>
          </p:grpSpPr>
          <p:pic>
            <p:nvPicPr>
              <p:cNvPr id="153" name="图片 15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989" y="1334"/>
                <a:ext cx="6653" cy="4948"/>
              </a:xfrm>
              <a:prstGeom prst="rect">
                <a:avLst/>
              </a:prstGeom>
            </p:spPr>
          </p:pic>
          <p:sp>
            <p:nvSpPr>
              <p:cNvPr id="154" name="十字星 153"/>
              <p:cNvSpPr/>
              <p:nvPr/>
            </p:nvSpPr>
            <p:spPr>
              <a:xfrm>
                <a:off x="2214" y="3053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5" name="十字星 154"/>
              <p:cNvSpPr/>
              <p:nvPr/>
            </p:nvSpPr>
            <p:spPr>
              <a:xfrm>
                <a:off x="3979" y="3253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6" name="十字星 155"/>
              <p:cNvSpPr/>
              <p:nvPr/>
            </p:nvSpPr>
            <p:spPr>
              <a:xfrm>
                <a:off x="3210" y="2742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7" name="十字星 156"/>
              <p:cNvSpPr/>
              <p:nvPr/>
            </p:nvSpPr>
            <p:spPr>
              <a:xfrm>
                <a:off x="3979" y="2742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8" name="十字星 157"/>
              <p:cNvSpPr/>
              <p:nvPr/>
            </p:nvSpPr>
            <p:spPr>
              <a:xfrm>
                <a:off x="3210" y="4397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9" name="十字星 158"/>
              <p:cNvSpPr/>
              <p:nvPr/>
            </p:nvSpPr>
            <p:spPr>
              <a:xfrm>
                <a:off x="2523" y="4086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0" name="十字星 159"/>
              <p:cNvSpPr/>
              <p:nvPr/>
            </p:nvSpPr>
            <p:spPr>
              <a:xfrm>
                <a:off x="5343" y="3364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1" name="十字星 160"/>
              <p:cNvSpPr/>
              <p:nvPr/>
            </p:nvSpPr>
            <p:spPr>
              <a:xfrm>
                <a:off x="4677" y="3564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2" name="十字星 161"/>
              <p:cNvSpPr/>
              <p:nvPr/>
            </p:nvSpPr>
            <p:spPr>
              <a:xfrm>
                <a:off x="5692" y="4086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3" name="十字星 162"/>
              <p:cNvSpPr/>
              <p:nvPr/>
            </p:nvSpPr>
            <p:spPr>
              <a:xfrm>
                <a:off x="1522" y="3564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4" name="十字星 163"/>
              <p:cNvSpPr/>
              <p:nvPr/>
            </p:nvSpPr>
            <p:spPr>
              <a:xfrm>
                <a:off x="5026" y="2742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5" name="十字星 164"/>
              <p:cNvSpPr/>
              <p:nvPr/>
            </p:nvSpPr>
            <p:spPr>
              <a:xfrm>
                <a:off x="3197" y="3569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6" name="十字星 165"/>
              <p:cNvSpPr/>
              <p:nvPr/>
            </p:nvSpPr>
            <p:spPr>
              <a:xfrm>
                <a:off x="6210" y="3258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7" name="十字星 166"/>
              <p:cNvSpPr/>
              <p:nvPr/>
            </p:nvSpPr>
            <p:spPr>
              <a:xfrm>
                <a:off x="4838" y="4708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8" name="十字星 167"/>
              <p:cNvSpPr/>
              <p:nvPr/>
            </p:nvSpPr>
            <p:spPr>
              <a:xfrm>
                <a:off x="4055" y="3730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69" name="十字星 168"/>
              <p:cNvSpPr/>
              <p:nvPr/>
            </p:nvSpPr>
            <p:spPr>
              <a:xfrm>
                <a:off x="2524" y="3569"/>
                <a:ext cx="349" cy="311"/>
              </a:xfrm>
              <a:prstGeom prst="star4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87" name="组合 86"/>
            <p:cNvGrpSpPr/>
            <p:nvPr/>
          </p:nvGrpSpPr>
          <p:grpSpPr>
            <a:xfrm rot="720000">
              <a:off x="12875" y="2339"/>
              <a:ext cx="2771" cy="1948"/>
              <a:chOff x="3594" y="1991"/>
              <a:chExt cx="2771" cy="2458"/>
            </a:xfrm>
          </p:grpSpPr>
          <p:sp>
            <p:nvSpPr>
              <p:cNvPr id="88" name="左箭头 87"/>
              <p:cNvSpPr/>
              <p:nvPr/>
            </p:nvSpPr>
            <p:spPr>
              <a:xfrm rot="20220000">
                <a:off x="3594" y="3473"/>
                <a:ext cx="1034" cy="528"/>
              </a:xfrm>
              <a:prstGeom prst="lef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左箭头 88"/>
              <p:cNvSpPr/>
              <p:nvPr/>
            </p:nvSpPr>
            <p:spPr>
              <a:xfrm rot="14640000">
                <a:off x="4711" y="3698"/>
                <a:ext cx="962" cy="539"/>
              </a:xfrm>
              <a:prstGeom prst="lef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左箭头 89"/>
              <p:cNvSpPr/>
              <p:nvPr/>
            </p:nvSpPr>
            <p:spPr>
              <a:xfrm rot="3900000">
                <a:off x="4167" y="2200"/>
                <a:ext cx="957" cy="539"/>
              </a:xfrm>
              <a:prstGeom prst="lef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左箭头 90"/>
              <p:cNvSpPr/>
              <p:nvPr/>
            </p:nvSpPr>
            <p:spPr>
              <a:xfrm rot="9360000">
                <a:off x="5373" y="2519"/>
                <a:ext cx="992" cy="528"/>
              </a:xfrm>
              <a:prstGeom prst="lef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base"/>
                <a:endParaRPr lang="zh-CN" altLang="en-US" strike="noStrike" noProof="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4" name="组合 133"/>
          <p:cNvGrpSpPr/>
          <p:nvPr/>
        </p:nvGrpSpPr>
        <p:grpSpPr>
          <a:xfrm>
            <a:off x="1134745" y="962660"/>
            <a:ext cx="4224020" cy="3141980"/>
            <a:chOff x="989" y="1334"/>
            <a:chExt cx="6652" cy="4948"/>
          </a:xfrm>
        </p:grpSpPr>
        <p:pic>
          <p:nvPicPr>
            <p:cNvPr id="135" name="图片 134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989" y="1334"/>
              <a:ext cx="6653" cy="4948"/>
            </a:xfrm>
            <a:prstGeom prst="rect">
              <a:avLst/>
            </a:prstGeom>
          </p:spPr>
        </p:pic>
        <p:sp>
          <p:nvSpPr>
            <p:cNvPr id="136" name="十字星 135"/>
            <p:cNvSpPr/>
            <p:nvPr/>
          </p:nvSpPr>
          <p:spPr>
            <a:xfrm>
              <a:off x="2214" y="3053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7" name="十字星 136"/>
            <p:cNvSpPr/>
            <p:nvPr/>
          </p:nvSpPr>
          <p:spPr>
            <a:xfrm>
              <a:off x="3979" y="3253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8" name="十字星 137"/>
            <p:cNvSpPr/>
            <p:nvPr/>
          </p:nvSpPr>
          <p:spPr>
            <a:xfrm>
              <a:off x="3210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9" name="十字星 138"/>
            <p:cNvSpPr/>
            <p:nvPr/>
          </p:nvSpPr>
          <p:spPr>
            <a:xfrm>
              <a:off x="3979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0" name="十字星 139"/>
            <p:cNvSpPr/>
            <p:nvPr/>
          </p:nvSpPr>
          <p:spPr>
            <a:xfrm>
              <a:off x="3210" y="4397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1" name="十字星 140"/>
            <p:cNvSpPr/>
            <p:nvPr/>
          </p:nvSpPr>
          <p:spPr>
            <a:xfrm>
              <a:off x="2523" y="4086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2" name="十字星 141"/>
            <p:cNvSpPr/>
            <p:nvPr/>
          </p:nvSpPr>
          <p:spPr>
            <a:xfrm>
              <a:off x="5343" y="33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3" name="十字星 142"/>
            <p:cNvSpPr/>
            <p:nvPr/>
          </p:nvSpPr>
          <p:spPr>
            <a:xfrm>
              <a:off x="4677" y="35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4" name="十字星 143"/>
            <p:cNvSpPr/>
            <p:nvPr/>
          </p:nvSpPr>
          <p:spPr>
            <a:xfrm>
              <a:off x="5692" y="4086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5" name="十字星 144"/>
            <p:cNvSpPr/>
            <p:nvPr/>
          </p:nvSpPr>
          <p:spPr>
            <a:xfrm>
              <a:off x="1522" y="3564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6" name="十字星 145"/>
            <p:cNvSpPr/>
            <p:nvPr/>
          </p:nvSpPr>
          <p:spPr>
            <a:xfrm>
              <a:off x="5026" y="2742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7" name="十字星 146"/>
            <p:cNvSpPr/>
            <p:nvPr/>
          </p:nvSpPr>
          <p:spPr>
            <a:xfrm>
              <a:off x="3197" y="3569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8" name="十字星 147"/>
            <p:cNvSpPr/>
            <p:nvPr/>
          </p:nvSpPr>
          <p:spPr>
            <a:xfrm>
              <a:off x="6210" y="3258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9" name="十字星 148"/>
            <p:cNvSpPr/>
            <p:nvPr/>
          </p:nvSpPr>
          <p:spPr>
            <a:xfrm>
              <a:off x="4838" y="4708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0" name="十字星 149"/>
            <p:cNvSpPr/>
            <p:nvPr/>
          </p:nvSpPr>
          <p:spPr>
            <a:xfrm>
              <a:off x="4055" y="3730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1" name="十字星 150"/>
            <p:cNvSpPr/>
            <p:nvPr/>
          </p:nvSpPr>
          <p:spPr>
            <a:xfrm>
              <a:off x="2524" y="3569"/>
              <a:ext cx="349" cy="311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70" name="组合 169"/>
          <p:cNvGrpSpPr/>
          <p:nvPr/>
        </p:nvGrpSpPr>
        <p:grpSpPr>
          <a:xfrm>
            <a:off x="9017635" y="2847340"/>
            <a:ext cx="601980" cy="986790"/>
            <a:chOff x="14201" y="4294"/>
            <a:chExt cx="948" cy="1554"/>
          </a:xfrm>
        </p:grpSpPr>
        <p:sp>
          <p:nvSpPr>
            <p:cNvPr id="39" name="十字星 38"/>
            <p:cNvSpPr/>
            <p:nvPr/>
          </p:nvSpPr>
          <p:spPr>
            <a:xfrm>
              <a:off x="14296" y="4294"/>
              <a:ext cx="349" cy="311"/>
            </a:xfrm>
            <a:prstGeom prst="star4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左箭头 47"/>
            <p:cNvSpPr/>
            <p:nvPr/>
          </p:nvSpPr>
          <p:spPr>
            <a:xfrm rot="4620000">
              <a:off x="14103" y="4802"/>
              <a:ext cx="1145" cy="949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zh-CN" altLang="en-US" strike="noStrike" noProof="1">
                <a:solidFill>
                  <a:schemeClr val="tx1"/>
                </a:solidFill>
              </a:endParaRPr>
            </a:p>
          </p:txBody>
        </p:sp>
      </p:grpSp>
      <p:grpSp>
        <p:nvGrpSpPr>
          <p:cNvPr id="129" name="组合 128"/>
          <p:cNvGrpSpPr/>
          <p:nvPr/>
        </p:nvGrpSpPr>
        <p:grpSpPr>
          <a:xfrm rot="720000">
            <a:off x="2228656" y="1661694"/>
            <a:ext cx="1759585" cy="1236850"/>
            <a:chOff x="3594" y="1991"/>
            <a:chExt cx="2771" cy="2458"/>
          </a:xfrm>
        </p:grpSpPr>
        <p:sp>
          <p:nvSpPr>
            <p:cNvPr id="130" name="左箭头 129"/>
            <p:cNvSpPr/>
            <p:nvPr/>
          </p:nvSpPr>
          <p:spPr>
            <a:xfrm rot="20220000">
              <a:off x="3594" y="3473"/>
              <a:ext cx="1034" cy="528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zh-CN" altLang="en-US" strike="noStrike" noProof="1">
                <a:solidFill>
                  <a:schemeClr val="tx1"/>
                </a:solidFill>
              </a:endParaRPr>
            </a:p>
          </p:txBody>
        </p:sp>
        <p:sp>
          <p:nvSpPr>
            <p:cNvPr id="131" name="左箭头 130"/>
            <p:cNvSpPr/>
            <p:nvPr/>
          </p:nvSpPr>
          <p:spPr>
            <a:xfrm rot="14640000">
              <a:off x="4711" y="3698"/>
              <a:ext cx="962" cy="539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zh-CN" altLang="en-US" strike="noStrike" noProof="1">
                <a:solidFill>
                  <a:schemeClr val="tx1"/>
                </a:solidFill>
              </a:endParaRPr>
            </a:p>
          </p:txBody>
        </p:sp>
        <p:sp>
          <p:nvSpPr>
            <p:cNvPr id="132" name="左箭头 131"/>
            <p:cNvSpPr/>
            <p:nvPr/>
          </p:nvSpPr>
          <p:spPr>
            <a:xfrm rot="3900000">
              <a:off x="4167" y="2200"/>
              <a:ext cx="957" cy="539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zh-CN" altLang="en-US" strike="noStrike" noProof="1">
                <a:solidFill>
                  <a:schemeClr val="tx1"/>
                </a:solidFill>
              </a:endParaRPr>
            </a:p>
          </p:txBody>
        </p:sp>
        <p:sp>
          <p:nvSpPr>
            <p:cNvPr id="133" name="左箭头 132"/>
            <p:cNvSpPr/>
            <p:nvPr/>
          </p:nvSpPr>
          <p:spPr>
            <a:xfrm rot="9360000">
              <a:off x="5373" y="2519"/>
              <a:ext cx="992" cy="528"/>
            </a:xfrm>
            <a:prstGeom prst="lef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base"/>
              <a:endParaRPr lang="zh-CN" altLang="en-US" strike="noStrike" noProof="1">
                <a:solidFill>
                  <a:schemeClr val="tx1"/>
                </a:solidFill>
              </a:endParaRPr>
            </a:p>
          </p:txBody>
        </p:sp>
      </p:grpSp>
      <p:sp>
        <p:nvSpPr>
          <p:cNvPr id="3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426960" y="4304665"/>
            <a:ext cx="3677920" cy="2267585"/>
            <a:chOff x="11696" y="6779"/>
            <a:chExt cx="5792" cy="3571"/>
          </a:xfrm>
        </p:grpSpPr>
        <p:sp>
          <p:nvSpPr>
            <p:cNvPr id="52" name="TextBox 4"/>
            <p:cNvSpPr txBox="1">
              <a:spLocks noChangeArrowheads="1"/>
            </p:cNvSpPr>
            <p:nvPr/>
          </p:nvSpPr>
          <p:spPr bwMode="auto">
            <a:xfrm>
              <a:off x="12871" y="9626"/>
              <a:ext cx="3730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 TeV</a:t>
              </a:r>
              <a:r>
                <a:rPr kumimoji="0" lang="zh-CN" altLang="zh-CN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方向分布</a:t>
              </a:r>
              <a:endParaRPr kumimoji="0" lang="zh-CN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96" y="6779"/>
              <a:ext cx="5792" cy="3022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324610" y="4168775"/>
            <a:ext cx="3638550" cy="2403475"/>
            <a:chOff x="2086" y="6565"/>
            <a:chExt cx="5730" cy="3785"/>
          </a:xfrm>
        </p:grpSpPr>
        <p:sp>
          <p:nvSpPr>
            <p:cNvPr id="51" name="TextBox 4"/>
            <p:cNvSpPr txBox="1">
              <a:spLocks noChangeArrowheads="1"/>
            </p:cNvSpPr>
            <p:nvPr/>
          </p:nvSpPr>
          <p:spPr bwMode="auto">
            <a:xfrm>
              <a:off x="3327" y="9626"/>
              <a:ext cx="307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PeV</a:t>
              </a:r>
              <a:r>
                <a:rPr kumimoji="0" lang="zh-CN" altLang="zh-CN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方向分布</a:t>
              </a:r>
              <a:endParaRPr kumimoji="0" lang="zh-CN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2" name="图片 11" descr="195209072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2086" y="6565"/>
              <a:ext cx="5731" cy="3236"/>
            </a:xfrm>
            <a:prstGeom prst="rect">
              <a:avLst/>
            </a:prstGeom>
          </p:spPr>
        </p:pic>
      </p:grp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背景源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+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邻近源模型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1585" y="924560"/>
            <a:ext cx="7148830" cy="5124450"/>
          </a:xfrm>
          <a:prstGeom prst="rect">
            <a:avLst/>
          </a:prstGeom>
        </p:spPr>
      </p:pic>
      <p:sp>
        <p:nvSpPr>
          <p:cNvPr id="18" name="矩形 35844"/>
          <p:cNvSpPr/>
          <p:nvPr/>
        </p:nvSpPr>
        <p:spPr>
          <a:xfrm>
            <a:off x="352425" y="6158865"/>
            <a:ext cx="4276725" cy="55372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40639" bIns="0" anchor="t" anchorCtr="0">
            <a:spAutoFit/>
          </a:bodyPr>
          <a:p>
            <a:pPr marL="40005">
              <a:buClr>
                <a:schemeClr val="tx1"/>
              </a:buClr>
            </a:pPr>
            <a:r>
              <a:rPr lang="en-US" altLang="zh-CN" sz="1800" b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sym typeface="+mn-ea"/>
              </a:rPr>
              <a:t>Liu + JCAP (2019); </a:t>
            </a:r>
            <a:r>
              <a:rPr lang="en-US" altLang="zh-CN" sz="1800" b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</a:rPr>
              <a:t>Qiao + ApJ (2023); Nie + ApJ (2023)</a:t>
            </a:r>
            <a:endParaRPr lang="en-US" altLang="zh-CN" sz="1800" b="1">
              <a:solidFill>
                <a:schemeClr val="tx1"/>
              </a:solidFill>
              <a:latin typeface="Trebuchet MS" panose="020B0603020202020204" pitchFamily="34" charset="0"/>
              <a:ea typeface="仿宋_GB2312" pitchFamily="49" charset="-122"/>
            </a:endParaRPr>
          </a:p>
        </p:txBody>
      </p:sp>
      <p:sp>
        <p:nvSpPr>
          <p:cNvPr id="7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4940300" y="6209030"/>
            <a:ext cx="697865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能谱：背景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邻近源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代数和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；各向异性：背景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邻近源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矢量和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背景源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+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邻近源模型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文本框 4"/>
          <p:cNvSpPr txBox="1"/>
          <p:nvPr>
            <p:custDataLst>
              <p:tags r:id="rId2"/>
            </p:custDataLst>
          </p:nvPr>
        </p:nvSpPr>
        <p:spPr>
          <a:xfrm>
            <a:off x="3690620" y="1042670"/>
            <a:ext cx="2327910" cy="36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l"/>
            <a:r>
              <a: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DAMPE 2026 Nature</a:t>
            </a:r>
            <a:endParaRPr lang="en-US" altLang="zh-CN" sz="1765" b="1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26780" y="2893060"/>
            <a:ext cx="3562985" cy="3576955"/>
          </a:xfrm>
          <a:prstGeom prst="rect">
            <a:avLst/>
          </a:prstGeom>
        </p:spPr>
      </p:pic>
      <p:sp>
        <p:nvSpPr>
          <p:cNvPr id="6148" name="灯片编号占位符 1"/>
          <p:cNvSpPr txBox="1">
            <a:spLocks noGrp="1"/>
          </p:cNvSpPr>
          <p:nvPr>
            <p:custDataLst>
              <p:tags r:id="rId2"/>
            </p:custDataLst>
          </p:nvPr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393" name="矩形 107527"/>
          <p:cNvSpPr/>
          <p:nvPr/>
        </p:nvSpPr>
        <p:spPr>
          <a:xfrm>
            <a:off x="162560" y="2881630"/>
            <a:ext cx="5248275" cy="3673475"/>
          </a:xfrm>
          <a:prstGeom prst="rect">
            <a:avLst/>
          </a:prstGeom>
          <a:noFill/>
          <a:ln w="12700">
            <a:noFill/>
          </a:ln>
        </p:spPr>
        <p:txBody>
          <a:bodyPr lIns="50800" tIns="50800" bIns="50800" anchor="t" anchorCtr="0"/>
          <a:p>
            <a:pPr marL="382905" indent="-342900">
              <a:lnSpc>
                <a:spcPct val="90000"/>
              </a:lnSpc>
              <a:spcBef>
                <a:spcPts val="700"/>
              </a:spcBef>
              <a:buFont typeface="Wingdings" panose="05000000000000000000" charset="0"/>
              <a:buChar char="Ø"/>
            </a:pPr>
            <a:r>
              <a:rPr lang="en-US" sz="2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Geminga SNR/PWN</a:t>
            </a:r>
            <a:endParaRPr lang="en-US" sz="2400" dirty="0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  <a:p>
            <a:pPr marL="382905" indent="-342900">
              <a:lnSpc>
                <a:spcPct val="90000"/>
              </a:lnSpc>
              <a:spcBef>
                <a:spcPts val="700"/>
              </a:spcBef>
              <a:buFont typeface="Wingdings" panose="05000000000000000000" charset="0"/>
              <a:buChar char="Ø"/>
            </a:pPr>
            <a:r>
              <a:rPr lang="en-US" altLang="zh-CN" sz="2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d~330 pc, t~340,000 yr</a:t>
            </a:r>
            <a:endParaRPr lang="en-US" altLang="zh-CN" sz="2400" dirty="0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  <a:p>
            <a:pPr marL="382905" indent="-342900">
              <a:lnSpc>
                <a:spcPct val="90000"/>
              </a:lnSpc>
              <a:spcBef>
                <a:spcPts val="700"/>
              </a:spcBef>
              <a:buFont typeface="Wingdings" panose="05000000000000000000" charset="0"/>
              <a:buChar char="Ø"/>
            </a:pPr>
            <a:r>
              <a:rPr lang="en-US" altLang="zh-CN" sz="2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10 TeV bump of CR is due to particles accelerated by the SNR</a:t>
            </a:r>
            <a:endParaRPr lang="en-US" altLang="zh-CN" sz="2400" dirty="0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  <a:p>
            <a:pPr marL="382905" indent="-342900">
              <a:lnSpc>
                <a:spcPct val="90000"/>
              </a:lnSpc>
              <a:spcBef>
                <a:spcPts val="700"/>
              </a:spcBef>
              <a:buFont typeface="Wingdings" panose="05000000000000000000" charset="0"/>
              <a:buChar char="Ø"/>
            </a:pPr>
            <a:r>
              <a:rPr lang="en-US" altLang="zh-CN" sz="2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Electrons/positrons continuously injected by the PWN give e+e- excesses</a:t>
            </a:r>
            <a:endParaRPr lang="zh-CN" altLang="zh-CN" sz="2400" dirty="0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  <a:p>
            <a:pPr marL="382905" indent="-342900">
              <a:lnSpc>
                <a:spcPct val="90000"/>
              </a:lnSpc>
              <a:spcBef>
                <a:spcPts val="700"/>
              </a:spcBef>
              <a:buFont typeface="Wingdings" panose="05000000000000000000" charset="0"/>
              <a:buChar char="Ø"/>
            </a:pPr>
            <a:r>
              <a:rPr lang="en-US" altLang="zh-CN" sz="2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Its direction is consistent with the dipole anisotropy phase</a:t>
            </a:r>
            <a:endParaRPr lang="en-US" altLang="zh-CN" sz="2400" dirty="0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971550"/>
            <a:ext cx="10544175" cy="17506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280" y="2881630"/>
            <a:ext cx="3550920" cy="3490595"/>
          </a:xfrm>
          <a:prstGeom prst="rect">
            <a:avLst/>
          </a:prstGeom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邻近源是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Geminga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吗？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600" y="3914775"/>
            <a:ext cx="4707255" cy="2814320"/>
          </a:xfrm>
          <a:prstGeom prst="rect">
            <a:avLst/>
          </a:prstGeom>
        </p:spPr>
      </p:pic>
      <p:sp>
        <p:nvSpPr>
          <p:cNvPr id="6148" name="灯片编号占位符 1"/>
          <p:cNvSpPr txBox="1">
            <a:spLocks noGrp="1"/>
          </p:cNvSpPr>
          <p:nvPr>
            <p:custDataLst>
              <p:tags r:id="rId2"/>
            </p:custDataLst>
          </p:nvPr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650" y="1894840"/>
            <a:ext cx="2755900" cy="10071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825" y="1999615"/>
            <a:ext cx="2840990" cy="79756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810260" y="973455"/>
            <a:ext cx="3695065" cy="2604135"/>
          </a:xfrm>
          <a:prstGeom prst="rect">
            <a:avLst/>
          </a:prstGeom>
        </p:spPr>
      </p:pic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4928235" y="973455"/>
            <a:ext cx="687959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平行和垂直于磁力线扩散速度不同：各向异性扩散</a:t>
            </a:r>
            <a:endParaRPr kumimoji="0" 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将偶极各向异性方向偏向磁场方向</a:t>
            </a:r>
            <a:endParaRPr kumimoji="0" 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260" y="3992245"/>
            <a:ext cx="4765675" cy="2753360"/>
          </a:xfrm>
          <a:prstGeom prst="rect">
            <a:avLst/>
          </a:prstGeom>
        </p:spPr>
      </p:pic>
      <p:sp>
        <p:nvSpPr>
          <p:cNvPr id="19" name="矩形 261122"/>
          <p:cNvSpPr/>
          <p:nvPr/>
        </p:nvSpPr>
        <p:spPr>
          <a:xfrm>
            <a:off x="9323705" y="3291205"/>
            <a:ext cx="2597150" cy="307340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40639" bIns="0" anchor="t" anchorCtr="0">
            <a:spAutoFit/>
          </a:bodyPr>
          <a:p>
            <a:pPr marL="40005"/>
            <a:r>
              <a:rPr lang="en-US" altLang="zh-CN" sz="2000" dirty="0" err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cs typeface="Trebuchet MS" panose="020B0603020202020204" pitchFamily="34" charset="0"/>
              </a:rPr>
              <a:t>Liu et al. </a:t>
            </a:r>
            <a:r>
              <a:rPr lang="en-US" altLang="zh-CN" sz="200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cs typeface="Trebuchet MS" panose="020B0603020202020204" pitchFamily="34" charset="0"/>
              </a:rPr>
              <a:t>(2020, ApJ)</a:t>
            </a:r>
            <a:endParaRPr lang="en-US" altLang="zh-CN" sz="2000">
              <a:solidFill>
                <a:schemeClr val="tx1"/>
              </a:solidFill>
              <a:latin typeface="Trebuchet MS" panose="020B0603020202020204" pitchFamily="34" charset="0"/>
              <a:ea typeface="仿宋_GB2312" pitchFamily="49" charset="-122"/>
              <a:cs typeface="Trebuchet MS" panose="020B0603020202020204" pitchFamily="34" charset="0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2240280" y="3653790"/>
            <a:ext cx="8555990" cy="4298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不考虑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IBEX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       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考虑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IBEX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</a:t>
            </a:r>
            <a:endParaRPr kumimoji="0" lang="zh-CN" alt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本地磁场效应</a:t>
            </a:r>
            <a:endParaRPr lang="zh-CN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灯片编号占位符 1"/>
          <p:cNvSpPr txBox="1">
            <a:spLocks noGrp="1"/>
          </p:cNvSpPr>
          <p:nvPr>
            <p:custDataLst>
              <p:tags r:id="rId1"/>
            </p:custDataLst>
          </p:nvPr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261122"/>
          <p:cNvSpPr/>
          <p:nvPr/>
        </p:nvSpPr>
        <p:spPr>
          <a:xfrm>
            <a:off x="398145" y="6043930"/>
            <a:ext cx="2694305" cy="335915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40639" bIns="0" anchor="t" anchorCtr="0">
            <a:noAutofit/>
          </a:bodyPr>
          <a:p>
            <a:pPr marL="40005"/>
            <a:r>
              <a:rPr lang="en-US" altLang="zh-CN" sz="2000" dirty="0" err="1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cs typeface="Trebuchet MS" panose="020B0603020202020204" pitchFamily="34" charset="0"/>
              </a:rPr>
              <a:t>Qiao et al. </a:t>
            </a:r>
            <a:r>
              <a:rPr lang="en-US" altLang="zh-CN" sz="200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  <a:cs typeface="Trebuchet MS" panose="020B0603020202020204" pitchFamily="34" charset="0"/>
              </a:rPr>
              <a:t>(2023, ApJ)</a:t>
            </a:r>
            <a:endParaRPr lang="en-US" altLang="zh-CN" sz="2000">
              <a:solidFill>
                <a:schemeClr val="tx1"/>
              </a:solidFill>
              <a:latin typeface="Trebuchet MS" panose="020B0603020202020204" pitchFamily="34" charset="0"/>
              <a:ea typeface="仿宋_GB2312" pitchFamily="49" charset="-122"/>
              <a:cs typeface="Trebuchet MS" panose="020B0603020202020204" pitchFamily="34" charset="0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2026920" y="5273040"/>
            <a:ext cx="8555990" cy="4298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不考虑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IBEX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       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考虑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IBEX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</a:t>
            </a:r>
            <a:endParaRPr kumimoji="0" lang="zh-CN" alt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65" y="1139190"/>
            <a:ext cx="4810125" cy="4076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950" y="1139190"/>
            <a:ext cx="4876800" cy="4133850"/>
          </a:xfrm>
          <a:prstGeom prst="rect">
            <a:avLst/>
          </a:prstGeom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本地磁场效应</a:t>
            </a:r>
            <a:endParaRPr lang="zh-CN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6755" y="1019810"/>
            <a:ext cx="8239125" cy="5092700"/>
          </a:xfrm>
          <a:prstGeom prst="rect">
            <a:avLst/>
          </a:prstGeom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宽能段质子、氦核能谱精确测量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65755" y="1165860"/>
            <a:ext cx="2254250" cy="445389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153025" y="1166495"/>
            <a:ext cx="2201545" cy="445262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7388225" y="1165860"/>
            <a:ext cx="2622550" cy="445262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4"/>
          <p:cNvSpPr txBox="1"/>
          <p:nvPr>
            <p:custDataLst>
              <p:tags r:id="rId2"/>
            </p:custDataLst>
          </p:nvPr>
        </p:nvSpPr>
        <p:spPr>
          <a:xfrm>
            <a:off x="513715" y="995680"/>
            <a:ext cx="3030220" cy="36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r"/>
            <a:r>
              <a: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2025 Sci. Bull.; 2026 PRL</a:t>
            </a:r>
            <a:endParaRPr lang="en-US" altLang="zh-CN" sz="1765" b="1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31" name="矩形 176138"/>
          <p:cNvSpPr/>
          <p:nvPr/>
        </p:nvSpPr>
        <p:spPr>
          <a:xfrm>
            <a:off x="250825" y="6136640"/>
            <a:ext cx="11557000" cy="4603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algn="ctr">
              <a:buClr>
                <a:schemeClr val="bg1"/>
              </a:buClr>
            </a:pPr>
            <a:r>
              <a:rPr 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宽能段能谱呈现丰富的超预期结构，意味着宇宙线可能存在多种起源</a:t>
            </a:r>
            <a:endParaRPr lang="zh-CN" sz="2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530" y="1163955"/>
            <a:ext cx="6533515" cy="45300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945" y="863600"/>
            <a:ext cx="4543425" cy="289496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3369945"/>
            <a:ext cx="4438650" cy="2894330"/>
          </a:xfrm>
          <a:prstGeom prst="rect">
            <a:avLst/>
          </a:prstGeom>
        </p:spPr>
      </p:pic>
      <p:sp>
        <p:nvSpPr>
          <p:cNvPr id="19" name="文本框 4"/>
          <p:cNvSpPr txBox="1"/>
          <p:nvPr>
            <p:custDataLst>
              <p:tags r:id="rId4"/>
            </p:custDataLst>
          </p:nvPr>
        </p:nvSpPr>
        <p:spPr>
          <a:xfrm>
            <a:off x="370205" y="6264275"/>
            <a:ext cx="1899285" cy="36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Yuan 2026 PRD</a:t>
            </a:r>
            <a:endParaRPr lang="en-US" altLang="zh-CN" sz="1765" b="1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3373755" y="6079490"/>
            <a:ext cx="8298815" cy="7067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三成分可能的物理实现：低能成分（如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SNR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族群</a:t>
            </a:r>
            <a:r>
              <a:rPr kumimoji="0" 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）、高能成分（如黑洞喷流）、邻近成分（某单一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SNR</a:t>
            </a:r>
            <a:r>
              <a:rPr kumimoji="0" 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kumimoji="0" lang="zh-CN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三成分模型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1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8703945" y="2600960"/>
            <a:ext cx="2681605" cy="1840865"/>
            <a:chOff x="14930" y="3882"/>
            <a:chExt cx="3686" cy="2609"/>
          </a:xfrm>
        </p:grpSpPr>
        <p:pic>
          <p:nvPicPr>
            <p:cNvPr id="49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930" y="4324"/>
              <a:ext cx="3686" cy="21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" name="矩形 176138"/>
            <p:cNvSpPr/>
            <p:nvPr/>
          </p:nvSpPr>
          <p:spPr>
            <a:xfrm>
              <a:off x="15680" y="3882"/>
              <a:ext cx="2276" cy="522"/>
            </a:xfrm>
            <a:prstGeom prst="rect">
              <a:avLst/>
            </a:prstGeom>
            <a:noFill/>
            <a:ln w="9525">
              <a:noFill/>
            </a:ln>
            <a:effectLst>
              <a:prstShdw prst="shdw17" dist="17961" dir="2699999">
                <a:srgbClr val="708688"/>
              </a:prstShdw>
            </a:effectLst>
          </p:spPr>
          <p:txBody>
            <a:bodyPr wrap="square" anchor="t" anchorCtr="0">
              <a:spAutoFit/>
            </a:bodyPr>
            <a:p>
              <a:pPr algn="ctr">
                <a:buClr>
                  <a:schemeClr val="bg1"/>
                </a:buClr>
              </a:pPr>
              <a:r>
                <a:rPr lang="en-US" altLang="zh-CN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Anisotropies</a:t>
              </a:r>
              <a:endParaRPr lang="en-US" altLang="zh-CN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9063990" y="4671335"/>
            <a:ext cx="2220595" cy="1628500"/>
            <a:chOff x="14969" y="7048"/>
            <a:chExt cx="2913" cy="2060"/>
          </a:xfrm>
        </p:grpSpPr>
        <p:pic>
          <p:nvPicPr>
            <p:cNvPr id="101" name="图片 10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4969" y="7442"/>
              <a:ext cx="2913" cy="166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矩形 176138"/>
            <p:cNvSpPr/>
            <p:nvPr/>
          </p:nvSpPr>
          <p:spPr>
            <a:xfrm>
              <a:off x="15212" y="7048"/>
              <a:ext cx="2470" cy="466"/>
            </a:xfrm>
            <a:prstGeom prst="rect">
              <a:avLst/>
            </a:prstGeom>
            <a:noFill/>
            <a:ln w="9525">
              <a:noFill/>
            </a:ln>
            <a:effectLst>
              <a:prstShdw prst="shdw17" dist="17961" dir="2699999">
                <a:srgbClr val="708688"/>
              </a:prstShdw>
            </a:effectLst>
          </p:spPr>
          <p:txBody>
            <a:bodyPr wrap="square" anchor="t" anchorCtr="0">
              <a:spAutoFit/>
            </a:bodyPr>
            <a:p>
              <a:pPr algn="ctr">
                <a:buClr>
                  <a:schemeClr val="bg1"/>
                </a:buClr>
              </a:pPr>
              <a:r>
                <a:rPr lang="en-US" altLang="zh-CN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Radiation</a:t>
              </a:r>
              <a:endParaRPr lang="en-US" altLang="zh-CN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8929370" y="873760"/>
            <a:ext cx="2256790" cy="1691005"/>
            <a:chOff x="14401" y="1481"/>
            <a:chExt cx="2935" cy="2343"/>
          </a:xfrm>
        </p:grpSpPr>
        <p:sp>
          <p:nvSpPr>
            <p:cNvPr id="21" name="矩形 176138"/>
            <p:cNvSpPr/>
            <p:nvPr/>
          </p:nvSpPr>
          <p:spPr>
            <a:xfrm>
              <a:off x="14670" y="1481"/>
              <a:ext cx="2312" cy="510"/>
            </a:xfrm>
            <a:prstGeom prst="rect">
              <a:avLst/>
            </a:prstGeom>
            <a:noFill/>
            <a:ln w="9525">
              <a:noFill/>
            </a:ln>
            <a:effectLst>
              <a:prstShdw prst="shdw17" dist="17961" dir="2699999">
                <a:srgbClr val="708688"/>
              </a:prstShdw>
            </a:effectLst>
          </p:spPr>
          <p:txBody>
            <a:bodyPr wrap="square" anchor="t" anchorCtr="0">
              <a:spAutoFit/>
            </a:bodyPr>
            <a:p>
              <a:pPr algn="ctr">
                <a:buClr>
                  <a:schemeClr val="bg1"/>
                </a:buClr>
              </a:pPr>
              <a:r>
                <a:rPr lang="en-US" altLang="zh-CN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Spectra</a:t>
              </a:r>
              <a:endParaRPr lang="en-US" altLang="zh-CN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8" name="图片 27" descr="无标题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01" y="1998"/>
              <a:ext cx="2935" cy="1826"/>
            </a:xfrm>
            <a:prstGeom prst="rect">
              <a:avLst/>
            </a:prstGeom>
          </p:spPr>
        </p:pic>
      </p:grpSp>
      <p:pic>
        <p:nvPicPr>
          <p:cNvPr id="25" name="图片 24" descr="无标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60" y="1341120"/>
            <a:ext cx="6624955" cy="4789170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银河宇宙线产生和传播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4579" name="AutoShape 33"/>
          <p:cNvSpPr/>
          <p:nvPr/>
        </p:nvSpPr>
        <p:spPr>
          <a:xfrm>
            <a:off x="7866380" y="1706245"/>
            <a:ext cx="422275" cy="4058920"/>
          </a:xfrm>
          <a:prstGeom prst="leftBrace">
            <a:avLst>
              <a:gd name="adj1" fmla="val 102200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en-US" sz="2400" b="1" dirty="0">
              <a:solidFill>
                <a:schemeClr val="tx1"/>
              </a:solidFill>
              <a:latin typeface="Calibri" panose="020F0502020204030204" charset="0"/>
              <a:ea typeface="MS PGothic" panose="020B0600070205080204" charset="-128"/>
            </a:endParaRPr>
          </a:p>
        </p:txBody>
      </p:sp>
      <p:sp>
        <p:nvSpPr>
          <p:cNvPr id="1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830" y="1132205"/>
            <a:ext cx="4939665" cy="4636135"/>
          </a:xfrm>
          <a:prstGeom prst="rect">
            <a:avLst/>
          </a:prstGeom>
        </p:spPr>
      </p:pic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能谱和成分的关联演化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9805" y="1223645"/>
            <a:ext cx="2410460" cy="3771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(2024, PRL)</a:t>
            </a:r>
            <a:endParaRPr lang="en-US" altLang="zh-CN" sz="2000" dirty="0"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9" name="文本框 6"/>
          <p:cNvSpPr txBox="1"/>
          <p:nvPr/>
        </p:nvSpPr>
        <p:spPr>
          <a:xfrm>
            <a:off x="8959215" y="1161415"/>
            <a:ext cx="3046730" cy="29502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p>
            <a:pPr marL="342900" indent="-3429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  <a:defRPr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 sz="2200">
                <a:latin typeface="Trebuchet MS" panose="020B0603020202020204" pitchFamily="34" charset="0"/>
                <a:cs typeface="Trebuchet MS" panose="020B0603020202020204" pitchFamily="34" charset="0"/>
              </a:rPr>
              <a:t>Knee energy~3.7 PeV, index change~0.4</a:t>
            </a:r>
            <a:endParaRPr lang="en-US" sz="2200">
              <a:latin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  <a:defRPr>
                <a:latin typeface="Gill Sans"/>
                <a:ea typeface="Gill Sans"/>
                <a:cs typeface="Gill Sans"/>
                <a:sym typeface="Gill Sans"/>
              </a:defRPr>
            </a:pPr>
            <a:endParaRPr sz="2200">
              <a:latin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  <a:defRPr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 sz="2200">
                <a:latin typeface="Trebuchet MS" panose="020B0603020202020204" pitchFamily="34" charset="0"/>
                <a:cs typeface="Trebuchet MS" panose="020B0603020202020204" pitchFamily="34" charset="0"/>
              </a:rPr>
              <a:t>Correlated spectra and &lt;lnA&gt; evolution</a:t>
            </a:r>
            <a:endParaRPr lang="en-US" sz="2200">
              <a:latin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  <a:defRPr>
                <a:latin typeface="Gill Sans"/>
                <a:ea typeface="Gill Sans"/>
                <a:cs typeface="Gill Sans"/>
                <a:sym typeface="Gill Sans"/>
              </a:defRPr>
            </a:pPr>
            <a:endParaRPr sz="2200">
              <a:latin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  <a:defRPr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 sz="2200">
                <a:latin typeface="Trebuchet MS" panose="020B0603020202020204" pitchFamily="34" charset="0"/>
                <a:cs typeface="Trebuchet MS" panose="020B0603020202020204" pitchFamily="34" charset="0"/>
              </a:rPr>
              <a:t>All-particle knee is likely due to breaks of light composition</a:t>
            </a:r>
            <a:endParaRPr lang="en-US" sz="2200">
              <a:latin typeface="Trebuchet MS" panose="020B0603020202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295" y="1089025"/>
            <a:ext cx="3730625" cy="450977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7446645" y="1223645"/>
            <a:ext cx="0" cy="400558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148" name="灯片编号占位符 1"/>
          <p:cNvSpPr txBox="1">
            <a:spLocks noGrp="1"/>
          </p:cNvSpPr>
          <p:nvPr>
            <p:custDataLst>
              <p:tags r:id="rId3"/>
            </p:custDataLst>
          </p:nvPr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能谱和成分的关联演化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6148" name="灯片编号占位符 1"/>
          <p:cNvSpPr txBox="1">
            <a:spLocks noGrp="1"/>
          </p:cNvSpPr>
          <p:nvPr>
            <p:custDataLst>
              <p:tags r:id="rId1"/>
            </p:custDataLst>
          </p:nvPr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521" y="1143104"/>
            <a:ext cx="5922158" cy="46428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0" y="1130518"/>
            <a:ext cx="6200000" cy="4885714"/>
          </a:xfrm>
          <a:prstGeom prst="rect">
            <a:avLst/>
          </a:prstGeom>
        </p:spPr>
      </p:pic>
      <p:sp>
        <p:nvSpPr>
          <p:cNvPr id="19" name="文本框 4"/>
          <p:cNvSpPr txBox="1"/>
          <p:nvPr>
            <p:custDataLst>
              <p:tags r:id="rId4"/>
            </p:custDataLst>
          </p:nvPr>
        </p:nvSpPr>
        <p:spPr>
          <a:xfrm>
            <a:off x="640715" y="6015990"/>
            <a:ext cx="1899285" cy="36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郭义庆等</a:t>
            </a:r>
            <a:r>
              <a: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2026</a:t>
            </a:r>
            <a:endParaRPr lang="en-US" altLang="zh-CN" sz="1765" b="1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" y="1099820"/>
            <a:ext cx="4074795" cy="5025390"/>
          </a:xfrm>
          <a:prstGeom prst="rect">
            <a:avLst/>
          </a:prstGeom>
        </p:spPr>
      </p:pic>
      <p:sp>
        <p:nvSpPr>
          <p:cNvPr id="10" name="文本框 4"/>
          <p:cNvSpPr txBox="1"/>
          <p:nvPr>
            <p:custDataLst>
              <p:tags r:id="rId2"/>
            </p:custDataLst>
          </p:nvPr>
        </p:nvSpPr>
        <p:spPr>
          <a:xfrm>
            <a:off x="9074785" y="5998845"/>
            <a:ext cx="297497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000">
                <a:latin typeface="Trebuchet MS" panose="020B0603020202020204" pitchFamily="34" charset="0"/>
                <a:ea typeface="黑体" panose="02010609060101010101" pitchFamily="2" charset="-122"/>
              </a:rPr>
              <a:t>Qiao et al. (2026, JCAP)</a:t>
            </a:r>
            <a:endParaRPr lang="en-US" altLang="zh-CN" sz="2000"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8094980" y="3429000"/>
            <a:ext cx="3855720" cy="2122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r>
              <a:rPr kumimoji="0" 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在更宽的能段，能谱、质量组分和各向异性之间也存在共同演化的特征</a:t>
            </a:r>
            <a:endParaRPr kumimoji="0" 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endParaRPr kumimoji="0" 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4-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组分（或</a:t>
            </a: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5-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组分）模型可以解释全能段观测结果</a:t>
            </a:r>
            <a:endParaRPr kumimoji="0" lang="zh-CN" altLang="en-US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2105" y="1276985"/>
            <a:ext cx="3998595" cy="16395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4790" y="1146175"/>
            <a:ext cx="3916680" cy="4979035"/>
          </a:xfrm>
          <a:prstGeom prst="rect">
            <a:avLst/>
          </a:prstGeom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全能段能谱、成分、各向异性共同演化</a:t>
            </a:r>
            <a:endParaRPr lang="zh-CN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521970" y="1250950"/>
            <a:ext cx="11286490" cy="2676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r>
              <a:rPr kumimoji="0" 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精确宇宙线的观测可以有效地研究宇宙线的起源和传播等物理</a:t>
            </a:r>
            <a:endParaRPr kumimoji="0" 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endParaRPr kumimoji="0" lang="zh-CN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宇宙线的能谱、成分和各向异性存在相关联的能量演化，预示着它们具有共同的物理来源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p"/>
              <a:defRPr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宽能段的能谱、成分和各向异性观测结果可用多组分起源模型解释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小结</a:t>
            </a:r>
            <a:endParaRPr lang="zh-CN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初级和次级宇宙线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72745" y="1840865"/>
            <a:ext cx="4771390" cy="3677920"/>
            <a:chOff x="587" y="2791"/>
            <a:chExt cx="9318" cy="5792"/>
          </a:xfrm>
        </p:grpSpPr>
        <p:graphicFrame>
          <p:nvGraphicFramePr>
            <p:cNvPr id="5" name="对象 4"/>
            <p:cNvGraphicFramePr/>
            <p:nvPr/>
          </p:nvGraphicFramePr>
          <p:xfrm>
            <a:off x="587" y="2791"/>
            <a:ext cx="9319" cy="57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" name="" r:id="rId1" imgW="6257925" imgH="5057775" progId="Paint.Picture">
                    <p:embed/>
                  </p:oleObj>
                </mc:Choice>
                <mc:Fallback>
                  <p:oleObj name="" r:id="rId1" imgW="6257925" imgH="5057775" progId="Paint.Picture">
                    <p:embed/>
                    <p:pic>
                      <p:nvPicPr>
                        <p:cNvPr id="0" name="图片 5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587" y="2791"/>
                          <a:ext cx="9319" cy="579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椭圆 13"/>
            <p:cNvSpPr/>
            <p:nvPr/>
          </p:nvSpPr>
          <p:spPr>
            <a:xfrm>
              <a:off x="2225" y="6306"/>
              <a:ext cx="1614" cy="118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6425" y="5739"/>
              <a:ext cx="1614" cy="1183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" name="AutoShape 33"/>
          <p:cNvSpPr/>
          <p:nvPr>
            <p:custDataLst>
              <p:tags r:id="rId3"/>
            </p:custDataLst>
          </p:nvPr>
        </p:nvSpPr>
        <p:spPr>
          <a:xfrm>
            <a:off x="6638925" y="1736725"/>
            <a:ext cx="236220" cy="3650615"/>
          </a:xfrm>
          <a:prstGeom prst="leftBrace">
            <a:avLst>
              <a:gd name="adj1" fmla="val 102200"/>
              <a:gd name="adj2" fmla="val 50000"/>
            </a:avLst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en-US" sz="2400" b="1" dirty="0">
              <a:solidFill>
                <a:srgbClr val="FFC000"/>
              </a:solidFill>
              <a:latin typeface="Calibri" panose="020F0502020204030204" charset="0"/>
              <a:ea typeface="MS PGothic" panose="020B0600070205080204" charset="-128"/>
            </a:endParaRPr>
          </a:p>
        </p:txBody>
      </p:sp>
      <p:sp>
        <p:nvSpPr>
          <p:cNvPr id="18" name="左箭头 17"/>
          <p:cNvSpPr/>
          <p:nvPr/>
        </p:nvSpPr>
        <p:spPr>
          <a:xfrm rot="10800000">
            <a:off x="5331460" y="3209290"/>
            <a:ext cx="1120775" cy="704850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394" name="矩形 176138"/>
          <p:cNvSpPr/>
          <p:nvPr/>
        </p:nvSpPr>
        <p:spPr>
          <a:xfrm>
            <a:off x="7061835" y="1552575"/>
            <a:ext cx="4803775" cy="40925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marL="342900" lvl="0" indent="-342900" algn="l" fontAlgn="auto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初级宇宙线：宇宙线中相对高丰度成分，如质子、氦、碳、氧、氖、镁硅、铁等，反映宇宙线</a:t>
            </a:r>
            <a:r>
              <a:rPr 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起源和加速</a:t>
            </a: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特性</a:t>
            </a: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 fontAlgn="auto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 fontAlgn="auto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次级宇宙线：相对低丰度成分，如氘、氦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锂、铍、硼、亚铁元素等，反映宇宙线</a:t>
            </a:r>
            <a:r>
              <a:rPr lang="zh-CN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传播和相互作用</a:t>
            </a: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特性</a:t>
            </a: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 fontAlgn="auto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 fontAlgn="auto">
              <a:lnSpc>
                <a:spcPct val="1300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混合宇宙线：氮、钠、铝、氩、钙等具有初级和次级共同起源</a:t>
            </a: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无标题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280" y="1205230"/>
            <a:ext cx="6842125" cy="5189855"/>
          </a:xfrm>
          <a:prstGeom prst="rect">
            <a:avLst/>
          </a:prstGeom>
        </p:spPr>
      </p:pic>
      <p:pic>
        <p:nvPicPr>
          <p:cNvPr id="7" name="图片 6" descr="无标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755" y="1643380"/>
            <a:ext cx="4556125" cy="431355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137025" y="1268095"/>
            <a:ext cx="2820670" cy="1650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6957695" y="2905760"/>
            <a:ext cx="603250" cy="30295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6961505" y="1268095"/>
            <a:ext cx="611505" cy="3568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7560945" y="1624965"/>
            <a:ext cx="4556760" cy="43110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弥散伽马射线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29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7370" y="1292860"/>
            <a:ext cx="7155180" cy="3949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AutoShape 33"/>
          <p:cNvSpPr/>
          <p:nvPr>
            <p:custDataLst>
              <p:tags r:id="rId2"/>
            </p:custDataLst>
          </p:nvPr>
        </p:nvSpPr>
        <p:spPr>
          <a:xfrm>
            <a:off x="7762875" y="1419860"/>
            <a:ext cx="236220" cy="3076575"/>
          </a:xfrm>
          <a:prstGeom prst="leftBrace">
            <a:avLst>
              <a:gd name="adj1" fmla="val 102200"/>
              <a:gd name="adj2" fmla="val 50000"/>
            </a:avLst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p>
            <a:endParaRPr lang="zh-CN" altLang="en-US" sz="2400" b="1" dirty="0">
              <a:solidFill>
                <a:srgbClr val="FFC000"/>
              </a:solidFill>
              <a:latin typeface="Calibri" panose="020F0502020204030204" charset="0"/>
              <a:ea typeface="MS PGothic" panose="020B0600070205080204" charset="-128"/>
            </a:endParaRPr>
          </a:p>
        </p:txBody>
      </p:sp>
      <p:sp>
        <p:nvSpPr>
          <p:cNvPr id="3" name="矩形 176138"/>
          <p:cNvSpPr/>
          <p:nvPr/>
        </p:nvSpPr>
        <p:spPr>
          <a:xfrm>
            <a:off x="8059420" y="1186180"/>
            <a:ext cx="3806190" cy="2861310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marL="342900" lvl="0" indent="-342900" algn="l">
              <a:lnSpc>
                <a:spcPts val="36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Compton-Getting effect</a:t>
            </a:r>
            <a:r>
              <a:rPr lang="zh-CN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：观测者运动导致的各向异性</a:t>
            </a: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>
              <a:lnSpc>
                <a:spcPts val="36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>
              <a:lnSpc>
                <a:spcPts val="36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lvl="0" indent="-342900" algn="l">
              <a:lnSpc>
                <a:spcPts val="3600"/>
              </a:lnSpc>
              <a:buClr>
                <a:srgbClr val="000000"/>
              </a:buClr>
              <a:buSzTx/>
              <a:buFont typeface="Wingdings" panose="05000000000000000000" charset="0"/>
              <a:buChar char="Ø"/>
            </a:pP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宇宙线扩散传播：源分布形成的流量梯度</a:t>
            </a:r>
            <a:endParaRPr lang="zh-CN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925" y="3918585"/>
            <a:ext cx="2052955" cy="9455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409" name="文本占位符 11309"/>
              <p:cNvSpPr/>
              <p:nvPr/>
            </p:nvSpPr>
            <p:spPr>
              <a:xfrm>
                <a:off x="457200" y="5407025"/>
                <a:ext cx="11350625" cy="12560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50800" tIns="50800" rIns="80239" bIns="50800" numCol="1" anchor="t" anchorCtr="0" compatLnSpc="1"/>
              <a:lstStyle>
                <a:lvl1pPr marL="0" indent="0" algn="ctr" defTabSz="968375" rtl="0" eaLnBrk="0" fontAlgn="base" hangingPunct="0">
                  <a:spcBef>
                    <a:spcPct val="18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33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85140" indent="0" algn="ctr" defTabSz="968375" rtl="0" eaLnBrk="0" fontAlgn="base" hangingPunct="0">
                  <a:spcBef>
                    <a:spcPct val="18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9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70280" indent="0" algn="ctr" defTabSz="968375" rtl="0" eaLnBrk="0" fontAlgn="base" hangingPunct="0">
                  <a:spcBef>
                    <a:spcPct val="18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5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455420" indent="0" algn="ctr" defTabSz="968375" rtl="0" eaLnBrk="0" fontAlgn="base" hangingPunct="0">
                  <a:spcBef>
                    <a:spcPct val="18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941195" indent="0" algn="ctr" defTabSz="968375" rtl="0" eaLnBrk="0" fontAlgn="base" hangingPunct="0">
                  <a:spcBef>
                    <a:spcPct val="1800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425700" indent="0" algn="ctr" defTabSz="969645" rtl="0" eaLnBrk="1" latinLnBrk="0" hangingPunct="1">
                  <a:spcBef>
                    <a:spcPct val="18000"/>
                  </a:spcBef>
                  <a:buFont typeface="Arial" panose="020B0604020202020204" pitchFamily="34" charset="0"/>
                  <a:buNone/>
                  <a:defRPr sz="21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10840" indent="0" algn="ctr" defTabSz="969645" rtl="0" eaLnBrk="1" latinLnBrk="0" hangingPunct="1">
                  <a:spcBef>
                    <a:spcPct val="18000"/>
                  </a:spcBef>
                  <a:buFont typeface="Arial" panose="020B0604020202020204" pitchFamily="34" charset="0"/>
                  <a:buNone/>
                  <a:defRPr sz="21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396615" indent="0" algn="ctr" defTabSz="969645" rtl="0" eaLnBrk="1" latinLnBrk="0" hangingPunct="1">
                  <a:spcBef>
                    <a:spcPct val="18000"/>
                  </a:spcBef>
                  <a:buFont typeface="Arial" panose="020B0604020202020204" pitchFamily="34" charset="0"/>
                  <a:buNone/>
                  <a:defRPr sz="21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1120" indent="0" algn="ctr" defTabSz="969645" rtl="0" eaLnBrk="1" latinLnBrk="0" hangingPunct="1">
                  <a:spcBef>
                    <a:spcPct val="18000"/>
                  </a:spcBef>
                  <a:buFont typeface="Arial" panose="020B0604020202020204" pitchFamily="34" charset="0"/>
                  <a:buNone/>
                  <a:defRPr sz="2135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>
                  <a:spcBef>
                    <a:spcPct val="0"/>
                  </a:spcBef>
                  <a:buSzTx/>
                  <a:buFont typeface="Wingdings" panose="05000000000000000000" charset="0"/>
                  <a:buChar char="p"/>
                </a:pPr>
                <a:r>
                  <a:rPr lang="zh-CN" altLang="en-US" sz="2400" dirty="0">
                    <a:solidFill>
                      <a:schemeClr val="tx1"/>
                    </a:solidFill>
                    <a:latin typeface="Trebuchet MS" panose="020B0603020202020204" pitchFamily="34" charset="0"/>
                    <a:ea typeface="黑体" panose="02010609060101010101" pitchFamily="2" charset="-122"/>
                  </a:rPr>
                  <a:t>除了太阳宇宙线，宇宙线到达方向高度均匀，各向异性程度在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~</m:t>
                        </m:r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黑体" panose="02010609060101010101" pitchFamily="2" charset="-122"/>
                            <a:cs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  <a:latin typeface="Trebuchet MS" panose="020B0603020202020204" pitchFamily="34" charset="0"/>
                    <a:ea typeface="黑体" panose="02010609060101010101" pitchFamily="2" charset="-122"/>
                  </a:rPr>
                  <a:t>，反映出星际磁场有效抹掉了宇宙线方向</a:t>
                </a:r>
                <a:endParaRPr lang="zh-CN" altLang="en-US" sz="2400" dirty="0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endParaRPr>
              </a:p>
              <a:p>
                <a:pPr marL="342900" indent="-342900" algn="just">
                  <a:spcBef>
                    <a:spcPct val="0"/>
                  </a:spcBef>
                  <a:buSzTx/>
                  <a:buFont typeface="Wingdings" panose="05000000000000000000" charset="0"/>
                  <a:buChar char="p"/>
                </a:pPr>
                <a:r>
                  <a:rPr lang="zh-CN" altLang="en-US" sz="2400" dirty="0">
                    <a:solidFill>
                      <a:schemeClr val="tx1"/>
                    </a:solidFill>
                    <a:latin typeface="Trebuchet MS" panose="020B0603020202020204" pitchFamily="34" charset="0"/>
                    <a:ea typeface="黑体" panose="02010609060101010101" pitchFamily="2" charset="-122"/>
                  </a:rPr>
                  <a:t>各向异性通常有两个来源：观测者的运动、宇宙线流量梯度</a:t>
                </a:r>
                <a:endParaRPr lang="zh-CN" altLang="en-US" sz="2400" dirty="0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endParaRPr>
              </a:p>
            </p:txBody>
          </p:sp>
        </mc:Choice>
        <mc:Fallback>
          <p:sp>
            <p:nvSpPr>
              <p:cNvPr id="17409" name="文本占位符 113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407025"/>
                <a:ext cx="11350625" cy="12560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大尺度各向异性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宇宙线能谱精确测量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6685" y="1172845"/>
            <a:ext cx="6793865" cy="4723765"/>
          </a:xfrm>
          <a:prstGeom prst="rect">
            <a:avLst/>
          </a:prstGeom>
        </p:spPr>
      </p:pic>
      <p:sp>
        <p:nvSpPr>
          <p:cNvPr id="18439" name="矩形 121863"/>
          <p:cNvSpPr/>
          <p:nvPr/>
        </p:nvSpPr>
        <p:spPr>
          <a:xfrm>
            <a:off x="5238750" y="1184910"/>
            <a:ext cx="1573530" cy="3073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0" tIns="0" rIns="40639" bIns="0" anchor="t" anchorCtr="0">
            <a:spAutoFit/>
          </a:bodyPr>
          <a:p>
            <a:pPr marL="40005"/>
            <a:r>
              <a:rPr lang="en-US" altLang="zh-CN" sz="2000">
                <a:solidFill>
                  <a:schemeClr val="tx1"/>
                </a:solidFill>
                <a:latin typeface="Trebuchet MS" panose="020B0603020202020204" pitchFamily="34" charset="0"/>
                <a:ea typeface="仿宋_GB2312" pitchFamily="49" charset="-122"/>
              </a:rPr>
              <a:t>AMS-02 2025</a:t>
            </a:r>
            <a:endParaRPr lang="en-US" altLang="zh-CN" sz="2000">
              <a:solidFill>
                <a:schemeClr val="tx1"/>
              </a:solidFill>
              <a:latin typeface="Trebuchet MS" panose="020B0603020202020204" pitchFamily="34" charset="0"/>
              <a:ea typeface="仿宋_GB2312" pitchFamily="49" charset="-122"/>
            </a:endParaRPr>
          </a:p>
        </p:txBody>
      </p:sp>
      <p:pic>
        <p:nvPicPr>
          <p:cNvPr id="35846" name="图片 7987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24155" y="1028700"/>
            <a:ext cx="4869180" cy="4940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176138"/>
          <p:cNvSpPr/>
          <p:nvPr/>
        </p:nvSpPr>
        <p:spPr>
          <a:xfrm>
            <a:off x="250825" y="6045200"/>
            <a:ext cx="11557000" cy="4603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algn="ctr">
              <a:buClr>
                <a:schemeClr val="bg1"/>
              </a:buClr>
            </a:pP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TeV</a:t>
            </a:r>
            <a:r>
              <a:rPr lang="zh-CN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以上能段（特别是空间和地面衔接的能段，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~100 TeV</a:t>
            </a:r>
            <a:r>
              <a:rPr lang="zh-CN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）精度有限</a:t>
            </a:r>
            <a:endParaRPr lang="zh-CN" altLang="zh-CN" sz="2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暗物质粒子探测卫星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——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悟空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descr="mmexport17684486583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9465" y="1551940"/>
            <a:ext cx="6065520" cy="3411220"/>
          </a:xfrm>
          <a:prstGeom prst="rect">
            <a:avLst/>
          </a:prstGeom>
        </p:spPr>
      </p:pic>
      <p:sp>
        <p:nvSpPr>
          <p:cNvPr id="16394" name="矩形 176138"/>
          <p:cNvSpPr/>
          <p:nvPr/>
        </p:nvSpPr>
        <p:spPr>
          <a:xfrm>
            <a:off x="407670" y="5445125"/>
            <a:ext cx="11387455" cy="82994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algn="ctr">
              <a:buClr>
                <a:schemeClr val="bg1"/>
              </a:buClr>
            </a:pPr>
            <a:r>
              <a:rPr 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 DAMPE mission was launched in 2015, which has continuously surveyed the high-energy universe for 10+ years</a:t>
            </a:r>
            <a:endParaRPr lang="en-US" sz="2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121" name="图片 4097" descr="DAM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556385"/>
            <a:ext cx="5427345" cy="34061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宇宙线能谱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~15 TV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统一鼓包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146" name="组合 1"/>
          <p:cNvGrpSpPr/>
          <p:nvPr>
            <p:custDataLst>
              <p:tags r:id="rId1"/>
            </p:custDataLst>
          </p:nvPr>
        </p:nvGrpSpPr>
        <p:grpSpPr>
          <a:xfrm>
            <a:off x="651510" y="1092835"/>
            <a:ext cx="4232275" cy="2777490"/>
            <a:chOff x="56" y="1545"/>
            <a:chExt cx="6934" cy="5020"/>
          </a:xfrm>
        </p:grpSpPr>
        <p:pic>
          <p:nvPicPr>
            <p:cNvPr id="6147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56" y="1545"/>
              <a:ext cx="6934" cy="50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69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596" y="4493"/>
              <a:ext cx="3184" cy="7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en-US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~14 TeV</a:t>
              </a:r>
              <a:r>
                <a:rPr lang="zh-CN" altLang="en-US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 </a:t>
              </a:r>
              <a:r>
                <a:rPr lang="en-US" altLang="zh-CN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break</a:t>
              </a:r>
              <a:endParaRPr lang="en-US" altLang="zh-CN" sz="2000" b="1" noProof="1">
                <a:solidFill>
                  <a:srgbClr val="FF0000"/>
                </a:solidFill>
                <a:latin typeface="Trebuchet MS" panose="020B0603020202020204" pitchFamily="34" charset="0"/>
                <a:ea typeface="黑体" panose="02010609060101010101" pitchFamily="2" charset="-122"/>
                <a:cs typeface="+mn-cs"/>
              </a:endParaRPr>
            </a:p>
          </p:txBody>
        </p:sp>
        <p:cxnSp>
          <p:nvCxnSpPr>
            <p:cNvPr id="8" name="直接箭头连接符 7"/>
            <p:cNvCxnSpPr/>
            <p:nvPr>
              <p:custDataLst>
                <p:tags r:id="rId5"/>
              </p:custDataLst>
            </p:nvPr>
          </p:nvCxnSpPr>
          <p:spPr>
            <a:xfrm flipV="1">
              <a:off x="5512" y="3518"/>
              <a:ext cx="2" cy="97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0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850" y="1679"/>
              <a:ext cx="5810" cy="65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en-US" altLang="zh-CN" sz="1765" b="1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2019 Sci. Adv.</a:t>
              </a:r>
              <a:endPara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</p:grpSp>
      <p:grpSp>
        <p:nvGrpSpPr>
          <p:cNvPr id="6151" name="组合 6"/>
          <p:cNvGrpSpPr/>
          <p:nvPr>
            <p:custDataLst>
              <p:tags r:id="rId7"/>
            </p:custDataLst>
          </p:nvPr>
        </p:nvGrpSpPr>
        <p:grpSpPr>
          <a:xfrm>
            <a:off x="520700" y="3869690"/>
            <a:ext cx="4363690" cy="2746069"/>
            <a:chOff x="7103" y="1545"/>
            <a:chExt cx="7218" cy="5117"/>
          </a:xfrm>
        </p:grpSpPr>
        <p:pic>
          <p:nvPicPr>
            <p:cNvPr id="6152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103" y="1545"/>
              <a:ext cx="7217" cy="51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11055" y="5400"/>
              <a:ext cx="3266" cy="74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en-US" altLang="en-US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~34 TeV</a:t>
              </a:r>
              <a:r>
                <a:rPr lang="zh-CN" altLang="en-US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 </a:t>
              </a:r>
              <a:r>
                <a:rPr lang="en-US" altLang="zh-CN" sz="2000" b="1" noProof="1">
                  <a:solidFill>
                    <a:srgbClr val="FF0000"/>
                  </a:solidFill>
                  <a:latin typeface="Trebuchet MS" panose="020B0603020202020204" pitchFamily="34" charset="0"/>
                  <a:ea typeface="黑体" panose="02010609060101010101" pitchFamily="2" charset="-122"/>
                  <a:cs typeface="+mn-cs"/>
                </a:rPr>
                <a:t>break</a:t>
              </a:r>
              <a:endParaRPr lang="en-US" altLang="zh-CN" sz="2000" b="1" noProof="1">
                <a:solidFill>
                  <a:srgbClr val="FF0000"/>
                </a:solidFill>
                <a:latin typeface="Trebuchet MS" panose="020B0603020202020204" pitchFamily="34" charset="0"/>
                <a:ea typeface="黑体" panose="02010609060101010101" pitchFamily="2" charset="-122"/>
                <a:cs typeface="+mn-cs"/>
              </a:endParaRPr>
            </a:p>
          </p:txBody>
        </p:sp>
        <p:cxnSp>
          <p:nvCxnSpPr>
            <p:cNvPr id="10" name="直接箭头连接符 9"/>
            <p:cNvCxnSpPr/>
            <p:nvPr>
              <p:custDataLst>
                <p:tags r:id="rId11"/>
              </p:custDataLst>
            </p:nvPr>
          </p:nvCxnSpPr>
          <p:spPr>
            <a:xfrm flipV="1">
              <a:off x="12416" y="4493"/>
              <a:ext cx="0" cy="90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55" name="文本框 4"/>
            <p:cNvSpPr txBox="1"/>
            <p:nvPr>
              <p:custDataLst>
                <p:tags r:id="rId12"/>
              </p:custDataLst>
            </p:nvPr>
          </p:nvSpPr>
          <p:spPr>
            <a:xfrm>
              <a:off x="12032" y="1602"/>
              <a:ext cx="2220" cy="6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pPr algn="r"/>
              <a:r>
                <a:rPr lang="en-US" altLang="zh-CN" sz="1765" b="1">
                  <a:solidFill>
                    <a:schemeClr val="tx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2021 PRL</a:t>
              </a:r>
              <a:endPara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68240" y="1092835"/>
            <a:ext cx="4211320" cy="552323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8076565" y="1207770"/>
            <a:ext cx="1270" cy="5085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4"/>
          <p:cNvSpPr txBox="1"/>
          <p:nvPr>
            <p:custDataLst>
              <p:tags r:id="rId14"/>
            </p:custDataLst>
          </p:nvPr>
        </p:nvSpPr>
        <p:spPr>
          <a:xfrm>
            <a:off x="5980430" y="1129030"/>
            <a:ext cx="1687830" cy="36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l"/>
            <a:r>
              <a:rPr lang="en-US" altLang="zh-CN" sz="1765" b="1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2026 Nature</a:t>
            </a:r>
            <a:endParaRPr lang="en-US" altLang="zh-CN" sz="1765" b="1">
              <a:solidFill>
                <a:schemeClr val="tx1"/>
              </a:solidFill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9305290" y="2461260"/>
            <a:ext cx="2490470" cy="27997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DAMPE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精确测量了质子、氦、碳、氧、铁等核素宇宙线的宽能段能谱，发现存在统一的先变硬后变软拐折结构，拐折能量与电荷</a:t>
            </a:r>
            <a:r>
              <a:rPr kumimoji="0" lang="zh-CN" alt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线性相关</a:t>
            </a:r>
            <a:endParaRPr kumimoji="0" lang="en-US" altLang="zh-CN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 txBox="1">
            <a:spLocks noGrp="1"/>
          </p:cNvSpPr>
          <p:nvPr/>
        </p:nvSpPr>
        <p:spPr>
          <a:xfrm>
            <a:off x="11807508" y="6481128"/>
            <a:ext cx="312737" cy="3048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p>
            <a:pPr algn="ctr"/>
            <a:fld id="{9A0DB2DC-4C9A-4742-B13C-FB6460FD3503}" type="slidenum">
              <a:rPr lang="zh-CN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</a:fld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995" y="1221105"/>
            <a:ext cx="11477625" cy="4095750"/>
          </a:xfrm>
          <a:prstGeom prst="rect">
            <a:avLst/>
          </a:prstGeom>
        </p:spPr>
      </p:pic>
      <p:sp>
        <p:nvSpPr>
          <p:cNvPr id="8" name="矩形 176138"/>
          <p:cNvSpPr/>
          <p:nvPr/>
        </p:nvSpPr>
        <p:spPr>
          <a:xfrm>
            <a:off x="250825" y="5668645"/>
            <a:ext cx="11557000" cy="4603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  <p:txBody>
          <a:bodyPr wrap="square" anchor="t" anchorCtr="0">
            <a:spAutoFit/>
          </a:bodyPr>
          <a:p>
            <a:pPr algn="ctr">
              <a:buClr>
                <a:schemeClr val="bg1"/>
              </a:buClr>
            </a:pPr>
            <a:r>
              <a:rPr 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拐折能量正比于粒子电荷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Z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；质量数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依赖的关系被</a:t>
            </a:r>
            <a:r>
              <a:rPr lang="en-US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4.4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σ</a:t>
            </a:r>
            <a:r>
              <a:rPr lang="zh-CN" altLang="zh-CN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排除</a:t>
            </a:r>
            <a:endParaRPr lang="zh-CN" altLang="zh-CN" sz="2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70205" y="181610"/>
            <a:ext cx="11506835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宇宙线能谱</a:t>
            </a:r>
            <a:r>
              <a:rPr lang="en-US" altLang="zh-CN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~15 TV</a:t>
            </a:r>
            <a:r>
              <a:rPr lang="zh-CN" altLang="en-US" sz="4000" b="1" noProof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统一鼓包</a:t>
            </a:r>
            <a:endParaRPr lang="zh-CN" altLang="en-US" sz="4000" b="1" noProof="1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3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4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5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6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7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8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39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41.xml><?xml version="1.0" encoding="utf-8"?>
<p:tagLst xmlns:p="http://schemas.openxmlformats.org/presentationml/2006/main">
  <p:tag name="KSO_WM_DIAGRAM_VIRTUALLY_FRAME" val="{&quot;height&quot;:434.875905511811,&quot;left&quot;:41,&quot;top&quot;:86.05,&quot;width&quot;:870.05}"/>
</p:tagLst>
</file>

<file path=ppt/tags/tag42.xml><?xml version="1.0" encoding="utf-8"?>
<p:tagLst xmlns:p="http://schemas.openxmlformats.org/presentationml/2006/main">
  <p:tag name="KSO_WM_DIAGRAM_VIRTUALLY_FRAME" val="{&quot;height&quot;:305.4,&quot;left&quot;:51.3,&quot;top&quot;:86.05,&quot;width&quot;:859.75}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1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2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3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4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5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6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7.xml><?xml version="1.0" encoding="utf-8"?>
<p:tagLst xmlns:p="http://schemas.openxmlformats.org/presentationml/2006/main">
  <p:tag name="KSO_WM_DIAGRAM_VIRTUALLY_FRAME" val="{&quot;height&quot;:189.55,&quot;left&quot;:308.05,&quot;top&quot;:320.7,&quot;width&quot;:562.1}"/>
</p:tagLst>
</file>

<file path=ppt/tags/tag58.xml><?xml version="1.0" encoding="utf-8"?>
<p:tagLst xmlns:p="http://schemas.openxmlformats.org/presentationml/2006/main">
  <p:tag name="KSO_WM_DIAGRAM_VIRTUALLY_FRAME" val="{&quot;height&quot;:502,&quot;left&quot;:19.75,&quot;top&quot;:82.7,&quot;width&quot;:1240.95}"/>
</p:tagLst>
</file>

<file path=ppt/tags/tag59.xml><?xml version="1.0" encoding="utf-8"?>
<p:tagLst xmlns:p="http://schemas.openxmlformats.org/presentationml/2006/main">
  <p:tag name="KSO_WM_DIAGRAM_VIRTUALLY_FRAME" val="{&quot;height&quot;:305.4,&quot;left&quot;:51.3,&quot;top&quot;:86.05,&quot;width&quot;:859.75}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TIMING" val="|22.1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DIAGRAM_VIRTUALLY_FRAME" val="{&quot;height&quot;:305.4,&quot;left&quot;:51.3,&quot;top&quot;:86.05,&quot;width&quot;:859.75}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COMMONDATA" val="eyJoZGlkIjoiYTlkMDIzZTJhZmExNDJkNzZlZDIxNjhkYWM3MGUxNDA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2294</Words>
  <Application>WPS 演示</Application>
  <PresentationFormat>宽屏</PresentationFormat>
  <Paragraphs>230</Paragraphs>
  <Slides>23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5" baseType="lpstr">
      <vt:lpstr>Arial</vt:lpstr>
      <vt:lpstr>宋体</vt:lpstr>
      <vt:lpstr>Wingdings</vt:lpstr>
      <vt:lpstr>Wingdings</vt:lpstr>
      <vt:lpstr>Times New Roman</vt:lpstr>
      <vt:lpstr>仿宋</vt:lpstr>
      <vt:lpstr>微软雅黑</vt:lpstr>
      <vt:lpstr>Cambria Math</vt:lpstr>
      <vt:lpstr>华文宋体</vt:lpstr>
      <vt:lpstr>Arial Unicode MS</vt:lpstr>
      <vt:lpstr>Calibri</vt:lpstr>
      <vt:lpstr>Trebuchet MS</vt:lpstr>
      <vt:lpstr>黑体</vt:lpstr>
      <vt:lpstr>MS PGothic</vt:lpstr>
      <vt:lpstr>Symbol</vt:lpstr>
      <vt:lpstr>仿宋_GB2312</vt:lpstr>
      <vt:lpstr>仿宋_GB2312</vt:lpstr>
      <vt:lpstr>华文宋体</vt:lpstr>
      <vt:lpstr>Gill Sans</vt:lpstr>
      <vt:lpstr>Segoe Print</vt:lpstr>
      <vt:lpstr>WPS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袁强</cp:lastModifiedBy>
  <cp:revision>1528</cp:revision>
  <dcterms:created xsi:type="dcterms:W3CDTF">2019-06-19T02:08:00Z</dcterms:created>
  <dcterms:modified xsi:type="dcterms:W3CDTF">2026-08-17T01:42:57Z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F2929E46ED114F6ABAB1B7911F376749_13</vt:lpwstr>
  </property>
</Properties>
</file>