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3"/>
    <p:sldId id="511" r:id="rId4"/>
    <p:sldId id="512" r:id="rId5"/>
    <p:sldId id="513" r:id="rId6"/>
    <p:sldId id="465" r:id="rId7"/>
    <p:sldId id="459" r:id="rId9"/>
    <p:sldId id="480" r:id="rId10"/>
    <p:sldId id="469" r:id="rId11"/>
    <p:sldId id="510" r:id="rId12"/>
    <p:sldId id="470" r:id="rId13"/>
    <p:sldId id="483" r:id="rId14"/>
    <p:sldId id="502" r:id="rId15"/>
    <p:sldId id="505" r:id="rId16"/>
    <p:sldId id="507" r:id="rId17"/>
    <p:sldId id="516" r:id="rId18"/>
    <p:sldId id="473" r:id="rId19"/>
    <p:sldId id="503" r:id="rId20"/>
    <p:sldId id="476" r:id="rId21"/>
    <p:sldId id="481" r:id="rId22"/>
    <p:sldId id="514" r:id="rId23"/>
    <p:sldId id="515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13771-5A4A-426C-91CF-26B84024F7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C38F3-4C84-45C4-A02C-D1ED39F073B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C38F3-4C84-45C4-A02C-D1ED39F073B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8B82A-0B26-46A5-BED1-82C57746D264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F831D-7336-4509-8AF3-259042BE303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842F6-E637-4A9F-9D29-3EF47C915AE4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7281-1A36-4E52-B2F9-B8E7992D4ECD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722" y="1"/>
            <a:ext cx="1564277" cy="1006763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9" name="直接连接符 8"/>
          <p:cNvCxnSpPr/>
          <p:nvPr userDrawn="1"/>
        </p:nvCxnSpPr>
        <p:spPr>
          <a:xfrm>
            <a:off x="60960" y="1219200"/>
            <a:ext cx="12131039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5D3B-396E-4F89-BEAC-9675179F264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CAB9-F6D1-4450-B1EE-C2D858E30706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6A8B0-C77C-4FE0-8999-33469B055140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6998-6CF7-4E9F-B4EA-9C3A5AFD1C51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5A82-5936-4B3B-B0AA-6D3979C6A0ED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72D-030C-4E6C-844B-E3FF36A1E146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07BC4-E1FE-4799-90AD-6A86B3A3320D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72CC9-A18C-46A6-9665-2BB725D53331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hyperlink" Target="mailto:licong@ihep.ac.cn" TargetMode="Externa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tiff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mailto:licong@ihep.ac.cn" TargetMode="Externa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emf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55782" y="138690"/>
            <a:ext cx="10880436" cy="2387600"/>
          </a:xfrm>
        </p:spPr>
        <p:txBody>
          <a:bodyPr>
            <a:normAutofit/>
          </a:bodyPr>
          <a:lstStyle/>
          <a:p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Cygnus X-3: The First Variable </a:t>
            </a:r>
            <a:r>
              <a:rPr lang="en-US" altLang="zh-CN" sz="3600" b="1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PeV</a:t>
            </a:r>
            <a:r>
              <a:rPr lang="en-US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Gamma-ray Source</a:t>
            </a:r>
            <a:endParaRPr lang="en-US" altLang="zh-CN" sz="3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567853"/>
          </a:xfrm>
        </p:spPr>
        <p:txBody>
          <a:bodyPr>
            <a:normAutofit fontScale="92500" lnSpcReduction="20000"/>
          </a:bodyPr>
          <a:lstStyle/>
          <a:p>
            <a:endParaRPr lang="en-US" altLang="zh-CN" dirty="0"/>
          </a:p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 Li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Zhen.Cao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J.S Wang, J.N Zhou, F.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Aharonian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800" b="1" dirty="0"/>
          </a:p>
          <a:p>
            <a:r>
              <a:rPr lang="en-US" altLang="zh-CN" sz="2800" b="1" dirty="0">
                <a:hlinkClick r:id="rId1"/>
              </a:rPr>
              <a:t>licong@ihep.ac.cn</a:t>
            </a:r>
            <a:endParaRPr lang="en-US" altLang="zh-CN" sz="2800" b="1" dirty="0"/>
          </a:p>
          <a:p>
            <a:endParaRPr lang="en-US" altLang="zh-CN" sz="2800" b="1" dirty="0"/>
          </a:p>
          <a:p>
            <a:r>
              <a:rPr lang="en-US" altLang="zh-CN" sz="2800" b="1" dirty="0"/>
              <a:t>LHAASO Collaboration</a:t>
            </a:r>
            <a:endParaRPr lang="en-US" altLang="zh-CN" sz="2800" b="1" dirty="0"/>
          </a:p>
          <a:p>
            <a:endParaRPr lang="zh-CN" altLang="en-US" sz="2800" b="1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3695" y="2768600"/>
            <a:ext cx="7256145" cy="360489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57150">
                <a:solidFill>
                  <a:schemeClr val="accent1"/>
                </a:solidFill>
              </a:ln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545" y="0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>
                <a:ln>
                  <a:solidFill>
                    <a:schemeClr val="accent1"/>
                  </a:solidFill>
                </a:ln>
                <a:latin typeface="Gadugi" panose="020B0502040204020203" pitchFamily="34" charset="0"/>
                <a:ea typeface="Gadugi" panose="020B0502040204020203" pitchFamily="34" charset="0"/>
              </a:rPr>
              <a:t>Leptonic or Hadronic?</a:t>
            </a:r>
            <a:endParaRPr lang="en-US" altLang="zh-CN" b="1" dirty="0">
              <a:ln>
                <a:solidFill>
                  <a:schemeClr val="accent1"/>
                </a:solidFill>
              </a:ln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DF88-0202-4233-813A-A086A4856497}" type="slidenum">
              <a:rPr lang="zh-CN" altLang="en-US" smtClean="0"/>
            </a:fld>
            <a:endParaRPr lang="zh-CN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3429000"/>
            <a:ext cx="544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13410" y="2933064"/>
            <a:ext cx="23895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zh-CN" sz="2000" b="1" dirty="0"/>
              <a:t>Hillas  criterion: </a:t>
            </a:r>
            <a:endParaRPr lang="en-US" altLang="zh-CN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13410" y="4182743"/>
            <a:ext cx="35814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zh-CN" sz="2000" b="1" dirty="0"/>
              <a:t>Synchrotron cooling limit: </a:t>
            </a:r>
            <a:endParaRPr lang="en-US" altLang="zh-CN" sz="2000" b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30" y="4677728"/>
            <a:ext cx="47053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13410" y="5379392"/>
            <a:ext cx="662432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zh-CN" sz="2000" b="1" dirty="0"/>
              <a:t>Combine synchrotron cooling and the Hillas criterion</a:t>
            </a:r>
            <a:endParaRPr lang="en-US" altLang="zh-CN" sz="2000" b="1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" y="5836920"/>
            <a:ext cx="533209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824" y="1826895"/>
            <a:ext cx="20764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8270875" y="2134235"/>
            <a:ext cx="3723640" cy="2306955"/>
          </a:xfrm>
          <a:prstGeom prst="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impossible for electrons to be accelerated to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PeV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within binary system, and protons are allowed to be accelerated to 100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PeV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97255" y="1654810"/>
            <a:ext cx="4321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l"/>
            </a:pP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 Constriants of rediation size from o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rbital Moldulation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en-US" altLang="zh-CN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272145" y="5088255"/>
            <a:ext cx="406400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/>
              <a:t>Is there any special channel?</a:t>
            </a:r>
            <a:endParaRPr lang="en-US" altLang="zh-CN" sz="32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>
          <a:xfrm>
            <a:off x="519545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Physical Scenario</a:t>
            </a:r>
            <a:endParaRPr lang="zh-CN" altLang="en-US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325074" y="1704431"/>
                <a:ext cx="4608481" cy="523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high density of material (photons or gas) makes it natural for hadronic process. </a:t>
                </a:r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Photon from companion star(~10 </a:t>
                </a:r>
                <a:r>
                  <a:rPr lang="en-US" altLang="zh-CN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/>
                      </a:rPr>
                      <m:t>𝑝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b="0" i="1" smtClean="0">
                            <a:latin typeface="Cambria Math" panose="02040503050406030204"/>
                          </a:rPr>
                          <m:t>𝛾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/>
                          </a:rPr>
                          <m:t>𝑢𝑣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/>
                      </a:rPr>
                      <m:t>;</m:t>
                    </m:r>
                  </m:oMath>
                </a14:m>
                <a:endParaRPr lang="en-US" altLang="zh-CN" sz="2000" b="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altLang="zh-CN" sz="2000" b="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Photon from accretion disk, jet or outflow(~</a:t>
                </a:r>
                <a:r>
                  <a:rPr lang="en-US" altLang="zh-CN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keV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</a:t>
                </a:r>
                <a14:m>
                  <m:oMath xmlns:m="http://schemas.openxmlformats.org/officeDocument/2006/math"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800" i="1">
                        <a:latin typeface="Cambria Math" panose="02040503050406030204"/>
                      </a:rPr>
                      <m:t>𝑝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>
                            <a:latin typeface="Cambria Math" panose="02040503050406030204"/>
                          </a:rPr>
                          <m:t>𝛾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/>
                          </a:rPr>
                          <m:t>𝑥</m:t>
                        </m:r>
                      </m:sub>
                    </m:sSub>
                    <m:r>
                      <a:rPr lang="en-US" altLang="zh-CN" sz="2800" i="1">
                        <a:latin typeface="Cambria Math" panose="02040503050406030204"/>
                      </a:rPr>
                      <m:t>;</m:t>
                    </m:r>
                  </m:oMath>
                </a14:m>
                <a:endParaRPr lang="en-US" altLang="zh-CN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altLang="zh-CN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Gas from jet of companion star: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3200" i="1">
                        <a:latin typeface="Cambria Math" panose="02040503050406030204"/>
                      </a:rPr>
                      <m:t>𝑝</m:t>
                    </m:r>
                    <m:r>
                      <a:rPr lang="en-US" altLang="zh-CN" sz="3200" b="0" i="1" smtClean="0">
                        <a:latin typeface="Cambria Math" panose="02040503050406030204"/>
                      </a:rPr>
                      <m:t>𝑝</m:t>
                    </m:r>
                    <m:r>
                      <a:rPr lang="en-US" altLang="zh-CN" sz="3200" i="1">
                        <a:latin typeface="Cambria Math" panose="02040503050406030204"/>
                      </a:rPr>
                      <m:t>;</m:t>
                    </m:r>
                  </m:oMath>
                </a14:m>
                <a:endParaRPr lang="en-US" altLang="zh-CN" sz="2000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5074" y="1704431"/>
                <a:ext cx="4608481" cy="5232202"/>
              </a:xfrm>
              <a:prstGeom prst="rect">
                <a:avLst/>
              </a:prstGeom>
              <a:blipFill rotWithShape="1">
                <a:blip r:embed="rId1"/>
                <a:stretch>
                  <a:fillRect l="-8"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图片 3" descr="20260810-NSR-Li-submit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45" y="1325880"/>
            <a:ext cx="5918835" cy="546798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>
              <a:xfrm>
                <a:off x="1073150" y="-62634"/>
                <a:ext cx="10515600" cy="1325563"/>
              </a:xfrm>
            </p:spPr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4400" b="1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m:t>𝑷</m:t>
                      </m:r>
                      <m:r>
                        <a:rPr lang="en-US" altLang="zh-CN" sz="4400" b="1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m:t>−</m:t>
                      </m:r>
                      <m:r>
                        <a:rPr lang="en-US" altLang="zh-CN" sz="4400" b="1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m:t>𝜸</m:t>
                      </m:r>
                      <m:r>
                        <a:rPr lang="en-US" altLang="zh-CN" sz="4400" b="1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m:t> </m:t>
                      </m:r>
                      <m:r>
                        <a:rPr lang="en-US" altLang="zh-CN" sz="4400" b="1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m:t>𝐏𝐫𝐨𝐜𝐞𝐬𝐬</m:t>
                      </m:r>
                    </m:oMath>
                  </m:oMathPara>
                </a14:m>
                <a:endParaRPr lang="en-US" altLang="zh-CN" sz="6600" b="1" dirty="0"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73150" y="-62634"/>
                <a:ext cx="10515600" cy="1325563"/>
              </a:xfrm>
              <a:blipFill rotWithShape="1">
                <a:blip r:embed="rId1"/>
                <a:stretch>
                  <a:fillRect t="30" b="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79080" y="2886075"/>
            <a:ext cx="4145280" cy="21056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b="1" dirty="0"/>
              <a:t>Proton needs to be accelerated at least to 10 </a:t>
            </a:r>
            <a:r>
              <a:rPr lang="en-US" altLang="zh-CN" b="1" dirty="0" err="1"/>
              <a:t>PeV</a:t>
            </a:r>
            <a:r>
              <a:rPr lang="en-US" altLang="zh-CN" b="1" dirty="0"/>
              <a:t>.</a:t>
            </a:r>
            <a:endParaRPr lang="en-US" altLang="zh-CN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9"/>
              <p:cNvSpPr txBox="1"/>
              <p:nvPr/>
            </p:nvSpPr>
            <p:spPr>
              <a:xfrm>
                <a:off x="7921625" y="1470660"/>
                <a:ext cx="3999865" cy="109474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u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rgbClr val="00B050"/>
                            </a:solidFill>
                            <a:latin typeface="Cambria Math" panose="02040503050406030204"/>
                          </a:rPr>
                          <m:t>𝑬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B050"/>
                            </a:solidFill>
                            <a:latin typeface="Cambria Math" panose="02040503050406030204"/>
                          </a:rPr>
                          <m:t>𝒕</m:t>
                        </m:r>
                      </m:sub>
                    </m:sSub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~</m:t>
                    </m:r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𝟏𝟎</m:t>
                    </m:r>
                    <m:r>
                      <m:rPr>
                        <m:sty m:val="p"/>
                      </m:rP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e</m:t>
                    </m:r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𝑽</m:t>
                    </m:r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,</m:t>
                    </m:r>
                    <m:r>
                      <m:rPr>
                        <m:nor/>
                      </m:rP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interaction</m:t>
                    </m:r>
                    <m:r>
                      <m:rPr>
                        <m:nor/>
                      </m:rP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angle</m:t>
                    </m:r>
                    <m:r>
                      <m:rPr>
                        <m:nor/>
                      </m:rP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zh-CN" altLang="en-US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𝜃</m:t>
                    </m:r>
                    <m:r>
                      <m:rPr>
                        <m:nor/>
                      </m:rPr>
                      <a:rPr lang="zh-CN" altLang="en-US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= </m:t>
                    </m:r>
                    <m:r>
                      <m:rPr>
                        <m:nor/>
                      </m:rP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90</m:t>
                    </m:r>
                    <m:r>
                      <m:rPr>
                        <m:nor/>
                      </m:rPr>
                      <a:rPr lang="zh-CN" altLang="en-US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◦</m:t>
                    </m:r>
                    <m:r>
                      <m:rPr>
                        <m:nor/>
                      </m:rP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;</m:t>
                    </m:r>
                  </m:oMath>
                </a14:m>
                <a:endParaRPr lang="en-US" altLang="zh-CN" sz="2400" b="1" i="1">
                  <a:solidFill>
                    <a:srgbClr val="00B050"/>
                  </a:solidFill>
                  <a:latin typeface="Cambria Math" panose="02040503050406030204"/>
                </a:endParaRPr>
              </a:p>
              <a:p>
                <a:pPr marL="285750" indent="-285750">
                  <a:buFont typeface="Wingdings" panose="05000000000000000000" pitchFamily="2" charset="2"/>
                  <a:buChar char="u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rgbClr val="00B050"/>
                            </a:solidFill>
                            <a:latin typeface="Cambria Math" panose="02040503050406030204"/>
                          </a:rPr>
                          <m:t>𝑬</m:t>
                        </m:r>
                      </m:e>
                      <m:sub>
                        <m:r>
                          <a:rPr lang="en-US" altLang="zh-CN" sz="2400" b="1" i="1">
                            <a:solidFill>
                              <a:srgbClr val="00B050"/>
                            </a:solidFill>
                            <a:latin typeface="Cambria Math" panose="02040503050406030204"/>
                          </a:rPr>
                          <m:t>𝒑</m:t>
                        </m:r>
                      </m:sub>
                    </m:sSub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~</m:t>
                    </m:r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𝟏𝟎</m:t>
                    </m:r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𝑷𝒆𝑽</m:t>
                    </m:r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,</m:t>
                    </m:r>
                    <m:sSub>
                      <m:sSubPr>
                        <m:ctrlPr>
                          <a:rPr lang="en-US" altLang="zh-CN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rgbClr val="00B050"/>
                            </a:solidFill>
                            <a:latin typeface="Cambria Math" panose="02040503050406030204"/>
                          </a:rPr>
                          <m:t>𝑬</m:t>
                        </m:r>
                      </m:e>
                      <m:sub>
                        <m:r>
                          <a:rPr lang="zh-CN" altLang="en-US" sz="2400" b="1" i="1">
                            <a:solidFill>
                              <a:srgbClr val="00B050"/>
                            </a:solidFill>
                            <a:latin typeface="Cambria Math" panose="02040503050406030204"/>
                          </a:rPr>
                          <m:t>𝜸</m:t>
                        </m:r>
                      </m:sub>
                    </m:sSub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~</m:t>
                    </m:r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𝟏</m:t>
                    </m:r>
                    <m:r>
                      <a:rPr lang="en-US" altLang="zh-CN" sz="2400" b="1" i="1">
                        <a:solidFill>
                          <a:srgbClr val="00B050"/>
                        </a:solidFill>
                        <a:latin typeface="Cambria Math" panose="02040503050406030204"/>
                      </a:rPr>
                      <m:t>𝑷𝒆𝑽</m:t>
                    </m:r>
                  </m:oMath>
                </a14:m>
                <a:endParaRPr lang="en-US" altLang="zh-CN" sz="2400" b="1" i="1" dirty="0">
                  <a:solidFill>
                    <a:srgbClr val="00B050"/>
                  </a:solidFill>
                  <a:latin typeface="Cambria Math" panose="02040503050406030204"/>
                </a:endParaRPr>
              </a:p>
            </p:txBody>
          </p:sp>
        </mc:Choice>
        <mc:Fallback>
          <p:sp>
            <p:nvSpPr>
              <p:cNvPr id="5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1625" y="1470660"/>
                <a:ext cx="3999865" cy="1094740"/>
              </a:xfrm>
              <a:prstGeom prst="rect">
                <a:avLst/>
              </a:prstGeom>
              <a:blipFill rotWithShape="1">
                <a:blip r:embed="rId2"/>
                <a:stretch>
                  <a:fillRect l="-127" t="-580" r="-111" b="-406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40" y="1378585"/>
            <a:ext cx="7191375" cy="52990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922260" y="4485005"/>
            <a:ext cx="41484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n"/>
            </a:pPr>
            <a:r>
              <a:rPr lang="en-US" altLang="zh-CN" sz="2800" b="1"/>
              <a:t>It is a unique stucture that distinguished from other processes. </a:t>
            </a:r>
            <a:endParaRPr lang="en-US" altLang="zh-CN" sz="28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4050" y="161925"/>
            <a:ext cx="10515600" cy="1325563"/>
          </a:xfrm>
        </p:spPr>
        <p:txBody>
          <a:bodyPr/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A new flare</a:t>
            </a:r>
            <a:r>
              <a:rPr lang="en-US" altLang="zh-CN"/>
              <a:t> </a:t>
            </a:r>
            <a:endParaRPr lang="en-US" altLang="zh-CN"/>
          </a:p>
        </p:txBody>
      </p:sp>
      <p:pic>
        <p:nvPicPr>
          <p:cNvPr id="6" name="内容占位符 5" descr="X-3_multiwave_lightcurve"/>
          <p:cNvPicPr>
            <a:picLocks noChangeAspect="1"/>
          </p:cNvPicPr>
          <p:nvPr>
            <p:ph idx="1"/>
          </p:nvPr>
        </p:nvPicPr>
        <p:blipFill>
          <a:blip r:embed="rId1"/>
          <a:srcRect t="6110" r="7830"/>
          <a:stretch>
            <a:fillRect/>
          </a:stretch>
        </p:blipFill>
        <p:spPr>
          <a:xfrm>
            <a:off x="241300" y="1610360"/>
            <a:ext cx="11811000" cy="4543425"/>
          </a:xfrm>
          <a:prstGeom prst="rect">
            <a:avLst/>
          </a:prstGeom>
        </p:spPr>
      </p:pic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476740" y="2433955"/>
            <a:ext cx="1136015" cy="3196590"/>
          </a:xfrm>
          <a:prstGeom prst="rect">
            <a:avLst/>
          </a:prstGeom>
          <a:noFill/>
          <a:ln w="57150">
            <a:gradFill>
              <a:gsLst>
                <a:gs pos="50000">
                  <a:schemeClr val="accent6"/>
                </a:gs>
                <a:gs pos="0">
                  <a:schemeClr val="accent6">
                    <a:lumMod val="25000"/>
                    <a:lumOff val="75000"/>
                  </a:schemeClr>
                </a:gs>
                <a:gs pos="100000">
                  <a:schemeClr val="accent6">
                    <a:lumMod val="85000"/>
                  </a:schemeClr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391525" y="62064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50" y="149225"/>
            <a:ext cx="10515600" cy="1325563"/>
          </a:xfrm>
        </p:spPr>
        <p:txBody>
          <a:bodyPr/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What to do next?</a:t>
            </a:r>
            <a:endParaRPr lang="en-US" altLang="zh-CN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93800" y="1363980"/>
            <a:ext cx="9578340" cy="5245735"/>
          </a:xfrm>
        </p:spPr>
        <p:txBody>
          <a:bodyPr>
            <a:normAutofit fontScale="70000"/>
          </a:bodyPr>
          <a:p>
            <a:r>
              <a:rPr lang="en-US" altLang="zh-CN" sz="3100" b="1"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A new phonomen bings many questions:</a:t>
            </a:r>
            <a:endParaRPr lang="en-US" altLang="zh-CN" sz="3100" b="1"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  <a:p>
            <a:pPr marL="720090" indent="0" fontAlgn="auto">
              <a:spcBef>
                <a:spcPts val="2000"/>
              </a:spcBef>
              <a:buNone/>
            </a:pPr>
            <a:r>
              <a:rPr lang="en-US" altLang="zh-CN" sz="2900"/>
              <a:t>1. Where does the protons accelerated ?</a:t>
            </a:r>
            <a:endParaRPr lang="en-US" altLang="zh-CN" sz="2900"/>
          </a:p>
          <a:p>
            <a:pPr marL="720090" indent="0" fontAlgn="auto">
              <a:spcBef>
                <a:spcPts val="2000"/>
              </a:spcBef>
              <a:buNone/>
            </a:pPr>
            <a:r>
              <a:rPr lang="en-US" altLang="zh-CN" sz="2900"/>
              <a:t>2. How the particles are accelerated?</a:t>
            </a:r>
            <a:endParaRPr lang="en-US" altLang="zh-CN" sz="2900"/>
          </a:p>
          <a:p>
            <a:pPr marL="720090" indent="0" fontAlgn="auto">
              <a:spcBef>
                <a:spcPts val="2000"/>
              </a:spcBef>
              <a:buNone/>
            </a:pPr>
            <a:r>
              <a:rPr lang="en-US" altLang="zh-CN" sz="2900"/>
              <a:t>3. Common mechanism or unique case?</a:t>
            </a:r>
            <a:endParaRPr lang="en-US" altLang="zh-CN" sz="2900"/>
          </a:p>
          <a:p>
            <a:pPr marL="720090" indent="0" fontAlgn="auto">
              <a:spcBef>
                <a:spcPts val="2000"/>
              </a:spcBef>
              <a:buNone/>
            </a:pPr>
            <a:r>
              <a:rPr lang="en-US" altLang="zh-CN" sz="2900"/>
              <a:t>4. Contribution to origin of cosmic rays?</a:t>
            </a:r>
            <a:endParaRPr lang="en-US" altLang="zh-CN" sz="2900"/>
          </a:p>
          <a:p>
            <a:pPr marL="0" indent="0">
              <a:buNone/>
            </a:pPr>
            <a:r>
              <a:rPr lang="en-US" altLang="zh-CN" sz="2700"/>
              <a:t>        ...</a:t>
            </a:r>
            <a:endParaRPr lang="en-US" altLang="zh-CN" sz="2700"/>
          </a:p>
          <a:p>
            <a:pPr algn="l">
              <a:buClrTx/>
              <a:buSzTx/>
              <a:buChar char="•"/>
            </a:pPr>
            <a:r>
              <a:rPr lang="en-US" altLang="zh-CN" sz="3100" b="1"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What can we do :</a:t>
            </a:r>
            <a:endParaRPr lang="en-US" altLang="zh-CN" sz="3100" b="1"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  <a:p>
            <a:pPr marL="720090" algn="l">
              <a:spcBef>
                <a:spcPts val="2000"/>
              </a:spcBef>
              <a:buClrTx/>
              <a:buSzTx/>
            </a:pPr>
            <a:r>
              <a:rPr lang="en-US" altLang="zh-CN" sz="2900">
                <a:sym typeface="+mn-ea"/>
              </a:rPr>
              <a:t>Waiting for a huge flare / more than 10 years, or propose a larger array? for example, 10 km</a:t>
            </a:r>
            <a:r>
              <a:rPr lang="en-US" altLang="zh-CN" sz="2900" baseline="30000">
                <a:sym typeface="+mn-ea"/>
              </a:rPr>
              <a:t>2</a:t>
            </a:r>
            <a:endParaRPr lang="en-US" altLang="zh-CN" sz="2900"/>
          </a:p>
          <a:p>
            <a:pPr marL="720090" algn="l">
              <a:spcBef>
                <a:spcPts val="2000"/>
              </a:spcBef>
              <a:buClrTx/>
              <a:buSzTx/>
            </a:pPr>
            <a:r>
              <a:rPr lang="en-US" altLang="zh-CN" sz="2900">
                <a:sym typeface="+mn-ea"/>
              </a:rPr>
              <a:t>Muilti-wave study including TeV, X-ray, radio.</a:t>
            </a:r>
            <a:endParaRPr lang="en-US" altLang="zh-CN" sz="2900"/>
          </a:p>
          <a:p>
            <a:pPr marL="720090" algn="l">
              <a:spcBef>
                <a:spcPts val="2000"/>
              </a:spcBef>
              <a:buClrTx/>
              <a:buSzTx/>
            </a:pPr>
            <a:r>
              <a:rPr lang="en-US" altLang="zh-CN" sz="2900">
                <a:sym typeface="+mn-ea"/>
              </a:rPr>
              <a:t>Theoretical work.</a:t>
            </a:r>
            <a:endParaRPr lang="en-US" altLang="zh-CN" sz="2900"/>
          </a:p>
          <a:p>
            <a:endParaRPr lang="en-US" altLang="zh-CN" sz="29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785" y="1724025"/>
            <a:ext cx="6617970" cy="45212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7343775" y="55880"/>
            <a:ext cx="4775200" cy="2352675"/>
          </a:xfrm>
          <a:prstGeom prst="rect">
            <a:avLst/>
          </a:prstGeom>
        </p:spPr>
      </p:pic>
      <p:pic>
        <p:nvPicPr>
          <p:cNvPr id="8" name="图片 7" descr="array"/>
          <p:cNvPicPr>
            <a:picLocks noChangeAspect="1"/>
          </p:cNvPicPr>
          <p:nvPr/>
        </p:nvPicPr>
        <p:blipFill>
          <a:blip r:embed="rId3"/>
          <a:srcRect l="22707" t="15787" r="28340" b="16157"/>
          <a:stretch>
            <a:fillRect/>
          </a:stretch>
        </p:blipFill>
        <p:spPr>
          <a:xfrm>
            <a:off x="7602855" y="2694940"/>
            <a:ext cx="4145915" cy="3963035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4408170" y="4048125"/>
            <a:ext cx="1555750" cy="12890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203950" y="4345940"/>
            <a:ext cx="1176655" cy="991235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12" name="直接箭头连接符 11"/>
          <p:cNvCxnSpPr>
            <a:stCxn id="11" idx="6"/>
          </p:cNvCxnSpPr>
          <p:nvPr/>
        </p:nvCxnSpPr>
        <p:spPr>
          <a:xfrm flipV="1">
            <a:off x="7380605" y="4829175"/>
            <a:ext cx="405765" cy="127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V="1">
            <a:off x="5563870" y="1939925"/>
            <a:ext cx="1695450" cy="21145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31495" y="282575"/>
            <a:ext cx="643255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400" b="1" dirty="0"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Future observations</a:t>
            </a:r>
            <a:endParaRPr lang="en-US" altLang="zh-CN" sz="4400" b="1" dirty="0"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1182" y="124980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Conclusion</a:t>
            </a:r>
            <a:endParaRPr lang="zh-CN" altLang="en-US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199" y="1613189"/>
            <a:ext cx="11030527" cy="4351338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Identification of first  variable UHE gamma-ray source, suggesting the gamma-ray is from the central system ;</a:t>
            </a:r>
            <a:endParaRPr lang="en-US" altLang="zh-CN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Identification of first </a:t>
            </a:r>
            <a:r>
              <a:rPr lang="en-US" altLang="zh-CN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PeV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 gamma-ray source, with energy up to </a:t>
            </a:r>
            <a:r>
              <a:rPr lang="en-US" altLang="zh-CN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to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 3.7 </a:t>
            </a:r>
            <a:r>
              <a:rPr lang="en-US" altLang="zh-CN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PeV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;</a:t>
            </a:r>
            <a:endParaRPr lang="en-US" altLang="zh-CN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Almost rule out the leptonic model and favors a hadronic scenario.</a:t>
            </a:r>
            <a:endParaRPr lang="en-US" altLang="zh-CN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668686" y="1757417"/>
            <a:ext cx="6021070" cy="4431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/>
              <a:t>  </a:t>
            </a:r>
            <a:r>
              <a:rPr lang="en-US" altLang="zh-CN" sz="6600" b="1" dirty="0"/>
              <a:t>Thanks</a:t>
            </a:r>
            <a:r>
              <a:rPr lang="zh-CN" altLang="en-US" sz="6600" b="1" dirty="0"/>
              <a:t>！</a:t>
            </a:r>
            <a:endParaRPr lang="en-US" altLang="zh-CN" sz="6600" b="1" dirty="0"/>
          </a:p>
          <a:p>
            <a:endParaRPr lang="en-US" altLang="zh-CN" sz="5400" b="1" dirty="0"/>
          </a:p>
          <a:p>
            <a:r>
              <a:rPr lang="zh-CN" altLang="en-US" sz="5400" b="1" dirty="0"/>
              <a:t>           </a:t>
            </a:r>
            <a:r>
              <a:rPr lang="en-US" altLang="zh-CN" sz="5400" b="1" dirty="0"/>
              <a:t>Cong Li</a:t>
            </a:r>
            <a:endParaRPr lang="en-US" altLang="zh-CN" sz="5400" b="1" dirty="0"/>
          </a:p>
          <a:p>
            <a:r>
              <a:rPr lang="en-US" altLang="zh-CN" sz="5400" b="1" dirty="0"/>
              <a:t> </a:t>
            </a:r>
            <a:r>
              <a:rPr lang="en-US" altLang="zh-CN" sz="5400" b="1" dirty="0">
                <a:hlinkClick r:id="rId1"/>
              </a:rPr>
              <a:t>licong@ihep.ac.cn</a:t>
            </a:r>
            <a:endParaRPr lang="en-US" altLang="zh-CN" sz="5400" b="1" dirty="0"/>
          </a:p>
          <a:p>
            <a:endParaRPr lang="zh-CN" altLang="en-US" sz="54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1937" y="269876"/>
            <a:ext cx="10515600" cy="844550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UHE Photons (&gt;400TeV)</a:t>
            </a:r>
            <a:endParaRPr lang="zh-CN" altLang="en-US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1875"/>
            <a:ext cx="8048625" cy="482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304800" y="4743450"/>
            <a:ext cx="7524750" cy="3476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9904" y="3233827"/>
            <a:ext cx="3622096" cy="330505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114" y="0"/>
            <a:ext cx="3495675" cy="3233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261937" y="5857875"/>
            <a:ext cx="7524750" cy="3476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107" y="125268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First </a:t>
            </a:r>
            <a:r>
              <a:rPr lang="en-US" altLang="zh-CN" b="1" dirty="0" err="1">
                <a:latin typeface="Gadugi" panose="020B0502040204020203" pitchFamily="34" charset="0"/>
                <a:ea typeface="Gadugi" panose="020B0502040204020203" pitchFamily="34" charset="0"/>
              </a:rPr>
              <a:t>PeV</a:t>
            </a:r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 Gamma-Ray Source</a:t>
            </a: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6522460" y="2023932"/>
                <a:ext cx="5543550" cy="1530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1" i="0" smtClean="0">
                        <a:latin typeface="Cambria Math" panose="02040503050406030204"/>
                      </a:rPr>
                      <m:t>𝐓𝐒</m:t>
                    </m:r>
                    <m:r>
                      <a:rPr lang="en-US" altLang="zh-CN" sz="2400" b="1" i="1" smtClean="0">
                        <a:latin typeface="Cambria Math" panose="02040503050406030204"/>
                      </a:rPr>
                      <m:t>=</m:t>
                    </m:r>
                    <m:r>
                      <a:rPr lang="en-US" altLang="zh-CN" sz="2400" b="1" i="1" smtClean="0">
                        <a:latin typeface="Cambria Math" panose="02040503050406030204"/>
                      </a:rPr>
                      <m:t>𝟒𝟕</m:t>
                    </m:r>
                    <m:r>
                      <a:rPr lang="en-US" altLang="zh-CN" sz="2400" b="1" i="1" smtClean="0">
                        <a:latin typeface="Cambria Math" panose="02040503050406030204"/>
                      </a:rPr>
                      <m:t>~</m:t>
                    </m:r>
                    <m:r>
                      <a:rPr lang="en-US" altLang="zh-CN" sz="2400" b="1" i="1" smtClean="0">
                        <a:latin typeface="Cambria Math" panose="02040503050406030204"/>
                      </a:rPr>
                      <m:t>𝟓</m:t>
                    </m:r>
                    <m:r>
                      <a:rPr lang="en-US" altLang="zh-CN" sz="2400" b="1" i="1" smtClean="0">
                        <a:latin typeface="Cambria Math" panose="02040503050406030204"/>
                      </a:rPr>
                      <m:t>.</m:t>
                    </m:r>
                    <m:r>
                      <a:rPr lang="en-US" altLang="zh-CN" sz="2400" b="1" i="1" smtClean="0">
                        <a:latin typeface="Cambria Math" panose="02040503050406030204"/>
                      </a:rPr>
                      <m:t>𝟗</m:t>
                    </m:r>
                    <m:r>
                      <a:rPr lang="zh-CN" altLang="en-US" sz="2400" b="1" i="1" smtClean="0">
                        <a:latin typeface="Cambria Math" panose="02040503050406030204"/>
                      </a:rPr>
                      <m:t>𝝈</m:t>
                    </m:r>
                  </m:oMath>
                </a14:m>
                <a:r>
                  <a:rPr lang="en-US" altLang="zh-CN" sz="2400" b="1" dirty="0"/>
                  <a:t>(Chi-square distribution)</a:t>
                </a:r>
                <a:endParaRPr lang="en-US" altLang="zh-CN" sz="2400" b="1" dirty="0"/>
              </a:p>
              <a:p>
                <a:endParaRPr lang="en-US" altLang="zh-CN" sz="24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/>
                      </a:rPr>
                      <m:t>P</m:t>
                    </m:r>
                    <m:r>
                      <a:rPr lang="en-US" altLang="zh-CN" sz="3200" b="0" i="0" smtClean="0">
                        <a:latin typeface="Cambria Math" panose="02040503050406030204"/>
                      </a:rPr>
                      <m:t>=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/>
                          </a:rPr>
                          <m:t>2</m:t>
                        </m:r>
                      </m:num>
                      <m:den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200" b="0" i="1" smtClean="0">
                                <a:latin typeface="Cambria Math" panose="02040503050406030204"/>
                              </a:rPr>
                              <m:t>1</m:t>
                            </m:r>
                            <m:r>
                              <a:rPr lang="en-US" altLang="zh-CN" sz="3200" b="0" i="1" smtClean="0">
                                <a:latin typeface="Cambria Math" panose="02040503050406030204"/>
                              </a:rPr>
                              <m:t>.</m:t>
                            </m:r>
                            <m:r>
                              <a:rPr lang="en-US" altLang="zh-CN" sz="3200" b="0" i="1" smtClean="0">
                                <a:latin typeface="Cambria Math" panose="02040503050406030204"/>
                              </a:rPr>
                              <m:t>016</m:t>
                            </m:r>
                            <m:r>
                              <a:rPr lang="en-US" altLang="zh-CN" sz="3200" b="0" i="1" smtClean="0">
                                <a:latin typeface="Cambria Math" panose="02040503050406030204"/>
                                <a:ea typeface="Cambria Math" panose="02040503050406030204"/>
                              </a:rPr>
                              <m:t>×</m:t>
                            </m:r>
                            <m:r>
                              <a:rPr lang="en-US" altLang="zh-CN" sz="3200" b="0" i="1" smtClean="0">
                                <a:latin typeface="Cambria Math" panose="02040503050406030204"/>
                                <a:ea typeface="Cambria Math" panose="02040503050406030204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3200" b="0" i="1" smtClean="0">
                                <a:latin typeface="Cambria Math" panose="02040503050406030204"/>
                              </a:rPr>
                              <m:t>10</m:t>
                            </m:r>
                          </m:sup>
                        </m:sSup>
                      </m:den>
                    </m:f>
                    <m:r>
                      <a:rPr lang="en-US" altLang="zh-CN" sz="3200" b="0" i="1" smtClean="0">
                        <a:latin typeface="Cambria Math" panose="02040503050406030204"/>
                      </a:rPr>
                      <m:t>~</m:t>
                    </m:r>
                    <m:r>
                      <a:rPr lang="en-US" altLang="zh-CN" sz="32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𝟔</m:t>
                    </m:r>
                    <m:r>
                      <a:rPr lang="en-US" altLang="zh-CN" sz="32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.</m:t>
                    </m:r>
                    <m:r>
                      <a:rPr lang="en-US" altLang="zh-CN" sz="32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𝟐</m:t>
                    </m:r>
                    <m:r>
                      <a:rPr lang="zh-CN" altLang="en-US" sz="32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𝝈</m:t>
                    </m:r>
                    <m:r>
                      <a:rPr lang="en-US" altLang="zh-CN" sz="32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 </m:t>
                    </m:r>
                  </m:oMath>
                </a14:m>
                <a:r>
                  <a:rPr lang="en-US" altLang="zh-CN" sz="2400" b="1" dirty="0"/>
                  <a:t>(MC)</a:t>
                </a:r>
                <a:endParaRPr lang="zh-CN" altLang="en-US" sz="2400" b="1" dirty="0"/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460" y="2023932"/>
                <a:ext cx="5543550" cy="1530484"/>
              </a:xfrm>
              <a:prstGeom prst="rect">
                <a:avLst/>
              </a:prstGeom>
              <a:blipFill rotWithShape="1">
                <a:blip r:embed="rId1"/>
                <a:stretch>
                  <a:fillRect l="-7" t="-12" r="7" b="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33694"/>
            <a:ext cx="6200880" cy="481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6393873" y="4497084"/>
                <a:ext cx="5800725" cy="16345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i="1" dirty="0">
                    <a:latin typeface="Cambria Math" panose="02040503050406030204" pitchFamily="18" charset="0"/>
                  </a:rPr>
                  <a:t>Estimation:</a:t>
                </a:r>
                <a:endParaRPr lang="en-US" altLang="zh-CN" sz="2400" b="1" i="1" dirty="0">
                  <a:latin typeface="Cambria Math" panose="02040503050406030204" pitchFamily="18" charset="0"/>
                </a:endParaRPr>
              </a:p>
              <a:p>
                <a:endParaRPr lang="en-US" altLang="zh-CN" i="1" dirty="0">
                  <a:latin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𝑁𝑜𝑛</m:t>
                      </m:r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𝑁𝑏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00278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𝑁𝑏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0194</m:t>
                      </m:r>
                    </m:oMath>
                  </m:oMathPara>
                </a14:m>
                <a:endParaRPr lang="en-US" altLang="zh-CN" dirty="0"/>
              </a:p>
              <a:p>
                <a:endParaRPr lang="en-US" altLang="zh-CN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/>
                        </a:rPr>
                        <m:t>𝑃𝑜𝑠𝑠𝑖𝑜𝑛𝐼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/>
                                </a:rPr>
                                <m:t>𝑜𝑛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/>
                                </a:rPr>
                                <m:t>𝑁𝑏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/>
                                </a:rPr>
                                <m:t>𝑁𝑏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/>
                                </a:rPr>
                                <m:t>𝑔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/>
                        </a:rPr>
                        <m:t>4</m:t>
                      </m:r>
                      <m:r>
                        <a:rPr lang="en-US" altLang="zh-CN" b="0" i="1" smtClean="0">
                          <a:latin typeface="Cambria Math" panose="02040503050406030204"/>
                        </a:rPr>
                        <m:t>.</m:t>
                      </m:r>
                      <m:r>
                        <a:rPr lang="en-US" altLang="zh-CN" b="0" i="1" smtClean="0">
                          <a:latin typeface="Cambria Math" panose="02040503050406030204"/>
                        </a:rPr>
                        <m:t>37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/>
                              <a:ea typeface="Cambria Math" panose="02040503050406030204"/>
                            </a:rPr>
                            <m:t>×</m:t>
                          </m:r>
                          <m:r>
                            <a:rPr lang="en-US" altLang="zh-CN" b="0" i="1" smtClean="0">
                              <a:latin typeface="Cambria Math" panose="02040503050406030204"/>
                            </a:rPr>
                            <m:t>10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/>
                            </a:rPr>
                            <m:t>−</m:t>
                          </m:r>
                          <m:r>
                            <a:rPr lang="en-US" altLang="zh-CN" b="0" i="1" smtClean="0">
                              <a:latin typeface="Cambria Math" panose="02040503050406030204"/>
                            </a:rPr>
                            <m:t>11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/>
                        </a:rPr>
                        <m:t>~</m:t>
                      </m:r>
                      <m:r>
                        <a:rPr lang="en-US" altLang="zh-CN" b="0" i="1" smtClean="0">
                          <a:latin typeface="Cambria Math" panose="02040503050406030204"/>
                        </a:rPr>
                        <m:t>6</m:t>
                      </m:r>
                      <m:r>
                        <a:rPr lang="en-US" altLang="zh-CN" b="0" i="1" smtClean="0">
                          <a:latin typeface="Cambria Math" panose="02040503050406030204"/>
                        </a:rPr>
                        <m:t>.</m:t>
                      </m:r>
                      <m:r>
                        <a:rPr lang="en-US" altLang="zh-CN" b="0" i="1" smtClean="0">
                          <a:latin typeface="Cambria Math" panose="02040503050406030204"/>
                        </a:rPr>
                        <m:t>4</m:t>
                      </m:r>
                      <m:r>
                        <a:rPr lang="zh-CN" altLang="en-US" b="0" i="1" smtClean="0">
                          <a:latin typeface="Cambria Math" panose="02040503050406030204"/>
                        </a:rPr>
                        <m:t>𝜎</m:t>
                      </m:r>
                    </m:oMath>
                  </m:oMathPara>
                </a14:m>
                <a:endParaRPr lang="en-US" altLang="zh-CN" dirty="0"/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873" y="4497084"/>
                <a:ext cx="5800725" cy="1634550"/>
              </a:xfrm>
              <a:prstGeom prst="rect">
                <a:avLst/>
              </a:prstGeom>
              <a:blipFill rotWithShape="1">
                <a:blip r:embed="rId3"/>
                <a:stretch>
                  <a:fillRect l="-1" t="-1" r="1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760" y="40828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 err="1">
                <a:latin typeface="Gadugi" panose="020B0502040204020203" pitchFamily="34" charset="0"/>
                <a:ea typeface="Gadugi" panose="020B0502040204020203" pitchFamily="34" charset="0"/>
              </a:rPr>
              <a:t>TeV</a:t>
            </a:r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 Binary</a:t>
            </a:r>
            <a:endParaRPr lang="zh-CN" altLang="en-US" b="1" dirty="0">
              <a:latin typeface="Gadugi" panose="020B0502040204020203" pitchFamily="34" charset="0"/>
              <a:ea typeface="黑体" panose="02010609060101010101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2026青岛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08DF88-0202-4233-813A-A086A485649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3175" y="1354984"/>
            <a:ext cx="11665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Binary </a:t>
            </a:r>
            <a:r>
              <a:rPr lang="en-US" altLang="zh-CN" sz="2800" b="1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is a very important kind of </a:t>
            </a:r>
            <a:r>
              <a:rPr lang="en-US" altLang="zh-CN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TeV</a:t>
            </a:r>
            <a:r>
              <a:rPr lang="en-US" altLang="zh-CN" sz="2800" b="1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source,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characterized with unique properties .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7" name="内容占位符 5"/>
          <p:cNvPicPr>
            <a:picLocks noGrp="1" noChangeAspect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153"/>
          <a:stretch>
            <a:fillRect/>
          </a:stretch>
        </p:blipFill>
        <p:spPr>
          <a:xfrm>
            <a:off x="172502" y="2477848"/>
            <a:ext cx="3945431" cy="4380152"/>
          </a:xfrm>
        </p:spPr>
      </p:pic>
      <p:pic>
        <p:nvPicPr>
          <p:cNvPr id="9" name="内容占位符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3" t="-373" b="1"/>
          <a:stretch>
            <a:fillRect/>
          </a:stretch>
        </p:blipFill>
        <p:spPr>
          <a:xfrm>
            <a:off x="4174755" y="2461732"/>
            <a:ext cx="4275941" cy="441238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178" y="2477848"/>
            <a:ext cx="3533446" cy="441238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830459" y="2650918"/>
            <a:ext cx="3227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colliding-wind binary system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 descr="X-3_photon_table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68350" y="187960"/>
            <a:ext cx="10438765" cy="6330315"/>
          </a:xfrm>
          <a:prstGeom prst="rect">
            <a:avLst/>
          </a:prstGeom>
        </p:spPr>
      </p:pic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内容占位符 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78790" y="259715"/>
            <a:ext cx="11303635" cy="63385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6455" y="115743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 err="1">
                <a:latin typeface="Gadugi" panose="020B0502040204020203" pitchFamily="34" charset="0"/>
                <a:ea typeface="Gadugi" panose="020B0502040204020203" pitchFamily="34" charset="0"/>
              </a:rPr>
              <a:t>Microquasar</a:t>
            </a:r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 “halo”</a:t>
            </a:r>
            <a:endParaRPr lang="zh-CN" altLang="en-US" b="1" dirty="0">
              <a:latin typeface="Gadugi" panose="020B0502040204020203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4255" y="1325563"/>
            <a:ext cx="6300778" cy="5416694"/>
          </a:xfrm>
          <a:prstGeom prst="rect">
            <a:avLst/>
          </a:prstGeom>
        </p:spPr>
      </p:pic>
      <p:pic>
        <p:nvPicPr>
          <p:cNvPr id="9" name="Picture 2" descr="Los chorros de SS433 sobre la imagen de W5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7" t="511"/>
          <a:stretch>
            <a:fillRect/>
          </a:stretch>
        </p:blipFill>
        <p:spPr bwMode="auto">
          <a:xfrm rot="5400000">
            <a:off x="1749400" y="2421477"/>
            <a:ext cx="2538625" cy="576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197890" y="1727056"/>
            <a:ext cx="576349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zh-CN" sz="32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UHE(&gt;100TeV) emission associated with microquasar was detected recently;</a:t>
            </a:r>
            <a:endParaRPr lang="en-US" altLang="zh-CN" sz="3200" b="1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11567" y="4302286"/>
            <a:ext cx="5527475" cy="5232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Gamma-ray from center system?</a:t>
            </a:r>
            <a:endParaRPr lang="zh-CN" altLang="en-US" sz="2800" b="1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271" y="1364676"/>
            <a:ext cx="4887131" cy="53567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2298" y="-59057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Historical puzzle: Cygnus X-3</a:t>
            </a:r>
            <a:endParaRPr lang="zh-CN" altLang="en-US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DF88-0202-4233-813A-A086A4856497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019636" y="254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4151" y="2675176"/>
            <a:ext cx="6388321" cy="395338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60436" y="1397062"/>
            <a:ext cx="7100327" cy="11475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1.PeV signals were declared by many experiments at 1980s;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2.Not confirmed by future more sensitive detectors;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632363" y="3059668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1983 APJ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223" y="325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4000" b="1" dirty="0">
                <a:latin typeface="Gadugi" panose="020B0502040204020203" pitchFamily="34" charset="0"/>
                <a:ea typeface="Gadugi" panose="020B0502040204020203" pitchFamily="34" charset="0"/>
              </a:rPr>
              <a:t>First PeV gamma-ray source </a:t>
            </a:r>
            <a:r>
              <a:rPr lang="en-US" altLang="zh-CN" sz="2000" b="1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  <a:endParaRPr lang="en-US" altLang="zh-CN" sz="2000" b="1" dirty="0">
              <a:solidFill>
                <a:srgbClr val="FF0000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DF88-0202-4233-813A-A086A4856497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769610" y="1417955"/>
            <a:ext cx="631507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800" dirty="0">
                <a:latin typeface="华文楷体" panose="02010600040101010101" pitchFamily="2" charset="-122"/>
                <a:ea typeface="华文楷体" panose="02010600040101010101" pitchFamily="2" charset="-122"/>
              </a:rPr>
              <a:t>A point source is detected positionally coincident with Cygnus X-3 at a significance of </a:t>
            </a:r>
            <a:r>
              <a:rPr lang="en-US" altLang="zh-CN" sz="2800" b="1" dirty="0">
                <a:solidFill>
                  <a:srgbClr val="FF0000"/>
                </a:solidFill>
              </a:rPr>
              <a:t>9.6 sigma </a:t>
            </a:r>
            <a:r>
              <a:rPr lang="en-US" altLang="zh-CN" sz="2800" dirty="0">
                <a:latin typeface="华文楷体" panose="02010600040101010101" pitchFamily="2" charset="-122"/>
                <a:ea typeface="华文楷体" panose="02010600040101010101" pitchFamily="2" charset="-122"/>
              </a:rPr>
              <a:t>assuming stable flux;</a:t>
            </a:r>
            <a:endParaRPr lang="zh-CN" altLang="en-US" sz="28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zh-CN" altLang="en-US" sz="28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5769610" y="3723640"/>
                <a:ext cx="6353810" cy="2693670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p"/>
                </a:pPr>
                <a:r>
                  <a:rPr lang="en-US" altLang="zh-CN" sz="2400" b="1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11 UHE photos </a:t>
                </a:r>
                <a:r>
                  <a:rPr lang="en-US" altLang="zh-CN" sz="2400" dirty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with energy above 400TeV within 95% region of Cygnus X-3(&lt;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0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.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21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sz="2400" dirty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), among them 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5 are </a:t>
                </a:r>
                <a:r>
                  <a:rPr lang="en-US" altLang="zh-CN" sz="2400" b="1" dirty="0" err="1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PeV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events</a:t>
                </a:r>
                <a:r>
                  <a:rPr lang="en-US" altLang="zh-CN" sz="2400" dirty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;</a:t>
                </a:r>
                <a:endParaRPr lang="en-US" altLang="zh-CN" sz="2400" dirty="0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marL="342900" indent="-342900">
                  <a:buFont typeface="Wingdings" panose="05000000000000000000" pitchFamily="2" charset="2"/>
                  <a:buChar char="p"/>
                </a:pPr>
                <a:endParaRPr lang="en-US" altLang="zh-CN" sz="2400" dirty="0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  <a:p>
                <a:pPr marL="342900" indent="-342900">
                  <a:buFont typeface="Wingdings" panose="05000000000000000000" pitchFamily="2" charset="2"/>
                  <a:buChar char="p"/>
                </a:pPr>
                <a:r>
                  <a:rPr lang="en-US" altLang="zh-CN" sz="2400" dirty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Cosmic ray background estimated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~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0.008</a:t>
                </a:r>
                <a:r>
                  <a:rPr lang="en-US" altLang="zh-CN" sz="2400" dirty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 and contribution from other sources estimated to be 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~0.051 (&gt;1PeV)</a:t>
                </a:r>
                <a:r>
                  <a:rPr lang="en-US" altLang="zh-CN" sz="2400" dirty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.</a:t>
                </a:r>
                <a:endParaRPr lang="en-US" altLang="zh-CN" sz="2400" dirty="0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610" y="3723640"/>
                <a:ext cx="6353810" cy="2693670"/>
              </a:xfrm>
              <a:prstGeom prst="rect">
                <a:avLst/>
              </a:prstGeom>
              <a:blipFill rotWithShape="1">
                <a:blip r:embed="rId1"/>
                <a:stretch>
                  <a:fillRect l="-450" t="-1061" r="-450" b="-1061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1576070"/>
            <a:ext cx="5572760" cy="514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7382" y="80670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UHE Flares</a:t>
            </a:r>
            <a:endParaRPr lang="zh-CN" altLang="en-US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DF88-0202-4233-813A-A086A4856497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315199" y="4601090"/>
            <a:ext cx="4772025" cy="132343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CN" sz="2000" b="1" dirty="0"/>
              <a:t>Flaring UHE emission with time coincidence with GeV flares.</a:t>
            </a:r>
            <a:endParaRPr lang="en-US" altLang="zh-CN" sz="2000" b="1" dirty="0"/>
          </a:p>
          <a:p>
            <a:endParaRPr lang="en-US" altLang="zh-CN" sz="2000" b="1" dirty="0"/>
          </a:p>
          <a:p>
            <a:r>
              <a:rPr lang="en-US" altLang="zh-CN" sz="2000" b="1" dirty="0"/>
              <a:t>3.  Firmly identification of source.</a:t>
            </a:r>
            <a:endParaRPr lang="en-US" altLang="zh-CN" sz="2000" b="1" dirty="0"/>
          </a:p>
        </p:txBody>
      </p:sp>
      <p:sp>
        <p:nvSpPr>
          <p:cNvPr id="9" name="内容占位符 2"/>
          <p:cNvSpPr txBox="1"/>
          <p:nvPr/>
        </p:nvSpPr>
        <p:spPr>
          <a:xfrm>
            <a:off x="7188921" y="3036657"/>
            <a:ext cx="5024582" cy="1564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CN" sz="2000" b="1" dirty="0"/>
              <a:t>Variability test:</a:t>
            </a:r>
            <a:endParaRPr lang="en-US" altLang="zh-CN" sz="2000" b="1" dirty="0"/>
          </a:p>
          <a:p>
            <a:r>
              <a:rPr lang="en-US" altLang="zh-CN" sz="1700" b="1" dirty="0">
                <a:solidFill>
                  <a:srgbClr val="FF0000"/>
                </a:solidFill>
              </a:rPr>
              <a:t>H0: Constant flux;</a:t>
            </a:r>
            <a:endParaRPr lang="en-US" altLang="zh-CN" sz="1700" b="1" dirty="0">
              <a:solidFill>
                <a:srgbClr val="FF0000"/>
              </a:solidFill>
            </a:endParaRPr>
          </a:p>
          <a:p>
            <a:r>
              <a:rPr lang="en-US" altLang="zh-CN" sz="1700" b="1" dirty="0">
                <a:solidFill>
                  <a:srgbClr val="FF0000"/>
                </a:solidFill>
              </a:rPr>
              <a:t>H1: Change of flux at two states.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6015182" y="270886"/>
                <a:ext cx="3329181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𝑅𝐴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308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08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03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altLang="zh-CN" sz="2800" b="0" dirty="0">
                  <a:ea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𝐷𝐸𝐶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91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02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182" y="270886"/>
                <a:ext cx="3329181" cy="861774"/>
              </a:xfrm>
              <a:prstGeom prst="rect">
                <a:avLst/>
              </a:prstGeom>
              <a:blipFill rotWithShape="1">
                <a:blip r:embed="rId1"/>
                <a:stretch>
                  <a:fillRect l="-14" t="-44" r="-2565" b="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188921" y="1656665"/>
            <a:ext cx="491489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Divide the data into two parts according to GeV states. Ratio of exposure time: 1:1.6.</a:t>
            </a:r>
            <a:endParaRPr lang="en-US" altLang="zh-C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9552096" y="2923184"/>
                <a:ext cx="25517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b="1" i="1" smtClean="0">
                          <a:latin typeface="Cambria Math" panose="02040503050406030204"/>
                        </a:rPr>
                        <m:t>∆</m:t>
                      </m:r>
                      <m:r>
                        <a:rPr lang="en-US" altLang="zh-CN" sz="2400" b="1" i="1" smtClean="0">
                          <a:latin typeface="Cambria Math" panose="02040503050406030204"/>
                        </a:rPr>
                        <m:t>𝑻𝑺</m:t>
                      </m:r>
                      <m:r>
                        <a:rPr lang="en-US" altLang="zh-CN" sz="2400" b="1" i="1" smtClean="0">
                          <a:latin typeface="Cambria Math" panose="02040503050406030204"/>
                        </a:rPr>
                        <m:t>=</m:t>
                      </m:r>
                      <m:r>
                        <a:rPr lang="en-US" altLang="zh-CN" sz="2400" b="1" i="1" smtClean="0">
                          <a:latin typeface="Cambria Math" panose="02040503050406030204"/>
                        </a:rPr>
                        <m:t>𝟕𝟓</m:t>
                      </m:r>
                      <m:r>
                        <a:rPr lang="en-US" altLang="zh-CN" sz="2400" b="1" i="1" smtClean="0">
                          <a:latin typeface="Cambria Math" panose="02040503050406030204"/>
                        </a:rPr>
                        <m:t>~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</a:rPr>
                        <m:t>𝟖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</a:rPr>
                        <m:t>.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</a:rPr>
                        <m:t>𝟔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</a:rPr>
                        <m:t> </m:t>
                      </m:r>
                      <m:r>
                        <a:rPr lang="zh-CN" altLang="en-US" sz="24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</a:rPr>
                        <m:t>𝝈</m:t>
                      </m:r>
                    </m:oMath>
                  </m:oMathPara>
                </a14:m>
                <a:endParaRPr lang="zh-CN" altLang="en-US" sz="2000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096" y="2923184"/>
                <a:ext cx="2551724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7" t="-60" r="3" b="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95" y="1412240"/>
            <a:ext cx="6896100" cy="5067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0525" y="269876"/>
            <a:ext cx="10515600" cy="882650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Modulation with orbital phases</a:t>
            </a:r>
            <a:endParaRPr lang="zh-CN" altLang="en-US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753225" y="1494155"/>
                <a:ext cx="5312410" cy="4525010"/>
              </a:xfrm>
              <a:ln w="38100">
                <a:solidFill>
                  <a:srgbClr val="00B050"/>
                </a:solidFill>
              </a:ln>
            </p:spPr>
            <p:txBody>
              <a:bodyPr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significance for variability: </a:t>
                </a:r>
                <a14:m>
                  <m:oMath xmlns:m="http://schemas.openxmlformats.org/officeDocument/2006/math">
                    <m:r>
                      <a:rPr lang="en-US" altLang="zh-CN" sz="2400" b="1" i="0" smtClean="0">
                        <a:latin typeface="Cambria Math" panose="02040503050406030204"/>
                      </a:rPr>
                      <m:t>𝟑</m:t>
                    </m:r>
                    <m:r>
                      <a:rPr lang="en-US" altLang="zh-CN" sz="2400" b="1" i="0" smtClean="0">
                        <a:latin typeface="Cambria Math" panose="02040503050406030204"/>
                      </a:rPr>
                      <m:t>.</m:t>
                    </m:r>
                    <m:r>
                      <a:rPr lang="en-US" altLang="zh-CN" sz="2400" b="1" i="0" smtClean="0">
                        <a:latin typeface="Cambria Math" panose="02040503050406030204"/>
                      </a:rPr>
                      <m:t>𝟓</m:t>
                    </m:r>
                    <m:r>
                      <a:rPr lang="zh-CN" altLang="en-US" sz="2400" b="1" i="1" smtClean="0">
                        <a:latin typeface="Cambria Math" panose="02040503050406030204"/>
                      </a:rPr>
                      <m:t>𝝈</m:t>
                    </m:r>
                    <m:r>
                      <a:rPr lang="en-US" altLang="zh-CN" sz="2400" b="1" i="1" smtClean="0">
                        <a:latin typeface="Cambria Math" panose="02040503050406030204"/>
                      </a:rPr>
                      <m:t>~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𝟑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.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𝟐</m:t>
                    </m:r>
                    <m:r>
                      <a:rPr lang="zh-CN" altLang="en-US" sz="2400" b="1" i="1">
                        <a:solidFill>
                          <a:srgbClr val="FF0000"/>
                        </a:solidFill>
                        <a:latin typeface="Cambria Math" panose="02040503050406030204"/>
                      </a:rPr>
                      <m:t>𝝈</m:t>
                    </m:r>
                  </m:oMath>
                </a14:m>
                <a:r>
                  <a:rPr lang="en-US" altLang="zh-CN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(post trials).</a:t>
                </a:r>
                <a:endPara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Comparison between cosine function and constant function: </a:t>
                </a:r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/>
                        <a:ea typeface="Cambria Math" panose="02040503050406030204"/>
                      </a:rPr>
                      <m:t>    </m:t>
                    </m:r>
                    <m:r>
                      <a:rPr lang="en-US" altLang="zh-CN" sz="2400" b="1" i="1" smtClean="0">
                        <a:latin typeface="Cambria Math" panose="02040503050406030204"/>
                        <a:ea typeface="Cambria Math" panose="02040503050406030204"/>
                      </a:rPr>
                      <m:t>∆</m:t>
                    </m:r>
                    <m:r>
                      <a:rPr lang="en-US" altLang="zh-CN" sz="2400" b="1" i="1" smtClean="0">
                        <a:latin typeface="Cambria Math" panose="02040503050406030204"/>
                        <a:ea typeface="Cambria Math" panose="02040503050406030204"/>
                      </a:rPr>
                      <m:t>𝑻𝑺</m:t>
                    </m:r>
                    <m:r>
                      <a:rPr lang="en-US" altLang="zh-CN" sz="2400" b="1" i="1" smtClean="0">
                        <a:latin typeface="Cambria Math" panose="02040503050406030204"/>
                        <a:ea typeface="Cambria Math" panose="02040503050406030204"/>
                      </a:rPr>
                      <m:t>=</m:t>
                    </m:r>
                    <m:r>
                      <a:rPr lang="en-US" altLang="zh-CN" sz="2400" b="1" i="1" smtClean="0">
                        <a:latin typeface="Cambria Math" panose="02040503050406030204"/>
                        <a:ea typeface="Cambria Math" panose="02040503050406030204"/>
                      </a:rPr>
                      <m:t>𝟏𝟓</m:t>
                    </m:r>
                    <m:r>
                      <a:rPr lang="en-US" altLang="zh-CN" sz="2400" b="1" i="1" smtClean="0">
                        <a:latin typeface="Cambria Math" panose="02040503050406030204"/>
                        <a:ea typeface="Cambria Math" panose="02040503050406030204"/>
                      </a:rPr>
                      <m:t>.</m:t>
                    </m:r>
                    <m:r>
                      <a:rPr lang="en-US" altLang="zh-CN" sz="2400" b="1" i="1" smtClean="0">
                        <a:latin typeface="Cambria Math" panose="02040503050406030204"/>
                        <a:ea typeface="Cambria Math" panose="02040503050406030204"/>
                      </a:rPr>
                      <m:t>𝟐𝟒</m:t>
                    </m:r>
                    <m:r>
                      <a:rPr lang="zh-CN" altLang="en-US" sz="2400" b="1" i="1" smtClean="0">
                        <a:latin typeface="Cambria Math" panose="02040503050406030204"/>
                        <a:ea typeface="Cambria Math" panose="02040503050406030204"/>
                      </a:rPr>
                      <m:t>𝝈</m:t>
                    </m:r>
                    <m:r>
                      <a:rPr lang="en-US" altLang="zh-CN" sz="2400" b="1" i="1" smtClean="0">
                        <a:latin typeface="Cambria Math" panose="02040503050406030204"/>
                        <a:ea typeface="Cambria Math" panose="02040503050406030204"/>
                      </a:rPr>
                      <m:t>~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  <a:ea typeface="Cambria Math" panose="02040503050406030204"/>
                      </a:rPr>
                      <m:t>𝟑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  <a:ea typeface="Cambria Math" panose="02040503050406030204"/>
                      </a:rPr>
                      <m:t>.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  <a:ea typeface="Cambria Math" panose="02040503050406030204"/>
                      </a:rPr>
                      <m:t>𝟑</m:t>
                    </m:r>
                    <m:r>
                      <a:rPr lang="zh-CN" altLang="en-US" sz="2400" b="1" i="1" smtClean="0">
                        <a:solidFill>
                          <a:srgbClr val="FF0000"/>
                        </a:solidFill>
                        <a:latin typeface="Cambria Math" panose="02040503050406030204"/>
                        <a:ea typeface="Cambria Math" panose="02040503050406030204"/>
                      </a:rPr>
                      <m:t>𝝈</m:t>
                    </m:r>
                  </m:oMath>
                </a14:m>
                <a:r>
                  <a:rPr lang="en-US" altLang="zh-CN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buFont typeface="Wingdings" panose="05000000000000000000" charset="0"/>
                  <a:buChar char="p"/>
                </a:pPr>
                <a:r>
                  <a:rPr lang="en-US" altLang="zh-CN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Constrian the emission region 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r>
                      <a:rPr lang="en-US" altLang="zh-CN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𝟑</m:t>
                    </m:r>
                    <m:r>
                      <a:rPr lang="en-US" altLang="zh-CN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𝟏𝟏</m:t>
                        </m:r>
                      </m:sup>
                    </m:sSup>
                    <m:r>
                      <a:rPr lang="en-US" altLang="zh-CN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𝒄𝒎</m:t>
                    </m:r>
                  </m:oMath>
                </a14:m>
                <a:endParaRPr lang="en-US" altLang="zh-CN" sz="2400" b="1" i="1" dirty="0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3225" y="1494155"/>
                <a:ext cx="5312410" cy="4525010"/>
              </a:xfrm>
              <a:blipFill rotWithShape="1">
                <a:blip r:embed="rId1"/>
                <a:stretch>
                  <a:fillRect l="-359" t="-421" r="-359" b="-421"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" y="1318895"/>
            <a:ext cx="5853430" cy="546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1945" y="56416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Gadugi" panose="020B0502040204020203" pitchFamily="34" charset="0"/>
                <a:ea typeface="Gadugi" panose="020B0502040204020203" pitchFamily="34" charset="0"/>
              </a:rPr>
              <a:t>Spectrum </a:t>
            </a:r>
            <a:endParaRPr lang="zh-CN" altLang="en-US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DF88-0202-4233-813A-A086A4856497}" type="slidenum">
              <a:rPr lang="zh-CN" altLang="en-US" smtClean="0"/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7639049" y="1582004"/>
                <a:ext cx="4410075" cy="1376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u"/>
                </a:pPr>
                <a:r>
                  <a:rPr lang="en-US" altLang="zh-CN" sz="2000" b="1" dirty="0">
                    <a:latin typeface="华为楷体"/>
                  </a:rPr>
                  <a:t>Hardest SED ever at UHE energy range:</a:t>
                </a:r>
                <a:endParaRPr lang="en-US" altLang="zh-CN" sz="2000" b="1" dirty="0">
                  <a:latin typeface="华为楷体"/>
                </a:endParaRPr>
              </a:p>
              <a:p>
                <a:pPr marL="342900" indent="-342900">
                  <a:buFont typeface="Wingdings" panose="05000000000000000000" pitchFamily="2" charset="2"/>
                  <a:buChar char="u"/>
                </a:pPr>
                <a:endParaRPr lang="en-US" altLang="zh-CN" sz="2000" b="1" dirty="0">
                  <a:latin typeface="华为楷体"/>
                </a:endParaRPr>
              </a:p>
              <a:p>
                <a14:m>
                  <m:oMath xmlns:m="http://schemas.openxmlformats.org/officeDocument/2006/math">
                    <m:r>
                      <a:rPr lang="zh-CN" altLang="en-US" sz="24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𝚪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=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𝟐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.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</a:rPr>
                      <m:t>𝟏𝟖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  <a:ea typeface="Cambria Math" panose="02040503050406030204"/>
                      </a:rPr>
                      <m:t>±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  <a:ea typeface="Cambria Math" panose="02040503050406030204"/>
                      </a:rPr>
                      <m:t>𝟎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  <a:ea typeface="Cambria Math" panose="02040503050406030204"/>
                      </a:rPr>
                      <m:t>.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/>
                        <a:ea typeface="Cambria Math" panose="02040503050406030204"/>
                      </a:rPr>
                      <m:t>𝟏𝟒</m:t>
                    </m:r>
                  </m:oMath>
                </a14:m>
                <a:r>
                  <a:rPr lang="en-US" altLang="zh-CN" sz="1600" b="1" dirty="0">
                    <a:latin typeface="华为楷体"/>
                  </a:rPr>
                  <a:t>(before correction)</a:t>
                </a:r>
                <a:endParaRPr lang="zh-CN" altLang="en-US" sz="2400" b="1" dirty="0">
                  <a:latin typeface="华为楷体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9049" y="1582004"/>
                <a:ext cx="4410075" cy="1376467"/>
              </a:xfrm>
              <a:prstGeom prst="rect">
                <a:avLst/>
              </a:prstGeom>
              <a:blipFill rotWithShape="1">
                <a:blip r:embed="rId1"/>
                <a:stretch>
                  <a:fillRect l="-14" t="-16" r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1979"/>
            <a:ext cx="7400924" cy="532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8" t="8589" r="17223" b="3067"/>
          <a:stretch>
            <a:fillRect/>
          </a:stretch>
        </p:blipFill>
        <p:spPr bwMode="auto">
          <a:xfrm>
            <a:off x="7689649" y="3390900"/>
            <a:ext cx="4308873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5255" y="62865"/>
            <a:ext cx="10515600" cy="1097280"/>
          </a:xfrm>
        </p:spPr>
        <p:txBody>
          <a:bodyPr>
            <a:noAutofit/>
          </a:bodyPr>
          <a:p>
            <a:r>
              <a:rPr lang="en-US" altLang="zh-CN" sz="3600" b="1" dirty="0">
                <a:latin typeface="Gadugi" panose="020B0502040204020203" pitchFamily="34" charset="0"/>
                <a:ea typeface="Gadugi" panose="020B0502040204020203" pitchFamily="34" charset="0"/>
              </a:rPr>
              <a:t>Is Cygnus X-3 the first </a:t>
            </a:r>
            <a:r>
              <a:rPr lang="en-US" altLang="zh-CN" sz="3600" b="1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identied &gt;PeV cosmic-ray accelerator</a:t>
            </a:r>
            <a:r>
              <a:rPr lang="en-US" altLang="zh-CN" sz="3600" b="1" dirty="0">
                <a:latin typeface="Gadugi" panose="020B0502040204020203" pitchFamily="34" charset="0"/>
                <a:ea typeface="Gadugi" panose="020B0502040204020203" pitchFamily="34" charset="0"/>
              </a:rPr>
              <a:t>?  </a:t>
            </a:r>
            <a:endParaRPr lang="en-US" altLang="zh-CN" sz="3600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0230" y="1494790"/>
            <a:ext cx="11434445" cy="5093335"/>
          </a:xfrm>
          <a:solidFill>
            <a:schemeClr val="bg1"/>
          </a:solidFill>
        </p:spPr>
        <p:txBody>
          <a:bodyPr>
            <a:normAutofit fontScale="90000"/>
          </a:bodyPr>
          <a:p>
            <a:r>
              <a:rPr lang="en-US" altLang="zh-CN" b="1"/>
              <a:t>To answer this question, we need to adress two questions(personal point of review):</a:t>
            </a:r>
            <a:endParaRPr lang="en-US" altLang="zh-CN" b="1"/>
          </a:p>
          <a:p>
            <a:endParaRPr lang="en-US" altLang="zh-CN"/>
          </a:p>
          <a:p>
            <a:pPr marL="0" indent="0">
              <a:buNone/>
            </a:pPr>
            <a:r>
              <a:rPr lang="en-US" altLang="zh-CN" b="1" u="sng"/>
              <a:t>  1. Identification of source.</a:t>
            </a:r>
            <a:endParaRPr lang="en-US" altLang="zh-CN" b="1" u="sng"/>
          </a:p>
          <a:p>
            <a:pPr marL="0" indent="0">
              <a:buNone/>
            </a:pPr>
            <a:r>
              <a:rPr lang="en-US" altLang="zh-CN"/>
              <a:t>      Cygnus X-3 is almost identified at 100% confidence level:</a:t>
            </a:r>
            <a:endParaRPr lang="en-US" altLang="zh-CN"/>
          </a:p>
          <a:p>
            <a:pPr marL="0" indent="0">
              <a:buNone/>
            </a:pPr>
            <a:r>
              <a:rPr lang="en-US" altLang="zh-CN"/>
              <a:t>       a. Position; 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</a:t>
            </a:r>
            <a:endParaRPr lang="en-US" altLang="zh-CN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/>
              <a:t>       b. Light curve;  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/>
          </a:p>
          <a:p>
            <a:pPr marL="0" indent="0">
              <a:buNone/>
            </a:pPr>
            <a:r>
              <a:rPr lang="en-US" altLang="zh-CN"/>
              <a:t>       c. Orbital modulation; 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√?</a:t>
            </a:r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r>
              <a:rPr lang="en-US" altLang="zh-CN"/>
              <a:t>  </a:t>
            </a:r>
            <a:r>
              <a:rPr lang="en-US" altLang="zh-CN" b="1" u="sng"/>
              <a:t>2. Rule out of leptonic model  from the first principle, or without assumption. </a:t>
            </a:r>
            <a:endParaRPr lang="en-US" altLang="zh-CN"/>
          </a:p>
          <a:p>
            <a:pPr marL="0" indent="0">
              <a:buNone/>
            </a:pPr>
            <a:r>
              <a:rPr lang="en-US" altLang="zh-CN"/>
              <a:t>   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lang="en-US" altLang="zh-CN"/>
              <a:t>2026青岛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E54087D-BD24-478C-A6DF-72CF1D334C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AICARD_INVALID" val="Invalid"/>
</p:tagLst>
</file>

<file path=ppt/theme/theme1.xml><?xml version="1.0" encoding="utf-8"?>
<a:theme xmlns:a="http://schemas.openxmlformats.org/drawingml/2006/main" name="主题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0</TotalTime>
  <Words>3831</Words>
  <Application>WPS 演示</Application>
  <PresentationFormat>宽屏</PresentationFormat>
  <Paragraphs>247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0" baseType="lpstr">
      <vt:lpstr>Arial</vt:lpstr>
      <vt:lpstr>宋体</vt:lpstr>
      <vt:lpstr>Wingdings</vt:lpstr>
      <vt:lpstr>华文楷体</vt:lpstr>
      <vt:lpstr>Times New Roman</vt:lpstr>
      <vt:lpstr>Gadugi</vt:lpstr>
      <vt:lpstr>黑体</vt:lpstr>
      <vt:lpstr>等线</vt:lpstr>
      <vt:lpstr>Cambria Math</vt:lpstr>
      <vt:lpstr>Cambria Math</vt:lpstr>
      <vt:lpstr>Wingdings</vt:lpstr>
      <vt:lpstr>华为楷体</vt:lpstr>
      <vt:lpstr>微软雅黑</vt:lpstr>
      <vt:lpstr>Arial Unicode MS</vt:lpstr>
      <vt:lpstr>等线 Light</vt:lpstr>
      <vt:lpstr>Calibri</vt:lpstr>
      <vt:lpstr>华为楷体</vt:lpstr>
      <vt:lpstr>方正楷体_GBK</vt:lpstr>
      <vt:lpstr>主题1</vt:lpstr>
      <vt:lpstr>Cygnus X-3: The first Variable PeV Gamma-ray Source</vt:lpstr>
      <vt:lpstr>TeV Binary</vt:lpstr>
      <vt:lpstr>Microquasar “halo”</vt:lpstr>
      <vt:lpstr>Historical puzzle: Cygnus X-3</vt:lpstr>
      <vt:lpstr>First PeV gamma-ray source  </vt:lpstr>
      <vt:lpstr>UHE Flares</vt:lpstr>
      <vt:lpstr>Modulation with orbital phases</vt:lpstr>
      <vt:lpstr>Spectrum </vt:lpstr>
      <vt:lpstr>Is Cygnus X-3 the first identied &gt;PeV cosmic-ray accelerator?  </vt:lpstr>
      <vt:lpstr>Leptonic or Hadronic?</vt:lpstr>
      <vt:lpstr>PowerPoint 演示文稿</vt:lpstr>
      <vt:lpstr>PowerPoint 演示文稿</vt:lpstr>
      <vt:lpstr>A new flare </vt:lpstr>
      <vt:lpstr>What to do next?</vt:lpstr>
      <vt:lpstr>PowerPoint 演示文稿</vt:lpstr>
      <vt:lpstr>Conclusion</vt:lpstr>
      <vt:lpstr>PowerPoint 演示文稿</vt:lpstr>
      <vt:lpstr>UHE Photons (&gt;400TeV)</vt:lpstr>
      <vt:lpstr>First PeV Gamma-Ray Source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Ultra-high-energy γ-ray flares up to 3.7 PeV from microquasar Cygnus X-3</dc:title>
  <dc:creator>Li cong</dc:creator>
  <cp:lastModifiedBy>李骢</cp:lastModifiedBy>
  <cp:revision>131</cp:revision>
  <dcterms:created xsi:type="dcterms:W3CDTF">2024-10-18T03:26:00Z</dcterms:created>
  <dcterms:modified xsi:type="dcterms:W3CDTF">2026-08-16T14:58:06Z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6053168C16704D74A8E767E28F3F54A5_12</vt:lpwstr>
  </property>
</Properties>
</file>