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7"/>
  </p:notesMasterIdLst>
  <p:sldIdLst>
    <p:sldId id="256" r:id="rId2"/>
    <p:sldId id="257" r:id="rId3"/>
    <p:sldId id="320" r:id="rId4"/>
    <p:sldId id="341" r:id="rId5"/>
    <p:sldId id="342" r:id="rId6"/>
    <p:sldId id="343" r:id="rId7"/>
    <p:sldId id="355" r:id="rId8"/>
    <p:sldId id="356" r:id="rId9"/>
    <p:sldId id="348" r:id="rId10"/>
    <p:sldId id="349" r:id="rId11"/>
    <p:sldId id="350" r:id="rId12"/>
    <p:sldId id="345" r:id="rId13"/>
    <p:sldId id="352" r:id="rId14"/>
    <p:sldId id="351" r:id="rId15"/>
    <p:sldId id="346" r:id="rId16"/>
    <p:sldId id="358" r:id="rId17"/>
    <p:sldId id="353" r:id="rId18"/>
    <p:sldId id="347" r:id="rId19"/>
    <p:sldId id="357" r:id="rId20"/>
    <p:sldId id="361" r:id="rId21"/>
    <p:sldId id="339" r:id="rId22"/>
    <p:sldId id="360" r:id="rId23"/>
    <p:sldId id="362" r:id="rId24"/>
    <p:sldId id="359" r:id="rId25"/>
    <p:sldId id="354" r:id="rId26"/>
  </p:sldIdLst>
  <p:sldSz cx="12192000" cy="6858000"/>
  <p:notesSz cx="6858000" cy="9144000"/>
  <p:embeddedFontLst>
    <p:embeddedFont>
      <p:font typeface="Arial Rounded MT Bold" panose="020F0704030504030204" pitchFamily="34" charset="0"/>
      <p:regular r:id="rId28"/>
    </p:embeddedFont>
    <p:embeddedFont>
      <p:font typeface="Cambria Math" panose="02040503050406030204" pitchFamily="18" charset="0"/>
      <p:regular r:id="rId29"/>
    </p:embeddedFont>
    <p:embeddedFont>
      <p:font typeface="等线" panose="02010600030101010101" pitchFamily="2" charset="-122"/>
      <p:regular r:id="rId30"/>
      <p:bold r:id="rId31"/>
    </p:embeddedFont>
    <p:embeddedFont>
      <p:font typeface="华文新魏" panose="02010800040101010101" pitchFamily="2" charset="-122"/>
      <p:regular r:id="rId32"/>
    </p:embeddedFont>
    <p:embeddedFont>
      <p:font typeface="楷体" panose="02010609060101010101" pitchFamily="49" charset="-122"/>
      <p:regular r:id="rId33"/>
    </p:embeddedFont>
  </p:embeddedFontLst>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04" userDrawn="1">
          <p15:clr>
            <a:srgbClr val="A4A3A4"/>
          </p15:clr>
        </p15:guide>
        <p15:guide id="2" pos="3840" userDrawn="1">
          <p15:clr>
            <a:srgbClr val="A4A3A4"/>
          </p15:clr>
        </p15:guide>
        <p15:guide id="3" pos="304" userDrawn="1">
          <p15:clr>
            <a:srgbClr val="A4A3A4"/>
          </p15:clr>
        </p15:guide>
        <p15:guide id="4" pos="7368" userDrawn="1">
          <p15:clr>
            <a:srgbClr val="A4A3A4"/>
          </p15:clr>
        </p15:guide>
        <p15:guide id="5" orient="horz" pos="560" userDrawn="1">
          <p15:clr>
            <a:srgbClr val="A4A3A4"/>
          </p15:clr>
        </p15:guide>
        <p15:guide id="6" orient="horz" pos="624" userDrawn="1">
          <p15:clr>
            <a:srgbClr val="A4A3A4"/>
          </p15:clr>
        </p15:guide>
        <p15:guide id="7" orient="horz" pos="4056" userDrawn="1">
          <p15:clr>
            <a:srgbClr val="A4A3A4"/>
          </p15:clr>
        </p15:guide>
        <p15:guide id="8" orient="horz" pos="399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415"/>
    <a:srgbClr val="19233C"/>
    <a:srgbClr val="DDE9FC"/>
    <a:srgbClr val="47484B"/>
    <a:srgbClr val="E2E6EE"/>
    <a:srgbClr val="D6DDEE"/>
    <a:srgbClr val="05C8AF"/>
    <a:srgbClr val="BCF494"/>
    <a:srgbClr val="BFF594"/>
    <a:srgbClr val="F4F6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8" autoAdjust="0"/>
    <p:restoredTop sz="94632" autoAdjust="0"/>
  </p:normalViewPr>
  <p:slideViewPr>
    <p:cSldViewPr snapToGrid="0" showGuides="1">
      <p:cViewPr varScale="1">
        <p:scale>
          <a:sx n="72" d="100"/>
          <a:sy n="72" d="100"/>
        </p:scale>
        <p:origin x="72" y="388"/>
      </p:cViewPr>
      <p:guideLst>
        <p:guide orient="horz" pos="2304"/>
        <p:guide pos="3840"/>
        <p:guide pos="304"/>
        <p:guide pos="7368"/>
        <p:guide orient="horz" pos="560"/>
        <p:guide orient="horz" pos="624"/>
        <p:guide orient="horz" pos="4056"/>
        <p:guide orient="horz" pos="399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8416CA-F6CE-44FF-B1D7-466F08526486}" type="datetimeFigureOut">
              <a:rPr lang="zh-CN" altLang="en-US" smtClean="0"/>
              <a:t>2026/8/16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7244DA-F343-4B8C-89E0-88FBBD0C799D}" type="slidenum">
              <a:rPr lang="zh-CN" altLang="en-US" smtClean="0"/>
              <a:t>‹#›</a:t>
            </a:fld>
            <a:endParaRPr lang="zh-CN" altLang="en-US"/>
          </a:p>
        </p:txBody>
      </p:sp>
    </p:spTree>
    <p:extLst>
      <p:ext uri="{BB962C8B-B14F-4D97-AF65-F5344CB8AC3E}">
        <p14:creationId xmlns:p14="http://schemas.microsoft.com/office/powerpoint/2010/main" val="2104868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7244DA-F343-4B8C-89E0-88FBBD0C799D}" type="slidenum">
              <a:rPr lang="zh-CN" altLang="en-US" smtClean="0"/>
              <a:t>3</a:t>
            </a:fld>
            <a:endParaRPr lang="zh-CN" altLang="en-US"/>
          </a:p>
        </p:txBody>
      </p:sp>
    </p:spTree>
    <p:extLst>
      <p:ext uri="{BB962C8B-B14F-4D97-AF65-F5344CB8AC3E}">
        <p14:creationId xmlns:p14="http://schemas.microsoft.com/office/powerpoint/2010/main" val="440442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7244DA-F343-4B8C-89E0-88FBBD0C799D}" type="slidenum">
              <a:rPr lang="zh-CN" altLang="en-US" smtClean="0"/>
              <a:t>4</a:t>
            </a:fld>
            <a:endParaRPr lang="zh-CN" altLang="en-US"/>
          </a:p>
        </p:txBody>
      </p:sp>
    </p:spTree>
    <p:extLst>
      <p:ext uri="{BB962C8B-B14F-4D97-AF65-F5344CB8AC3E}">
        <p14:creationId xmlns:p14="http://schemas.microsoft.com/office/powerpoint/2010/main" val="3365802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7244DA-F343-4B8C-89E0-88FBBD0C799D}" type="slidenum">
              <a:rPr lang="zh-CN" altLang="en-US" smtClean="0"/>
              <a:t>5</a:t>
            </a:fld>
            <a:endParaRPr lang="zh-CN" altLang="en-US"/>
          </a:p>
        </p:txBody>
      </p:sp>
    </p:spTree>
    <p:extLst>
      <p:ext uri="{BB962C8B-B14F-4D97-AF65-F5344CB8AC3E}">
        <p14:creationId xmlns:p14="http://schemas.microsoft.com/office/powerpoint/2010/main" val="3301450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7244DA-F343-4B8C-89E0-88FBBD0C799D}" type="slidenum">
              <a:rPr lang="zh-CN" altLang="en-US" smtClean="0"/>
              <a:t>6</a:t>
            </a:fld>
            <a:endParaRPr lang="zh-CN" altLang="en-US"/>
          </a:p>
        </p:txBody>
      </p:sp>
    </p:spTree>
    <p:extLst>
      <p:ext uri="{BB962C8B-B14F-4D97-AF65-F5344CB8AC3E}">
        <p14:creationId xmlns:p14="http://schemas.microsoft.com/office/powerpoint/2010/main" val="1840984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7244DA-F343-4B8C-89E0-88FBBD0C799D}" type="slidenum">
              <a:rPr lang="zh-CN" altLang="en-US" smtClean="0"/>
              <a:t>7</a:t>
            </a:fld>
            <a:endParaRPr lang="zh-CN" altLang="en-US"/>
          </a:p>
        </p:txBody>
      </p:sp>
    </p:spTree>
    <p:extLst>
      <p:ext uri="{BB962C8B-B14F-4D97-AF65-F5344CB8AC3E}">
        <p14:creationId xmlns:p14="http://schemas.microsoft.com/office/powerpoint/2010/main" val="1168561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7244DA-F343-4B8C-89E0-88FBBD0C799D}" type="slidenum">
              <a:rPr lang="zh-CN" altLang="en-US" smtClean="0"/>
              <a:t>12</a:t>
            </a:fld>
            <a:endParaRPr lang="zh-CN" altLang="en-US"/>
          </a:p>
        </p:txBody>
      </p:sp>
    </p:spTree>
    <p:extLst>
      <p:ext uri="{BB962C8B-B14F-4D97-AF65-F5344CB8AC3E}">
        <p14:creationId xmlns:p14="http://schemas.microsoft.com/office/powerpoint/2010/main" val="442531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7244DA-F343-4B8C-89E0-88FBBD0C799D}" type="slidenum">
              <a:rPr lang="zh-CN" altLang="en-US" smtClean="0"/>
              <a:t>13</a:t>
            </a:fld>
            <a:endParaRPr lang="zh-CN" altLang="en-US"/>
          </a:p>
        </p:txBody>
      </p:sp>
    </p:spTree>
    <p:extLst>
      <p:ext uri="{BB962C8B-B14F-4D97-AF65-F5344CB8AC3E}">
        <p14:creationId xmlns:p14="http://schemas.microsoft.com/office/powerpoint/2010/main" val="812328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Times New Roman" panose="02020603050405020304" pitchFamily="18" charset="0"/>
                <a:cs typeface="Times New Roman" panose="02020603050405020304" pitchFamily="18" charset="0"/>
              </a:rPr>
              <a:t>double chi2_diff = chi_PL_MEAN - chi_BPL_MEAN;</a:t>
            </a:r>
          </a:p>
          <a:p>
            <a:r>
              <a:rPr lang="zh-CN" altLang="en-US" dirty="0">
                <a:latin typeface="Times New Roman" panose="02020603050405020304" pitchFamily="18" charset="0"/>
                <a:cs typeface="Times New Roman" panose="02020603050405020304" pitchFamily="18" charset="0"/>
              </a:rPr>
              <a:t>double p = TMath::Prob(chi2_diff, </a:t>
            </a:r>
            <a:r>
              <a:rPr lang="en-US" altLang="zh-CN" dirty="0" err="1">
                <a:latin typeface="Times New Roman" panose="02020603050405020304" pitchFamily="18" charset="0"/>
                <a:cs typeface="Times New Roman" panose="02020603050405020304" pitchFamily="18" charset="0"/>
              </a:rPr>
              <a:t>ddf</a:t>
            </a:r>
            <a:r>
              <a:rPr lang="zh-CN" altLang="en-US" dirty="0">
                <a:latin typeface="Times New Roman" panose="02020603050405020304" pitchFamily="18" charset="0"/>
                <a:cs typeface="Times New Roman" panose="02020603050405020304" pitchFamily="18" charset="0"/>
              </a:rPr>
              <a:t>); </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double z = -TMath::NormQuantile(p);</a:t>
            </a:r>
          </a:p>
          <a:p>
            <a:endParaRPr lang="zh-CN" altLang="en-US" dirty="0"/>
          </a:p>
        </p:txBody>
      </p:sp>
      <p:sp>
        <p:nvSpPr>
          <p:cNvPr id="4" name="灯片编号占位符 3"/>
          <p:cNvSpPr>
            <a:spLocks noGrp="1"/>
          </p:cNvSpPr>
          <p:nvPr>
            <p:ph type="sldNum" sz="quarter" idx="5"/>
          </p:nvPr>
        </p:nvSpPr>
        <p:spPr/>
        <p:txBody>
          <a:bodyPr/>
          <a:lstStyle/>
          <a:p>
            <a:fld id="{417244DA-F343-4B8C-89E0-88FBBD0C799D}" type="slidenum">
              <a:rPr lang="zh-CN" altLang="en-US" smtClean="0"/>
              <a:t>16</a:t>
            </a:fld>
            <a:endParaRPr lang="zh-CN" altLang="en-US"/>
          </a:p>
        </p:txBody>
      </p:sp>
    </p:spTree>
    <p:extLst>
      <p:ext uri="{BB962C8B-B14F-4D97-AF65-F5344CB8AC3E}">
        <p14:creationId xmlns:p14="http://schemas.microsoft.com/office/powerpoint/2010/main" val="1818482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页">
    <p:spTree>
      <p:nvGrpSpPr>
        <p:cNvPr id="1" name=""/>
        <p:cNvGrpSpPr/>
        <p:nvPr/>
      </p:nvGrpSpPr>
      <p:grpSpPr>
        <a:xfrm>
          <a:off x="0" y="0"/>
          <a:ext cx="0" cy="0"/>
          <a:chOff x="0" y="0"/>
          <a:chExt cx="0" cy="0"/>
        </a:xfrm>
      </p:grpSpPr>
      <p:sp>
        <p:nvSpPr>
          <p:cNvPr id="16" name="矩形 15">
            <a:extLst>
              <a:ext uri="{FF2B5EF4-FFF2-40B4-BE49-F238E27FC236}">
                <a16:creationId xmlns:a16="http://schemas.microsoft.com/office/drawing/2014/main" id="{0F5C90D0-C306-E80C-A494-CF45458547F5}"/>
              </a:ext>
            </a:extLst>
          </p:cNvPr>
          <p:cNvSpPr/>
          <p:nvPr userDrawn="1"/>
        </p:nvSpPr>
        <p:spPr>
          <a:xfrm>
            <a:off x="0" y="6493052"/>
            <a:ext cx="12192000" cy="364947"/>
          </a:xfrm>
          <a:prstGeom prst="rect">
            <a:avLst/>
          </a:prstGeom>
          <a:gradFill flip="none" rotWithShape="1">
            <a:gsLst>
              <a:gs pos="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7" name="直接连接符 16">
            <a:extLst>
              <a:ext uri="{FF2B5EF4-FFF2-40B4-BE49-F238E27FC236}">
                <a16:creationId xmlns:a16="http://schemas.microsoft.com/office/drawing/2014/main" id="{05BBEF1E-AEC8-2B66-5EEE-1B0A33CC80A5}"/>
              </a:ext>
            </a:extLst>
          </p:cNvPr>
          <p:cNvCxnSpPr>
            <a:cxnSpLocks/>
          </p:cNvCxnSpPr>
          <p:nvPr userDrawn="1"/>
        </p:nvCxnSpPr>
        <p:spPr>
          <a:xfrm>
            <a:off x="482600" y="887411"/>
            <a:ext cx="11214100" cy="0"/>
          </a:xfrm>
          <a:prstGeom prst="line">
            <a:avLst/>
          </a:prstGeom>
          <a:ln w="12700">
            <a:gradFill>
              <a:gsLst>
                <a:gs pos="0">
                  <a:srgbClr val="BCF494"/>
                </a:gs>
                <a:gs pos="100000">
                  <a:schemeClr val="accent1"/>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0462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5B65426-0867-23C9-6C55-AE083857867C}"/>
              </a:ext>
            </a:extLst>
          </p:cNvPr>
          <p:cNvSpPr/>
          <p:nvPr userDrawn="1"/>
        </p:nvSpPr>
        <p:spPr>
          <a:xfrm>
            <a:off x="0" y="6493052"/>
            <a:ext cx="12192000" cy="364947"/>
          </a:xfrm>
          <a:prstGeom prst="rect">
            <a:avLst/>
          </a:prstGeom>
          <a:gradFill flip="none" rotWithShape="1">
            <a:gsLst>
              <a:gs pos="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a:extLst>
              <a:ext uri="{FF2B5EF4-FFF2-40B4-BE49-F238E27FC236}">
                <a16:creationId xmlns:a16="http://schemas.microsoft.com/office/drawing/2014/main" id="{606D8C9A-3BE2-9900-D85F-4C5A0FA2A2D3}"/>
              </a:ext>
            </a:extLst>
          </p:cNvPr>
          <p:cNvCxnSpPr>
            <a:cxnSpLocks/>
          </p:cNvCxnSpPr>
          <p:nvPr userDrawn="1"/>
        </p:nvCxnSpPr>
        <p:spPr>
          <a:xfrm>
            <a:off x="482600" y="887411"/>
            <a:ext cx="11214100" cy="0"/>
          </a:xfrm>
          <a:prstGeom prst="line">
            <a:avLst/>
          </a:prstGeom>
          <a:ln w="12700">
            <a:gradFill>
              <a:gsLst>
                <a:gs pos="0">
                  <a:srgbClr val="BCF494"/>
                </a:gs>
                <a:gs pos="100000">
                  <a:schemeClr val="accent1"/>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1656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DED4E767-6D42-395F-C627-18D66AFBC198}"/>
              </a:ext>
            </a:extLst>
          </p:cNvPr>
          <p:cNvSpPr/>
          <p:nvPr userDrawn="1"/>
        </p:nvSpPr>
        <p:spPr>
          <a:xfrm>
            <a:off x="33514" y="15566"/>
            <a:ext cx="12158486" cy="6826868"/>
          </a:xfrm>
          <a:prstGeom prst="rect">
            <a:avLst/>
          </a:prstGeom>
          <a:gradFill>
            <a:gsLst>
              <a:gs pos="3000">
                <a:schemeClr val="accent2"/>
              </a:gs>
              <a:gs pos="100000">
                <a:schemeClr val="bg1">
                  <a:alpha val="0"/>
                </a:schemeClr>
              </a:gs>
              <a:gs pos="41000">
                <a:schemeClr val="bg1">
                  <a:alpha val="40000"/>
                </a:schemeClr>
              </a:gs>
            </a:gsLst>
            <a:path path="circle">
              <a:fillToRect r="100000" b="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形状 21">
            <a:extLst>
              <a:ext uri="{FF2B5EF4-FFF2-40B4-BE49-F238E27FC236}">
                <a16:creationId xmlns:a16="http://schemas.microsoft.com/office/drawing/2014/main" id="{FFDE66EF-FEC6-FC35-F4F1-0A5900BBBCE3}"/>
              </a:ext>
            </a:extLst>
          </p:cNvPr>
          <p:cNvSpPr/>
          <p:nvPr userDrawn="1"/>
        </p:nvSpPr>
        <p:spPr>
          <a:xfrm>
            <a:off x="7122160" y="2521579"/>
            <a:ext cx="5682957" cy="5003861"/>
          </a:xfrm>
          <a:custGeom>
            <a:avLst/>
            <a:gdLst>
              <a:gd name="connsiteX0" fmla="*/ 2906236 w 2906236"/>
              <a:gd name="connsiteY0" fmla="*/ 0 h 2558950"/>
              <a:gd name="connsiteX1" fmla="*/ 2906236 w 2906236"/>
              <a:gd name="connsiteY1" fmla="*/ 2558950 h 2558950"/>
              <a:gd name="connsiteX2" fmla="*/ 0 w 2906236"/>
              <a:gd name="connsiteY2" fmla="*/ 2558950 h 2558950"/>
              <a:gd name="connsiteX3" fmla="*/ 26746 w 2906236"/>
              <a:gd name="connsiteY3" fmla="*/ 2464764 h 2558950"/>
              <a:gd name="connsiteX4" fmla="*/ 2844843 w 2906236"/>
              <a:gd name="connsiteY4" fmla="*/ 7600 h 2558950"/>
              <a:gd name="connsiteX5" fmla="*/ 2906236 w 2906236"/>
              <a:gd name="connsiteY5" fmla="*/ 0 h 2558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6236" h="2558950">
                <a:moveTo>
                  <a:pt x="2906236" y="0"/>
                </a:moveTo>
                <a:lnTo>
                  <a:pt x="2906236" y="2558950"/>
                </a:lnTo>
                <a:lnTo>
                  <a:pt x="0" y="2558950"/>
                </a:lnTo>
                <a:lnTo>
                  <a:pt x="26746" y="2464764"/>
                </a:lnTo>
                <a:cubicBezTo>
                  <a:pt x="421758" y="1194760"/>
                  <a:pt x="1507672" y="229158"/>
                  <a:pt x="2844843" y="7600"/>
                </a:cubicBezTo>
                <a:lnTo>
                  <a:pt x="2906236" y="0"/>
                </a:lnTo>
                <a:close/>
              </a:path>
            </a:pathLst>
          </a:custGeom>
          <a:gradFill flip="none" rotWithShape="1">
            <a:gsLst>
              <a:gs pos="0">
                <a:schemeClr val="accent1"/>
              </a:gs>
              <a:gs pos="100000">
                <a:schemeClr val="bg1">
                  <a:alpha val="0"/>
                </a:schemeClr>
              </a:gs>
            </a:gsLst>
            <a:lin ang="13500000" scaled="1"/>
            <a:tileRect/>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 name="椭圆 8">
            <a:extLst>
              <a:ext uri="{FF2B5EF4-FFF2-40B4-BE49-F238E27FC236}">
                <a16:creationId xmlns:a16="http://schemas.microsoft.com/office/drawing/2014/main" id="{02A1B5A9-2C66-B7D4-88FF-9C91178AD0FC}"/>
              </a:ext>
            </a:extLst>
          </p:cNvPr>
          <p:cNvSpPr/>
          <p:nvPr userDrawn="1"/>
        </p:nvSpPr>
        <p:spPr>
          <a:xfrm>
            <a:off x="9308123" y="3577881"/>
            <a:ext cx="8976364" cy="8976364"/>
          </a:xfrm>
          <a:prstGeom prst="ellipse">
            <a:avLst/>
          </a:prstGeom>
          <a:noFill/>
          <a:ln>
            <a:gradFill>
              <a:gsLst>
                <a:gs pos="0">
                  <a:schemeClr val="bg1"/>
                </a:gs>
                <a:gs pos="20000">
                  <a:schemeClr val="bg1">
                    <a:alpha val="0"/>
                  </a:schemeClr>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 name="任意多边形: 形状 18">
            <a:extLst>
              <a:ext uri="{FF2B5EF4-FFF2-40B4-BE49-F238E27FC236}">
                <a16:creationId xmlns:a16="http://schemas.microsoft.com/office/drawing/2014/main" id="{D69F6B21-5D89-FB18-A289-96CA6B9844F8}"/>
              </a:ext>
            </a:extLst>
          </p:cNvPr>
          <p:cNvSpPr/>
          <p:nvPr userDrawn="1"/>
        </p:nvSpPr>
        <p:spPr>
          <a:xfrm>
            <a:off x="8933507" y="4002830"/>
            <a:ext cx="3224979" cy="2839604"/>
          </a:xfrm>
          <a:custGeom>
            <a:avLst/>
            <a:gdLst>
              <a:gd name="connsiteX0" fmla="*/ 2906236 w 2906236"/>
              <a:gd name="connsiteY0" fmla="*/ 0 h 2558950"/>
              <a:gd name="connsiteX1" fmla="*/ 2906236 w 2906236"/>
              <a:gd name="connsiteY1" fmla="*/ 2558950 h 2558950"/>
              <a:gd name="connsiteX2" fmla="*/ 0 w 2906236"/>
              <a:gd name="connsiteY2" fmla="*/ 2558950 h 2558950"/>
              <a:gd name="connsiteX3" fmla="*/ 26746 w 2906236"/>
              <a:gd name="connsiteY3" fmla="*/ 2464764 h 2558950"/>
              <a:gd name="connsiteX4" fmla="*/ 2844843 w 2906236"/>
              <a:gd name="connsiteY4" fmla="*/ 7600 h 2558950"/>
              <a:gd name="connsiteX5" fmla="*/ 2906236 w 2906236"/>
              <a:gd name="connsiteY5" fmla="*/ 0 h 2558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6236" h="2558950">
                <a:moveTo>
                  <a:pt x="2906236" y="0"/>
                </a:moveTo>
                <a:lnTo>
                  <a:pt x="2906236" y="2558950"/>
                </a:lnTo>
                <a:lnTo>
                  <a:pt x="0" y="2558950"/>
                </a:lnTo>
                <a:lnTo>
                  <a:pt x="26746" y="2464764"/>
                </a:lnTo>
                <a:cubicBezTo>
                  <a:pt x="421758" y="1194760"/>
                  <a:pt x="1507672" y="229158"/>
                  <a:pt x="2844843" y="7600"/>
                </a:cubicBezTo>
                <a:lnTo>
                  <a:pt x="2906236" y="0"/>
                </a:lnTo>
                <a:close/>
              </a:path>
            </a:pathLst>
          </a:custGeom>
          <a:gradFill>
            <a:gsLst>
              <a:gs pos="0">
                <a:schemeClr val="bg1">
                  <a:alpha val="25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3" name="矩形 22">
            <a:extLst>
              <a:ext uri="{FF2B5EF4-FFF2-40B4-BE49-F238E27FC236}">
                <a16:creationId xmlns:a16="http://schemas.microsoft.com/office/drawing/2014/main" id="{8CCA782A-64F9-8678-7A0C-9500FD354243}"/>
              </a:ext>
            </a:extLst>
          </p:cNvPr>
          <p:cNvSpPr/>
          <p:nvPr userDrawn="1"/>
        </p:nvSpPr>
        <p:spPr>
          <a:xfrm>
            <a:off x="944275" y="3850580"/>
            <a:ext cx="5278725" cy="193100"/>
          </a:xfrm>
          <a:prstGeom prst="rect">
            <a:avLst/>
          </a:prstGeom>
          <a:gradFill flip="none" rotWithShape="1">
            <a:gsLst>
              <a:gs pos="54000">
                <a:srgbClr val="5CDDA2"/>
              </a:gs>
              <a:gs pos="0">
                <a:srgbClr val="BFF594"/>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83190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内容页1">
    <p:spTree>
      <p:nvGrpSpPr>
        <p:cNvPr id="1" name=""/>
        <p:cNvGrpSpPr/>
        <p:nvPr/>
      </p:nvGrpSpPr>
      <p:grpSpPr>
        <a:xfrm>
          <a:off x="0" y="0"/>
          <a:ext cx="0" cy="0"/>
          <a:chOff x="0" y="0"/>
          <a:chExt cx="0" cy="0"/>
        </a:xfrm>
      </p:grpSpPr>
      <p:cxnSp>
        <p:nvCxnSpPr>
          <p:cNvPr id="3" name="直接连接符 2">
            <a:extLst>
              <a:ext uri="{FF2B5EF4-FFF2-40B4-BE49-F238E27FC236}">
                <a16:creationId xmlns:a16="http://schemas.microsoft.com/office/drawing/2014/main" id="{0F1423BD-5E5C-B4A4-FF9D-66E3611B5723}"/>
              </a:ext>
            </a:extLst>
          </p:cNvPr>
          <p:cNvCxnSpPr/>
          <p:nvPr userDrawn="1"/>
        </p:nvCxnSpPr>
        <p:spPr>
          <a:xfrm>
            <a:off x="528897" y="448443"/>
            <a:ext cx="0" cy="396240"/>
          </a:xfrm>
          <a:prstGeom prst="line">
            <a:avLst/>
          </a:prstGeom>
          <a:ln w="76200" cap="rnd" cmpd="sng">
            <a:gradFill flip="none" rotWithShape="1">
              <a:gsLst>
                <a:gs pos="0">
                  <a:schemeClr val="accent1">
                    <a:alpha val="50000"/>
                  </a:schemeClr>
                </a:gs>
                <a:gs pos="100000">
                  <a:schemeClr val="accent2"/>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5" name="文本占位符 4">
            <a:extLst>
              <a:ext uri="{FF2B5EF4-FFF2-40B4-BE49-F238E27FC236}">
                <a16:creationId xmlns:a16="http://schemas.microsoft.com/office/drawing/2014/main" id="{CC3EEB01-BD54-2819-F7E9-5716123BE1D2}"/>
              </a:ext>
            </a:extLst>
          </p:cNvPr>
          <p:cNvSpPr>
            <a:spLocks noGrp="1"/>
          </p:cNvSpPr>
          <p:nvPr>
            <p:ph type="body" sz="quarter" idx="10" hasCustomPrompt="1"/>
          </p:nvPr>
        </p:nvSpPr>
        <p:spPr>
          <a:xfrm>
            <a:off x="528897" y="369564"/>
            <a:ext cx="5567103" cy="553998"/>
          </a:xfrm>
          <a:prstGeom prst="rect">
            <a:avLst/>
          </a:prstGeom>
        </p:spPr>
        <p:txBody>
          <a:bodyPr anchor="ctr" anchorCtr="0"/>
          <a:lstStyle>
            <a:lvl1pPr marL="0" indent="0">
              <a:buNone/>
              <a:defRPr sz="3000">
                <a:solidFill>
                  <a:schemeClr val="tx1"/>
                </a:solidFill>
                <a:latin typeface="+mj-ea"/>
                <a:ea typeface="+mj-ea"/>
              </a:defRPr>
            </a:lvl1pPr>
          </a:lstStyle>
          <a:p>
            <a:pPr lvl="0"/>
            <a:r>
              <a:rPr lang="zh-CN" altLang="en-US" dirty="0"/>
              <a:t>请输入标题</a:t>
            </a:r>
          </a:p>
        </p:txBody>
      </p:sp>
      <p:sp>
        <p:nvSpPr>
          <p:cNvPr id="6" name="矩形 5">
            <a:extLst>
              <a:ext uri="{FF2B5EF4-FFF2-40B4-BE49-F238E27FC236}">
                <a16:creationId xmlns:a16="http://schemas.microsoft.com/office/drawing/2014/main" id="{82A6F147-EFA2-5630-39D2-E26BB20C2D21}"/>
              </a:ext>
            </a:extLst>
          </p:cNvPr>
          <p:cNvSpPr/>
          <p:nvPr userDrawn="1"/>
        </p:nvSpPr>
        <p:spPr>
          <a:xfrm>
            <a:off x="0" y="6493052"/>
            <a:ext cx="12192000" cy="364947"/>
          </a:xfrm>
          <a:prstGeom prst="rect">
            <a:avLst/>
          </a:prstGeom>
          <a:gradFill flip="none" rotWithShape="1">
            <a:gsLst>
              <a:gs pos="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749574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空白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8515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结束页">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0908184-A660-C2F9-4CDB-2FC3ACA83DF9}"/>
              </a:ext>
            </a:extLst>
          </p:cNvPr>
          <p:cNvSpPr/>
          <p:nvPr userDrawn="1"/>
        </p:nvSpPr>
        <p:spPr>
          <a:xfrm>
            <a:off x="0" y="6493052"/>
            <a:ext cx="12192000" cy="364947"/>
          </a:xfrm>
          <a:prstGeom prst="rect">
            <a:avLst/>
          </a:prstGeom>
          <a:gradFill flip="none" rotWithShape="1">
            <a:gsLst>
              <a:gs pos="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a:extLst>
              <a:ext uri="{FF2B5EF4-FFF2-40B4-BE49-F238E27FC236}">
                <a16:creationId xmlns:a16="http://schemas.microsoft.com/office/drawing/2014/main" id="{BB964309-562C-6B97-705C-64CCE9CE2433}"/>
              </a:ext>
            </a:extLst>
          </p:cNvPr>
          <p:cNvCxnSpPr>
            <a:cxnSpLocks/>
          </p:cNvCxnSpPr>
          <p:nvPr userDrawn="1"/>
        </p:nvCxnSpPr>
        <p:spPr>
          <a:xfrm>
            <a:off x="482600" y="887411"/>
            <a:ext cx="11214100" cy="0"/>
          </a:xfrm>
          <a:prstGeom prst="line">
            <a:avLst/>
          </a:prstGeom>
          <a:ln w="12700">
            <a:gradFill>
              <a:gsLst>
                <a:gs pos="0">
                  <a:srgbClr val="BCF494"/>
                </a:gs>
                <a:gs pos="100000">
                  <a:schemeClr val="accent1"/>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85311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914625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04">
          <p15:clr>
            <a:srgbClr val="F26B43"/>
          </p15:clr>
        </p15:guide>
        <p15:guide id="2" pos="3840">
          <p15:clr>
            <a:srgbClr val="F26B43"/>
          </p15:clr>
        </p15:guide>
        <p15:guide id="3" pos="304">
          <p15:clr>
            <a:srgbClr val="F26B43"/>
          </p15:clr>
        </p15:guide>
        <p15:guide id="4" pos="7368">
          <p15:clr>
            <a:srgbClr val="F26B43"/>
          </p15:clr>
        </p15:guide>
        <p15:guide id="5" orient="horz" pos="560">
          <p15:clr>
            <a:srgbClr val="F26B43"/>
          </p15:clr>
        </p15:guide>
        <p15:guide id="6" orient="horz" pos="624">
          <p15:clr>
            <a:srgbClr val="F26B43"/>
          </p15:clr>
        </p15:guide>
        <p15:guide id="7" orient="horz" pos="4056">
          <p15:clr>
            <a:srgbClr val="F26B43"/>
          </p15:clr>
        </p15:guide>
        <p15:guide id="8" orient="horz" pos="399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260.png"/><Relationship Id="rId5" Type="http://schemas.openxmlformats.org/officeDocument/2006/relationships/image" Target="../media/image250.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37.png"/><Relationship Id="rId18" Type="http://schemas.openxmlformats.org/officeDocument/2006/relationships/image" Target="../media/image52.png"/><Relationship Id="rId3" Type="http://schemas.openxmlformats.org/officeDocument/2006/relationships/image" Target="../media/image370.png"/><Relationship Id="rId21" Type="http://schemas.openxmlformats.org/officeDocument/2006/relationships/image" Target="../media/image55.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image" Target="../media/image36.png"/><Relationship Id="rId16" Type="http://schemas.openxmlformats.org/officeDocument/2006/relationships/image" Target="../media/image50.png"/><Relationship Id="rId20" Type="http://schemas.openxmlformats.org/officeDocument/2006/relationships/image" Target="../media/image54.png"/><Relationship Id="rId1" Type="http://schemas.openxmlformats.org/officeDocument/2006/relationships/slideLayout" Target="../slideLayouts/slideLayout4.xml"/><Relationship Id="rId6" Type="http://schemas.openxmlformats.org/officeDocument/2006/relationships/image" Target="../media/image40.png"/><Relationship Id="rId11" Type="http://schemas.openxmlformats.org/officeDocument/2006/relationships/image" Target="../media/image45.png"/><Relationship Id="rId24" Type="http://schemas.openxmlformats.org/officeDocument/2006/relationships/image" Target="../media/image58.png"/><Relationship Id="rId5" Type="http://schemas.openxmlformats.org/officeDocument/2006/relationships/image" Target="../media/image39.png"/><Relationship Id="rId15" Type="http://schemas.openxmlformats.org/officeDocument/2006/relationships/image" Target="../media/image49.png"/><Relationship Id="rId23" Type="http://schemas.openxmlformats.org/officeDocument/2006/relationships/image" Target="../media/image57.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7.png"/><Relationship Id="rId22"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3" Type="http://schemas.openxmlformats.org/officeDocument/2006/relationships/image" Target="../media/image600.png"/><Relationship Id="rId7" Type="http://schemas.openxmlformats.org/officeDocument/2006/relationships/image" Target="../media/image65.png"/><Relationship Id="rId2" Type="http://schemas.openxmlformats.org/officeDocument/2006/relationships/image" Target="../media/image590.png"/><Relationship Id="rId1" Type="http://schemas.openxmlformats.org/officeDocument/2006/relationships/slideLayout" Target="../slideLayouts/slideLayout4.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1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210.png"/><Relationship Id="rId5" Type="http://schemas.openxmlformats.org/officeDocument/2006/relationships/image" Target="../media/image200.png"/><Relationship Id="rId4" Type="http://schemas.openxmlformats.org/officeDocument/2006/relationships/image" Target="../media/image180.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10.png"/><Relationship Id="rId7" Type="http://schemas.openxmlformats.org/officeDocument/2006/relationships/image" Target="../media/image140.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30.png"/><Relationship Id="rId5" Type="http://schemas.openxmlformats.org/officeDocument/2006/relationships/image" Target="../media/image19.png"/><Relationship Id="rId10" Type="http://schemas.openxmlformats.org/officeDocument/2006/relationships/image" Target="../media/image10.png"/><Relationship Id="rId4" Type="http://schemas.openxmlformats.org/officeDocument/2006/relationships/image" Target="../media/image16.png"/><Relationship Id="rId9" Type="http://schemas.openxmlformats.org/officeDocument/2006/relationships/image" Target="../media/image100.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210.png"/><Relationship Id="rId5" Type="http://schemas.openxmlformats.org/officeDocument/2006/relationships/image" Target="../media/image200.png"/><Relationship Id="rId4" Type="http://schemas.openxmlformats.org/officeDocument/2006/relationships/image" Target="../media/image180.pn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147801A9-E6AC-B5F2-3448-6B5D23269BF0}"/>
              </a:ext>
            </a:extLst>
          </p:cNvPr>
          <p:cNvSpPr/>
          <p:nvPr/>
        </p:nvSpPr>
        <p:spPr>
          <a:xfrm flipV="1">
            <a:off x="65545" y="3247621"/>
            <a:ext cx="11981605" cy="80011"/>
          </a:xfrm>
          <a:prstGeom prst="rect">
            <a:avLst/>
          </a:prstGeom>
          <a:gradFill flip="none" rotWithShape="1">
            <a:gsLst>
              <a:gs pos="54000">
                <a:srgbClr val="5CDDA2"/>
              </a:gs>
              <a:gs pos="0">
                <a:srgbClr val="BFF594"/>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endParaRPr lang="zh-CN" altLang="en-US"/>
          </a:p>
        </p:txBody>
      </p:sp>
      <p:sp>
        <p:nvSpPr>
          <p:cNvPr id="9" name="文本框 8">
            <a:extLst>
              <a:ext uri="{FF2B5EF4-FFF2-40B4-BE49-F238E27FC236}">
                <a16:creationId xmlns:a16="http://schemas.microsoft.com/office/drawing/2014/main" id="{28EEB6AF-B4BD-3B19-B4AA-1E505E7AE472}"/>
              </a:ext>
            </a:extLst>
          </p:cNvPr>
          <p:cNvSpPr txBox="1"/>
          <p:nvPr/>
        </p:nvSpPr>
        <p:spPr>
          <a:xfrm>
            <a:off x="765309" y="2351874"/>
            <a:ext cx="10824445" cy="553998"/>
          </a:xfrm>
          <a:prstGeom prst="rect">
            <a:avLst/>
          </a:prstGeom>
          <a:noFill/>
        </p:spPr>
        <p:txBody>
          <a:bodyPr wrap="square" lIns="0" tIns="0" rIns="0" bIns="0" rtlCol="0">
            <a:spAutoFit/>
          </a:bodyPr>
          <a:lstStyle/>
          <a:p>
            <a:pPr algn="ctr"/>
            <a:r>
              <a:rPr lang="zh-CN" altLang="en-US" sz="3600" b="1" dirty="0">
                <a:latin typeface="Times New Roman" panose="02020603050405020304" pitchFamily="18" charset="0"/>
                <a:ea typeface="Segoe UI Black" panose="020B0A02040204020203" pitchFamily="34" charset="0"/>
                <a:cs typeface="Times New Roman" panose="02020603050405020304" pitchFamily="18" charset="0"/>
              </a:rPr>
              <a:t>第二膝宇宙线全粒子能谱和平均对数质量的测量</a:t>
            </a:r>
            <a:endParaRPr lang="en-US" altLang="zh-CN" sz="3600" b="1" dirty="0">
              <a:latin typeface="Times New Roman" panose="02020603050405020304" pitchFamily="18" charset="0"/>
              <a:ea typeface="Segoe UI Black" panose="020B0A02040204020203"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 name="文本框 1">
                <a:extLst>
                  <a:ext uri="{FF2B5EF4-FFF2-40B4-BE49-F238E27FC236}">
                    <a16:creationId xmlns:a16="http://schemas.microsoft.com/office/drawing/2014/main" id="{2C4D9ED5-B8BA-2653-B352-CA9036801903}"/>
                  </a:ext>
                </a:extLst>
              </p:cNvPr>
              <p:cNvSpPr txBox="1"/>
              <p:nvPr/>
            </p:nvSpPr>
            <p:spPr>
              <a:xfrm>
                <a:off x="2893136" y="3806711"/>
                <a:ext cx="6113661" cy="461665"/>
              </a:xfrm>
              <a:prstGeom prst="rect">
                <a:avLst/>
              </a:prstGeom>
              <a:noFill/>
            </p:spPr>
            <p:txBody>
              <a:bodyPr wrap="none" rtlCol="0">
                <a:spAutoFit/>
              </a:bodyPr>
              <a:lstStyle/>
              <a:p>
                <a14:m>
                  <m:oMath xmlns:m="http://schemas.openxmlformats.org/officeDocument/2006/math">
                    <m:sSup>
                      <m:sSupPr>
                        <m:ctrlPr>
                          <a:rPr lang="zh-CN" altLang="en-US" sz="2400" b="1" i="1">
                            <a:latin typeface="Cambria Math" panose="02040503050406030204" pitchFamily="18" charset="0"/>
                            <a:ea typeface="华文楷体" panose="02010600040101010101" pitchFamily="2" charset="-122"/>
                            <a:cs typeface="Times New Roman" panose="02020603050405020304" pitchFamily="18" charset="0"/>
                          </a:rPr>
                        </m:ctrlPr>
                      </m:sSupPr>
                      <m:e>
                        <m:r>
                          <a:rPr lang="zh-CN" altLang="en-US" sz="2400" b="1" i="1">
                            <a:latin typeface="Cambria Math" panose="02040503050406030204" pitchFamily="18" charset="0"/>
                            <a:ea typeface="华文楷体" panose="02010600040101010101" pitchFamily="2" charset="-122"/>
                            <a:cs typeface="Times New Roman" panose="02020603050405020304" pitchFamily="18" charset="0"/>
                          </a:rPr>
                          <m:t>张恒英</m:t>
                        </m:r>
                      </m:e>
                      <m:sup>
                        <m:r>
                          <a:rPr lang="en-US" altLang="zh-CN" sz="2400" b="0" i="1" smtClean="0">
                            <a:latin typeface="Cambria Math" panose="02040503050406030204" pitchFamily="18" charset="0"/>
                            <a:ea typeface="华文楷体" panose="02010600040101010101" pitchFamily="2" charset="-122"/>
                            <a:cs typeface="Times New Roman" panose="02020603050405020304" pitchFamily="18" charset="0"/>
                          </a:rPr>
                          <m:t>1</m:t>
                        </m:r>
                      </m:sup>
                    </m:sSup>
                  </m:oMath>
                </a14:m>
                <a:r>
                  <a:rPr lang="en-US" altLang="zh-CN" sz="2400" dirty="0">
                    <a:latin typeface="Times New Roman" panose="02020603050405020304" pitchFamily="18" charset="0"/>
                    <a:ea typeface="华文楷体" panose="02010600040101010101" pitchFamily="2" charset="-122"/>
                    <a:cs typeface="Times New Roman" panose="02020603050405020304" pitchFamily="18" charset="0"/>
                  </a:rPr>
                  <a:t>, </a:t>
                </a:r>
                <a14:m>
                  <m:oMath xmlns:m="http://schemas.openxmlformats.org/officeDocument/2006/math">
                    <m:sSup>
                      <m:sSupPr>
                        <m:ctrlPr>
                          <a:rPr lang="zh-CN" altLang="en-US" sz="2400" i="1">
                            <a:latin typeface="Cambria Math" panose="02040503050406030204" pitchFamily="18" charset="0"/>
                            <a:ea typeface="华文楷体" panose="02010600040101010101" pitchFamily="2" charset="-122"/>
                            <a:cs typeface="Times New Roman" panose="02020603050405020304" pitchFamily="18" charset="0"/>
                          </a:rPr>
                        </m:ctrlPr>
                      </m:sSupPr>
                      <m:e>
                        <m:r>
                          <a:rPr lang="zh-CN" altLang="en-US" sz="2400" i="1">
                            <a:latin typeface="Cambria Math" panose="02040503050406030204" pitchFamily="18" charset="0"/>
                            <a:ea typeface="华文楷体" panose="02010600040101010101" pitchFamily="2" charset="-122"/>
                            <a:cs typeface="Times New Roman" panose="02020603050405020304" pitchFamily="18" charset="0"/>
                          </a:rPr>
                          <m:t>程</m:t>
                        </m:r>
                        <m:r>
                          <a:rPr lang="zh-CN" altLang="en-US" sz="2400" i="1" smtClean="0">
                            <a:latin typeface="Cambria Math" panose="02040503050406030204" pitchFamily="18" charset="0"/>
                            <a:ea typeface="华文楷体" panose="02010600040101010101" pitchFamily="2" charset="-122"/>
                            <a:cs typeface="Times New Roman" panose="02020603050405020304" pitchFamily="18" charset="0"/>
                          </a:rPr>
                          <m:t>沁</m:t>
                        </m:r>
                        <m:r>
                          <a:rPr lang="zh-CN" altLang="en-US" sz="2400" i="1">
                            <a:latin typeface="Cambria Math" panose="02040503050406030204" pitchFamily="18" charset="0"/>
                            <a:ea typeface="华文楷体" panose="02010600040101010101" pitchFamily="2" charset="-122"/>
                            <a:cs typeface="Times New Roman" panose="02020603050405020304" pitchFamily="18" charset="0"/>
                          </a:rPr>
                          <m:t>宜</m:t>
                        </m:r>
                      </m:e>
                      <m:sup>
                        <m:r>
                          <a:rPr lang="en-US" altLang="zh-CN" sz="2400" b="0" i="1" smtClean="0">
                            <a:latin typeface="Cambria Math" panose="02040503050406030204" pitchFamily="18" charset="0"/>
                            <a:ea typeface="华文楷体" panose="02010600040101010101" pitchFamily="2" charset="-122"/>
                            <a:cs typeface="Times New Roman" panose="02020603050405020304" pitchFamily="18" charset="0"/>
                          </a:rPr>
                          <m:t>2</m:t>
                        </m:r>
                      </m:sup>
                    </m:sSup>
                  </m:oMath>
                </a14:m>
                <a:r>
                  <a:rPr lang="en-US" altLang="zh-CN" sz="2400" dirty="0">
                    <a:latin typeface="Times New Roman" panose="02020603050405020304" pitchFamily="18" charset="0"/>
                    <a:ea typeface="华文楷体" panose="02010600040101010101" pitchFamily="2" charset="-122"/>
                    <a:cs typeface="Times New Roman" panose="02020603050405020304" pitchFamily="18" charset="0"/>
                  </a:rPr>
                  <a:t>, </a:t>
                </a:r>
                <a14:m>
                  <m:oMath xmlns:m="http://schemas.openxmlformats.org/officeDocument/2006/math">
                    <m:sSup>
                      <m:sSupPr>
                        <m:ctrlPr>
                          <a:rPr lang="zh-CN" altLang="en-US" sz="2400" i="1">
                            <a:latin typeface="Cambria Math" panose="02040503050406030204" pitchFamily="18" charset="0"/>
                            <a:ea typeface="华文楷体" panose="02010600040101010101" pitchFamily="2" charset="-122"/>
                            <a:cs typeface="Times New Roman" panose="02020603050405020304" pitchFamily="18" charset="0"/>
                          </a:rPr>
                        </m:ctrlPr>
                      </m:sSupPr>
                      <m:e>
                        <m:r>
                          <a:rPr lang="zh-CN" altLang="en-US" sz="2400" i="1">
                            <a:latin typeface="Cambria Math" panose="02040503050406030204" pitchFamily="18" charset="0"/>
                            <a:ea typeface="华文楷体" panose="02010600040101010101" pitchFamily="2" charset="-122"/>
                            <a:cs typeface="Times New Roman" panose="02020603050405020304" pitchFamily="18" charset="0"/>
                          </a:rPr>
                          <m:t>马玲玲</m:t>
                        </m:r>
                      </m:e>
                      <m:sup>
                        <m:r>
                          <a:rPr lang="en-US" altLang="zh-CN" sz="2400" i="1">
                            <a:latin typeface="Cambria Math" panose="02040503050406030204" pitchFamily="18" charset="0"/>
                            <a:ea typeface="华文楷体" panose="02010600040101010101" pitchFamily="2" charset="-122"/>
                            <a:cs typeface="Times New Roman" panose="02020603050405020304" pitchFamily="18" charset="0"/>
                          </a:rPr>
                          <m:t>2</m:t>
                        </m:r>
                      </m:sup>
                    </m:sSup>
                  </m:oMath>
                </a14:m>
                <a:r>
                  <a:rPr lang="en-US" altLang="zh-CN" sz="2400" dirty="0">
                    <a:latin typeface="Times New Roman" panose="02020603050405020304" pitchFamily="18" charset="0"/>
                    <a:ea typeface="华文楷体" panose="02010600040101010101" pitchFamily="2" charset="-122"/>
                    <a:cs typeface="Times New Roman" panose="02020603050405020304" pitchFamily="18" charset="0"/>
                  </a:rPr>
                  <a:t>, </a:t>
                </a:r>
                <a14:m>
                  <m:oMath xmlns:m="http://schemas.openxmlformats.org/officeDocument/2006/math">
                    <m:sSup>
                      <m:sSupPr>
                        <m:ctrlPr>
                          <a:rPr lang="zh-CN" altLang="en-US" sz="2400" i="1" smtClean="0">
                            <a:latin typeface="Cambria Math" panose="02040503050406030204" pitchFamily="18" charset="0"/>
                            <a:ea typeface="华文楷体" panose="02010600040101010101" pitchFamily="2" charset="-122"/>
                            <a:cs typeface="Times New Roman" panose="02020603050405020304" pitchFamily="18" charset="0"/>
                          </a:rPr>
                        </m:ctrlPr>
                      </m:sSupPr>
                      <m:e>
                        <m:r>
                          <a:rPr lang="zh-CN" altLang="en-US" sz="2400" i="1" smtClean="0">
                            <a:latin typeface="Cambria Math" panose="02040503050406030204" pitchFamily="18" charset="0"/>
                            <a:ea typeface="华文楷体" panose="02010600040101010101" pitchFamily="2" charset="-122"/>
                            <a:cs typeface="Times New Roman" panose="02020603050405020304" pitchFamily="18" charset="0"/>
                          </a:rPr>
                          <m:t>何</m:t>
                        </m:r>
                        <m:r>
                          <a:rPr lang="zh-CN" altLang="en-US" sz="2400" i="1">
                            <a:latin typeface="Cambria Math" panose="02040503050406030204" pitchFamily="18" charset="0"/>
                            <a:ea typeface="华文楷体" panose="02010600040101010101" pitchFamily="2" charset="-122"/>
                            <a:cs typeface="Times New Roman" panose="02020603050405020304" pitchFamily="18" charset="0"/>
                          </a:rPr>
                          <m:t>会</m:t>
                        </m:r>
                        <m:r>
                          <a:rPr lang="zh-CN" altLang="en-US" sz="2400" i="1" smtClean="0">
                            <a:latin typeface="Cambria Math" panose="02040503050406030204" pitchFamily="18" charset="0"/>
                            <a:ea typeface="华文楷体" panose="02010600040101010101" pitchFamily="2" charset="-122"/>
                            <a:cs typeface="Times New Roman" panose="02020603050405020304" pitchFamily="18" charset="0"/>
                          </a:rPr>
                          <m:t>海</m:t>
                        </m:r>
                      </m:e>
                      <m:sup>
                        <m:r>
                          <a:rPr lang="en-US" altLang="zh-CN" sz="2400" i="1">
                            <a:latin typeface="Cambria Math" panose="02040503050406030204" pitchFamily="18" charset="0"/>
                            <a:ea typeface="华文楷体" panose="02010600040101010101" pitchFamily="2" charset="-122"/>
                            <a:cs typeface="Times New Roman" panose="02020603050405020304" pitchFamily="18" charset="0"/>
                          </a:rPr>
                          <m:t>2</m:t>
                        </m:r>
                      </m:sup>
                    </m:sSup>
                    <m:r>
                      <a:rPr lang="en-US" altLang="zh-CN" sz="2400" i="1">
                        <a:latin typeface="Cambria Math" panose="02040503050406030204" pitchFamily="18" charset="0"/>
                        <a:ea typeface="华文楷体" panose="02010600040101010101" pitchFamily="2" charset="-122"/>
                        <a:cs typeface="Times New Roman" panose="02020603050405020304" pitchFamily="18" charset="0"/>
                      </a:rPr>
                      <m:t> </m:t>
                    </m:r>
                    <m:sSup>
                      <m:sSupPr>
                        <m:ctrlPr>
                          <a:rPr lang="en-US" altLang="zh-CN" sz="2400" i="1" dirty="0">
                            <a:latin typeface="Cambria Math" panose="02040503050406030204" pitchFamily="18" charset="0"/>
                            <a:ea typeface="华文楷体" panose="02010600040101010101" pitchFamily="2" charset="-122"/>
                            <a:cs typeface="Times New Roman" panose="02020603050405020304" pitchFamily="18" charset="0"/>
                          </a:rPr>
                        </m:ctrlPr>
                      </m:sSupPr>
                      <m:e>
                        <m:r>
                          <m:rPr>
                            <m:nor/>
                          </m:rPr>
                          <a:rPr lang="en-US" altLang="zh-CN" sz="2400" i="0" dirty="0">
                            <a:latin typeface="Times New Roman" panose="02020603050405020304" pitchFamily="18" charset="0"/>
                            <a:ea typeface="华文楷体" panose="02010600040101010101" pitchFamily="2" charset="-122"/>
                            <a:cs typeface="Times New Roman" panose="02020603050405020304" pitchFamily="18" charset="0"/>
                          </a:rPr>
                          <m:t>,</m:t>
                        </m:r>
                        <m:r>
                          <a:rPr lang="zh-CN" altLang="en-US" sz="2400" b="0" i="1" dirty="0" smtClean="0">
                            <a:latin typeface="Cambria Math" panose="02040503050406030204" pitchFamily="18" charset="0"/>
                            <a:ea typeface="华文楷体" panose="02010600040101010101" pitchFamily="2" charset="-122"/>
                            <a:cs typeface="Times New Roman" panose="02020603050405020304" pitchFamily="18" charset="0"/>
                          </a:rPr>
                          <m:t>冯</m:t>
                        </m:r>
                        <m:r>
                          <a:rPr lang="zh-CN" altLang="en-US" sz="2400" i="1" dirty="0">
                            <a:latin typeface="Cambria Math" panose="02040503050406030204" pitchFamily="18" charset="0"/>
                            <a:ea typeface="华文楷体" panose="02010600040101010101" pitchFamily="2" charset="-122"/>
                            <a:cs typeface="Times New Roman" panose="02020603050405020304" pitchFamily="18" charset="0"/>
                          </a:rPr>
                          <m:t>存</m:t>
                        </m:r>
                        <m:r>
                          <a:rPr lang="zh-CN" altLang="en-US" sz="2400" i="1" dirty="0" smtClean="0">
                            <a:latin typeface="Cambria Math" panose="02040503050406030204" pitchFamily="18" charset="0"/>
                            <a:ea typeface="华文楷体" panose="02010600040101010101" pitchFamily="2" charset="-122"/>
                            <a:cs typeface="Times New Roman" panose="02020603050405020304" pitchFamily="18" charset="0"/>
                          </a:rPr>
                          <m:t>峰</m:t>
                        </m:r>
                      </m:e>
                      <m:sup>
                        <m:r>
                          <a:rPr lang="en-US" altLang="zh-CN" sz="2400" b="0" i="1" dirty="0" smtClean="0">
                            <a:latin typeface="Cambria Math" panose="02040503050406030204" pitchFamily="18" charset="0"/>
                            <a:ea typeface="华文楷体" panose="02010600040101010101" pitchFamily="2" charset="-122"/>
                            <a:cs typeface="Times New Roman" panose="02020603050405020304" pitchFamily="18" charset="0"/>
                          </a:rPr>
                          <m:t>3</m:t>
                        </m:r>
                      </m:sup>
                    </m:sSup>
                  </m:oMath>
                </a14:m>
                <a:endParaRPr lang="en-US" altLang="zh-CN" sz="2400" dirty="0">
                  <a:latin typeface="Times New Roman" panose="02020603050405020304" pitchFamily="18" charset="0"/>
                  <a:ea typeface="华文楷体" panose="02010600040101010101" pitchFamily="2" charset="-122"/>
                  <a:cs typeface="Times New Roman" panose="02020603050405020304" pitchFamily="18" charset="0"/>
                </a:endParaRPr>
              </a:p>
            </p:txBody>
          </p:sp>
        </mc:Choice>
        <mc:Fallback>
          <p:sp>
            <p:nvSpPr>
              <p:cNvPr id="2" name="文本框 1">
                <a:extLst>
                  <a:ext uri="{FF2B5EF4-FFF2-40B4-BE49-F238E27FC236}">
                    <a16:creationId xmlns:a16="http://schemas.microsoft.com/office/drawing/2014/main" id="{2C4D9ED5-B8BA-2653-B352-CA9036801903}"/>
                  </a:ext>
                </a:extLst>
              </p:cNvPr>
              <p:cNvSpPr txBox="1">
                <a:spLocks noRot="1" noChangeAspect="1" noMove="1" noResize="1" noEditPoints="1" noAdjustHandles="1" noChangeArrowheads="1" noChangeShapeType="1" noTextEdit="1"/>
              </p:cNvSpPr>
              <p:nvPr/>
            </p:nvSpPr>
            <p:spPr>
              <a:xfrm>
                <a:off x="2893136" y="3806711"/>
                <a:ext cx="6113661" cy="461665"/>
              </a:xfrm>
              <a:prstGeom prst="rect">
                <a:avLst/>
              </a:prstGeom>
              <a:blipFill>
                <a:blip r:embed="rId2"/>
                <a:stretch>
                  <a:fillRect l="-699" t="-10526" b="-28947"/>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36E13410-A1A8-7D71-9B82-6434D097E72E}"/>
              </a:ext>
            </a:extLst>
          </p:cNvPr>
          <p:cNvPicPr>
            <a:picLocks noChangeAspect="1"/>
          </p:cNvPicPr>
          <p:nvPr/>
        </p:nvPicPr>
        <p:blipFill>
          <a:blip r:embed="rId3">
            <a:extLst>
              <a:ext uri="{28A0092B-C50C-407E-A947-70E740481C1C}">
                <a14:useLocalDpi xmlns:a14="http://schemas.microsoft.com/office/drawing/2010/main" val="0"/>
              </a:ext>
            </a:extLst>
          </a:blip>
          <a:srcRect l="14797" r="15265"/>
          <a:stretch/>
        </p:blipFill>
        <p:spPr>
          <a:xfrm>
            <a:off x="10907501" y="0"/>
            <a:ext cx="1284499" cy="1223022"/>
          </a:xfrm>
          <a:prstGeom prst="rect">
            <a:avLst/>
          </a:prstGeom>
        </p:spPr>
      </p:pic>
      <p:sp>
        <p:nvSpPr>
          <p:cNvPr id="7" name="文本框 6">
            <a:extLst>
              <a:ext uri="{FF2B5EF4-FFF2-40B4-BE49-F238E27FC236}">
                <a16:creationId xmlns:a16="http://schemas.microsoft.com/office/drawing/2014/main" id="{F01B68BE-D364-4057-8990-6366BFA83C01}"/>
              </a:ext>
            </a:extLst>
          </p:cNvPr>
          <p:cNvSpPr txBox="1"/>
          <p:nvPr/>
        </p:nvSpPr>
        <p:spPr>
          <a:xfrm>
            <a:off x="350299" y="155191"/>
            <a:ext cx="6716184" cy="646331"/>
          </a:xfrm>
          <a:prstGeom prst="rect">
            <a:avLst/>
          </a:prstGeom>
          <a:noFill/>
        </p:spPr>
        <p:txBody>
          <a:bodyPr wrap="square">
            <a:spAutoFit/>
          </a:bodyPr>
          <a:lstStyle/>
          <a:p>
            <a:pPr algn="just">
              <a:tabLst>
                <a:tab pos="2637155" algn="ctr"/>
                <a:tab pos="5274310" algn="r"/>
                <a:tab pos="2637155" algn="ctr"/>
                <a:tab pos="2743200" algn="ctr"/>
                <a:tab pos="5274310" algn="r"/>
                <a:tab pos="5486400" algn="r"/>
              </a:tabLst>
            </a:pPr>
            <a:r>
              <a:rPr lang="zh-CN"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国家重点研发计划</a:t>
            </a:r>
            <a:r>
              <a:rPr lang="en-US"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“LHAASO </a:t>
            </a:r>
            <a:r>
              <a:rPr lang="zh-CN"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天体辐射与宇宙线成分谱观测研究及新探测技术研究</a:t>
            </a:r>
            <a:r>
              <a:rPr lang="en-US"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项目</a:t>
            </a:r>
            <a:r>
              <a:rPr lang="en-US"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2026</a:t>
            </a:r>
            <a:r>
              <a:rPr lang="zh-CN"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年度会议暨宇宙线起源研讨会</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0" name="文本框 9">
            <a:extLst>
              <a:ext uri="{FF2B5EF4-FFF2-40B4-BE49-F238E27FC236}">
                <a16:creationId xmlns:a16="http://schemas.microsoft.com/office/drawing/2014/main" id="{AB11836C-9129-7EFC-C8E2-E5F04455F61F}"/>
              </a:ext>
            </a:extLst>
          </p:cNvPr>
          <p:cNvSpPr txBox="1"/>
          <p:nvPr/>
        </p:nvSpPr>
        <p:spPr>
          <a:xfrm>
            <a:off x="4605284" y="4495913"/>
            <a:ext cx="4091025" cy="1015663"/>
          </a:xfrm>
          <a:prstGeom prst="rect">
            <a:avLst/>
          </a:prstGeom>
          <a:noFill/>
        </p:spPr>
        <p:txBody>
          <a:bodyPr wrap="square">
            <a:spAutoFit/>
          </a:bodyPr>
          <a:lstStyle/>
          <a:p>
            <a:r>
              <a:rPr lang="en-US" altLang="zh-CN" sz="2000" dirty="0">
                <a:latin typeface="Times New Roman" panose="02020603050405020304" pitchFamily="18" charset="0"/>
                <a:ea typeface="华文楷体" panose="02010600040101010101" pitchFamily="2" charset="-122"/>
                <a:cs typeface="Times New Roman" panose="02020603050405020304" pitchFamily="18" charset="0"/>
              </a:rPr>
              <a:t>1.</a:t>
            </a:r>
            <a:r>
              <a:rPr lang="zh-CN" altLang="en-US" sz="2000" dirty="0">
                <a:latin typeface="Times New Roman" panose="02020603050405020304" pitchFamily="18" charset="0"/>
                <a:ea typeface="华文楷体" panose="02010600040101010101" pitchFamily="2" charset="-122"/>
                <a:cs typeface="Times New Roman" panose="02020603050405020304" pitchFamily="18" charset="0"/>
              </a:rPr>
              <a:t>云南大学</a:t>
            </a:r>
            <a:endParaRPr lang="en-US" altLang="zh-CN" sz="2000" dirty="0">
              <a:latin typeface="Times New Roman" panose="02020603050405020304" pitchFamily="18" charset="0"/>
              <a:ea typeface="华文楷体" panose="02010600040101010101" pitchFamily="2" charset="-122"/>
              <a:cs typeface="Times New Roman" panose="02020603050405020304" pitchFamily="18" charset="0"/>
            </a:endParaRPr>
          </a:p>
          <a:p>
            <a:r>
              <a:rPr lang="en-US" altLang="zh-CN" sz="2000" dirty="0">
                <a:latin typeface="Times New Roman" panose="02020603050405020304" pitchFamily="18" charset="0"/>
                <a:ea typeface="华文楷体" panose="02010600040101010101" pitchFamily="2" charset="-122"/>
                <a:cs typeface="Times New Roman" panose="02020603050405020304" pitchFamily="18" charset="0"/>
              </a:rPr>
              <a:t>2.</a:t>
            </a:r>
            <a:r>
              <a:rPr lang="zh-CN" altLang="en-US" sz="2000" dirty="0">
                <a:latin typeface="Times New Roman" panose="02020603050405020304" pitchFamily="18" charset="0"/>
                <a:ea typeface="华文楷体" panose="02010600040101010101" pitchFamily="2" charset="-122"/>
                <a:cs typeface="Times New Roman" panose="02020603050405020304" pitchFamily="18" charset="0"/>
              </a:rPr>
              <a:t>中国科学院高能物理研究所</a:t>
            </a:r>
            <a:endParaRPr lang="en-US" altLang="zh-CN" sz="2000" dirty="0">
              <a:latin typeface="Times New Roman" panose="02020603050405020304" pitchFamily="18" charset="0"/>
              <a:ea typeface="华文楷体" panose="02010600040101010101" pitchFamily="2" charset="-122"/>
              <a:cs typeface="Times New Roman" panose="02020603050405020304" pitchFamily="18" charset="0"/>
            </a:endParaRPr>
          </a:p>
          <a:p>
            <a:r>
              <a:rPr lang="en-US" altLang="zh-CN" sz="2000" dirty="0">
                <a:latin typeface="Times New Roman" panose="02020603050405020304" pitchFamily="18" charset="0"/>
                <a:ea typeface="华文楷体" panose="02010600040101010101" pitchFamily="2" charset="-122"/>
                <a:cs typeface="Times New Roman" panose="02020603050405020304" pitchFamily="18" charset="0"/>
              </a:rPr>
              <a:t>3.</a:t>
            </a:r>
            <a:r>
              <a:rPr lang="zh-CN" altLang="en-US" sz="2000" dirty="0">
                <a:latin typeface="Times New Roman" panose="02020603050405020304" pitchFamily="18" charset="0"/>
                <a:ea typeface="华文楷体" panose="02010600040101010101" pitchFamily="2" charset="-122"/>
                <a:cs typeface="Times New Roman" panose="02020603050405020304" pitchFamily="18" charset="0"/>
              </a:rPr>
              <a:t>山东大学</a:t>
            </a:r>
            <a:endParaRPr lang="en-US" altLang="zh-CN" sz="2000" dirty="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4" name="文本框 3">
            <a:extLst>
              <a:ext uri="{FF2B5EF4-FFF2-40B4-BE49-F238E27FC236}">
                <a16:creationId xmlns:a16="http://schemas.microsoft.com/office/drawing/2014/main" id="{14959D81-1DD5-56F0-C951-B5AB6506525E}"/>
              </a:ext>
            </a:extLst>
          </p:cNvPr>
          <p:cNvSpPr txBox="1"/>
          <p:nvPr/>
        </p:nvSpPr>
        <p:spPr>
          <a:xfrm>
            <a:off x="11916345" y="6514305"/>
            <a:ext cx="261610"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1</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3097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5254371C-0566-ACDA-AF2D-8FE7E5C63B75}"/>
              </a:ext>
            </a:extLst>
          </p:cNvPr>
          <p:cNvPicPr>
            <a:picLocks noChangeAspect="1"/>
          </p:cNvPicPr>
          <p:nvPr/>
        </p:nvPicPr>
        <p:blipFill>
          <a:blip r:embed="rId2"/>
          <a:stretch>
            <a:fillRect/>
          </a:stretch>
        </p:blipFill>
        <p:spPr>
          <a:xfrm>
            <a:off x="49790" y="910346"/>
            <a:ext cx="3909639" cy="2869535"/>
          </a:xfrm>
          <a:prstGeom prst="rect">
            <a:avLst/>
          </a:prstGeom>
        </p:spPr>
      </p:pic>
      <p:sp>
        <p:nvSpPr>
          <p:cNvPr id="3" name="文本占位符 1">
            <a:extLst>
              <a:ext uri="{FF2B5EF4-FFF2-40B4-BE49-F238E27FC236}">
                <a16:creationId xmlns:a16="http://schemas.microsoft.com/office/drawing/2014/main" id="{D4EFA34A-4937-1E10-F833-4CA67D94DC59}"/>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能量重建</a:t>
            </a:r>
            <a:endParaRPr lang="en-US" altLang="zh-CN" sz="3200" b="1" dirty="0">
              <a:latin typeface="华文新魏" panose="02010800040101010101" pitchFamily="2" charset="-122"/>
              <a:ea typeface="华文新魏" panose="02010800040101010101" pitchFamily="2" charset="-122"/>
            </a:endParaRPr>
          </a:p>
        </p:txBody>
      </p:sp>
      <p:sp>
        <p:nvSpPr>
          <p:cNvPr id="5" name="文本框 4">
            <a:extLst>
              <a:ext uri="{FF2B5EF4-FFF2-40B4-BE49-F238E27FC236}">
                <a16:creationId xmlns:a16="http://schemas.microsoft.com/office/drawing/2014/main" id="{E857C01E-D200-6FCB-E046-CFFBD21B2557}"/>
              </a:ext>
            </a:extLst>
          </p:cNvPr>
          <p:cNvSpPr txBox="1"/>
          <p:nvPr/>
        </p:nvSpPr>
        <p:spPr>
          <a:xfrm>
            <a:off x="836759" y="1155480"/>
            <a:ext cx="1150736" cy="369332"/>
          </a:xfrm>
          <a:prstGeom prst="rect">
            <a:avLst/>
          </a:prstGeom>
          <a:noFill/>
        </p:spPr>
        <p:txBody>
          <a:bodyPr wrap="square" rtlCol="0">
            <a:spAutoFit/>
          </a:bodyPr>
          <a:lstStyle/>
          <a:p>
            <a:r>
              <a:rPr lang="en-US" altLang="zh-CN" dirty="0">
                <a:solidFill>
                  <a:srgbClr val="FF0000"/>
                </a:solidFill>
              </a:rPr>
              <a:t>EPOS-LHC</a:t>
            </a:r>
            <a:endParaRPr lang="zh-CN" altLang="en-US" dirty="0">
              <a:solidFill>
                <a:srgbClr val="FF0000"/>
              </a:solidFill>
            </a:endParaRPr>
          </a:p>
        </p:txBody>
      </p:sp>
      <p:pic>
        <p:nvPicPr>
          <p:cNvPr id="6" name="图片 5">
            <a:extLst>
              <a:ext uri="{FF2B5EF4-FFF2-40B4-BE49-F238E27FC236}">
                <a16:creationId xmlns:a16="http://schemas.microsoft.com/office/drawing/2014/main" id="{86F13495-BFD6-DCFE-815A-BE8C9CDD7669}"/>
              </a:ext>
            </a:extLst>
          </p:cNvPr>
          <p:cNvPicPr>
            <a:picLocks noChangeAspect="1"/>
          </p:cNvPicPr>
          <p:nvPr/>
        </p:nvPicPr>
        <p:blipFill>
          <a:blip r:embed="rId3"/>
          <a:stretch>
            <a:fillRect/>
          </a:stretch>
        </p:blipFill>
        <p:spPr>
          <a:xfrm>
            <a:off x="294271" y="3787019"/>
            <a:ext cx="3728670" cy="2694441"/>
          </a:xfrm>
          <a:prstGeom prst="rect">
            <a:avLst/>
          </a:prstGeom>
        </p:spPr>
      </p:pic>
      <p:pic>
        <p:nvPicPr>
          <p:cNvPr id="7" name="图片 6">
            <a:extLst>
              <a:ext uri="{FF2B5EF4-FFF2-40B4-BE49-F238E27FC236}">
                <a16:creationId xmlns:a16="http://schemas.microsoft.com/office/drawing/2014/main" id="{8D406BF8-7445-3991-D435-EBC1D0083E65}"/>
              </a:ext>
            </a:extLst>
          </p:cNvPr>
          <p:cNvPicPr>
            <a:picLocks noChangeAspect="1"/>
          </p:cNvPicPr>
          <p:nvPr/>
        </p:nvPicPr>
        <p:blipFill>
          <a:blip r:embed="rId4"/>
          <a:stretch>
            <a:fillRect/>
          </a:stretch>
        </p:blipFill>
        <p:spPr>
          <a:xfrm>
            <a:off x="4032162" y="3786493"/>
            <a:ext cx="3746777" cy="2694442"/>
          </a:xfrm>
          <a:prstGeom prst="rect">
            <a:avLst/>
          </a:prstGeom>
        </p:spPr>
      </p:pic>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90A2752C-0146-FE2F-6815-13AC3F25275E}"/>
                  </a:ext>
                </a:extLst>
              </p:cNvPr>
              <p:cNvSpPr txBox="1"/>
              <p:nvPr/>
            </p:nvSpPr>
            <p:spPr>
              <a:xfrm>
                <a:off x="2803105" y="426471"/>
                <a:ext cx="2800338" cy="40863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altLang="zh-CN" b="1" i="1" smtClean="0">
                              <a:latin typeface="Cambria Math" panose="02040503050406030204" pitchFamily="18" charset="0"/>
                            </a:rPr>
                          </m:ctrlPr>
                        </m:sSubSupPr>
                        <m:e>
                          <m:r>
                            <a:rPr lang="en-US" altLang="zh-CN" b="1" i="1" smtClean="0">
                              <a:latin typeface="Cambria Math" panose="02040503050406030204" pitchFamily="18" charset="0"/>
                            </a:rPr>
                            <m:t>𝑵</m:t>
                          </m:r>
                        </m:e>
                        <m:sub>
                          <m:r>
                            <a:rPr lang="en-US" altLang="zh-CN" b="1" i="1" smtClean="0">
                              <a:latin typeface="Cambria Math" panose="02040503050406030204" pitchFamily="18" charset="0"/>
                            </a:rPr>
                            <m:t>𝒆</m:t>
                          </m:r>
                          <m:r>
                            <a:rPr lang="zh-CN" altLang="en-US" b="1" i="1" smtClean="0">
                              <a:latin typeface="Cambria Math" panose="02040503050406030204" pitchFamily="18" charset="0"/>
                            </a:rPr>
                            <m:t>𝝁</m:t>
                          </m:r>
                        </m:sub>
                        <m:sup>
                          <m:r>
                            <a:rPr lang="en-US" altLang="zh-CN" b="1" i="1" smtClean="0">
                              <a:latin typeface="Cambria Math" panose="02040503050406030204" pitchFamily="18" charset="0"/>
                            </a:rPr>
                            <m:t>𝒂𝒍𝒍</m:t>
                          </m:r>
                        </m:sup>
                      </m:sSubSup>
                      <m:r>
                        <a:rPr lang="en-US" altLang="zh-CN" b="1" i="1" smtClean="0">
                          <a:latin typeface="Cambria Math" panose="02040503050406030204" pitchFamily="18" charset="0"/>
                        </a:rPr>
                        <m:t>=</m:t>
                      </m:r>
                      <m:sSubSup>
                        <m:sSubSupPr>
                          <m:ctrlPr>
                            <a:rPr lang="en-US" altLang="zh-CN" b="1" i="1" smtClean="0">
                              <a:latin typeface="Cambria Math" panose="02040503050406030204" pitchFamily="18" charset="0"/>
                            </a:rPr>
                          </m:ctrlPr>
                        </m:sSubSupPr>
                        <m:e>
                          <m:r>
                            <a:rPr lang="en-US" altLang="zh-CN" b="1" i="1" smtClean="0">
                              <a:latin typeface="Cambria Math" panose="02040503050406030204" pitchFamily="18" charset="0"/>
                            </a:rPr>
                            <m:t>𝑵</m:t>
                          </m:r>
                        </m:e>
                        <m:sub>
                          <m:r>
                            <a:rPr lang="en-US" altLang="zh-CN" b="1" i="1" smtClean="0">
                              <a:latin typeface="Cambria Math" panose="02040503050406030204" pitchFamily="18" charset="0"/>
                            </a:rPr>
                            <m:t>𝒆</m:t>
                          </m:r>
                        </m:sub>
                        <m:sup>
                          <m:r>
                            <a:rPr lang="en-US" altLang="zh-CN" b="1" i="1" smtClean="0">
                              <a:latin typeface="Cambria Math" panose="02040503050406030204" pitchFamily="18" charset="0"/>
                            </a:rPr>
                            <m:t>𝒂𝒍𝒍</m:t>
                          </m:r>
                        </m:sup>
                      </m:sSubSup>
                      <m:r>
                        <a:rPr lang="en-US" altLang="zh-CN" b="1" i="1" smtClean="0">
                          <a:latin typeface="Cambria Math" panose="02040503050406030204" pitchFamily="18" charset="0"/>
                        </a:rPr>
                        <m:t>+</m:t>
                      </m:r>
                      <m:sSubSup>
                        <m:sSubSupPr>
                          <m:ctrlPr>
                            <a:rPr lang="en-US" altLang="zh-CN" b="1" i="1" smtClean="0">
                              <a:solidFill>
                                <a:srgbClr val="FF0000"/>
                              </a:solidFill>
                              <a:latin typeface="Cambria Math" panose="02040503050406030204" pitchFamily="18" charset="0"/>
                            </a:rPr>
                          </m:ctrlPr>
                        </m:sSubSupPr>
                        <m:e>
                          <m:r>
                            <a:rPr lang="en-US" altLang="zh-CN" b="1" i="1" smtClean="0">
                              <a:solidFill>
                                <a:srgbClr val="FF0000"/>
                              </a:solidFill>
                              <a:latin typeface="Cambria Math" panose="02040503050406030204" pitchFamily="18" charset="0"/>
                            </a:rPr>
                            <m:t>𝟖</m:t>
                          </m:r>
                          <m:r>
                            <a:rPr lang="en-US" altLang="zh-CN" b="1" i="1" smtClean="0">
                              <a:latin typeface="Cambria Math" panose="02040503050406030204" pitchFamily="18" charset="0"/>
                            </a:rPr>
                            <m:t>𝑵</m:t>
                          </m:r>
                        </m:e>
                        <m:sub>
                          <m:r>
                            <a:rPr lang="zh-CN" altLang="en-US" b="1" i="1" smtClean="0">
                              <a:latin typeface="Cambria Math" panose="02040503050406030204" pitchFamily="18" charset="0"/>
                            </a:rPr>
                            <m:t>𝝁</m:t>
                          </m:r>
                        </m:sub>
                        <m:sup>
                          <m:r>
                            <a:rPr lang="en-US" altLang="zh-CN" b="1" i="1" smtClean="0">
                              <a:latin typeface="Cambria Math" panose="02040503050406030204" pitchFamily="18" charset="0"/>
                            </a:rPr>
                            <m:t>𝒂𝒍𝒍</m:t>
                          </m:r>
                        </m:sup>
                      </m:sSubSup>
                    </m:oMath>
                  </m:oMathPara>
                </a14:m>
                <a:endParaRPr lang="zh-CN" altLang="en-US" dirty="0"/>
              </a:p>
            </p:txBody>
          </p:sp>
        </mc:Choice>
        <mc:Fallback xmlns="">
          <p:sp>
            <p:nvSpPr>
              <p:cNvPr id="8" name="文本框 7">
                <a:extLst>
                  <a:ext uri="{FF2B5EF4-FFF2-40B4-BE49-F238E27FC236}">
                    <a16:creationId xmlns:a16="http://schemas.microsoft.com/office/drawing/2014/main" id="{90A2752C-0146-FE2F-6815-13AC3F25275E}"/>
                  </a:ext>
                </a:extLst>
              </p:cNvPr>
              <p:cNvSpPr txBox="1">
                <a:spLocks noRot="1" noChangeAspect="1" noMove="1" noResize="1" noEditPoints="1" noAdjustHandles="1" noChangeArrowheads="1" noChangeShapeType="1" noTextEdit="1"/>
              </p:cNvSpPr>
              <p:nvPr/>
            </p:nvSpPr>
            <p:spPr>
              <a:xfrm>
                <a:off x="2803105" y="426471"/>
                <a:ext cx="2800338" cy="408638"/>
              </a:xfrm>
              <a:prstGeom prst="rect">
                <a:avLst/>
              </a:prstGeom>
              <a:blipFill>
                <a:blip r:embed="rId5"/>
                <a:stretch>
                  <a:fillRect b="-149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21B668DF-4387-3C84-0604-FCCE58C85500}"/>
                  </a:ext>
                </a:extLst>
              </p:cNvPr>
              <p:cNvSpPr txBox="1"/>
              <p:nvPr/>
            </p:nvSpPr>
            <p:spPr>
              <a:xfrm>
                <a:off x="5603443" y="426470"/>
                <a:ext cx="4043799" cy="31630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en-US" altLang="zh-CN" b="1" i="1" smtClean="0">
                              <a:latin typeface="Cambria Math" panose="02040503050406030204" pitchFamily="18" charset="0"/>
                            </a:rPr>
                          </m:ctrlPr>
                        </m:funcPr>
                        <m:fName>
                          <m:sSub>
                            <m:sSubPr>
                              <m:ctrlPr>
                                <a:rPr lang="en-US" altLang="zh-CN" b="1" i="1" smtClean="0">
                                  <a:latin typeface="Cambria Math" panose="02040503050406030204" pitchFamily="18" charset="0"/>
                                </a:rPr>
                              </m:ctrlPr>
                            </m:sSubPr>
                            <m:e>
                              <m:r>
                                <a:rPr lang="en-US" altLang="zh-CN" b="1" i="0" smtClean="0">
                                  <a:latin typeface="Cambria Math" panose="02040503050406030204" pitchFamily="18" charset="0"/>
                                </a:rPr>
                                <m:t>𝐥𝐨𝐠</m:t>
                              </m:r>
                            </m:e>
                            <m:sub>
                              <m:r>
                                <a:rPr lang="en-US" altLang="zh-CN" b="1" i="1" smtClean="0">
                                  <a:latin typeface="Cambria Math" panose="02040503050406030204" pitchFamily="18" charset="0"/>
                                </a:rPr>
                                <m:t>𝟏𝟎</m:t>
                              </m:r>
                            </m:sub>
                          </m:sSub>
                        </m:fName>
                        <m:e>
                          <m:d>
                            <m:dPr>
                              <m:ctrlPr>
                                <a:rPr lang="en-US" altLang="zh-CN" b="1" i="1" smtClean="0">
                                  <a:latin typeface="Cambria Math" panose="02040503050406030204" pitchFamily="18" charset="0"/>
                                </a:rPr>
                              </m:ctrlPr>
                            </m:dPr>
                            <m:e>
                              <m:sSub>
                                <m:sSubPr>
                                  <m:ctrlPr>
                                    <a:rPr lang="en-US" altLang="zh-CN" b="1" i="1" smtClean="0">
                                      <a:latin typeface="Cambria Math" panose="02040503050406030204" pitchFamily="18" charset="0"/>
                                    </a:rPr>
                                  </m:ctrlPr>
                                </m:sSubPr>
                                <m:e>
                                  <m:r>
                                    <a:rPr lang="en-US" altLang="zh-CN" b="1" i="1" smtClean="0">
                                      <a:latin typeface="Cambria Math" panose="02040503050406030204" pitchFamily="18" charset="0"/>
                                    </a:rPr>
                                    <m:t>𝑬</m:t>
                                  </m:r>
                                </m:e>
                                <m:sub>
                                  <m:r>
                                    <a:rPr lang="en-US" altLang="zh-CN" b="1" i="0" smtClean="0">
                                      <a:latin typeface="Cambria Math" panose="02040503050406030204" pitchFamily="18" charset="0"/>
                                    </a:rPr>
                                    <m:t>𝐫𝐞𝐜</m:t>
                                  </m:r>
                                </m:sub>
                              </m:sSub>
                              <m:r>
                                <a:rPr lang="en-US" altLang="zh-CN" b="1" i="0" smtClean="0">
                                  <a:latin typeface="Cambria Math" panose="02040503050406030204" pitchFamily="18" charset="0"/>
                                </a:rPr>
                                <m:t>/</m:t>
                              </m:r>
                              <m:r>
                                <a:rPr lang="en-US" altLang="zh-CN" b="1" i="0" smtClean="0">
                                  <a:latin typeface="Cambria Math" panose="02040503050406030204" pitchFamily="18" charset="0"/>
                                </a:rPr>
                                <m:t>𝐆𝐞𝐕</m:t>
                              </m:r>
                            </m:e>
                          </m:d>
                          <m:r>
                            <a:rPr lang="en-US" altLang="zh-CN" b="1" i="1" smtClean="0">
                              <a:latin typeface="Cambria Math" panose="02040503050406030204" pitchFamily="18" charset="0"/>
                            </a:rPr>
                            <m:t>=</m:t>
                          </m:r>
                          <m:r>
                            <a:rPr lang="en-US" altLang="zh-CN" b="1" i="1" smtClean="0">
                              <a:latin typeface="Cambria Math" panose="02040503050406030204" pitchFamily="18" charset="0"/>
                            </a:rPr>
                            <m:t>𝟎</m:t>
                          </m:r>
                          <m:r>
                            <a:rPr lang="en-US" altLang="zh-CN" b="1" i="1" smtClean="0">
                              <a:latin typeface="Cambria Math" panose="02040503050406030204" pitchFamily="18" charset="0"/>
                            </a:rPr>
                            <m:t>.</m:t>
                          </m:r>
                          <m:r>
                            <a:rPr lang="en-US" altLang="zh-CN" b="1" i="1" smtClean="0">
                              <a:latin typeface="Cambria Math" panose="02040503050406030204" pitchFamily="18" charset="0"/>
                            </a:rPr>
                            <m:t>𝟕𝟐𝟖</m:t>
                          </m:r>
                          <m:r>
                            <a:rPr lang="en-US" altLang="zh-CN" b="1" i="1" smtClean="0">
                              <a:latin typeface="Cambria Math" panose="02040503050406030204" pitchFamily="18" charset="0"/>
                            </a:rPr>
                            <m:t>+</m:t>
                          </m:r>
                          <m:func>
                            <m:funcPr>
                              <m:ctrlPr>
                                <a:rPr lang="en-US" altLang="zh-CN" b="1" i="1" smtClean="0">
                                  <a:latin typeface="Cambria Math" panose="02040503050406030204" pitchFamily="18" charset="0"/>
                                </a:rPr>
                              </m:ctrlPr>
                            </m:funcPr>
                            <m:fName>
                              <m:sSub>
                                <m:sSubPr>
                                  <m:ctrlPr>
                                    <a:rPr lang="en-US" altLang="zh-CN" b="1" i="1" smtClean="0">
                                      <a:latin typeface="Cambria Math" panose="02040503050406030204" pitchFamily="18" charset="0"/>
                                    </a:rPr>
                                  </m:ctrlPr>
                                </m:sSubPr>
                                <m:e>
                                  <m:r>
                                    <a:rPr lang="en-US" altLang="zh-CN" b="1" i="0" smtClean="0">
                                      <a:latin typeface="Cambria Math" panose="02040503050406030204" pitchFamily="18" charset="0"/>
                                    </a:rPr>
                                    <m:t>𝐥𝐨𝐠</m:t>
                                  </m:r>
                                </m:e>
                                <m:sub>
                                  <m:r>
                                    <a:rPr lang="en-US" altLang="zh-CN" b="1" i="1" smtClean="0">
                                      <a:latin typeface="Cambria Math" panose="02040503050406030204" pitchFamily="18" charset="0"/>
                                    </a:rPr>
                                    <m:t>𝟏𝟎</m:t>
                                  </m:r>
                                </m:sub>
                              </m:sSub>
                            </m:fName>
                            <m:e>
                              <m:sSubSup>
                                <m:sSubSupPr>
                                  <m:ctrlPr>
                                    <a:rPr lang="en-US" altLang="zh-CN" b="1" i="1" smtClean="0">
                                      <a:latin typeface="Cambria Math" panose="02040503050406030204" pitchFamily="18" charset="0"/>
                                    </a:rPr>
                                  </m:ctrlPr>
                                </m:sSubSupPr>
                                <m:e>
                                  <m:r>
                                    <a:rPr lang="en-US" altLang="zh-CN" b="1" i="1" smtClean="0">
                                      <a:latin typeface="Cambria Math" panose="02040503050406030204" pitchFamily="18" charset="0"/>
                                    </a:rPr>
                                    <m:t>𝑵</m:t>
                                  </m:r>
                                </m:e>
                                <m:sub>
                                  <m:r>
                                    <a:rPr lang="en-US" altLang="zh-CN" b="1" i="1" smtClean="0">
                                      <a:latin typeface="Cambria Math" panose="02040503050406030204" pitchFamily="18" charset="0"/>
                                    </a:rPr>
                                    <m:t>𝒆</m:t>
                                  </m:r>
                                  <m:r>
                                    <a:rPr lang="zh-CN" altLang="en-US" b="1" i="1" smtClean="0">
                                      <a:latin typeface="Cambria Math" panose="02040503050406030204" pitchFamily="18" charset="0"/>
                                    </a:rPr>
                                    <m:t>𝝁</m:t>
                                  </m:r>
                                </m:sub>
                                <m:sup>
                                  <m:r>
                                    <a:rPr lang="en-US" altLang="zh-CN" b="1" i="1" smtClean="0">
                                      <a:latin typeface="Cambria Math" panose="02040503050406030204" pitchFamily="18" charset="0"/>
                                    </a:rPr>
                                    <m:t>𝒂𝒍𝒍</m:t>
                                  </m:r>
                                </m:sup>
                              </m:sSubSup>
                            </m:e>
                          </m:func>
                          <m:r>
                            <a:rPr lang="en-US" altLang="zh-CN" b="1" i="1" smtClean="0">
                              <a:latin typeface="Cambria Math" panose="02040503050406030204" pitchFamily="18" charset="0"/>
                            </a:rPr>
                            <m:t> </m:t>
                          </m:r>
                        </m:e>
                      </m:func>
                    </m:oMath>
                  </m:oMathPara>
                </a14:m>
                <a:endParaRPr lang="zh-CN" altLang="en-US" b="1" dirty="0"/>
              </a:p>
            </p:txBody>
          </p:sp>
        </mc:Choice>
        <mc:Fallback xmlns="">
          <p:sp>
            <p:nvSpPr>
              <p:cNvPr id="9" name="文本框 8">
                <a:extLst>
                  <a:ext uri="{FF2B5EF4-FFF2-40B4-BE49-F238E27FC236}">
                    <a16:creationId xmlns:a16="http://schemas.microsoft.com/office/drawing/2014/main" id="{21B668DF-4387-3C84-0604-FCCE58C85500}"/>
                  </a:ext>
                </a:extLst>
              </p:cNvPr>
              <p:cNvSpPr txBox="1">
                <a:spLocks noRot="1" noChangeAspect="1" noMove="1" noResize="1" noEditPoints="1" noAdjustHandles="1" noChangeArrowheads="1" noChangeShapeType="1" noTextEdit="1"/>
              </p:cNvSpPr>
              <p:nvPr/>
            </p:nvSpPr>
            <p:spPr>
              <a:xfrm>
                <a:off x="5603443" y="426470"/>
                <a:ext cx="4043799" cy="316305"/>
              </a:xfrm>
              <a:prstGeom prst="rect">
                <a:avLst/>
              </a:prstGeom>
              <a:blipFill>
                <a:blip r:embed="rId6"/>
                <a:stretch>
                  <a:fillRect l="-1355" t="-5769" b="-23077"/>
                </a:stretch>
              </a:blipFill>
            </p:spPr>
            <p:txBody>
              <a:bodyPr/>
              <a:lstStyle/>
              <a:p>
                <a:r>
                  <a:rPr lang="zh-CN" altLang="en-US">
                    <a:noFill/>
                  </a:rPr>
                  <a:t> </a:t>
                </a:r>
              </a:p>
            </p:txBody>
          </p:sp>
        </mc:Fallback>
      </mc:AlternateContent>
      <p:pic>
        <p:nvPicPr>
          <p:cNvPr id="13" name="图片 12">
            <a:extLst>
              <a:ext uri="{FF2B5EF4-FFF2-40B4-BE49-F238E27FC236}">
                <a16:creationId xmlns:a16="http://schemas.microsoft.com/office/drawing/2014/main" id="{B72B26FB-4B4B-5C8C-413B-8B5207BC7121}"/>
              </a:ext>
            </a:extLst>
          </p:cNvPr>
          <p:cNvPicPr>
            <a:picLocks noChangeAspect="1"/>
          </p:cNvPicPr>
          <p:nvPr/>
        </p:nvPicPr>
        <p:blipFill>
          <a:blip r:embed="rId7"/>
          <a:stretch>
            <a:fillRect/>
          </a:stretch>
        </p:blipFill>
        <p:spPr>
          <a:xfrm>
            <a:off x="7903297" y="910346"/>
            <a:ext cx="3934647" cy="2882067"/>
          </a:xfrm>
          <a:prstGeom prst="rect">
            <a:avLst/>
          </a:prstGeom>
        </p:spPr>
      </p:pic>
      <p:sp>
        <p:nvSpPr>
          <p:cNvPr id="14" name="文本框 13">
            <a:extLst>
              <a:ext uri="{FF2B5EF4-FFF2-40B4-BE49-F238E27FC236}">
                <a16:creationId xmlns:a16="http://schemas.microsoft.com/office/drawing/2014/main" id="{491C307F-9798-D8B6-19A2-D5F6373C5A9E}"/>
              </a:ext>
            </a:extLst>
          </p:cNvPr>
          <p:cNvSpPr txBox="1"/>
          <p:nvPr/>
        </p:nvSpPr>
        <p:spPr>
          <a:xfrm>
            <a:off x="8257722" y="4528109"/>
            <a:ext cx="3365024" cy="830997"/>
          </a:xfrm>
          <a:prstGeom prst="rect">
            <a:avLst/>
          </a:prstGeom>
          <a:noFill/>
        </p:spPr>
        <p:txBody>
          <a:bodyPr wrap="none" rtlCol="0">
            <a:spAutoFit/>
          </a:bodyPr>
          <a:lstStyle/>
          <a:p>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能量重建精度好于</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10%</a:t>
            </a:r>
          </a:p>
          <a:p>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能量重建偏差低于</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±4%</a:t>
            </a:r>
            <a:endParaRPr lang="zh-CN" altLang="en-US" sz="2400" dirty="0">
              <a:latin typeface="Times New Roman" panose="02020603050405020304" pitchFamily="18" charset="0"/>
              <a:ea typeface="楷体" panose="02010609060101010101" pitchFamily="49" charset="-122"/>
              <a:cs typeface="Times New Roman" panose="02020603050405020304" pitchFamily="18" charset="0"/>
            </a:endParaRPr>
          </a:p>
        </p:txBody>
      </p:sp>
      <p:pic>
        <p:nvPicPr>
          <p:cNvPr id="16" name="图片 15">
            <a:extLst>
              <a:ext uri="{FF2B5EF4-FFF2-40B4-BE49-F238E27FC236}">
                <a16:creationId xmlns:a16="http://schemas.microsoft.com/office/drawing/2014/main" id="{C8C1F120-61D8-9B84-2EC9-9797C98E0502}"/>
              </a:ext>
            </a:extLst>
          </p:cNvPr>
          <p:cNvPicPr>
            <a:picLocks noChangeAspect="1"/>
          </p:cNvPicPr>
          <p:nvPr/>
        </p:nvPicPr>
        <p:blipFill>
          <a:blip r:embed="rId8"/>
          <a:stretch>
            <a:fillRect/>
          </a:stretch>
        </p:blipFill>
        <p:spPr>
          <a:xfrm>
            <a:off x="3959429" y="923197"/>
            <a:ext cx="3934647" cy="2869535"/>
          </a:xfrm>
          <a:prstGeom prst="rect">
            <a:avLst/>
          </a:prstGeom>
        </p:spPr>
      </p:pic>
      <p:sp>
        <p:nvSpPr>
          <p:cNvPr id="10" name="文本框 9">
            <a:extLst>
              <a:ext uri="{FF2B5EF4-FFF2-40B4-BE49-F238E27FC236}">
                <a16:creationId xmlns:a16="http://schemas.microsoft.com/office/drawing/2014/main" id="{AB49B4C3-7A43-2B4E-7D0E-640812288644}"/>
              </a:ext>
            </a:extLst>
          </p:cNvPr>
          <p:cNvSpPr txBox="1"/>
          <p:nvPr/>
        </p:nvSpPr>
        <p:spPr>
          <a:xfrm>
            <a:off x="11916345" y="6514305"/>
            <a:ext cx="261610"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9</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4514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1">
            <a:extLst>
              <a:ext uri="{FF2B5EF4-FFF2-40B4-BE49-F238E27FC236}">
                <a16:creationId xmlns:a16="http://schemas.microsoft.com/office/drawing/2014/main" id="{E4D6D1AE-8DC4-6D08-948D-DB627E52DCBE}"/>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气压修正</a:t>
            </a:r>
            <a:endParaRPr lang="en-US" altLang="zh-CN" sz="3200" b="1" dirty="0">
              <a:latin typeface="华文新魏" panose="02010800040101010101" pitchFamily="2" charset="-122"/>
              <a:ea typeface="华文新魏" panose="02010800040101010101" pitchFamily="2" charset="-122"/>
            </a:endParaRPr>
          </a:p>
        </p:txBody>
      </p:sp>
      <p:pic>
        <p:nvPicPr>
          <p:cNvPr id="4" name="图片 3">
            <a:extLst>
              <a:ext uri="{FF2B5EF4-FFF2-40B4-BE49-F238E27FC236}">
                <a16:creationId xmlns:a16="http://schemas.microsoft.com/office/drawing/2014/main" id="{E530A2D2-4BF5-EE9B-BF53-52830F8E40CD}"/>
              </a:ext>
            </a:extLst>
          </p:cNvPr>
          <p:cNvPicPr>
            <a:picLocks noChangeAspect="1"/>
          </p:cNvPicPr>
          <p:nvPr/>
        </p:nvPicPr>
        <p:blipFill>
          <a:blip r:embed="rId2"/>
          <a:stretch>
            <a:fillRect/>
          </a:stretch>
        </p:blipFill>
        <p:spPr>
          <a:xfrm>
            <a:off x="629550" y="1809392"/>
            <a:ext cx="10149171" cy="3885491"/>
          </a:xfrm>
          <a:prstGeom prst="rect">
            <a:avLst/>
          </a:prstGeom>
        </p:spPr>
      </p:pic>
      <p:sp>
        <p:nvSpPr>
          <p:cNvPr id="5" name="文本框 4">
            <a:extLst>
              <a:ext uri="{FF2B5EF4-FFF2-40B4-BE49-F238E27FC236}">
                <a16:creationId xmlns:a16="http://schemas.microsoft.com/office/drawing/2014/main" id="{CAD13F64-8915-AFA9-FDA7-F9489887FA37}"/>
              </a:ext>
            </a:extLst>
          </p:cNvPr>
          <p:cNvSpPr txBox="1"/>
          <p:nvPr/>
        </p:nvSpPr>
        <p:spPr>
          <a:xfrm>
            <a:off x="782726" y="1163117"/>
            <a:ext cx="3826689" cy="461665"/>
          </a:xfrm>
          <a:prstGeom prst="rect">
            <a:avLst/>
          </a:prstGeom>
          <a:noFill/>
        </p:spPr>
        <p:txBody>
          <a:bodyPr wrap="none" rtlCol="0">
            <a:spAutoFit/>
          </a:bodyPr>
          <a:lstStyle/>
          <a:p>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实验数据：</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2021.09-2025.12</a:t>
            </a:r>
            <a:endParaRPr lang="zh-CN" altLang="en-US" sz="2400" dirty="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6" name="文本框 5">
            <a:extLst>
              <a:ext uri="{FF2B5EF4-FFF2-40B4-BE49-F238E27FC236}">
                <a16:creationId xmlns:a16="http://schemas.microsoft.com/office/drawing/2014/main" id="{654A7536-CC39-9D6C-D85F-DCEB0E757500}"/>
              </a:ext>
            </a:extLst>
          </p:cNvPr>
          <p:cNvSpPr txBox="1"/>
          <p:nvPr/>
        </p:nvSpPr>
        <p:spPr>
          <a:xfrm>
            <a:off x="11867689" y="6518578"/>
            <a:ext cx="338554"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10</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6576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28893-F467-CAA5-E507-34B77FDE3179}"/>
            </a:ext>
          </a:extLst>
        </p:cNvPr>
        <p:cNvGrpSpPr/>
        <p:nvPr/>
      </p:nvGrpSpPr>
      <p:grpSpPr>
        <a:xfrm>
          <a:off x="0" y="0"/>
          <a:ext cx="0" cy="0"/>
          <a:chOff x="0" y="0"/>
          <a:chExt cx="0" cy="0"/>
        </a:xfrm>
      </p:grpSpPr>
      <p:sp>
        <p:nvSpPr>
          <p:cNvPr id="6" name="文本占位符 1">
            <a:extLst>
              <a:ext uri="{FF2B5EF4-FFF2-40B4-BE49-F238E27FC236}">
                <a16:creationId xmlns:a16="http://schemas.microsoft.com/office/drawing/2014/main" id="{23609C2A-03CD-9113-1D60-CA103E0337A9}"/>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气压修正</a:t>
            </a:r>
            <a:endParaRPr lang="en-US" altLang="zh-CN" sz="3200" b="1" dirty="0">
              <a:latin typeface="华文新魏" panose="02010800040101010101" pitchFamily="2" charset="-122"/>
              <a:ea typeface="华文新魏" panose="02010800040101010101" pitchFamily="2" charset="-122"/>
            </a:endParaRPr>
          </a:p>
        </p:txBody>
      </p:sp>
      <p:pic>
        <p:nvPicPr>
          <p:cNvPr id="7" name="图片 6">
            <a:extLst>
              <a:ext uri="{FF2B5EF4-FFF2-40B4-BE49-F238E27FC236}">
                <a16:creationId xmlns:a16="http://schemas.microsoft.com/office/drawing/2014/main" id="{3631F8EB-3487-08C6-C527-871942FC989F}"/>
              </a:ext>
            </a:extLst>
          </p:cNvPr>
          <p:cNvPicPr>
            <a:picLocks noChangeAspect="1"/>
          </p:cNvPicPr>
          <p:nvPr/>
        </p:nvPicPr>
        <p:blipFill>
          <a:blip r:embed="rId3"/>
          <a:stretch>
            <a:fillRect/>
          </a:stretch>
        </p:blipFill>
        <p:spPr>
          <a:xfrm>
            <a:off x="313203" y="1252288"/>
            <a:ext cx="5782797" cy="4083005"/>
          </a:xfrm>
          <a:prstGeom prst="rect">
            <a:avLst/>
          </a:prstGeom>
        </p:spPr>
      </p:pic>
      <p:pic>
        <p:nvPicPr>
          <p:cNvPr id="8" name="图片 7">
            <a:extLst>
              <a:ext uri="{FF2B5EF4-FFF2-40B4-BE49-F238E27FC236}">
                <a16:creationId xmlns:a16="http://schemas.microsoft.com/office/drawing/2014/main" id="{1C62F78C-9E17-77D6-269B-62C08AB330F2}"/>
              </a:ext>
            </a:extLst>
          </p:cNvPr>
          <p:cNvPicPr>
            <a:picLocks noChangeAspect="1"/>
          </p:cNvPicPr>
          <p:nvPr/>
        </p:nvPicPr>
        <p:blipFill>
          <a:blip r:embed="rId4"/>
          <a:stretch>
            <a:fillRect/>
          </a:stretch>
        </p:blipFill>
        <p:spPr>
          <a:xfrm>
            <a:off x="6207281" y="1252287"/>
            <a:ext cx="5853512" cy="4083005"/>
          </a:xfrm>
          <a:prstGeom prst="rect">
            <a:avLst/>
          </a:prstGeom>
        </p:spPr>
      </p:pic>
      <p:cxnSp>
        <p:nvCxnSpPr>
          <p:cNvPr id="9" name="直接连接符 8">
            <a:extLst>
              <a:ext uri="{FF2B5EF4-FFF2-40B4-BE49-F238E27FC236}">
                <a16:creationId xmlns:a16="http://schemas.microsoft.com/office/drawing/2014/main" id="{40DD81D9-FB8E-7D77-1FC4-956FAC741456}"/>
              </a:ext>
            </a:extLst>
          </p:cNvPr>
          <p:cNvCxnSpPr/>
          <p:nvPr/>
        </p:nvCxnSpPr>
        <p:spPr>
          <a:xfrm>
            <a:off x="1072212" y="2930179"/>
            <a:ext cx="340821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直接连接符 9">
            <a:extLst>
              <a:ext uri="{FF2B5EF4-FFF2-40B4-BE49-F238E27FC236}">
                <a16:creationId xmlns:a16="http://schemas.microsoft.com/office/drawing/2014/main" id="{7ABE4D1F-7700-991A-86A7-39A932AAE289}"/>
              </a:ext>
            </a:extLst>
          </p:cNvPr>
          <p:cNvCxnSpPr>
            <a:cxnSpLocks/>
          </p:cNvCxnSpPr>
          <p:nvPr/>
        </p:nvCxnSpPr>
        <p:spPr>
          <a:xfrm>
            <a:off x="3151032" y="2603673"/>
            <a:ext cx="0" cy="219594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4DF266EB-959F-0A0B-ABE6-3591EB97DDB8}"/>
              </a:ext>
            </a:extLst>
          </p:cNvPr>
          <p:cNvSpPr txBox="1"/>
          <p:nvPr/>
        </p:nvSpPr>
        <p:spPr>
          <a:xfrm>
            <a:off x="3108443" y="629467"/>
            <a:ext cx="3127779" cy="461665"/>
          </a:xfrm>
          <a:prstGeom prst="rect">
            <a:avLst/>
          </a:prstGeom>
          <a:noFill/>
        </p:spPr>
        <p:txBody>
          <a:bodyPr wrap="none" rtlCol="0">
            <a:spAutoFit/>
          </a:bodyPr>
          <a:lstStyle/>
          <a:p>
            <a:r>
              <a:rPr lang="zh-CN" altLang="en-US" sz="2400" b="1" dirty="0">
                <a:latin typeface="Times New Roman" panose="02020603050405020304" pitchFamily="18" charset="0"/>
                <a:ea typeface="楷体" panose="02010609060101010101" pitchFamily="49" charset="-122"/>
                <a:cs typeface="Times New Roman" panose="02020603050405020304" pitchFamily="18" charset="0"/>
              </a:rPr>
              <a:t>等流强切割方法</a:t>
            </a:r>
            <a:r>
              <a:rPr lang="en-US" altLang="zh-CN" sz="2400" b="1" dirty="0">
                <a:latin typeface="Times New Roman" panose="02020603050405020304" pitchFamily="18" charset="0"/>
                <a:ea typeface="楷体" panose="02010609060101010101" pitchFamily="49" charset="-122"/>
                <a:cs typeface="Times New Roman" panose="02020603050405020304" pitchFamily="18" charset="0"/>
              </a:rPr>
              <a:t>(CIC)</a:t>
            </a:r>
            <a:endParaRPr lang="zh-CN" altLang="en-US" sz="2400" b="1" dirty="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2" name="文本框 11">
            <a:extLst>
              <a:ext uri="{FF2B5EF4-FFF2-40B4-BE49-F238E27FC236}">
                <a16:creationId xmlns:a16="http://schemas.microsoft.com/office/drawing/2014/main" id="{1E292175-922E-D5A6-BE62-215D413EAE0A}"/>
              </a:ext>
            </a:extLst>
          </p:cNvPr>
          <p:cNvSpPr txBox="1"/>
          <p:nvPr/>
        </p:nvSpPr>
        <p:spPr>
          <a:xfrm>
            <a:off x="713317" y="5671521"/>
            <a:ext cx="10421428" cy="369332"/>
          </a:xfrm>
          <a:prstGeom prst="rect">
            <a:avLst/>
          </a:prstGeom>
          <a:noFill/>
        </p:spPr>
        <p:txBody>
          <a:bodyPr wrap="square">
            <a:spAutoFit/>
          </a:bodyPr>
          <a:lstStyle/>
          <a:p>
            <a:r>
              <a:rPr lang="zh-CN" altLang="en-US" dirty="0">
                <a:latin typeface="Times New Roman" panose="02020603050405020304" pitchFamily="18" charset="0"/>
                <a:cs typeface="Times New Roman" panose="02020603050405020304" pitchFamily="18" charset="0"/>
              </a:rPr>
              <a:t>RatioNu=38821.315376/(-144459.437650+691.765012*Pressure[i]-0.646640*Pressure[i]*Pressure[i])</a:t>
            </a:r>
          </a:p>
        </p:txBody>
      </p:sp>
      <p:sp>
        <p:nvSpPr>
          <p:cNvPr id="5" name="文本框 4">
            <a:extLst>
              <a:ext uri="{FF2B5EF4-FFF2-40B4-BE49-F238E27FC236}">
                <a16:creationId xmlns:a16="http://schemas.microsoft.com/office/drawing/2014/main" id="{C722DEF2-2AD3-2405-D775-F54680CAEF58}"/>
              </a:ext>
            </a:extLst>
          </p:cNvPr>
          <p:cNvSpPr txBox="1"/>
          <p:nvPr/>
        </p:nvSpPr>
        <p:spPr>
          <a:xfrm>
            <a:off x="11867689" y="6518578"/>
            <a:ext cx="332848"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11</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2262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1">
            <a:extLst>
              <a:ext uri="{FF2B5EF4-FFF2-40B4-BE49-F238E27FC236}">
                <a16:creationId xmlns:a16="http://schemas.microsoft.com/office/drawing/2014/main" id="{8097035E-5949-66A7-2FE5-C2C839FBD8C3}"/>
              </a:ext>
            </a:extLst>
          </p:cNvPr>
          <p:cNvSpPr>
            <a:spLocks noGrp="1"/>
          </p:cNvSpPr>
          <p:nvPr>
            <p:ph type="body" sz="quarter" idx="10"/>
          </p:nvPr>
        </p:nvSpPr>
        <p:spPr>
          <a:xfrm>
            <a:off x="528897" y="377065"/>
            <a:ext cx="6006127"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成分弱依赖能量重建方法的优势</a:t>
            </a:r>
            <a:endParaRPr lang="en-US" altLang="zh-CN" sz="3200" b="1" dirty="0">
              <a:latin typeface="华文新魏" panose="02010800040101010101" pitchFamily="2" charset="-122"/>
              <a:ea typeface="华文新魏" panose="02010800040101010101" pitchFamily="2" charset="-122"/>
            </a:endParaRPr>
          </a:p>
        </p:txBody>
      </p:sp>
      <p:pic>
        <p:nvPicPr>
          <p:cNvPr id="4" name="图片 3">
            <a:extLst>
              <a:ext uri="{FF2B5EF4-FFF2-40B4-BE49-F238E27FC236}">
                <a16:creationId xmlns:a16="http://schemas.microsoft.com/office/drawing/2014/main" id="{2E61A56A-5997-4C2C-C7A0-741A15386491}"/>
              </a:ext>
            </a:extLst>
          </p:cNvPr>
          <p:cNvPicPr>
            <a:picLocks noChangeAspect="1"/>
          </p:cNvPicPr>
          <p:nvPr/>
        </p:nvPicPr>
        <p:blipFill rotWithShape="1">
          <a:blip r:embed="rId3"/>
          <a:srcRect l="8674" r="7358" b="12068"/>
          <a:stretch/>
        </p:blipFill>
        <p:spPr>
          <a:xfrm>
            <a:off x="429446" y="4003196"/>
            <a:ext cx="3493366" cy="2406991"/>
          </a:xfrm>
          <a:prstGeom prst="rect">
            <a:avLst/>
          </a:prstGeom>
        </p:spPr>
      </p:pic>
      <p:pic>
        <p:nvPicPr>
          <p:cNvPr id="5" name="图片 4">
            <a:extLst>
              <a:ext uri="{FF2B5EF4-FFF2-40B4-BE49-F238E27FC236}">
                <a16:creationId xmlns:a16="http://schemas.microsoft.com/office/drawing/2014/main" id="{9FA53CC7-28A7-7874-51EC-FD2E3BC01C9A}"/>
              </a:ext>
            </a:extLst>
          </p:cNvPr>
          <p:cNvPicPr>
            <a:picLocks noChangeAspect="1"/>
          </p:cNvPicPr>
          <p:nvPr/>
        </p:nvPicPr>
        <p:blipFill>
          <a:blip r:embed="rId4"/>
          <a:stretch>
            <a:fillRect/>
          </a:stretch>
        </p:blipFill>
        <p:spPr>
          <a:xfrm>
            <a:off x="425580" y="1087996"/>
            <a:ext cx="3501098" cy="2915200"/>
          </a:xfrm>
          <a:prstGeom prst="rect">
            <a:avLst/>
          </a:prstGeom>
        </p:spPr>
      </p:pic>
      <p:sp>
        <p:nvSpPr>
          <p:cNvPr id="6" name="文本框 5">
            <a:extLst>
              <a:ext uri="{FF2B5EF4-FFF2-40B4-BE49-F238E27FC236}">
                <a16:creationId xmlns:a16="http://schemas.microsoft.com/office/drawing/2014/main" id="{2B9E70B8-ACD5-6779-AEF4-981DD86C981A}"/>
              </a:ext>
            </a:extLst>
          </p:cNvPr>
          <p:cNvSpPr txBox="1"/>
          <p:nvPr/>
        </p:nvSpPr>
        <p:spPr>
          <a:xfrm>
            <a:off x="2583872" y="3336392"/>
            <a:ext cx="1454728" cy="307777"/>
          </a:xfrm>
          <a:prstGeom prst="rect">
            <a:avLst/>
          </a:prstGeom>
          <a:noFill/>
        </p:spPr>
        <p:txBody>
          <a:bodyPr wrap="square">
            <a:spAutoFit/>
          </a:bodyPr>
          <a:lstStyle/>
          <a:p>
            <a:r>
              <a:rPr lang="en-US" altLang="zh-CN" sz="1400" dirty="0">
                <a:solidFill>
                  <a:srgbClr val="0070C0"/>
                </a:solidFill>
                <a:latin typeface="Times New Roman" panose="02020603050405020304" pitchFamily="18" charset="0"/>
                <a:cs typeface="Times New Roman" panose="02020603050405020304" pitchFamily="18" charset="0"/>
              </a:rPr>
              <a:t>Tibet </a:t>
            </a:r>
            <a:r>
              <a:rPr lang="en-US" altLang="zh-CN" sz="1400" dirty="0" err="1">
                <a:solidFill>
                  <a:srgbClr val="0070C0"/>
                </a:solidFill>
                <a:latin typeface="Times New Roman" panose="02020603050405020304" pitchFamily="18" charset="0"/>
                <a:cs typeface="Times New Roman" panose="02020603050405020304" pitchFamily="18" charset="0"/>
              </a:rPr>
              <a:t>ASγ</a:t>
            </a:r>
            <a:r>
              <a:rPr lang="en-US" altLang="zh-CN" sz="1400" dirty="0">
                <a:solidFill>
                  <a:srgbClr val="0070C0"/>
                </a:solidFill>
                <a:latin typeface="Times New Roman" panose="02020603050405020304" pitchFamily="18" charset="0"/>
                <a:cs typeface="Times New Roman" panose="02020603050405020304" pitchFamily="18" charset="0"/>
              </a:rPr>
              <a:t> 2008</a:t>
            </a:r>
            <a:endParaRPr lang="zh-CN" altLang="en-US" sz="1400" dirty="0"/>
          </a:p>
        </p:txBody>
      </p:sp>
      <p:sp>
        <p:nvSpPr>
          <p:cNvPr id="7" name="文本框 6">
            <a:extLst>
              <a:ext uri="{FF2B5EF4-FFF2-40B4-BE49-F238E27FC236}">
                <a16:creationId xmlns:a16="http://schemas.microsoft.com/office/drawing/2014/main" id="{25C1557C-F608-F205-292E-2B2A65E1FFCA}"/>
              </a:ext>
            </a:extLst>
          </p:cNvPr>
          <p:cNvSpPr txBox="1"/>
          <p:nvPr/>
        </p:nvSpPr>
        <p:spPr>
          <a:xfrm>
            <a:off x="2443014" y="4430209"/>
            <a:ext cx="1343891" cy="307777"/>
          </a:xfrm>
          <a:prstGeom prst="rect">
            <a:avLst/>
          </a:prstGeom>
          <a:noFill/>
        </p:spPr>
        <p:txBody>
          <a:bodyPr wrap="square">
            <a:spAutoFit/>
          </a:bodyPr>
          <a:lstStyle/>
          <a:p>
            <a:r>
              <a:rPr lang="en-US" altLang="zh-CN" sz="1400" dirty="0">
                <a:solidFill>
                  <a:srgbClr val="0070C0"/>
                </a:solidFill>
                <a:latin typeface="Times New Roman" panose="02020603050405020304" pitchFamily="18" charset="0"/>
                <a:cs typeface="Times New Roman" panose="02020603050405020304" pitchFamily="18" charset="0"/>
              </a:rPr>
              <a:t>IceTop-73 2012</a:t>
            </a:r>
            <a:endParaRPr lang="zh-CN" altLang="en-US" sz="1400" dirty="0"/>
          </a:p>
        </p:txBody>
      </p:sp>
      <p:pic>
        <p:nvPicPr>
          <p:cNvPr id="10" name="图片 9">
            <a:extLst>
              <a:ext uri="{FF2B5EF4-FFF2-40B4-BE49-F238E27FC236}">
                <a16:creationId xmlns:a16="http://schemas.microsoft.com/office/drawing/2014/main" id="{7BBF6708-2332-90C7-3638-FE35DA92E88D}"/>
              </a:ext>
            </a:extLst>
          </p:cNvPr>
          <p:cNvPicPr>
            <a:picLocks noChangeAspect="1"/>
          </p:cNvPicPr>
          <p:nvPr/>
        </p:nvPicPr>
        <p:blipFill>
          <a:blip r:embed="rId5"/>
          <a:stretch>
            <a:fillRect/>
          </a:stretch>
        </p:blipFill>
        <p:spPr>
          <a:xfrm>
            <a:off x="5249043" y="1002182"/>
            <a:ext cx="5628752" cy="4008090"/>
          </a:xfrm>
          <a:prstGeom prst="rect">
            <a:avLst/>
          </a:prstGeom>
        </p:spPr>
      </p:pic>
      <p:sp>
        <p:nvSpPr>
          <p:cNvPr id="12" name="文本框 11">
            <a:extLst>
              <a:ext uri="{FF2B5EF4-FFF2-40B4-BE49-F238E27FC236}">
                <a16:creationId xmlns:a16="http://schemas.microsoft.com/office/drawing/2014/main" id="{2156B512-39DD-B5E0-0339-ABDF0EE1F6C0}"/>
              </a:ext>
            </a:extLst>
          </p:cNvPr>
          <p:cNvSpPr txBox="1"/>
          <p:nvPr/>
        </p:nvSpPr>
        <p:spPr>
          <a:xfrm>
            <a:off x="5104181" y="5360746"/>
            <a:ext cx="6097218" cy="707886"/>
          </a:xfrm>
          <a:prstGeom prst="rect">
            <a:avLst/>
          </a:prstGeom>
          <a:noFill/>
        </p:spPr>
        <p:txBody>
          <a:bodyPr wrap="square">
            <a:spAutoFit/>
          </a:bodyPr>
          <a:lstStyle/>
          <a:p>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纯质子和纯铁成分模型之间的差异约为</a:t>
            </a:r>
            <a:r>
              <a:rPr lang="en-US" altLang="zh-CN" sz="2000" b="1" dirty="0">
                <a:latin typeface="Times New Roman" panose="02020603050405020304" pitchFamily="18" charset="0"/>
                <a:ea typeface="楷体" panose="02010609060101010101" pitchFamily="49" charset="-122"/>
                <a:cs typeface="Times New Roman" panose="02020603050405020304" pitchFamily="18" charset="0"/>
              </a:rPr>
              <a:t>12%</a:t>
            </a:r>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，成分不确定性对全粒子能谱流强的影响显著降低</a:t>
            </a:r>
          </a:p>
        </p:txBody>
      </p:sp>
      <p:cxnSp>
        <p:nvCxnSpPr>
          <p:cNvPr id="8" name="直接连接符 7">
            <a:extLst>
              <a:ext uri="{FF2B5EF4-FFF2-40B4-BE49-F238E27FC236}">
                <a16:creationId xmlns:a16="http://schemas.microsoft.com/office/drawing/2014/main" id="{081625CA-10CF-8CED-27E2-36D1C8037AB1}"/>
              </a:ext>
            </a:extLst>
          </p:cNvPr>
          <p:cNvCxnSpPr>
            <a:cxnSpLocks/>
          </p:cNvCxnSpPr>
          <p:nvPr/>
        </p:nvCxnSpPr>
        <p:spPr>
          <a:xfrm flipV="1">
            <a:off x="2768365" y="1983997"/>
            <a:ext cx="0" cy="163081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DD55CC81-4DF9-FDF9-41F2-BF4214E3A360}"/>
              </a:ext>
            </a:extLst>
          </p:cNvPr>
          <p:cNvCxnSpPr/>
          <p:nvPr/>
        </p:nvCxnSpPr>
        <p:spPr>
          <a:xfrm flipH="1">
            <a:off x="880842" y="2143387"/>
            <a:ext cx="188752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F6ADD1F4-4356-8368-29B8-BC861EC4E5FF}"/>
              </a:ext>
            </a:extLst>
          </p:cNvPr>
          <p:cNvCxnSpPr/>
          <p:nvPr/>
        </p:nvCxnSpPr>
        <p:spPr>
          <a:xfrm flipH="1">
            <a:off x="880842" y="2455177"/>
            <a:ext cx="188752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33ABB8FE-D8ED-D433-CF65-18848CEE7D54}"/>
              </a:ext>
            </a:extLst>
          </p:cNvPr>
          <p:cNvCxnSpPr>
            <a:cxnSpLocks/>
          </p:cNvCxnSpPr>
          <p:nvPr/>
        </p:nvCxnSpPr>
        <p:spPr>
          <a:xfrm flipV="1">
            <a:off x="1771473" y="4320330"/>
            <a:ext cx="0" cy="1855821"/>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F017E3DC-8BAC-9740-9BE4-2B7DFCEC2B9F}"/>
              </a:ext>
            </a:extLst>
          </p:cNvPr>
          <p:cNvCxnSpPr>
            <a:cxnSpLocks/>
          </p:cNvCxnSpPr>
          <p:nvPr/>
        </p:nvCxnSpPr>
        <p:spPr>
          <a:xfrm flipH="1">
            <a:off x="827711" y="4518869"/>
            <a:ext cx="9437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id="{8D9256C5-5B4A-79A0-890D-788F480CC2E0}"/>
              </a:ext>
            </a:extLst>
          </p:cNvPr>
          <p:cNvCxnSpPr>
            <a:cxnSpLocks/>
          </p:cNvCxnSpPr>
          <p:nvPr/>
        </p:nvCxnSpPr>
        <p:spPr>
          <a:xfrm flipH="1">
            <a:off x="827711" y="4675464"/>
            <a:ext cx="943762"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F6D2C240-7819-236C-7B2C-589AB705C0B8}"/>
              </a:ext>
            </a:extLst>
          </p:cNvPr>
          <p:cNvSpPr txBox="1"/>
          <p:nvPr/>
        </p:nvSpPr>
        <p:spPr>
          <a:xfrm>
            <a:off x="11865070" y="6527123"/>
            <a:ext cx="338554"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12</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7311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a:extLst>
              <a:ext uri="{FF2B5EF4-FFF2-40B4-BE49-F238E27FC236}">
                <a16:creationId xmlns:a16="http://schemas.microsoft.com/office/drawing/2014/main" id="{942F8295-1A1C-2B94-486B-6A031DD1120A}"/>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宇宙线全粒子能谱</a:t>
            </a:r>
            <a:endParaRPr lang="en-US" altLang="zh-CN" sz="3200" b="1" dirty="0">
              <a:latin typeface="华文新魏" panose="02010800040101010101" pitchFamily="2" charset="-122"/>
              <a:ea typeface="华文新魏" panose="02010800040101010101" pitchFamily="2" charset="-122"/>
            </a:endParaRPr>
          </a:p>
        </p:txBody>
      </p:sp>
      <p:sp>
        <p:nvSpPr>
          <p:cNvPr id="5" name="文本框 4">
            <a:extLst>
              <a:ext uri="{FF2B5EF4-FFF2-40B4-BE49-F238E27FC236}">
                <a16:creationId xmlns:a16="http://schemas.microsoft.com/office/drawing/2014/main" id="{9707B214-38CA-E93D-304A-E6ED8952A18C}"/>
              </a:ext>
            </a:extLst>
          </p:cNvPr>
          <p:cNvSpPr txBox="1"/>
          <p:nvPr/>
        </p:nvSpPr>
        <p:spPr>
          <a:xfrm>
            <a:off x="585216" y="1024128"/>
            <a:ext cx="6673622" cy="461665"/>
          </a:xfrm>
          <a:prstGeom prst="rect">
            <a:avLst/>
          </a:prstGeom>
          <a:noFill/>
        </p:spPr>
        <p:txBody>
          <a:bodyPr wrap="none" rtlCol="0">
            <a:spAutoFit/>
          </a:bodyPr>
          <a:lstStyle/>
          <a:p>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实验数据：</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2021.09-2025.12 </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有效观测时间</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1353</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天</a:t>
            </a:r>
          </a:p>
        </p:txBody>
      </p:sp>
      <p:pic>
        <p:nvPicPr>
          <p:cNvPr id="6" name="图片 5">
            <a:extLst>
              <a:ext uri="{FF2B5EF4-FFF2-40B4-BE49-F238E27FC236}">
                <a16:creationId xmlns:a16="http://schemas.microsoft.com/office/drawing/2014/main" id="{FDA8F9B5-9180-13E4-B30D-C638301D0C58}"/>
              </a:ext>
            </a:extLst>
          </p:cNvPr>
          <p:cNvPicPr>
            <a:picLocks noChangeAspect="1"/>
          </p:cNvPicPr>
          <p:nvPr/>
        </p:nvPicPr>
        <p:blipFill>
          <a:blip r:embed="rId2"/>
          <a:stretch>
            <a:fillRect/>
          </a:stretch>
        </p:blipFill>
        <p:spPr>
          <a:xfrm>
            <a:off x="309440" y="1593862"/>
            <a:ext cx="6673621" cy="4679674"/>
          </a:xfrm>
          <a:prstGeom prst="rect">
            <a:avLst/>
          </a:prstGeom>
        </p:spPr>
      </p:pic>
      <p:sp>
        <p:nvSpPr>
          <p:cNvPr id="7" name="文本框 6">
            <a:extLst>
              <a:ext uri="{FF2B5EF4-FFF2-40B4-BE49-F238E27FC236}">
                <a16:creationId xmlns:a16="http://schemas.microsoft.com/office/drawing/2014/main" id="{420FE180-A372-51E4-5FC2-A0451D37772C}"/>
              </a:ext>
            </a:extLst>
          </p:cNvPr>
          <p:cNvSpPr txBox="1"/>
          <p:nvPr/>
        </p:nvSpPr>
        <p:spPr>
          <a:xfrm>
            <a:off x="7154266" y="2115947"/>
            <a:ext cx="4889230" cy="1631216"/>
          </a:xfrm>
          <a:prstGeom prst="rect">
            <a:avLst/>
          </a:prstGeom>
          <a:noFill/>
        </p:spPr>
        <p:txBody>
          <a:bodyPr wrap="square" rtlCol="0">
            <a:spAutoFit/>
          </a:bodyPr>
          <a:lstStyle/>
          <a:p>
            <a:r>
              <a:rPr lang="en-US" altLang="zh-CN" sz="2000" dirty="0">
                <a:latin typeface="Times New Roman" panose="02020603050405020304" pitchFamily="18" charset="0"/>
                <a:ea typeface="楷体" panose="02010609060101010101" pitchFamily="49" charset="-122"/>
                <a:cs typeface="Times New Roman" panose="02020603050405020304" pitchFamily="18" charset="0"/>
              </a:rPr>
              <a:t>EPOS-LHC</a:t>
            </a:r>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和</a:t>
            </a:r>
            <a:r>
              <a:rPr lang="en-US" altLang="zh-CN" sz="2000" dirty="0">
                <a:latin typeface="Times New Roman" panose="02020603050405020304" pitchFamily="18" charset="0"/>
                <a:ea typeface="楷体" panose="02010609060101010101" pitchFamily="49" charset="-122"/>
                <a:cs typeface="Times New Roman" panose="02020603050405020304" pitchFamily="18" charset="0"/>
              </a:rPr>
              <a:t>QGSJETII-04</a:t>
            </a:r>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强相互作用模型</a:t>
            </a:r>
            <a:endParaRPr lang="en-US" altLang="zh-CN" sz="2000" dirty="0">
              <a:latin typeface="Times New Roman" panose="02020603050405020304" pitchFamily="18" charset="0"/>
              <a:ea typeface="楷体" panose="02010609060101010101" pitchFamily="49" charset="-122"/>
              <a:cs typeface="Times New Roman" panose="02020603050405020304" pitchFamily="18" charset="0"/>
            </a:endParaRPr>
          </a:p>
          <a:p>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实验数据两模型之间的差异</a:t>
            </a:r>
            <a:r>
              <a:rPr lang="en-US" altLang="zh-CN" sz="2000" dirty="0">
                <a:latin typeface="Times New Roman" panose="02020603050405020304" pitchFamily="18" charset="0"/>
                <a:ea typeface="楷体" panose="02010609060101010101" pitchFamily="49" charset="-122"/>
                <a:cs typeface="Times New Roman" panose="02020603050405020304" pitchFamily="18" charset="0"/>
              </a:rPr>
              <a:t>5%</a:t>
            </a:r>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，与膝区全粒子能谱强相互作用模型的差异一致；</a:t>
            </a:r>
            <a:endParaRPr lang="en-US" altLang="zh-CN" sz="2000" dirty="0">
              <a:latin typeface="Times New Roman" panose="02020603050405020304" pitchFamily="18" charset="0"/>
              <a:ea typeface="楷体" panose="02010609060101010101" pitchFamily="49" charset="-122"/>
              <a:cs typeface="Times New Roman" panose="02020603050405020304" pitchFamily="18" charset="0"/>
            </a:endParaRPr>
          </a:p>
          <a:p>
            <a:endParaRPr lang="en-US" altLang="zh-CN" sz="2000" dirty="0">
              <a:latin typeface="Times New Roman" panose="02020603050405020304" pitchFamily="18" charset="0"/>
              <a:ea typeface="楷体" panose="02010609060101010101" pitchFamily="49" charset="-122"/>
              <a:cs typeface="Times New Roman" panose="02020603050405020304" pitchFamily="18" charset="0"/>
            </a:endParaRPr>
          </a:p>
          <a:p>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全粒子能谱第二膝结构清晰；</a:t>
            </a:r>
            <a:endParaRPr lang="en-US" altLang="zh-CN" sz="2000" dirty="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 name="文本框 2">
            <a:extLst>
              <a:ext uri="{FF2B5EF4-FFF2-40B4-BE49-F238E27FC236}">
                <a16:creationId xmlns:a16="http://schemas.microsoft.com/office/drawing/2014/main" id="{F03B5D30-C6A7-1A0B-65B6-59E1D88027D6}"/>
              </a:ext>
            </a:extLst>
          </p:cNvPr>
          <p:cNvSpPr txBox="1"/>
          <p:nvPr/>
        </p:nvSpPr>
        <p:spPr>
          <a:xfrm>
            <a:off x="11874219" y="6518578"/>
            <a:ext cx="338554"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13</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2775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A968B-534B-D6D3-139F-31D76D9E2172}"/>
            </a:ext>
          </a:extLst>
        </p:cNvPr>
        <p:cNvGrpSpPr/>
        <p:nvPr/>
      </p:nvGrpSpPr>
      <p:grpSpPr>
        <a:xfrm>
          <a:off x="0" y="0"/>
          <a:ext cx="0" cy="0"/>
          <a:chOff x="0" y="0"/>
          <a:chExt cx="0" cy="0"/>
        </a:xfrm>
      </p:grpSpPr>
      <p:sp>
        <p:nvSpPr>
          <p:cNvPr id="5" name="文本占位符 1">
            <a:extLst>
              <a:ext uri="{FF2B5EF4-FFF2-40B4-BE49-F238E27FC236}">
                <a16:creationId xmlns:a16="http://schemas.microsoft.com/office/drawing/2014/main" id="{39122EE6-3BE6-030E-4031-E5221A53A82A}"/>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宇宙线全粒子能谱</a:t>
            </a:r>
            <a:endParaRPr lang="en-US" altLang="zh-CN" sz="3200" b="1" dirty="0">
              <a:latin typeface="华文新魏" panose="02010800040101010101" pitchFamily="2" charset="-122"/>
              <a:ea typeface="华文新魏" panose="02010800040101010101" pitchFamily="2" charset="-122"/>
            </a:endParaRPr>
          </a:p>
        </p:txBody>
      </p:sp>
      <p:pic>
        <p:nvPicPr>
          <p:cNvPr id="6" name="图片 5">
            <a:extLst>
              <a:ext uri="{FF2B5EF4-FFF2-40B4-BE49-F238E27FC236}">
                <a16:creationId xmlns:a16="http://schemas.microsoft.com/office/drawing/2014/main" id="{B3122613-94A6-1F00-9C3C-0E2B5FCD6EB0}"/>
              </a:ext>
            </a:extLst>
          </p:cNvPr>
          <p:cNvPicPr>
            <a:picLocks noChangeAspect="1"/>
          </p:cNvPicPr>
          <p:nvPr/>
        </p:nvPicPr>
        <p:blipFill>
          <a:blip r:embed="rId2"/>
          <a:stretch>
            <a:fillRect/>
          </a:stretch>
        </p:blipFill>
        <p:spPr>
          <a:xfrm>
            <a:off x="221239" y="835114"/>
            <a:ext cx="5279791" cy="3659794"/>
          </a:xfrm>
          <a:prstGeom prst="rect">
            <a:avLst/>
          </a:prstGeom>
        </p:spPr>
      </p:pic>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4BFB61B6-8360-1CA6-8598-46D63C9A9C3B}"/>
                  </a:ext>
                </a:extLst>
              </p:cNvPr>
              <p:cNvSpPr txBox="1"/>
              <p:nvPr/>
            </p:nvSpPr>
            <p:spPr>
              <a:xfrm>
                <a:off x="1962303" y="4636947"/>
                <a:ext cx="2147254" cy="287386"/>
              </a:xfrm>
              <a:prstGeom prst="rect">
                <a:avLst/>
              </a:prstGeom>
              <a:noFill/>
            </p:spPr>
            <p:txBody>
              <a:bodyPr wrap="none" lIns="0" tIns="0" rIns="0" bIns="0" rtlCol="0">
                <a:spAutoFit/>
              </a:bodyPr>
              <a:lstStyle/>
              <a:p>
                <a14:m>
                  <m:oMath xmlns:m="http://schemas.openxmlformats.org/officeDocument/2006/math">
                    <m:sSubSup>
                      <m:sSubSupPr>
                        <m:ctrlPr>
                          <a:rPr lang="en-US" altLang="zh-CN" b="0" i="1" smtClean="0">
                            <a:latin typeface="Cambria Math" panose="02040503050406030204" pitchFamily="18" charset="0"/>
                          </a:rPr>
                        </m:ctrlPr>
                      </m:sSubSupPr>
                      <m:e>
                        <m:r>
                          <a:rPr lang="en-US" altLang="zh-CN" b="0" i="1" smtClean="0">
                            <a:latin typeface="Cambria Math" panose="02040503050406030204" pitchFamily="18" charset="0"/>
                          </a:rPr>
                          <m:t>𝐸</m:t>
                        </m:r>
                      </m:e>
                      <m:sub>
                        <m:r>
                          <a:rPr lang="en-US" altLang="zh-CN" b="0" i="1" smtClean="0">
                            <a:latin typeface="Cambria Math" panose="02040503050406030204" pitchFamily="18" charset="0"/>
                          </a:rPr>
                          <m:t>𝑏</m:t>
                        </m:r>
                      </m:sub>
                      <m:sup>
                        <m:r>
                          <a:rPr lang="en-US" altLang="zh-CN" b="0" i="1" smtClean="0">
                            <a:latin typeface="Cambria Math" panose="02040503050406030204" pitchFamily="18" charset="0"/>
                          </a:rPr>
                          <m:t>1</m:t>
                        </m:r>
                      </m:sup>
                    </m:sSubSup>
                    <m:r>
                      <a:rPr lang="en-US" altLang="zh-CN" b="0" i="1" smtClean="0">
                        <a:latin typeface="Cambria Math" panose="02040503050406030204" pitchFamily="18" charset="0"/>
                      </a:rPr>
                      <m:t>=3.88</m:t>
                    </m:r>
                    <m:r>
                      <a:rPr lang="en-US" altLang="zh-CN" b="0" i="1" smtClean="0">
                        <a:latin typeface="Cambria Math" panose="02040503050406030204" pitchFamily="18" charset="0"/>
                        <a:ea typeface="Cambria Math" panose="02040503050406030204" pitchFamily="18" charset="0"/>
                      </a:rPr>
                      <m:t>±0.11</m:t>
                    </m:r>
                  </m:oMath>
                </a14:m>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PeV</a:t>
                </a:r>
                <a:endParaRPr lang="zh-CN" altLang="en-US" dirty="0">
                  <a:latin typeface="Times New Roman" panose="02020603050405020304" pitchFamily="18" charset="0"/>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4BFB61B6-8360-1CA6-8598-46D63C9A9C3B}"/>
                  </a:ext>
                </a:extLst>
              </p:cNvPr>
              <p:cNvSpPr txBox="1">
                <a:spLocks noRot="1" noChangeAspect="1" noMove="1" noResize="1" noEditPoints="1" noAdjustHandles="1" noChangeArrowheads="1" noChangeShapeType="1" noTextEdit="1"/>
              </p:cNvSpPr>
              <p:nvPr/>
            </p:nvSpPr>
            <p:spPr>
              <a:xfrm>
                <a:off x="1962303" y="4636947"/>
                <a:ext cx="2147254" cy="287386"/>
              </a:xfrm>
              <a:prstGeom prst="rect">
                <a:avLst/>
              </a:prstGeom>
              <a:blipFill>
                <a:blip r:embed="rId3"/>
                <a:stretch>
                  <a:fillRect l="-3977" t="-23404" r="-5966" b="-4893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9BFB7E8C-3D55-FA23-EBC5-33E812276BDB}"/>
                  </a:ext>
                </a:extLst>
              </p:cNvPr>
              <p:cNvSpPr txBox="1"/>
              <p:nvPr/>
            </p:nvSpPr>
            <p:spPr>
              <a:xfrm>
                <a:off x="449836" y="4647334"/>
                <a:ext cx="131420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zh-CN" altLang="en-US" i="1" smtClean="0">
                              <a:latin typeface="Cambria Math" panose="02040503050406030204" pitchFamily="18" charset="0"/>
                            </a:rPr>
                          </m:ctrlPr>
                        </m:sSubPr>
                        <m:e>
                          <m:r>
                            <a:rPr lang="zh-CN" altLang="en-US" i="1" smtClean="0">
                              <a:latin typeface="Cambria Math" panose="02040503050406030204" pitchFamily="18" charset="0"/>
                            </a:rPr>
                            <m:t>𝛾</m:t>
                          </m:r>
                        </m:e>
                        <m:sub>
                          <m:r>
                            <a:rPr lang="en-US" altLang="zh-CN" b="0" i="1" smtClean="0">
                              <a:latin typeface="Cambria Math" panose="02040503050406030204" pitchFamily="18" charset="0"/>
                            </a:rPr>
                            <m:t>1</m:t>
                          </m:r>
                        </m:sub>
                      </m:sSub>
                      <m:r>
                        <a:rPr lang="en-US" altLang="zh-CN" b="0" i="1" smtClean="0">
                          <a:latin typeface="Cambria Math" panose="02040503050406030204" pitchFamily="18" charset="0"/>
                        </a:rPr>
                        <m:t>=−2.746</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8" name="文本框 7">
                <a:extLst>
                  <a:ext uri="{FF2B5EF4-FFF2-40B4-BE49-F238E27FC236}">
                    <a16:creationId xmlns:a16="http://schemas.microsoft.com/office/drawing/2014/main" id="{9BFB7E8C-3D55-FA23-EBC5-33E812276BDB}"/>
                  </a:ext>
                </a:extLst>
              </p:cNvPr>
              <p:cNvSpPr txBox="1">
                <a:spLocks noRot="1" noChangeAspect="1" noMove="1" noResize="1" noEditPoints="1" noAdjustHandles="1" noChangeArrowheads="1" noChangeShapeType="1" noTextEdit="1"/>
              </p:cNvSpPr>
              <p:nvPr/>
            </p:nvSpPr>
            <p:spPr>
              <a:xfrm>
                <a:off x="449836" y="4647334"/>
                <a:ext cx="1314206" cy="276999"/>
              </a:xfrm>
              <a:prstGeom prst="rect">
                <a:avLst/>
              </a:prstGeom>
              <a:blipFill>
                <a:blip r:embed="rId4"/>
                <a:stretch>
                  <a:fillRect l="-3721" r="-3721" b="-2391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049C5521-FFA9-EBCA-3A80-4F1B47B9F1DC}"/>
                  </a:ext>
                </a:extLst>
              </p:cNvPr>
              <p:cNvSpPr txBox="1"/>
              <p:nvPr/>
            </p:nvSpPr>
            <p:spPr>
              <a:xfrm>
                <a:off x="444516" y="5061291"/>
                <a:ext cx="131952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zh-CN" altLang="en-US" i="1" smtClean="0">
                              <a:latin typeface="Cambria Math" panose="02040503050406030204" pitchFamily="18" charset="0"/>
                            </a:rPr>
                          </m:ctrlPr>
                        </m:sSubPr>
                        <m:e>
                          <m:r>
                            <a:rPr lang="zh-CN" altLang="en-US" i="1" smtClean="0">
                              <a:latin typeface="Cambria Math" panose="02040503050406030204" pitchFamily="18" charset="0"/>
                            </a:rPr>
                            <m:t>𝛾</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rPr>
                        <m:t>=−3.166</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9" name="文本框 8">
                <a:extLst>
                  <a:ext uri="{FF2B5EF4-FFF2-40B4-BE49-F238E27FC236}">
                    <a16:creationId xmlns:a16="http://schemas.microsoft.com/office/drawing/2014/main" id="{049C5521-FFA9-EBCA-3A80-4F1B47B9F1DC}"/>
                  </a:ext>
                </a:extLst>
              </p:cNvPr>
              <p:cNvSpPr txBox="1">
                <a:spLocks noRot="1" noChangeAspect="1" noMove="1" noResize="1" noEditPoints="1" noAdjustHandles="1" noChangeArrowheads="1" noChangeShapeType="1" noTextEdit="1"/>
              </p:cNvSpPr>
              <p:nvPr/>
            </p:nvSpPr>
            <p:spPr>
              <a:xfrm>
                <a:off x="444516" y="5061291"/>
                <a:ext cx="1319528" cy="276999"/>
              </a:xfrm>
              <a:prstGeom prst="rect">
                <a:avLst/>
              </a:prstGeom>
              <a:blipFill>
                <a:blip r:embed="rId5"/>
                <a:stretch>
                  <a:fillRect l="-3704" r="-3704" b="-2391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9EE6F66E-4F14-C3C7-CE10-E2A093BCBE6E}"/>
                  </a:ext>
                </a:extLst>
              </p:cNvPr>
              <p:cNvSpPr txBox="1"/>
              <p:nvPr/>
            </p:nvSpPr>
            <p:spPr>
              <a:xfrm>
                <a:off x="1956983" y="5061291"/>
                <a:ext cx="2280432" cy="287964"/>
              </a:xfrm>
              <a:prstGeom prst="rect">
                <a:avLst/>
              </a:prstGeom>
              <a:noFill/>
            </p:spPr>
            <p:txBody>
              <a:bodyPr wrap="none" lIns="0" tIns="0" rIns="0" bIns="0" rtlCol="0">
                <a:spAutoFit/>
              </a:bodyPr>
              <a:lstStyle/>
              <a:p>
                <a14:m>
                  <m:oMath xmlns:m="http://schemas.openxmlformats.org/officeDocument/2006/math">
                    <m:sSubSup>
                      <m:sSubSupPr>
                        <m:ctrlPr>
                          <a:rPr lang="en-US" altLang="zh-CN" b="0" i="1" smtClean="0">
                            <a:latin typeface="Cambria Math" panose="02040503050406030204" pitchFamily="18" charset="0"/>
                          </a:rPr>
                        </m:ctrlPr>
                      </m:sSubSupPr>
                      <m:e>
                        <m:r>
                          <a:rPr lang="en-US" altLang="zh-CN" b="0" i="1" smtClean="0">
                            <a:latin typeface="Cambria Math" panose="02040503050406030204" pitchFamily="18" charset="0"/>
                          </a:rPr>
                          <m:t>𝐸</m:t>
                        </m:r>
                      </m:e>
                      <m:sub>
                        <m:r>
                          <a:rPr lang="en-US" altLang="zh-CN" b="0" i="1" smtClean="0">
                            <a:latin typeface="Cambria Math" panose="02040503050406030204" pitchFamily="18" charset="0"/>
                          </a:rPr>
                          <m:t>𝑏</m:t>
                        </m:r>
                      </m:sub>
                      <m:sup>
                        <m:r>
                          <a:rPr lang="en-US" altLang="zh-CN" b="0" i="1" smtClean="0">
                            <a:latin typeface="Cambria Math" panose="02040503050406030204" pitchFamily="18" charset="0"/>
                          </a:rPr>
                          <m:t>2</m:t>
                        </m:r>
                      </m:sup>
                    </m:sSubSup>
                    <m:r>
                      <a:rPr lang="en-US" altLang="zh-CN" b="0" i="1" smtClean="0">
                        <a:latin typeface="Cambria Math" panose="02040503050406030204" pitchFamily="18" charset="0"/>
                      </a:rPr>
                      <m:t>=15.41</m:t>
                    </m:r>
                    <m:r>
                      <a:rPr lang="en-US" altLang="zh-CN" b="0" i="1" smtClean="0">
                        <a:latin typeface="Cambria Math" panose="02040503050406030204" pitchFamily="18" charset="0"/>
                        <a:ea typeface="Cambria Math" panose="02040503050406030204" pitchFamily="18" charset="0"/>
                      </a:rPr>
                      <m:t>±0.85</m:t>
                    </m:r>
                  </m:oMath>
                </a14:m>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PeV</a:t>
                </a:r>
                <a:endParaRPr lang="zh-CN" altLang="en-US" dirty="0">
                  <a:latin typeface="Times New Roman" panose="02020603050405020304" pitchFamily="18" charset="0"/>
                  <a:cs typeface="Times New Roman" panose="02020603050405020304" pitchFamily="18" charset="0"/>
                </a:endParaRPr>
              </a:p>
            </p:txBody>
          </p:sp>
        </mc:Choice>
        <mc:Fallback xmlns="">
          <p:sp>
            <p:nvSpPr>
              <p:cNvPr id="10" name="文本框 9">
                <a:extLst>
                  <a:ext uri="{FF2B5EF4-FFF2-40B4-BE49-F238E27FC236}">
                    <a16:creationId xmlns:a16="http://schemas.microsoft.com/office/drawing/2014/main" id="{9EE6F66E-4F14-C3C7-CE10-E2A093BCBE6E}"/>
                  </a:ext>
                </a:extLst>
              </p:cNvPr>
              <p:cNvSpPr txBox="1">
                <a:spLocks noRot="1" noChangeAspect="1" noMove="1" noResize="1" noEditPoints="1" noAdjustHandles="1" noChangeArrowheads="1" noChangeShapeType="1" noTextEdit="1"/>
              </p:cNvSpPr>
              <p:nvPr/>
            </p:nvSpPr>
            <p:spPr>
              <a:xfrm>
                <a:off x="1956983" y="5061291"/>
                <a:ext cx="2280432" cy="287964"/>
              </a:xfrm>
              <a:prstGeom prst="rect">
                <a:avLst/>
              </a:prstGeom>
              <a:blipFill>
                <a:blip r:embed="rId6"/>
                <a:stretch>
                  <a:fillRect l="-3476" t="-22917" r="-5882" b="-4791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06E59806-E066-FEB4-DFC6-1955DFBD396A}"/>
                  </a:ext>
                </a:extLst>
              </p:cNvPr>
              <p:cNvSpPr txBox="1"/>
              <p:nvPr/>
            </p:nvSpPr>
            <p:spPr>
              <a:xfrm>
                <a:off x="444514" y="5506330"/>
                <a:ext cx="131952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zh-CN" altLang="en-US" i="1" smtClean="0">
                              <a:latin typeface="Cambria Math" panose="02040503050406030204" pitchFamily="18" charset="0"/>
                            </a:rPr>
                          </m:ctrlPr>
                        </m:sSubPr>
                        <m:e>
                          <m:r>
                            <a:rPr lang="zh-CN" altLang="en-US" i="1" smtClean="0">
                              <a:latin typeface="Cambria Math" panose="02040503050406030204" pitchFamily="18" charset="0"/>
                            </a:rPr>
                            <m:t>𝛾</m:t>
                          </m:r>
                        </m:e>
                        <m:sub>
                          <m:r>
                            <a:rPr lang="en-US" altLang="zh-CN" b="0" i="1" smtClean="0">
                              <a:latin typeface="Cambria Math" panose="02040503050406030204" pitchFamily="18" charset="0"/>
                            </a:rPr>
                            <m:t>3</m:t>
                          </m:r>
                        </m:sub>
                      </m:sSub>
                      <m:r>
                        <a:rPr lang="en-US" altLang="zh-CN" b="0" i="1" smtClean="0">
                          <a:latin typeface="Cambria Math" panose="02040503050406030204" pitchFamily="18" charset="0"/>
                        </a:rPr>
                        <m:t>=−2.869</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11" name="文本框 10">
                <a:extLst>
                  <a:ext uri="{FF2B5EF4-FFF2-40B4-BE49-F238E27FC236}">
                    <a16:creationId xmlns:a16="http://schemas.microsoft.com/office/drawing/2014/main" id="{06E59806-E066-FEB4-DFC6-1955DFBD396A}"/>
                  </a:ext>
                </a:extLst>
              </p:cNvPr>
              <p:cNvSpPr txBox="1">
                <a:spLocks noRot="1" noChangeAspect="1" noMove="1" noResize="1" noEditPoints="1" noAdjustHandles="1" noChangeArrowheads="1" noChangeShapeType="1" noTextEdit="1"/>
              </p:cNvSpPr>
              <p:nvPr/>
            </p:nvSpPr>
            <p:spPr>
              <a:xfrm>
                <a:off x="444514" y="5506330"/>
                <a:ext cx="1319528" cy="276999"/>
              </a:xfrm>
              <a:prstGeom prst="rect">
                <a:avLst/>
              </a:prstGeom>
              <a:blipFill>
                <a:blip r:embed="rId7"/>
                <a:stretch>
                  <a:fillRect l="-3704" r="-3704" b="-2391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2364C9D7-50BC-4261-40DA-79EA203B6649}"/>
                  </a:ext>
                </a:extLst>
              </p:cNvPr>
              <p:cNvSpPr txBox="1"/>
              <p:nvPr/>
            </p:nvSpPr>
            <p:spPr>
              <a:xfrm>
                <a:off x="1956983" y="5489176"/>
                <a:ext cx="2280432" cy="289375"/>
              </a:xfrm>
              <a:prstGeom prst="rect">
                <a:avLst/>
              </a:prstGeom>
              <a:noFill/>
            </p:spPr>
            <p:txBody>
              <a:bodyPr wrap="none" lIns="0" tIns="0" rIns="0" bIns="0" rtlCol="0">
                <a:spAutoFit/>
              </a:bodyPr>
              <a:lstStyle/>
              <a:p>
                <a14:m>
                  <m:oMath xmlns:m="http://schemas.openxmlformats.org/officeDocument/2006/math">
                    <m:sSubSup>
                      <m:sSubSupPr>
                        <m:ctrlPr>
                          <a:rPr lang="en-US" altLang="zh-CN" b="0" i="1" smtClean="0">
                            <a:latin typeface="Cambria Math" panose="02040503050406030204" pitchFamily="18" charset="0"/>
                          </a:rPr>
                        </m:ctrlPr>
                      </m:sSubSupPr>
                      <m:e>
                        <m:r>
                          <a:rPr lang="en-US" altLang="zh-CN" b="0" i="1" smtClean="0">
                            <a:latin typeface="Cambria Math" panose="02040503050406030204" pitchFamily="18" charset="0"/>
                          </a:rPr>
                          <m:t>𝐸</m:t>
                        </m:r>
                      </m:e>
                      <m:sub>
                        <m:r>
                          <a:rPr lang="en-US" altLang="zh-CN" b="0" i="1" smtClean="0">
                            <a:latin typeface="Cambria Math" panose="02040503050406030204" pitchFamily="18" charset="0"/>
                          </a:rPr>
                          <m:t>𝑏</m:t>
                        </m:r>
                      </m:sub>
                      <m:sup>
                        <m:r>
                          <a:rPr lang="en-US" altLang="zh-CN" b="0" i="1" smtClean="0">
                            <a:latin typeface="Cambria Math" panose="02040503050406030204" pitchFamily="18" charset="0"/>
                          </a:rPr>
                          <m:t>3</m:t>
                        </m:r>
                      </m:sup>
                    </m:sSubSup>
                    <m:r>
                      <a:rPr lang="en-US" altLang="zh-CN" b="0" i="1" smtClean="0">
                        <a:latin typeface="Cambria Math" panose="02040503050406030204" pitchFamily="18" charset="0"/>
                      </a:rPr>
                      <m:t>=74.95</m:t>
                    </m:r>
                    <m:r>
                      <a:rPr lang="en-US" altLang="zh-CN" b="0" i="1" smtClean="0">
                        <a:latin typeface="Cambria Math" panose="02040503050406030204" pitchFamily="18" charset="0"/>
                        <a:ea typeface="Cambria Math" panose="02040503050406030204" pitchFamily="18" charset="0"/>
                      </a:rPr>
                      <m:t>±7.96</m:t>
                    </m:r>
                  </m:oMath>
                </a14:m>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PeV</a:t>
                </a:r>
                <a:endParaRPr lang="zh-CN" altLang="en-US" dirty="0">
                  <a:latin typeface="Times New Roman" panose="02020603050405020304" pitchFamily="18" charset="0"/>
                  <a:cs typeface="Times New Roman" panose="02020603050405020304" pitchFamily="18" charset="0"/>
                </a:endParaRPr>
              </a:p>
            </p:txBody>
          </p:sp>
        </mc:Choice>
        <mc:Fallback xmlns="">
          <p:sp>
            <p:nvSpPr>
              <p:cNvPr id="12" name="文本框 11">
                <a:extLst>
                  <a:ext uri="{FF2B5EF4-FFF2-40B4-BE49-F238E27FC236}">
                    <a16:creationId xmlns:a16="http://schemas.microsoft.com/office/drawing/2014/main" id="{2364C9D7-50BC-4261-40DA-79EA203B6649}"/>
                  </a:ext>
                </a:extLst>
              </p:cNvPr>
              <p:cNvSpPr txBox="1">
                <a:spLocks noRot="1" noChangeAspect="1" noMove="1" noResize="1" noEditPoints="1" noAdjustHandles="1" noChangeArrowheads="1" noChangeShapeType="1" noTextEdit="1"/>
              </p:cNvSpPr>
              <p:nvPr/>
            </p:nvSpPr>
            <p:spPr>
              <a:xfrm>
                <a:off x="1956983" y="5489176"/>
                <a:ext cx="2280432" cy="289375"/>
              </a:xfrm>
              <a:prstGeom prst="rect">
                <a:avLst/>
              </a:prstGeom>
              <a:blipFill>
                <a:blip r:embed="rId8"/>
                <a:stretch>
                  <a:fillRect l="-3476" t="-22917" r="-5882" b="-4791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F2A3577A-A042-47E2-A6AA-C9DDE4DD3BF3}"/>
                  </a:ext>
                </a:extLst>
              </p:cNvPr>
              <p:cNvSpPr txBox="1"/>
              <p:nvPr/>
            </p:nvSpPr>
            <p:spPr>
              <a:xfrm>
                <a:off x="454388" y="5949362"/>
                <a:ext cx="130965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zh-CN" altLang="en-US" i="1" smtClean="0">
                              <a:latin typeface="Cambria Math" panose="02040503050406030204" pitchFamily="18" charset="0"/>
                            </a:rPr>
                          </m:ctrlPr>
                        </m:sSubPr>
                        <m:e>
                          <m:r>
                            <a:rPr lang="zh-CN" altLang="en-US" i="1" smtClean="0">
                              <a:latin typeface="Cambria Math" panose="02040503050406030204" pitchFamily="18" charset="0"/>
                            </a:rPr>
                            <m:t>𝛾</m:t>
                          </m:r>
                        </m:e>
                        <m:sub>
                          <m:r>
                            <a:rPr lang="en-US" altLang="zh-CN" b="0" i="1" smtClean="0">
                              <a:latin typeface="Cambria Math" panose="02040503050406030204" pitchFamily="18" charset="0"/>
                            </a:rPr>
                            <m:t>4</m:t>
                          </m:r>
                        </m:sub>
                      </m:sSub>
                      <m:r>
                        <a:rPr lang="en-US" altLang="zh-CN" b="0" i="1" smtClean="0">
                          <a:latin typeface="Cambria Math" panose="02040503050406030204" pitchFamily="18" charset="0"/>
                        </a:rPr>
                        <m:t>=−3.217</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13" name="文本框 12">
                <a:extLst>
                  <a:ext uri="{FF2B5EF4-FFF2-40B4-BE49-F238E27FC236}">
                    <a16:creationId xmlns:a16="http://schemas.microsoft.com/office/drawing/2014/main" id="{F2A3577A-A042-47E2-A6AA-C9DDE4DD3BF3}"/>
                  </a:ext>
                </a:extLst>
              </p:cNvPr>
              <p:cNvSpPr txBox="1">
                <a:spLocks noRot="1" noChangeAspect="1" noMove="1" noResize="1" noEditPoints="1" noAdjustHandles="1" noChangeArrowheads="1" noChangeShapeType="1" noTextEdit="1"/>
              </p:cNvSpPr>
              <p:nvPr/>
            </p:nvSpPr>
            <p:spPr>
              <a:xfrm>
                <a:off x="454388" y="5949362"/>
                <a:ext cx="1309654" cy="276999"/>
              </a:xfrm>
              <a:prstGeom prst="rect">
                <a:avLst/>
              </a:prstGeom>
              <a:blipFill>
                <a:blip r:embed="rId9"/>
                <a:stretch>
                  <a:fillRect l="-3738" r="-3738" b="-2444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9B6B7D3B-A9C8-A2DE-59A7-FFFBECA55561}"/>
                  </a:ext>
                </a:extLst>
              </p:cNvPr>
              <p:cNvSpPr txBox="1"/>
              <p:nvPr/>
            </p:nvSpPr>
            <p:spPr>
              <a:xfrm>
                <a:off x="4557709" y="4624780"/>
                <a:ext cx="100046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𝑠</m:t>
                          </m:r>
                        </m:e>
                        <m:sub>
                          <m:r>
                            <a:rPr lang="en-US" altLang="zh-CN" b="0" i="1" smtClean="0">
                              <a:latin typeface="Cambria Math" panose="02040503050406030204" pitchFamily="18" charset="0"/>
                            </a:rPr>
                            <m:t>1</m:t>
                          </m:r>
                        </m:sub>
                      </m:sSub>
                      <m:r>
                        <a:rPr lang="en-US" altLang="zh-CN" b="0" i="1" smtClean="0">
                          <a:latin typeface="Cambria Math" panose="02040503050406030204" pitchFamily="18" charset="0"/>
                        </a:rPr>
                        <m:t>=4.05</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14" name="文本框 13">
                <a:extLst>
                  <a:ext uri="{FF2B5EF4-FFF2-40B4-BE49-F238E27FC236}">
                    <a16:creationId xmlns:a16="http://schemas.microsoft.com/office/drawing/2014/main" id="{9B6B7D3B-A9C8-A2DE-59A7-FFFBECA55561}"/>
                  </a:ext>
                </a:extLst>
              </p:cNvPr>
              <p:cNvSpPr txBox="1">
                <a:spLocks noRot="1" noChangeAspect="1" noMove="1" noResize="1" noEditPoints="1" noAdjustHandles="1" noChangeArrowheads="1" noChangeShapeType="1" noTextEdit="1"/>
              </p:cNvSpPr>
              <p:nvPr/>
            </p:nvSpPr>
            <p:spPr>
              <a:xfrm>
                <a:off x="4557709" y="4624780"/>
                <a:ext cx="1000467" cy="276999"/>
              </a:xfrm>
              <a:prstGeom prst="rect">
                <a:avLst/>
              </a:prstGeom>
              <a:blipFill>
                <a:blip r:embed="rId10"/>
                <a:stretch>
                  <a:fillRect l="-2439" r="-5488" b="-1777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2446A128-95C4-C48C-49AD-49BAD6E68410}"/>
                  </a:ext>
                </a:extLst>
              </p:cNvPr>
              <p:cNvSpPr txBox="1"/>
              <p:nvPr/>
            </p:nvSpPr>
            <p:spPr>
              <a:xfrm>
                <a:off x="4552388" y="5061290"/>
                <a:ext cx="100578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𝑠</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rPr>
                        <m:t>=5.83</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15" name="文本框 14">
                <a:extLst>
                  <a:ext uri="{FF2B5EF4-FFF2-40B4-BE49-F238E27FC236}">
                    <a16:creationId xmlns:a16="http://schemas.microsoft.com/office/drawing/2014/main" id="{2446A128-95C4-C48C-49AD-49BAD6E68410}"/>
                  </a:ext>
                </a:extLst>
              </p:cNvPr>
              <p:cNvSpPr txBox="1">
                <a:spLocks noRot="1" noChangeAspect="1" noMove="1" noResize="1" noEditPoints="1" noAdjustHandles="1" noChangeArrowheads="1" noChangeShapeType="1" noTextEdit="1"/>
              </p:cNvSpPr>
              <p:nvPr/>
            </p:nvSpPr>
            <p:spPr>
              <a:xfrm>
                <a:off x="4552388" y="5061290"/>
                <a:ext cx="1005788" cy="276999"/>
              </a:xfrm>
              <a:prstGeom prst="rect">
                <a:avLst/>
              </a:prstGeom>
              <a:blipFill>
                <a:blip r:embed="rId11"/>
                <a:stretch>
                  <a:fillRect l="-2424" r="-4848" b="-1739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430CF05A-4F5E-32C7-9C0D-CE0924285003}"/>
                  </a:ext>
                </a:extLst>
              </p:cNvPr>
              <p:cNvSpPr txBox="1"/>
              <p:nvPr/>
            </p:nvSpPr>
            <p:spPr>
              <a:xfrm>
                <a:off x="4560918" y="5501552"/>
                <a:ext cx="100578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𝑠</m:t>
                          </m:r>
                        </m:e>
                        <m:sub>
                          <m:r>
                            <a:rPr lang="en-US" altLang="zh-CN" b="0" i="1" smtClean="0">
                              <a:latin typeface="Cambria Math" panose="02040503050406030204" pitchFamily="18" charset="0"/>
                            </a:rPr>
                            <m:t>3</m:t>
                          </m:r>
                        </m:sub>
                      </m:sSub>
                      <m:r>
                        <a:rPr lang="en-US" altLang="zh-CN" b="0" i="1" smtClean="0">
                          <a:latin typeface="Cambria Math" panose="02040503050406030204" pitchFamily="18" charset="0"/>
                        </a:rPr>
                        <m:t>=7.18</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16" name="文本框 15">
                <a:extLst>
                  <a:ext uri="{FF2B5EF4-FFF2-40B4-BE49-F238E27FC236}">
                    <a16:creationId xmlns:a16="http://schemas.microsoft.com/office/drawing/2014/main" id="{430CF05A-4F5E-32C7-9C0D-CE0924285003}"/>
                  </a:ext>
                </a:extLst>
              </p:cNvPr>
              <p:cNvSpPr txBox="1">
                <a:spLocks noRot="1" noChangeAspect="1" noMove="1" noResize="1" noEditPoints="1" noAdjustHandles="1" noChangeArrowheads="1" noChangeShapeType="1" noTextEdit="1"/>
              </p:cNvSpPr>
              <p:nvPr/>
            </p:nvSpPr>
            <p:spPr>
              <a:xfrm>
                <a:off x="4560918" y="5501552"/>
                <a:ext cx="1005788" cy="276999"/>
              </a:xfrm>
              <a:prstGeom prst="rect">
                <a:avLst/>
              </a:prstGeom>
              <a:blipFill>
                <a:blip r:embed="rId12"/>
                <a:stretch>
                  <a:fillRect l="-2424" r="-5455" b="-17391"/>
                </a:stretch>
              </a:blipFill>
            </p:spPr>
            <p:txBody>
              <a:bodyPr/>
              <a:lstStyle/>
              <a:p>
                <a:r>
                  <a:rPr lang="zh-CN" altLang="en-US">
                    <a:noFill/>
                  </a:rPr>
                  <a:t> </a:t>
                </a:r>
              </a:p>
            </p:txBody>
          </p:sp>
        </mc:Fallback>
      </mc:AlternateContent>
      <p:pic>
        <p:nvPicPr>
          <p:cNvPr id="17" name="图片 16">
            <a:extLst>
              <a:ext uri="{FF2B5EF4-FFF2-40B4-BE49-F238E27FC236}">
                <a16:creationId xmlns:a16="http://schemas.microsoft.com/office/drawing/2014/main" id="{CD6762D4-FDD8-DDFF-FFA1-4ED49B379BA2}"/>
              </a:ext>
            </a:extLst>
          </p:cNvPr>
          <p:cNvPicPr>
            <a:picLocks noChangeAspect="1"/>
          </p:cNvPicPr>
          <p:nvPr/>
        </p:nvPicPr>
        <p:blipFill>
          <a:blip r:embed="rId13"/>
          <a:stretch>
            <a:fillRect/>
          </a:stretch>
        </p:blipFill>
        <p:spPr>
          <a:xfrm>
            <a:off x="6200189" y="51956"/>
            <a:ext cx="3901683" cy="866635"/>
          </a:xfrm>
          <a:prstGeom prst="rect">
            <a:avLst/>
          </a:prstGeom>
        </p:spPr>
      </p:pic>
      <p:pic>
        <p:nvPicPr>
          <p:cNvPr id="18" name="图片 17">
            <a:extLst>
              <a:ext uri="{FF2B5EF4-FFF2-40B4-BE49-F238E27FC236}">
                <a16:creationId xmlns:a16="http://schemas.microsoft.com/office/drawing/2014/main" id="{9609F70D-E43C-CD54-AAD5-F4E0B2C72B08}"/>
              </a:ext>
            </a:extLst>
          </p:cNvPr>
          <p:cNvPicPr>
            <a:picLocks noChangeAspect="1"/>
          </p:cNvPicPr>
          <p:nvPr/>
        </p:nvPicPr>
        <p:blipFill>
          <a:blip r:embed="rId14"/>
          <a:stretch>
            <a:fillRect/>
          </a:stretch>
        </p:blipFill>
        <p:spPr>
          <a:xfrm>
            <a:off x="6190315" y="895346"/>
            <a:ext cx="5080026" cy="3542036"/>
          </a:xfrm>
          <a:prstGeom prst="rect">
            <a:avLst/>
          </a:prstGeom>
        </p:spPr>
      </p:pic>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5E3D221C-3714-C7D9-2602-186F4B55D740}"/>
                  </a:ext>
                </a:extLst>
              </p:cNvPr>
              <p:cNvSpPr txBox="1"/>
              <p:nvPr/>
            </p:nvSpPr>
            <p:spPr>
              <a:xfrm>
                <a:off x="7708104" y="4538695"/>
                <a:ext cx="2147254" cy="287386"/>
              </a:xfrm>
              <a:prstGeom prst="rect">
                <a:avLst/>
              </a:prstGeom>
              <a:noFill/>
            </p:spPr>
            <p:txBody>
              <a:bodyPr wrap="none" lIns="0" tIns="0" rIns="0" bIns="0" rtlCol="0">
                <a:spAutoFit/>
              </a:bodyPr>
              <a:lstStyle/>
              <a:p>
                <a14:m>
                  <m:oMath xmlns:m="http://schemas.openxmlformats.org/officeDocument/2006/math">
                    <m:sSubSup>
                      <m:sSubSupPr>
                        <m:ctrlPr>
                          <a:rPr lang="en-US" altLang="zh-CN" b="0" i="1" smtClean="0">
                            <a:latin typeface="Cambria Math" panose="02040503050406030204" pitchFamily="18" charset="0"/>
                          </a:rPr>
                        </m:ctrlPr>
                      </m:sSubSupPr>
                      <m:e>
                        <m:r>
                          <a:rPr lang="en-US" altLang="zh-CN" b="0" i="1" smtClean="0">
                            <a:latin typeface="Cambria Math" panose="02040503050406030204" pitchFamily="18" charset="0"/>
                          </a:rPr>
                          <m:t>𝐸</m:t>
                        </m:r>
                      </m:e>
                      <m:sub>
                        <m:r>
                          <a:rPr lang="en-US" altLang="zh-CN" b="0" i="1" smtClean="0">
                            <a:latin typeface="Cambria Math" panose="02040503050406030204" pitchFamily="18" charset="0"/>
                          </a:rPr>
                          <m:t>𝑏</m:t>
                        </m:r>
                      </m:sub>
                      <m:sup>
                        <m:r>
                          <a:rPr lang="en-US" altLang="zh-CN" b="0" i="1" smtClean="0">
                            <a:latin typeface="Cambria Math" panose="02040503050406030204" pitchFamily="18" charset="0"/>
                          </a:rPr>
                          <m:t>1</m:t>
                        </m:r>
                      </m:sup>
                    </m:sSubSup>
                    <m:r>
                      <a:rPr lang="en-US" altLang="zh-CN" b="0" i="1" smtClean="0">
                        <a:latin typeface="Cambria Math" panose="02040503050406030204" pitchFamily="18" charset="0"/>
                      </a:rPr>
                      <m:t>=3.84</m:t>
                    </m:r>
                    <m:r>
                      <a:rPr lang="en-US" altLang="zh-CN" b="0" i="1" smtClean="0">
                        <a:latin typeface="Cambria Math" panose="02040503050406030204" pitchFamily="18" charset="0"/>
                        <a:ea typeface="Cambria Math" panose="02040503050406030204" pitchFamily="18" charset="0"/>
                      </a:rPr>
                      <m:t>±0.11</m:t>
                    </m:r>
                  </m:oMath>
                </a14:m>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PeV</a:t>
                </a:r>
                <a:endParaRPr lang="zh-CN" altLang="en-US" dirty="0">
                  <a:latin typeface="Times New Roman" panose="02020603050405020304" pitchFamily="18" charset="0"/>
                  <a:cs typeface="Times New Roman" panose="02020603050405020304" pitchFamily="18" charset="0"/>
                </a:endParaRPr>
              </a:p>
            </p:txBody>
          </p:sp>
        </mc:Choice>
        <mc:Fallback xmlns="">
          <p:sp>
            <p:nvSpPr>
              <p:cNvPr id="19" name="文本框 18">
                <a:extLst>
                  <a:ext uri="{FF2B5EF4-FFF2-40B4-BE49-F238E27FC236}">
                    <a16:creationId xmlns:a16="http://schemas.microsoft.com/office/drawing/2014/main" id="{5E3D221C-3714-C7D9-2602-186F4B55D740}"/>
                  </a:ext>
                </a:extLst>
              </p:cNvPr>
              <p:cNvSpPr txBox="1">
                <a:spLocks noRot="1" noChangeAspect="1" noMove="1" noResize="1" noEditPoints="1" noAdjustHandles="1" noChangeArrowheads="1" noChangeShapeType="1" noTextEdit="1"/>
              </p:cNvSpPr>
              <p:nvPr/>
            </p:nvSpPr>
            <p:spPr>
              <a:xfrm>
                <a:off x="7708104" y="4538695"/>
                <a:ext cx="2147254" cy="287386"/>
              </a:xfrm>
              <a:prstGeom prst="rect">
                <a:avLst/>
              </a:prstGeom>
              <a:blipFill>
                <a:blip r:embed="rId15"/>
                <a:stretch>
                  <a:fillRect l="-3683" t="-23404" r="-5949" b="-4893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352458A4-EC22-DA3D-C3B2-F76D93B891BB}"/>
                  </a:ext>
                </a:extLst>
              </p:cNvPr>
              <p:cNvSpPr txBox="1"/>
              <p:nvPr/>
            </p:nvSpPr>
            <p:spPr>
              <a:xfrm>
                <a:off x="6195637" y="4549082"/>
                <a:ext cx="131420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zh-CN" altLang="en-US" i="1" smtClean="0">
                              <a:latin typeface="Cambria Math" panose="02040503050406030204" pitchFamily="18" charset="0"/>
                            </a:rPr>
                          </m:ctrlPr>
                        </m:sSubPr>
                        <m:e>
                          <m:r>
                            <a:rPr lang="zh-CN" altLang="en-US" i="1" smtClean="0">
                              <a:latin typeface="Cambria Math" panose="02040503050406030204" pitchFamily="18" charset="0"/>
                            </a:rPr>
                            <m:t>𝛾</m:t>
                          </m:r>
                        </m:e>
                        <m:sub>
                          <m:r>
                            <a:rPr lang="en-US" altLang="zh-CN" b="0" i="1" smtClean="0">
                              <a:latin typeface="Cambria Math" panose="02040503050406030204" pitchFamily="18" charset="0"/>
                            </a:rPr>
                            <m:t>1</m:t>
                          </m:r>
                        </m:sub>
                      </m:sSub>
                      <m:r>
                        <a:rPr lang="en-US" altLang="zh-CN" b="0" i="1" smtClean="0">
                          <a:latin typeface="Cambria Math" panose="02040503050406030204" pitchFamily="18" charset="0"/>
                        </a:rPr>
                        <m:t>=−2.746</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0" name="文本框 19">
                <a:extLst>
                  <a:ext uri="{FF2B5EF4-FFF2-40B4-BE49-F238E27FC236}">
                    <a16:creationId xmlns:a16="http://schemas.microsoft.com/office/drawing/2014/main" id="{352458A4-EC22-DA3D-C3B2-F76D93B891BB}"/>
                  </a:ext>
                </a:extLst>
              </p:cNvPr>
              <p:cNvSpPr txBox="1">
                <a:spLocks noRot="1" noChangeAspect="1" noMove="1" noResize="1" noEditPoints="1" noAdjustHandles="1" noChangeArrowheads="1" noChangeShapeType="1" noTextEdit="1"/>
              </p:cNvSpPr>
              <p:nvPr/>
            </p:nvSpPr>
            <p:spPr>
              <a:xfrm>
                <a:off x="6195637" y="4549082"/>
                <a:ext cx="1314206" cy="276999"/>
              </a:xfrm>
              <a:prstGeom prst="rect">
                <a:avLst/>
              </a:prstGeom>
              <a:blipFill>
                <a:blip r:embed="rId16"/>
                <a:stretch>
                  <a:fillRect l="-3241" r="-3704" b="-2391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8A3BB0DA-1848-234B-7DB2-1B35CCE80533}"/>
                  </a:ext>
                </a:extLst>
              </p:cNvPr>
              <p:cNvSpPr txBox="1"/>
              <p:nvPr/>
            </p:nvSpPr>
            <p:spPr>
              <a:xfrm>
                <a:off x="6195638" y="4985593"/>
                <a:ext cx="131952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zh-CN" altLang="en-US" i="1" smtClean="0">
                              <a:latin typeface="Cambria Math" panose="02040503050406030204" pitchFamily="18" charset="0"/>
                            </a:rPr>
                          </m:ctrlPr>
                        </m:sSubPr>
                        <m:e>
                          <m:r>
                            <a:rPr lang="zh-CN" altLang="en-US" i="1" smtClean="0">
                              <a:latin typeface="Cambria Math" panose="02040503050406030204" pitchFamily="18" charset="0"/>
                            </a:rPr>
                            <m:t>𝛾</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rPr>
                        <m:t>=−3.146</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1" name="文本框 20">
                <a:extLst>
                  <a:ext uri="{FF2B5EF4-FFF2-40B4-BE49-F238E27FC236}">
                    <a16:creationId xmlns:a16="http://schemas.microsoft.com/office/drawing/2014/main" id="{8A3BB0DA-1848-234B-7DB2-1B35CCE80533}"/>
                  </a:ext>
                </a:extLst>
              </p:cNvPr>
              <p:cNvSpPr txBox="1">
                <a:spLocks noRot="1" noChangeAspect="1" noMove="1" noResize="1" noEditPoints="1" noAdjustHandles="1" noChangeArrowheads="1" noChangeShapeType="1" noTextEdit="1"/>
              </p:cNvSpPr>
              <p:nvPr/>
            </p:nvSpPr>
            <p:spPr>
              <a:xfrm>
                <a:off x="6195638" y="4985593"/>
                <a:ext cx="1319528" cy="276999"/>
              </a:xfrm>
              <a:prstGeom prst="rect">
                <a:avLst/>
              </a:prstGeom>
              <a:blipFill>
                <a:blip r:embed="rId17"/>
                <a:stretch>
                  <a:fillRect l="-3226" r="-3687" b="-2444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B2E6AF1B-6067-593A-BA36-4882E1E49A37}"/>
                  </a:ext>
                </a:extLst>
              </p:cNvPr>
              <p:cNvSpPr txBox="1"/>
              <p:nvPr/>
            </p:nvSpPr>
            <p:spPr>
              <a:xfrm>
                <a:off x="7708105" y="4985593"/>
                <a:ext cx="2280432" cy="287964"/>
              </a:xfrm>
              <a:prstGeom prst="rect">
                <a:avLst/>
              </a:prstGeom>
              <a:noFill/>
            </p:spPr>
            <p:txBody>
              <a:bodyPr wrap="none" lIns="0" tIns="0" rIns="0" bIns="0" rtlCol="0">
                <a:spAutoFit/>
              </a:bodyPr>
              <a:lstStyle/>
              <a:p>
                <a14:m>
                  <m:oMath xmlns:m="http://schemas.openxmlformats.org/officeDocument/2006/math">
                    <m:sSubSup>
                      <m:sSubSupPr>
                        <m:ctrlPr>
                          <a:rPr lang="en-US" altLang="zh-CN" b="0" i="1" smtClean="0">
                            <a:latin typeface="Cambria Math" panose="02040503050406030204" pitchFamily="18" charset="0"/>
                          </a:rPr>
                        </m:ctrlPr>
                      </m:sSubSupPr>
                      <m:e>
                        <m:r>
                          <a:rPr lang="en-US" altLang="zh-CN" b="0" i="1" smtClean="0">
                            <a:latin typeface="Cambria Math" panose="02040503050406030204" pitchFamily="18" charset="0"/>
                          </a:rPr>
                          <m:t>𝐸</m:t>
                        </m:r>
                      </m:e>
                      <m:sub>
                        <m:r>
                          <a:rPr lang="en-US" altLang="zh-CN" b="0" i="1" smtClean="0">
                            <a:latin typeface="Cambria Math" panose="02040503050406030204" pitchFamily="18" charset="0"/>
                          </a:rPr>
                          <m:t>𝑏</m:t>
                        </m:r>
                      </m:sub>
                      <m:sup>
                        <m:r>
                          <a:rPr lang="en-US" altLang="zh-CN" b="0" i="1" smtClean="0">
                            <a:latin typeface="Cambria Math" panose="02040503050406030204" pitchFamily="18" charset="0"/>
                          </a:rPr>
                          <m:t>2</m:t>
                        </m:r>
                      </m:sup>
                    </m:sSubSup>
                    <m:r>
                      <a:rPr lang="en-US" altLang="zh-CN" b="0" i="1" smtClean="0">
                        <a:latin typeface="Cambria Math" panose="02040503050406030204" pitchFamily="18" charset="0"/>
                      </a:rPr>
                      <m:t>=16.34</m:t>
                    </m:r>
                    <m:r>
                      <a:rPr lang="en-US" altLang="zh-CN" b="0" i="1" smtClean="0">
                        <a:latin typeface="Cambria Math" panose="02040503050406030204" pitchFamily="18" charset="0"/>
                        <a:ea typeface="Cambria Math" panose="02040503050406030204" pitchFamily="18" charset="0"/>
                      </a:rPr>
                      <m:t>±1.03</m:t>
                    </m:r>
                  </m:oMath>
                </a14:m>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PeV</a:t>
                </a:r>
                <a:endParaRPr lang="zh-CN" altLang="en-US" dirty="0">
                  <a:latin typeface="Times New Roman" panose="02020603050405020304" pitchFamily="18" charset="0"/>
                  <a:cs typeface="Times New Roman" panose="02020603050405020304" pitchFamily="18" charset="0"/>
                </a:endParaRPr>
              </a:p>
            </p:txBody>
          </p:sp>
        </mc:Choice>
        <mc:Fallback xmlns="">
          <p:sp>
            <p:nvSpPr>
              <p:cNvPr id="22" name="文本框 21">
                <a:extLst>
                  <a:ext uri="{FF2B5EF4-FFF2-40B4-BE49-F238E27FC236}">
                    <a16:creationId xmlns:a16="http://schemas.microsoft.com/office/drawing/2014/main" id="{B2E6AF1B-6067-593A-BA36-4882E1E49A37}"/>
                  </a:ext>
                </a:extLst>
              </p:cNvPr>
              <p:cNvSpPr txBox="1">
                <a:spLocks noRot="1" noChangeAspect="1" noMove="1" noResize="1" noEditPoints="1" noAdjustHandles="1" noChangeArrowheads="1" noChangeShapeType="1" noTextEdit="1"/>
              </p:cNvSpPr>
              <p:nvPr/>
            </p:nvSpPr>
            <p:spPr>
              <a:xfrm>
                <a:off x="7708105" y="4985593"/>
                <a:ext cx="2280432" cy="287964"/>
              </a:xfrm>
              <a:prstGeom prst="rect">
                <a:avLst/>
              </a:prstGeom>
              <a:blipFill>
                <a:blip r:embed="rId18"/>
                <a:stretch>
                  <a:fillRect l="-3467" t="-23404" r="-5600" b="-4893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52177130-DF6B-4968-EAAC-154160025830}"/>
                  </a:ext>
                </a:extLst>
              </p:cNvPr>
              <p:cNvSpPr txBox="1"/>
              <p:nvPr/>
            </p:nvSpPr>
            <p:spPr>
              <a:xfrm>
                <a:off x="6190315" y="5428272"/>
                <a:ext cx="131952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zh-CN" altLang="en-US" i="1" smtClean="0">
                              <a:latin typeface="Cambria Math" panose="02040503050406030204" pitchFamily="18" charset="0"/>
                            </a:rPr>
                          </m:ctrlPr>
                        </m:sSubPr>
                        <m:e>
                          <m:r>
                            <a:rPr lang="zh-CN" altLang="en-US" i="1" smtClean="0">
                              <a:latin typeface="Cambria Math" panose="02040503050406030204" pitchFamily="18" charset="0"/>
                            </a:rPr>
                            <m:t>𝛾</m:t>
                          </m:r>
                        </m:e>
                        <m:sub>
                          <m:r>
                            <a:rPr lang="en-US" altLang="zh-CN" b="0" i="1" smtClean="0">
                              <a:latin typeface="Cambria Math" panose="02040503050406030204" pitchFamily="18" charset="0"/>
                            </a:rPr>
                            <m:t>3</m:t>
                          </m:r>
                        </m:sub>
                      </m:sSub>
                      <m:r>
                        <a:rPr lang="en-US" altLang="zh-CN" b="0" i="1" smtClean="0">
                          <a:latin typeface="Cambria Math" panose="02040503050406030204" pitchFamily="18" charset="0"/>
                        </a:rPr>
                        <m:t>=−2.868</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3" name="文本框 22">
                <a:extLst>
                  <a:ext uri="{FF2B5EF4-FFF2-40B4-BE49-F238E27FC236}">
                    <a16:creationId xmlns:a16="http://schemas.microsoft.com/office/drawing/2014/main" id="{52177130-DF6B-4968-EAAC-154160025830}"/>
                  </a:ext>
                </a:extLst>
              </p:cNvPr>
              <p:cNvSpPr txBox="1">
                <a:spLocks noRot="1" noChangeAspect="1" noMove="1" noResize="1" noEditPoints="1" noAdjustHandles="1" noChangeArrowheads="1" noChangeShapeType="1" noTextEdit="1"/>
              </p:cNvSpPr>
              <p:nvPr/>
            </p:nvSpPr>
            <p:spPr>
              <a:xfrm>
                <a:off x="6190315" y="5428272"/>
                <a:ext cx="1319528" cy="276999"/>
              </a:xfrm>
              <a:prstGeom prst="rect">
                <a:avLst/>
              </a:prstGeom>
              <a:blipFill>
                <a:blip r:embed="rId19"/>
                <a:stretch>
                  <a:fillRect l="-3226" r="-3687" b="-2391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7B068E49-BC89-7DCF-5B40-225BECC96CAA}"/>
                  </a:ext>
                </a:extLst>
              </p:cNvPr>
              <p:cNvSpPr txBox="1"/>
              <p:nvPr/>
            </p:nvSpPr>
            <p:spPr>
              <a:xfrm>
                <a:off x="7708104" y="5411118"/>
                <a:ext cx="2280432" cy="289375"/>
              </a:xfrm>
              <a:prstGeom prst="rect">
                <a:avLst/>
              </a:prstGeom>
              <a:noFill/>
            </p:spPr>
            <p:txBody>
              <a:bodyPr wrap="none" lIns="0" tIns="0" rIns="0" bIns="0" rtlCol="0">
                <a:spAutoFit/>
              </a:bodyPr>
              <a:lstStyle/>
              <a:p>
                <a14:m>
                  <m:oMath xmlns:m="http://schemas.openxmlformats.org/officeDocument/2006/math">
                    <m:sSubSup>
                      <m:sSubSupPr>
                        <m:ctrlPr>
                          <a:rPr lang="en-US" altLang="zh-CN" b="0" i="1" smtClean="0">
                            <a:latin typeface="Cambria Math" panose="02040503050406030204" pitchFamily="18" charset="0"/>
                          </a:rPr>
                        </m:ctrlPr>
                      </m:sSubSupPr>
                      <m:e>
                        <m:r>
                          <a:rPr lang="en-US" altLang="zh-CN" b="0" i="1" smtClean="0">
                            <a:latin typeface="Cambria Math" panose="02040503050406030204" pitchFamily="18" charset="0"/>
                          </a:rPr>
                          <m:t>𝐸</m:t>
                        </m:r>
                      </m:e>
                      <m:sub>
                        <m:r>
                          <a:rPr lang="en-US" altLang="zh-CN" b="0" i="1" smtClean="0">
                            <a:latin typeface="Cambria Math" panose="02040503050406030204" pitchFamily="18" charset="0"/>
                          </a:rPr>
                          <m:t>𝑏</m:t>
                        </m:r>
                      </m:sub>
                      <m:sup>
                        <m:r>
                          <a:rPr lang="en-US" altLang="zh-CN" b="0" i="1" smtClean="0">
                            <a:latin typeface="Cambria Math" panose="02040503050406030204" pitchFamily="18" charset="0"/>
                          </a:rPr>
                          <m:t>3</m:t>
                        </m:r>
                      </m:sup>
                    </m:sSubSup>
                    <m:r>
                      <a:rPr lang="en-US" altLang="zh-CN" b="0" i="1" smtClean="0">
                        <a:latin typeface="Cambria Math" panose="02040503050406030204" pitchFamily="18" charset="0"/>
                      </a:rPr>
                      <m:t>=78.63</m:t>
                    </m:r>
                    <m:r>
                      <a:rPr lang="en-US" altLang="zh-CN" b="0" i="1" smtClean="0">
                        <a:latin typeface="Cambria Math" panose="02040503050406030204" pitchFamily="18" charset="0"/>
                        <a:ea typeface="Cambria Math" panose="02040503050406030204" pitchFamily="18" charset="0"/>
                      </a:rPr>
                      <m:t>±8.12</m:t>
                    </m:r>
                  </m:oMath>
                </a14:m>
                <a:r>
                  <a:rPr lang="zh-CN" altLang="en-US"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PeV</a:t>
                </a:r>
                <a:endParaRPr lang="zh-CN" altLang="en-US" dirty="0">
                  <a:latin typeface="Times New Roman" panose="02020603050405020304" pitchFamily="18" charset="0"/>
                  <a:cs typeface="Times New Roman" panose="02020603050405020304" pitchFamily="18" charset="0"/>
                </a:endParaRPr>
              </a:p>
            </p:txBody>
          </p:sp>
        </mc:Choice>
        <mc:Fallback xmlns="">
          <p:sp>
            <p:nvSpPr>
              <p:cNvPr id="24" name="文本框 23">
                <a:extLst>
                  <a:ext uri="{FF2B5EF4-FFF2-40B4-BE49-F238E27FC236}">
                    <a16:creationId xmlns:a16="http://schemas.microsoft.com/office/drawing/2014/main" id="{7B068E49-BC89-7DCF-5B40-225BECC96CAA}"/>
                  </a:ext>
                </a:extLst>
              </p:cNvPr>
              <p:cNvSpPr txBox="1">
                <a:spLocks noRot="1" noChangeAspect="1" noMove="1" noResize="1" noEditPoints="1" noAdjustHandles="1" noChangeArrowheads="1" noChangeShapeType="1" noTextEdit="1"/>
              </p:cNvSpPr>
              <p:nvPr/>
            </p:nvSpPr>
            <p:spPr>
              <a:xfrm>
                <a:off x="7708104" y="5411118"/>
                <a:ext cx="2280432" cy="289375"/>
              </a:xfrm>
              <a:prstGeom prst="rect">
                <a:avLst/>
              </a:prstGeom>
              <a:blipFill>
                <a:blip r:embed="rId20"/>
                <a:stretch>
                  <a:fillRect l="-3467" t="-23404" r="-5600" b="-4893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223D718F-129A-F5B4-EDA5-6027DB734F26}"/>
                  </a:ext>
                </a:extLst>
              </p:cNvPr>
              <p:cNvSpPr txBox="1"/>
              <p:nvPr/>
            </p:nvSpPr>
            <p:spPr>
              <a:xfrm>
                <a:off x="6200189" y="5874203"/>
                <a:ext cx="130965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zh-CN" altLang="en-US" i="1" smtClean="0">
                              <a:latin typeface="Cambria Math" panose="02040503050406030204" pitchFamily="18" charset="0"/>
                            </a:rPr>
                          </m:ctrlPr>
                        </m:sSubPr>
                        <m:e>
                          <m:r>
                            <a:rPr lang="zh-CN" altLang="en-US" i="1" smtClean="0">
                              <a:latin typeface="Cambria Math" panose="02040503050406030204" pitchFamily="18" charset="0"/>
                            </a:rPr>
                            <m:t>𝛾</m:t>
                          </m:r>
                        </m:e>
                        <m:sub>
                          <m:r>
                            <a:rPr lang="en-US" altLang="zh-CN" b="0" i="1" smtClean="0">
                              <a:latin typeface="Cambria Math" panose="02040503050406030204" pitchFamily="18" charset="0"/>
                            </a:rPr>
                            <m:t>4</m:t>
                          </m:r>
                        </m:sub>
                      </m:sSub>
                      <m:r>
                        <a:rPr lang="en-US" altLang="zh-CN" b="0" i="1" smtClean="0">
                          <a:latin typeface="Cambria Math" panose="02040503050406030204" pitchFamily="18" charset="0"/>
                        </a:rPr>
                        <m:t>=−3.236</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5" name="文本框 24">
                <a:extLst>
                  <a:ext uri="{FF2B5EF4-FFF2-40B4-BE49-F238E27FC236}">
                    <a16:creationId xmlns:a16="http://schemas.microsoft.com/office/drawing/2014/main" id="{223D718F-129A-F5B4-EDA5-6027DB734F26}"/>
                  </a:ext>
                </a:extLst>
              </p:cNvPr>
              <p:cNvSpPr txBox="1">
                <a:spLocks noRot="1" noChangeAspect="1" noMove="1" noResize="1" noEditPoints="1" noAdjustHandles="1" noChangeArrowheads="1" noChangeShapeType="1" noTextEdit="1"/>
              </p:cNvSpPr>
              <p:nvPr/>
            </p:nvSpPr>
            <p:spPr>
              <a:xfrm>
                <a:off x="6200189" y="5874203"/>
                <a:ext cx="1309654" cy="276999"/>
              </a:xfrm>
              <a:prstGeom prst="rect">
                <a:avLst/>
              </a:prstGeom>
              <a:blipFill>
                <a:blip r:embed="rId21"/>
                <a:stretch>
                  <a:fillRect l="-3256" r="-3721" b="-2444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C429441D-D6FA-32FD-C536-E77C766EA05C}"/>
                  </a:ext>
                </a:extLst>
              </p:cNvPr>
              <p:cNvSpPr txBox="1"/>
              <p:nvPr/>
            </p:nvSpPr>
            <p:spPr>
              <a:xfrm>
                <a:off x="10303510" y="4526528"/>
                <a:ext cx="100046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𝑠</m:t>
                          </m:r>
                        </m:e>
                        <m:sub>
                          <m:r>
                            <a:rPr lang="en-US" altLang="zh-CN" b="0" i="1" smtClean="0">
                              <a:latin typeface="Cambria Math" panose="02040503050406030204" pitchFamily="18" charset="0"/>
                            </a:rPr>
                            <m:t>1</m:t>
                          </m:r>
                        </m:sub>
                      </m:sSub>
                      <m:r>
                        <a:rPr lang="en-US" altLang="zh-CN" b="0" i="1" smtClean="0">
                          <a:latin typeface="Cambria Math" panose="02040503050406030204" pitchFamily="18" charset="0"/>
                        </a:rPr>
                        <m:t>=4.22</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6" name="文本框 25">
                <a:extLst>
                  <a:ext uri="{FF2B5EF4-FFF2-40B4-BE49-F238E27FC236}">
                    <a16:creationId xmlns:a16="http://schemas.microsoft.com/office/drawing/2014/main" id="{C429441D-D6FA-32FD-C536-E77C766EA05C}"/>
                  </a:ext>
                </a:extLst>
              </p:cNvPr>
              <p:cNvSpPr txBox="1">
                <a:spLocks noRot="1" noChangeAspect="1" noMove="1" noResize="1" noEditPoints="1" noAdjustHandles="1" noChangeArrowheads="1" noChangeShapeType="1" noTextEdit="1"/>
              </p:cNvSpPr>
              <p:nvPr/>
            </p:nvSpPr>
            <p:spPr>
              <a:xfrm>
                <a:off x="10303510" y="4526528"/>
                <a:ext cx="1000467" cy="276999"/>
              </a:xfrm>
              <a:prstGeom prst="rect">
                <a:avLst/>
              </a:prstGeom>
              <a:blipFill>
                <a:blip r:embed="rId22"/>
                <a:stretch>
                  <a:fillRect l="-2439" r="-5488" b="-1777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47556E5D-0E2E-E293-E4B3-32A7715BB56D}"/>
                  </a:ext>
                </a:extLst>
              </p:cNvPr>
              <p:cNvSpPr txBox="1"/>
              <p:nvPr/>
            </p:nvSpPr>
            <p:spPr>
              <a:xfrm>
                <a:off x="10303510" y="4985592"/>
                <a:ext cx="100578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𝑠</m:t>
                          </m:r>
                        </m:e>
                        <m:sub>
                          <m:r>
                            <a:rPr lang="en-US" altLang="zh-CN" b="0" i="1" smtClean="0">
                              <a:latin typeface="Cambria Math" panose="02040503050406030204" pitchFamily="18" charset="0"/>
                            </a:rPr>
                            <m:t>2</m:t>
                          </m:r>
                        </m:sub>
                      </m:sSub>
                      <m:r>
                        <a:rPr lang="en-US" altLang="zh-CN" b="0" i="1" smtClean="0">
                          <a:latin typeface="Cambria Math" panose="02040503050406030204" pitchFamily="18" charset="0"/>
                        </a:rPr>
                        <m:t>=6.38</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7" name="文本框 26">
                <a:extLst>
                  <a:ext uri="{FF2B5EF4-FFF2-40B4-BE49-F238E27FC236}">
                    <a16:creationId xmlns:a16="http://schemas.microsoft.com/office/drawing/2014/main" id="{47556E5D-0E2E-E293-E4B3-32A7715BB56D}"/>
                  </a:ext>
                </a:extLst>
              </p:cNvPr>
              <p:cNvSpPr txBox="1">
                <a:spLocks noRot="1" noChangeAspect="1" noMove="1" noResize="1" noEditPoints="1" noAdjustHandles="1" noChangeArrowheads="1" noChangeShapeType="1" noTextEdit="1"/>
              </p:cNvSpPr>
              <p:nvPr/>
            </p:nvSpPr>
            <p:spPr>
              <a:xfrm>
                <a:off x="10303510" y="4985592"/>
                <a:ext cx="1005788" cy="276999"/>
              </a:xfrm>
              <a:prstGeom prst="rect">
                <a:avLst/>
              </a:prstGeom>
              <a:blipFill>
                <a:blip r:embed="rId23"/>
                <a:stretch>
                  <a:fillRect l="-2424" r="-5455" b="-1777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D9E3BD1B-CD9E-AFD3-36C5-9BF1F57FE97D}"/>
                  </a:ext>
                </a:extLst>
              </p:cNvPr>
              <p:cNvSpPr txBox="1"/>
              <p:nvPr/>
            </p:nvSpPr>
            <p:spPr>
              <a:xfrm>
                <a:off x="10303510" y="5416303"/>
                <a:ext cx="100578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𝑠</m:t>
                          </m:r>
                        </m:e>
                        <m:sub>
                          <m:r>
                            <a:rPr lang="en-US" altLang="zh-CN" b="0" i="1" smtClean="0">
                              <a:latin typeface="Cambria Math" panose="02040503050406030204" pitchFamily="18" charset="0"/>
                            </a:rPr>
                            <m:t>3</m:t>
                          </m:r>
                        </m:sub>
                      </m:sSub>
                      <m:r>
                        <a:rPr lang="en-US" altLang="zh-CN" b="0" i="1" smtClean="0">
                          <a:latin typeface="Cambria Math" panose="02040503050406030204" pitchFamily="18" charset="0"/>
                        </a:rPr>
                        <m:t>=6.59</m:t>
                      </m:r>
                    </m:oMath>
                  </m:oMathPara>
                </a14:m>
                <a:endParaRPr lang="zh-CN" altLang="en-US" dirty="0">
                  <a:latin typeface="Times New Roman" panose="02020603050405020304" pitchFamily="18" charset="0"/>
                  <a:cs typeface="Times New Roman" panose="02020603050405020304" pitchFamily="18" charset="0"/>
                </a:endParaRPr>
              </a:p>
            </p:txBody>
          </p:sp>
        </mc:Choice>
        <mc:Fallback xmlns="">
          <p:sp>
            <p:nvSpPr>
              <p:cNvPr id="28" name="文本框 27">
                <a:extLst>
                  <a:ext uri="{FF2B5EF4-FFF2-40B4-BE49-F238E27FC236}">
                    <a16:creationId xmlns:a16="http://schemas.microsoft.com/office/drawing/2014/main" id="{D9E3BD1B-CD9E-AFD3-36C5-9BF1F57FE97D}"/>
                  </a:ext>
                </a:extLst>
              </p:cNvPr>
              <p:cNvSpPr txBox="1">
                <a:spLocks noRot="1" noChangeAspect="1" noMove="1" noResize="1" noEditPoints="1" noAdjustHandles="1" noChangeArrowheads="1" noChangeShapeType="1" noTextEdit="1"/>
              </p:cNvSpPr>
              <p:nvPr/>
            </p:nvSpPr>
            <p:spPr>
              <a:xfrm>
                <a:off x="10303510" y="5416303"/>
                <a:ext cx="1005788" cy="276999"/>
              </a:xfrm>
              <a:prstGeom prst="rect">
                <a:avLst/>
              </a:prstGeom>
              <a:blipFill>
                <a:blip r:embed="rId24"/>
                <a:stretch>
                  <a:fillRect l="-2424" r="-5455" b="-17778"/>
                </a:stretch>
              </a:blipFill>
            </p:spPr>
            <p:txBody>
              <a:bodyPr/>
              <a:lstStyle/>
              <a:p>
                <a:r>
                  <a:rPr lang="zh-CN" altLang="en-US">
                    <a:noFill/>
                  </a:rPr>
                  <a:t> </a:t>
                </a:r>
              </a:p>
            </p:txBody>
          </p:sp>
        </mc:Fallback>
      </mc:AlternateContent>
      <p:sp>
        <p:nvSpPr>
          <p:cNvPr id="3" name="文本框 2">
            <a:extLst>
              <a:ext uri="{FF2B5EF4-FFF2-40B4-BE49-F238E27FC236}">
                <a16:creationId xmlns:a16="http://schemas.microsoft.com/office/drawing/2014/main" id="{B21908DA-2D7D-BC51-52B2-6522DC7F9E3B}"/>
              </a:ext>
            </a:extLst>
          </p:cNvPr>
          <p:cNvSpPr txBox="1"/>
          <p:nvPr/>
        </p:nvSpPr>
        <p:spPr>
          <a:xfrm>
            <a:off x="11887629" y="6518577"/>
            <a:ext cx="338554"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14</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7519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863AE988-0DF4-1A3C-4E43-D40D6ACF1EAA}"/>
              </a:ext>
            </a:extLst>
          </p:cNvPr>
          <p:cNvPicPr>
            <a:picLocks noChangeAspect="1"/>
          </p:cNvPicPr>
          <p:nvPr/>
        </p:nvPicPr>
        <p:blipFill>
          <a:blip r:embed="rId3"/>
          <a:stretch>
            <a:fillRect/>
          </a:stretch>
        </p:blipFill>
        <p:spPr>
          <a:xfrm>
            <a:off x="6003574" y="1975223"/>
            <a:ext cx="5846510" cy="4117512"/>
          </a:xfrm>
          <a:prstGeom prst="rect">
            <a:avLst/>
          </a:prstGeom>
        </p:spPr>
      </p:pic>
      <mc:AlternateContent xmlns:mc="http://schemas.openxmlformats.org/markup-compatibility/2006">
        <mc:Choice xmlns:a14="http://schemas.microsoft.com/office/drawing/2010/main" Requires="a14">
          <p:sp>
            <p:nvSpPr>
              <p:cNvPr id="5" name="文本框 4">
                <a:extLst>
                  <a:ext uri="{FF2B5EF4-FFF2-40B4-BE49-F238E27FC236}">
                    <a16:creationId xmlns:a16="http://schemas.microsoft.com/office/drawing/2014/main" id="{988CBF73-AF65-A5CD-E1B1-17E7FF4E8D16}"/>
                  </a:ext>
                </a:extLst>
              </p:cNvPr>
              <p:cNvSpPr txBox="1"/>
              <p:nvPr/>
            </p:nvSpPr>
            <p:spPr>
              <a:xfrm>
                <a:off x="7889647" y="3338522"/>
                <a:ext cx="3094245" cy="830997"/>
              </a:xfrm>
              <a:prstGeom prst="rect">
                <a:avLst/>
              </a:prstGeom>
              <a:noFill/>
            </p:spPr>
            <p:txBody>
              <a:bodyPr wrap="none" rtlCol="0">
                <a:spAutoFit/>
              </a:bodyPr>
              <a:lstStyle/>
              <a:p>
                <a:r>
                  <a:rPr lang="en-US" altLang="zh-CN" sz="1600" dirty="0">
                    <a:solidFill>
                      <a:srgbClr val="00B050"/>
                    </a:solidFill>
                    <a:latin typeface="Times New Roman" panose="02020603050405020304" pitchFamily="18" charset="0"/>
                    <a:cs typeface="Times New Roman" panose="02020603050405020304" pitchFamily="18" charset="0"/>
                  </a:rPr>
                  <a:t>power-law: </a:t>
                </a:r>
                <a14:m>
                  <m:oMath xmlns:m="http://schemas.openxmlformats.org/officeDocument/2006/math">
                    <m:sSup>
                      <m:sSupPr>
                        <m:ctrlPr>
                          <a:rPr lang="en-US" altLang="zh-CN" sz="1600" i="1" smtClean="0">
                            <a:solidFill>
                              <a:srgbClr val="00B050"/>
                            </a:solidFill>
                            <a:latin typeface="Cambria Math" panose="02040503050406030204" pitchFamily="18" charset="0"/>
                          </a:rPr>
                        </m:ctrlPr>
                      </m:sSupPr>
                      <m:e>
                        <m:r>
                          <a:rPr lang="zh-CN" altLang="en-US" sz="1600" i="1" smtClean="0">
                            <a:solidFill>
                              <a:srgbClr val="00B050"/>
                            </a:solidFill>
                            <a:latin typeface="Cambria Math" panose="02040503050406030204" pitchFamily="18" charset="0"/>
                          </a:rPr>
                          <m:t>𝜒</m:t>
                        </m:r>
                      </m:e>
                      <m:sup>
                        <m:r>
                          <a:rPr lang="en-US" altLang="zh-CN" sz="1600" b="0" i="1" smtClean="0">
                            <a:solidFill>
                              <a:srgbClr val="00B050"/>
                            </a:solidFill>
                            <a:latin typeface="Cambria Math" panose="02040503050406030204" pitchFamily="18" charset="0"/>
                          </a:rPr>
                          <m:t>2</m:t>
                        </m:r>
                      </m:sup>
                    </m:sSup>
                    <m:r>
                      <a:rPr lang="en-US" altLang="zh-CN" sz="1600" b="0" i="1" smtClean="0">
                        <a:solidFill>
                          <a:srgbClr val="00B050"/>
                        </a:solidFill>
                        <a:latin typeface="Cambria Math" panose="02040503050406030204" pitchFamily="18" charset="0"/>
                      </a:rPr>
                      <m:t>/</m:t>
                    </m:r>
                    <m:r>
                      <a:rPr lang="en-US" altLang="zh-CN" sz="1600" b="0" i="1" smtClean="0">
                        <a:solidFill>
                          <a:srgbClr val="00B050"/>
                        </a:solidFill>
                        <a:latin typeface="Cambria Math" panose="02040503050406030204" pitchFamily="18" charset="0"/>
                      </a:rPr>
                      <m:t>𝑛𝑑𝑓</m:t>
                    </m:r>
                  </m:oMath>
                </a14:m>
                <a:r>
                  <a:rPr lang="en-US" altLang="zh-CN" sz="1600" dirty="0">
                    <a:solidFill>
                      <a:srgbClr val="00B050"/>
                    </a:solidFill>
                    <a:latin typeface="Times New Roman" panose="02020603050405020304" pitchFamily="18" charset="0"/>
                    <a:cs typeface="Times New Roman" panose="02020603050405020304" pitchFamily="18" charset="0"/>
                  </a:rPr>
                  <a:t>=183.6/11</a:t>
                </a:r>
              </a:p>
              <a:p>
                <a:r>
                  <a:rPr lang="en-US" altLang="zh-CN" sz="1600" dirty="0">
                    <a:solidFill>
                      <a:srgbClr val="FF0000"/>
                    </a:solidFill>
                    <a:latin typeface="Times New Roman" panose="02020603050405020304" pitchFamily="18" charset="0"/>
                    <a:cs typeface="Times New Roman" panose="02020603050405020304" pitchFamily="18" charset="0"/>
                  </a:rPr>
                  <a:t>broken power-law: </a:t>
                </a:r>
                <a14:m>
                  <m:oMath xmlns:m="http://schemas.openxmlformats.org/officeDocument/2006/math">
                    <m:sSup>
                      <m:sSupPr>
                        <m:ctrlPr>
                          <a:rPr lang="en-US" altLang="zh-CN" sz="1600" i="1" smtClean="0">
                            <a:solidFill>
                              <a:srgbClr val="FF0000"/>
                            </a:solidFill>
                            <a:latin typeface="Cambria Math" panose="02040503050406030204" pitchFamily="18" charset="0"/>
                          </a:rPr>
                        </m:ctrlPr>
                      </m:sSupPr>
                      <m:e>
                        <m:r>
                          <a:rPr lang="zh-CN" altLang="en-US" sz="1600" i="1" smtClean="0">
                            <a:solidFill>
                              <a:srgbClr val="FF0000"/>
                            </a:solidFill>
                            <a:latin typeface="Cambria Math" panose="02040503050406030204" pitchFamily="18" charset="0"/>
                          </a:rPr>
                          <m:t>𝜒</m:t>
                        </m:r>
                      </m:e>
                      <m:sup>
                        <m:r>
                          <a:rPr lang="en-US" altLang="zh-CN" sz="1600" b="0" i="1" smtClean="0">
                            <a:solidFill>
                              <a:srgbClr val="FF0000"/>
                            </a:solidFill>
                            <a:latin typeface="Cambria Math" panose="02040503050406030204" pitchFamily="18" charset="0"/>
                          </a:rPr>
                          <m:t>2</m:t>
                        </m:r>
                      </m:sup>
                    </m:sSup>
                    <m:r>
                      <a:rPr lang="en-US" altLang="zh-CN" sz="1600" b="0" i="1" smtClean="0">
                        <a:solidFill>
                          <a:srgbClr val="FF0000"/>
                        </a:solidFill>
                        <a:latin typeface="Cambria Math" panose="02040503050406030204" pitchFamily="18" charset="0"/>
                      </a:rPr>
                      <m:t>/</m:t>
                    </m:r>
                    <m:r>
                      <a:rPr lang="en-US" altLang="zh-CN" sz="1600" b="0" i="1" smtClean="0">
                        <a:solidFill>
                          <a:srgbClr val="FF0000"/>
                        </a:solidFill>
                        <a:latin typeface="Cambria Math" panose="02040503050406030204" pitchFamily="18" charset="0"/>
                      </a:rPr>
                      <m:t>𝑛𝑑𝑓</m:t>
                    </m:r>
                  </m:oMath>
                </a14:m>
                <a:r>
                  <a:rPr lang="en-US" altLang="zh-CN" sz="1600" dirty="0">
                    <a:solidFill>
                      <a:srgbClr val="FF0000"/>
                    </a:solidFill>
                    <a:latin typeface="Times New Roman" panose="02020603050405020304" pitchFamily="18" charset="0"/>
                    <a:cs typeface="Times New Roman" panose="02020603050405020304" pitchFamily="18" charset="0"/>
                  </a:rPr>
                  <a:t>=11.2/9</a:t>
                </a:r>
              </a:p>
              <a:p>
                <a:r>
                  <a:rPr lang="en-US" altLang="zh-CN" sz="1600" b="0" i="0" u="none" strike="noStrike" baseline="0" dirty="0">
                    <a:solidFill>
                      <a:srgbClr val="001792"/>
                    </a:solidFill>
                    <a:latin typeface="Times New Roman" panose="02020603050405020304" pitchFamily="18" charset="0"/>
                    <a:cs typeface="Times New Roman" panose="02020603050405020304" pitchFamily="18" charset="0"/>
                  </a:rPr>
                  <a:t>significance: </a:t>
                </a:r>
                <a14:m>
                  <m:oMath xmlns:m="http://schemas.openxmlformats.org/officeDocument/2006/math">
                    <m:r>
                      <a:rPr lang="en-US" altLang="zh-CN" sz="1600" b="0" i="1" u="none" strike="noStrike" baseline="0" smtClean="0">
                        <a:solidFill>
                          <a:srgbClr val="001792"/>
                        </a:solidFill>
                        <a:latin typeface="Cambria Math" panose="02040503050406030204" pitchFamily="18" charset="0"/>
                      </a:rPr>
                      <m:t>12.9</m:t>
                    </m:r>
                    <m:r>
                      <a:rPr lang="zh-CN" altLang="en-US" sz="1600" i="1">
                        <a:solidFill>
                          <a:srgbClr val="001792"/>
                        </a:solidFill>
                        <a:latin typeface="Cambria Math" panose="02040503050406030204" pitchFamily="18" charset="0"/>
                      </a:rPr>
                      <m:t>𝜎</m:t>
                    </m:r>
                  </m:oMath>
                </a14:m>
                <a:endParaRPr lang="zh-CN" altLang="en-US" sz="1600" dirty="0">
                  <a:latin typeface="Times New Roman" panose="02020603050405020304" pitchFamily="18" charset="0"/>
                  <a:cs typeface="Times New Roman" panose="02020603050405020304" pitchFamily="18" charset="0"/>
                </a:endParaRPr>
              </a:p>
            </p:txBody>
          </p:sp>
        </mc:Choice>
        <mc:Fallback>
          <p:sp>
            <p:nvSpPr>
              <p:cNvPr id="5" name="文本框 4">
                <a:extLst>
                  <a:ext uri="{FF2B5EF4-FFF2-40B4-BE49-F238E27FC236}">
                    <a16:creationId xmlns:a16="http://schemas.microsoft.com/office/drawing/2014/main" id="{988CBF73-AF65-A5CD-E1B1-17E7FF4E8D16}"/>
                  </a:ext>
                </a:extLst>
              </p:cNvPr>
              <p:cNvSpPr txBox="1">
                <a:spLocks noRot="1" noChangeAspect="1" noMove="1" noResize="1" noEditPoints="1" noAdjustHandles="1" noChangeArrowheads="1" noChangeShapeType="1" noTextEdit="1"/>
              </p:cNvSpPr>
              <p:nvPr/>
            </p:nvSpPr>
            <p:spPr>
              <a:xfrm>
                <a:off x="7889647" y="3338522"/>
                <a:ext cx="3094245" cy="830997"/>
              </a:xfrm>
              <a:prstGeom prst="rect">
                <a:avLst/>
              </a:prstGeom>
              <a:blipFill>
                <a:blip r:embed="rId4"/>
                <a:stretch>
                  <a:fillRect l="-984" t="-2206" r="-394" b="-8824"/>
                </a:stretch>
              </a:blipFill>
            </p:spPr>
            <p:txBody>
              <a:bodyPr/>
              <a:lstStyle/>
              <a:p>
                <a:r>
                  <a:rPr lang="zh-CN" altLang="en-US">
                    <a:noFill/>
                  </a:rPr>
                  <a:t> </a:t>
                </a:r>
              </a:p>
            </p:txBody>
          </p:sp>
        </mc:Fallback>
      </mc:AlternateContent>
      <p:sp>
        <p:nvSpPr>
          <p:cNvPr id="6" name="文本占位符 1">
            <a:extLst>
              <a:ext uri="{FF2B5EF4-FFF2-40B4-BE49-F238E27FC236}">
                <a16:creationId xmlns:a16="http://schemas.microsoft.com/office/drawing/2014/main" id="{17910C62-9DC7-2D2E-6DEA-8D4EFE3CF8D0}"/>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宇宙线全粒子能谱</a:t>
            </a:r>
            <a:endParaRPr lang="en-US" altLang="zh-CN" sz="3200" b="1" dirty="0">
              <a:latin typeface="华文新魏" panose="02010800040101010101" pitchFamily="2" charset="-122"/>
              <a:ea typeface="华文新魏" panose="02010800040101010101" pitchFamily="2" charset="-122"/>
            </a:endParaRPr>
          </a:p>
        </p:txBody>
      </p:sp>
      <p:pic>
        <p:nvPicPr>
          <p:cNvPr id="8" name="图片 7">
            <a:extLst>
              <a:ext uri="{FF2B5EF4-FFF2-40B4-BE49-F238E27FC236}">
                <a16:creationId xmlns:a16="http://schemas.microsoft.com/office/drawing/2014/main" id="{273F5E1D-3E6B-9DC8-DA5E-B33303BAD680}"/>
              </a:ext>
            </a:extLst>
          </p:cNvPr>
          <p:cNvPicPr>
            <a:picLocks noChangeAspect="1"/>
          </p:cNvPicPr>
          <p:nvPr/>
        </p:nvPicPr>
        <p:blipFill>
          <a:blip r:embed="rId5"/>
          <a:stretch>
            <a:fillRect/>
          </a:stretch>
        </p:blipFill>
        <p:spPr>
          <a:xfrm>
            <a:off x="149962" y="1975222"/>
            <a:ext cx="5861610" cy="4117511"/>
          </a:xfrm>
          <a:prstGeom prst="rect">
            <a:avLst/>
          </a:prstGeom>
        </p:spPr>
      </p:pic>
      <mc:AlternateContent xmlns:mc="http://schemas.openxmlformats.org/markup-compatibility/2006">
        <mc:Choice xmlns:a14="http://schemas.microsoft.com/office/drawing/2010/main" Requires="a14">
          <p:sp>
            <p:nvSpPr>
              <p:cNvPr id="9" name="文本框 8">
                <a:extLst>
                  <a:ext uri="{FF2B5EF4-FFF2-40B4-BE49-F238E27FC236}">
                    <a16:creationId xmlns:a16="http://schemas.microsoft.com/office/drawing/2014/main" id="{522B1435-9912-FC94-EA80-EA33D597FD07}"/>
                  </a:ext>
                </a:extLst>
              </p:cNvPr>
              <p:cNvSpPr txBox="1"/>
              <p:nvPr/>
            </p:nvSpPr>
            <p:spPr>
              <a:xfrm>
                <a:off x="2028037" y="3266070"/>
                <a:ext cx="3159583" cy="830997"/>
              </a:xfrm>
              <a:prstGeom prst="rect">
                <a:avLst/>
              </a:prstGeom>
              <a:noFill/>
            </p:spPr>
            <p:txBody>
              <a:bodyPr wrap="none" rtlCol="0">
                <a:spAutoFit/>
              </a:bodyPr>
              <a:lstStyle/>
              <a:p>
                <a:r>
                  <a:rPr lang="en-US" altLang="zh-CN" sz="1600" dirty="0">
                    <a:solidFill>
                      <a:srgbClr val="00B050"/>
                    </a:solidFill>
                    <a:latin typeface="Times New Roman" panose="02020603050405020304" pitchFamily="18" charset="0"/>
                    <a:cs typeface="Times New Roman" panose="02020603050405020304" pitchFamily="18" charset="0"/>
                  </a:rPr>
                  <a:t>power-law: </a:t>
                </a:r>
                <a14:m>
                  <m:oMath xmlns:m="http://schemas.openxmlformats.org/officeDocument/2006/math">
                    <m:sSup>
                      <m:sSupPr>
                        <m:ctrlPr>
                          <a:rPr lang="en-US" altLang="zh-CN" sz="1600" i="1" smtClean="0">
                            <a:solidFill>
                              <a:srgbClr val="00B050"/>
                            </a:solidFill>
                            <a:latin typeface="Cambria Math" panose="02040503050406030204" pitchFamily="18" charset="0"/>
                          </a:rPr>
                        </m:ctrlPr>
                      </m:sSupPr>
                      <m:e>
                        <m:r>
                          <a:rPr lang="zh-CN" altLang="en-US" sz="1600" i="1" smtClean="0">
                            <a:solidFill>
                              <a:srgbClr val="00B050"/>
                            </a:solidFill>
                            <a:latin typeface="Cambria Math" panose="02040503050406030204" pitchFamily="18" charset="0"/>
                          </a:rPr>
                          <m:t>𝜒</m:t>
                        </m:r>
                      </m:e>
                      <m:sup>
                        <m:r>
                          <a:rPr lang="en-US" altLang="zh-CN" sz="1600" b="0" i="1" smtClean="0">
                            <a:solidFill>
                              <a:srgbClr val="00B050"/>
                            </a:solidFill>
                            <a:latin typeface="Cambria Math" panose="02040503050406030204" pitchFamily="18" charset="0"/>
                          </a:rPr>
                          <m:t>2</m:t>
                        </m:r>
                      </m:sup>
                    </m:sSup>
                    <m:r>
                      <a:rPr lang="en-US" altLang="zh-CN" sz="1600" b="0" i="1" smtClean="0">
                        <a:solidFill>
                          <a:srgbClr val="00B050"/>
                        </a:solidFill>
                        <a:latin typeface="Cambria Math" panose="02040503050406030204" pitchFamily="18" charset="0"/>
                      </a:rPr>
                      <m:t>/</m:t>
                    </m:r>
                    <m:r>
                      <a:rPr lang="en-US" altLang="zh-CN" sz="1600" b="0" i="1" smtClean="0">
                        <a:solidFill>
                          <a:srgbClr val="00B050"/>
                        </a:solidFill>
                        <a:latin typeface="Cambria Math" panose="02040503050406030204" pitchFamily="18" charset="0"/>
                      </a:rPr>
                      <m:t>𝑛𝑑𝑓</m:t>
                    </m:r>
                  </m:oMath>
                </a14:m>
                <a:r>
                  <a:rPr lang="en-US" altLang="zh-CN" sz="1600" dirty="0">
                    <a:solidFill>
                      <a:srgbClr val="00B050"/>
                    </a:solidFill>
                    <a:latin typeface="Times New Roman" panose="02020603050405020304" pitchFamily="18" charset="0"/>
                    <a:cs typeface="Times New Roman" panose="02020603050405020304" pitchFamily="18" charset="0"/>
                  </a:rPr>
                  <a:t>=529.0/6</a:t>
                </a:r>
              </a:p>
              <a:p>
                <a:r>
                  <a:rPr lang="en-US" altLang="zh-CN" sz="1600" dirty="0">
                    <a:solidFill>
                      <a:srgbClr val="FF0000"/>
                    </a:solidFill>
                    <a:latin typeface="Times New Roman" panose="02020603050405020304" pitchFamily="18" charset="0"/>
                    <a:cs typeface="Times New Roman" panose="02020603050405020304" pitchFamily="18" charset="0"/>
                  </a:rPr>
                  <a:t>broken power-law: </a:t>
                </a:r>
                <a14:m>
                  <m:oMath xmlns:m="http://schemas.openxmlformats.org/officeDocument/2006/math">
                    <m:sSup>
                      <m:sSupPr>
                        <m:ctrlPr>
                          <a:rPr lang="en-US" altLang="zh-CN" sz="1600" i="1" smtClean="0">
                            <a:solidFill>
                              <a:srgbClr val="FF0000"/>
                            </a:solidFill>
                            <a:latin typeface="Cambria Math" panose="02040503050406030204" pitchFamily="18" charset="0"/>
                          </a:rPr>
                        </m:ctrlPr>
                      </m:sSupPr>
                      <m:e>
                        <m:r>
                          <a:rPr lang="zh-CN" altLang="en-US" sz="1600" i="1" smtClean="0">
                            <a:solidFill>
                              <a:srgbClr val="FF0000"/>
                            </a:solidFill>
                            <a:latin typeface="Cambria Math" panose="02040503050406030204" pitchFamily="18" charset="0"/>
                          </a:rPr>
                          <m:t>𝜒</m:t>
                        </m:r>
                      </m:e>
                      <m:sup>
                        <m:r>
                          <a:rPr lang="en-US" altLang="zh-CN" sz="1600" b="0" i="1" smtClean="0">
                            <a:solidFill>
                              <a:srgbClr val="FF0000"/>
                            </a:solidFill>
                            <a:latin typeface="Cambria Math" panose="02040503050406030204" pitchFamily="18" charset="0"/>
                          </a:rPr>
                          <m:t>2</m:t>
                        </m:r>
                      </m:sup>
                    </m:sSup>
                    <m:r>
                      <a:rPr lang="en-US" altLang="zh-CN" sz="1600" b="0" i="1" smtClean="0">
                        <a:solidFill>
                          <a:srgbClr val="FF0000"/>
                        </a:solidFill>
                        <a:latin typeface="Cambria Math" panose="02040503050406030204" pitchFamily="18" charset="0"/>
                      </a:rPr>
                      <m:t>/</m:t>
                    </m:r>
                    <m:r>
                      <a:rPr lang="en-US" altLang="zh-CN" sz="1600" b="0" i="1" smtClean="0">
                        <a:solidFill>
                          <a:srgbClr val="FF0000"/>
                        </a:solidFill>
                        <a:latin typeface="Cambria Math" panose="02040503050406030204" pitchFamily="18" charset="0"/>
                      </a:rPr>
                      <m:t>𝑛𝑑𝑓</m:t>
                    </m:r>
                  </m:oMath>
                </a14:m>
                <a:r>
                  <a:rPr lang="en-US" altLang="zh-CN" sz="1600" dirty="0">
                    <a:solidFill>
                      <a:srgbClr val="FF0000"/>
                    </a:solidFill>
                    <a:latin typeface="Times New Roman" panose="02020603050405020304" pitchFamily="18" charset="0"/>
                    <a:cs typeface="Times New Roman" panose="02020603050405020304" pitchFamily="18" charset="0"/>
                  </a:rPr>
                  <a:t>=25.7/4</a:t>
                </a:r>
              </a:p>
              <a:p>
                <a:r>
                  <a:rPr lang="en-US" altLang="zh-CN" sz="1600" b="0" i="0" u="none" strike="noStrike" baseline="0" dirty="0">
                    <a:solidFill>
                      <a:srgbClr val="001792"/>
                    </a:solidFill>
                    <a:latin typeface="Times New Roman" panose="02020603050405020304" pitchFamily="18" charset="0"/>
                    <a:cs typeface="Times New Roman" panose="02020603050405020304" pitchFamily="18" charset="0"/>
                  </a:rPr>
                  <a:t>significance: </a:t>
                </a:r>
                <a14:m>
                  <m:oMath xmlns:m="http://schemas.openxmlformats.org/officeDocument/2006/math">
                    <m:r>
                      <a:rPr lang="en-US" altLang="zh-CN" sz="1600" b="0" i="1" u="none" strike="noStrike" baseline="0" smtClean="0">
                        <a:solidFill>
                          <a:srgbClr val="001792"/>
                        </a:solidFill>
                        <a:latin typeface="Cambria Math" panose="02040503050406030204" pitchFamily="18" charset="0"/>
                      </a:rPr>
                      <m:t>22.3</m:t>
                    </m:r>
                    <m:r>
                      <a:rPr lang="zh-CN" altLang="en-US" sz="1600" i="1">
                        <a:solidFill>
                          <a:srgbClr val="001792"/>
                        </a:solidFill>
                        <a:latin typeface="Cambria Math" panose="02040503050406030204" pitchFamily="18" charset="0"/>
                      </a:rPr>
                      <m:t>𝜎</m:t>
                    </m:r>
                  </m:oMath>
                </a14:m>
                <a:endParaRPr lang="zh-CN" altLang="en-US" sz="1600" dirty="0">
                  <a:latin typeface="Times New Roman" panose="02020603050405020304" pitchFamily="18" charset="0"/>
                  <a:cs typeface="Times New Roman" panose="02020603050405020304" pitchFamily="18" charset="0"/>
                </a:endParaRPr>
              </a:p>
            </p:txBody>
          </p:sp>
        </mc:Choice>
        <mc:Fallback>
          <p:sp>
            <p:nvSpPr>
              <p:cNvPr id="9" name="文本框 8">
                <a:extLst>
                  <a:ext uri="{FF2B5EF4-FFF2-40B4-BE49-F238E27FC236}">
                    <a16:creationId xmlns:a16="http://schemas.microsoft.com/office/drawing/2014/main" id="{522B1435-9912-FC94-EA80-EA33D597FD07}"/>
                  </a:ext>
                </a:extLst>
              </p:cNvPr>
              <p:cNvSpPr txBox="1">
                <a:spLocks noRot="1" noChangeAspect="1" noMove="1" noResize="1" noEditPoints="1" noAdjustHandles="1" noChangeArrowheads="1" noChangeShapeType="1" noTextEdit="1"/>
              </p:cNvSpPr>
              <p:nvPr/>
            </p:nvSpPr>
            <p:spPr>
              <a:xfrm>
                <a:off x="2028037" y="3266070"/>
                <a:ext cx="3159583" cy="830997"/>
              </a:xfrm>
              <a:prstGeom prst="rect">
                <a:avLst/>
              </a:prstGeom>
              <a:blipFill>
                <a:blip r:embed="rId6"/>
                <a:stretch>
                  <a:fillRect l="-1158" t="-2206" b="-8824"/>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B4ED5412-9609-BCFF-CCCB-F9D1207EF735}"/>
              </a:ext>
            </a:extLst>
          </p:cNvPr>
          <p:cNvSpPr txBox="1"/>
          <p:nvPr/>
        </p:nvSpPr>
        <p:spPr>
          <a:xfrm>
            <a:off x="894595" y="1045530"/>
            <a:ext cx="3680495" cy="707886"/>
          </a:xfrm>
          <a:prstGeom prst="rect">
            <a:avLst/>
          </a:prstGeom>
          <a:noFill/>
        </p:spPr>
        <p:txBody>
          <a:bodyPr wrap="none" rtlCol="0">
            <a:spAutoFit/>
          </a:bodyPr>
          <a:lstStyle/>
          <a:p>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显著性检验：</a:t>
            </a:r>
            <a:r>
              <a:rPr lang="en-US" altLang="zh-CN" sz="2000" dirty="0">
                <a:latin typeface="Times New Roman" panose="02020603050405020304" pitchFamily="18" charset="0"/>
                <a:ea typeface="楷体" panose="02010609060101010101" pitchFamily="49" charset="-122"/>
                <a:cs typeface="Times New Roman" panose="02020603050405020304" pitchFamily="18" charset="0"/>
              </a:rPr>
              <a:t>power-law </a:t>
            </a:r>
          </a:p>
          <a:p>
            <a:r>
              <a:rPr lang="en-US" altLang="zh-CN" sz="2000" dirty="0">
                <a:latin typeface="Times New Roman" panose="02020603050405020304" pitchFamily="18" charset="0"/>
                <a:ea typeface="楷体" panose="02010609060101010101" pitchFamily="49" charset="-122"/>
                <a:cs typeface="Times New Roman" panose="02020603050405020304" pitchFamily="18" charset="0"/>
              </a:rPr>
              <a:t> 	          broken power-law</a:t>
            </a:r>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 </a:t>
            </a:r>
          </a:p>
        </p:txBody>
      </p:sp>
    </p:spTree>
    <p:extLst>
      <p:ext uri="{BB962C8B-B14F-4D97-AF65-F5344CB8AC3E}">
        <p14:creationId xmlns:p14="http://schemas.microsoft.com/office/powerpoint/2010/main" val="732660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1">
            <a:extLst>
              <a:ext uri="{FF2B5EF4-FFF2-40B4-BE49-F238E27FC236}">
                <a16:creationId xmlns:a16="http://schemas.microsoft.com/office/drawing/2014/main" id="{8E1840C5-A15B-18A4-DB5D-9D8F091CF514}"/>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宇宙线平均对数质量</a:t>
            </a:r>
            <a:endParaRPr lang="en-US" altLang="zh-CN" sz="3200" b="1" dirty="0">
              <a:latin typeface="华文新魏" panose="02010800040101010101" pitchFamily="2" charset="-122"/>
              <a:ea typeface="华文新魏" panose="02010800040101010101" pitchFamily="2" charset="-122"/>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06E431CA-2AD9-5B5E-A9EC-411889CD4A05}"/>
                  </a:ext>
                </a:extLst>
              </p:cNvPr>
              <p:cNvSpPr txBox="1"/>
              <p:nvPr/>
            </p:nvSpPr>
            <p:spPr>
              <a:xfrm>
                <a:off x="6590995" y="531274"/>
                <a:ext cx="5541710" cy="446917"/>
              </a:xfrm>
              <a:prstGeom prst="rect">
                <a:avLst/>
              </a:prstGeom>
              <a:noFill/>
            </p:spPr>
            <p:txBody>
              <a:bodyPr wrap="none" rtlCol="0">
                <a:spAutoFit/>
              </a:bodyPr>
              <a:lstStyle/>
              <a:p>
                <a:r>
                  <a:rPr lang="zh-CN" altLang="en-US" sz="2000" dirty="0">
                    <a:latin typeface="楷体" panose="02010609060101010101" pitchFamily="49" charset="-122"/>
                    <a:ea typeface="楷体" panose="02010609060101010101" pitchFamily="49" charset="-122"/>
                  </a:rPr>
                  <a:t>平均对数质量重构</a:t>
                </a:r>
                <a14:m>
                  <m:oMath xmlns:m="http://schemas.openxmlformats.org/officeDocument/2006/math">
                    <m:d>
                      <m:dPr>
                        <m:begChr m:val="⟨"/>
                        <m:endChr m:val="⟩"/>
                        <m:ctrlPr>
                          <a:rPr lang="en-US" altLang="zh-CN" sz="2000" i="1" smtClean="0">
                            <a:latin typeface="Cambria Math" panose="02040503050406030204" pitchFamily="18" charset="0"/>
                            <a:ea typeface="楷体" panose="02010609060101010101" pitchFamily="49" charset="-122"/>
                          </a:rPr>
                        </m:ctrlPr>
                      </m:dPr>
                      <m:e>
                        <m:func>
                          <m:funcPr>
                            <m:ctrlPr>
                              <a:rPr lang="en-US" altLang="zh-CN" sz="2000" i="1" smtClean="0">
                                <a:latin typeface="Cambria Math" panose="02040503050406030204" pitchFamily="18" charset="0"/>
                                <a:ea typeface="楷体" panose="02010609060101010101" pitchFamily="49" charset="-122"/>
                              </a:rPr>
                            </m:ctrlPr>
                          </m:funcPr>
                          <m:fName>
                            <m:r>
                              <m:rPr>
                                <m:sty m:val="p"/>
                              </m:rPr>
                              <a:rPr lang="en-US" altLang="zh-CN" sz="2000" i="0" smtClean="0">
                                <a:latin typeface="Cambria Math" panose="02040503050406030204" pitchFamily="18" charset="0"/>
                                <a:ea typeface="楷体" panose="02010609060101010101" pitchFamily="49" charset="-122"/>
                              </a:rPr>
                              <m:t>ln</m:t>
                            </m:r>
                          </m:fName>
                          <m:e>
                            <m:r>
                              <a:rPr lang="en-US" altLang="zh-CN" sz="2000" b="0" i="1" smtClean="0">
                                <a:latin typeface="Cambria Math" panose="02040503050406030204" pitchFamily="18" charset="0"/>
                                <a:ea typeface="楷体" panose="02010609060101010101" pitchFamily="49" charset="-122"/>
                              </a:rPr>
                              <m:t>𝐴</m:t>
                            </m:r>
                          </m:e>
                        </m:func>
                      </m:e>
                    </m:d>
                    <m:r>
                      <a:rPr lang="en-US" altLang="zh-CN" sz="2000" b="0" i="1" smtClean="0">
                        <a:latin typeface="Cambria Math" panose="02040503050406030204" pitchFamily="18" charset="0"/>
                        <a:ea typeface="楷体" panose="02010609060101010101" pitchFamily="49" charset="-122"/>
                      </a:rPr>
                      <m:t>=</m:t>
                    </m:r>
                    <m:d>
                      <m:dPr>
                        <m:ctrlPr>
                          <a:rPr lang="en-US" altLang="zh-CN" sz="2000" b="0" i="1" smtClean="0">
                            <a:latin typeface="Cambria Math" panose="02040503050406030204" pitchFamily="18" charset="0"/>
                            <a:ea typeface="楷体" panose="02010609060101010101" pitchFamily="49" charset="-122"/>
                          </a:rPr>
                        </m:ctrlPr>
                      </m:dPr>
                      <m:e>
                        <m:d>
                          <m:dPr>
                            <m:begChr m:val="⟨"/>
                            <m:endChr m:val="⟩"/>
                            <m:ctrlPr>
                              <a:rPr lang="en-US" altLang="zh-CN" sz="2000" b="0" i="1" smtClean="0">
                                <a:latin typeface="Cambria Math" panose="02040503050406030204" pitchFamily="18" charset="0"/>
                                <a:ea typeface="楷体" panose="02010609060101010101" pitchFamily="49" charset="-122"/>
                              </a:rPr>
                            </m:ctrlPr>
                          </m:dPr>
                          <m:e>
                            <m:func>
                              <m:funcPr>
                                <m:ctrlPr>
                                  <a:rPr lang="en-US" altLang="zh-CN" sz="2000" b="0" i="1" smtClean="0">
                                    <a:latin typeface="Cambria Math" panose="02040503050406030204" pitchFamily="18" charset="0"/>
                                    <a:ea typeface="楷体" panose="02010609060101010101" pitchFamily="49" charset="-122"/>
                                  </a:rPr>
                                </m:ctrlPr>
                              </m:funcPr>
                              <m:fName>
                                <m:r>
                                  <m:rPr>
                                    <m:sty m:val="p"/>
                                  </m:rPr>
                                  <a:rPr lang="en-US" altLang="zh-CN" sz="2000" b="0" i="0" smtClean="0">
                                    <a:latin typeface="Cambria Math" panose="02040503050406030204" pitchFamily="18" charset="0"/>
                                    <a:ea typeface="楷体" panose="02010609060101010101" pitchFamily="49" charset="-122"/>
                                  </a:rPr>
                                  <m:t>ln</m:t>
                                </m:r>
                              </m:fName>
                              <m:e>
                                <m:sSubSup>
                                  <m:sSubSupPr>
                                    <m:ctrlPr>
                                      <a:rPr lang="en-US" altLang="zh-CN" sz="2000" b="0" i="1" smtClean="0">
                                        <a:latin typeface="Cambria Math" panose="02040503050406030204" pitchFamily="18" charset="0"/>
                                        <a:ea typeface="楷体" panose="02010609060101010101" pitchFamily="49" charset="-122"/>
                                      </a:rPr>
                                    </m:ctrlPr>
                                  </m:sSubSupPr>
                                  <m:e>
                                    <m:r>
                                      <a:rPr lang="en-US" altLang="zh-CN" sz="2000" b="0" i="1" smtClean="0">
                                        <a:latin typeface="Cambria Math" panose="02040503050406030204" pitchFamily="18" charset="0"/>
                                        <a:ea typeface="楷体" panose="02010609060101010101" pitchFamily="49" charset="-122"/>
                                      </a:rPr>
                                      <m:t>𝑁</m:t>
                                    </m:r>
                                  </m:e>
                                  <m:sub>
                                    <m:r>
                                      <a:rPr lang="zh-CN" altLang="en-US" sz="2000" b="0" i="1" smtClean="0">
                                        <a:latin typeface="Cambria Math" panose="02040503050406030204" pitchFamily="18" charset="0"/>
                                        <a:ea typeface="楷体" panose="02010609060101010101" pitchFamily="49" charset="-122"/>
                                      </a:rPr>
                                      <m:t>𝜇</m:t>
                                    </m:r>
                                  </m:sub>
                                  <m:sup>
                                    <m:r>
                                      <a:rPr lang="en-US" altLang="zh-CN" sz="2000" b="0" i="1" smtClean="0">
                                        <a:latin typeface="Cambria Math" panose="02040503050406030204" pitchFamily="18" charset="0"/>
                                        <a:ea typeface="楷体" panose="02010609060101010101" pitchFamily="49" charset="-122"/>
                                      </a:rPr>
                                      <m:t>𝑎𝑙𝑙</m:t>
                                    </m:r>
                                  </m:sup>
                                </m:sSubSup>
                              </m:e>
                            </m:func>
                          </m:e>
                        </m:d>
                        <m:r>
                          <a:rPr lang="en-US" altLang="zh-CN" sz="2000" b="0" i="1" smtClean="0">
                            <a:latin typeface="Cambria Math" panose="02040503050406030204" pitchFamily="18" charset="0"/>
                            <a:ea typeface="楷体" panose="02010609060101010101" pitchFamily="49" charset="-122"/>
                          </a:rPr>
                          <m:t>−</m:t>
                        </m:r>
                        <m:sSub>
                          <m:sSubPr>
                            <m:ctrlPr>
                              <a:rPr lang="en-US" altLang="zh-CN" sz="2000" b="0" i="1" smtClean="0">
                                <a:latin typeface="Cambria Math" panose="02040503050406030204" pitchFamily="18" charset="0"/>
                                <a:ea typeface="楷体" panose="02010609060101010101" pitchFamily="49" charset="-122"/>
                              </a:rPr>
                            </m:ctrlPr>
                          </m:sSubPr>
                          <m:e>
                            <m:r>
                              <a:rPr lang="en-US" altLang="zh-CN" sz="2000" b="0" i="1" smtClean="0">
                                <a:latin typeface="Cambria Math" panose="02040503050406030204" pitchFamily="18" charset="0"/>
                                <a:ea typeface="楷体" panose="02010609060101010101" pitchFamily="49" charset="-122"/>
                              </a:rPr>
                              <m:t>𝑥</m:t>
                            </m:r>
                          </m:e>
                          <m:sub>
                            <m:r>
                              <a:rPr lang="en-US" altLang="zh-CN" sz="2000" b="0" i="1" smtClean="0">
                                <a:latin typeface="Cambria Math" panose="02040503050406030204" pitchFamily="18" charset="0"/>
                                <a:ea typeface="楷体" panose="02010609060101010101" pitchFamily="49" charset="-122"/>
                              </a:rPr>
                              <m:t>0</m:t>
                            </m:r>
                          </m:sub>
                        </m:sSub>
                      </m:e>
                    </m:d>
                    <m:r>
                      <a:rPr lang="en-US" altLang="zh-CN" sz="2000" b="0" i="1" smtClean="0">
                        <a:latin typeface="Cambria Math" panose="02040503050406030204" pitchFamily="18" charset="0"/>
                        <a:ea typeface="楷体" panose="02010609060101010101" pitchFamily="49" charset="-122"/>
                      </a:rPr>
                      <m:t>/</m:t>
                    </m:r>
                    <m:sSub>
                      <m:sSubPr>
                        <m:ctrlPr>
                          <a:rPr lang="en-US" altLang="zh-CN" sz="2000" b="0" i="1" smtClean="0">
                            <a:latin typeface="Cambria Math" panose="02040503050406030204" pitchFamily="18" charset="0"/>
                            <a:ea typeface="楷体" panose="02010609060101010101" pitchFamily="49" charset="-122"/>
                          </a:rPr>
                        </m:ctrlPr>
                      </m:sSubPr>
                      <m:e>
                        <m:r>
                          <a:rPr lang="en-US" altLang="zh-CN" sz="2000" b="0" i="1" smtClean="0">
                            <a:latin typeface="Cambria Math" panose="02040503050406030204" pitchFamily="18" charset="0"/>
                            <a:ea typeface="楷体" panose="02010609060101010101" pitchFamily="49" charset="-122"/>
                          </a:rPr>
                          <m:t>𝑥</m:t>
                        </m:r>
                      </m:e>
                      <m:sub>
                        <m:r>
                          <a:rPr lang="en-US" altLang="zh-CN" sz="2000" b="0" i="1" smtClean="0">
                            <a:latin typeface="Cambria Math" panose="02040503050406030204" pitchFamily="18" charset="0"/>
                            <a:ea typeface="楷体" panose="02010609060101010101" pitchFamily="49" charset="-122"/>
                          </a:rPr>
                          <m:t>1</m:t>
                        </m:r>
                      </m:sub>
                    </m:sSub>
                  </m:oMath>
                </a14:m>
                <a:r>
                  <a:rPr lang="zh-CN" altLang="en-US" sz="2000" dirty="0">
                    <a:latin typeface="楷体" panose="02010609060101010101" pitchFamily="49" charset="-122"/>
                    <a:ea typeface="楷体" panose="02010609060101010101" pitchFamily="49" charset="-122"/>
                  </a:rPr>
                  <a:t> </a:t>
                </a:r>
              </a:p>
            </p:txBody>
          </p:sp>
        </mc:Choice>
        <mc:Fallback xmlns="">
          <p:sp>
            <p:nvSpPr>
              <p:cNvPr id="4" name="文本框 3">
                <a:extLst>
                  <a:ext uri="{FF2B5EF4-FFF2-40B4-BE49-F238E27FC236}">
                    <a16:creationId xmlns:a16="http://schemas.microsoft.com/office/drawing/2014/main" id="{06E431CA-2AD9-5B5E-A9EC-411889CD4A05}"/>
                  </a:ext>
                </a:extLst>
              </p:cNvPr>
              <p:cNvSpPr txBox="1">
                <a:spLocks noRot="1" noChangeAspect="1" noMove="1" noResize="1" noEditPoints="1" noAdjustHandles="1" noChangeArrowheads="1" noChangeShapeType="1" noTextEdit="1"/>
              </p:cNvSpPr>
              <p:nvPr/>
            </p:nvSpPr>
            <p:spPr>
              <a:xfrm>
                <a:off x="6590995" y="531274"/>
                <a:ext cx="5541710" cy="446917"/>
              </a:xfrm>
              <a:prstGeom prst="rect">
                <a:avLst/>
              </a:prstGeom>
              <a:blipFill>
                <a:blip r:embed="rId2"/>
                <a:stretch>
                  <a:fillRect l="-1100" t="-6849" b="-1369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DC363059-F5DB-4A7B-7107-0F8B59BB64A4}"/>
                  </a:ext>
                </a:extLst>
              </p:cNvPr>
              <p:cNvSpPr txBox="1"/>
              <p:nvPr/>
            </p:nvSpPr>
            <p:spPr>
              <a:xfrm>
                <a:off x="4606747" y="265432"/>
                <a:ext cx="1984248" cy="712759"/>
              </a:xfrm>
              <a:prstGeom prst="rect">
                <a:avLst/>
              </a:prstGeom>
              <a:noFill/>
            </p:spPr>
            <p:txBody>
              <a:bodyPr wrap="square">
                <a:spAutoFit/>
              </a:bodyPr>
              <a:lstStyle/>
              <a:p>
                <a14:m>
                  <m:oMath xmlns:m="http://schemas.openxmlformats.org/officeDocument/2006/math">
                    <m:sSub>
                      <m:sSubPr>
                        <m:ctrlPr>
                          <a:rPr lang="en-US" altLang="zh-CN" sz="2000" i="1">
                            <a:latin typeface="Cambria Math" panose="02040503050406030204" pitchFamily="18" charset="0"/>
                            <a:cs typeface="Times New Roman" panose="02020603050405020304" pitchFamily="18" charset="0"/>
                          </a:rPr>
                        </m:ctrlPr>
                      </m:sSubPr>
                      <m:e>
                        <m:r>
                          <a:rPr lang="en-US" altLang="zh-CN" sz="2000" i="1">
                            <a:latin typeface="Cambria Math" panose="02040503050406030204" pitchFamily="18" charset="0"/>
                            <a:cs typeface="Times New Roman" panose="02020603050405020304" pitchFamily="18" charset="0"/>
                          </a:rPr>
                          <m:t>𝑁</m:t>
                        </m:r>
                      </m:e>
                      <m:sub>
                        <m:r>
                          <a:rPr lang="zh-CN" altLang="en-US" sz="2000" i="1">
                            <a:latin typeface="Cambria Math" panose="02040503050406030204" pitchFamily="18" charset="0"/>
                            <a:cs typeface="Times New Roman" panose="02020603050405020304" pitchFamily="18" charset="0"/>
                          </a:rPr>
                          <m:t>𝜇</m:t>
                        </m:r>
                      </m:sub>
                    </m:sSub>
                    <m:r>
                      <a:rPr lang="en-US" altLang="zh-CN" sz="2000" i="1">
                        <a:latin typeface="Cambria Math" panose="02040503050406030204" pitchFamily="18" charset="0"/>
                        <a:cs typeface="Times New Roman" panose="02020603050405020304" pitchFamily="18" charset="0"/>
                      </a:rPr>
                      <m:t>=</m:t>
                    </m:r>
                    <m:r>
                      <a:rPr lang="en-US" altLang="zh-CN" sz="2000" i="1">
                        <a:latin typeface="Cambria Math" panose="02040503050406030204" pitchFamily="18" charset="0"/>
                        <a:cs typeface="Times New Roman" panose="02020603050405020304" pitchFamily="18" charset="0"/>
                      </a:rPr>
                      <m:t>𝐴</m:t>
                    </m:r>
                    <m:sSup>
                      <m:sSupPr>
                        <m:ctrlPr>
                          <a:rPr lang="en-US" altLang="zh-CN" sz="2000" i="1">
                            <a:latin typeface="Cambria Math" panose="02040503050406030204" pitchFamily="18" charset="0"/>
                            <a:cs typeface="Times New Roman" panose="02020603050405020304" pitchFamily="18" charset="0"/>
                          </a:rPr>
                        </m:ctrlPr>
                      </m:sSupPr>
                      <m:e>
                        <m:d>
                          <m:dPr>
                            <m:ctrlPr>
                              <a:rPr lang="en-US" altLang="zh-CN" sz="2000" i="1">
                                <a:latin typeface="Cambria Math" panose="02040503050406030204" pitchFamily="18" charset="0"/>
                                <a:cs typeface="Times New Roman" panose="02020603050405020304" pitchFamily="18" charset="0"/>
                              </a:rPr>
                            </m:ctrlPr>
                          </m:dPr>
                          <m:e>
                            <m:f>
                              <m:fPr>
                                <m:ctrlPr>
                                  <a:rPr lang="en-US" altLang="zh-CN" sz="2000" i="1">
                                    <a:latin typeface="Cambria Math" panose="02040503050406030204" pitchFamily="18" charset="0"/>
                                    <a:cs typeface="Times New Roman" panose="02020603050405020304" pitchFamily="18" charset="0"/>
                                  </a:rPr>
                                </m:ctrlPr>
                              </m:fPr>
                              <m:num>
                                <m:f>
                                  <m:fPr>
                                    <m:type m:val="lin"/>
                                    <m:ctrlPr>
                                      <a:rPr lang="en-US" altLang="zh-CN" sz="2000" i="1">
                                        <a:latin typeface="Cambria Math" panose="02040503050406030204" pitchFamily="18" charset="0"/>
                                        <a:cs typeface="Times New Roman" panose="02020603050405020304" pitchFamily="18" charset="0"/>
                                      </a:rPr>
                                    </m:ctrlPr>
                                  </m:fPr>
                                  <m:num>
                                    <m:r>
                                      <a:rPr lang="en-US" altLang="zh-CN" sz="2000" i="1">
                                        <a:latin typeface="Cambria Math" panose="02040503050406030204" pitchFamily="18" charset="0"/>
                                        <a:cs typeface="Times New Roman" panose="02020603050405020304" pitchFamily="18" charset="0"/>
                                      </a:rPr>
                                      <m:t>𝐸</m:t>
                                    </m:r>
                                  </m:num>
                                  <m:den>
                                    <m:r>
                                      <a:rPr lang="en-US" altLang="zh-CN" sz="2000" i="1">
                                        <a:latin typeface="Cambria Math" panose="02040503050406030204" pitchFamily="18" charset="0"/>
                                        <a:cs typeface="Times New Roman" panose="02020603050405020304" pitchFamily="18" charset="0"/>
                                      </a:rPr>
                                      <m:t>𝐴</m:t>
                                    </m:r>
                                  </m:den>
                                </m:f>
                              </m:num>
                              <m:den>
                                <m:sSub>
                                  <m:sSubPr>
                                    <m:ctrlPr>
                                      <a:rPr lang="zh-CN" altLang="en-US" sz="2000" i="1">
                                        <a:latin typeface="Cambria Math" panose="02040503050406030204" pitchFamily="18" charset="0"/>
                                        <a:cs typeface="Times New Roman" panose="02020603050405020304" pitchFamily="18" charset="0"/>
                                      </a:rPr>
                                    </m:ctrlPr>
                                  </m:sSubPr>
                                  <m:e>
                                    <m:r>
                                      <a:rPr lang="zh-CN" altLang="en-US" sz="2000" i="1">
                                        <a:latin typeface="Cambria Math" panose="02040503050406030204" pitchFamily="18" charset="0"/>
                                        <a:cs typeface="Times New Roman" panose="02020603050405020304" pitchFamily="18" charset="0"/>
                                      </a:rPr>
                                      <m:t>𝜀</m:t>
                                    </m:r>
                                  </m:e>
                                  <m:sub>
                                    <m:r>
                                      <a:rPr lang="en-US" altLang="zh-CN" sz="2000" i="1">
                                        <a:latin typeface="Cambria Math" panose="02040503050406030204" pitchFamily="18" charset="0"/>
                                        <a:cs typeface="Times New Roman" panose="02020603050405020304" pitchFamily="18" charset="0"/>
                                      </a:rPr>
                                      <m:t>𝑐</m:t>
                                    </m:r>
                                  </m:sub>
                                </m:sSub>
                              </m:den>
                            </m:f>
                          </m:e>
                        </m:d>
                      </m:e>
                      <m:sup>
                        <m:r>
                          <a:rPr lang="zh-CN" altLang="en-US" sz="2000" i="1">
                            <a:latin typeface="Cambria Math" panose="02040503050406030204" pitchFamily="18" charset="0"/>
                            <a:cs typeface="Times New Roman" panose="02020603050405020304" pitchFamily="18" charset="0"/>
                          </a:rPr>
                          <m:t>𝛽</m:t>
                        </m:r>
                      </m:sup>
                    </m:sSup>
                  </m:oMath>
                </a14:m>
                <a:r>
                  <a:rPr lang="en-US" altLang="zh-CN" sz="2000" dirty="0">
                    <a:latin typeface="Times New Roman" panose="02020603050405020304" pitchFamily="18" charset="0"/>
                    <a:ea typeface="宋体" panose="02010600030101010101" pitchFamily="2" charset="-122"/>
                  </a:rPr>
                  <a:t> </a:t>
                </a:r>
                <a:endParaRPr lang="zh-CN" altLang="en-US" sz="2000" dirty="0"/>
              </a:p>
            </p:txBody>
          </p:sp>
        </mc:Choice>
        <mc:Fallback xmlns="">
          <p:sp>
            <p:nvSpPr>
              <p:cNvPr id="6" name="文本框 5">
                <a:extLst>
                  <a:ext uri="{FF2B5EF4-FFF2-40B4-BE49-F238E27FC236}">
                    <a16:creationId xmlns:a16="http://schemas.microsoft.com/office/drawing/2014/main" id="{DC363059-F5DB-4A7B-7107-0F8B59BB64A4}"/>
                  </a:ext>
                </a:extLst>
              </p:cNvPr>
              <p:cNvSpPr txBox="1">
                <a:spLocks noRot="1" noChangeAspect="1" noMove="1" noResize="1" noEditPoints="1" noAdjustHandles="1" noChangeArrowheads="1" noChangeShapeType="1" noTextEdit="1"/>
              </p:cNvSpPr>
              <p:nvPr/>
            </p:nvSpPr>
            <p:spPr>
              <a:xfrm>
                <a:off x="4606747" y="265432"/>
                <a:ext cx="1984248" cy="712759"/>
              </a:xfrm>
              <a:prstGeom prst="rect">
                <a:avLst/>
              </a:prstGeom>
              <a:blipFill>
                <a:blip r:embed="rId3"/>
                <a:stretch>
                  <a:fillRect/>
                </a:stretch>
              </a:blipFill>
            </p:spPr>
            <p:txBody>
              <a:bodyPr/>
              <a:lstStyle/>
              <a:p>
                <a:r>
                  <a:rPr lang="zh-CN" altLang="en-US">
                    <a:noFill/>
                  </a:rPr>
                  <a:t> </a:t>
                </a:r>
              </a:p>
            </p:txBody>
          </p:sp>
        </mc:Fallback>
      </mc:AlternateContent>
      <p:pic>
        <p:nvPicPr>
          <p:cNvPr id="8" name="图片 7">
            <a:extLst>
              <a:ext uri="{FF2B5EF4-FFF2-40B4-BE49-F238E27FC236}">
                <a16:creationId xmlns:a16="http://schemas.microsoft.com/office/drawing/2014/main" id="{2EDA3048-8AEC-946D-3AA8-8B62D30AFF29}"/>
              </a:ext>
            </a:extLst>
          </p:cNvPr>
          <p:cNvPicPr>
            <a:picLocks noChangeAspect="1"/>
          </p:cNvPicPr>
          <p:nvPr/>
        </p:nvPicPr>
        <p:blipFill>
          <a:blip r:embed="rId4"/>
          <a:stretch>
            <a:fillRect/>
          </a:stretch>
        </p:blipFill>
        <p:spPr>
          <a:xfrm>
            <a:off x="1312357" y="1051600"/>
            <a:ext cx="4286514" cy="2999232"/>
          </a:xfrm>
          <a:prstGeom prst="rect">
            <a:avLst/>
          </a:prstGeom>
        </p:spPr>
      </p:pic>
      <p:pic>
        <p:nvPicPr>
          <p:cNvPr id="10" name="图片 9">
            <a:extLst>
              <a:ext uri="{FF2B5EF4-FFF2-40B4-BE49-F238E27FC236}">
                <a16:creationId xmlns:a16="http://schemas.microsoft.com/office/drawing/2014/main" id="{3556876C-9519-1C41-4817-D06AECC10E1F}"/>
              </a:ext>
            </a:extLst>
          </p:cNvPr>
          <p:cNvPicPr>
            <a:picLocks noChangeAspect="1"/>
          </p:cNvPicPr>
          <p:nvPr/>
        </p:nvPicPr>
        <p:blipFill>
          <a:blip r:embed="rId5"/>
          <a:stretch>
            <a:fillRect/>
          </a:stretch>
        </p:blipFill>
        <p:spPr>
          <a:xfrm>
            <a:off x="3547275" y="4062109"/>
            <a:ext cx="3595072" cy="2583958"/>
          </a:xfrm>
          <a:prstGeom prst="rect">
            <a:avLst/>
          </a:prstGeom>
        </p:spPr>
      </p:pic>
      <p:pic>
        <p:nvPicPr>
          <p:cNvPr id="12" name="图片 11">
            <a:extLst>
              <a:ext uri="{FF2B5EF4-FFF2-40B4-BE49-F238E27FC236}">
                <a16:creationId xmlns:a16="http://schemas.microsoft.com/office/drawing/2014/main" id="{38C91798-4487-0EDB-6402-FB5D1BDA64ED}"/>
              </a:ext>
            </a:extLst>
          </p:cNvPr>
          <p:cNvPicPr>
            <a:picLocks noChangeAspect="1"/>
          </p:cNvPicPr>
          <p:nvPr/>
        </p:nvPicPr>
        <p:blipFill>
          <a:blip r:embed="rId6"/>
          <a:stretch>
            <a:fillRect/>
          </a:stretch>
        </p:blipFill>
        <p:spPr>
          <a:xfrm>
            <a:off x="0" y="4062109"/>
            <a:ext cx="3547275" cy="2583958"/>
          </a:xfrm>
          <a:prstGeom prst="rect">
            <a:avLst/>
          </a:prstGeom>
        </p:spPr>
      </p:pic>
      <p:pic>
        <p:nvPicPr>
          <p:cNvPr id="14" name="图片 13">
            <a:extLst>
              <a:ext uri="{FF2B5EF4-FFF2-40B4-BE49-F238E27FC236}">
                <a16:creationId xmlns:a16="http://schemas.microsoft.com/office/drawing/2014/main" id="{EE3A3275-536C-F42F-2E24-2B10B9D7657C}"/>
              </a:ext>
            </a:extLst>
          </p:cNvPr>
          <p:cNvPicPr>
            <a:picLocks noChangeAspect="1"/>
          </p:cNvPicPr>
          <p:nvPr/>
        </p:nvPicPr>
        <p:blipFill>
          <a:blip r:embed="rId7"/>
          <a:stretch>
            <a:fillRect/>
          </a:stretch>
        </p:blipFill>
        <p:spPr>
          <a:xfrm>
            <a:off x="7142347" y="978191"/>
            <a:ext cx="5049653" cy="3567186"/>
          </a:xfrm>
          <a:prstGeom prst="rect">
            <a:avLst/>
          </a:prstGeom>
        </p:spPr>
      </p:pic>
      <p:sp>
        <p:nvSpPr>
          <p:cNvPr id="5" name="文本框 4">
            <a:extLst>
              <a:ext uri="{FF2B5EF4-FFF2-40B4-BE49-F238E27FC236}">
                <a16:creationId xmlns:a16="http://schemas.microsoft.com/office/drawing/2014/main" id="{558C9F70-871E-26BF-C4EC-5C64688009DD}"/>
              </a:ext>
            </a:extLst>
          </p:cNvPr>
          <p:cNvSpPr txBox="1"/>
          <p:nvPr/>
        </p:nvSpPr>
        <p:spPr>
          <a:xfrm>
            <a:off x="11867689" y="6539942"/>
            <a:ext cx="338554"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15</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311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D5030-BEB0-A8C0-9238-858F17DC1B5C}"/>
            </a:ext>
          </a:extLst>
        </p:cNvPr>
        <p:cNvGrpSpPr/>
        <p:nvPr/>
      </p:nvGrpSpPr>
      <p:grpSpPr>
        <a:xfrm>
          <a:off x="0" y="0"/>
          <a:ext cx="0" cy="0"/>
          <a:chOff x="0" y="0"/>
          <a:chExt cx="0" cy="0"/>
        </a:xfrm>
      </p:grpSpPr>
      <p:sp>
        <p:nvSpPr>
          <p:cNvPr id="5" name="文本占位符 1">
            <a:extLst>
              <a:ext uri="{FF2B5EF4-FFF2-40B4-BE49-F238E27FC236}">
                <a16:creationId xmlns:a16="http://schemas.microsoft.com/office/drawing/2014/main" id="{051DA225-C273-B42C-9995-70CA030EA0A9}"/>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宇宙线平均对数质量</a:t>
            </a:r>
            <a:endParaRPr lang="en-US" altLang="zh-CN" sz="3200" b="1" dirty="0">
              <a:latin typeface="华文新魏" panose="02010800040101010101" pitchFamily="2" charset="-122"/>
              <a:ea typeface="华文新魏" panose="02010800040101010101" pitchFamily="2" charset="-122"/>
            </a:endParaRPr>
          </a:p>
        </p:txBody>
      </p:sp>
      <p:pic>
        <p:nvPicPr>
          <p:cNvPr id="6" name="图片 5">
            <a:extLst>
              <a:ext uri="{FF2B5EF4-FFF2-40B4-BE49-F238E27FC236}">
                <a16:creationId xmlns:a16="http://schemas.microsoft.com/office/drawing/2014/main" id="{73C9444D-A3B3-8AA2-7297-304EC5C52A39}"/>
              </a:ext>
            </a:extLst>
          </p:cNvPr>
          <p:cNvPicPr>
            <a:picLocks noChangeAspect="1"/>
          </p:cNvPicPr>
          <p:nvPr/>
        </p:nvPicPr>
        <p:blipFill>
          <a:blip r:embed="rId2"/>
          <a:stretch>
            <a:fillRect/>
          </a:stretch>
        </p:blipFill>
        <p:spPr>
          <a:xfrm>
            <a:off x="375514" y="1795266"/>
            <a:ext cx="6398361" cy="4450203"/>
          </a:xfrm>
          <a:prstGeom prst="rect">
            <a:avLst/>
          </a:prstGeom>
        </p:spPr>
      </p:pic>
      <p:sp>
        <p:nvSpPr>
          <p:cNvPr id="7" name="文本框 6">
            <a:extLst>
              <a:ext uri="{FF2B5EF4-FFF2-40B4-BE49-F238E27FC236}">
                <a16:creationId xmlns:a16="http://schemas.microsoft.com/office/drawing/2014/main" id="{385FDCBE-D0A6-C539-55AE-A50EA2B02783}"/>
              </a:ext>
            </a:extLst>
          </p:cNvPr>
          <p:cNvSpPr txBox="1"/>
          <p:nvPr/>
        </p:nvSpPr>
        <p:spPr>
          <a:xfrm>
            <a:off x="585216" y="1024128"/>
            <a:ext cx="6673622" cy="461665"/>
          </a:xfrm>
          <a:prstGeom prst="rect">
            <a:avLst/>
          </a:prstGeom>
          <a:noFill/>
        </p:spPr>
        <p:txBody>
          <a:bodyPr wrap="none" rtlCol="0">
            <a:spAutoFit/>
          </a:bodyPr>
          <a:lstStyle/>
          <a:p>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实验数据：</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2021.09-2025.12 </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有效观测时间</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1353</a:t>
            </a: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天</a:t>
            </a:r>
          </a:p>
        </p:txBody>
      </p:sp>
      <p:sp>
        <p:nvSpPr>
          <p:cNvPr id="8" name="文本框 7">
            <a:extLst>
              <a:ext uri="{FF2B5EF4-FFF2-40B4-BE49-F238E27FC236}">
                <a16:creationId xmlns:a16="http://schemas.microsoft.com/office/drawing/2014/main" id="{D72A6BCF-9AC9-FE33-4D16-B37DAC7B3110}"/>
              </a:ext>
            </a:extLst>
          </p:cNvPr>
          <p:cNvSpPr txBox="1"/>
          <p:nvPr/>
        </p:nvSpPr>
        <p:spPr>
          <a:xfrm>
            <a:off x="7154266" y="2115947"/>
            <a:ext cx="4889230" cy="1631216"/>
          </a:xfrm>
          <a:prstGeom prst="rect">
            <a:avLst/>
          </a:prstGeom>
          <a:noFill/>
        </p:spPr>
        <p:txBody>
          <a:bodyPr wrap="square" rtlCol="0">
            <a:spAutoFit/>
          </a:bodyPr>
          <a:lstStyle/>
          <a:p>
            <a:r>
              <a:rPr lang="en-US" altLang="zh-CN" sz="2000" dirty="0">
                <a:latin typeface="Times New Roman" panose="02020603050405020304" pitchFamily="18" charset="0"/>
                <a:ea typeface="楷体" panose="02010609060101010101" pitchFamily="49" charset="-122"/>
                <a:cs typeface="Times New Roman" panose="02020603050405020304" pitchFamily="18" charset="0"/>
              </a:rPr>
              <a:t>EPOS-LHC</a:t>
            </a:r>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和</a:t>
            </a:r>
            <a:r>
              <a:rPr lang="en-US" altLang="zh-CN" sz="2000" dirty="0">
                <a:latin typeface="Times New Roman" panose="02020603050405020304" pitchFamily="18" charset="0"/>
                <a:ea typeface="楷体" panose="02010609060101010101" pitchFamily="49" charset="-122"/>
                <a:cs typeface="Times New Roman" panose="02020603050405020304" pitchFamily="18" charset="0"/>
              </a:rPr>
              <a:t>QGSJETII-04</a:t>
            </a:r>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强相互作用模型</a:t>
            </a:r>
            <a:endParaRPr lang="en-US" altLang="zh-CN" sz="2000" dirty="0">
              <a:latin typeface="Times New Roman" panose="02020603050405020304" pitchFamily="18" charset="0"/>
              <a:ea typeface="楷体" panose="02010609060101010101" pitchFamily="49" charset="-122"/>
              <a:cs typeface="Times New Roman" panose="02020603050405020304" pitchFamily="18" charset="0"/>
            </a:endParaRPr>
          </a:p>
          <a:p>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实验数据两模型之间的差异</a:t>
            </a:r>
            <a:r>
              <a:rPr lang="en-US" altLang="zh-CN" sz="2000" dirty="0">
                <a:latin typeface="Times New Roman" panose="02020603050405020304" pitchFamily="18" charset="0"/>
                <a:ea typeface="楷体" panose="02010609060101010101" pitchFamily="49" charset="-122"/>
                <a:cs typeface="Times New Roman" panose="02020603050405020304" pitchFamily="18" charset="0"/>
              </a:rPr>
              <a:t>8%</a:t>
            </a:r>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，与膝区全粒子能谱强相互作用模型的差异一致；</a:t>
            </a:r>
            <a:endParaRPr lang="en-US" altLang="zh-CN" sz="2000" dirty="0">
              <a:latin typeface="Times New Roman" panose="02020603050405020304" pitchFamily="18" charset="0"/>
              <a:ea typeface="楷体" panose="02010609060101010101" pitchFamily="49" charset="-122"/>
              <a:cs typeface="Times New Roman" panose="02020603050405020304" pitchFamily="18" charset="0"/>
            </a:endParaRPr>
          </a:p>
          <a:p>
            <a:endParaRPr lang="en-US" altLang="zh-CN" sz="2000" dirty="0">
              <a:latin typeface="Times New Roman" panose="02020603050405020304" pitchFamily="18" charset="0"/>
              <a:ea typeface="楷体" panose="02010609060101010101" pitchFamily="49" charset="-122"/>
              <a:cs typeface="Times New Roman" panose="02020603050405020304" pitchFamily="18" charset="0"/>
            </a:endParaRPr>
          </a:p>
          <a:p>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平均对数质量在百</a:t>
            </a:r>
            <a:r>
              <a:rPr lang="en-US" altLang="zh-CN" sz="2000" dirty="0" err="1">
                <a:latin typeface="Times New Roman" panose="02020603050405020304" pitchFamily="18" charset="0"/>
                <a:ea typeface="楷体" panose="02010609060101010101" pitchFamily="49" charset="-122"/>
                <a:cs typeface="Times New Roman" panose="02020603050405020304" pitchFamily="18" charset="0"/>
              </a:rPr>
              <a:t>PeV</a:t>
            </a:r>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开始有变平的趋势；</a:t>
            </a:r>
            <a:endParaRPr lang="en-US" altLang="zh-CN" sz="2000" dirty="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 name="文本框 2">
            <a:extLst>
              <a:ext uri="{FF2B5EF4-FFF2-40B4-BE49-F238E27FC236}">
                <a16:creationId xmlns:a16="http://schemas.microsoft.com/office/drawing/2014/main" id="{F15A12A5-7FAE-A347-701D-0582B6919D77}"/>
              </a:ext>
            </a:extLst>
          </p:cNvPr>
          <p:cNvSpPr txBox="1"/>
          <p:nvPr/>
        </p:nvSpPr>
        <p:spPr>
          <a:xfrm>
            <a:off x="11874219" y="6531396"/>
            <a:ext cx="338554"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16</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3251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1">
            <a:extLst>
              <a:ext uri="{FF2B5EF4-FFF2-40B4-BE49-F238E27FC236}">
                <a16:creationId xmlns:a16="http://schemas.microsoft.com/office/drawing/2014/main" id="{608AEE99-8214-79FC-35CB-A4D62F87FD2E}"/>
              </a:ext>
            </a:extLst>
          </p:cNvPr>
          <p:cNvSpPr>
            <a:spLocks noGrp="1"/>
          </p:cNvSpPr>
          <p:nvPr>
            <p:ph type="body" sz="quarter" idx="10"/>
          </p:nvPr>
        </p:nvSpPr>
        <p:spPr>
          <a:xfrm>
            <a:off x="528897" y="377065"/>
            <a:ext cx="5567103" cy="538994"/>
          </a:xfrm>
        </p:spPr>
        <p:txBody>
          <a:bodyPr wrap="square">
            <a:spAutoFit/>
          </a:bodyPr>
          <a:lstStyle/>
          <a:p>
            <a:r>
              <a:rPr lang="en-US" altLang="zh-CN" sz="3200" b="1" dirty="0">
                <a:latin typeface="华文新魏" panose="02010800040101010101" pitchFamily="2" charset="-122"/>
                <a:ea typeface="华文新魏" panose="02010800040101010101" pitchFamily="2" charset="-122"/>
              </a:rPr>
              <a:t>Cross-Check </a:t>
            </a:r>
          </a:p>
        </p:txBody>
      </p:sp>
      <p:sp>
        <p:nvSpPr>
          <p:cNvPr id="8" name="文本框 7">
            <a:extLst>
              <a:ext uri="{FF2B5EF4-FFF2-40B4-BE49-F238E27FC236}">
                <a16:creationId xmlns:a16="http://schemas.microsoft.com/office/drawing/2014/main" id="{4FBE2A5C-81E6-4265-5ECF-C16B88C13205}"/>
              </a:ext>
            </a:extLst>
          </p:cNvPr>
          <p:cNvSpPr txBox="1"/>
          <p:nvPr/>
        </p:nvSpPr>
        <p:spPr>
          <a:xfrm>
            <a:off x="1461541" y="5246557"/>
            <a:ext cx="5493812" cy="369332"/>
          </a:xfrm>
          <a:prstGeom prst="rect">
            <a:avLst/>
          </a:prstGeom>
          <a:noFill/>
        </p:spPr>
        <p:txBody>
          <a:bodyPr wrap="none" rtlCol="0">
            <a:spAutoFit/>
          </a:bodyPr>
          <a:lstStyle/>
          <a:p>
            <a:r>
              <a:rPr lang="zh-CN" altLang="en-US" dirty="0"/>
              <a:t>与程沁宜在苏州合作组会报告结果对比，结果一致。</a:t>
            </a:r>
          </a:p>
        </p:txBody>
      </p:sp>
      <p:pic>
        <p:nvPicPr>
          <p:cNvPr id="5" name="图片 4">
            <a:extLst>
              <a:ext uri="{FF2B5EF4-FFF2-40B4-BE49-F238E27FC236}">
                <a16:creationId xmlns:a16="http://schemas.microsoft.com/office/drawing/2014/main" id="{ACC6C36E-AFD1-0FDC-0C22-BDA4DBA1BD91}"/>
              </a:ext>
            </a:extLst>
          </p:cNvPr>
          <p:cNvPicPr>
            <a:picLocks noChangeAspect="1"/>
          </p:cNvPicPr>
          <p:nvPr/>
        </p:nvPicPr>
        <p:blipFill>
          <a:blip r:embed="rId2"/>
          <a:stretch>
            <a:fillRect/>
          </a:stretch>
        </p:blipFill>
        <p:spPr>
          <a:xfrm>
            <a:off x="6149605" y="981854"/>
            <a:ext cx="5833501" cy="4029145"/>
          </a:xfrm>
          <a:prstGeom prst="rect">
            <a:avLst/>
          </a:prstGeom>
        </p:spPr>
      </p:pic>
      <p:pic>
        <p:nvPicPr>
          <p:cNvPr id="10" name="图片 9">
            <a:extLst>
              <a:ext uri="{FF2B5EF4-FFF2-40B4-BE49-F238E27FC236}">
                <a16:creationId xmlns:a16="http://schemas.microsoft.com/office/drawing/2014/main" id="{FA08EF4E-165C-CA5A-1800-E0455DF0D9C3}"/>
              </a:ext>
            </a:extLst>
          </p:cNvPr>
          <p:cNvPicPr>
            <a:picLocks noChangeAspect="1"/>
          </p:cNvPicPr>
          <p:nvPr/>
        </p:nvPicPr>
        <p:blipFill>
          <a:blip r:embed="rId3"/>
          <a:stretch>
            <a:fillRect/>
          </a:stretch>
        </p:blipFill>
        <p:spPr>
          <a:xfrm>
            <a:off x="359181" y="981855"/>
            <a:ext cx="5790425" cy="4029146"/>
          </a:xfrm>
          <a:prstGeom prst="rect">
            <a:avLst/>
          </a:prstGeom>
        </p:spPr>
      </p:pic>
    </p:spTree>
    <p:extLst>
      <p:ext uri="{BB962C8B-B14F-4D97-AF65-F5344CB8AC3E}">
        <p14:creationId xmlns:p14="http://schemas.microsoft.com/office/powerpoint/2010/main" val="984865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单圆角 22">
            <a:extLst>
              <a:ext uri="{FF2B5EF4-FFF2-40B4-BE49-F238E27FC236}">
                <a16:creationId xmlns:a16="http://schemas.microsoft.com/office/drawing/2014/main" id="{B2064DC2-A511-0959-759F-F3076EF2A3DB}"/>
              </a:ext>
            </a:extLst>
          </p:cNvPr>
          <p:cNvSpPr/>
          <p:nvPr/>
        </p:nvSpPr>
        <p:spPr>
          <a:xfrm rot="10800000">
            <a:off x="1115736" y="1325248"/>
            <a:ext cx="2715481" cy="4207504"/>
          </a:xfrm>
          <a:prstGeom prst="round1Rect">
            <a:avLst>
              <a:gd name="adj" fmla="val 23650"/>
            </a:avLst>
          </a:prstGeom>
          <a:gradFill>
            <a:gsLst>
              <a:gs pos="0">
                <a:schemeClr val="accent4">
                  <a:alpha val="70000"/>
                </a:schemeClr>
              </a:gs>
              <a:gs pos="100000">
                <a:schemeClr val="accent1">
                  <a:lumMod val="84000"/>
                  <a:lumOff val="16000"/>
                </a:schemeClr>
              </a:gs>
            </a:gsLst>
            <a:lin ang="2700000" scaled="0"/>
          </a:gradFill>
          <a:ln>
            <a:noFill/>
          </a:ln>
          <a:effectLst>
            <a:outerShdw dist="76200" dir="8100000" algn="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endParaRPr lang="zh-CN" altLang="en-US" dirty="0"/>
          </a:p>
        </p:txBody>
      </p:sp>
      <p:sp>
        <p:nvSpPr>
          <p:cNvPr id="25" name="矩形 24">
            <a:extLst>
              <a:ext uri="{FF2B5EF4-FFF2-40B4-BE49-F238E27FC236}">
                <a16:creationId xmlns:a16="http://schemas.microsoft.com/office/drawing/2014/main" id="{C57C167C-F050-DE2D-FD75-6ED3E214B161}"/>
              </a:ext>
            </a:extLst>
          </p:cNvPr>
          <p:cNvSpPr/>
          <p:nvPr/>
        </p:nvSpPr>
        <p:spPr>
          <a:xfrm>
            <a:off x="3994021" y="1045631"/>
            <a:ext cx="7326321" cy="5310831"/>
          </a:xfrm>
          <a:prstGeom prst="rect">
            <a:avLst/>
          </a:prstGeom>
          <a:solidFill>
            <a:schemeClr val="bg1"/>
          </a:solidFill>
          <a:ln>
            <a:noFill/>
          </a:ln>
          <a:effectLst>
            <a:outerShdw blurRad="444500" dist="228600" dir="2700000" sx="97000" sy="97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endParaRPr lang="zh-CN" altLang="en-US" dirty="0"/>
          </a:p>
        </p:txBody>
      </p:sp>
      <p:grpSp>
        <p:nvGrpSpPr>
          <p:cNvPr id="2" name="组合 1">
            <a:extLst>
              <a:ext uri="{FF2B5EF4-FFF2-40B4-BE49-F238E27FC236}">
                <a16:creationId xmlns:a16="http://schemas.microsoft.com/office/drawing/2014/main" id="{B42E1F81-38B1-9DB2-D886-5804C958A374}"/>
              </a:ext>
            </a:extLst>
          </p:cNvPr>
          <p:cNvGrpSpPr/>
          <p:nvPr/>
        </p:nvGrpSpPr>
        <p:grpSpPr>
          <a:xfrm>
            <a:off x="4468981" y="1567848"/>
            <a:ext cx="1071288" cy="646331"/>
            <a:chOff x="6706438" y="1978548"/>
            <a:chExt cx="1051669" cy="620238"/>
          </a:xfrm>
        </p:grpSpPr>
        <p:sp>
          <p:nvSpPr>
            <p:cNvPr id="3" name="矩形 2">
              <a:extLst>
                <a:ext uri="{FF2B5EF4-FFF2-40B4-BE49-F238E27FC236}">
                  <a16:creationId xmlns:a16="http://schemas.microsoft.com/office/drawing/2014/main" id="{03EB9FA9-F7B4-DD44-8D35-22B3EC81545C}"/>
                </a:ext>
              </a:extLst>
            </p:cNvPr>
            <p:cNvSpPr/>
            <p:nvPr userDrawn="1"/>
          </p:nvSpPr>
          <p:spPr>
            <a:xfrm>
              <a:off x="6706438" y="2459210"/>
              <a:ext cx="850670" cy="1198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endParaRPr lang="zh-CN" altLang="en-US">
                <a:solidFill>
                  <a:schemeClr val="tx1"/>
                </a:solidFill>
                <a:latin typeface="Times New Roman" panose="02020603050405020304" pitchFamily="18" charset="0"/>
                <a:cs typeface="Times New Roman" panose="02020603050405020304" pitchFamily="18" charset="0"/>
              </a:endParaRPr>
            </a:p>
          </p:txBody>
        </p:sp>
        <p:sp>
          <p:nvSpPr>
            <p:cNvPr id="4" name="文本框 3">
              <a:extLst>
                <a:ext uri="{FF2B5EF4-FFF2-40B4-BE49-F238E27FC236}">
                  <a16:creationId xmlns:a16="http://schemas.microsoft.com/office/drawing/2014/main" id="{88F035E1-1A9C-F11F-ED4F-3FE077A56A6B}"/>
                </a:ext>
              </a:extLst>
            </p:cNvPr>
            <p:cNvSpPr txBox="1"/>
            <p:nvPr userDrawn="1"/>
          </p:nvSpPr>
          <p:spPr>
            <a:xfrm>
              <a:off x="6918128" y="1978548"/>
              <a:ext cx="839979" cy="620238"/>
            </a:xfrm>
            <a:prstGeom prst="rect">
              <a:avLst/>
            </a:prstGeom>
            <a:noFill/>
          </p:spPr>
          <p:txBody>
            <a:bodyPr wrap="square" rtlCol="0">
              <a:spAutoFit/>
            </a:bodyPr>
            <a:lstStyle/>
            <a:p>
              <a:r>
                <a:rPr lang="en-US" altLang="zh-CN" sz="3600" dirty="0">
                  <a:latin typeface="Times New Roman" panose="02020603050405020304" pitchFamily="18" charset="0"/>
                  <a:ea typeface="+mj-ea"/>
                  <a:cs typeface="Times New Roman" panose="02020603050405020304" pitchFamily="18" charset="0"/>
                </a:rPr>
                <a:t>1</a:t>
              </a:r>
              <a:endParaRPr lang="zh-CN" altLang="en-US" sz="3600" dirty="0">
                <a:latin typeface="Times New Roman" panose="02020603050405020304" pitchFamily="18" charset="0"/>
                <a:ea typeface="+mj-ea"/>
                <a:cs typeface="Times New Roman" panose="02020603050405020304" pitchFamily="18" charset="0"/>
              </a:endParaRPr>
            </a:p>
          </p:txBody>
        </p:sp>
      </p:grpSp>
      <p:cxnSp>
        <p:nvCxnSpPr>
          <p:cNvPr id="26" name="直接连接符 25">
            <a:extLst>
              <a:ext uri="{FF2B5EF4-FFF2-40B4-BE49-F238E27FC236}">
                <a16:creationId xmlns:a16="http://schemas.microsoft.com/office/drawing/2014/main" id="{8DF70329-0B1C-8C18-FFFD-33FDB19CEE0E}"/>
              </a:ext>
            </a:extLst>
          </p:cNvPr>
          <p:cNvCxnSpPr>
            <a:cxnSpLocks/>
          </p:cNvCxnSpPr>
          <p:nvPr/>
        </p:nvCxnSpPr>
        <p:spPr>
          <a:xfrm>
            <a:off x="4352803" y="2509176"/>
            <a:ext cx="68385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3FC33B73-508D-010C-DD40-A23DC0BF017B}"/>
              </a:ext>
            </a:extLst>
          </p:cNvPr>
          <p:cNvCxnSpPr>
            <a:cxnSpLocks/>
          </p:cNvCxnSpPr>
          <p:nvPr/>
        </p:nvCxnSpPr>
        <p:spPr>
          <a:xfrm>
            <a:off x="4352803" y="3443692"/>
            <a:ext cx="68385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7CA9BB3A-B363-5D91-810D-D8D9D23D13FC}"/>
              </a:ext>
            </a:extLst>
          </p:cNvPr>
          <p:cNvCxnSpPr>
            <a:cxnSpLocks/>
          </p:cNvCxnSpPr>
          <p:nvPr/>
        </p:nvCxnSpPr>
        <p:spPr>
          <a:xfrm>
            <a:off x="4352803" y="4359921"/>
            <a:ext cx="68385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5" name="矩形: 圆角 34">
            <a:extLst>
              <a:ext uri="{FF2B5EF4-FFF2-40B4-BE49-F238E27FC236}">
                <a16:creationId xmlns:a16="http://schemas.microsoft.com/office/drawing/2014/main" id="{4C050E8B-4312-03C9-2157-C6AF33F4FFDE}"/>
              </a:ext>
            </a:extLst>
          </p:cNvPr>
          <p:cNvSpPr/>
          <p:nvPr/>
        </p:nvSpPr>
        <p:spPr>
          <a:xfrm rot="16200000">
            <a:off x="1967243" y="1600982"/>
            <a:ext cx="953453" cy="324691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nchor="ctr">
            <a:spAutoFit/>
          </a:bodyPr>
          <a:lstStyle/>
          <a:p>
            <a:pPr algn="ctr"/>
            <a:r>
              <a:rPr lang="zh-CN" altLang="en-US" sz="4400" b="1" dirty="0">
                <a:ln>
                  <a:solidFill>
                    <a:schemeClr val="bg1">
                      <a:alpha val="50000"/>
                    </a:schemeClr>
                  </a:solidFill>
                </a:ln>
                <a:solidFill>
                  <a:schemeClr val="tx1"/>
                </a:solidFill>
                <a:latin typeface="+mj-ea"/>
                <a:ea typeface="+mj-ea"/>
              </a:rPr>
              <a:t>目录</a:t>
            </a:r>
            <a:endParaRPr lang="en-US" altLang="zh-CN" sz="4400" b="1" dirty="0">
              <a:ln>
                <a:solidFill>
                  <a:schemeClr val="bg1">
                    <a:alpha val="50000"/>
                  </a:schemeClr>
                </a:solidFill>
              </a:ln>
              <a:solidFill>
                <a:schemeClr val="tx1"/>
              </a:solidFill>
              <a:latin typeface="+mj-ea"/>
              <a:ea typeface="+mj-ea"/>
            </a:endParaRPr>
          </a:p>
        </p:txBody>
      </p:sp>
      <p:sp>
        <p:nvSpPr>
          <p:cNvPr id="19" name="文本框 18">
            <a:extLst>
              <a:ext uri="{FF2B5EF4-FFF2-40B4-BE49-F238E27FC236}">
                <a16:creationId xmlns:a16="http://schemas.microsoft.com/office/drawing/2014/main" id="{62FAF3AF-94F7-BB71-1D44-11F068D4D623}"/>
              </a:ext>
            </a:extLst>
          </p:cNvPr>
          <p:cNvSpPr txBox="1"/>
          <p:nvPr/>
        </p:nvSpPr>
        <p:spPr>
          <a:xfrm>
            <a:off x="5581943" y="1692086"/>
            <a:ext cx="3656041" cy="523220"/>
          </a:xfrm>
          <a:prstGeom prst="rect">
            <a:avLst/>
          </a:prstGeom>
          <a:noFill/>
        </p:spPr>
        <p:txBody>
          <a:bodyPr wrap="square" rtlCol="0">
            <a:spAutoFit/>
          </a:bodyPr>
          <a:lstStyle/>
          <a:p>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研究目的</a:t>
            </a:r>
          </a:p>
        </p:txBody>
      </p:sp>
      <p:sp>
        <p:nvSpPr>
          <p:cNvPr id="21" name="文本框 20">
            <a:extLst>
              <a:ext uri="{FF2B5EF4-FFF2-40B4-BE49-F238E27FC236}">
                <a16:creationId xmlns:a16="http://schemas.microsoft.com/office/drawing/2014/main" id="{4D904AD3-9D45-E842-ED9F-7E4FC1CA77D2}"/>
              </a:ext>
            </a:extLst>
          </p:cNvPr>
          <p:cNvSpPr txBox="1"/>
          <p:nvPr/>
        </p:nvSpPr>
        <p:spPr>
          <a:xfrm>
            <a:off x="5581943" y="2621564"/>
            <a:ext cx="3656041" cy="523220"/>
          </a:xfrm>
          <a:prstGeom prst="rect">
            <a:avLst/>
          </a:prstGeom>
          <a:noFill/>
        </p:spPr>
        <p:txBody>
          <a:bodyPr wrap="square" rtlCol="0">
            <a:spAutoFit/>
          </a:bodyPr>
          <a:lstStyle/>
          <a:p>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事例筛选和能量重建</a:t>
            </a:r>
          </a:p>
        </p:txBody>
      </p:sp>
      <p:sp>
        <p:nvSpPr>
          <p:cNvPr id="29" name="文本框 28">
            <a:extLst>
              <a:ext uri="{FF2B5EF4-FFF2-40B4-BE49-F238E27FC236}">
                <a16:creationId xmlns:a16="http://schemas.microsoft.com/office/drawing/2014/main" id="{94A1DBC6-E6A5-3293-B65B-2D66A502DEF5}"/>
              </a:ext>
            </a:extLst>
          </p:cNvPr>
          <p:cNvSpPr txBox="1"/>
          <p:nvPr/>
        </p:nvSpPr>
        <p:spPr>
          <a:xfrm>
            <a:off x="5549141" y="3612821"/>
            <a:ext cx="5007852" cy="523220"/>
          </a:xfrm>
          <a:prstGeom prst="rect">
            <a:avLst/>
          </a:prstGeom>
          <a:noFill/>
        </p:spPr>
        <p:txBody>
          <a:bodyPr wrap="square" rtlCol="0">
            <a:spAutoFit/>
          </a:bodyPr>
          <a:lstStyle/>
          <a:p>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气压修正</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6" name="文本框 35">
            <a:extLst>
              <a:ext uri="{FF2B5EF4-FFF2-40B4-BE49-F238E27FC236}">
                <a16:creationId xmlns:a16="http://schemas.microsoft.com/office/drawing/2014/main" id="{7A98DA01-A556-8106-17B1-2A3AF9A121C2}"/>
              </a:ext>
            </a:extLst>
          </p:cNvPr>
          <p:cNvSpPr txBox="1"/>
          <p:nvPr/>
        </p:nvSpPr>
        <p:spPr>
          <a:xfrm>
            <a:off x="5509214" y="4563190"/>
            <a:ext cx="5567052" cy="523220"/>
          </a:xfrm>
          <a:prstGeom prst="rect">
            <a:avLst/>
          </a:prstGeom>
          <a:noFill/>
        </p:spPr>
        <p:txBody>
          <a:bodyPr wrap="square" rtlCol="0">
            <a:spAutoFit/>
          </a:bodyPr>
          <a:lstStyle/>
          <a:p>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全粒子能谱和平均对数质量测量</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38" name="直接连接符 37">
            <a:extLst>
              <a:ext uri="{FF2B5EF4-FFF2-40B4-BE49-F238E27FC236}">
                <a16:creationId xmlns:a16="http://schemas.microsoft.com/office/drawing/2014/main" id="{171171A7-1468-E96B-D833-CE41557EB1B0}"/>
              </a:ext>
            </a:extLst>
          </p:cNvPr>
          <p:cNvCxnSpPr>
            <a:cxnSpLocks/>
          </p:cNvCxnSpPr>
          <p:nvPr/>
        </p:nvCxnSpPr>
        <p:spPr>
          <a:xfrm>
            <a:off x="4352803" y="5435171"/>
            <a:ext cx="683855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9" name="组合 38">
            <a:extLst>
              <a:ext uri="{FF2B5EF4-FFF2-40B4-BE49-F238E27FC236}">
                <a16:creationId xmlns:a16="http://schemas.microsoft.com/office/drawing/2014/main" id="{825C2747-8F81-7827-A56B-0D5DDE129D3C}"/>
              </a:ext>
            </a:extLst>
          </p:cNvPr>
          <p:cNvGrpSpPr/>
          <p:nvPr/>
        </p:nvGrpSpPr>
        <p:grpSpPr>
          <a:xfrm>
            <a:off x="4468981" y="2472874"/>
            <a:ext cx="1071288" cy="646331"/>
            <a:chOff x="6706438" y="1984776"/>
            <a:chExt cx="1051669" cy="620238"/>
          </a:xfrm>
        </p:grpSpPr>
        <p:sp>
          <p:nvSpPr>
            <p:cNvPr id="40" name="矩形 39">
              <a:extLst>
                <a:ext uri="{FF2B5EF4-FFF2-40B4-BE49-F238E27FC236}">
                  <a16:creationId xmlns:a16="http://schemas.microsoft.com/office/drawing/2014/main" id="{DCC2E6DD-D25A-50E0-792D-5DE8F8ABF628}"/>
                </a:ext>
              </a:extLst>
            </p:cNvPr>
            <p:cNvSpPr/>
            <p:nvPr userDrawn="1"/>
          </p:nvSpPr>
          <p:spPr>
            <a:xfrm>
              <a:off x="6706438" y="2459210"/>
              <a:ext cx="850670" cy="1198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endParaRPr lang="zh-CN" altLang="en-US">
                <a:solidFill>
                  <a:schemeClr val="tx1"/>
                </a:solidFill>
                <a:latin typeface="Times New Roman" panose="02020603050405020304" pitchFamily="18" charset="0"/>
                <a:cs typeface="Times New Roman" panose="02020603050405020304" pitchFamily="18" charset="0"/>
              </a:endParaRPr>
            </a:p>
          </p:txBody>
        </p:sp>
        <p:sp>
          <p:nvSpPr>
            <p:cNvPr id="41" name="文本框 40">
              <a:extLst>
                <a:ext uri="{FF2B5EF4-FFF2-40B4-BE49-F238E27FC236}">
                  <a16:creationId xmlns:a16="http://schemas.microsoft.com/office/drawing/2014/main" id="{9E9B02E3-E70C-5239-3D3C-A1A0E927D27D}"/>
                </a:ext>
              </a:extLst>
            </p:cNvPr>
            <p:cNvSpPr txBox="1"/>
            <p:nvPr userDrawn="1"/>
          </p:nvSpPr>
          <p:spPr>
            <a:xfrm>
              <a:off x="6918128" y="1984776"/>
              <a:ext cx="839979" cy="620238"/>
            </a:xfrm>
            <a:prstGeom prst="rect">
              <a:avLst/>
            </a:prstGeom>
            <a:noFill/>
          </p:spPr>
          <p:txBody>
            <a:bodyPr wrap="square" rtlCol="0">
              <a:spAutoFit/>
            </a:bodyPr>
            <a:lstStyle/>
            <a:p>
              <a:r>
                <a:rPr lang="en-US" altLang="zh-CN" sz="3600" dirty="0">
                  <a:latin typeface="Times New Roman" panose="02020603050405020304" pitchFamily="18" charset="0"/>
                  <a:ea typeface="+mj-ea"/>
                  <a:cs typeface="Times New Roman" panose="02020603050405020304" pitchFamily="18" charset="0"/>
                </a:rPr>
                <a:t>2</a:t>
              </a:r>
              <a:endParaRPr lang="zh-CN" altLang="en-US" sz="3600" dirty="0">
                <a:latin typeface="Times New Roman" panose="02020603050405020304" pitchFamily="18" charset="0"/>
                <a:ea typeface="+mj-ea"/>
                <a:cs typeface="Times New Roman" panose="02020603050405020304" pitchFamily="18" charset="0"/>
              </a:endParaRPr>
            </a:p>
          </p:txBody>
        </p:sp>
      </p:grpSp>
      <p:grpSp>
        <p:nvGrpSpPr>
          <p:cNvPr id="42" name="组合 41">
            <a:extLst>
              <a:ext uri="{FF2B5EF4-FFF2-40B4-BE49-F238E27FC236}">
                <a16:creationId xmlns:a16="http://schemas.microsoft.com/office/drawing/2014/main" id="{45BB9797-817D-0354-44F2-9928719E6B47}"/>
              </a:ext>
            </a:extLst>
          </p:cNvPr>
          <p:cNvGrpSpPr/>
          <p:nvPr/>
        </p:nvGrpSpPr>
        <p:grpSpPr>
          <a:xfrm>
            <a:off x="4468980" y="3377882"/>
            <a:ext cx="1097783" cy="646331"/>
            <a:chOff x="6706438" y="1984653"/>
            <a:chExt cx="1077679" cy="620238"/>
          </a:xfrm>
        </p:grpSpPr>
        <p:sp>
          <p:nvSpPr>
            <p:cNvPr id="43" name="矩形 42">
              <a:extLst>
                <a:ext uri="{FF2B5EF4-FFF2-40B4-BE49-F238E27FC236}">
                  <a16:creationId xmlns:a16="http://schemas.microsoft.com/office/drawing/2014/main" id="{037D3F8A-1B24-9C73-3F08-26B8BC263E0D}"/>
                </a:ext>
              </a:extLst>
            </p:cNvPr>
            <p:cNvSpPr/>
            <p:nvPr userDrawn="1"/>
          </p:nvSpPr>
          <p:spPr>
            <a:xfrm>
              <a:off x="6706438" y="2459210"/>
              <a:ext cx="850670" cy="1198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endParaRPr lang="zh-CN" altLang="en-US">
                <a:solidFill>
                  <a:schemeClr val="tx1"/>
                </a:solidFill>
                <a:latin typeface="Times New Roman" panose="02020603050405020304" pitchFamily="18" charset="0"/>
                <a:cs typeface="Times New Roman" panose="02020603050405020304" pitchFamily="18" charset="0"/>
              </a:endParaRPr>
            </a:p>
          </p:txBody>
        </p:sp>
        <p:sp>
          <p:nvSpPr>
            <p:cNvPr id="44" name="文本框 43">
              <a:extLst>
                <a:ext uri="{FF2B5EF4-FFF2-40B4-BE49-F238E27FC236}">
                  <a16:creationId xmlns:a16="http://schemas.microsoft.com/office/drawing/2014/main" id="{4F0AA16C-7659-6F73-C03F-143F2A4AD43C}"/>
                </a:ext>
              </a:extLst>
            </p:cNvPr>
            <p:cNvSpPr txBox="1"/>
            <p:nvPr userDrawn="1"/>
          </p:nvSpPr>
          <p:spPr>
            <a:xfrm>
              <a:off x="6944138" y="1984653"/>
              <a:ext cx="839979" cy="620238"/>
            </a:xfrm>
            <a:prstGeom prst="rect">
              <a:avLst/>
            </a:prstGeom>
            <a:noFill/>
          </p:spPr>
          <p:txBody>
            <a:bodyPr wrap="square" rtlCol="0">
              <a:spAutoFit/>
            </a:bodyPr>
            <a:lstStyle/>
            <a:p>
              <a:r>
                <a:rPr lang="en-US" altLang="zh-CN" sz="3600" dirty="0">
                  <a:latin typeface="Times New Roman" panose="02020603050405020304" pitchFamily="18" charset="0"/>
                  <a:ea typeface="+mj-ea"/>
                  <a:cs typeface="Times New Roman" panose="02020603050405020304" pitchFamily="18" charset="0"/>
                </a:rPr>
                <a:t>3</a:t>
              </a:r>
              <a:endParaRPr lang="zh-CN" altLang="en-US" sz="3600" dirty="0">
                <a:latin typeface="Times New Roman" panose="02020603050405020304" pitchFamily="18" charset="0"/>
                <a:ea typeface="+mj-ea"/>
                <a:cs typeface="Times New Roman" panose="02020603050405020304" pitchFamily="18" charset="0"/>
              </a:endParaRPr>
            </a:p>
          </p:txBody>
        </p:sp>
      </p:grpSp>
      <p:grpSp>
        <p:nvGrpSpPr>
          <p:cNvPr id="45" name="组合 44">
            <a:extLst>
              <a:ext uri="{FF2B5EF4-FFF2-40B4-BE49-F238E27FC236}">
                <a16:creationId xmlns:a16="http://schemas.microsoft.com/office/drawing/2014/main" id="{9DF078F4-57D5-7BAD-DA4B-0B85EC0B0549}"/>
              </a:ext>
            </a:extLst>
          </p:cNvPr>
          <p:cNvGrpSpPr/>
          <p:nvPr/>
        </p:nvGrpSpPr>
        <p:grpSpPr>
          <a:xfrm>
            <a:off x="4468981" y="4218817"/>
            <a:ext cx="1071287" cy="646331"/>
            <a:chOff x="6706438" y="1965599"/>
            <a:chExt cx="1051668" cy="620238"/>
          </a:xfrm>
        </p:grpSpPr>
        <p:sp>
          <p:nvSpPr>
            <p:cNvPr id="46" name="矩形 45">
              <a:extLst>
                <a:ext uri="{FF2B5EF4-FFF2-40B4-BE49-F238E27FC236}">
                  <a16:creationId xmlns:a16="http://schemas.microsoft.com/office/drawing/2014/main" id="{F10EDD98-E30A-37C8-3E20-42FB70B4C2B5}"/>
                </a:ext>
              </a:extLst>
            </p:cNvPr>
            <p:cNvSpPr/>
            <p:nvPr userDrawn="1"/>
          </p:nvSpPr>
          <p:spPr>
            <a:xfrm>
              <a:off x="6706438" y="2459210"/>
              <a:ext cx="850670" cy="1198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endParaRPr lang="zh-CN" altLang="en-US">
                <a:solidFill>
                  <a:schemeClr val="tx1"/>
                </a:solidFill>
                <a:latin typeface="Times New Roman" panose="02020603050405020304" pitchFamily="18" charset="0"/>
                <a:cs typeface="Times New Roman" panose="02020603050405020304" pitchFamily="18" charset="0"/>
              </a:endParaRPr>
            </a:p>
          </p:txBody>
        </p:sp>
        <p:sp>
          <p:nvSpPr>
            <p:cNvPr id="47" name="文本框 46">
              <a:extLst>
                <a:ext uri="{FF2B5EF4-FFF2-40B4-BE49-F238E27FC236}">
                  <a16:creationId xmlns:a16="http://schemas.microsoft.com/office/drawing/2014/main" id="{9AE6097A-D217-9405-AD82-809D5F4A4CE3}"/>
                </a:ext>
              </a:extLst>
            </p:cNvPr>
            <p:cNvSpPr txBox="1"/>
            <p:nvPr userDrawn="1"/>
          </p:nvSpPr>
          <p:spPr>
            <a:xfrm>
              <a:off x="6918127" y="1965599"/>
              <a:ext cx="839979" cy="620238"/>
            </a:xfrm>
            <a:prstGeom prst="rect">
              <a:avLst/>
            </a:prstGeom>
            <a:noFill/>
          </p:spPr>
          <p:txBody>
            <a:bodyPr wrap="square" rtlCol="0">
              <a:spAutoFit/>
            </a:bodyPr>
            <a:lstStyle/>
            <a:p>
              <a:r>
                <a:rPr lang="en-US" altLang="zh-CN" sz="3600" dirty="0">
                  <a:latin typeface="Times New Roman" panose="02020603050405020304" pitchFamily="18" charset="0"/>
                  <a:ea typeface="+mj-ea"/>
                  <a:cs typeface="Times New Roman" panose="02020603050405020304" pitchFamily="18" charset="0"/>
                </a:rPr>
                <a:t>4</a:t>
              </a:r>
              <a:endParaRPr lang="zh-CN" altLang="en-US" sz="3600" dirty="0">
                <a:latin typeface="Times New Roman" panose="02020603050405020304" pitchFamily="18" charset="0"/>
                <a:ea typeface="+mj-ea"/>
                <a:cs typeface="Times New Roman" panose="02020603050405020304" pitchFamily="18" charset="0"/>
              </a:endParaRPr>
            </a:p>
          </p:txBody>
        </p:sp>
      </p:grpSp>
      <p:grpSp>
        <p:nvGrpSpPr>
          <p:cNvPr id="48" name="组合 47">
            <a:extLst>
              <a:ext uri="{FF2B5EF4-FFF2-40B4-BE49-F238E27FC236}">
                <a16:creationId xmlns:a16="http://schemas.microsoft.com/office/drawing/2014/main" id="{6B6796D4-ACAE-4A57-FEDD-8E59BEC5F8A1}"/>
              </a:ext>
            </a:extLst>
          </p:cNvPr>
          <p:cNvGrpSpPr/>
          <p:nvPr/>
        </p:nvGrpSpPr>
        <p:grpSpPr>
          <a:xfrm>
            <a:off x="4474932" y="5305491"/>
            <a:ext cx="1082258" cy="668878"/>
            <a:chOff x="6706438" y="1937153"/>
            <a:chExt cx="1062438" cy="641875"/>
          </a:xfrm>
        </p:grpSpPr>
        <p:sp>
          <p:nvSpPr>
            <p:cNvPr id="49" name="矩形 48">
              <a:extLst>
                <a:ext uri="{FF2B5EF4-FFF2-40B4-BE49-F238E27FC236}">
                  <a16:creationId xmlns:a16="http://schemas.microsoft.com/office/drawing/2014/main" id="{621EB8DB-C685-618E-2062-6B2BD6FCF41A}"/>
                </a:ext>
              </a:extLst>
            </p:cNvPr>
            <p:cNvSpPr/>
            <p:nvPr userDrawn="1"/>
          </p:nvSpPr>
          <p:spPr>
            <a:xfrm>
              <a:off x="6706438" y="2459210"/>
              <a:ext cx="850670" cy="1198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endParaRPr lang="zh-CN" altLang="en-US">
                <a:solidFill>
                  <a:schemeClr val="tx1"/>
                </a:solidFill>
                <a:latin typeface="Times New Roman" panose="02020603050405020304" pitchFamily="18" charset="0"/>
                <a:cs typeface="Times New Roman" panose="02020603050405020304" pitchFamily="18" charset="0"/>
              </a:endParaRPr>
            </a:p>
          </p:txBody>
        </p:sp>
        <p:sp>
          <p:nvSpPr>
            <p:cNvPr id="50" name="文本框 49">
              <a:extLst>
                <a:ext uri="{FF2B5EF4-FFF2-40B4-BE49-F238E27FC236}">
                  <a16:creationId xmlns:a16="http://schemas.microsoft.com/office/drawing/2014/main" id="{9DAF9916-94CF-3836-E45A-616753D5A8F6}"/>
                </a:ext>
              </a:extLst>
            </p:cNvPr>
            <p:cNvSpPr txBox="1"/>
            <p:nvPr userDrawn="1"/>
          </p:nvSpPr>
          <p:spPr>
            <a:xfrm>
              <a:off x="6928897" y="1937153"/>
              <a:ext cx="839979" cy="620238"/>
            </a:xfrm>
            <a:prstGeom prst="rect">
              <a:avLst/>
            </a:prstGeom>
            <a:noFill/>
          </p:spPr>
          <p:txBody>
            <a:bodyPr wrap="square" rtlCol="0">
              <a:spAutoFit/>
            </a:bodyPr>
            <a:lstStyle/>
            <a:p>
              <a:r>
                <a:rPr lang="en-US" altLang="zh-CN" sz="3600" dirty="0">
                  <a:latin typeface="Times New Roman" panose="02020603050405020304" pitchFamily="18" charset="0"/>
                  <a:ea typeface="+mj-ea"/>
                  <a:cs typeface="Times New Roman" panose="02020603050405020304" pitchFamily="18" charset="0"/>
                </a:rPr>
                <a:t>5</a:t>
              </a:r>
              <a:endParaRPr lang="zh-CN" altLang="en-US" sz="3600" dirty="0">
                <a:latin typeface="Times New Roman" panose="02020603050405020304" pitchFamily="18" charset="0"/>
                <a:ea typeface="+mj-ea"/>
                <a:cs typeface="Times New Roman" panose="02020603050405020304" pitchFamily="18" charset="0"/>
              </a:endParaRPr>
            </a:p>
          </p:txBody>
        </p:sp>
      </p:grpSp>
      <p:sp>
        <p:nvSpPr>
          <p:cNvPr id="51" name="文本框 50">
            <a:extLst>
              <a:ext uri="{FF2B5EF4-FFF2-40B4-BE49-F238E27FC236}">
                <a16:creationId xmlns:a16="http://schemas.microsoft.com/office/drawing/2014/main" id="{108C1281-A66C-12B7-363E-875BAD6453BD}"/>
              </a:ext>
            </a:extLst>
          </p:cNvPr>
          <p:cNvSpPr txBox="1"/>
          <p:nvPr/>
        </p:nvSpPr>
        <p:spPr>
          <a:xfrm>
            <a:off x="5549141" y="5488313"/>
            <a:ext cx="5007852" cy="523220"/>
          </a:xfrm>
          <a:prstGeom prst="rect">
            <a:avLst/>
          </a:prstGeom>
          <a:noFill/>
        </p:spPr>
        <p:txBody>
          <a:bodyPr wrap="square" rtlCol="0">
            <a:spAutoFit/>
          </a:bodyPr>
          <a:lstStyle/>
          <a:p>
            <a:r>
              <a:rPr lang="zh-CN" altLang="en-US" sz="2800" b="1" dirty="0">
                <a:latin typeface="Times New Roman" panose="02020603050405020304" pitchFamily="18" charset="0"/>
                <a:ea typeface="黑体" panose="02010609060101010101" pitchFamily="49" charset="-122"/>
                <a:cs typeface="Times New Roman" panose="02020603050405020304" pitchFamily="18" charset="0"/>
              </a:rPr>
              <a:t>小结</a:t>
            </a:r>
            <a:endParaRPr lang="en-US" altLang="zh-CN" sz="2800"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 name="文本框 4">
            <a:extLst>
              <a:ext uri="{FF2B5EF4-FFF2-40B4-BE49-F238E27FC236}">
                <a16:creationId xmlns:a16="http://schemas.microsoft.com/office/drawing/2014/main" id="{8B2C87F2-D4BD-8FF7-88DB-E3025A9F4681}"/>
              </a:ext>
            </a:extLst>
          </p:cNvPr>
          <p:cNvSpPr txBox="1"/>
          <p:nvPr/>
        </p:nvSpPr>
        <p:spPr>
          <a:xfrm>
            <a:off x="350299" y="155191"/>
            <a:ext cx="6716184" cy="646331"/>
          </a:xfrm>
          <a:prstGeom prst="rect">
            <a:avLst/>
          </a:prstGeom>
          <a:noFill/>
        </p:spPr>
        <p:txBody>
          <a:bodyPr wrap="square">
            <a:spAutoFit/>
          </a:bodyPr>
          <a:lstStyle/>
          <a:p>
            <a:pPr algn="just">
              <a:tabLst>
                <a:tab pos="2637155" algn="ctr"/>
                <a:tab pos="5274310" algn="r"/>
                <a:tab pos="2637155" algn="ctr"/>
                <a:tab pos="2743200" algn="ctr"/>
                <a:tab pos="5274310" algn="r"/>
                <a:tab pos="5486400" algn="r"/>
              </a:tabLst>
            </a:pPr>
            <a:r>
              <a:rPr lang="zh-CN"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国家重点研发计划</a:t>
            </a:r>
            <a:r>
              <a:rPr lang="en-US"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“LHAASO </a:t>
            </a:r>
            <a:r>
              <a:rPr lang="zh-CN"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天体辐射与宇宙线成分谱观测研究及新探测技术研究</a:t>
            </a:r>
            <a:r>
              <a:rPr lang="en-US"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a:t>
            </a:r>
            <a:r>
              <a:rPr lang="zh-CN"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项目</a:t>
            </a:r>
            <a:r>
              <a:rPr lang="en-US"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2026</a:t>
            </a:r>
            <a:r>
              <a:rPr lang="zh-CN" altLang="zh-CN" sz="1800" b="1" kern="0" dirty="0">
                <a:solidFill>
                  <a:srgbClr val="123264"/>
                </a:solidFill>
                <a:effectLst/>
                <a:latin typeface="Times New Roman" panose="02020603050405020304" pitchFamily="18" charset="0"/>
                <a:ea typeface="华文新魏" panose="02010800040101010101" pitchFamily="2" charset="-122"/>
                <a:cs typeface="Times New Roman" panose="02020603050405020304" pitchFamily="18" charset="0"/>
              </a:rPr>
              <a:t>年度会议暨宇宙线起源研讨会</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7" name="文本框 6">
            <a:extLst>
              <a:ext uri="{FF2B5EF4-FFF2-40B4-BE49-F238E27FC236}">
                <a16:creationId xmlns:a16="http://schemas.microsoft.com/office/drawing/2014/main" id="{03ABE7C9-F5F2-6FDF-42B4-E8F97F463373}"/>
              </a:ext>
            </a:extLst>
          </p:cNvPr>
          <p:cNvSpPr txBox="1"/>
          <p:nvPr/>
        </p:nvSpPr>
        <p:spPr>
          <a:xfrm>
            <a:off x="11916345" y="6514305"/>
            <a:ext cx="261610"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2</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1950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1">
            <a:extLst>
              <a:ext uri="{FF2B5EF4-FFF2-40B4-BE49-F238E27FC236}">
                <a16:creationId xmlns:a16="http://schemas.microsoft.com/office/drawing/2014/main" id="{404120EE-34D2-FF93-532D-653D52E0D517}"/>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小结</a:t>
            </a:r>
            <a:endParaRPr lang="en-US" altLang="zh-CN" sz="3200" b="1" dirty="0">
              <a:latin typeface="华文新魏" panose="02010800040101010101" pitchFamily="2" charset="-122"/>
              <a:ea typeface="华文新魏" panose="02010800040101010101" pitchFamily="2" charset="-122"/>
            </a:endParaRPr>
          </a:p>
        </p:txBody>
      </p:sp>
      <mc:AlternateContent xmlns:mc="http://schemas.openxmlformats.org/markup-compatibility/2006">
        <mc:Choice xmlns:a14="http://schemas.microsoft.com/office/drawing/2010/main" Requires="a14">
          <p:sp>
            <p:nvSpPr>
              <p:cNvPr id="4" name="文本框 3">
                <a:extLst>
                  <a:ext uri="{FF2B5EF4-FFF2-40B4-BE49-F238E27FC236}">
                    <a16:creationId xmlns:a16="http://schemas.microsoft.com/office/drawing/2014/main" id="{D1DA0959-6F53-79BA-5ED4-FED9A86120CD}"/>
                  </a:ext>
                </a:extLst>
              </p:cNvPr>
              <p:cNvSpPr txBox="1"/>
              <p:nvPr/>
            </p:nvSpPr>
            <p:spPr>
              <a:xfrm>
                <a:off x="324264" y="1296141"/>
                <a:ext cx="11867736" cy="4873065"/>
              </a:xfrm>
              <a:prstGeom prst="rect">
                <a:avLst/>
              </a:prstGeom>
              <a:noFill/>
            </p:spPr>
            <p:txBody>
              <a:bodyPr wrap="square" rtlCol="0">
                <a:spAutoFit/>
              </a:bodyPr>
              <a:lstStyle/>
              <a:p>
                <a:pPr marL="285750" indent="-285750">
                  <a:lnSpc>
                    <a:spcPct val="150000"/>
                  </a:lnSpc>
                  <a:spcBef>
                    <a:spcPts val="600"/>
                  </a:spcBef>
                  <a:spcAft>
                    <a:spcPts val="600"/>
                  </a:spcAft>
                  <a:buFont typeface="Wingdings" panose="05000000000000000000" pitchFamily="2" charset="2"/>
                  <a:buChar char="l"/>
                </a:pPr>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密度环带积分 </a:t>
                </a:r>
                <a14:m>
                  <m:oMath xmlns:m="http://schemas.openxmlformats.org/officeDocument/2006/math">
                    <m:sSubSup>
                      <m:sSubSupPr>
                        <m:ctrlPr>
                          <a:rPr lang="en-US" altLang="zh-CN" sz="2000" b="1" i="1" smtClean="0">
                            <a:latin typeface="Cambria Math" panose="02040503050406030204" pitchFamily="18" charset="0"/>
                          </a:rPr>
                        </m:ctrlPr>
                      </m:sSubSupPr>
                      <m:e>
                        <m:r>
                          <a:rPr lang="en-US" altLang="zh-CN" sz="2000" b="1" i="1" smtClean="0">
                            <a:latin typeface="Cambria Math" panose="02040503050406030204" pitchFamily="18" charset="0"/>
                          </a:rPr>
                          <m:t>𝑵</m:t>
                        </m:r>
                      </m:e>
                      <m:sub>
                        <m:r>
                          <a:rPr lang="en-US" altLang="zh-CN" sz="2000" b="1" i="1" smtClean="0">
                            <a:latin typeface="Cambria Math" panose="02040503050406030204" pitchFamily="18" charset="0"/>
                          </a:rPr>
                          <m:t>𝒆</m:t>
                        </m:r>
                        <m:r>
                          <a:rPr lang="zh-CN" altLang="en-US" sz="2000" b="1" i="1" smtClean="0">
                            <a:latin typeface="Cambria Math" panose="02040503050406030204" pitchFamily="18" charset="0"/>
                          </a:rPr>
                          <m:t>𝝁</m:t>
                        </m:r>
                      </m:sub>
                      <m:sup>
                        <m:r>
                          <a:rPr lang="en-US" altLang="zh-CN" sz="2000" b="1" i="1" smtClean="0">
                            <a:latin typeface="Cambria Math" panose="02040503050406030204" pitchFamily="18" charset="0"/>
                          </a:rPr>
                          <m:t>𝒂𝒍𝒍</m:t>
                        </m:r>
                      </m:sup>
                    </m:sSubSup>
                    <m:r>
                      <a:rPr lang="en-US" altLang="zh-CN" sz="2000" b="1" i="1" smtClean="0">
                        <a:latin typeface="Cambria Math" panose="02040503050406030204" pitchFamily="18" charset="0"/>
                      </a:rPr>
                      <m:t>=</m:t>
                    </m:r>
                    <m:sSubSup>
                      <m:sSubSupPr>
                        <m:ctrlPr>
                          <a:rPr lang="en-US" altLang="zh-CN" sz="2000" b="1" i="1" smtClean="0">
                            <a:latin typeface="Cambria Math" panose="02040503050406030204" pitchFamily="18" charset="0"/>
                          </a:rPr>
                        </m:ctrlPr>
                      </m:sSubSupPr>
                      <m:e>
                        <m:r>
                          <a:rPr lang="en-US" altLang="zh-CN" sz="2000" b="1" i="1" smtClean="0">
                            <a:latin typeface="Cambria Math" panose="02040503050406030204" pitchFamily="18" charset="0"/>
                          </a:rPr>
                          <m:t>𝑵</m:t>
                        </m:r>
                      </m:e>
                      <m:sub>
                        <m:r>
                          <a:rPr lang="en-US" altLang="zh-CN" sz="2000" b="1" i="1" smtClean="0">
                            <a:latin typeface="Cambria Math" panose="02040503050406030204" pitchFamily="18" charset="0"/>
                          </a:rPr>
                          <m:t>𝒆</m:t>
                        </m:r>
                      </m:sub>
                      <m:sup>
                        <m:r>
                          <a:rPr lang="en-US" altLang="zh-CN" sz="2000" b="1" i="1" smtClean="0">
                            <a:latin typeface="Cambria Math" panose="02040503050406030204" pitchFamily="18" charset="0"/>
                          </a:rPr>
                          <m:t>𝒂𝒍𝒍</m:t>
                        </m:r>
                      </m:sup>
                    </m:sSubSup>
                    <m:r>
                      <a:rPr lang="en-US" altLang="zh-CN" sz="2000" b="1" i="1" smtClean="0">
                        <a:latin typeface="Cambria Math" panose="02040503050406030204" pitchFamily="18" charset="0"/>
                      </a:rPr>
                      <m:t>+</m:t>
                    </m:r>
                    <m:sSubSup>
                      <m:sSubSupPr>
                        <m:ctrlPr>
                          <a:rPr lang="en-US" altLang="zh-CN" sz="2000" b="1" i="1" smtClean="0">
                            <a:solidFill>
                              <a:schemeClr val="tx1"/>
                            </a:solidFill>
                            <a:latin typeface="Cambria Math" panose="02040503050406030204" pitchFamily="18" charset="0"/>
                          </a:rPr>
                        </m:ctrlPr>
                      </m:sSubSupPr>
                      <m:e>
                        <m:r>
                          <a:rPr lang="en-US" altLang="zh-CN" sz="2000" b="1" i="1" smtClean="0">
                            <a:solidFill>
                              <a:schemeClr val="tx1"/>
                            </a:solidFill>
                            <a:latin typeface="Cambria Math" panose="02040503050406030204" pitchFamily="18" charset="0"/>
                          </a:rPr>
                          <m:t>𝟖</m:t>
                        </m:r>
                        <m:r>
                          <a:rPr lang="en-US" altLang="zh-CN" sz="2000" b="1" i="1" smtClean="0">
                            <a:solidFill>
                              <a:schemeClr val="tx1"/>
                            </a:solidFill>
                            <a:latin typeface="Cambria Math" panose="02040503050406030204" pitchFamily="18" charset="0"/>
                          </a:rPr>
                          <m:t>𝑵</m:t>
                        </m:r>
                      </m:e>
                      <m:sub>
                        <m:r>
                          <a:rPr lang="zh-CN" altLang="en-US" sz="2000" b="1" i="1" smtClean="0">
                            <a:solidFill>
                              <a:schemeClr val="tx1"/>
                            </a:solidFill>
                            <a:latin typeface="Cambria Math" panose="02040503050406030204" pitchFamily="18" charset="0"/>
                          </a:rPr>
                          <m:t>𝝁</m:t>
                        </m:r>
                      </m:sub>
                      <m:sup>
                        <m:r>
                          <a:rPr lang="en-US" altLang="zh-CN" sz="2000" b="1" i="1" smtClean="0">
                            <a:solidFill>
                              <a:schemeClr val="tx1"/>
                            </a:solidFill>
                            <a:latin typeface="Cambria Math" panose="02040503050406030204" pitchFamily="18" charset="0"/>
                          </a:rPr>
                          <m:t>𝒂𝒍𝒍</m:t>
                        </m:r>
                      </m:sup>
                    </m:sSubSup>
                  </m:oMath>
                </a14:m>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，成分弱依赖的能量重建方法，有效减少成分模型系统误差；</a:t>
                </a:r>
                <a:endParaRPr lang="en-US" altLang="zh-CN" sz="2000" b="1" dirty="0">
                  <a:latin typeface="Times New Roman" panose="02020603050405020304" pitchFamily="18" charset="0"/>
                  <a:ea typeface="楷体" panose="02010609060101010101" pitchFamily="49" charset="-122"/>
                  <a:cs typeface="Times New Roman" panose="02020603050405020304" pitchFamily="18" charset="0"/>
                </a:endParaRPr>
              </a:p>
              <a:p>
                <a:pPr marL="285750" indent="-285750">
                  <a:lnSpc>
                    <a:spcPct val="150000"/>
                  </a:lnSpc>
                  <a:spcBef>
                    <a:spcPts val="600"/>
                  </a:spcBef>
                  <a:spcAft>
                    <a:spcPts val="600"/>
                  </a:spcAft>
                  <a:buFont typeface="Wingdings" panose="05000000000000000000" pitchFamily="2" charset="2"/>
                  <a:buChar char="l"/>
                </a:pPr>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宇宙线全粒子能谱第二膝结构明显， </a:t>
                </a:r>
                <a14:m>
                  <m:oMath xmlns:m="http://schemas.openxmlformats.org/officeDocument/2006/math">
                    <m:r>
                      <a:rPr lang="en-US" altLang="zh-CN" sz="2000" b="1" i="1" smtClean="0">
                        <a:latin typeface="Cambria Math" panose="02040503050406030204" pitchFamily="18" charset="0"/>
                      </a:rPr>
                      <m:t>𝟕𝟒</m:t>
                    </m:r>
                    <m:r>
                      <a:rPr lang="en-US" altLang="zh-CN" sz="2000" b="1" i="1" smtClean="0">
                        <a:latin typeface="Cambria Math" panose="02040503050406030204" pitchFamily="18" charset="0"/>
                      </a:rPr>
                      <m:t>.</m:t>
                    </m:r>
                    <m:r>
                      <a:rPr lang="en-US" altLang="zh-CN" sz="2000" b="1" i="1" smtClean="0">
                        <a:latin typeface="Cambria Math" panose="02040503050406030204" pitchFamily="18" charset="0"/>
                      </a:rPr>
                      <m:t>𝟗𝟓</m:t>
                    </m:r>
                    <m:r>
                      <a:rPr lang="en-US" altLang="zh-CN" sz="2000" b="1" i="1" smtClean="0">
                        <a:latin typeface="Cambria Math" panose="02040503050406030204" pitchFamily="18" charset="0"/>
                        <a:ea typeface="Cambria Math" panose="02040503050406030204" pitchFamily="18" charset="0"/>
                      </a:rPr>
                      <m:t>±</m:t>
                    </m:r>
                    <m:r>
                      <a:rPr lang="en-US" altLang="zh-CN" sz="2000" b="1" i="1" smtClean="0">
                        <a:latin typeface="Cambria Math" panose="02040503050406030204" pitchFamily="18" charset="0"/>
                        <a:ea typeface="Cambria Math" panose="02040503050406030204" pitchFamily="18" charset="0"/>
                      </a:rPr>
                      <m:t>𝟕</m:t>
                    </m:r>
                    <m:r>
                      <a:rPr lang="en-US" altLang="zh-CN" sz="2000" b="1" i="1" smtClean="0">
                        <a:latin typeface="Cambria Math" panose="02040503050406030204" pitchFamily="18" charset="0"/>
                        <a:ea typeface="Cambria Math" panose="02040503050406030204" pitchFamily="18" charset="0"/>
                      </a:rPr>
                      <m:t>.</m:t>
                    </m:r>
                    <m:r>
                      <a:rPr lang="en-US" altLang="zh-CN" sz="2000" b="1" i="1" smtClean="0">
                        <a:latin typeface="Cambria Math" panose="02040503050406030204" pitchFamily="18" charset="0"/>
                        <a:ea typeface="Cambria Math" panose="02040503050406030204" pitchFamily="18" charset="0"/>
                      </a:rPr>
                      <m:t>𝟗𝟔</m:t>
                    </m:r>
                  </m:oMath>
                </a14:m>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 </a:t>
                </a:r>
                <a:r>
                  <a:rPr lang="en-US" altLang="zh-CN" sz="2000" b="1" dirty="0" err="1">
                    <a:latin typeface="Times New Roman" panose="02020603050405020304" pitchFamily="18" charset="0"/>
                    <a:ea typeface="楷体" panose="02010609060101010101" pitchFamily="49" charset="-122"/>
                    <a:cs typeface="Times New Roman" panose="02020603050405020304" pitchFamily="18" charset="0"/>
                  </a:rPr>
                  <a:t>PeV</a:t>
                </a:r>
                <a:r>
                  <a:rPr lang="en-US" altLang="zh-CN" sz="2000" b="1" dirty="0">
                    <a:latin typeface="Times New Roman" panose="02020603050405020304" pitchFamily="18" charset="0"/>
                    <a:ea typeface="楷体" panose="02010609060101010101" pitchFamily="49" charset="-122"/>
                    <a:cs typeface="Times New Roman" panose="02020603050405020304" pitchFamily="18" charset="0"/>
                  </a:rPr>
                  <a:t>(EPOS-LHC), </a:t>
                </a:r>
                <a:endParaRPr lang="en-US" altLang="zh-CN" sz="2000" b="1" i="0" dirty="0">
                  <a:latin typeface="Cambria Math" panose="02040503050406030204" pitchFamily="18" charset="0"/>
                </a:endParaRPr>
              </a:p>
              <a:p>
                <a:pPr>
                  <a:lnSpc>
                    <a:spcPct val="150000"/>
                  </a:lnSpc>
                  <a:spcBef>
                    <a:spcPts val="600"/>
                  </a:spcBef>
                  <a:spcAft>
                    <a:spcPts val="600"/>
                  </a:spcAft>
                </a:pPr>
                <a14:m>
                  <m:oMath xmlns:m="http://schemas.openxmlformats.org/officeDocument/2006/math">
                    <m:r>
                      <a:rPr lang="en-US" altLang="zh-CN" sz="2000" b="1" i="0" smtClean="0">
                        <a:latin typeface="Cambria Math" panose="02040503050406030204" pitchFamily="18" charset="0"/>
                      </a:rPr>
                      <m:t>       </m:t>
                    </m:r>
                    <m:r>
                      <a:rPr lang="en-US" altLang="zh-CN" sz="2000" b="1" i="1">
                        <a:latin typeface="Cambria Math" panose="02040503050406030204" pitchFamily="18" charset="0"/>
                      </a:rPr>
                      <m:t>𝟕𝟖</m:t>
                    </m:r>
                    <m:r>
                      <a:rPr lang="en-US" altLang="zh-CN" sz="2000" b="1" i="1">
                        <a:latin typeface="Cambria Math" panose="02040503050406030204" pitchFamily="18" charset="0"/>
                      </a:rPr>
                      <m:t>.</m:t>
                    </m:r>
                    <m:r>
                      <a:rPr lang="en-US" altLang="zh-CN" sz="2000" b="1" i="1">
                        <a:latin typeface="Cambria Math" panose="02040503050406030204" pitchFamily="18" charset="0"/>
                      </a:rPr>
                      <m:t>𝟔𝟑</m:t>
                    </m:r>
                    <m:r>
                      <a:rPr lang="en-US" altLang="zh-CN" sz="2000" b="1" i="1">
                        <a:latin typeface="Cambria Math" panose="02040503050406030204" pitchFamily="18" charset="0"/>
                        <a:ea typeface="Cambria Math" panose="02040503050406030204" pitchFamily="18" charset="0"/>
                      </a:rPr>
                      <m:t>±</m:t>
                    </m:r>
                    <m:r>
                      <a:rPr lang="en-US" altLang="zh-CN" sz="2000" b="1" i="1">
                        <a:latin typeface="Cambria Math" panose="02040503050406030204" pitchFamily="18" charset="0"/>
                        <a:ea typeface="Cambria Math" panose="02040503050406030204" pitchFamily="18" charset="0"/>
                      </a:rPr>
                      <m:t>𝟖</m:t>
                    </m:r>
                    <m:r>
                      <a:rPr lang="en-US" altLang="zh-CN" sz="2000" b="1" i="1">
                        <a:latin typeface="Cambria Math" panose="02040503050406030204" pitchFamily="18" charset="0"/>
                        <a:ea typeface="Cambria Math" panose="02040503050406030204" pitchFamily="18" charset="0"/>
                      </a:rPr>
                      <m:t>.</m:t>
                    </m:r>
                    <m:r>
                      <a:rPr lang="en-US" altLang="zh-CN" sz="2000" b="1" i="1">
                        <a:latin typeface="Cambria Math" panose="02040503050406030204" pitchFamily="18" charset="0"/>
                        <a:ea typeface="Cambria Math" panose="02040503050406030204" pitchFamily="18" charset="0"/>
                      </a:rPr>
                      <m:t>𝟏𝟐</m:t>
                    </m:r>
                  </m:oMath>
                </a14:m>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 </a:t>
                </a:r>
                <a:r>
                  <a:rPr lang="en-US" altLang="zh-CN" sz="2000" b="1" dirty="0" err="1">
                    <a:latin typeface="Times New Roman" panose="02020603050405020304" pitchFamily="18" charset="0"/>
                    <a:ea typeface="楷体" panose="02010609060101010101" pitchFamily="49" charset="-122"/>
                    <a:cs typeface="Times New Roman" panose="02020603050405020304" pitchFamily="18" charset="0"/>
                  </a:rPr>
                  <a:t>PeV</a:t>
                </a:r>
                <a:r>
                  <a:rPr lang="en-US" altLang="zh-CN" sz="2000" b="1" dirty="0">
                    <a:latin typeface="Times New Roman" panose="02020603050405020304" pitchFamily="18" charset="0"/>
                    <a:ea typeface="楷体" panose="02010609060101010101" pitchFamily="49" charset="-122"/>
                    <a:cs typeface="Times New Roman" panose="02020603050405020304" pitchFamily="18" charset="0"/>
                  </a:rPr>
                  <a:t>(QGSJETII-04)</a:t>
                </a:r>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a:t>
                </a:r>
                <a:endParaRPr lang="en-US" altLang="zh-CN" sz="2000" b="1" dirty="0">
                  <a:latin typeface="Times New Roman" panose="02020603050405020304" pitchFamily="18" charset="0"/>
                  <a:ea typeface="楷体" panose="02010609060101010101" pitchFamily="49" charset="-122"/>
                  <a:cs typeface="Times New Roman" panose="02020603050405020304" pitchFamily="18" charset="0"/>
                </a:endParaRPr>
              </a:p>
              <a:p>
                <a:pPr marL="285750" indent="-285750">
                  <a:lnSpc>
                    <a:spcPct val="150000"/>
                  </a:lnSpc>
                  <a:spcBef>
                    <a:spcPts val="600"/>
                  </a:spcBef>
                  <a:spcAft>
                    <a:spcPts val="600"/>
                  </a:spcAft>
                  <a:buFont typeface="Wingdings" panose="05000000000000000000" pitchFamily="2" charset="2"/>
                  <a:buChar char="l"/>
                </a:pPr>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宇宙线平均对数质量在膝区之后，成分变重，第二膝后变平的趋势；</a:t>
                </a:r>
                <a:endParaRPr lang="en-US" altLang="zh-CN" sz="2000" b="1" dirty="0">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spcBef>
                    <a:spcPts val="600"/>
                  </a:spcBef>
                  <a:spcAft>
                    <a:spcPts val="600"/>
                  </a:spcAft>
                </a:pPr>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未来工作：</a:t>
                </a:r>
                <a:endParaRPr lang="en-US" altLang="zh-CN" sz="2000" b="1" dirty="0">
                  <a:latin typeface="Times New Roman" panose="02020603050405020304" pitchFamily="18" charset="0"/>
                  <a:ea typeface="楷体" panose="02010609060101010101" pitchFamily="49" charset="-122"/>
                  <a:cs typeface="Times New Roman" panose="02020603050405020304" pitchFamily="18" charset="0"/>
                </a:endParaRPr>
              </a:p>
              <a:p>
                <a:pPr marL="342900" indent="-342900">
                  <a:lnSpc>
                    <a:spcPct val="150000"/>
                  </a:lnSpc>
                  <a:spcBef>
                    <a:spcPts val="600"/>
                  </a:spcBef>
                  <a:spcAft>
                    <a:spcPts val="600"/>
                  </a:spcAft>
                  <a:buFont typeface="Wingdings" panose="05000000000000000000" pitchFamily="2" charset="2"/>
                  <a:buChar char="Ø"/>
                </a:pPr>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增加</a:t>
                </a:r>
                <a:r>
                  <a:rPr lang="en-US" altLang="zh-CN" sz="2000" b="1" dirty="0">
                    <a:latin typeface="Times New Roman" panose="02020603050405020304" pitchFamily="18" charset="0"/>
                    <a:ea typeface="楷体" panose="02010609060101010101" pitchFamily="49" charset="-122"/>
                    <a:cs typeface="Times New Roman" panose="02020603050405020304" pitchFamily="18" charset="0"/>
                  </a:rPr>
                  <a:t>SIBYLL-2.3d</a:t>
                </a:r>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模型</a:t>
                </a:r>
                <a:r>
                  <a:rPr lang="en-US" altLang="zh-CN" sz="2000" b="1" dirty="0">
                    <a:latin typeface="Times New Roman" panose="02020603050405020304" pitchFamily="18" charset="0"/>
                    <a:ea typeface="楷体" panose="02010609060101010101" pitchFamily="49" charset="-122"/>
                    <a:cs typeface="Times New Roman" panose="02020603050405020304" pitchFamily="18" charset="0"/>
                  </a:rPr>
                  <a:t>100-500PeV</a:t>
                </a:r>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模拟数据；</a:t>
                </a:r>
                <a:endParaRPr lang="en-US" altLang="zh-CN" sz="2000" b="1" dirty="0">
                  <a:latin typeface="Times New Roman" panose="02020603050405020304" pitchFamily="18" charset="0"/>
                  <a:ea typeface="楷体" panose="02010609060101010101" pitchFamily="49" charset="-122"/>
                  <a:cs typeface="Times New Roman" panose="02020603050405020304" pitchFamily="18" charset="0"/>
                </a:endParaRPr>
              </a:p>
              <a:p>
                <a:pPr marL="342900" indent="-342900">
                  <a:lnSpc>
                    <a:spcPct val="150000"/>
                  </a:lnSpc>
                  <a:spcBef>
                    <a:spcPts val="600"/>
                  </a:spcBef>
                  <a:spcAft>
                    <a:spcPts val="600"/>
                  </a:spcAft>
                  <a:buFont typeface="Wingdings" panose="05000000000000000000" pitchFamily="2" charset="2"/>
                  <a:buChar char="Ø"/>
                </a:pPr>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系统误差分析：成分模型，强相互作用模型，大气压；</a:t>
                </a:r>
                <a:endParaRPr lang="en-US" altLang="zh-CN" sz="2000" b="1" dirty="0">
                  <a:latin typeface="Times New Roman" panose="02020603050405020304" pitchFamily="18" charset="0"/>
                  <a:ea typeface="楷体" panose="02010609060101010101" pitchFamily="49" charset="-122"/>
                  <a:cs typeface="Times New Roman" panose="02020603050405020304" pitchFamily="18" charset="0"/>
                </a:endParaRPr>
              </a:p>
              <a:p>
                <a:pPr>
                  <a:lnSpc>
                    <a:spcPct val="150000"/>
                  </a:lnSpc>
                  <a:spcBef>
                    <a:spcPts val="600"/>
                  </a:spcBef>
                  <a:spcAft>
                    <a:spcPts val="600"/>
                  </a:spcAft>
                </a:pPr>
                <a:endParaRPr lang="zh-CN" altLang="en-US" sz="2000" b="1" dirty="0">
                  <a:latin typeface="Times New Roman" panose="02020603050405020304" pitchFamily="18" charset="0"/>
                  <a:ea typeface="楷体" panose="02010609060101010101" pitchFamily="49" charset="-122"/>
                  <a:cs typeface="Times New Roman" panose="02020603050405020304" pitchFamily="18" charset="0"/>
                </a:endParaRPr>
              </a:p>
            </p:txBody>
          </p:sp>
        </mc:Choice>
        <mc:Fallback>
          <p:sp>
            <p:nvSpPr>
              <p:cNvPr id="4" name="文本框 3">
                <a:extLst>
                  <a:ext uri="{FF2B5EF4-FFF2-40B4-BE49-F238E27FC236}">
                    <a16:creationId xmlns:a16="http://schemas.microsoft.com/office/drawing/2014/main" id="{D1DA0959-6F53-79BA-5ED4-FED9A86120CD}"/>
                  </a:ext>
                </a:extLst>
              </p:cNvPr>
              <p:cNvSpPr txBox="1">
                <a:spLocks noRot="1" noChangeAspect="1" noMove="1" noResize="1" noEditPoints="1" noAdjustHandles="1" noChangeArrowheads="1" noChangeShapeType="1" noTextEdit="1"/>
              </p:cNvSpPr>
              <p:nvPr/>
            </p:nvSpPr>
            <p:spPr>
              <a:xfrm>
                <a:off x="324264" y="1296141"/>
                <a:ext cx="11867736" cy="4873065"/>
              </a:xfrm>
              <a:prstGeom prst="rect">
                <a:avLst/>
              </a:prstGeom>
              <a:blipFill>
                <a:blip r:embed="rId2"/>
                <a:stretch>
                  <a:fillRect l="-51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757299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6B8B76F-1936-4AD8-AEE4-042DA51112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055" y="0"/>
            <a:ext cx="13627418" cy="6949440"/>
          </a:xfrm>
          <a:prstGeom prst="rect">
            <a:avLst/>
          </a:prstGeom>
        </p:spPr>
      </p:pic>
      <p:sp>
        <p:nvSpPr>
          <p:cNvPr id="3" name="矩形 2">
            <a:extLst>
              <a:ext uri="{FF2B5EF4-FFF2-40B4-BE49-F238E27FC236}">
                <a16:creationId xmlns:a16="http://schemas.microsoft.com/office/drawing/2014/main" id="{18F8C45E-A3D8-11CC-16E9-B35978862D2B}"/>
              </a:ext>
            </a:extLst>
          </p:cNvPr>
          <p:cNvSpPr/>
          <p:nvPr/>
        </p:nvSpPr>
        <p:spPr>
          <a:xfrm>
            <a:off x="4711774" y="2149579"/>
            <a:ext cx="2768451" cy="923330"/>
          </a:xfrm>
          <a:prstGeom prst="rect">
            <a:avLst/>
          </a:prstGeom>
          <a:noFill/>
        </p:spPr>
        <p:txBody>
          <a:bodyPr wrap="none" lIns="91440" tIns="45720" rIns="91440" bIns="45720">
            <a:spAutoFit/>
          </a:bodyPr>
          <a:lstStyle/>
          <a:p>
            <a:pPr algn="ctr"/>
            <a:r>
              <a:rPr lang="en-US" altLang="zh-CN" sz="5400" b="1" cap="none" spc="0" dirty="0">
                <a:ln w="22225">
                  <a:solidFill>
                    <a:schemeClr val="accent2"/>
                  </a:solidFill>
                  <a:prstDash val="solid"/>
                </a:ln>
                <a:solidFill>
                  <a:schemeClr val="accent2">
                    <a:lumMod val="40000"/>
                    <a:lumOff val="60000"/>
                  </a:schemeClr>
                </a:solidFill>
                <a:effectLst/>
              </a:rPr>
              <a:t>THANKS!</a:t>
            </a:r>
            <a:endParaRPr lang="zh-CN" altLang="en-US" sz="5400" b="1" cap="none" spc="0" dirty="0">
              <a:ln w="22225">
                <a:solidFill>
                  <a:schemeClr val="accent2"/>
                </a:solidFill>
                <a:prstDash val="solid"/>
              </a:ln>
              <a:solidFill>
                <a:schemeClr val="accent2">
                  <a:lumMod val="40000"/>
                  <a:lumOff val="60000"/>
                </a:schemeClr>
              </a:solidFill>
              <a:effectLst/>
            </a:endParaRPr>
          </a:p>
        </p:txBody>
      </p:sp>
      <p:sp>
        <p:nvSpPr>
          <p:cNvPr id="4" name="文本框 3">
            <a:extLst>
              <a:ext uri="{FF2B5EF4-FFF2-40B4-BE49-F238E27FC236}">
                <a16:creationId xmlns:a16="http://schemas.microsoft.com/office/drawing/2014/main" id="{2FD8C11D-9F9E-A882-5157-62BACAD7A789}"/>
              </a:ext>
            </a:extLst>
          </p:cNvPr>
          <p:cNvSpPr txBox="1"/>
          <p:nvPr/>
        </p:nvSpPr>
        <p:spPr>
          <a:xfrm>
            <a:off x="11916345" y="6514305"/>
            <a:ext cx="261610"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1</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3275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AF4A6D4-EA15-48D6-8FE7-D3AB906ED7CF}"/>
              </a:ext>
            </a:extLst>
          </p:cNvPr>
          <p:cNvPicPr>
            <a:picLocks noChangeAspect="1"/>
          </p:cNvPicPr>
          <p:nvPr/>
        </p:nvPicPr>
        <p:blipFill>
          <a:blip r:embed="rId2"/>
          <a:stretch>
            <a:fillRect/>
          </a:stretch>
        </p:blipFill>
        <p:spPr>
          <a:xfrm>
            <a:off x="614652" y="1187364"/>
            <a:ext cx="7040935" cy="4884252"/>
          </a:xfrm>
          <a:prstGeom prst="rect">
            <a:avLst/>
          </a:prstGeom>
        </p:spPr>
      </p:pic>
      <mc:AlternateContent xmlns:mc="http://schemas.openxmlformats.org/markup-compatibility/2006">
        <mc:Choice xmlns:a14="http://schemas.microsoft.com/office/drawing/2010/main" Requires="a14">
          <p:sp>
            <p:nvSpPr>
              <p:cNvPr id="5" name="文本框 4">
                <a:extLst>
                  <a:ext uri="{FF2B5EF4-FFF2-40B4-BE49-F238E27FC236}">
                    <a16:creationId xmlns:a16="http://schemas.microsoft.com/office/drawing/2014/main" id="{C34156B2-9C20-A4DA-9BE4-CEB5EEDC811E}"/>
                  </a:ext>
                </a:extLst>
              </p:cNvPr>
              <p:cNvSpPr txBox="1"/>
              <p:nvPr/>
            </p:nvSpPr>
            <p:spPr>
              <a:xfrm>
                <a:off x="7904278" y="2460698"/>
                <a:ext cx="3101875" cy="830997"/>
              </a:xfrm>
              <a:prstGeom prst="rect">
                <a:avLst/>
              </a:prstGeom>
              <a:noFill/>
            </p:spPr>
            <p:txBody>
              <a:bodyPr wrap="none" rtlCol="0">
                <a:spAutoFit/>
              </a:bodyPr>
              <a:lstStyle/>
              <a:p>
                <a:r>
                  <a:rPr lang="en-US" altLang="zh-CN" sz="1600" dirty="0">
                    <a:solidFill>
                      <a:srgbClr val="00B050"/>
                    </a:solidFill>
                    <a:latin typeface="Times New Roman" panose="02020603050405020304" pitchFamily="18" charset="0"/>
                    <a:cs typeface="Times New Roman" panose="02020603050405020304" pitchFamily="18" charset="0"/>
                  </a:rPr>
                  <a:t>power-law: </a:t>
                </a:r>
                <a14:m>
                  <m:oMath xmlns:m="http://schemas.openxmlformats.org/officeDocument/2006/math">
                    <m:sSup>
                      <m:sSupPr>
                        <m:ctrlPr>
                          <a:rPr lang="en-US" altLang="zh-CN" sz="1600" i="1" smtClean="0">
                            <a:solidFill>
                              <a:srgbClr val="00B050"/>
                            </a:solidFill>
                            <a:latin typeface="Cambria Math" panose="02040503050406030204" pitchFamily="18" charset="0"/>
                          </a:rPr>
                        </m:ctrlPr>
                      </m:sSupPr>
                      <m:e>
                        <m:r>
                          <a:rPr lang="zh-CN" altLang="en-US" sz="1600" i="1" smtClean="0">
                            <a:solidFill>
                              <a:srgbClr val="00B050"/>
                            </a:solidFill>
                            <a:latin typeface="Cambria Math" panose="02040503050406030204" pitchFamily="18" charset="0"/>
                          </a:rPr>
                          <m:t>𝜒</m:t>
                        </m:r>
                      </m:e>
                      <m:sup>
                        <m:r>
                          <a:rPr lang="en-US" altLang="zh-CN" sz="1600" b="0" i="1" smtClean="0">
                            <a:solidFill>
                              <a:srgbClr val="00B050"/>
                            </a:solidFill>
                            <a:latin typeface="Cambria Math" panose="02040503050406030204" pitchFamily="18" charset="0"/>
                          </a:rPr>
                          <m:t>2</m:t>
                        </m:r>
                      </m:sup>
                    </m:sSup>
                    <m:r>
                      <a:rPr lang="en-US" altLang="zh-CN" sz="1600" b="0" i="1" smtClean="0">
                        <a:solidFill>
                          <a:srgbClr val="00B050"/>
                        </a:solidFill>
                        <a:latin typeface="Cambria Math" panose="02040503050406030204" pitchFamily="18" charset="0"/>
                      </a:rPr>
                      <m:t>/</m:t>
                    </m:r>
                    <m:r>
                      <a:rPr lang="en-US" altLang="zh-CN" sz="1600" b="0" i="1" smtClean="0">
                        <a:solidFill>
                          <a:srgbClr val="00B050"/>
                        </a:solidFill>
                        <a:latin typeface="Cambria Math" panose="02040503050406030204" pitchFamily="18" charset="0"/>
                      </a:rPr>
                      <m:t>𝑛𝑑𝑓</m:t>
                    </m:r>
                  </m:oMath>
                </a14:m>
                <a:r>
                  <a:rPr lang="en-US" altLang="zh-CN" sz="1600" dirty="0">
                    <a:solidFill>
                      <a:srgbClr val="00B050"/>
                    </a:solidFill>
                    <a:latin typeface="Times New Roman" panose="02020603050405020304" pitchFamily="18" charset="0"/>
                    <a:cs typeface="Times New Roman" panose="02020603050405020304" pitchFamily="18" charset="0"/>
                  </a:rPr>
                  <a:t>=0.69/11</a:t>
                </a:r>
              </a:p>
              <a:p>
                <a:r>
                  <a:rPr lang="en-US" altLang="zh-CN" sz="1600" dirty="0">
                    <a:solidFill>
                      <a:srgbClr val="FF0000"/>
                    </a:solidFill>
                    <a:latin typeface="Times New Roman" panose="02020603050405020304" pitchFamily="18" charset="0"/>
                    <a:cs typeface="Times New Roman" panose="02020603050405020304" pitchFamily="18" charset="0"/>
                  </a:rPr>
                  <a:t>broken power-law: </a:t>
                </a:r>
                <a14:m>
                  <m:oMath xmlns:m="http://schemas.openxmlformats.org/officeDocument/2006/math">
                    <m:sSup>
                      <m:sSupPr>
                        <m:ctrlPr>
                          <a:rPr lang="en-US" altLang="zh-CN" sz="1600" i="1" smtClean="0">
                            <a:solidFill>
                              <a:srgbClr val="FF0000"/>
                            </a:solidFill>
                            <a:latin typeface="Cambria Math" panose="02040503050406030204" pitchFamily="18" charset="0"/>
                          </a:rPr>
                        </m:ctrlPr>
                      </m:sSupPr>
                      <m:e>
                        <m:r>
                          <a:rPr lang="zh-CN" altLang="en-US" sz="1600" i="1" smtClean="0">
                            <a:solidFill>
                              <a:srgbClr val="FF0000"/>
                            </a:solidFill>
                            <a:latin typeface="Cambria Math" panose="02040503050406030204" pitchFamily="18" charset="0"/>
                          </a:rPr>
                          <m:t>𝜒</m:t>
                        </m:r>
                      </m:e>
                      <m:sup>
                        <m:r>
                          <a:rPr lang="en-US" altLang="zh-CN" sz="1600" b="0" i="1" smtClean="0">
                            <a:solidFill>
                              <a:srgbClr val="FF0000"/>
                            </a:solidFill>
                            <a:latin typeface="Cambria Math" panose="02040503050406030204" pitchFamily="18" charset="0"/>
                          </a:rPr>
                          <m:t>2</m:t>
                        </m:r>
                      </m:sup>
                    </m:sSup>
                    <m:r>
                      <a:rPr lang="en-US" altLang="zh-CN" sz="1600" b="0" i="1" smtClean="0">
                        <a:solidFill>
                          <a:srgbClr val="FF0000"/>
                        </a:solidFill>
                        <a:latin typeface="Cambria Math" panose="02040503050406030204" pitchFamily="18" charset="0"/>
                      </a:rPr>
                      <m:t>/</m:t>
                    </m:r>
                    <m:r>
                      <a:rPr lang="en-US" altLang="zh-CN" sz="1600" b="0" i="1" smtClean="0">
                        <a:solidFill>
                          <a:srgbClr val="FF0000"/>
                        </a:solidFill>
                        <a:latin typeface="Cambria Math" panose="02040503050406030204" pitchFamily="18" charset="0"/>
                      </a:rPr>
                      <m:t>𝑛𝑑𝑓</m:t>
                    </m:r>
                  </m:oMath>
                </a14:m>
                <a:r>
                  <a:rPr lang="en-US" altLang="zh-CN" sz="1600" dirty="0">
                    <a:solidFill>
                      <a:srgbClr val="FF0000"/>
                    </a:solidFill>
                    <a:latin typeface="Times New Roman" panose="02020603050405020304" pitchFamily="18" charset="0"/>
                    <a:cs typeface="Times New Roman" panose="02020603050405020304" pitchFamily="18" charset="0"/>
                  </a:rPr>
                  <a:t>=7.45/9</a:t>
                </a:r>
              </a:p>
              <a:p>
                <a:r>
                  <a:rPr lang="en-US" altLang="zh-CN" sz="1600" b="0" i="0" u="none" strike="noStrike" baseline="0" dirty="0">
                    <a:solidFill>
                      <a:srgbClr val="001792"/>
                    </a:solidFill>
                    <a:latin typeface="Times New Roman" panose="02020603050405020304" pitchFamily="18" charset="0"/>
                    <a:cs typeface="Times New Roman" panose="02020603050405020304" pitchFamily="18" charset="0"/>
                  </a:rPr>
                  <a:t>significance: </a:t>
                </a:r>
                <a14:m>
                  <m:oMath xmlns:m="http://schemas.openxmlformats.org/officeDocument/2006/math">
                    <m:r>
                      <a:rPr lang="en-US" altLang="zh-CN" sz="1600" b="0" i="1" u="none" strike="noStrike" baseline="0" smtClean="0">
                        <a:solidFill>
                          <a:srgbClr val="001792"/>
                        </a:solidFill>
                        <a:latin typeface="Cambria Math" panose="02040503050406030204" pitchFamily="18" charset="0"/>
                      </a:rPr>
                      <m:t>1</m:t>
                    </m:r>
                    <m:r>
                      <a:rPr lang="en-US" altLang="zh-CN" sz="1600" b="0" i="1" u="none" strike="noStrike" baseline="0" smtClean="0">
                        <a:solidFill>
                          <a:srgbClr val="001792"/>
                        </a:solidFill>
                        <a:latin typeface="Cambria Math" panose="02040503050406030204" pitchFamily="18" charset="0"/>
                      </a:rPr>
                      <m:t>.8 </m:t>
                    </m:r>
                    <m:r>
                      <a:rPr lang="zh-CN" altLang="en-US" sz="1600" i="1">
                        <a:solidFill>
                          <a:srgbClr val="001792"/>
                        </a:solidFill>
                        <a:latin typeface="Cambria Math" panose="02040503050406030204" pitchFamily="18" charset="0"/>
                      </a:rPr>
                      <m:t>𝜎</m:t>
                    </m:r>
                  </m:oMath>
                </a14:m>
                <a:endParaRPr lang="zh-CN" altLang="en-US" sz="1600" dirty="0">
                  <a:latin typeface="Times New Roman" panose="02020603050405020304" pitchFamily="18" charset="0"/>
                  <a:cs typeface="Times New Roman" panose="02020603050405020304" pitchFamily="18" charset="0"/>
                </a:endParaRPr>
              </a:p>
            </p:txBody>
          </p:sp>
        </mc:Choice>
        <mc:Fallback>
          <p:sp>
            <p:nvSpPr>
              <p:cNvPr id="5" name="文本框 4">
                <a:extLst>
                  <a:ext uri="{FF2B5EF4-FFF2-40B4-BE49-F238E27FC236}">
                    <a16:creationId xmlns:a16="http://schemas.microsoft.com/office/drawing/2014/main" id="{C34156B2-9C20-A4DA-9BE4-CEB5EEDC811E}"/>
                  </a:ext>
                </a:extLst>
              </p:cNvPr>
              <p:cNvSpPr txBox="1">
                <a:spLocks noRot="1" noChangeAspect="1" noMove="1" noResize="1" noEditPoints="1" noAdjustHandles="1" noChangeArrowheads="1" noChangeShapeType="1" noTextEdit="1"/>
              </p:cNvSpPr>
              <p:nvPr/>
            </p:nvSpPr>
            <p:spPr>
              <a:xfrm>
                <a:off x="7904278" y="2460698"/>
                <a:ext cx="3101875" cy="830997"/>
              </a:xfrm>
              <a:prstGeom prst="rect">
                <a:avLst/>
              </a:prstGeom>
              <a:blipFill>
                <a:blip r:embed="rId3"/>
                <a:stretch>
                  <a:fillRect l="-1181" t="-2206" r="-394" b="-8824"/>
                </a:stretch>
              </a:blipFill>
            </p:spPr>
            <p:txBody>
              <a:bodyPr/>
              <a:lstStyle/>
              <a:p>
                <a:r>
                  <a:rPr lang="zh-CN" altLang="en-US">
                    <a:noFill/>
                  </a:rPr>
                  <a:t> </a:t>
                </a:r>
              </a:p>
            </p:txBody>
          </p:sp>
        </mc:Fallback>
      </mc:AlternateContent>
      <p:sp>
        <p:nvSpPr>
          <p:cNvPr id="6" name="文本占位符 1">
            <a:extLst>
              <a:ext uri="{FF2B5EF4-FFF2-40B4-BE49-F238E27FC236}">
                <a16:creationId xmlns:a16="http://schemas.microsoft.com/office/drawing/2014/main" id="{64A85E75-38BD-3142-FFD7-978985003E41}"/>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宇宙线平均对数质量</a:t>
            </a:r>
            <a:endParaRPr lang="en-US" altLang="zh-CN" sz="3200" b="1" dirty="0">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3695509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0064414-FCBC-3878-4EEA-9F12C556B94E}"/>
              </a:ext>
            </a:extLst>
          </p:cNvPr>
          <p:cNvPicPr>
            <a:picLocks noChangeAspect="1"/>
          </p:cNvPicPr>
          <p:nvPr/>
        </p:nvPicPr>
        <p:blipFill>
          <a:blip r:embed="rId2"/>
          <a:stretch>
            <a:fillRect/>
          </a:stretch>
        </p:blipFill>
        <p:spPr>
          <a:xfrm>
            <a:off x="1618827" y="1270972"/>
            <a:ext cx="7072412" cy="4889744"/>
          </a:xfrm>
          <a:prstGeom prst="rect">
            <a:avLst/>
          </a:prstGeom>
        </p:spPr>
      </p:pic>
      <p:sp>
        <p:nvSpPr>
          <p:cNvPr id="5" name="文本占位符 1">
            <a:extLst>
              <a:ext uri="{FF2B5EF4-FFF2-40B4-BE49-F238E27FC236}">
                <a16:creationId xmlns:a16="http://schemas.microsoft.com/office/drawing/2014/main" id="{B9F555A6-7B38-AC5C-510C-2471A7AAD555}"/>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宇宙线平均对数质量</a:t>
            </a:r>
            <a:endParaRPr lang="en-US" altLang="zh-CN" sz="3200" b="1" dirty="0">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3500734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72B9E-D44E-35CA-82A9-53A4001284DE}"/>
            </a:ext>
          </a:extLst>
        </p:cNvPr>
        <p:cNvGrpSpPr/>
        <p:nvPr/>
      </p:nvGrpSpPr>
      <p:grpSpPr>
        <a:xfrm>
          <a:off x="0" y="0"/>
          <a:ext cx="0" cy="0"/>
          <a:chOff x="0" y="0"/>
          <a:chExt cx="0" cy="0"/>
        </a:xfrm>
      </p:grpSpPr>
      <p:sp>
        <p:nvSpPr>
          <p:cNvPr id="4" name="文本占位符 1">
            <a:extLst>
              <a:ext uri="{FF2B5EF4-FFF2-40B4-BE49-F238E27FC236}">
                <a16:creationId xmlns:a16="http://schemas.microsoft.com/office/drawing/2014/main" id="{34911F6E-71C5-D36A-2850-E588A20B54B0}"/>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能量重建</a:t>
            </a:r>
            <a:endParaRPr lang="en-US" altLang="zh-CN" sz="3200" b="1" dirty="0">
              <a:latin typeface="华文新魏" panose="02010800040101010101" pitchFamily="2" charset="-122"/>
              <a:ea typeface="华文新魏" panose="02010800040101010101" pitchFamily="2" charset="-122"/>
            </a:endParaRPr>
          </a:p>
        </p:txBody>
      </p:sp>
      <p:pic>
        <p:nvPicPr>
          <p:cNvPr id="8" name="图片 7">
            <a:extLst>
              <a:ext uri="{FF2B5EF4-FFF2-40B4-BE49-F238E27FC236}">
                <a16:creationId xmlns:a16="http://schemas.microsoft.com/office/drawing/2014/main" id="{A3DA6568-FBD6-E2D0-2DC5-A78F3A99D625}"/>
              </a:ext>
            </a:extLst>
          </p:cNvPr>
          <p:cNvPicPr>
            <a:picLocks noChangeAspect="1"/>
          </p:cNvPicPr>
          <p:nvPr/>
        </p:nvPicPr>
        <p:blipFill>
          <a:blip r:embed="rId2"/>
          <a:stretch>
            <a:fillRect/>
          </a:stretch>
        </p:blipFill>
        <p:spPr>
          <a:xfrm>
            <a:off x="260835" y="1121818"/>
            <a:ext cx="5567104" cy="4079042"/>
          </a:xfrm>
          <a:prstGeom prst="rect">
            <a:avLst/>
          </a:prstGeom>
        </p:spPr>
      </p:pic>
      <p:pic>
        <p:nvPicPr>
          <p:cNvPr id="10" name="图片 9">
            <a:extLst>
              <a:ext uri="{FF2B5EF4-FFF2-40B4-BE49-F238E27FC236}">
                <a16:creationId xmlns:a16="http://schemas.microsoft.com/office/drawing/2014/main" id="{3B1CECBF-BFF9-B8DE-A4EA-D34ABE0BF2F9}"/>
              </a:ext>
            </a:extLst>
          </p:cNvPr>
          <p:cNvPicPr>
            <a:picLocks noChangeAspect="1"/>
          </p:cNvPicPr>
          <p:nvPr/>
        </p:nvPicPr>
        <p:blipFill>
          <a:blip r:embed="rId3"/>
          <a:stretch>
            <a:fillRect/>
          </a:stretch>
        </p:blipFill>
        <p:spPr>
          <a:xfrm>
            <a:off x="6364063" y="1121818"/>
            <a:ext cx="5714175" cy="4079042"/>
          </a:xfrm>
          <a:prstGeom prst="rect">
            <a:avLst/>
          </a:prstGeom>
        </p:spPr>
      </p:pic>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D83D21D9-3A1D-5AAA-93F5-26C07F3AB0E7}"/>
                  </a:ext>
                </a:extLst>
              </p:cNvPr>
              <p:cNvSpPr txBox="1"/>
              <p:nvPr/>
            </p:nvSpPr>
            <p:spPr>
              <a:xfrm>
                <a:off x="7732166" y="1602028"/>
                <a:ext cx="22315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𝑝</m:t>
                          </m:r>
                        </m:e>
                        <m:sub>
                          <m:r>
                            <a:rPr lang="en-US" altLang="zh-CN" b="0" i="1" smtClean="0">
                              <a:latin typeface="Cambria Math" panose="02040503050406030204" pitchFamily="18" charset="0"/>
                            </a:rPr>
                            <m:t>1</m:t>
                          </m:r>
                        </m:sub>
                      </m:sSub>
                      <m:r>
                        <a:rPr lang="en-US" altLang="zh-CN" b="0" i="1" smtClean="0">
                          <a:latin typeface="Cambria Math" panose="02040503050406030204" pitchFamily="18" charset="0"/>
                        </a:rPr>
                        <m:t>=1.0281</m:t>
                      </m:r>
                      <m:r>
                        <a:rPr lang="en-US" altLang="zh-CN" b="0" i="1" smtClean="0">
                          <a:latin typeface="Cambria Math" panose="02040503050406030204" pitchFamily="18" charset="0"/>
                          <a:ea typeface="Cambria Math" panose="02040503050406030204" pitchFamily="18" charset="0"/>
                        </a:rPr>
                        <m:t>±0.0006</m:t>
                      </m:r>
                    </m:oMath>
                  </m:oMathPara>
                </a14:m>
                <a:endParaRPr lang="zh-CN" altLang="en-US" dirty="0"/>
              </a:p>
            </p:txBody>
          </p:sp>
        </mc:Choice>
        <mc:Fallback xmlns="">
          <p:sp>
            <p:nvSpPr>
              <p:cNvPr id="11" name="文本框 10">
                <a:extLst>
                  <a:ext uri="{FF2B5EF4-FFF2-40B4-BE49-F238E27FC236}">
                    <a16:creationId xmlns:a16="http://schemas.microsoft.com/office/drawing/2014/main" id="{FBF9A06F-EB7A-26D7-F042-DC73E5E002D1}"/>
                  </a:ext>
                </a:extLst>
              </p:cNvPr>
              <p:cNvSpPr txBox="1">
                <a:spLocks noRot="1" noChangeAspect="1" noMove="1" noResize="1" noEditPoints="1" noAdjustHandles="1" noChangeArrowheads="1" noChangeShapeType="1" noTextEdit="1"/>
              </p:cNvSpPr>
              <p:nvPr/>
            </p:nvSpPr>
            <p:spPr>
              <a:xfrm>
                <a:off x="7732166" y="1602028"/>
                <a:ext cx="2231508" cy="276999"/>
              </a:xfrm>
              <a:prstGeom prst="rect">
                <a:avLst/>
              </a:prstGeom>
              <a:blipFill>
                <a:blip r:embed="rId4"/>
                <a:stretch>
                  <a:fillRect l="-2186" r="-2459"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8FFA60DF-C1BA-B1DA-7214-556B8325CDA3}"/>
                  </a:ext>
                </a:extLst>
              </p:cNvPr>
              <p:cNvSpPr txBox="1"/>
              <p:nvPr/>
            </p:nvSpPr>
            <p:spPr>
              <a:xfrm>
                <a:off x="1600809" y="1602029"/>
                <a:ext cx="22315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𝑝</m:t>
                          </m:r>
                        </m:e>
                        <m:sub>
                          <m:r>
                            <a:rPr lang="en-US" altLang="zh-CN" b="0" i="1" smtClean="0">
                              <a:latin typeface="Cambria Math" panose="02040503050406030204" pitchFamily="18" charset="0"/>
                            </a:rPr>
                            <m:t>1</m:t>
                          </m:r>
                        </m:sub>
                      </m:sSub>
                      <m:r>
                        <a:rPr lang="en-US" altLang="zh-CN" b="0" i="1" smtClean="0">
                          <a:latin typeface="Cambria Math" panose="02040503050406030204" pitchFamily="18" charset="0"/>
                        </a:rPr>
                        <m:t>=0.9433</m:t>
                      </m:r>
                      <m:r>
                        <a:rPr lang="en-US" altLang="zh-CN" b="0" i="1" smtClean="0">
                          <a:latin typeface="Cambria Math" panose="02040503050406030204" pitchFamily="18" charset="0"/>
                          <a:ea typeface="Cambria Math" panose="02040503050406030204" pitchFamily="18" charset="0"/>
                        </a:rPr>
                        <m:t>±0.0007</m:t>
                      </m:r>
                    </m:oMath>
                  </m:oMathPara>
                </a14:m>
                <a:endParaRPr lang="zh-CN" altLang="en-US" dirty="0"/>
              </a:p>
            </p:txBody>
          </p:sp>
        </mc:Choice>
        <mc:Fallback xmlns="">
          <p:sp>
            <p:nvSpPr>
              <p:cNvPr id="12" name="文本框 11">
                <a:extLst>
                  <a:ext uri="{FF2B5EF4-FFF2-40B4-BE49-F238E27FC236}">
                    <a16:creationId xmlns:a16="http://schemas.microsoft.com/office/drawing/2014/main" id="{8F6FE938-E21E-E2ED-670D-94456766B5A6}"/>
                  </a:ext>
                </a:extLst>
              </p:cNvPr>
              <p:cNvSpPr txBox="1">
                <a:spLocks noRot="1" noChangeAspect="1" noMove="1" noResize="1" noEditPoints="1" noAdjustHandles="1" noChangeArrowheads="1" noChangeShapeType="1" noTextEdit="1"/>
              </p:cNvSpPr>
              <p:nvPr/>
            </p:nvSpPr>
            <p:spPr>
              <a:xfrm>
                <a:off x="1600809" y="1602029"/>
                <a:ext cx="2231508" cy="276999"/>
              </a:xfrm>
              <a:prstGeom prst="rect">
                <a:avLst/>
              </a:prstGeom>
              <a:blipFill>
                <a:blip r:embed="rId5"/>
                <a:stretch>
                  <a:fillRect l="-2186" r="-2186"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A5453A4D-A882-1F05-2C47-4F9A1EC0F213}"/>
                  </a:ext>
                </a:extLst>
              </p:cNvPr>
              <p:cNvSpPr txBox="1"/>
              <p:nvPr/>
            </p:nvSpPr>
            <p:spPr>
              <a:xfrm>
                <a:off x="601230" y="5681071"/>
                <a:ext cx="3882988" cy="40863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altLang="zh-CN" b="1" i="1" smtClean="0">
                              <a:latin typeface="Cambria Math" panose="02040503050406030204" pitchFamily="18" charset="0"/>
                            </a:rPr>
                          </m:ctrlPr>
                        </m:sSubSupPr>
                        <m:e>
                          <m:r>
                            <a:rPr lang="en-US" altLang="zh-CN" b="1" i="1" smtClean="0">
                              <a:latin typeface="Cambria Math" panose="02040503050406030204" pitchFamily="18" charset="0"/>
                            </a:rPr>
                            <m:t>𝑵</m:t>
                          </m:r>
                        </m:e>
                        <m:sub>
                          <m:r>
                            <a:rPr lang="en-US" altLang="zh-CN" b="1" i="1" smtClean="0">
                              <a:latin typeface="Cambria Math" panose="02040503050406030204" pitchFamily="18" charset="0"/>
                            </a:rPr>
                            <m:t>𝒆</m:t>
                          </m:r>
                          <m:r>
                            <a:rPr lang="zh-CN" altLang="en-US" b="1" i="1" smtClean="0">
                              <a:latin typeface="Cambria Math" panose="02040503050406030204" pitchFamily="18" charset="0"/>
                            </a:rPr>
                            <m:t>𝝁</m:t>
                          </m:r>
                        </m:sub>
                        <m:sup>
                          <m:r>
                            <a:rPr lang="en-US" altLang="zh-CN" b="1" i="1" smtClean="0">
                              <a:latin typeface="Cambria Math" panose="02040503050406030204" pitchFamily="18" charset="0"/>
                            </a:rPr>
                            <m:t>𝒂𝒍𝒍</m:t>
                          </m:r>
                        </m:sup>
                      </m:sSubSup>
                      <m:r>
                        <a:rPr lang="en-US" altLang="zh-CN" b="1" i="1" smtClean="0">
                          <a:latin typeface="Cambria Math" panose="02040503050406030204" pitchFamily="18" charset="0"/>
                        </a:rPr>
                        <m:t>=</m:t>
                      </m:r>
                      <m:sSubSup>
                        <m:sSubSupPr>
                          <m:ctrlPr>
                            <a:rPr lang="en-US" altLang="zh-CN" b="1" i="1" smtClean="0">
                              <a:latin typeface="Cambria Math" panose="02040503050406030204" pitchFamily="18" charset="0"/>
                            </a:rPr>
                          </m:ctrlPr>
                        </m:sSubSupPr>
                        <m:e>
                          <m:r>
                            <a:rPr lang="en-US" altLang="zh-CN" b="1" i="1" smtClean="0">
                              <a:latin typeface="Cambria Math" panose="02040503050406030204" pitchFamily="18" charset="0"/>
                            </a:rPr>
                            <m:t>𝑵</m:t>
                          </m:r>
                        </m:e>
                        <m:sub>
                          <m:r>
                            <a:rPr lang="en-US" altLang="zh-CN" b="1" i="1" smtClean="0">
                              <a:latin typeface="Cambria Math" panose="02040503050406030204" pitchFamily="18" charset="0"/>
                            </a:rPr>
                            <m:t>𝒆</m:t>
                          </m:r>
                        </m:sub>
                        <m:sup>
                          <m:r>
                            <a:rPr lang="en-US" altLang="zh-CN" b="1" i="1" smtClean="0">
                              <a:latin typeface="Cambria Math" panose="02040503050406030204" pitchFamily="18" charset="0"/>
                            </a:rPr>
                            <m:t>𝒂𝒍𝒍</m:t>
                          </m:r>
                        </m:sup>
                      </m:sSubSup>
                      <m:r>
                        <a:rPr lang="en-US" altLang="zh-CN" b="1" i="1" smtClean="0">
                          <a:latin typeface="Cambria Math" panose="02040503050406030204" pitchFamily="18" charset="0"/>
                        </a:rPr>
                        <m:t>+</m:t>
                      </m:r>
                      <m:sSubSup>
                        <m:sSubSupPr>
                          <m:ctrlPr>
                            <a:rPr lang="en-US" altLang="zh-CN" b="1" i="1" smtClean="0">
                              <a:solidFill>
                                <a:srgbClr val="FF0000"/>
                              </a:solidFill>
                              <a:latin typeface="Cambria Math" panose="02040503050406030204" pitchFamily="18" charset="0"/>
                            </a:rPr>
                          </m:ctrlPr>
                        </m:sSubSupPr>
                        <m:e>
                          <m:r>
                            <a:rPr lang="en-US" altLang="zh-CN" b="1" i="1" smtClean="0">
                              <a:solidFill>
                                <a:srgbClr val="FF0000"/>
                              </a:solidFill>
                              <a:latin typeface="Cambria Math" panose="02040503050406030204" pitchFamily="18" charset="0"/>
                            </a:rPr>
                            <m:t>𝟖</m:t>
                          </m:r>
                          <m:r>
                            <a:rPr lang="en-US" altLang="zh-CN" b="1" i="1" smtClean="0">
                              <a:latin typeface="Cambria Math" panose="02040503050406030204" pitchFamily="18" charset="0"/>
                            </a:rPr>
                            <m:t>𝑵</m:t>
                          </m:r>
                        </m:e>
                        <m:sub>
                          <m:r>
                            <a:rPr lang="zh-CN" altLang="en-US" b="1" i="1" smtClean="0">
                              <a:latin typeface="Cambria Math" panose="02040503050406030204" pitchFamily="18" charset="0"/>
                            </a:rPr>
                            <m:t>𝝁</m:t>
                          </m:r>
                        </m:sub>
                        <m:sup>
                          <m:r>
                            <a:rPr lang="en-US" altLang="zh-CN" b="1" i="1" smtClean="0">
                              <a:latin typeface="Cambria Math" panose="02040503050406030204" pitchFamily="18" charset="0"/>
                            </a:rPr>
                            <m:t>𝒂𝒍𝒍</m:t>
                          </m:r>
                        </m:sup>
                      </m:sSubSup>
                    </m:oMath>
                  </m:oMathPara>
                </a14:m>
                <a:endParaRPr lang="zh-CN" altLang="en-US" dirty="0"/>
              </a:p>
            </p:txBody>
          </p:sp>
        </mc:Choice>
        <mc:Fallback xmlns="">
          <p:sp>
            <p:nvSpPr>
              <p:cNvPr id="14" name="文本框 13">
                <a:extLst>
                  <a:ext uri="{FF2B5EF4-FFF2-40B4-BE49-F238E27FC236}">
                    <a16:creationId xmlns:a16="http://schemas.microsoft.com/office/drawing/2014/main" id="{259C4A84-1516-D7AE-02E6-11B0FA86F9CC}"/>
                  </a:ext>
                </a:extLst>
              </p:cNvPr>
              <p:cNvSpPr txBox="1">
                <a:spLocks noRot="1" noChangeAspect="1" noMove="1" noResize="1" noEditPoints="1" noAdjustHandles="1" noChangeArrowheads="1" noChangeShapeType="1" noTextEdit="1"/>
              </p:cNvSpPr>
              <p:nvPr/>
            </p:nvSpPr>
            <p:spPr>
              <a:xfrm>
                <a:off x="601230" y="5681071"/>
                <a:ext cx="3882988" cy="408638"/>
              </a:xfrm>
              <a:prstGeom prst="rect">
                <a:avLst/>
              </a:prstGeom>
              <a:blipFill>
                <a:blip r:embed="rId6"/>
                <a:stretch>
                  <a:fillRect b="-1493"/>
                </a:stretch>
              </a:blipFill>
            </p:spPr>
            <p:txBody>
              <a:bodyPr/>
              <a:lstStyle/>
              <a:p>
                <a:r>
                  <a:rPr lang="zh-CN" altLang="en-US">
                    <a:noFill/>
                  </a:rPr>
                  <a:t> </a:t>
                </a:r>
              </a:p>
            </p:txBody>
          </p:sp>
        </mc:Fallback>
      </mc:AlternateContent>
      <p:sp>
        <p:nvSpPr>
          <p:cNvPr id="3" name="文本框 2">
            <a:extLst>
              <a:ext uri="{FF2B5EF4-FFF2-40B4-BE49-F238E27FC236}">
                <a16:creationId xmlns:a16="http://schemas.microsoft.com/office/drawing/2014/main" id="{20D91EDB-DDCF-6398-52A7-21009AC388DF}"/>
              </a:ext>
            </a:extLst>
          </p:cNvPr>
          <p:cNvSpPr txBox="1"/>
          <p:nvPr/>
        </p:nvSpPr>
        <p:spPr>
          <a:xfrm>
            <a:off x="11916345" y="6514305"/>
            <a:ext cx="261610"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8</a:t>
            </a:r>
            <a:endParaRPr lang="zh-CN" altLang="en-US" sz="12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F7F362AC-4B60-9FC0-177E-86EFA5F081B0}"/>
                  </a:ext>
                </a:extLst>
              </p:cNvPr>
              <p:cNvSpPr txBox="1"/>
              <p:nvPr/>
            </p:nvSpPr>
            <p:spPr>
              <a:xfrm>
                <a:off x="3891686" y="5625389"/>
                <a:ext cx="8315097" cy="713529"/>
              </a:xfrm>
              <a:prstGeom prst="rect">
                <a:avLst/>
              </a:prstGeom>
              <a:noFill/>
            </p:spPr>
            <p:txBody>
              <a:bodyPr wrap="none" rtlCol="0">
                <a:spAutoFit/>
              </a:bodyPr>
              <a:lstStyle/>
              <a:p>
                <a14:m>
                  <m:oMath xmlns:m="http://schemas.openxmlformats.org/officeDocument/2006/math">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𝑒</m:t>
                        </m:r>
                      </m:sub>
                      <m:sup>
                        <m:r>
                          <a:rPr lang="en-US" altLang="zh-CN" b="0" i="1" smtClean="0">
                            <a:latin typeface="Cambria Math" panose="02040503050406030204" pitchFamily="18" charset="0"/>
                          </a:rPr>
                          <m:t>𝑎𝑙𝑙</m:t>
                        </m:r>
                      </m:sup>
                    </m:sSubSup>
                  </m:oMath>
                </a14:m>
                <a:r>
                  <a:rPr lang="zh-CN" altLang="en-US" dirty="0">
                    <a:latin typeface="Times New Roman" panose="02020603050405020304" pitchFamily="18" charset="0"/>
                    <a:ea typeface="楷体" panose="02010609060101010101" pitchFamily="49" charset="-122"/>
                    <a:cs typeface="Times New Roman" panose="02020603050405020304" pitchFamily="18" charset="0"/>
                  </a:rPr>
                  <a:t>随能量的分布，大于</a:t>
                </a:r>
                <a:r>
                  <a:rPr lang="en-US" altLang="zh-CN" dirty="0">
                    <a:latin typeface="Times New Roman" panose="02020603050405020304" pitchFamily="18" charset="0"/>
                    <a:ea typeface="楷体" panose="02010609060101010101" pitchFamily="49" charset="-122"/>
                    <a:cs typeface="Times New Roman" panose="02020603050405020304" pitchFamily="18" charset="0"/>
                  </a:rPr>
                  <a:t>10PeV</a:t>
                </a:r>
                <a:r>
                  <a:rPr lang="zh-CN" altLang="en-US" dirty="0">
                    <a:latin typeface="Times New Roman" panose="02020603050405020304" pitchFamily="18" charset="0"/>
                    <a:ea typeface="楷体" panose="02010609060101010101" pitchFamily="49" charset="-122"/>
                    <a:cs typeface="Times New Roman" panose="02020603050405020304" pitchFamily="18" charset="0"/>
                  </a:rPr>
                  <a:t>之后成分依赖减弱，为降低</a:t>
                </a:r>
                <a14:m>
                  <m:oMath xmlns:m="http://schemas.openxmlformats.org/officeDocument/2006/math">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𝑁</m:t>
                        </m:r>
                      </m:e>
                      <m:sub>
                        <m:r>
                          <a:rPr lang="zh-CN" altLang="en-US" i="1" smtClean="0">
                            <a:latin typeface="Cambria Math" panose="02040503050406030204" pitchFamily="18" charset="0"/>
                          </a:rPr>
                          <m:t>𝜇</m:t>
                        </m:r>
                      </m:sub>
                      <m:sup>
                        <m:r>
                          <a:rPr lang="en-US" altLang="zh-CN" b="0" i="1" smtClean="0">
                            <a:latin typeface="Cambria Math" panose="02040503050406030204" pitchFamily="18" charset="0"/>
                          </a:rPr>
                          <m:t>𝑎𝑙𝑙</m:t>
                        </m:r>
                      </m:sup>
                    </m:sSubSup>
                  </m:oMath>
                </a14:m>
                <a:r>
                  <a:rPr lang="zh-CN" altLang="en-US" dirty="0">
                    <a:latin typeface="Times New Roman" panose="02020603050405020304" pitchFamily="18" charset="0"/>
                    <a:ea typeface="楷体" panose="02010609060101010101" pitchFamily="49" charset="-122"/>
                    <a:cs typeface="Times New Roman" panose="02020603050405020304" pitchFamily="18" charset="0"/>
                  </a:rPr>
                  <a:t>成分依赖的贡献，</a:t>
                </a:r>
                <a:endParaRPr lang="en-US" altLang="zh-CN" dirty="0">
                  <a:latin typeface="Times New Roman" panose="02020603050405020304" pitchFamily="18" charset="0"/>
                  <a:ea typeface="楷体" panose="02010609060101010101" pitchFamily="49" charset="-122"/>
                  <a:cs typeface="Times New Roman" panose="02020603050405020304" pitchFamily="18" charset="0"/>
                </a:endParaRPr>
              </a:p>
              <a:p>
                <a:r>
                  <a:rPr lang="zh-CN" altLang="en-US" dirty="0">
                    <a:latin typeface="Times New Roman" panose="02020603050405020304" pitchFamily="18" charset="0"/>
                    <a:ea typeface="楷体" panose="02010609060101010101" pitchFamily="49" charset="-122"/>
                    <a:cs typeface="Times New Roman" panose="02020603050405020304" pitchFamily="18" charset="0"/>
                  </a:rPr>
                  <a:t>优化</a:t>
                </a:r>
                <a14:m>
                  <m:oMath xmlns:m="http://schemas.openxmlformats.org/officeDocument/2006/math">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𝑁</m:t>
                        </m:r>
                      </m:e>
                      <m:sub>
                        <m:r>
                          <a:rPr lang="zh-CN" altLang="en-US" i="1" smtClean="0">
                            <a:latin typeface="Cambria Math" panose="02040503050406030204" pitchFamily="18" charset="0"/>
                          </a:rPr>
                          <m:t>𝜇</m:t>
                        </m:r>
                      </m:sub>
                      <m:sup>
                        <m:r>
                          <a:rPr lang="en-US" altLang="zh-CN" b="0" i="1" smtClean="0">
                            <a:latin typeface="Cambria Math" panose="02040503050406030204" pitchFamily="18" charset="0"/>
                          </a:rPr>
                          <m:t>𝑎𝑙𝑙</m:t>
                        </m:r>
                      </m:sup>
                    </m:sSubSup>
                  </m:oMath>
                </a14:m>
                <a:r>
                  <a:rPr lang="zh-CN" altLang="en-US" dirty="0">
                    <a:latin typeface="Times New Roman" panose="02020603050405020304" pitchFamily="18" charset="0"/>
                    <a:ea typeface="楷体" panose="02010609060101010101" pitchFamily="49" charset="-122"/>
                    <a:cs typeface="Times New Roman" panose="02020603050405020304" pitchFamily="18" charset="0"/>
                  </a:rPr>
                  <a:t> 的系数为</a:t>
                </a:r>
                <a:r>
                  <a:rPr lang="en-US" altLang="zh-CN" dirty="0">
                    <a:latin typeface="Times New Roman" panose="02020603050405020304" pitchFamily="18" charset="0"/>
                    <a:ea typeface="楷体" panose="02010609060101010101" pitchFamily="49" charset="-122"/>
                    <a:cs typeface="Times New Roman" panose="02020603050405020304" pitchFamily="18" charset="0"/>
                  </a:rPr>
                  <a:t>8</a:t>
                </a:r>
                <a:endParaRPr lang="zh-CN" altLang="en-US" dirty="0">
                  <a:latin typeface="Times New Roman" panose="02020603050405020304" pitchFamily="18" charset="0"/>
                  <a:ea typeface="楷体" panose="02010609060101010101" pitchFamily="49" charset="-122"/>
                  <a:cs typeface="Times New Roman" panose="02020603050405020304" pitchFamily="18" charset="0"/>
                </a:endParaRPr>
              </a:p>
            </p:txBody>
          </p:sp>
        </mc:Choice>
        <mc:Fallback xmlns="">
          <p:sp>
            <p:nvSpPr>
              <p:cNvPr id="2" name="文本框 1">
                <a:extLst>
                  <a:ext uri="{FF2B5EF4-FFF2-40B4-BE49-F238E27FC236}">
                    <a16:creationId xmlns:a16="http://schemas.microsoft.com/office/drawing/2014/main" id="{053A1783-5DD5-6B95-8AF1-A029AF0F29BF}"/>
                  </a:ext>
                </a:extLst>
              </p:cNvPr>
              <p:cNvSpPr txBox="1">
                <a:spLocks noRot="1" noChangeAspect="1" noMove="1" noResize="1" noEditPoints="1" noAdjustHandles="1" noChangeArrowheads="1" noChangeShapeType="1" noTextEdit="1"/>
              </p:cNvSpPr>
              <p:nvPr/>
            </p:nvSpPr>
            <p:spPr>
              <a:xfrm>
                <a:off x="3891686" y="5625389"/>
                <a:ext cx="8315097" cy="713529"/>
              </a:xfrm>
              <a:prstGeom prst="rect">
                <a:avLst/>
              </a:prstGeom>
              <a:blipFill>
                <a:blip r:embed="rId7"/>
                <a:stretch>
                  <a:fillRect l="-587" t="-5983" r="-293" b="-940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040400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1577AFB-06A4-2886-36F6-AE4CB5AB04F5}"/>
              </a:ext>
            </a:extLst>
          </p:cNvPr>
          <p:cNvPicPr>
            <a:picLocks noChangeAspect="1"/>
          </p:cNvPicPr>
          <p:nvPr/>
        </p:nvPicPr>
        <p:blipFill>
          <a:blip r:embed="rId2"/>
          <a:stretch>
            <a:fillRect/>
          </a:stretch>
        </p:blipFill>
        <p:spPr>
          <a:xfrm>
            <a:off x="151362" y="1318490"/>
            <a:ext cx="5782796" cy="4221019"/>
          </a:xfrm>
          <a:prstGeom prst="rect">
            <a:avLst/>
          </a:prstGeom>
        </p:spPr>
      </p:pic>
      <p:pic>
        <p:nvPicPr>
          <p:cNvPr id="4" name="图片 3">
            <a:extLst>
              <a:ext uri="{FF2B5EF4-FFF2-40B4-BE49-F238E27FC236}">
                <a16:creationId xmlns:a16="http://schemas.microsoft.com/office/drawing/2014/main" id="{B6FC3F77-6757-60B1-65FE-EBD756B98A1F}"/>
              </a:ext>
            </a:extLst>
          </p:cNvPr>
          <p:cNvPicPr>
            <a:picLocks noChangeAspect="1"/>
          </p:cNvPicPr>
          <p:nvPr/>
        </p:nvPicPr>
        <p:blipFill>
          <a:blip r:embed="rId3"/>
          <a:stretch>
            <a:fillRect/>
          </a:stretch>
        </p:blipFill>
        <p:spPr>
          <a:xfrm>
            <a:off x="6409203" y="1456504"/>
            <a:ext cx="5782797" cy="4083005"/>
          </a:xfrm>
          <a:prstGeom prst="rect">
            <a:avLst/>
          </a:prstGeom>
        </p:spPr>
      </p:pic>
      <p:sp>
        <p:nvSpPr>
          <p:cNvPr id="2" name="文本占位符 1">
            <a:extLst>
              <a:ext uri="{FF2B5EF4-FFF2-40B4-BE49-F238E27FC236}">
                <a16:creationId xmlns:a16="http://schemas.microsoft.com/office/drawing/2014/main" id="{39206CF9-6276-EEB7-F111-7312FE09B486}"/>
              </a:ext>
            </a:extLst>
          </p:cNvPr>
          <p:cNvSpPr>
            <a:spLocks noGrp="1"/>
          </p:cNvSpPr>
          <p:nvPr>
            <p:ph type="body" sz="quarter" idx="10"/>
          </p:nvPr>
        </p:nvSpPr>
        <p:spPr>
          <a:xfrm>
            <a:off x="528897" y="377065"/>
            <a:ext cx="5567103" cy="538994"/>
          </a:xfrm>
        </p:spPr>
        <p:txBody>
          <a:bodyPr wrap="square">
            <a:spAutoFit/>
          </a:bodyPr>
          <a:lstStyle/>
          <a:p>
            <a:r>
              <a:rPr lang="en-US" altLang="zh-CN" sz="3200" b="1">
                <a:latin typeface="华文新魏" panose="02010800040101010101" pitchFamily="2" charset="-122"/>
                <a:ea typeface="华文新魏" panose="02010800040101010101" pitchFamily="2" charset="-122"/>
              </a:rPr>
              <a:t>backup</a:t>
            </a:r>
            <a:endParaRPr lang="en-US" altLang="zh-CN" sz="3200" b="1" dirty="0">
              <a:latin typeface="华文新魏" panose="02010800040101010101" pitchFamily="2" charset="-122"/>
              <a:ea typeface="华文新魏" panose="02010800040101010101" pitchFamily="2" charset="-122"/>
            </a:endParaRPr>
          </a:p>
        </p:txBody>
      </p:sp>
      <p:cxnSp>
        <p:nvCxnSpPr>
          <p:cNvPr id="5" name="直接连接符 4">
            <a:extLst>
              <a:ext uri="{FF2B5EF4-FFF2-40B4-BE49-F238E27FC236}">
                <a16:creationId xmlns:a16="http://schemas.microsoft.com/office/drawing/2014/main" id="{AD41584B-16EF-12EB-AFB1-A47EBF5BD336}"/>
              </a:ext>
            </a:extLst>
          </p:cNvPr>
          <p:cNvCxnSpPr>
            <a:cxnSpLocks/>
          </p:cNvCxnSpPr>
          <p:nvPr/>
        </p:nvCxnSpPr>
        <p:spPr>
          <a:xfrm>
            <a:off x="2903204" y="2495372"/>
            <a:ext cx="0" cy="2492254"/>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958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1">
            <a:extLst>
              <a:ext uri="{FF2B5EF4-FFF2-40B4-BE49-F238E27FC236}">
                <a16:creationId xmlns:a16="http://schemas.microsoft.com/office/drawing/2014/main" id="{D58F11FF-F02F-25A8-0353-DDE4A2A95E2E}"/>
              </a:ext>
            </a:extLst>
          </p:cNvPr>
          <p:cNvSpPr>
            <a:spLocks noGrp="1"/>
          </p:cNvSpPr>
          <p:nvPr>
            <p:ph type="body" sz="quarter" idx="10"/>
          </p:nvPr>
        </p:nvSpPr>
        <p:spPr>
          <a:xfrm>
            <a:off x="528897" y="349141"/>
            <a:ext cx="5567103" cy="594843"/>
          </a:xfrm>
        </p:spPr>
        <p:txBody>
          <a:bodyPr>
            <a:spAutoFit/>
          </a:bodyPr>
          <a:lstStyle/>
          <a:p>
            <a:r>
              <a:rPr lang="zh-CN" altLang="en-US" sz="3600" b="1" dirty="0">
                <a:latin typeface="华文新魏" panose="02010800040101010101" pitchFamily="2" charset="-122"/>
                <a:ea typeface="华文新魏" panose="02010800040101010101" pitchFamily="2" charset="-122"/>
              </a:rPr>
              <a:t>研究目的</a:t>
            </a:r>
            <a:endParaRPr lang="en-US" altLang="zh-CN" sz="3600" b="1" dirty="0">
              <a:latin typeface="华文新魏" panose="02010800040101010101" pitchFamily="2" charset="-122"/>
              <a:ea typeface="华文新魏" panose="02010800040101010101" pitchFamily="2" charset="-122"/>
            </a:endParaRPr>
          </a:p>
        </p:txBody>
      </p:sp>
      <p:pic>
        <p:nvPicPr>
          <p:cNvPr id="7" name="图片 6">
            <a:extLst>
              <a:ext uri="{FF2B5EF4-FFF2-40B4-BE49-F238E27FC236}">
                <a16:creationId xmlns:a16="http://schemas.microsoft.com/office/drawing/2014/main" id="{6B82E311-29D4-97EC-6AF6-66C896F1C6BB}"/>
              </a:ext>
            </a:extLst>
          </p:cNvPr>
          <p:cNvPicPr>
            <a:picLocks noChangeAspect="1"/>
          </p:cNvPicPr>
          <p:nvPr/>
        </p:nvPicPr>
        <p:blipFill>
          <a:blip r:embed="rId3"/>
          <a:stretch>
            <a:fillRect/>
          </a:stretch>
        </p:blipFill>
        <p:spPr>
          <a:xfrm>
            <a:off x="7521074" y="436923"/>
            <a:ext cx="4670926" cy="2622728"/>
          </a:xfrm>
          <a:prstGeom prst="rect">
            <a:avLst/>
          </a:prstGeom>
        </p:spPr>
      </p:pic>
      <p:sp>
        <p:nvSpPr>
          <p:cNvPr id="10" name="文本框 9">
            <a:extLst>
              <a:ext uri="{FF2B5EF4-FFF2-40B4-BE49-F238E27FC236}">
                <a16:creationId xmlns:a16="http://schemas.microsoft.com/office/drawing/2014/main" id="{B1AE6C97-F173-8980-0833-4F6D71E4549D}"/>
              </a:ext>
            </a:extLst>
          </p:cNvPr>
          <p:cNvSpPr txBox="1"/>
          <p:nvPr/>
        </p:nvSpPr>
        <p:spPr>
          <a:xfrm>
            <a:off x="196103" y="943984"/>
            <a:ext cx="7550694" cy="2197718"/>
          </a:xfrm>
          <a:prstGeom prst="rect">
            <a:avLst/>
          </a:prstGeom>
          <a:noFill/>
        </p:spPr>
        <p:txBody>
          <a:bodyPr wrap="square" rtlCol="0">
            <a:spAutoFit/>
          </a:bodyPr>
          <a:lstStyle/>
          <a:p>
            <a:pPr marL="285750" indent="-285750">
              <a:lnSpc>
                <a:spcPct val="120000"/>
              </a:lnSpc>
              <a:spcBef>
                <a:spcPts val="600"/>
              </a:spcBef>
              <a:spcAft>
                <a:spcPts val="600"/>
              </a:spcAft>
              <a:buFont typeface="Wingdings" panose="05000000000000000000" pitchFamily="2" charset="2"/>
              <a:buChar char="u"/>
            </a:pPr>
            <a:r>
              <a:rPr lang="zh-CN" altLang="en-US" sz="2000" b="1" dirty="0">
                <a:latin typeface="楷体" panose="02010609060101010101" pitchFamily="49" charset="-122"/>
                <a:ea typeface="楷体" panose="02010609060101010101" pitchFamily="49" charset="-122"/>
                <a:cs typeface="Times New Roman" panose="02020603050405020304" pitchFamily="18" charset="0"/>
              </a:rPr>
              <a:t>全粒子能谱第二膝结构可对应银河系重核宇宙线的高能截断，对研究银河系宇宙线与河外宇宙线至关重要</a:t>
            </a:r>
            <a:endParaRPr lang="en-US" altLang="zh-CN" sz="2000" b="1" dirty="0">
              <a:latin typeface="楷体" panose="02010609060101010101" pitchFamily="49" charset="-122"/>
              <a:ea typeface="楷体" panose="02010609060101010101" pitchFamily="49" charset="-122"/>
              <a:cs typeface="Times New Roman" panose="02020603050405020304" pitchFamily="18" charset="0"/>
            </a:endParaRPr>
          </a:p>
          <a:p>
            <a:pPr marL="285750" indent="-285750">
              <a:lnSpc>
                <a:spcPct val="120000"/>
              </a:lnSpc>
              <a:spcBef>
                <a:spcPts val="600"/>
              </a:spcBef>
              <a:spcAft>
                <a:spcPts val="600"/>
              </a:spcAft>
              <a:buClr>
                <a:schemeClr val="tx1"/>
              </a:buClr>
              <a:buFont typeface="Wingdings" panose="05000000000000000000" pitchFamily="2" charset="2"/>
              <a:buChar char="u"/>
            </a:pPr>
            <a:r>
              <a:rPr lang="zh-CN" altLang="en-US" sz="2000" b="1" dirty="0">
                <a:latin typeface="楷体" panose="02010609060101010101" pitchFamily="49" charset="-122"/>
                <a:ea typeface="楷体" panose="02010609060101010101" pitchFamily="49" charset="-122"/>
                <a:cs typeface="Times New Roman" panose="02020603050405020304" pitchFamily="18" charset="0"/>
              </a:rPr>
              <a:t>检验强子相互作用理论模型以及宇宙线粒子成分模型的可靠性</a:t>
            </a:r>
            <a:endParaRPr lang="en-US" altLang="zh-CN" sz="2000" b="1" dirty="0">
              <a:latin typeface="楷体" panose="02010609060101010101" pitchFamily="49" charset="-122"/>
              <a:ea typeface="楷体" panose="02010609060101010101" pitchFamily="49" charset="-122"/>
              <a:cs typeface="Times New Roman" panose="02020603050405020304" pitchFamily="18" charset="0"/>
            </a:endParaRPr>
          </a:p>
          <a:p>
            <a:pPr marL="285750" indent="-285750">
              <a:lnSpc>
                <a:spcPct val="120000"/>
              </a:lnSpc>
              <a:spcBef>
                <a:spcPts val="600"/>
              </a:spcBef>
              <a:spcAft>
                <a:spcPts val="600"/>
              </a:spcAft>
              <a:buClr>
                <a:schemeClr val="tx1"/>
              </a:buClr>
              <a:buFont typeface="Wingdings" panose="05000000000000000000" pitchFamily="2" charset="2"/>
              <a:buChar char="u"/>
            </a:pPr>
            <a:r>
              <a:rPr lang="zh-CN" altLang="en-US" sz="2000" b="1" dirty="0">
                <a:latin typeface="楷体" panose="02010609060101010101" pitchFamily="49" charset="-122"/>
                <a:ea typeface="楷体" panose="02010609060101010101" pitchFamily="49" charset="-122"/>
                <a:cs typeface="Times New Roman" panose="02020603050405020304" pitchFamily="18" charset="0"/>
              </a:rPr>
              <a:t>高精度测量宇宙线第二膝能谱结构，有助于</a:t>
            </a:r>
            <a:r>
              <a:rPr lang="zh-CN" altLang="en-US" sz="2000" b="1" dirty="0">
                <a:latin typeface="楷体" panose="02010609060101010101" pitchFamily="49" charset="-122"/>
                <a:ea typeface="楷体" panose="02010609060101010101" pitchFamily="49" charset="-122"/>
              </a:rPr>
              <a:t>研究宇宙线起源、粒子加速过程与星际传播规律</a:t>
            </a:r>
            <a:endParaRPr lang="en-US" altLang="zh-CN" sz="2000" b="1" dirty="0">
              <a:latin typeface="楷体" panose="02010609060101010101" pitchFamily="49" charset="-122"/>
              <a:ea typeface="楷体" panose="02010609060101010101" pitchFamily="49" charset="-122"/>
            </a:endParaRPr>
          </a:p>
        </p:txBody>
      </p:sp>
      <p:pic>
        <p:nvPicPr>
          <p:cNvPr id="8" name="图片 7">
            <a:extLst>
              <a:ext uri="{FF2B5EF4-FFF2-40B4-BE49-F238E27FC236}">
                <a16:creationId xmlns:a16="http://schemas.microsoft.com/office/drawing/2014/main" id="{4EE6AA62-80B5-7E72-3C1F-A5E0F23A2175}"/>
              </a:ext>
            </a:extLst>
          </p:cNvPr>
          <p:cNvPicPr>
            <a:picLocks noChangeAspect="1"/>
          </p:cNvPicPr>
          <p:nvPr/>
        </p:nvPicPr>
        <p:blipFill>
          <a:blip r:embed="rId4"/>
          <a:stretch>
            <a:fillRect/>
          </a:stretch>
        </p:blipFill>
        <p:spPr>
          <a:xfrm>
            <a:off x="0" y="3188346"/>
            <a:ext cx="10402214" cy="3662516"/>
          </a:xfrm>
          <a:prstGeom prst="rect">
            <a:avLst/>
          </a:prstGeom>
        </p:spPr>
      </p:pic>
      <p:sp>
        <p:nvSpPr>
          <p:cNvPr id="4" name="文本框 3">
            <a:extLst>
              <a:ext uri="{FF2B5EF4-FFF2-40B4-BE49-F238E27FC236}">
                <a16:creationId xmlns:a16="http://schemas.microsoft.com/office/drawing/2014/main" id="{0AEAA3C7-48AF-D848-C4AF-57C247F8B12D}"/>
              </a:ext>
            </a:extLst>
          </p:cNvPr>
          <p:cNvSpPr txBox="1"/>
          <p:nvPr/>
        </p:nvSpPr>
        <p:spPr>
          <a:xfrm>
            <a:off x="11916345" y="6514305"/>
            <a:ext cx="261610"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3</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5990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a:extLst>
              <a:ext uri="{FF2B5EF4-FFF2-40B4-BE49-F238E27FC236}">
                <a16:creationId xmlns:a16="http://schemas.microsoft.com/office/drawing/2014/main" id="{D1B8ADED-92EF-1147-5600-70F4975B2C74}"/>
              </a:ext>
            </a:extLst>
          </p:cNvPr>
          <p:cNvSpPr>
            <a:spLocks noGrp="1"/>
          </p:cNvSpPr>
          <p:nvPr>
            <p:ph type="body" sz="quarter" idx="10"/>
          </p:nvPr>
        </p:nvSpPr>
        <p:spPr>
          <a:xfrm>
            <a:off x="528897" y="349141"/>
            <a:ext cx="5567103" cy="594843"/>
          </a:xfrm>
        </p:spPr>
        <p:txBody>
          <a:bodyPr>
            <a:spAutoFit/>
          </a:bodyPr>
          <a:lstStyle/>
          <a:p>
            <a:r>
              <a:rPr lang="zh-CN" altLang="en-US" sz="3600" b="1" dirty="0">
                <a:latin typeface="华文新魏" panose="02010800040101010101" pitchFamily="2" charset="-122"/>
                <a:ea typeface="华文新魏" panose="02010800040101010101" pitchFamily="2" charset="-122"/>
              </a:rPr>
              <a:t>研究目的</a:t>
            </a:r>
            <a:endParaRPr lang="en-US" altLang="zh-CN" sz="3600" b="1" dirty="0">
              <a:latin typeface="华文新魏" panose="02010800040101010101" pitchFamily="2" charset="-122"/>
              <a:ea typeface="华文新魏" panose="02010800040101010101" pitchFamily="2" charset="-122"/>
            </a:endParaRPr>
          </a:p>
        </p:txBody>
      </p:sp>
      <p:pic>
        <p:nvPicPr>
          <p:cNvPr id="10" name="图片 9">
            <a:extLst>
              <a:ext uri="{FF2B5EF4-FFF2-40B4-BE49-F238E27FC236}">
                <a16:creationId xmlns:a16="http://schemas.microsoft.com/office/drawing/2014/main" id="{031DF01C-F73B-CE12-57C9-C0EEFE401683}"/>
              </a:ext>
            </a:extLst>
          </p:cNvPr>
          <p:cNvPicPr>
            <a:picLocks noChangeAspect="1"/>
          </p:cNvPicPr>
          <p:nvPr/>
        </p:nvPicPr>
        <p:blipFill>
          <a:blip r:embed="rId3"/>
          <a:stretch>
            <a:fillRect/>
          </a:stretch>
        </p:blipFill>
        <p:spPr>
          <a:xfrm>
            <a:off x="321210" y="1294790"/>
            <a:ext cx="3453789" cy="4959707"/>
          </a:xfrm>
          <a:prstGeom prst="rect">
            <a:avLst/>
          </a:prstGeom>
        </p:spPr>
      </p:pic>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E2FD300A-DBA8-3908-07AD-153131CFA572}"/>
                  </a:ext>
                </a:extLst>
              </p:cNvPr>
              <p:cNvSpPr txBox="1"/>
              <p:nvPr/>
            </p:nvSpPr>
            <p:spPr>
              <a:xfrm>
                <a:off x="4178907" y="1412722"/>
                <a:ext cx="7210859" cy="4841775"/>
              </a:xfrm>
              <a:prstGeom prst="rect">
                <a:avLst/>
              </a:prstGeom>
              <a:noFill/>
            </p:spPr>
            <p:txBody>
              <a:bodyPr wrap="square" rtlCol="0">
                <a:spAutoFit/>
              </a:bodyPr>
              <a:lstStyle/>
              <a:p>
                <a:pPr marL="342900" indent="-342900">
                  <a:lnSpc>
                    <a:spcPct val="150000"/>
                  </a:lnSpc>
                  <a:spcBef>
                    <a:spcPts val="600"/>
                  </a:spcBef>
                  <a:spcAft>
                    <a:spcPts val="600"/>
                  </a:spcAft>
                  <a:buFont typeface="Wingdings" panose="05000000000000000000" pitchFamily="2" charset="2"/>
                  <a:buChar char="l"/>
                </a:pPr>
                <a:r>
                  <a:rPr lang="zh-CN" altLang="en-US" sz="2000" b="1" dirty="0">
                    <a:solidFill>
                      <a:prstClr val="black"/>
                    </a:solidFill>
                    <a:latin typeface="Times New Roman" panose="02020603050405020304" pitchFamily="18" charset="0"/>
                    <a:ea typeface="楷体" panose="02010609060101010101" pitchFamily="49" charset="-122"/>
                  </a:rPr>
                  <a:t>弱成分依赖的能量重建方法：电磁粒子和缪子构造变量</a:t>
                </a:r>
                <a14:m>
                  <m:oMath xmlns:m="http://schemas.openxmlformats.org/officeDocument/2006/math">
                    <m:sSub>
                      <m:sSubPr>
                        <m:ctrlPr>
                          <a:rPr lang="en-US" altLang="zh-CN" sz="2000" b="1" i="1">
                            <a:solidFill>
                              <a:prstClr val="black"/>
                            </a:solidFill>
                            <a:latin typeface="Cambria Math" panose="02040503050406030204" pitchFamily="18" charset="0"/>
                            <a:ea typeface="宋体" panose="02010600030101010101" pitchFamily="2" charset="-122"/>
                          </a:rPr>
                        </m:ctrlPr>
                      </m:sSubPr>
                      <m:e>
                        <m:r>
                          <a:rPr lang="en-US" altLang="zh-CN" sz="2000" b="1" i="1">
                            <a:solidFill>
                              <a:prstClr val="black"/>
                            </a:solidFill>
                            <a:latin typeface="Cambria Math" panose="02040503050406030204" pitchFamily="18" charset="0"/>
                            <a:ea typeface="宋体" panose="02010600030101010101" pitchFamily="2" charset="-122"/>
                          </a:rPr>
                          <m:t>𝑵</m:t>
                        </m:r>
                      </m:e>
                      <m:sub>
                        <m:r>
                          <a:rPr lang="en-US" altLang="zh-CN" sz="2000" b="1" i="1">
                            <a:solidFill>
                              <a:prstClr val="black"/>
                            </a:solidFill>
                            <a:latin typeface="Cambria Math" panose="02040503050406030204" pitchFamily="18" charset="0"/>
                            <a:ea typeface="宋体" panose="02010600030101010101" pitchFamily="2" charset="-122"/>
                          </a:rPr>
                          <m:t>𝒆</m:t>
                        </m:r>
                        <m:r>
                          <a:rPr lang="zh-CN" altLang="en-US" sz="2000" b="1" i="1" smtClean="0">
                            <a:solidFill>
                              <a:prstClr val="black"/>
                            </a:solidFill>
                            <a:latin typeface="Cambria Math" panose="02040503050406030204" pitchFamily="18" charset="0"/>
                            <a:ea typeface="宋体" panose="02010600030101010101" pitchFamily="2" charset="-122"/>
                          </a:rPr>
                          <m:t>𝝁</m:t>
                        </m:r>
                      </m:sub>
                    </m:sSub>
                  </m:oMath>
                </a14:m>
                <a:endParaRPr lang="en-US" altLang="zh-CN" sz="2000" b="1" dirty="0">
                  <a:latin typeface="Times New Roman" panose="02020603050405020304" pitchFamily="18" charset="0"/>
                  <a:ea typeface="楷体" panose="02010609060101010101" pitchFamily="49" charset="-122"/>
                  <a:cs typeface="Times New Roman" panose="02020603050405020304" pitchFamily="18" charset="0"/>
                </a:endParaRPr>
              </a:p>
              <a:p>
                <a:pPr marL="342900" indent="-342900">
                  <a:lnSpc>
                    <a:spcPct val="150000"/>
                  </a:lnSpc>
                  <a:spcBef>
                    <a:spcPts val="600"/>
                  </a:spcBef>
                  <a:spcAft>
                    <a:spcPts val="600"/>
                  </a:spcAft>
                  <a:buFont typeface="Wingdings" panose="05000000000000000000" pitchFamily="2" charset="2"/>
                  <a:buChar char="l"/>
                </a:pPr>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膝区全粒子能谱</a:t>
                </a:r>
                <a:r>
                  <a:rPr lang="en-US" altLang="zh-CN" sz="2000" b="1" dirty="0">
                    <a:latin typeface="Times New Roman" panose="02020603050405020304" pitchFamily="18" charset="0"/>
                    <a:ea typeface="楷体" panose="02010609060101010101" pitchFamily="49" charset="-122"/>
                    <a:cs typeface="Times New Roman" panose="02020603050405020304" pitchFamily="18" charset="0"/>
                  </a:rPr>
                  <a:t>:</a:t>
                </a:r>
                <a14:m>
                  <m:oMath xmlns:m="http://schemas.openxmlformats.org/officeDocument/2006/math">
                    <m:sSub>
                      <m:sSubPr>
                        <m:ctrlPr>
                          <a:rPr lang="zh-CN" altLang="en-US" sz="2000" b="1" i="1" smtClean="0">
                            <a:latin typeface="Cambria Math" panose="02040503050406030204" pitchFamily="18" charset="0"/>
                            <a:ea typeface="楷体" panose="02010609060101010101" pitchFamily="49" charset="-122"/>
                            <a:cs typeface="Times New Roman" panose="02020603050405020304" pitchFamily="18" charset="0"/>
                          </a:rPr>
                        </m:ctrlPr>
                      </m:sSubPr>
                      <m:e>
                        <m:r>
                          <a:rPr lang="zh-CN" altLang="en-US" sz="2000" b="1" i="1" smtClean="0">
                            <a:latin typeface="Cambria Math" panose="02040503050406030204" pitchFamily="18" charset="0"/>
                            <a:ea typeface="楷体" panose="02010609060101010101" pitchFamily="49" charset="-122"/>
                            <a:cs typeface="Times New Roman" panose="02020603050405020304" pitchFamily="18" charset="0"/>
                          </a:rPr>
                          <m:t>𝜸</m:t>
                        </m:r>
                      </m:e>
                      <m:sub>
                        <m:r>
                          <a:rPr lang="en-US" altLang="zh-CN" sz="2000" b="1" i="1" smtClean="0">
                            <a:latin typeface="Cambria Math" panose="02040503050406030204" pitchFamily="18" charset="0"/>
                            <a:ea typeface="楷体" panose="02010609060101010101" pitchFamily="49" charset="-122"/>
                            <a:cs typeface="Times New Roman" panose="02020603050405020304" pitchFamily="18" charset="0"/>
                          </a:rPr>
                          <m:t>𝟏</m:t>
                        </m:r>
                      </m:sub>
                    </m:sSub>
                  </m:oMath>
                </a14:m>
                <a:r>
                  <a:rPr lang="en-US" altLang="zh-CN" sz="2000" b="1" dirty="0">
                    <a:latin typeface="Times New Roman" panose="02020603050405020304" pitchFamily="18" charset="0"/>
                    <a:ea typeface="楷体" panose="02010609060101010101" pitchFamily="49" charset="-122"/>
                    <a:cs typeface="Times New Roman" panose="02020603050405020304" pitchFamily="18" charset="0"/>
                  </a:rPr>
                  <a:t>=-2.743±0.0004</a:t>
                </a:r>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a:t>
                </a:r>
                <a:r>
                  <a:rPr lang="en-US" altLang="zh-CN" sz="2000" b="1" dirty="0">
                    <a:latin typeface="Times New Roman" panose="02020603050405020304" pitchFamily="18" charset="0"/>
                    <a:ea typeface="楷体" panose="02010609060101010101" pitchFamily="49" charset="-122"/>
                    <a:cs typeface="Times New Roman" panose="02020603050405020304" pitchFamily="18" charset="0"/>
                  </a:rPr>
                  <a:t> </a:t>
                </a:r>
                <a14:m>
                  <m:oMath xmlns:m="http://schemas.openxmlformats.org/officeDocument/2006/math">
                    <m:sSub>
                      <m:sSubPr>
                        <m:ctrlPr>
                          <a:rPr lang="zh-CN" altLang="en-US" sz="2000" b="1" i="1">
                            <a:latin typeface="Cambria Math" panose="02040503050406030204" pitchFamily="18" charset="0"/>
                            <a:ea typeface="楷体" panose="02010609060101010101" pitchFamily="49" charset="-122"/>
                            <a:cs typeface="Times New Roman" panose="02020603050405020304" pitchFamily="18" charset="0"/>
                          </a:rPr>
                        </m:ctrlPr>
                      </m:sSubPr>
                      <m:e>
                        <m:r>
                          <a:rPr lang="zh-CN" altLang="en-US" sz="2000" b="1" i="1">
                            <a:latin typeface="Cambria Math" panose="02040503050406030204" pitchFamily="18" charset="0"/>
                            <a:ea typeface="楷体" panose="02010609060101010101" pitchFamily="49" charset="-122"/>
                            <a:cs typeface="Times New Roman" panose="02020603050405020304" pitchFamily="18" charset="0"/>
                          </a:rPr>
                          <m:t>𝜸</m:t>
                        </m:r>
                      </m:e>
                      <m:sub>
                        <m:r>
                          <a:rPr lang="en-US" altLang="zh-CN" sz="2000" b="1" i="1" smtClean="0">
                            <a:latin typeface="Cambria Math" panose="02040503050406030204" pitchFamily="18" charset="0"/>
                            <a:ea typeface="楷体" panose="02010609060101010101" pitchFamily="49" charset="-122"/>
                            <a:cs typeface="Times New Roman" panose="02020603050405020304" pitchFamily="18" charset="0"/>
                          </a:rPr>
                          <m:t>𝟐</m:t>
                        </m:r>
                      </m:sub>
                    </m:sSub>
                    <m:r>
                      <a:rPr lang="en-US" altLang="zh-CN" sz="2000" b="1" i="1">
                        <a:latin typeface="Cambria Math" panose="02040503050406030204" pitchFamily="18" charset="0"/>
                        <a:ea typeface="楷体" panose="02010609060101010101" pitchFamily="49" charset="-122"/>
                        <a:cs typeface="Times New Roman" panose="02020603050405020304" pitchFamily="18" charset="0"/>
                      </a:rPr>
                      <m:t> </m:t>
                    </m:r>
                  </m:oMath>
                </a14:m>
                <a:r>
                  <a:rPr lang="en-US" altLang="zh-CN" sz="2000" b="1" dirty="0">
                    <a:latin typeface="Times New Roman" panose="02020603050405020304" pitchFamily="18" charset="0"/>
                    <a:ea typeface="楷体" panose="02010609060101010101" pitchFamily="49" charset="-122"/>
                    <a:cs typeface="Times New Roman" panose="02020603050405020304" pitchFamily="18" charset="0"/>
                  </a:rPr>
                  <a:t>=-3.131±0.005</a:t>
                </a:r>
                <a:r>
                  <a:rPr lang="zh-CN" altLang="en-US" sz="2000" b="1" dirty="0">
                    <a:latin typeface="Times New Roman" panose="02020603050405020304" pitchFamily="18" charset="0"/>
                    <a:ea typeface="楷体" panose="02010609060101010101" pitchFamily="49" charset="-122"/>
                    <a:cs typeface="Times New Roman" panose="02020603050405020304" pitchFamily="18" charset="0"/>
                  </a:rPr>
                  <a:t>，膝：</a:t>
                </a:r>
                <a:r>
                  <a:rPr lang="en-US" altLang="zh-CN" sz="2000" b="1" dirty="0">
                    <a:latin typeface="Times New Roman" panose="02020603050405020304" pitchFamily="18" charset="0"/>
                    <a:ea typeface="楷体" panose="02010609060101010101" pitchFamily="49" charset="-122"/>
                    <a:cs typeface="Times New Roman" panose="02020603050405020304" pitchFamily="18" charset="0"/>
                  </a:rPr>
                  <a:t>3.72±0.05 </a:t>
                </a:r>
                <a:r>
                  <a:rPr lang="en-US" altLang="zh-CN" sz="2000" b="1" dirty="0" err="1">
                    <a:latin typeface="Times New Roman" panose="02020603050405020304" pitchFamily="18" charset="0"/>
                    <a:ea typeface="楷体" panose="02010609060101010101" pitchFamily="49" charset="-122"/>
                    <a:cs typeface="Times New Roman" panose="02020603050405020304" pitchFamily="18" charset="0"/>
                  </a:rPr>
                  <a:t>PeV</a:t>
                </a:r>
                <a:endParaRPr lang="en-US" altLang="zh-CN" sz="2000" b="1" dirty="0">
                  <a:latin typeface="Times New Roman" panose="02020603050405020304" pitchFamily="18" charset="0"/>
                  <a:ea typeface="楷体" panose="02010609060101010101" pitchFamily="49" charset="-122"/>
                  <a:cs typeface="Times New Roman" panose="02020603050405020304" pitchFamily="18" charset="0"/>
                </a:endParaRPr>
              </a:p>
              <a:p>
                <a:pPr marL="342900" indent="-342900">
                  <a:lnSpc>
                    <a:spcPct val="150000"/>
                  </a:lnSpc>
                  <a:spcBef>
                    <a:spcPts val="600"/>
                  </a:spcBef>
                  <a:spcAft>
                    <a:spcPts val="600"/>
                  </a:spcAft>
                  <a:buFont typeface="Wingdings" panose="05000000000000000000" pitchFamily="2" charset="2"/>
                  <a:buChar char="l"/>
                </a:pPr>
                <a:r>
                  <a:rPr lang="zh-CN" altLang="en-US" sz="2000" b="1" dirty="0">
                    <a:latin typeface="Times New Roman" panose="02020603050405020304" pitchFamily="18" charset="0"/>
                    <a:ea typeface="楷体" panose="02010609060101010101" pitchFamily="49" charset="-122"/>
                  </a:rPr>
                  <a:t>首次在宇宙线平均对数质量中发现与能谱膝区变化趋势相反的类肘形结构</a:t>
                </a:r>
                <a:endParaRPr lang="en-US" altLang="zh-CN" sz="2000" b="1" dirty="0">
                  <a:latin typeface="Times New Roman" panose="02020603050405020304" pitchFamily="18" charset="0"/>
                  <a:ea typeface="楷体" panose="02010609060101010101" pitchFamily="49" charset="-122"/>
                </a:endParaRPr>
              </a:p>
              <a:p>
                <a:pPr marL="342900" indent="-342900">
                  <a:lnSpc>
                    <a:spcPct val="150000"/>
                  </a:lnSpc>
                  <a:spcBef>
                    <a:spcPts val="600"/>
                  </a:spcBef>
                  <a:spcAft>
                    <a:spcPts val="600"/>
                  </a:spcAft>
                  <a:buFont typeface="Wingdings" panose="05000000000000000000" pitchFamily="2" charset="2"/>
                  <a:buChar char="l"/>
                </a:pPr>
                <a:r>
                  <a:rPr lang="zh-CN" altLang="en-US" sz="2000" b="1" dirty="0">
                    <a:latin typeface="Times New Roman" panose="02020603050405020304" pitchFamily="18" charset="0"/>
                    <a:ea typeface="楷体" panose="02010609060101010101" pitchFamily="49" charset="-122"/>
                  </a:rPr>
                  <a:t>宇宙线平均对数质量在</a:t>
                </a:r>
                <a:r>
                  <a:rPr lang="en-US" altLang="zh-CN" sz="2000" b="1" dirty="0">
                    <a:latin typeface="Times New Roman" panose="02020603050405020304" pitchFamily="18" charset="0"/>
                    <a:ea typeface="楷体" panose="02010609060101010101" pitchFamily="49" charset="-122"/>
                  </a:rPr>
                  <a:t>0.3 </a:t>
                </a:r>
                <a:r>
                  <a:rPr lang="en-US" altLang="zh-CN" sz="2000" b="1" dirty="0" err="1">
                    <a:latin typeface="Times New Roman" panose="02020603050405020304" pitchFamily="18" charset="0"/>
                    <a:ea typeface="楷体" panose="02010609060101010101" pitchFamily="49" charset="-122"/>
                  </a:rPr>
                  <a:t>PeV</a:t>
                </a:r>
                <a:r>
                  <a:rPr lang="zh-CN" altLang="en-US" sz="2000" b="1" dirty="0">
                    <a:latin typeface="Times New Roman" panose="02020603050405020304" pitchFamily="18" charset="0"/>
                    <a:ea typeface="楷体" panose="02010609060101010101" pitchFamily="49" charset="-122"/>
                  </a:rPr>
                  <a:t>和</a:t>
                </a:r>
                <a:r>
                  <a:rPr lang="en-US" altLang="zh-CN" sz="2000" b="1" dirty="0">
                    <a:latin typeface="Times New Roman" panose="02020603050405020304" pitchFamily="18" charset="0"/>
                    <a:ea typeface="楷体" panose="02010609060101010101" pitchFamily="49" charset="-122"/>
                  </a:rPr>
                  <a:t>3 </a:t>
                </a:r>
                <a:r>
                  <a:rPr lang="en-US" altLang="zh-CN" sz="2000" b="1" dirty="0" err="1">
                    <a:latin typeface="Times New Roman" panose="02020603050405020304" pitchFamily="18" charset="0"/>
                    <a:ea typeface="楷体" panose="02010609060101010101" pitchFamily="49" charset="-122"/>
                  </a:rPr>
                  <a:t>PeV</a:t>
                </a:r>
                <a:r>
                  <a:rPr lang="zh-CN" altLang="en-US" sz="2000" b="1" dirty="0">
                    <a:latin typeface="Times New Roman" panose="02020603050405020304" pitchFamily="18" charset="0"/>
                    <a:ea typeface="楷体" panose="02010609060101010101" pitchFamily="49" charset="-122"/>
                  </a:rPr>
                  <a:t>之间下降了</a:t>
                </a:r>
                <a:r>
                  <a:rPr lang="en-US" altLang="zh-CN" sz="2000" b="1" dirty="0">
                    <a:latin typeface="Times New Roman" panose="02020603050405020304" pitchFamily="18" charset="0"/>
                    <a:ea typeface="楷体" panose="02010609060101010101" pitchFamily="49" charset="-122"/>
                  </a:rPr>
                  <a:t>24%</a:t>
                </a:r>
                <a:r>
                  <a:rPr lang="zh-CN" altLang="en-US" sz="2000" b="1" dirty="0">
                    <a:latin typeface="Times New Roman" panose="02020603050405020304" pitchFamily="18" charset="0"/>
                    <a:ea typeface="楷体" panose="02010609060101010101" pitchFamily="49" charset="-122"/>
                  </a:rPr>
                  <a:t>，在“膝”之后变重；</a:t>
                </a:r>
                <a:endParaRPr lang="en-US" altLang="zh-CN" sz="2000" b="1" dirty="0">
                  <a:latin typeface="Times New Roman" panose="02020603050405020304" pitchFamily="18" charset="0"/>
                  <a:ea typeface="楷体" panose="02010609060101010101" pitchFamily="49" charset="-122"/>
                </a:endParaRPr>
              </a:p>
              <a:p>
                <a:pPr marL="342900" indent="-342900">
                  <a:lnSpc>
                    <a:spcPct val="150000"/>
                  </a:lnSpc>
                  <a:spcBef>
                    <a:spcPts val="600"/>
                  </a:spcBef>
                  <a:spcAft>
                    <a:spcPts val="600"/>
                  </a:spcAft>
                  <a:buFont typeface="Wingdings" panose="05000000000000000000" pitchFamily="2" charset="2"/>
                  <a:buChar char="l"/>
                </a:pPr>
                <a:r>
                  <a:rPr lang="zh-CN" altLang="en-US" sz="2000" b="1" dirty="0">
                    <a:latin typeface="Times New Roman" panose="02020603050405020304" pitchFamily="18" charset="0"/>
                    <a:ea typeface="楷体" panose="02010609060101010101" pitchFamily="49" charset="-122"/>
                  </a:rPr>
                  <a:t>全粒子能谱的膝区结构源自轻成分的能谱截断，并非中重核成分贡献。</a:t>
                </a:r>
                <a:endParaRPr lang="en-US" altLang="zh-CN" sz="2000" b="1" dirty="0">
                  <a:latin typeface="Times New Roman" panose="02020603050405020304" pitchFamily="18" charset="0"/>
                  <a:ea typeface="楷体" panose="02010609060101010101" pitchFamily="49" charset="-122"/>
                </a:endParaRPr>
              </a:p>
            </p:txBody>
          </p:sp>
        </mc:Choice>
        <mc:Fallback xmlns="">
          <p:sp>
            <p:nvSpPr>
              <p:cNvPr id="11" name="文本框 10">
                <a:extLst>
                  <a:ext uri="{FF2B5EF4-FFF2-40B4-BE49-F238E27FC236}">
                    <a16:creationId xmlns:a16="http://schemas.microsoft.com/office/drawing/2014/main" id="{E2FD300A-DBA8-3908-07AD-153131CFA572}"/>
                  </a:ext>
                </a:extLst>
              </p:cNvPr>
              <p:cNvSpPr txBox="1">
                <a:spLocks noRot="1" noChangeAspect="1" noMove="1" noResize="1" noEditPoints="1" noAdjustHandles="1" noChangeArrowheads="1" noChangeShapeType="1" noTextEdit="1"/>
              </p:cNvSpPr>
              <p:nvPr/>
            </p:nvSpPr>
            <p:spPr>
              <a:xfrm>
                <a:off x="4178907" y="1412722"/>
                <a:ext cx="7210859" cy="4841775"/>
              </a:xfrm>
              <a:prstGeom prst="rect">
                <a:avLst/>
              </a:prstGeom>
              <a:blipFill>
                <a:blip r:embed="rId4"/>
                <a:stretch>
                  <a:fillRect l="-761" r="-338" b="-1008"/>
                </a:stretch>
              </a:blipFill>
            </p:spPr>
            <p:txBody>
              <a:bodyPr/>
              <a:lstStyle/>
              <a:p>
                <a:r>
                  <a:rPr lang="zh-CN" altLang="en-US">
                    <a:noFill/>
                  </a:rPr>
                  <a:t> </a:t>
                </a:r>
              </a:p>
            </p:txBody>
          </p:sp>
        </mc:Fallback>
      </mc:AlternateContent>
      <p:sp>
        <p:nvSpPr>
          <p:cNvPr id="2" name="文本框 1">
            <a:extLst>
              <a:ext uri="{FF2B5EF4-FFF2-40B4-BE49-F238E27FC236}">
                <a16:creationId xmlns:a16="http://schemas.microsoft.com/office/drawing/2014/main" id="{97AB50AC-07E7-0677-55A5-F1EBAF1A9A99}"/>
              </a:ext>
            </a:extLst>
          </p:cNvPr>
          <p:cNvSpPr txBox="1"/>
          <p:nvPr/>
        </p:nvSpPr>
        <p:spPr>
          <a:xfrm>
            <a:off x="4310581" y="804187"/>
            <a:ext cx="2339102" cy="461665"/>
          </a:xfrm>
          <a:prstGeom prst="rect">
            <a:avLst/>
          </a:prstGeom>
          <a:noFill/>
        </p:spPr>
        <p:txBody>
          <a:bodyPr wrap="none" rtlCol="0">
            <a:spAutoFit/>
          </a:bodyPr>
          <a:lstStyle/>
          <a:p>
            <a:r>
              <a:rPr lang="zh-CN" altLang="en-US" sz="2400" b="1" dirty="0">
                <a:latin typeface="楷体" panose="02010609060101010101" pitchFamily="49" charset="-122"/>
                <a:ea typeface="楷体" panose="02010609060101010101" pitchFamily="49" charset="-122"/>
              </a:rPr>
              <a:t>宇宙线膝的研究</a:t>
            </a:r>
          </a:p>
        </p:txBody>
      </p:sp>
      <p:sp>
        <p:nvSpPr>
          <p:cNvPr id="5" name="文本框 4">
            <a:extLst>
              <a:ext uri="{FF2B5EF4-FFF2-40B4-BE49-F238E27FC236}">
                <a16:creationId xmlns:a16="http://schemas.microsoft.com/office/drawing/2014/main" id="{EA139B59-D7CB-E3CA-C247-E47549ED1191}"/>
              </a:ext>
            </a:extLst>
          </p:cNvPr>
          <p:cNvSpPr txBox="1"/>
          <p:nvPr/>
        </p:nvSpPr>
        <p:spPr>
          <a:xfrm>
            <a:off x="11916345" y="6514305"/>
            <a:ext cx="261610"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4</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3245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1">
            <a:extLst>
              <a:ext uri="{FF2B5EF4-FFF2-40B4-BE49-F238E27FC236}">
                <a16:creationId xmlns:a16="http://schemas.microsoft.com/office/drawing/2014/main" id="{49463419-2D1F-5A1C-C4EF-BFD27F8480D5}"/>
              </a:ext>
            </a:extLst>
          </p:cNvPr>
          <p:cNvSpPr>
            <a:spLocks noGrp="1"/>
          </p:cNvSpPr>
          <p:nvPr>
            <p:ph type="body" sz="quarter" idx="10"/>
          </p:nvPr>
        </p:nvSpPr>
        <p:spPr>
          <a:xfrm>
            <a:off x="528897" y="377065"/>
            <a:ext cx="6778988"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事例筛选</a:t>
            </a:r>
            <a:endParaRPr lang="en-US" altLang="zh-CN" sz="3200" b="1" dirty="0">
              <a:latin typeface="华文新魏" panose="02010800040101010101" pitchFamily="2" charset="-122"/>
              <a:ea typeface="华文新魏" panose="02010800040101010101" pitchFamily="2" charset="-122"/>
            </a:endParaRPr>
          </a:p>
        </p:txBody>
      </p:sp>
      <mc:AlternateContent xmlns:mc="http://schemas.openxmlformats.org/markup-compatibility/2006">
        <mc:Choice xmlns:a14="http://schemas.microsoft.com/office/drawing/2010/main" Requires="a14">
          <p:sp>
            <p:nvSpPr>
              <p:cNvPr id="4" name="文本框 3">
                <a:extLst>
                  <a:ext uri="{FF2B5EF4-FFF2-40B4-BE49-F238E27FC236}">
                    <a16:creationId xmlns:a16="http://schemas.microsoft.com/office/drawing/2014/main" id="{38F8B299-1A16-B8BC-FDCB-4DC0BE7D70A0}"/>
                  </a:ext>
                </a:extLst>
              </p:cNvPr>
              <p:cNvSpPr txBox="1"/>
              <p:nvPr/>
            </p:nvSpPr>
            <p:spPr>
              <a:xfrm>
                <a:off x="6367553" y="377065"/>
                <a:ext cx="4600170" cy="2492990"/>
              </a:xfrm>
              <a:prstGeom prst="rect">
                <a:avLst/>
              </a:prstGeom>
              <a:noFill/>
            </p:spPr>
            <p:txBody>
              <a:bodyPr wrap="none" rtlCol="0">
                <a:spAutoFit/>
              </a:bodyPr>
              <a:lstStyle/>
              <a:p>
                <a:pPr>
                  <a:lnSpc>
                    <a:spcPct val="150000"/>
                  </a:lnSpc>
                </a:pPr>
                <a:r>
                  <a:rPr lang="zh-CN" altLang="en-US" sz="2400" dirty="0">
                    <a:latin typeface="Times New Roman" panose="02020603050405020304" pitchFamily="18" charset="0"/>
                    <a:ea typeface="楷体" panose="02010609060101010101" pitchFamily="49" charset="-122"/>
                    <a:cs typeface="Times New Roman" panose="02020603050405020304" pitchFamily="18" charset="0"/>
                  </a:rPr>
                  <a:t>筛选条件</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p>
              <a:p>
                <a14:m>
                  <m:oMath xmlns:m="http://schemas.openxmlformats.org/officeDocument/2006/math">
                    <m:r>
                      <a:rPr lang="zh-CN" altLang="en-US" sz="2400" i="1" smtClean="0">
                        <a:solidFill>
                          <a:srgbClr val="0070C0"/>
                        </a:solidFill>
                        <a:latin typeface="Cambria Math" panose="02040503050406030204" pitchFamily="18" charset="0"/>
                        <a:cs typeface="Times New Roman" panose="02020603050405020304" pitchFamily="18" charset="0"/>
                      </a:rPr>
                      <m:t>𝜃</m:t>
                    </m:r>
                    <m:r>
                      <a:rPr lang="en-US" altLang="zh-CN" sz="2400" b="0" i="1" smtClean="0">
                        <a:latin typeface="Cambria Math" panose="02040503050406030204" pitchFamily="18" charset="0"/>
                        <a:cs typeface="Times New Roman" panose="02020603050405020304" pitchFamily="18" charset="0"/>
                      </a:rPr>
                      <m:t>: </m:t>
                    </m:r>
                  </m:oMath>
                </a14:m>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22-38° (</a:t>
                </a:r>
                <a14:m>
                  <m:oMath xmlns:m="http://schemas.openxmlformats.org/officeDocument/2006/math">
                    <m:sSub>
                      <m:sSubPr>
                        <m:ctrlPr>
                          <a:rPr lang="en-US" altLang="zh-CN" sz="2400" b="0" i="1" dirty="0" smtClean="0">
                            <a:latin typeface="Cambria Math" panose="02040503050406030204" pitchFamily="18" charset="0"/>
                            <a:cs typeface="Times New Roman" panose="02020603050405020304" pitchFamily="18" charset="0"/>
                          </a:rPr>
                        </m:ctrlPr>
                      </m:sSubPr>
                      <m:e>
                        <m:r>
                          <m:rPr>
                            <m:sty m:val="p"/>
                          </m:rPr>
                          <a:rPr lang="en-US" altLang="zh-CN" sz="2400" b="0" i="0" dirty="0" smtClean="0">
                            <a:latin typeface="Cambria Math" panose="02040503050406030204" pitchFamily="18" charset="0"/>
                            <a:cs typeface="Times New Roman" panose="02020603050405020304" pitchFamily="18" charset="0"/>
                          </a:rPr>
                          <m:t>X</m:t>
                        </m:r>
                      </m:e>
                      <m:sub>
                        <m:r>
                          <m:rPr>
                            <m:sty m:val="p"/>
                          </m:rPr>
                          <a:rPr lang="en-US" altLang="zh-CN" sz="2400" b="0" i="0" dirty="0" smtClean="0">
                            <a:latin typeface="Cambria Math" panose="02040503050406030204" pitchFamily="18" charset="0"/>
                            <a:cs typeface="Times New Roman" panose="02020603050405020304" pitchFamily="18" charset="0"/>
                          </a:rPr>
                          <m:t>max</m:t>
                        </m:r>
                      </m:sub>
                    </m:sSub>
                  </m:oMath>
                </a14:m>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 650-760 </a:t>
                </a:r>
                <a14:m>
                  <m:oMath xmlns:m="http://schemas.openxmlformats.org/officeDocument/2006/math">
                    <m:f>
                      <m:fPr>
                        <m:type m:val="lin"/>
                        <m:ctrlPr>
                          <a:rPr lang="en-US" altLang="zh-CN" sz="2400" b="0" i="1" smtClean="0">
                            <a:latin typeface="Cambria Math" panose="02040503050406030204" pitchFamily="18" charset="0"/>
                            <a:cs typeface="Times New Roman" panose="02020603050405020304" pitchFamily="18" charset="0"/>
                          </a:rPr>
                        </m:ctrlPr>
                      </m:fPr>
                      <m:num>
                        <m:r>
                          <m:rPr>
                            <m:sty m:val="p"/>
                          </m:rPr>
                          <a:rPr lang="en-US" altLang="zh-CN" sz="2400" b="0" i="0" smtClean="0">
                            <a:latin typeface="Cambria Math" panose="02040503050406030204" pitchFamily="18" charset="0"/>
                            <a:cs typeface="Times New Roman" panose="02020603050405020304" pitchFamily="18" charset="0"/>
                          </a:rPr>
                          <m:t>g</m:t>
                        </m:r>
                      </m:num>
                      <m:den>
                        <m:sSup>
                          <m:sSupPr>
                            <m:ctrlPr>
                              <a:rPr lang="en-US" altLang="zh-CN" sz="2400" b="0" i="1" smtClean="0">
                                <a:latin typeface="Cambria Math" panose="02040503050406030204" pitchFamily="18" charset="0"/>
                                <a:cs typeface="Times New Roman" panose="02020603050405020304" pitchFamily="18" charset="0"/>
                              </a:rPr>
                            </m:ctrlPr>
                          </m:sSupPr>
                          <m:e>
                            <m:r>
                              <m:rPr>
                                <m:sty m:val="p"/>
                              </m:rPr>
                              <a:rPr lang="en-US" altLang="zh-CN" sz="2400" b="0" i="0" smtClean="0">
                                <a:latin typeface="Cambria Math" panose="02040503050406030204" pitchFamily="18" charset="0"/>
                                <a:cs typeface="Times New Roman" panose="02020603050405020304" pitchFamily="18" charset="0"/>
                              </a:rPr>
                              <m:t>cm</m:t>
                            </m:r>
                          </m:e>
                          <m:sup>
                            <m:r>
                              <a:rPr lang="en-US" altLang="zh-CN" sz="2400" b="0" i="0" smtClean="0">
                                <a:latin typeface="Cambria Math" panose="02040503050406030204" pitchFamily="18" charset="0"/>
                                <a:cs typeface="Times New Roman" panose="02020603050405020304" pitchFamily="18" charset="0"/>
                              </a:rPr>
                              <m:t>2</m:t>
                            </m:r>
                          </m:sup>
                        </m:sSup>
                      </m:den>
                    </m:f>
                  </m:oMath>
                </a14:m>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a:t>
                </a:r>
              </a:p>
              <a:p>
                <a14:m>
                  <m:oMath xmlns:m="http://schemas.openxmlformats.org/officeDocument/2006/math">
                    <m:r>
                      <a:rPr lang="en-US" altLang="zh-CN" sz="2400" b="0" i="1" smtClean="0">
                        <a:latin typeface="Cambria Math" panose="02040503050406030204" pitchFamily="18" charset="0"/>
                        <a:ea typeface="Cambria Math" panose="02040503050406030204" pitchFamily="18" charset="0"/>
                        <a:cs typeface="Times New Roman" panose="02020603050405020304" pitchFamily="18" charset="0"/>
                      </a:rPr>
                      <m:t>     </m:t>
                    </m:r>
                    <m:r>
                      <m:rPr>
                        <m:sty m:val="p"/>
                      </m:rPr>
                      <a:rPr lang="el-GR" altLang="zh-CN" sz="2400" i="1" smtClean="0">
                        <a:latin typeface="Cambria Math" panose="02040503050406030204" pitchFamily="18" charset="0"/>
                        <a:ea typeface="Cambria Math" panose="02040503050406030204" pitchFamily="18" charset="0"/>
                        <a:cs typeface="Times New Roman" panose="02020603050405020304" pitchFamily="18" charset="0"/>
                      </a:rPr>
                      <m:t>Ω</m:t>
                    </m:r>
                    <m:r>
                      <a:rPr lang="en-US" altLang="zh-CN" sz="2400" b="0" i="1" smtClean="0">
                        <a:latin typeface="Cambria Math" panose="02040503050406030204" pitchFamily="18" charset="0"/>
                        <a:ea typeface="Cambria Math" panose="02040503050406030204" pitchFamily="18" charset="0"/>
                        <a:cs typeface="Times New Roman" panose="02020603050405020304" pitchFamily="18" charset="0"/>
                      </a:rPr>
                      <m:t>=0.75</m:t>
                    </m:r>
                  </m:oMath>
                </a14:m>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 sr</a:t>
                </a:r>
              </a:p>
              <a:p>
                <a:r>
                  <a:rPr lang="en-US" altLang="zh-CN" sz="2400" dirty="0">
                    <a:solidFill>
                      <a:srgbClr val="0070C0"/>
                    </a:solidFill>
                    <a:latin typeface="Times New Roman" panose="02020603050405020304" pitchFamily="18" charset="0"/>
                    <a:ea typeface="楷体" panose="02010609060101010101" pitchFamily="49" charset="-122"/>
                    <a:cs typeface="Times New Roman" panose="02020603050405020304" pitchFamily="18" charset="0"/>
                  </a:rPr>
                  <a:t>R</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 300-450m</a:t>
                </a:r>
              </a:p>
              <a:p>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     Aperture=2.65e5</a:t>
                </a:r>
                <a:r>
                  <a:rPr lang="en-US" altLang="zh-CN" sz="2400" b="0" dirty="0">
                    <a:latin typeface="Times New Roman" panose="02020603050405020304" pitchFamily="18" charset="0"/>
                    <a:ea typeface="楷体" panose="02010609060101010101" pitchFamily="49" charset="-122"/>
                    <a:cs typeface="Times New Roman" panose="02020603050405020304" pitchFamily="18" charset="0"/>
                  </a:rPr>
                  <a:t> </a:t>
                </a:r>
                <a14:m>
                  <m:oMath xmlns:m="http://schemas.openxmlformats.org/officeDocument/2006/math">
                    <m:sSup>
                      <m:sSupPr>
                        <m:ctrlPr>
                          <a:rPr lang="en-US" altLang="zh-CN" sz="2400" b="0" i="1" smtClean="0">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400" b="0" i="0" smtClean="0">
                            <a:latin typeface="Cambria Math" panose="02040503050406030204" pitchFamily="18" charset="0"/>
                            <a:ea typeface="Cambria Math" panose="02040503050406030204" pitchFamily="18" charset="0"/>
                            <a:cs typeface="Times New Roman" panose="02020603050405020304" pitchFamily="18" charset="0"/>
                          </a:rPr>
                          <m:t>m</m:t>
                        </m:r>
                      </m:e>
                      <m:sup>
                        <m:r>
                          <a:rPr lang="en-US" altLang="zh-CN" sz="2400" b="0" i="1" smtClean="0">
                            <a:latin typeface="Cambria Math" panose="02040503050406030204" pitchFamily="18" charset="0"/>
                            <a:ea typeface="Cambria Math" panose="02040503050406030204" pitchFamily="18" charset="0"/>
                            <a:cs typeface="Times New Roman" panose="02020603050405020304" pitchFamily="18" charset="0"/>
                          </a:rPr>
                          <m:t>2</m:t>
                        </m:r>
                      </m:sup>
                    </m:sSup>
                  </m:oMath>
                </a14:m>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sr</a:t>
                </a:r>
              </a:p>
              <a:p>
                <a:r>
                  <a:rPr lang="en-US" altLang="zh-CN" sz="2400" dirty="0">
                    <a:solidFill>
                      <a:srgbClr val="0070C0"/>
                    </a:solidFill>
                    <a:latin typeface="Times New Roman" panose="02020603050405020304" pitchFamily="18" charset="0"/>
                    <a:ea typeface="楷体" panose="02010609060101010101" pitchFamily="49" charset="-122"/>
                    <a:cs typeface="Times New Roman" panose="02020603050405020304" pitchFamily="18" charset="0"/>
                  </a:rPr>
                  <a:t>Ne</a:t>
                </a:r>
                <a:r>
                  <a:rPr lang="en-US" altLang="zh-CN" sz="2400" dirty="0">
                    <a:latin typeface="Times New Roman" panose="02020603050405020304" pitchFamily="18" charset="0"/>
                    <a:ea typeface="楷体" panose="02010609060101010101" pitchFamily="49" charset="-122"/>
                    <a:cs typeface="Times New Roman" panose="02020603050405020304" pitchFamily="18" charset="0"/>
                  </a:rPr>
                  <a:t>: &gt;100</a:t>
                </a:r>
                <a:endParaRPr lang="zh-CN" altLang="en-US" sz="2400" dirty="0">
                  <a:latin typeface="Times New Roman" panose="02020603050405020304" pitchFamily="18" charset="0"/>
                  <a:ea typeface="楷体" panose="02010609060101010101" pitchFamily="49" charset="-122"/>
                  <a:cs typeface="Times New Roman" panose="02020603050405020304" pitchFamily="18" charset="0"/>
                </a:endParaRPr>
              </a:p>
            </p:txBody>
          </p:sp>
        </mc:Choice>
        <mc:Fallback>
          <p:sp>
            <p:nvSpPr>
              <p:cNvPr id="4" name="文本框 3">
                <a:extLst>
                  <a:ext uri="{FF2B5EF4-FFF2-40B4-BE49-F238E27FC236}">
                    <a16:creationId xmlns:a16="http://schemas.microsoft.com/office/drawing/2014/main" id="{38F8B299-1A16-B8BC-FDCB-4DC0BE7D70A0}"/>
                  </a:ext>
                </a:extLst>
              </p:cNvPr>
              <p:cNvSpPr txBox="1">
                <a:spLocks noRot="1" noChangeAspect="1" noMove="1" noResize="1" noEditPoints="1" noAdjustHandles="1" noChangeArrowheads="1" noChangeShapeType="1" noTextEdit="1"/>
              </p:cNvSpPr>
              <p:nvPr/>
            </p:nvSpPr>
            <p:spPr>
              <a:xfrm>
                <a:off x="6367553" y="377065"/>
                <a:ext cx="4600170" cy="2492990"/>
              </a:xfrm>
              <a:prstGeom prst="rect">
                <a:avLst/>
              </a:prstGeom>
              <a:blipFill>
                <a:blip r:embed="rId3"/>
                <a:stretch>
                  <a:fillRect l="-2122" t="-733" r="-4377" b="-4645"/>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C423D059-4F23-490D-7B68-5BE25FC373A9}"/>
              </a:ext>
            </a:extLst>
          </p:cNvPr>
          <p:cNvPicPr>
            <a:picLocks noChangeAspect="1"/>
          </p:cNvPicPr>
          <p:nvPr/>
        </p:nvPicPr>
        <p:blipFill>
          <a:blip r:embed="rId4"/>
          <a:stretch>
            <a:fillRect/>
          </a:stretch>
        </p:blipFill>
        <p:spPr>
          <a:xfrm>
            <a:off x="716890" y="1658583"/>
            <a:ext cx="4454957" cy="4213853"/>
          </a:xfrm>
          <a:prstGeom prst="rect">
            <a:avLst/>
          </a:prstGeom>
        </p:spPr>
      </p:pic>
      <p:pic>
        <p:nvPicPr>
          <p:cNvPr id="7" name="图片 6">
            <a:extLst>
              <a:ext uri="{FF2B5EF4-FFF2-40B4-BE49-F238E27FC236}">
                <a16:creationId xmlns:a16="http://schemas.microsoft.com/office/drawing/2014/main" id="{633CCC98-135F-36AD-D2DC-0A01A3301652}"/>
              </a:ext>
            </a:extLst>
          </p:cNvPr>
          <p:cNvPicPr>
            <a:picLocks noChangeAspect="1"/>
          </p:cNvPicPr>
          <p:nvPr/>
        </p:nvPicPr>
        <p:blipFill>
          <a:blip r:embed="rId5"/>
          <a:stretch>
            <a:fillRect/>
          </a:stretch>
        </p:blipFill>
        <p:spPr>
          <a:xfrm>
            <a:off x="5779506" y="3025492"/>
            <a:ext cx="4838619" cy="3455443"/>
          </a:xfrm>
          <a:prstGeom prst="rect">
            <a:avLst/>
          </a:prstGeom>
        </p:spPr>
      </p:pic>
      <p:sp>
        <p:nvSpPr>
          <p:cNvPr id="6" name="文本框 5">
            <a:extLst>
              <a:ext uri="{FF2B5EF4-FFF2-40B4-BE49-F238E27FC236}">
                <a16:creationId xmlns:a16="http://schemas.microsoft.com/office/drawing/2014/main" id="{9563397A-03D5-E6B9-74A0-EC3EEBECCD60}"/>
              </a:ext>
            </a:extLst>
          </p:cNvPr>
          <p:cNvSpPr txBox="1"/>
          <p:nvPr/>
        </p:nvSpPr>
        <p:spPr>
          <a:xfrm>
            <a:off x="11916345" y="6514305"/>
            <a:ext cx="261610"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5</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9064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1">
            <a:extLst>
              <a:ext uri="{FF2B5EF4-FFF2-40B4-BE49-F238E27FC236}">
                <a16:creationId xmlns:a16="http://schemas.microsoft.com/office/drawing/2014/main" id="{B0D0B1C8-6377-FFDF-1B5B-E49B03B7A042}"/>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能量重建</a:t>
            </a:r>
            <a:endParaRPr lang="en-US" altLang="zh-CN" sz="3200" b="1" dirty="0">
              <a:latin typeface="华文新魏" panose="02010800040101010101" pitchFamily="2" charset="-122"/>
              <a:ea typeface="华文新魏" panose="02010800040101010101" pitchFamily="2" charset="-122"/>
            </a:endParaRPr>
          </a:p>
        </p:txBody>
      </p:sp>
      <p:sp>
        <p:nvSpPr>
          <p:cNvPr id="5" name="文本框 4">
            <a:extLst>
              <a:ext uri="{FF2B5EF4-FFF2-40B4-BE49-F238E27FC236}">
                <a16:creationId xmlns:a16="http://schemas.microsoft.com/office/drawing/2014/main" id="{41BCAC06-71C1-93F5-ED51-2805DFCD1639}"/>
              </a:ext>
            </a:extLst>
          </p:cNvPr>
          <p:cNvSpPr txBox="1"/>
          <p:nvPr/>
        </p:nvSpPr>
        <p:spPr>
          <a:xfrm>
            <a:off x="378542" y="1108736"/>
            <a:ext cx="11434916" cy="400110"/>
          </a:xfrm>
          <a:prstGeom prst="rect">
            <a:avLst/>
          </a:prstGeom>
          <a:noFill/>
        </p:spPr>
        <p:txBody>
          <a:bodyPr wrap="square">
            <a:spAutoFit/>
          </a:bodyPr>
          <a:lstStyle/>
          <a:p>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根据</a:t>
            </a:r>
            <a:r>
              <a:rPr lang="en-US" altLang="zh-CN" sz="2000" dirty="0">
                <a:latin typeface="Times New Roman" panose="02020603050405020304" pitchFamily="18" charset="0"/>
                <a:ea typeface="楷体" panose="02010609060101010101" pitchFamily="49" charset="-122"/>
                <a:cs typeface="Times New Roman" panose="02020603050405020304" pitchFamily="18" charset="0"/>
              </a:rPr>
              <a:t>Heitler-Matthews </a:t>
            </a:r>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模型，原初宇宙线能量被分为强子级联和电磁级联过程的电磁粒子和缪子</a:t>
            </a:r>
            <a:r>
              <a:rPr lang="en-US" altLang="zh-CN" sz="2000" dirty="0">
                <a:latin typeface="Times New Roman" panose="02020603050405020304" pitchFamily="18" charset="0"/>
                <a:ea typeface="楷体" panose="02010609060101010101" pitchFamily="49" charset="-122"/>
                <a:cs typeface="Times New Roman" panose="02020603050405020304" pitchFamily="18" charset="0"/>
              </a:rPr>
              <a:t> </a:t>
            </a:r>
            <a:endParaRPr lang="zh-CN" altLang="en-US" sz="2000" dirty="0">
              <a:latin typeface="Times New Roman" panose="02020603050405020304" pitchFamily="18" charset="0"/>
              <a:ea typeface="楷体" panose="02010609060101010101" pitchFamily="49"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E4E9DD0B-55AA-1602-8EFD-9400B67C407B}"/>
                  </a:ext>
                </a:extLst>
              </p:cNvPr>
              <p:cNvSpPr txBox="1"/>
              <p:nvPr/>
            </p:nvSpPr>
            <p:spPr>
              <a:xfrm flipH="1">
                <a:off x="378542" y="1683607"/>
                <a:ext cx="3097161" cy="400110"/>
              </a:xfrm>
              <a:prstGeom prst="rect">
                <a:avLst/>
              </a:prstGeom>
              <a:noFill/>
            </p:spPr>
            <p:txBody>
              <a:bodyPr wrap="square" rtlCol="0">
                <a:spAutoFit/>
              </a:bodyPr>
              <a:lstStyle/>
              <a:p>
                <a:pPr defTabSz="457200"/>
                <a14:m>
                  <m:oMathPara xmlns:m="http://schemas.openxmlformats.org/officeDocument/2006/math">
                    <m:oMathParaPr>
                      <m:jc m:val="centerGroup"/>
                    </m:oMathParaPr>
                    <m:oMath xmlns:m="http://schemas.openxmlformats.org/officeDocument/2006/math">
                      <m:sSub>
                        <m:sSubPr>
                          <m:ctrlPr>
                            <a:rPr lang="en-US" altLang="zh-CN" sz="2000" b="1" i="1">
                              <a:solidFill>
                                <a:prstClr val="black"/>
                              </a:solidFill>
                              <a:latin typeface="Cambria Math" panose="02040503050406030204" pitchFamily="18" charset="0"/>
                            </a:rPr>
                          </m:ctrlPr>
                        </m:sSubPr>
                        <m:e>
                          <m:r>
                            <a:rPr lang="en-US" altLang="zh-CN" sz="2000" b="1" i="1">
                              <a:solidFill>
                                <a:prstClr val="black"/>
                              </a:solidFill>
                              <a:latin typeface="Cambria Math" panose="02040503050406030204" pitchFamily="18" charset="0"/>
                            </a:rPr>
                            <m:t>𝑬</m:t>
                          </m:r>
                        </m:e>
                        <m:sub>
                          <m:r>
                            <a:rPr lang="en-US" altLang="zh-CN" sz="2000" b="1" i="1">
                              <a:solidFill>
                                <a:prstClr val="black"/>
                              </a:solidFill>
                              <a:latin typeface="Cambria Math" panose="02040503050406030204" pitchFamily="18" charset="0"/>
                            </a:rPr>
                            <m:t>𝟎</m:t>
                          </m:r>
                        </m:sub>
                      </m:sSub>
                      <m:r>
                        <a:rPr lang="en-US" altLang="zh-CN" sz="2000" b="1" i="1">
                          <a:solidFill>
                            <a:prstClr val="black"/>
                          </a:solidFill>
                          <a:latin typeface="Cambria Math" panose="02040503050406030204" pitchFamily="18" charset="0"/>
                          <a:ea typeface="Cambria Math" panose="02040503050406030204" pitchFamily="18" charset="0"/>
                        </a:rPr>
                        <m:t>=</m:t>
                      </m:r>
                      <m:sSub>
                        <m:sSubPr>
                          <m:ctrlPr>
                            <a:rPr lang="en-US" altLang="zh-CN" sz="2000" b="1" i="1">
                              <a:solidFill>
                                <a:prstClr val="black"/>
                              </a:solidFill>
                              <a:latin typeface="Cambria Math" panose="02040503050406030204" pitchFamily="18" charset="0"/>
                              <a:ea typeface="Cambria Math" panose="02040503050406030204" pitchFamily="18" charset="0"/>
                            </a:rPr>
                          </m:ctrlPr>
                        </m:sSubPr>
                        <m:e>
                          <m:r>
                            <a:rPr lang="en-US" altLang="zh-CN" sz="2000" b="1" i="1">
                              <a:solidFill>
                                <a:prstClr val="black"/>
                              </a:solidFill>
                              <a:latin typeface="Cambria Math" panose="02040503050406030204" pitchFamily="18" charset="0"/>
                              <a:ea typeface="Cambria Math" panose="02040503050406030204" pitchFamily="18" charset="0"/>
                            </a:rPr>
                            <m:t>𝑬</m:t>
                          </m:r>
                        </m:e>
                        <m:sub>
                          <m:r>
                            <a:rPr lang="en-US" altLang="zh-CN" sz="2000" b="1" i="1">
                              <a:solidFill>
                                <a:prstClr val="black"/>
                              </a:solidFill>
                              <a:latin typeface="Cambria Math" panose="02040503050406030204" pitchFamily="18" charset="0"/>
                              <a:ea typeface="Cambria Math" panose="02040503050406030204" pitchFamily="18" charset="0"/>
                            </a:rPr>
                            <m:t>𝒆</m:t>
                          </m:r>
                        </m:sub>
                      </m:sSub>
                      <m:r>
                        <a:rPr lang="en-US" altLang="zh-CN" sz="2000" b="1" i="1">
                          <a:solidFill>
                            <a:prstClr val="black"/>
                          </a:solidFill>
                          <a:latin typeface="Cambria Math" panose="02040503050406030204" pitchFamily="18" charset="0"/>
                          <a:ea typeface="Cambria Math" panose="02040503050406030204" pitchFamily="18" charset="0"/>
                        </a:rPr>
                        <m:t>+</m:t>
                      </m:r>
                      <m:sSub>
                        <m:sSubPr>
                          <m:ctrlPr>
                            <a:rPr lang="en-US" altLang="zh-CN" sz="2000" b="1" i="1">
                              <a:solidFill>
                                <a:prstClr val="black"/>
                              </a:solidFill>
                              <a:latin typeface="Cambria Math" panose="02040503050406030204" pitchFamily="18" charset="0"/>
                              <a:ea typeface="Cambria Math" panose="02040503050406030204" pitchFamily="18" charset="0"/>
                            </a:rPr>
                          </m:ctrlPr>
                        </m:sSubPr>
                        <m:e>
                          <m:r>
                            <a:rPr lang="en-US" altLang="zh-CN" sz="2000" b="1" i="1">
                              <a:solidFill>
                                <a:prstClr val="black"/>
                              </a:solidFill>
                              <a:latin typeface="Cambria Math" panose="02040503050406030204" pitchFamily="18" charset="0"/>
                              <a:ea typeface="Cambria Math" panose="02040503050406030204" pitchFamily="18" charset="0"/>
                            </a:rPr>
                            <m:t>𝑬</m:t>
                          </m:r>
                        </m:e>
                        <m:sub>
                          <m:r>
                            <a:rPr lang="en-US" altLang="zh-CN" sz="2000" b="1" i="1">
                              <a:solidFill>
                                <a:prstClr val="black"/>
                              </a:solidFill>
                              <a:latin typeface="Cambria Math" panose="02040503050406030204" pitchFamily="18" charset="0"/>
                              <a:ea typeface="Cambria Math" panose="02040503050406030204" pitchFamily="18" charset="0"/>
                            </a:rPr>
                            <m:t>𝒉</m:t>
                          </m:r>
                        </m:sub>
                      </m:sSub>
                    </m:oMath>
                  </m:oMathPara>
                </a14:m>
                <a:endParaRPr lang="zh-CN" altLang="en-US" sz="2000" b="1" dirty="0">
                  <a:solidFill>
                    <a:prstClr val="black"/>
                  </a:solidFill>
                  <a:latin typeface="Arial Rounded MT Bold" panose="020F0704030504030204" pitchFamily="34" charset="0"/>
                  <a:ea typeface="幼圆" panose="02010509060101010101" pitchFamily="49" charset="-122"/>
                </a:endParaRPr>
              </a:p>
            </p:txBody>
          </p:sp>
        </mc:Choice>
        <mc:Fallback xmlns="">
          <p:sp>
            <p:nvSpPr>
              <p:cNvPr id="6" name="文本框 5">
                <a:extLst>
                  <a:ext uri="{FF2B5EF4-FFF2-40B4-BE49-F238E27FC236}">
                    <a16:creationId xmlns:a16="http://schemas.microsoft.com/office/drawing/2014/main" id="{E4E9DD0B-55AA-1602-8EFD-9400B67C407B}"/>
                  </a:ext>
                </a:extLst>
              </p:cNvPr>
              <p:cNvSpPr txBox="1">
                <a:spLocks noRot="1" noChangeAspect="1" noMove="1" noResize="1" noEditPoints="1" noAdjustHandles="1" noChangeArrowheads="1" noChangeShapeType="1" noTextEdit="1"/>
              </p:cNvSpPr>
              <p:nvPr/>
            </p:nvSpPr>
            <p:spPr>
              <a:xfrm flipH="1">
                <a:off x="378542" y="1683607"/>
                <a:ext cx="3097161" cy="400110"/>
              </a:xfrm>
              <a:prstGeom prst="rect">
                <a:avLst/>
              </a:prstGeom>
              <a:blipFill>
                <a:blip r:embed="rId3"/>
                <a:stretch>
                  <a:fillRect b="-606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97F88E82-1ABF-93C1-E8DC-E0D2F91B613D}"/>
                  </a:ext>
                </a:extLst>
              </p:cNvPr>
              <p:cNvSpPr txBox="1"/>
              <p:nvPr/>
            </p:nvSpPr>
            <p:spPr>
              <a:xfrm>
                <a:off x="441865" y="2258478"/>
                <a:ext cx="11179278" cy="424988"/>
              </a:xfrm>
              <a:prstGeom prst="rect">
                <a:avLst/>
              </a:prstGeom>
              <a:noFill/>
            </p:spPr>
            <p:txBody>
              <a:bodyPr wrap="square">
                <a:spAutoFit/>
              </a:bodyPr>
              <a:lstStyle/>
              <a:p>
                <a:r>
                  <a:rPr lang="en-US" altLang="zh-CN" sz="2000" dirty="0">
                    <a:latin typeface="Times New Roman" panose="02020603050405020304" pitchFamily="18" charset="0"/>
                    <a:ea typeface="楷体" panose="02010609060101010101" pitchFamily="49" charset="-122"/>
                    <a:cs typeface="Times New Roman" panose="02020603050405020304" pitchFamily="18" charset="0"/>
                  </a:rPr>
                  <a:t>LHAASO-KM2A</a:t>
                </a:r>
                <a:r>
                  <a:rPr lang="zh-CN" altLang="en-US" sz="2000" dirty="0">
                    <a:latin typeface="Times New Roman" panose="02020603050405020304" pitchFamily="18" charset="0"/>
                    <a:ea typeface="楷体" panose="02010609060101010101" pitchFamily="49" charset="-122"/>
                    <a:cs typeface="Times New Roman" panose="02020603050405020304" pitchFamily="18" charset="0"/>
                  </a:rPr>
                  <a:t> 电磁粒子探测器和缪子探测器测量的次级粒子，构造成分弱依赖的</a:t>
                </a:r>
                <a14:m>
                  <m:oMath xmlns:m="http://schemas.openxmlformats.org/officeDocument/2006/math">
                    <m:sSub>
                      <m:sSubPr>
                        <m:ctrlPr>
                          <a:rPr lang="en-US" altLang="zh-CN" sz="2000" b="1" i="1">
                            <a:solidFill>
                              <a:prstClr val="black"/>
                            </a:solidFill>
                            <a:latin typeface="Cambria Math" panose="02040503050406030204" pitchFamily="18" charset="0"/>
                            <a:ea typeface="宋体" panose="02010600030101010101" pitchFamily="2" charset="-122"/>
                          </a:rPr>
                        </m:ctrlPr>
                      </m:sSubPr>
                      <m:e>
                        <m:r>
                          <a:rPr lang="en-US" altLang="zh-CN" sz="2000" b="1" i="1">
                            <a:solidFill>
                              <a:prstClr val="black"/>
                            </a:solidFill>
                            <a:latin typeface="Cambria Math" panose="02040503050406030204" pitchFamily="18" charset="0"/>
                            <a:ea typeface="宋体" panose="02010600030101010101" pitchFamily="2" charset="-122"/>
                          </a:rPr>
                          <m:t>𝑵</m:t>
                        </m:r>
                      </m:e>
                      <m:sub>
                        <m:r>
                          <a:rPr lang="en-US" altLang="zh-CN" sz="2000" b="1" i="1" smtClean="0">
                            <a:solidFill>
                              <a:prstClr val="black"/>
                            </a:solidFill>
                            <a:latin typeface="Cambria Math" panose="02040503050406030204" pitchFamily="18" charset="0"/>
                            <a:ea typeface="宋体" panose="02010600030101010101" pitchFamily="2" charset="-122"/>
                          </a:rPr>
                          <m:t>𝒆</m:t>
                        </m:r>
                        <m:r>
                          <a:rPr lang="zh-CN" altLang="en-US" sz="2000" b="1" i="1">
                            <a:solidFill>
                              <a:prstClr val="black"/>
                            </a:solidFill>
                            <a:latin typeface="Cambria Math" panose="02040503050406030204" pitchFamily="18" charset="0"/>
                            <a:ea typeface="宋体" panose="02010600030101010101" pitchFamily="2" charset="-122"/>
                          </a:rPr>
                          <m:t>𝝁</m:t>
                        </m:r>
                      </m:sub>
                    </m:sSub>
                  </m:oMath>
                </a14:m>
                <a:endParaRPr lang="en-US" altLang="zh-CN" sz="2000" dirty="0">
                  <a:latin typeface="Times New Roman" panose="02020603050405020304" pitchFamily="18" charset="0"/>
                  <a:ea typeface="楷体" panose="02010609060101010101" pitchFamily="49" charset="-122"/>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97F88E82-1ABF-93C1-E8DC-E0D2F91B613D}"/>
                  </a:ext>
                </a:extLst>
              </p:cNvPr>
              <p:cNvSpPr txBox="1">
                <a:spLocks noRot="1" noChangeAspect="1" noMove="1" noResize="1" noEditPoints="1" noAdjustHandles="1" noChangeArrowheads="1" noChangeShapeType="1" noTextEdit="1"/>
              </p:cNvSpPr>
              <p:nvPr/>
            </p:nvSpPr>
            <p:spPr>
              <a:xfrm>
                <a:off x="441865" y="2258478"/>
                <a:ext cx="11179278" cy="424988"/>
              </a:xfrm>
              <a:prstGeom prst="rect">
                <a:avLst/>
              </a:prstGeom>
              <a:blipFill>
                <a:blip r:embed="rId4"/>
                <a:stretch>
                  <a:fillRect l="-545" t="-11429" b="-1857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A23F2623-2581-439B-42E8-F188CC9E7E0F}"/>
                  </a:ext>
                </a:extLst>
              </p:cNvPr>
              <p:cNvSpPr txBox="1"/>
              <p:nvPr/>
            </p:nvSpPr>
            <p:spPr>
              <a:xfrm>
                <a:off x="1047764" y="2545776"/>
                <a:ext cx="2578511" cy="524759"/>
              </a:xfrm>
              <a:prstGeom prst="rect">
                <a:avLst/>
              </a:prstGeom>
              <a:noFill/>
            </p:spPr>
            <p:txBody>
              <a:bodyPr wrap="square" rtlCol="0">
                <a:spAutoFit/>
              </a:bodyPr>
              <a:lstStyle/>
              <a:p>
                <a:pPr defTabSz="457200">
                  <a:lnSpc>
                    <a:spcPct val="130000"/>
                  </a:lnSpc>
                </a:pPr>
                <a14:m>
                  <m:oMathPara xmlns:m="http://schemas.openxmlformats.org/officeDocument/2006/math">
                    <m:oMathParaPr>
                      <m:jc m:val="centerGroup"/>
                    </m:oMathParaPr>
                    <m:oMath xmlns:m="http://schemas.openxmlformats.org/officeDocument/2006/math">
                      <m:sSub>
                        <m:sSubPr>
                          <m:ctrlPr>
                            <a:rPr lang="en-US" altLang="zh-CN" sz="2000" b="1" i="1">
                              <a:solidFill>
                                <a:prstClr val="black"/>
                              </a:solidFill>
                              <a:latin typeface="Cambria Math" panose="02040503050406030204" pitchFamily="18" charset="0"/>
                              <a:ea typeface="宋体" panose="02010600030101010101" pitchFamily="2" charset="-122"/>
                            </a:rPr>
                          </m:ctrlPr>
                        </m:sSubPr>
                        <m:e>
                          <m:sSub>
                            <m:sSubPr>
                              <m:ctrlPr>
                                <a:rPr lang="en-US" altLang="zh-CN" sz="2000" b="1" i="1">
                                  <a:solidFill>
                                    <a:prstClr val="black"/>
                                  </a:solidFill>
                                  <a:latin typeface="Cambria Math" panose="02040503050406030204" pitchFamily="18" charset="0"/>
                                  <a:ea typeface="宋体" panose="02010600030101010101" pitchFamily="2" charset="-122"/>
                                </a:rPr>
                              </m:ctrlPr>
                            </m:sSubPr>
                            <m:e>
                              <m:r>
                                <a:rPr lang="en-US" altLang="zh-CN" sz="2000" b="1" i="1">
                                  <a:solidFill>
                                    <a:prstClr val="black"/>
                                  </a:solidFill>
                                  <a:latin typeface="Cambria Math" panose="02040503050406030204" pitchFamily="18" charset="0"/>
                                  <a:ea typeface="宋体" panose="02010600030101010101" pitchFamily="2" charset="-122"/>
                                </a:rPr>
                                <m:t>𝑵</m:t>
                              </m:r>
                            </m:e>
                            <m:sub>
                              <m:r>
                                <a:rPr lang="en-US" altLang="zh-CN" sz="2000" b="1" i="1" smtClean="0">
                                  <a:solidFill>
                                    <a:prstClr val="black"/>
                                  </a:solidFill>
                                  <a:latin typeface="Cambria Math" panose="02040503050406030204" pitchFamily="18" charset="0"/>
                                  <a:ea typeface="宋体" panose="02010600030101010101" pitchFamily="2" charset="-122"/>
                                </a:rPr>
                                <m:t>𝒆</m:t>
                              </m:r>
                              <m:r>
                                <a:rPr lang="zh-CN" altLang="en-US" sz="2000" b="1" i="1">
                                  <a:solidFill>
                                    <a:prstClr val="black"/>
                                  </a:solidFill>
                                  <a:latin typeface="Cambria Math" panose="02040503050406030204" pitchFamily="18" charset="0"/>
                                  <a:ea typeface="宋体" panose="02010600030101010101" pitchFamily="2" charset="-122"/>
                                </a:rPr>
                                <m:t>𝝁</m:t>
                              </m:r>
                            </m:sub>
                          </m:sSub>
                          <m:r>
                            <a:rPr lang="en-US" altLang="zh-CN" sz="2000" b="1" i="1">
                              <a:solidFill>
                                <a:prstClr val="black"/>
                              </a:solidFill>
                              <a:latin typeface="Cambria Math" panose="02040503050406030204" pitchFamily="18" charset="0"/>
                              <a:ea typeface="宋体" panose="02010600030101010101" pitchFamily="2" charset="-122"/>
                            </a:rPr>
                            <m:t>=</m:t>
                          </m:r>
                          <m:r>
                            <a:rPr lang="en-US" altLang="zh-CN" sz="2000" b="1" i="1">
                              <a:solidFill>
                                <a:prstClr val="black"/>
                              </a:solidFill>
                              <a:latin typeface="Cambria Math" panose="02040503050406030204" pitchFamily="18" charset="0"/>
                              <a:ea typeface="宋体" panose="02010600030101010101" pitchFamily="2" charset="-122"/>
                            </a:rPr>
                            <m:t>𝑵</m:t>
                          </m:r>
                        </m:e>
                        <m:sub>
                          <m:r>
                            <a:rPr lang="en-US" altLang="zh-CN" sz="2000" b="1" i="1">
                              <a:solidFill>
                                <a:prstClr val="black"/>
                              </a:solidFill>
                              <a:latin typeface="Cambria Math" panose="02040503050406030204" pitchFamily="18" charset="0"/>
                              <a:ea typeface="宋体" panose="02010600030101010101" pitchFamily="2" charset="-122"/>
                            </a:rPr>
                            <m:t>𝒆</m:t>
                          </m:r>
                        </m:sub>
                      </m:sSub>
                      <m:r>
                        <a:rPr lang="en-US" altLang="zh-CN" sz="2000" b="1" i="1">
                          <a:solidFill>
                            <a:prstClr val="black"/>
                          </a:solidFill>
                          <a:latin typeface="Cambria Math" panose="02040503050406030204" pitchFamily="18" charset="0"/>
                          <a:ea typeface="宋体" panose="02010600030101010101" pitchFamily="2" charset="-122"/>
                        </a:rPr>
                        <m:t>+</m:t>
                      </m:r>
                      <m:r>
                        <a:rPr lang="en-US" altLang="zh-CN" sz="2000" b="1" i="1">
                          <a:solidFill>
                            <a:srgbClr val="0070C0"/>
                          </a:solidFill>
                          <a:latin typeface="Cambria Math" panose="02040503050406030204" pitchFamily="18" charset="0"/>
                          <a:ea typeface="宋体" panose="02010600030101010101" pitchFamily="2" charset="-122"/>
                        </a:rPr>
                        <m:t>𝟐</m:t>
                      </m:r>
                      <m:r>
                        <a:rPr lang="en-US" altLang="zh-CN" sz="2000" b="1" i="1">
                          <a:solidFill>
                            <a:srgbClr val="0070C0"/>
                          </a:solidFill>
                          <a:latin typeface="Cambria Math" panose="02040503050406030204" pitchFamily="18" charset="0"/>
                          <a:ea typeface="宋体" panose="02010600030101010101" pitchFamily="2" charset="-122"/>
                        </a:rPr>
                        <m:t>.</m:t>
                      </m:r>
                      <m:r>
                        <a:rPr lang="en-US" altLang="zh-CN" sz="2000" b="1" i="1" smtClean="0">
                          <a:solidFill>
                            <a:srgbClr val="0070C0"/>
                          </a:solidFill>
                          <a:latin typeface="Cambria Math" panose="02040503050406030204" pitchFamily="18" charset="0"/>
                          <a:ea typeface="宋体" panose="02010600030101010101" pitchFamily="2" charset="-122"/>
                        </a:rPr>
                        <m:t>𝟖</m:t>
                      </m:r>
                      <m:r>
                        <a:rPr lang="en-US" altLang="zh-CN" sz="2000" b="1" i="1">
                          <a:solidFill>
                            <a:prstClr val="black"/>
                          </a:solidFill>
                          <a:latin typeface="Cambria Math" panose="02040503050406030204" pitchFamily="18" charset="0"/>
                          <a:ea typeface="宋体" panose="02010600030101010101" pitchFamily="2" charset="-122"/>
                        </a:rPr>
                        <m:t>∗</m:t>
                      </m:r>
                      <m:sSub>
                        <m:sSubPr>
                          <m:ctrlPr>
                            <a:rPr lang="en-US" altLang="zh-CN" sz="2000" b="1" i="1">
                              <a:solidFill>
                                <a:prstClr val="black"/>
                              </a:solidFill>
                              <a:latin typeface="Cambria Math" panose="02040503050406030204" pitchFamily="18" charset="0"/>
                              <a:ea typeface="宋体" panose="02010600030101010101" pitchFamily="2" charset="-122"/>
                            </a:rPr>
                          </m:ctrlPr>
                        </m:sSubPr>
                        <m:e>
                          <m:r>
                            <a:rPr lang="en-US" altLang="zh-CN" sz="2000" b="1" i="1">
                              <a:solidFill>
                                <a:prstClr val="black"/>
                              </a:solidFill>
                              <a:latin typeface="Cambria Math" panose="02040503050406030204" pitchFamily="18" charset="0"/>
                              <a:ea typeface="宋体" panose="02010600030101010101" pitchFamily="2" charset="-122"/>
                            </a:rPr>
                            <m:t>𝑵</m:t>
                          </m:r>
                        </m:e>
                        <m:sub>
                          <m:r>
                            <a:rPr lang="zh-CN" altLang="en-US" sz="2000" b="1" i="1">
                              <a:solidFill>
                                <a:prstClr val="black"/>
                              </a:solidFill>
                              <a:latin typeface="Cambria Math" panose="02040503050406030204" pitchFamily="18" charset="0"/>
                              <a:ea typeface="宋体" panose="02010600030101010101" pitchFamily="2" charset="-122"/>
                            </a:rPr>
                            <m:t>𝝁</m:t>
                          </m:r>
                        </m:sub>
                      </m:sSub>
                    </m:oMath>
                  </m:oMathPara>
                </a14:m>
                <a:endParaRPr lang="zh-CN" altLang="en-US" sz="2000" b="1" dirty="0">
                  <a:solidFill>
                    <a:prstClr val="black"/>
                  </a:solidFill>
                  <a:latin typeface="Times New Roman" panose="02020603050405020304" pitchFamily="18" charset="0"/>
                  <a:ea typeface="宋体" panose="02010600030101010101" pitchFamily="2" charset="-122"/>
                </a:endParaRPr>
              </a:p>
            </p:txBody>
          </p:sp>
        </mc:Choice>
        <mc:Fallback xmlns="">
          <p:sp>
            <p:nvSpPr>
              <p:cNvPr id="8" name="文本框 7">
                <a:extLst>
                  <a:ext uri="{FF2B5EF4-FFF2-40B4-BE49-F238E27FC236}">
                    <a16:creationId xmlns:a16="http://schemas.microsoft.com/office/drawing/2014/main" id="{A23F2623-2581-439B-42E8-F188CC9E7E0F}"/>
                  </a:ext>
                </a:extLst>
              </p:cNvPr>
              <p:cNvSpPr txBox="1">
                <a:spLocks noRot="1" noChangeAspect="1" noMove="1" noResize="1" noEditPoints="1" noAdjustHandles="1" noChangeArrowheads="1" noChangeShapeType="1" noTextEdit="1"/>
              </p:cNvSpPr>
              <p:nvPr/>
            </p:nvSpPr>
            <p:spPr>
              <a:xfrm>
                <a:off x="1047764" y="2545776"/>
                <a:ext cx="2578511" cy="524759"/>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2B6AFE7A-A481-38A8-9E80-67E69C449E4D}"/>
                  </a:ext>
                </a:extLst>
              </p:cNvPr>
              <p:cNvSpPr txBox="1"/>
              <p:nvPr/>
            </p:nvSpPr>
            <p:spPr>
              <a:xfrm>
                <a:off x="2995031" y="1628373"/>
                <a:ext cx="4340188" cy="524759"/>
              </a:xfrm>
              <a:prstGeom prst="rect">
                <a:avLst/>
              </a:prstGeom>
              <a:noFill/>
            </p:spPr>
            <p:txBody>
              <a:bodyPr wrap="square" rtlCol="0">
                <a:spAutoFit/>
              </a:bodyPr>
              <a:lstStyle/>
              <a:p>
                <a:pPr defTabSz="457200">
                  <a:lnSpc>
                    <a:spcPct val="130000"/>
                  </a:lnSpc>
                </a:pPr>
                <a14:m>
                  <m:oMathPara xmlns:m="http://schemas.openxmlformats.org/officeDocument/2006/math">
                    <m:oMathParaPr>
                      <m:jc m:val="centerGroup"/>
                    </m:oMathParaPr>
                    <m:oMath xmlns:m="http://schemas.openxmlformats.org/officeDocument/2006/math">
                      <m:sSub>
                        <m:sSubPr>
                          <m:ctrlPr>
                            <a:rPr lang="en-US" altLang="zh-CN" sz="2000" b="1" i="1" smtClean="0">
                              <a:solidFill>
                                <a:prstClr val="black"/>
                              </a:solidFill>
                              <a:latin typeface="Cambria Math" panose="02040503050406030204" pitchFamily="18" charset="0"/>
                              <a:ea typeface="宋体" panose="02010600030101010101" pitchFamily="2" charset="-122"/>
                            </a:rPr>
                          </m:ctrlPr>
                        </m:sSubPr>
                        <m:e>
                          <m:r>
                            <a:rPr lang="en-US" altLang="zh-CN" sz="2000" b="1" i="1" smtClean="0">
                              <a:solidFill>
                                <a:prstClr val="black"/>
                              </a:solidFill>
                              <a:latin typeface="Cambria Math" panose="02040503050406030204" pitchFamily="18" charset="0"/>
                              <a:ea typeface="宋体" panose="02010600030101010101" pitchFamily="2" charset="-122"/>
                            </a:rPr>
                            <m:t>𝑬</m:t>
                          </m:r>
                          <m:r>
                            <a:rPr lang="en-US" altLang="zh-CN" sz="2000" b="1" i="1">
                              <a:solidFill>
                                <a:prstClr val="black"/>
                              </a:solidFill>
                              <a:latin typeface="Cambria Math" panose="02040503050406030204" pitchFamily="18" charset="0"/>
                              <a:ea typeface="宋体" panose="02010600030101010101" pitchFamily="2" charset="-122"/>
                            </a:rPr>
                            <m:t>=</m:t>
                          </m:r>
                          <m:r>
                            <a:rPr lang="en-US" altLang="zh-CN" sz="2000" b="1" i="1" smtClean="0">
                              <a:solidFill>
                                <a:prstClr val="black"/>
                              </a:solidFill>
                              <a:latin typeface="Cambria Math" panose="02040503050406030204" pitchFamily="18" charset="0"/>
                              <a:ea typeface="宋体" panose="02010600030101010101" pitchFamily="2" charset="-122"/>
                            </a:rPr>
                            <m:t>𝟎</m:t>
                          </m:r>
                          <m:r>
                            <a:rPr lang="en-US" altLang="zh-CN" sz="2000" b="1" i="1" smtClean="0">
                              <a:solidFill>
                                <a:prstClr val="black"/>
                              </a:solidFill>
                              <a:latin typeface="Cambria Math" panose="02040503050406030204" pitchFamily="18" charset="0"/>
                              <a:ea typeface="宋体" panose="02010600030101010101" pitchFamily="2" charset="-122"/>
                            </a:rPr>
                            <m:t>.</m:t>
                          </m:r>
                          <m:r>
                            <a:rPr lang="en-US" altLang="zh-CN" sz="2000" b="1" i="1" smtClean="0">
                              <a:solidFill>
                                <a:prstClr val="black"/>
                              </a:solidFill>
                              <a:latin typeface="Cambria Math" panose="02040503050406030204" pitchFamily="18" charset="0"/>
                              <a:ea typeface="宋体" panose="02010600030101010101" pitchFamily="2" charset="-122"/>
                            </a:rPr>
                            <m:t>𝟖𝟓</m:t>
                          </m:r>
                          <m:r>
                            <a:rPr lang="en-US" altLang="zh-CN" sz="2000" b="1" i="1" smtClean="0">
                              <a:solidFill>
                                <a:prstClr val="black"/>
                              </a:solidFill>
                              <a:latin typeface="Cambria Math" panose="02040503050406030204" pitchFamily="18" charset="0"/>
                              <a:ea typeface="宋体" panose="02010600030101010101" pitchFamily="2" charset="-122"/>
                            </a:rPr>
                            <m:t>𝑮𝒆𝑽</m:t>
                          </m:r>
                          <m:r>
                            <a:rPr lang="en-US" altLang="zh-CN" sz="2000" b="1" i="1" smtClean="0">
                              <a:solidFill>
                                <a:prstClr val="black"/>
                              </a:solidFill>
                              <a:latin typeface="Cambria Math" panose="02040503050406030204" pitchFamily="18" charset="0"/>
                              <a:ea typeface="宋体" panose="02010600030101010101" pitchFamily="2" charset="-122"/>
                            </a:rPr>
                            <m:t>(</m:t>
                          </m:r>
                          <m:r>
                            <a:rPr lang="en-US" altLang="zh-CN" sz="2000" b="1" i="1">
                              <a:solidFill>
                                <a:prstClr val="black"/>
                              </a:solidFill>
                              <a:latin typeface="Cambria Math" panose="02040503050406030204" pitchFamily="18" charset="0"/>
                              <a:ea typeface="宋体" panose="02010600030101010101" pitchFamily="2" charset="-122"/>
                            </a:rPr>
                            <m:t>𝑵</m:t>
                          </m:r>
                        </m:e>
                        <m:sub>
                          <m:r>
                            <a:rPr lang="en-US" altLang="zh-CN" sz="2000" b="1" i="1">
                              <a:solidFill>
                                <a:prstClr val="black"/>
                              </a:solidFill>
                              <a:latin typeface="Cambria Math" panose="02040503050406030204" pitchFamily="18" charset="0"/>
                              <a:ea typeface="宋体" panose="02010600030101010101" pitchFamily="2" charset="-122"/>
                            </a:rPr>
                            <m:t>𝒆</m:t>
                          </m:r>
                        </m:sub>
                      </m:sSub>
                      <m:r>
                        <a:rPr lang="en-US" altLang="zh-CN" sz="2000" b="1" i="1">
                          <a:solidFill>
                            <a:prstClr val="black"/>
                          </a:solidFill>
                          <a:latin typeface="Cambria Math" panose="02040503050406030204" pitchFamily="18" charset="0"/>
                          <a:ea typeface="宋体" panose="02010600030101010101" pitchFamily="2" charset="-122"/>
                        </a:rPr>
                        <m:t>+</m:t>
                      </m:r>
                      <m:r>
                        <a:rPr lang="en-US" altLang="zh-CN" sz="2000" b="1" i="1" smtClean="0">
                          <a:solidFill>
                            <a:prstClr val="black"/>
                          </a:solidFill>
                          <a:latin typeface="Cambria Math" panose="02040503050406030204" pitchFamily="18" charset="0"/>
                          <a:ea typeface="宋体" panose="02010600030101010101" pitchFamily="2" charset="-122"/>
                        </a:rPr>
                        <m:t>𝟐𝟓</m:t>
                      </m:r>
                      <m:r>
                        <a:rPr lang="en-US" altLang="zh-CN" sz="2000" b="1" i="1">
                          <a:solidFill>
                            <a:prstClr val="black"/>
                          </a:solidFill>
                          <a:latin typeface="Cambria Math" panose="02040503050406030204" pitchFamily="18" charset="0"/>
                          <a:ea typeface="宋体" panose="02010600030101010101" pitchFamily="2" charset="-122"/>
                        </a:rPr>
                        <m:t>∗</m:t>
                      </m:r>
                      <m:sSub>
                        <m:sSubPr>
                          <m:ctrlPr>
                            <a:rPr lang="en-US" altLang="zh-CN" sz="2000" b="1" i="1">
                              <a:solidFill>
                                <a:prstClr val="black"/>
                              </a:solidFill>
                              <a:latin typeface="Cambria Math" panose="02040503050406030204" pitchFamily="18" charset="0"/>
                              <a:ea typeface="宋体" panose="02010600030101010101" pitchFamily="2" charset="-122"/>
                            </a:rPr>
                          </m:ctrlPr>
                        </m:sSubPr>
                        <m:e>
                          <m:r>
                            <a:rPr lang="en-US" altLang="zh-CN" sz="2000" b="1" i="1">
                              <a:solidFill>
                                <a:prstClr val="black"/>
                              </a:solidFill>
                              <a:latin typeface="Cambria Math" panose="02040503050406030204" pitchFamily="18" charset="0"/>
                              <a:ea typeface="宋体" panose="02010600030101010101" pitchFamily="2" charset="-122"/>
                            </a:rPr>
                            <m:t>𝑵</m:t>
                          </m:r>
                        </m:e>
                        <m:sub>
                          <m:r>
                            <a:rPr lang="zh-CN" altLang="en-US" sz="2000" b="1" i="1">
                              <a:solidFill>
                                <a:prstClr val="black"/>
                              </a:solidFill>
                              <a:latin typeface="Cambria Math" panose="02040503050406030204" pitchFamily="18" charset="0"/>
                              <a:ea typeface="宋体" panose="02010600030101010101" pitchFamily="2" charset="-122"/>
                            </a:rPr>
                            <m:t>𝝁</m:t>
                          </m:r>
                        </m:sub>
                      </m:sSub>
                      <m:r>
                        <a:rPr lang="en-US" altLang="zh-CN" sz="2000" b="1" i="1" smtClean="0">
                          <a:solidFill>
                            <a:prstClr val="black"/>
                          </a:solidFill>
                          <a:latin typeface="Cambria Math" panose="02040503050406030204" pitchFamily="18" charset="0"/>
                          <a:ea typeface="宋体" panose="02010600030101010101" pitchFamily="2" charset="-122"/>
                        </a:rPr>
                        <m:t>)</m:t>
                      </m:r>
                    </m:oMath>
                  </m:oMathPara>
                </a14:m>
                <a:endParaRPr lang="zh-CN" altLang="en-US" sz="2000" b="1" dirty="0">
                  <a:solidFill>
                    <a:prstClr val="black"/>
                  </a:solidFill>
                  <a:latin typeface="Times New Roman" panose="02020603050405020304" pitchFamily="18" charset="0"/>
                  <a:ea typeface="宋体" panose="02010600030101010101" pitchFamily="2" charset="-122"/>
                </a:endParaRPr>
              </a:p>
            </p:txBody>
          </p:sp>
        </mc:Choice>
        <mc:Fallback xmlns="">
          <p:sp>
            <p:nvSpPr>
              <p:cNvPr id="9" name="文本框 8">
                <a:extLst>
                  <a:ext uri="{FF2B5EF4-FFF2-40B4-BE49-F238E27FC236}">
                    <a16:creationId xmlns:a16="http://schemas.microsoft.com/office/drawing/2014/main" id="{2B6AFE7A-A481-38A8-9E80-67E69C449E4D}"/>
                  </a:ext>
                </a:extLst>
              </p:cNvPr>
              <p:cNvSpPr txBox="1">
                <a:spLocks noRot="1" noChangeAspect="1" noMove="1" noResize="1" noEditPoints="1" noAdjustHandles="1" noChangeArrowheads="1" noChangeShapeType="1" noTextEdit="1"/>
              </p:cNvSpPr>
              <p:nvPr/>
            </p:nvSpPr>
            <p:spPr>
              <a:xfrm>
                <a:off x="2995031" y="1628373"/>
                <a:ext cx="4340188" cy="524759"/>
              </a:xfrm>
              <a:prstGeom prst="rect">
                <a:avLst/>
              </a:prstGeom>
              <a:blipFill>
                <a:blip r:embed="rId6"/>
                <a:stretch>
                  <a:fillRect/>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3A48B174-C860-41F4-9A31-2144C2F26E5D}"/>
              </a:ext>
            </a:extLst>
          </p:cNvPr>
          <p:cNvSpPr txBox="1"/>
          <p:nvPr/>
        </p:nvSpPr>
        <p:spPr>
          <a:xfrm>
            <a:off x="7049142" y="1723218"/>
            <a:ext cx="4572001" cy="306705"/>
          </a:xfrm>
          <a:prstGeom prst="rect">
            <a:avLst/>
          </a:prstGeom>
          <a:noFill/>
        </p:spPr>
        <p:txBody>
          <a:bodyPr wrap="square">
            <a:spAutoFit/>
          </a:bodyPr>
          <a:lstStyle/>
          <a:p>
            <a:r>
              <a:rPr lang="en-US" altLang="zh-CN" sz="1400" b="0" i="0" u="none" strike="noStrike" baseline="0" dirty="0">
                <a:solidFill>
                  <a:srgbClr val="0070C0"/>
                </a:solidFill>
                <a:latin typeface="Times New Roman" panose="02020603050405020304" pitchFamily="18" charset="0"/>
                <a:cs typeface="Times New Roman" panose="02020603050405020304" pitchFamily="18" charset="0"/>
              </a:rPr>
              <a:t>J. Matthews </a:t>
            </a:r>
            <a:r>
              <a:rPr lang="fr-FR" altLang="zh-CN" sz="1400" b="0" i="0" u="none" strike="noStrike" baseline="0" dirty="0">
                <a:solidFill>
                  <a:srgbClr val="0070C0"/>
                </a:solidFill>
                <a:latin typeface="Times New Roman" panose="02020603050405020304" pitchFamily="18" charset="0"/>
                <a:cs typeface="Times New Roman" panose="02020603050405020304" pitchFamily="18" charset="0"/>
              </a:rPr>
              <a:t>Astroparticle Physics 22 (2005) 387–397</a:t>
            </a:r>
            <a:endParaRPr lang="zh-CN" altLang="en-US" sz="1400" dirty="0">
              <a:solidFill>
                <a:srgbClr val="0070C0"/>
              </a:solidFill>
              <a:latin typeface="Times New Roman" panose="02020603050405020304" pitchFamily="18" charset="0"/>
              <a:cs typeface="Times New Roman" panose="02020603050405020304" pitchFamily="18" charset="0"/>
            </a:endParaRPr>
          </a:p>
        </p:txBody>
      </p:sp>
      <p:sp>
        <p:nvSpPr>
          <p:cNvPr id="11" name="文本框 10">
            <a:extLst>
              <a:ext uri="{FF2B5EF4-FFF2-40B4-BE49-F238E27FC236}">
                <a16:creationId xmlns:a16="http://schemas.microsoft.com/office/drawing/2014/main" id="{6F667A16-67D0-D9C9-04CE-0F820BFED1AE}"/>
              </a:ext>
            </a:extLst>
          </p:cNvPr>
          <p:cNvSpPr txBox="1"/>
          <p:nvPr/>
        </p:nvSpPr>
        <p:spPr>
          <a:xfrm>
            <a:off x="4063526" y="2739316"/>
            <a:ext cx="4769270" cy="307777"/>
          </a:xfrm>
          <a:prstGeom prst="rect">
            <a:avLst/>
          </a:prstGeom>
          <a:noFill/>
        </p:spPr>
        <p:txBody>
          <a:bodyPr wrap="square">
            <a:spAutoFit/>
          </a:bodyPr>
          <a:lstStyle/>
          <a:p>
            <a:r>
              <a:rPr lang="en-US" altLang="zh-CN" sz="1400" b="0" i="0" u="none" strike="noStrike" baseline="0" dirty="0">
                <a:solidFill>
                  <a:srgbClr val="0070C0"/>
                </a:solidFill>
                <a:latin typeface="Times New Roman" panose="02020603050405020304" pitchFamily="18" charset="0"/>
                <a:cs typeface="Times New Roman" panose="02020603050405020304" pitchFamily="18" charset="0"/>
              </a:rPr>
              <a:t>HY Zhang et al. </a:t>
            </a:r>
            <a:r>
              <a:rPr lang="en-US" altLang="zh-CN" sz="1400" dirty="0">
                <a:solidFill>
                  <a:srgbClr val="0070C0"/>
                </a:solidFill>
                <a:latin typeface="Times New Roman" panose="02020603050405020304" pitchFamily="18" charset="0"/>
                <a:cs typeface="Times New Roman" panose="02020603050405020304" pitchFamily="18" charset="0"/>
              </a:rPr>
              <a:t>PRD 106, 123028 (2022)</a:t>
            </a:r>
            <a:endParaRPr lang="zh-CN" altLang="en-US" sz="1400" dirty="0">
              <a:solidFill>
                <a:srgbClr val="0070C0"/>
              </a:solidFill>
              <a:latin typeface="Times New Roman" panose="02020603050405020304" pitchFamily="18" charset="0"/>
              <a:cs typeface="Times New Roman" panose="02020603050405020304" pitchFamily="18" charset="0"/>
            </a:endParaRPr>
          </a:p>
        </p:txBody>
      </p:sp>
      <p:sp>
        <p:nvSpPr>
          <p:cNvPr id="2" name="文本框 1">
            <a:extLst>
              <a:ext uri="{FF2B5EF4-FFF2-40B4-BE49-F238E27FC236}">
                <a16:creationId xmlns:a16="http://schemas.microsoft.com/office/drawing/2014/main" id="{5E9B733E-1766-E5AB-5CA9-726CF7126EDB}"/>
              </a:ext>
            </a:extLst>
          </p:cNvPr>
          <p:cNvSpPr txBox="1"/>
          <p:nvPr/>
        </p:nvSpPr>
        <p:spPr>
          <a:xfrm>
            <a:off x="528897" y="3429000"/>
            <a:ext cx="7237879" cy="707886"/>
          </a:xfrm>
          <a:prstGeom prst="rect">
            <a:avLst/>
          </a:prstGeom>
          <a:noFill/>
        </p:spPr>
        <p:txBody>
          <a:bodyPr wrap="none" rtlCol="0">
            <a:spAutoFit/>
          </a:bodyPr>
          <a:lstStyle/>
          <a:p>
            <a:r>
              <a:rPr lang="zh-CN" altLang="en-US" sz="2000" dirty="0">
                <a:latin typeface="楷体" panose="02010609060101010101" pitchFamily="49" charset="-122"/>
                <a:ea typeface="楷体" panose="02010609060101010101" pitchFamily="49" charset="-122"/>
              </a:rPr>
              <a:t>同心圆环区域内的探测计数密度积分，得到整合后的粒子总数 </a:t>
            </a:r>
            <a:endParaRPr lang="en-US" altLang="zh-CN" sz="2000" dirty="0">
              <a:latin typeface="楷体" panose="02010609060101010101" pitchFamily="49" charset="-122"/>
              <a:ea typeface="楷体" panose="02010609060101010101" pitchFamily="49" charset="-122"/>
            </a:endParaRPr>
          </a:p>
          <a:p>
            <a:endParaRPr lang="zh-CN" altLang="en-US" sz="2000" dirty="0">
              <a:latin typeface="楷体" panose="02010609060101010101" pitchFamily="49" charset="-122"/>
              <a:ea typeface="楷体" panose="02010609060101010101" pitchFamily="49" charset="-122"/>
            </a:endParaRPr>
          </a:p>
        </p:txBody>
      </p:sp>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B1F6F093-A66F-8221-0A4A-08FF6E520132}"/>
                  </a:ext>
                </a:extLst>
              </p:cNvPr>
              <p:cNvSpPr txBox="1"/>
              <p:nvPr/>
            </p:nvSpPr>
            <p:spPr>
              <a:xfrm>
                <a:off x="1047764" y="3834399"/>
                <a:ext cx="6097218" cy="585673"/>
              </a:xfrm>
              <a:prstGeom prst="rect">
                <a:avLst/>
              </a:prstGeom>
              <a:noFill/>
            </p:spPr>
            <p:txBody>
              <a:bodyPr wrap="square">
                <a:spAutoFit/>
              </a:bodyPr>
              <a:lstStyle/>
              <a:p>
                <a14:m>
                  <m:oMath xmlns:m="http://schemas.openxmlformats.org/officeDocument/2006/math">
                    <m:sSubSup>
                      <m:sSubSupPr>
                        <m:ctrlPr>
                          <a:rPr lang="en-US" altLang="zh-CN" b="1" i="1" smtClean="0">
                            <a:latin typeface="Cambria Math" panose="02040503050406030204" pitchFamily="18" charset="0"/>
                          </a:rPr>
                        </m:ctrlPr>
                      </m:sSubSupPr>
                      <m:e>
                        <m:r>
                          <a:rPr lang="en-US" altLang="zh-CN" b="1" i="1" smtClean="0">
                            <a:latin typeface="Cambria Math" panose="02040503050406030204" pitchFamily="18" charset="0"/>
                          </a:rPr>
                          <m:t>𝑵</m:t>
                        </m:r>
                      </m:e>
                      <m:sub>
                        <m:r>
                          <a:rPr lang="en-US" altLang="zh-CN" b="1" i="1" smtClean="0">
                            <a:latin typeface="Cambria Math" panose="02040503050406030204" pitchFamily="18" charset="0"/>
                          </a:rPr>
                          <m:t>𝒆</m:t>
                        </m:r>
                        <m:r>
                          <a:rPr lang="en-US" altLang="zh-CN" b="1" i="1" smtClean="0">
                            <a:latin typeface="Cambria Math" panose="02040503050406030204" pitchFamily="18" charset="0"/>
                          </a:rPr>
                          <m:t>/</m:t>
                        </m:r>
                        <m:r>
                          <a:rPr lang="zh-CN" altLang="en-US" b="1" i="1" smtClean="0">
                            <a:latin typeface="Cambria Math" panose="02040503050406030204" pitchFamily="18" charset="0"/>
                          </a:rPr>
                          <m:t>𝝁</m:t>
                        </m:r>
                      </m:sub>
                      <m:sup>
                        <m:r>
                          <a:rPr lang="en-US" altLang="zh-CN" b="1" i="1" smtClean="0">
                            <a:latin typeface="Cambria Math" panose="02040503050406030204" pitchFamily="18" charset="0"/>
                          </a:rPr>
                          <m:t>𝒂𝒍𝒍</m:t>
                        </m:r>
                      </m:sup>
                    </m:sSubSup>
                    <m:r>
                      <a:rPr lang="en-US" altLang="zh-CN" b="1" i="1" smtClean="0">
                        <a:latin typeface="Cambria Math" panose="02040503050406030204" pitchFamily="18" charset="0"/>
                      </a:rPr>
                      <m:t>=</m:t>
                    </m:r>
                    <m:nary>
                      <m:naryPr>
                        <m:chr m:val="∑"/>
                        <m:supHide m:val="on"/>
                        <m:ctrlPr>
                          <a:rPr lang="en-US" altLang="zh-CN" b="1" i="1" smtClean="0">
                            <a:latin typeface="Cambria Math" panose="02040503050406030204" pitchFamily="18" charset="0"/>
                          </a:rPr>
                        </m:ctrlPr>
                      </m:naryPr>
                      <m:sub>
                        <m:r>
                          <m:rPr>
                            <m:brk m:alnAt="7"/>
                          </m:rPr>
                          <a:rPr lang="en-US" altLang="zh-CN" b="1" i="1" smtClean="0">
                            <a:latin typeface="Cambria Math" panose="02040503050406030204" pitchFamily="18" charset="0"/>
                          </a:rPr>
                          <m:t>𝒊</m:t>
                        </m:r>
                      </m:sub>
                      <m:sup/>
                      <m:e>
                        <m:f>
                          <m:fPr>
                            <m:ctrlPr>
                              <a:rPr lang="en-US" altLang="zh-CN" b="1" i="1" smtClean="0">
                                <a:latin typeface="Cambria Math" panose="02040503050406030204" pitchFamily="18" charset="0"/>
                              </a:rPr>
                            </m:ctrlPr>
                          </m:fPr>
                          <m:num>
                            <m:sSub>
                              <m:sSubPr>
                                <m:ctrlPr>
                                  <a:rPr lang="en-US" altLang="zh-CN" b="1" i="1" smtClean="0">
                                    <a:latin typeface="Cambria Math" panose="02040503050406030204" pitchFamily="18" charset="0"/>
                                  </a:rPr>
                                </m:ctrlPr>
                              </m:sSubPr>
                              <m:e>
                                <m:r>
                                  <a:rPr lang="en-US" altLang="zh-CN" b="1" i="1" smtClean="0">
                                    <a:latin typeface="Cambria Math" panose="02040503050406030204" pitchFamily="18" charset="0"/>
                                  </a:rPr>
                                  <m:t>𝑵</m:t>
                                </m:r>
                              </m:e>
                              <m:sub>
                                <m:r>
                                  <a:rPr lang="en-US" altLang="zh-CN" b="1" i="1" smtClean="0">
                                    <a:latin typeface="Cambria Math" panose="02040503050406030204" pitchFamily="18" charset="0"/>
                                  </a:rPr>
                                  <m:t>𝒊</m:t>
                                </m:r>
                              </m:sub>
                            </m:sSub>
                          </m:num>
                          <m:den>
                            <m:sSubSup>
                              <m:sSubSupPr>
                                <m:ctrlPr>
                                  <a:rPr lang="en-US" altLang="zh-CN" b="1" i="1" smtClean="0">
                                    <a:latin typeface="Cambria Math" panose="02040503050406030204" pitchFamily="18" charset="0"/>
                                  </a:rPr>
                                </m:ctrlPr>
                              </m:sSubSupPr>
                              <m:e>
                                <m:r>
                                  <a:rPr lang="en-US" altLang="zh-CN" b="1" i="1" smtClean="0">
                                    <a:latin typeface="Cambria Math" panose="02040503050406030204" pitchFamily="18" charset="0"/>
                                  </a:rPr>
                                  <m:t>𝑺</m:t>
                                </m:r>
                              </m:e>
                              <m:sub>
                                <m:r>
                                  <a:rPr lang="en-US" altLang="zh-CN" b="1" i="1" smtClean="0">
                                    <a:latin typeface="Cambria Math" panose="02040503050406030204" pitchFamily="18" charset="0"/>
                                  </a:rPr>
                                  <m:t>𝒊</m:t>
                                </m:r>
                              </m:sub>
                              <m:sup>
                                <m:r>
                                  <a:rPr lang="en-US" altLang="zh-CN" b="1" i="1" smtClean="0">
                                    <a:latin typeface="Cambria Math" panose="02040503050406030204" pitchFamily="18" charset="0"/>
                                  </a:rPr>
                                  <m:t>𝒆𝒇𝒇</m:t>
                                </m:r>
                              </m:sup>
                            </m:sSubSup>
                          </m:den>
                        </m:f>
                        <m:r>
                          <a:rPr lang="en-US" altLang="zh-CN" b="1" i="1" smtClean="0">
                            <a:latin typeface="Cambria Math" panose="02040503050406030204" pitchFamily="18" charset="0"/>
                            <a:ea typeface="Cambria Math" panose="02040503050406030204" pitchFamily="18" charset="0"/>
                          </a:rPr>
                          <m:t>×</m:t>
                        </m:r>
                        <m:sSub>
                          <m:sSubPr>
                            <m:ctrlPr>
                              <a:rPr lang="en-US" altLang="zh-CN" b="1" i="1" smtClean="0">
                                <a:latin typeface="Cambria Math" panose="02040503050406030204" pitchFamily="18" charset="0"/>
                                <a:ea typeface="Cambria Math" panose="02040503050406030204" pitchFamily="18" charset="0"/>
                              </a:rPr>
                            </m:ctrlPr>
                          </m:sSubPr>
                          <m:e>
                            <m:r>
                              <a:rPr lang="en-US" altLang="zh-CN" b="1" i="1" smtClean="0">
                                <a:latin typeface="Cambria Math" panose="02040503050406030204" pitchFamily="18" charset="0"/>
                                <a:ea typeface="Cambria Math" panose="02040503050406030204" pitchFamily="18" charset="0"/>
                              </a:rPr>
                              <m:t>𝑺</m:t>
                            </m:r>
                          </m:e>
                          <m:sub>
                            <m:r>
                              <a:rPr lang="en-US" altLang="zh-CN" b="1" i="1" smtClean="0">
                                <a:latin typeface="Cambria Math" panose="02040503050406030204" pitchFamily="18" charset="0"/>
                                <a:ea typeface="Cambria Math" panose="02040503050406030204" pitchFamily="18" charset="0"/>
                              </a:rPr>
                              <m:t>𝒊</m:t>
                            </m:r>
                          </m:sub>
                        </m:sSub>
                      </m:e>
                    </m:nary>
                  </m:oMath>
                </a14:m>
                <a:r>
                  <a:rPr lang="en-US" altLang="zh-CN" b="1" i="0" dirty="0">
                    <a:latin typeface="+mj-lt"/>
                  </a:rPr>
                  <a:t> </a:t>
                </a:r>
                <a:endParaRPr lang="en-US" altLang="zh-CN" b="1" dirty="0"/>
              </a:p>
            </p:txBody>
          </p:sp>
        </mc:Choice>
        <mc:Fallback xmlns="">
          <p:sp>
            <p:nvSpPr>
              <p:cNvPr id="15" name="文本框 14">
                <a:extLst>
                  <a:ext uri="{FF2B5EF4-FFF2-40B4-BE49-F238E27FC236}">
                    <a16:creationId xmlns:a16="http://schemas.microsoft.com/office/drawing/2014/main" id="{B1F6F093-A66F-8221-0A4A-08FF6E520132}"/>
                  </a:ext>
                </a:extLst>
              </p:cNvPr>
              <p:cNvSpPr txBox="1">
                <a:spLocks noRot="1" noChangeAspect="1" noMove="1" noResize="1" noEditPoints="1" noAdjustHandles="1" noChangeArrowheads="1" noChangeShapeType="1" noTextEdit="1"/>
              </p:cNvSpPr>
              <p:nvPr/>
            </p:nvSpPr>
            <p:spPr>
              <a:xfrm>
                <a:off x="1047764" y="3834399"/>
                <a:ext cx="6097218" cy="585673"/>
              </a:xfrm>
              <a:prstGeom prst="rect">
                <a:avLst/>
              </a:prstGeom>
              <a:blipFill>
                <a:blip r:embed="rId7"/>
                <a:stretch>
                  <a:fillRect t="-64583" b="-91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E8010143-F452-D902-C69B-F930749394EA}"/>
                  </a:ext>
                </a:extLst>
              </p:cNvPr>
              <p:cNvSpPr txBox="1"/>
              <p:nvPr/>
            </p:nvSpPr>
            <p:spPr>
              <a:xfrm>
                <a:off x="441865" y="4672042"/>
                <a:ext cx="5454186" cy="408638"/>
              </a:xfrm>
              <a:prstGeom prst="rect">
                <a:avLst/>
              </a:prstGeom>
              <a:noFill/>
            </p:spPr>
            <p:txBody>
              <a:bodyPr wrap="square">
                <a:spAutoFit/>
              </a:bodyPr>
              <a:lstStyle/>
              <a:p>
                <a:r>
                  <a:rPr lang="zh-CN" altLang="en-US" b="1" dirty="0">
                    <a:latin typeface="楷体" panose="02010609060101010101" pitchFamily="49" charset="-122"/>
                    <a:ea typeface="楷体" panose="02010609060101010101" pitchFamily="49" charset="-122"/>
                  </a:rPr>
                  <a:t>优化能量重建变量</a:t>
                </a:r>
                <a14:m>
                  <m:oMath xmlns:m="http://schemas.openxmlformats.org/officeDocument/2006/math">
                    <m:sSubSup>
                      <m:sSubSupPr>
                        <m:ctrlPr>
                          <a:rPr lang="en-US" altLang="zh-CN" b="1" i="1" smtClean="0">
                            <a:latin typeface="Cambria Math" panose="02040503050406030204" pitchFamily="18" charset="0"/>
                          </a:rPr>
                        </m:ctrlPr>
                      </m:sSubSupPr>
                      <m:e>
                        <m:r>
                          <a:rPr lang="en-US" altLang="zh-CN" b="1" i="1" smtClean="0">
                            <a:latin typeface="Cambria Math" panose="02040503050406030204" pitchFamily="18" charset="0"/>
                          </a:rPr>
                          <m:t>𝑵</m:t>
                        </m:r>
                      </m:e>
                      <m:sub>
                        <m:r>
                          <a:rPr lang="en-US" altLang="zh-CN" b="1" i="1" smtClean="0">
                            <a:latin typeface="Cambria Math" panose="02040503050406030204" pitchFamily="18" charset="0"/>
                          </a:rPr>
                          <m:t>𝒆</m:t>
                        </m:r>
                        <m:r>
                          <a:rPr lang="zh-CN" altLang="en-US" b="1" i="1" smtClean="0">
                            <a:latin typeface="Cambria Math" panose="02040503050406030204" pitchFamily="18" charset="0"/>
                          </a:rPr>
                          <m:t>𝝁</m:t>
                        </m:r>
                      </m:sub>
                      <m:sup>
                        <m:r>
                          <a:rPr lang="en-US" altLang="zh-CN" b="1" i="1" smtClean="0">
                            <a:latin typeface="Cambria Math" panose="02040503050406030204" pitchFamily="18" charset="0"/>
                          </a:rPr>
                          <m:t>𝒂𝒍𝒍</m:t>
                        </m:r>
                      </m:sup>
                    </m:sSubSup>
                    <m:r>
                      <a:rPr lang="en-US" altLang="zh-CN" b="1" i="1" smtClean="0">
                        <a:latin typeface="Cambria Math" panose="02040503050406030204" pitchFamily="18" charset="0"/>
                      </a:rPr>
                      <m:t>=</m:t>
                    </m:r>
                    <m:sSubSup>
                      <m:sSubSupPr>
                        <m:ctrlPr>
                          <a:rPr lang="en-US" altLang="zh-CN" b="1" i="1" smtClean="0">
                            <a:latin typeface="Cambria Math" panose="02040503050406030204" pitchFamily="18" charset="0"/>
                          </a:rPr>
                        </m:ctrlPr>
                      </m:sSubSupPr>
                      <m:e>
                        <m:r>
                          <a:rPr lang="en-US" altLang="zh-CN" b="1" i="1" smtClean="0">
                            <a:latin typeface="Cambria Math" panose="02040503050406030204" pitchFamily="18" charset="0"/>
                          </a:rPr>
                          <m:t>𝑵</m:t>
                        </m:r>
                      </m:e>
                      <m:sub>
                        <m:r>
                          <a:rPr lang="en-US" altLang="zh-CN" b="1" i="1" smtClean="0">
                            <a:latin typeface="Cambria Math" panose="02040503050406030204" pitchFamily="18" charset="0"/>
                          </a:rPr>
                          <m:t>𝒆</m:t>
                        </m:r>
                      </m:sub>
                      <m:sup>
                        <m:r>
                          <a:rPr lang="en-US" altLang="zh-CN" b="1" i="1" smtClean="0">
                            <a:latin typeface="Cambria Math" panose="02040503050406030204" pitchFamily="18" charset="0"/>
                          </a:rPr>
                          <m:t>𝒂𝒍𝒍</m:t>
                        </m:r>
                      </m:sup>
                    </m:sSubSup>
                    <m:r>
                      <a:rPr lang="en-US" altLang="zh-CN" b="1" i="1" smtClean="0">
                        <a:latin typeface="Cambria Math" panose="02040503050406030204" pitchFamily="18" charset="0"/>
                      </a:rPr>
                      <m:t>+</m:t>
                    </m:r>
                    <m:sSubSup>
                      <m:sSubSupPr>
                        <m:ctrlPr>
                          <a:rPr lang="en-US" altLang="zh-CN" b="1" i="1" smtClean="0">
                            <a:latin typeface="Cambria Math" panose="02040503050406030204" pitchFamily="18" charset="0"/>
                          </a:rPr>
                        </m:ctrlPr>
                      </m:sSubSupPr>
                      <m:e>
                        <m:r>
                          <a:rPr lang="en-US" altLang="zh-CN" b="1" i="1" smtClean="0">
                            <a:latin typeface="Cambria Math" panose="02040503050406030204" pitchFamily="18" charset="0"/>
                          </a:rPr>
                          <m:t>𝒌𝑵</m:t>
                        </m:r>
                      </m:e>
                      <m:sub>
                        <m:r>
                          <a:rPr lang="zh-CN" altLang="en-US" b="1" i="1" smtClean="0">
                            <a:latin typeface="Cambria Math" panose="02040503050406030204" pitchFamily="18" charset="0"/>
                          </a:rPr>
                          <m:t>𝝁</m:t>
                        </m:r>
                      </m:sub>
                      <m:sup>
                        <m:r>
                          <a:rPr lang="en-US" altLang="zh-CN" b="1" i="1" smtClean="0">
                            <a:latin typeface="Cambria Math" panose="02040503050406030204" pitchFamily="18" charset="0"/>
                          </a:rPr>
                          <m:t>𝒂𝒍𝒍</m:t>
                        </m:r>
                      </m:sup>
                    </m:sSubSup>
                  </m:oMath>
                </a14:m>
                <a:endParaRPr lang="zh-CN" altLang="en-US" b="1" dirty="0"/>
              </a:p>
            </p:txBody>
          </p:sp>
        </mc:Choice>
        <mc:Fallback xmlns="">
          <p:sp>
            <p:nvSpPr>
              <p:cNvPr id="17" name="文本框 16">
                <a:extLst>
                  <a:ext uri="{FF2B5EF4-FFF2-40B4-BE49-F238E27FC236}">
                    <a16:creationId xmlns:a16="http://schemas.microsoft.com/office/drawing/2014/main" id="{E8010143-F452-D902-C69B-F930749394EA}"/>
                  </a:ext>
                </a:extLst>
              </p:cNvPr>
              <p:cNvSpPr txBox="1">
                <a:spLocks noRot="1" noChangeAspect="1" noMove="1" noResize="1" noEditPoints="1" noAdjustHandles="1" noChangeArrowheads="1" noChangeShapeType="1" noTextEdit="1"/>
              </p:cNvSpPr>
              <p:nvPr/>
            </p:nvSpPr>
            <p:spPr>
              <a:xfrm>
                <a:off x="441865" y="4672042"/>
                <a:ext cx="5454186" cy="408638"/>
              </a:xfrm>
              <a:prstGeom prst="rect">
                <a:avLst/>
              </a:prstGeom>
              <a:blipFill>
                <a:blip r:embed="rId8"/>
                <a:stretch>
                  <a:fillRect l="-894" t="-8955" b="-11940"/>
                </a:stretch>
              </a:blipFill>
            </p:spPr>
            <p:txBody>
              <a:bodyPr/>
              <a:lstStyle/>
              <a:p>
                <a:r>
                  <a:rPr lang="zh-CN" altLang="en-US">
                    <a:noFill/>
                  </a:rPr>
                  <a:t> </a:t>
                </a:r>
              </a:p>
            </p:txBody>
          </p:sp>
        </mc:Fallback>
      </mc:AlternateContent>
      <p:sp>
        <p:nvSpPr>
          <p:cNvPr id="19" name="文本框 18">
            <a:extLst>
              <a:ext uri="{FF2B5EF4-FFF2-40B4-BE49-F238E27FC236}">
                <a16:creationId xmlns:a16="http://schemas.microsoft.com/office/drawing/2014/main" id="{FD33B311-2CEF-F799-9C7C-1F43BC4F4CB0}"/>
              </a:ext>
            </a:extLst>
          </p:cNvPr>
          <p:cNvSpPr txBox="1"/>
          <p:nvPr/>
        </p:nvSpPr>
        <p:spPr>
          <a:xfrm>
            <a:off x="3237924" y="3943858"/>
            <a:ext cx="6097218" cy="307777"/>
          </a:xfrm>
          <a:prstGeom prst="rect">
            <a:avLst/>
          </a:prstGeom>
          <a:noFill/>
        </p:spPr>
        <p:txBody>
          <a:bodyPr wrap="square">
            <a:spAutoFit/>
          </a:bodyPr>
          <a:lstStyle/>
          <a:p>
            <a:r>
              <a:rPr lang="en-US" altLang="zh-CN" sz="1400" dirty="0">
                <a:solidFill>
                  <a:srgbClr val="0070C0"/>
                </a:solidFill>
                <a:latin typeface="Times New Roman" panose="02020603050405020304" pitchFamily="18" charset="0"/>
                <a:cs typeface="Times New Roman" panose="02020603050405020304" pitchFamily="18" charset="0"/>
              </a:rPr>
              <a:t>LP Wang et al. PRD, 107, 043036 (2023) </a:t>
            </a:r>
            <a:endParaRPr lang="zh-CN" altLang="en-US" sz="1400" dirty="0">
              <a:solidFill>
                <a:srgbClr val="0070C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DC6B5816-8C50-1D28-381B-0CACB3CBC012}"/>
                  </a:ext>
                </a:extLst>
              </p:cNvPr>
              <p:cNvSpPr txBox="1"/>
              <p:nvPr/>
            </p:nvSpPr>
            <p:spPr>
              <a:xfrm>
                <a:off x="5165125" y="4672042"/>
                <a:ext cx="4219297" cy="408638"/>
              </a:xfrm>
              <a:prstGeom prst="rect">
                <a:avLst/>
              </a:prstGeom>
              <a:noFill/>
            </p:spPr>
            <p:txBody>
              <a:bodyPr wrap="none" rtlCol="0">
                <a:spAutoFit/>
              </a:bodyPr>
              <a:lstStyle/>
              <a:p>
                <a:r>
                  <a:rPr lang="en-US" altLang="zh-CN" sz="2000"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60-200m</a:t>
                </a:r>
                <a:r>
                  <a:rPr lang="zh-CN" altLang="en-US" sz="2000" dirty="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密度积分求和得到</a:t>
                </a:r>
                <a14:m>
                  <m:oMath xmlns:m="http://schemas.openxmlformats.org/officeDocument/2006/math">
                    <m:sSubSup>
                      <m:sSubSupPr>
                        <m:ctrlPr>
                          <a:rPr lang="en-US" altLang="zh-CN" b="1" i="1" smtClean="0">
                            <a:solidFill>
                              <a:srgbClr val="FF0000"/>
                            </a:solidFill>
                            <a:latin typeface="Cambria Math" panose="02040503050406030204" pitchFamily="18" charset="0"/>
                          </a:rPr>
                        </m:ctrlPr>
                      </m:sSubSupPr>
                      <m:e>
                        <m:r>
                          <a:rPr lang="en-US" altLang="zh-CN" b="1" i="1" smtClean="0">
                            <a:solidFill>
                              <a:srgbClr val="FF0000"/>
                            </a:solidFill>
                            <a:latin typeface="Cambria Math" panose="02040503050406030204" pitchFamily="18" charset="0"/>
                          </a:rPr>
                          <m:t>𝑵</m:t>
                        </m:r>
                      </m:e>
                      <m:sub>
                        <m:r>
                          <a:rPr lang="en-US" altLang="zh-CN" b="1" i="1" smtClean="0">
                            <a:solidFill>
                              <a:srgbClr val="FF0000"/>
                            </a:solidFill>
                            <a:latin typeface="Cambria Math" panose="02040503050406030204" pitchFamily="18" charset="0"/>
                          </a:rPr>
                          <m:t>𝒆</m:t>
                        </m:r>
                      </m:sub>
                      <m:sup>
                        <m:r>
                          <a:rPr lang="en-US" altLang="zh-CN" b="1" i="1" smtClean="0">
                            <a:solidFill>
                              <a:srgbClr val="FF0000"/>
                            </a:solidFill>
                            <a:latin typeface="Cambria Math" panose="02040503050406030204" pitchFamily="18" charset="0"/>
                          </a:rPr>
                          <m:t>𝒂𝒍𝒍</m:t>
                        </m:r>
                      </m:sup>
                    </m:sSubSup>
                  </m:oMath>
                </a14:m>
                <a:r>
                  <a:rPr lang="zh-CN" altLang="en-US" dirty="0">
                    <a:solidFill>
                      <a:srgbClr val="FF0000"/>
                    </a:solidFill>
                  </a:rPr>
                  <a:t>和</a:t>
                </a:r>
                <a14:m>
                  <m:oMath xmlns:m="http://schemas.openxmlformats.org/officeDocument/2006/math">
                    <m:sSubSup>
                      <m:sSubSupPr>
                        <m:ctrlPr>
                          <a:rPr lang="en-US" altLang="zh-CN" b="1" i="1">
                            <a:solidFill>
                              <a:srgbClr val="FF0000"/>
                            </a:solidFill>
                            <a:latin typeface="Cambria Math" panose="02040503050406030204" pitchFamily="18" charset="0"/>
                          </a:rPr>
                        </m:ctrlPr>
                      </m:sSubSupPr>
                      <m:e>
                        <m:r>
                          <a:rPr lang="en-US" altLang="zh-CN" b="1" i="1">
                            <a:solidFill>
                              <a:srgbClr val="FF0000"/>
                            </a:solidFill>
                            <a:latin typeface="Cambria Math" panose="02040503050406030204" pitchFamily="18" charset="0"/>
                          </a:rPr>
                          <m:t>𝑵</m:t>
                        </m:r>
                      </m:e>
                      <m:sub>
                        <m:r>
                          <a:rPr lang="zh-CN" altLang="en-US" b="1" i="1">
                            <a:solidFill>
                              <a:srgbClr val="FF0000"/>
                            </a:solidFill>
                            <a:latin typeface="Cambria Math" panose="02040503050406030204" pitchFamily="18" charset="0"/>
                          </a:rPr>
                          <m:t>𝝁</m:t>
                        </m:r>
                      </m:sub>
                      <m:sup>
                        <m:r>
                          <a:rPr lang="en-US" altLang="zh-CN" b="1" i="1">
                            <a:solidFill>
                              <a:srgbClr val="FF0000"/>
                            </a:solidFill>
                            <a:latin typeface="Cambria Math" panose="02040503050406030204" pitchFamily="18" charset="0"/>
                          </a:rPr>
                          <m:t>𝒂𝒍𝒍</m:t>
                        </m:r>
                      </m:sup>
                    </m:sSubSup>
                  </m:oMath>
                </a14:m>
                <a:endParaRPr lang="zh-CN" altLang="en-US" dirty="0">
                  <a:solidFill>
                    <a:srgbClr val="FF0000"/>
                  </a:solidFill>
                </a:endParaRPr>
              </a:p>
            </p:txBody>
          </p:sp>
        </mc:Choice>
        <mc:Fallback xmlns="">
          <p:sp>
            <p:nvSpPr>
              <p:cNvPr id="4" name="文本框 3">
                <a:extLst>
                  <a:ext uri="{FF2B5EF4-FFF2-40B4-BE49-F238E27FC236}">
                    <a16:creationId xmlns:a16="http://schemas.microsoft.com/office/drawing/2014/main" id="{DC6B5816-8C50-1D28-381B-0CACB3CBC012}"/>
                  </a:ext>
                </a:extLst>
              </p:cNvPr>
              <p:cNvSpPr txBox="1">
                <a:spLocks noRot="1" noChangeAspect="1" noMove="1" noResize="1" noEditPoints="1" noAdjustHandles="1" noChangeArrowheads="1" noChangeShapeType="1" noTextEdit="1"/>
              </p:cNvSpPr>
              <p:nvPr/>
            </p:nvSpPr>
            <p:spPr>
              <a:xfrm>
                <a:off x="5165125" y="4672042"/>
                <a:ext cx="4219297" cy="408638"/>
              </a:xfrm>
              <a:prstGeom prst="rect">
                <a:avLst/>
              </a:prstGeom>
              <a:blipFill>
                <a:blip r:embed="rId9"/>
                <a:stretch>
                  <a:fillRect l="-1445" t="-13433" b="-22388"/>
                </a:stretch>
              </a:blipFill>
            </p:spPr>
            <p:txBody>
              <a:bodyPr/>
              <a:lstStyle/>
              <a:p>
                <a:r>
                  <a:rPr lang="zh-CN" altLang="en-US">
                    <a:noFill/>
                  </a:rPr>
                  <a:t> </a:t>
                </a:r>
              </a:p>
            </p:txBody>
          </p:sp>
        </mc:Fallback>
      </mc:AlternateContent>
      <p:sp>
        <p:nvSpPr>
          <p:cNvPr id="13" name="文本框 12">
            <a:extLst>
              <a:ext uri="{FF2B5EF4-FFF2-40B4-BE49-F238E27FC236}">
                <a16:creationId xmlns:a16="http://schemas.microsoft.com/office/drawing/2014/main" id="{A0569476-BDE8-0FE4-3C85-9BDB91D7DCDA}"/>
              </a:ext>
            </a:extLst>
          </p:cNvPr>
          <p:cNvSpPr txBox="1"/>
          <p:nvPr/>
        </p:nvSpPr>
        <p:spPr>
          <a:xfrm>
            <a:off x="11916345" y="6514305"/>
            <a:ext cx="261610"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7</a:t>
            </a:r>
            <a:endParaRPr lang="zh-CN" altLang="en-US" sz="1200" dirty="0">
              <a:latin typeface="Times New Roman" panose="02020603050405020304" pitchFamily="18" charset="0"/>
              <a:cs typeface="Times New Roman" panose="02020603050405020304" pitchFamily="18" charset="0"/>
            </a:endParaRPr>
          </a:p>
        </p:txBody>
      </p:sp>
      <p:pic>
        <p:nvPicPr>
          <p:cNvPr id="14" name="图片 13">
            <a:extLst>
              <a:ext uri="{FF2B5EF4-FFF2-40B4-BE49-F238E27FC236}">
                <a16:creationId xmlns:a16="http://schemas.microsoft.com/office/drawing/2014/main" id="{BCB0ABFF-1466-ACF3-FCAC-8398639F2164}"/>
              </a:ext>
            </a:extLst>
          </p:cNvPr>
          <p:cNvPicPr>
            <a:picLocks noChangeAspect="1"/>
          </p:cNvPicPr>
          <p:nvPr/>
        </p:nvPicPr>
        <p:blipFill>
          <a:blip r:embed="rId10"/>
          <a:stretch>
            <a:fillRect/>
          </a:stretch>
        </p:blipFill>
        <p:spPr>
          <a:xfrm>
            <a:off x="591323" y="5316837"/>
            <a:ext cx="3847281" cy="527025"/>
          </a:xfrm>
          <a:prstGeom prst="rect">
            <a:avLst/>
          </a:prstGeom>
        </p:spPr>
      </p:pic>
      <p:sp>
        <p:nvSpPr>
          <p:cNvPr id="16" name="文本框 15">
            <a:extLst>
              <a:ext uri="{FF2B5EF4-FFF2-40B4-BE49-F238E27FC236}">
                <a16:creationId xmlns:a16="http://schemas.microsoft.com/office/drawing/2014/main" id="{0385E9B8-2137-3F7D-47DA-1812B659E519}"/>
              </a:ext>
            </a:extLst>
          </p:cNvPr>
          <p:cNvSpPr txBox="1"/>
          <p:nvPr/>
        </p:nvSpPr>
        <p:spPr>
          <a:xfrm>
            <a:off x="4373654" y="5332650"/>
            <a:ext cx="3416320" cy="369332"/>
          </a:xfrm>
          <a:prstGeom prst="rect">
            <a:avLst/>
          </a:prstGeom>
          <a:noFill/>
        </p:spPr>
        <p:txBody>
          <a:bodyPr wrap="none" rtlCol="0">
            <a:spAutoFit/>
          </a:bodyPr>
          <a:lstStyle/>
          <a:p>
            <a:r>
              <a:rPr lang="zh-CN" altLang="en-US" dirty="0">
                <a:latin typeface="楷体" panose="02010609060101010101" pitchFamily="49" charset="-122"/>
                <a:ea typeface="楷体" panose="02010609060101010101" pitchFamily="49" charset="-122"/>
              </a:rPr>
              <a:t>程沁宜报告使用的能量重建变量</a:t>
            </a:r>
          </a:p>
        </p:txBody>
      </p:sp>
    </p:spTree>
    <p:extLst>
      <p:ext uri="{BB962C8B-B14F-4D97-AF65-F5344CB8AC3E}">
        <p14:creationId xmlns:p14="http://schemas.microsoft.com/office/powerpoint/2010/main" val="298479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1">
            <a:extLst>
              <a:ext uri="{FF2B5EF4-FFF2-40B4-BE49-F238E27FC236}">
                <a16:creationId xmlns:a16="http://schemas.microsoft.com/office/drawing/2014/main" id="{97DBC632-0BAE-2F17-E489-3A42FF7064A0}"/>
              </a:ext>
            </a:extLst>
          </p:cNvPr>
          <p:cNvSpPr>
            <a:spLocks noGrp="1"/>
          </p:cNvSpPr>
          <p:nvPr>
            <p:ph type="body" sz="quarter" idx="10"/>
          </p:nvPr>
        </p:nvSpPr>
        <p:spPr>
          <a:xfrm>
            <a:off x="528897" y="377065"/>
            <a:ext cx="6778988"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电磁粒子探测器饱和</a:t>
            </a:r>
            <a:endParaRPr lang="en-US" altLang="zh-CN" sz="3200" b="1" dirty="0">
              <a:latin typeface="华文新魏" panose="02010800040101010101" pitchFamily="2" charset="-122"/>
              <a:ea typeface="华文新魏" panose="02010800040101010101" pitchFamily="2" charset="-122"/>
            </a:endParaRPr>
          </a:p>
        </p:txBody>
      </p:sp>
      <p:grpSp>
        <p:nvGrpSpPr>
          <p:cNvPr id="40" name="组合 39">
            <a:extLst>
              <a:ext uri="{FF2B5EF4-FFF2-40B4-BE49-F238E27FC236}">
                <a16:creationId xmlns:a16="http://schemas.microsoft.com/office/drawing/2014/main" id="{B1AE2B0B-169E-4964-4B6C-EEDD5402C700}"/>
              </a:ext>
            </a:extLst>
          </p:cNvPr>
          <p:cNvGrpSpPr/>
          <p:nvPr/>
        </p:nvGrpSpPr>
        <p:grpSpPr>
          <a:xfrm>
            <a:off x="40927" y="803778"/>
            <a:ext cx="6940987" cy="3097853"/>
            <a:chOff x="271664" y="1008935"/>
            <a:chExt cx="6940987" cy="3097853"/>
          </a:xfrm>
        </p:grpSpPr>
        <p:pic>
          <p:nvPicPr>
            <p:cNvPr id="4" name="图片 3">
              <a:extLst>
                <a:ext uri="{FF2B5EF4-FFF2-40B4-BE49-F238E27FC236}">
                  <a16:creationId xmlns:a16="http://schemas.microsoft.com/office/drawing/2014/main" id="{7AB97891-09E6-2095-4184-308E7BF846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664" y="1008935"/>
              <a:ext cx="6940987" cy="3097853"/>
            </a:xfrm>
            <a:prstGeom prst="rect">
              <a:avLst/>
            </a:prstGeom>
          </p:spPr>
        </p:pic>
        <p:sp>
          <p:nvSpPr>
            <p:cNvPr id="5" name="椭圆 4">
              <a:extLst>
                <a:ext uri="{FF2B5EF4-FFF2-40B4-BE49-F238E27FC236}">
                  <a16:creationId xmlns:a16="http://schemas.microsoft.com/office/drawing/2014/main" id="{C835A0A9-D89F-9E17-D15F-5C40198890A3}"/>
                </a:ext>
              </a:extLst>
            </p:cNvPr>
            <p:cNvSpPr/>
            <p:nvPr/>
          </p:nvSpPr>
          <p:spPr>
            <a:xfrm>
              <a:off x="1525861" y="2666287"/>
              <a:ext cx="709125" cy="70912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a:extLst>
                <a:ext uri="{FF2B5EF4-FFF2-40B4-BE49-F238E27FC236}">
                  <a16:creationId xmlns:a16="http://schemas.microsoft.com/office/drawing/2014/main" id="{047FCFDA-2AC4-E2E7-E9C9-CDB5AF263131}"/>
                </a:ext>
              </a:extLst>
            </p:cNvPr>
            <p:cNvSpPr/>
            <p:nvPr/>
          </p:nvSpPr>
          <p:spPr>
            <a:xfrm>
              <a:off x="1341057" y="2475074"/>
              <a:ext cx="1078732" cy="1078732"/>
            </a:xfrm>
            <a:prstGeom prst="ellipse">
              <a:avLst/>
            </a:prstGeom>
            <a:noFill/>
            <a:ln>
              <a:solidFill>
                <a:srgbClr val="FF741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a:extLst>
                <a:ext uri="{FF2B5EF4-FFF2-40B4-BE49-F238E27FC236}">
                  <a16:creationId xmlns:a16="http://schemas.microsoft.com/office/drawing/2014/main" id="{4DEFBA4A-76D3-0EE6-FCC8-34A58B01FB46}"/>
                </a:ext>
              </a:extLst>
            </p:cNvPr>
            <p:cNvCxnSpPr>
              <a:cxnSpLocks/>
            </p:cNvCxnSpPr>
            <p:nvPr/>
          </p:nvCxnSpPr>
          <p:spPr>
            <a:xfrm flipV="1">
              <a:off x="1880425" y="3020850"/>
              <a:ext cx="0" cy="34815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632F7BAF-4EDF-C187-41BF-99CAF86B0D2F}"/>
                </a:ext>
              </a:extLst>
            </p:cNvPr>
            <p:cNvCxnSpPr>
              <a:cxnSpLocks/>
            </p:cNvCxnSpPr>
            <p:nvPr/>
          </p:nvCxnSpPr>
          <p:spPr>
            <a:xfrm flipH="1">
              <a:off x="1880425" y="3020850"/>
              <a:ext cx="36854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D9CDD217-7B65-849F-B0DB-3B7C0FC6F58F}"/>
                </a:ext>
              </a:extLst>
            </p:cNvPr>
            <p:cNvCxnSpPr>
              <a:cxnSpLocks/>
            </p:cNvCxnSpPr>
            <p:nvPr/>
          </p:nvCxnSpPr>
          <p:spPr>
            <a:xfrm flipV="1">
              <a:off x="5340048" y="3020849"/>
              <a:ext cx="0" cy="34815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id="{07CC073E-8CDB-F7F3-0AA9-FC7567F801EA}"/>
                </a:ext>
              </a:extLst>
            </p:cNvPr>
            <p:cNvCxnSpPr>
              <a:cxnSpLocks/>
            </p:cNvCxnSpPr>
            <p:nvPr/>
          </p:nvCxnSpPr>
          <p:spPr>
            <a:xfrm flipH="1">
              <a:off x="5340048" y="3020849"/>
              <a:ext cx="36854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4" name="椭圆 23">
              <a:extLst>
                <a:ext uri="{FF2B5EF4-FFF2-40B4-BE49-F238E27FC236}">
                  <a16:creationId xmlns:a16="http://schemas.microsoft.com/office/drawing/2014/main" id="{E22BA874-1D0B-1AF2-ED57-85F523C7805B}"/>
                </a:ext>
              </a:extLst>
            </p:cNvPr>
            <p:cNvSpPr/>
            <p:nvPr/>
          </p:nvSpPr>
          <p:spPr>
            <a:xfrm>
              <a:off x="4999466" y="2659878"/>
              <a:ext cx="709125" cy="70912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a:extLst>
                <a:ext uri="{FF2B5EF4-FFF2-40B4-BE49-F238E27FC236}">
                  <a16:creationId xmlns:a16="http://schemas.microsoft.com/office/drawing/2014/main" id="{EA66E080-27F6-F17D-E80A-D229CA3847E9}"/>
                </a:ext>
              </a:extLst>
            </p:cNvPr>
            <p:cNvSpPr/>
            <p:nvPr/>
          </p:nvSpPr>
          <p:spPr>
            <a:xfrm>
              <a:off x="4814662" y="2475074"/>
              <a:ext cx="1078732" cy="1078732"/>
            </a:xfrm>
            <a:prstGeom prst="ellipse">
              <a:avLst/>
            </a:prstGeom>
            <a:noFill/>
            <a:ln>
              <a:solidFill>
                <a:srgbClr val="FF741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9" name="组合 38">
            <a:extLst>
              <a:ext uri="{FF2B5EF4-FFF2-40B4-BE49-F238E27FC236}">
                <a16:creationId xmlns:a16="http://schemas.microsoft.com/office/drawing/2014/main" id="{B2CE2F23-E3AA-EA75-6559-29F49029901B}"/>
              </a:ext>
            </a:extLst>
          </p:cNvPr>
          <p:cNvGrpSpPr/>
          <p:nvPr/>
        </p:nvGrpSpPr>
        <p:grpSpPr>
          <a:xfrm>
            <a:off x="40928" y="3760147"/>
            <a:ext cx="6940986" cy="3097853"/>
            <a:chOff x="6014438" y="2346352"/>
            <a:chExt cx="6940986" cy="3097853"/>
          </a:xfrm>
        </p:grpSpPr>
        <p:pic>
          <p:nvPicPr>
            <p:cNvPr id="28" name="图片 27">
              <a:extLst>
                <a:ext uri="{FF2B5EF4-FFF2-40B4-BE49-F238E27FC236}">
                  <a16:creationId xmlns:a16="http://schemas.microsoft.com/office/drawing/2014/main" id="{98DD406D-2A8A-0AC1-3A53-61FCA251D5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4438" y="2346352"/>
              <a:ext cx="6940986" cy="3097853"/>
            </a:xfrm>
            <a:prstGeom prst="rect">
              <a:avLst/>
            </a:prstGeom>
          </p:spPr>
        </p:pic>
        <p:sp>
          <p:nvSpPr>
            <p:cNvPr id="29" name="椭圆 28">
              <a:extLst>
                <a:ext uri="{FF2B5EF4-FFF2-40B4-BE49-F238E27FC236}">
                  <a16:creationId xmlns:a16="http://schemas.microsoft.com/office/drawing/2014/main" id="{E46AF017-A62A-B3F8-B890-D0D6BBF665F7}"/>
                </a:ext>
              </a:extLst>
            </p:cNvPr>
            <p:cNvSpPr/>
            <p:nvPr/>
          </p:nvSpPr>
          <p:spPr>
            <a:xfrm>
              <a:off x="7516159" y="2912691"/>
              <a:ext cx="709125" cy="70912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a:extLst>
                <a:ext uri="{FF2B5EF4-FFF2-40B4-BE49-F238E27FC236}">
                  <a16:creationId xmlns:a16="http://schemas.microsoft.com/office/drawing/2014/main" id="{6DA0A239-F940-BF8B-2EB0-6AE3FEF44014}"/>
                </a:ext>
              </a:extLst>
            </p:cNvPr>
            <p:cNvSpPr/>
            <p:nvPr/>
          </p:nvSpPr>
          <p:spPr>
            <a:xfrm>
              <a:off x="7331355" y="2721478"/>
              <a:ext cx="1078732" cy="1078732"/>
            </a:xfrm>
            <a:prstGeom prst="ellipse">
              <a:avLst/>
            </a:prstGeom>
            <a:noFill/>
            <a:ln>
              <a:solidFill>
                <a:srgbClr val="FF741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a:extLst>
                <a:ext uri="{FF2B5EF4-FFF2-40B4-BE49-F238E27FC236}">
                  <a16:creationId xmlns:a16="http://schemas.microsoft.com/office/drawing/2014/main" id="{8CB3F170-2A0E-CE8F-1288-7E15561059EF}"/>
                </a:ext>
              </a:extLst>
            </p:cNvPr>
            <p:cNvSpPr/>
            <p:nvPr/>
          </p:nvSpPr>
          <p:spPr>
            <a:xfrm>
              <a:off x="10979285" y="2919101"/>
              <a:ext cx="709125" cy="70912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a:extLst>
                <a:ext uri="{FF2B5EF4-FFF2-40B4-BE49-F238E27FC236}">
                  <a16:creationId xmlns:a16="http://schemas.microsoft.com/office/drawing/2014/main" id="{2199347F-CD2D-94B8-6931-D478B813C7C0}"/>
                </a:ext>
              </a:extLst>
            </p:cNvPr>
            <p:cNvSpPr/>
            <p:nvPr/>
          </p:nvSpPr>
          <p:spPr>
            <a:xfrm>
              <a:off x="10794481" y="2727888"/>
              <a:ext cx="1078732" cy="1078732"/>
            </a:xfrm>
            <a:prstGeom prst="ellipse">
              <a:avLst/>
            </a:prstGeom>
            <a:noFill/>
            <a:ln>
              <a:solidFill>
                <a:srgbClr val="FF741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2" name="图片 41">
            <a:extLst>
              <a:ext uri="{FF2B5EF4-FFF2-40B4-BE49-F238E27FC236}">
                <a16:creationId xmlns:a16="http://schemas.microsoft.com/office/drawing/2014/main" id="{367EE59B-B7D1-32CD-554E-6DC1E54DCB1C}"/>
              </a:ext>
            </a:extLst>
          </p:cNvPr>
          <p:cNvPicPr>
            <a:picLocks noChangeAspect="1"/>
          </p:cNvPicPr>
          <p:nvPr/>
        </p:nvPicPr>
        <p:blipFill>
          <a:blip r:embed="rId5"/>
          <a:stretch>
            <a:fillRect/>
          </a:stretch>
        </p:blipFill>
        <p:spPr>
          <a:xfrm>
            <a:off x="6981914" y="0"/>
            <a:ext cx="4626341" cy="3760147"/>
          </a:xfrm>
          <a:prstGeom prst="rect">
            <a:avLst/>
          </a:prstGeom>
        </p:spPr>
      </p:pic>
      <p:pic>
        <p:nvPicPr>
          <p:cNvPr id="46" name="图片 45">
            <a:extLst>
              <a:ext uri="{FF2B5EF4-FFF2-40B4-BE49-F238E27FC236}">
                <a16:creationId xmlns:a16="http://schemas.microsoft.com/office/drawing/2014/main" id="{5F43C55E-A930-1EDD-4DBB-B36C3D9EA582}"/>
              </a:ext>
            </a:extLst>
          </p:cNvPr>
          <p:cNvPicPr>
            <a:picLocks noChangeAspect="1"/>
          </p:cNvPicPr>
          <p:nvPr/>
        </p:nvPicPr>
        <p:blipFill>
          <a:blip r:embed="rId6"/>
          <a:stretch>
            <a:fillRect/>
          </a:stretch>
        </p:blipFill>
        <p:spPr>
          <a:xfrm>
            <a:off x="7127310" y="3747880"/>
            <a:ext cx="4477996" cy="3110120"/>
          </a:xfrm>
          <a:prstGeom prst="rect">
            <a:avLst/>
          </a:prstGeom>
        </p:spPr>
      </p:pic>
      <mc:AlternateContent xmlns:mc="http://schemas.openxmlformats.org/markup-compatibility/2006" xmlns:a14="http://schemas.microsoft.com/office/drawing/2010/main">
        <mc:Choice Requires="a14">
          <p:sp>
            <p:nvSpPr>
              <p:cNvPr id="47" name="文本框 46">
                <a:extLst>
                  <a:ext uri="{FF2B5EF4-FFF2-40B4-BE49-F238E27FC236}">
                    <a16:creationId xmlns:a16="http://schemas.microsoft.com/office/drawing/2014/main" id="{C60EC483-A8B0-B5F7-ECE8-7C6C60911BEE}"/>
                  </a:ext>
                </a:extLst>
              </p:cNvPr>
              <p:cNvSpPr txBox="1"/>
              <p:nvPr/>
            </p:nvSpPr>
            <p:spPr>
              <a:xfrm>
                <a:off x="10238054" y="4130663"/>
                <a:ext cx="883383" cy="391646"/>
              </a:xfrm>
              <a:prstGeom prst="rect">
                <a:avLst/>
              </a:prstGeom>
              <a:noFill/>
            </p:spPr>
            <p:txBody>
              <a:bodyPr wrap="none" rtlCol="0">
                <a:spAutoFit/>
              </a:bodyPr>
              <a:lstStyle/>
              <a:p>
                <a14:m>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𝑁</m:t>
                        </m:r>
                      </m:e>
                      <m:sub>
                        <m:r>
                          <a:rPr lang="zh-CN" altLang="en-US" i="1" smtClean="0">
                            <a:latin typeface="Cambria Math" panose="02040503050406030204" pitchFamily="18" charset="0"/>
                          </a:rPr>
                          <m:t>𝜇</m:t>
                        </m:r>
                      </m:sub>
                    </m:sSub>
                  </m:oMath>
                </a14:m>
                <a:r>
                  <a:rPr lang="en-US" altLang="zh-CN" dirty="0"/>
                  <a:t>ratio</a:t>
                </a:r>
                <a:endParaRPr lang="zh-CN" altLang="en-US" dirty="0"/>
              </a:p>
            </p:txBody>
          </p:sp>
        </mc:Choice>
        <mc:Fallback xmlns="">
          <p:sp>
            <p:nvSpPr>
              <p:cNvPr id="47" name="文本框 46">
                <a:extLst>
                  <a:ext uri="{FF2B5EF4-FFF2-40B4-BE49-F238E27FC236}">
                    <a16:creationId xmlns:a16="http://schemas.microsoft.com/office/drawing/2014/main" id="{C60EC483-A8B0-B5F7-ECE8-7C6C60911BEE}"/>
                  </a:ext>
                </a:extLst>
              </p:cNvPr>
              <p:cNvSpPr txBox="1">
                <a:spLocks noRot="1" noChangeAspect="1" noMove="1" noResize="1" noEditPoints="1" noAdjustHandles="1" noChangeArrowheads="1" noChangeShapeType="1" noTextEdit="1"/>
              </p:cNvSpPr>
              <p:nvPr/>
            </p:nvSpPr>
            <p:spPr>
              <a:xfrm>
                <a:off x="10238054" y="4130663"/>
                <a:ext cx="883383" cy="391646"/>
              </a:xfrm>
              <a:prstGeom prst="rect">
                <a:avLst/>
              </a:prstGeom>
              <a:blipFill>
                <a:blip r:embed="rId7"/>
                <a:stretch>
                  <a:fillRect t="-7813" r="-6207" b="-2031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9" name="文本框 48">
                <a:extLst>
                  <a:ext uri="{FF2B5EF4-FFF2-40B4-BE49-F238E27FC236}">
                    <a16:creationId xmlns:a16="http://schemas.microsoft.com/office/drawing/2014/main" id="{B6BE7AE1-B696-035C-56CC-17FAF568BD3E}"/>
                  </a:ext>
                </a:extLst>
              </p:cNvPr>
              <p:cNvSpPr txBox="1"/>
              <p:nvPr/>
            </p:nvSpPr>
            <p:spPr>
              <a:xfrm>
                <a:off x="10238054" y="5347014"/>
                <a:ext cx="875368" cy="369332"/>
              </a:xfrm>
              <a:prstGeom prst="rect">
                <a:avLst/>
              </a:prstGeom>
              <a:noFill/>
            </p:spPr>
            <p:txBody>
              <a:bodyPr wrap="none" rtlCol="0">
                <a:spAutoFit/>
              </a:bodyPr>
              <a:lstStyle/>
              <a:p>
                <a14:m>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𝑒</m:t>
                        </m:r>
                      </m:sub>
                    </m:sSub>
                  </m:oMath>
                </a14:m>
                <a:r>
                  <a:rPr lang="en-US" altLang="zh-CN" dirty="0"/>
                  <a:t>ratio</a:t>
                </a:r>
                <a:endParaRPr lang="zh-CN" altLang="en-US" dirty="0"/>
              </a:p>
            </p:txBody>
          </p:sp>
        </mc:Choice>
        <mc:Fallback xmlns="">
          <p:sp>
            <p:nvSpPr>
              <p:cNvPr id="49" name="文本框 48">
                <a:extLst>
                  <a:ext uri="{FF2B5EF4-FFF2-40B4-BE49-F238E27FC236}">
                    <a16:creationId xmlns:a16="http://schemas.microsoft.com/office/drawing/2014/main" id="{B6BE7AE1-B696-035C-56CC-17FAF568BD3E}"/>
                  </a:ext>
                </a:extLst>
              </p:cNvPr>
              <p:cNvSpPr txBox="1">
                <a:spLocks noRot="1" noChangeAspect="1" noMove="1" noResize="1" noEditPoints="1" noAdjustHandles="1" noChangeArrowheads="1" noChangeShapeType="1" noTextEdit="1"/>
              </p:cNvSpPr>
              <p:nvPr/>
            </p:nvSpPr>
            <p:spPr>
              <a:xfrm>
                <a:off x="10238054" y="5347014"/>
                <a:ext cx="875368" cy="369332"/>
              </a:xfrm>
              <a:prstGeom prst="rect">
                <a:avLst/>
              </a:prstGeom>
              <a:blipFill>
                <a:blip r:embed="rId8"/>
                <a:stretch>
                  <a:fillRect t="-8197" r="-5556" b="-24590"/>
                </a:stretch>
              </a:blipFill>
            </p:spPr>
            <p:txBody>
              <a:bodyPr/>
              <a:lstStyle/>
              <a:p>
                <a:r>
                  <a:rPr lang="zh-CN" altLang="en-US">
                    <a:noFill/>
                  </a:rPr>
                  <a:t> </a:t>
                </a:r>
              </a:p>
            </p:txBody>
          </p:sp>
        </mc:Fallback>
      </mc:AlternateContent>
      <p:sp>
        <p:nvSpPr>
          <p:cNvPr id="51" name="文本框 50">
            <a:extLst>
              <a:ext uri="{FF2B5EF4-FFF2-40B4-BE49-F238E27FC236}">
                <a16:creationId xmlns:a16="http://schemas.microsoft.com/office/drawing/2014/main" id="{D686F152-7FA7-D0C3-C117-9E18C120245D}"/>
              </a:ext>
            </a:extLst>
          </p:cNvPr>
          <p:cNvSpPr txBox="1"/>
          <p:nvPr/>
        </p:nvSpPr>
        <p:spPr>
          <a:xfrm>
            <a:off x="11916345" y="6514305"/>
            <a:ext cx="261610"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6</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2852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1">
            <a:extLst>
              <a:ext uri="{FF2B5EF4-FFF2-40B4-BE49-F238E27FC236}">
                <a16:creationId xmlns:a16="http://schemas.microsoft.com/office/drawing/2014/main" id="{69E0AD2C-A65C-1C25-6C5F-3CE3B8E6EA6C}"/>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能量重建</a:t>
            </a:r>
            <a:endParaRPr lang="en-US" altLang="zh-CN" sz="3200" b="1" dirty="0">
              <a:latin typeface="华文新魏" panose="02010800040101010101" pitchFamily="2" charset="-122"/>
              <a:ea typeface="华文新魏" panose="02010800040101010101" pitchFamily="2" charset="-122"/>
            </a:endParaRPr>
          </a:p>
        </p:txBody>
      </p:sp>
      <p:pic>
        <p:nvPicPr>
          <p:cNvPr id="5" name="图片 4">
            <a:extLst>
              <a:ext uri="{FF2B5EF4-FFF2-40B4-BE49-F238E27FC236}">
                <a16:creationId xmlns:a16="http://schemas.microsoft.com/office/drawing/2014/main" id="{09EDAB8C-1809-09EE-CE91-39823ABDA250}"/>
              </a:ext>
            </a:extLst>
          </p:cNvPr>
          <p:cNvPicPr>
            <a:picLocks noChangeAspect="1"/>
          </p:cNvPicPr>
          <p:nvPr/>
        </p:nvPicPr>
        <p:blipFill>
          <a:blip r:embed="rId2"/>
          <a:stretch>
            <a:fillRect/>
          </a:stretch>
        </p:blipFill>
        <p:spPr>
          <a:xfrm>
            <a:off x="843403" y="1068020"/>
            <a:ext cx="10505194" cy="4250130"/>
          </a:xfrm>
          <a:prstGeom prst="rect">
            <a:avLst/>
          </a:prstGeom>
        </p:spPr>
      </p:pic>
      <p:sp>
        <p:nvSpPr>
          <p:cNvPr id="6" name="文本框 5">
            <a:extLst>
              <a:ext uri="{FF2B5EF4-FFF2-40B4-BE49-F238E27FC236}">
                <a16:creationId xmlns:a16="http://schemas.microsoft.com/office/drawing/2014/main" id="{E980533A-476C-7804-5E86-563673956039}"/>
              </a:ext>
            </a:extLst>
          </p:cNvPr>
          <p:cNvSpPr txBox="1"/>
          <p:nvPr/>
        </p:nvSpPr>
        <p:spPr>
          <a:xfrm>
            <a:off x="4284887" y="5789980"/>
            <a:ext cx="3518912" cy="400110"/>
          </a:xfrm>
          <a:prstGeom prst="rect">
            <a:avLst/>
          </a:prstGeom>
          <a:noFill/>
        </p:spPr>
        <p:txBody>
          <a:bodyPr wrap="none" rtlCol="0">
            <a:spAutoFit/>
          </a:bodyPr>
          <a:lstStyle/>
          <a:p>
            <a:r>
              <a:rPr lang="zh-CN" altLang="en-US" sz="2000" dirty="0">
                <a:latin typeface="楷体" panose="02010609060101010101" pitchFamily="49" charset="-122"/>
                <a:ea typeface="楷体" panose="02010609060101010101" pitchFamily="49" charset="-122"/>
              </a:rPr>
              <a:t>能量重建有一定的成分依赖性</a:t>
            </a:r>
          </a:p>
        </p:txBody>
      </p:sp>
      <p:sp>
        <p:nvSpPr>
          <p:cNvPr id="2" name="文本框 1">
            <a:extLst>
              <a:ext uri="{FF2B5EF4-FFF2-40B4-BE49-F238E27FC236}">
                <a16:creationId xmlns:a16="http://schemas.microsoft.com/office/drawing/2014/main" id="{BD852326-8EAE-561A-B9C8-26FD4AFE77C8}"/>
              </a:ext>
            </a:extLst>
          </p:cNvPr>
          <p:cNvSpPr txBox="1"/>
          <p:nvPr/>
        </p:nvSpPr>
        <p:spPr>
          <a:xfrm>
            <a:off x="8086127" y="596190"/>
            <a:ext cx="1338828" cy="369332"/>
          </a:xfrm>
          <a:prstGeom prst="rect">
            <a:avLst/>
          </a:prstGeom>
          <a:noFill/>
        </p:spPr>
        <p:txBody>
          <a:bodyPr wrap="none" rtlCol="0">
            <a:spAutoFit/>
          </a:bodyPr>
          <a:lstStyle/>
          <a:p>
            <a:r>
              <a:rPr lang="zh-CN" altLang="en-US" dirty="0">
                <a:latin typeface="楷体" panose="02010609060101010101" pitchFamily="49" charset="-122"/>
                <a:ea typeface="楷体" panose="02010609060101010101" pitchFamily="49" charset="-122"/>
              </a:rPr>
              <a:t>程沁宜报告</a:t>
            </a:r>
          </a:p>
        </p:txBody>
      </p:sp>
      <p:pic>
        <p:nvPicPr>
          <p:cNvPr id="4" name="图片 3">
            <a:extLst>
              <a:ext uri="{FF2B5EF4-FFF2-40B4-BE49-F238E27FC236}">
                <a16:creationId xmlns:a16="http://schemas.microsoft.com/office/drawing/2014/main" id="{CFE1749F-D21A-5629-1156-37A761902E07}"/>
              </a:ext>
            </a:extLst>
          </p:cNvPr>
          <p:cNvPicPr>
            <a:picLocks noChangeAspect="1"/>
          </p:cNvPicPr>
          <p:nvPr/>
        </p:nvPicPr>
        <p:blipFill>
          <a:blip r:embed="rId3"/>
          <a:stretch>
            <a:fillRect/>
          </a:stretch>
        </p:blipFill>
        <p:spPr>
          <a:xfrm>
            <a:off x="4172358" y="540995"/>
            <a:ext cx="3847281" cy="527025"/>
          </a:xfrm>
          <a:prstGeom prst="rect">
            <a:avLst/>
          </a:prstGeom>
        </p:spPr>
      </p:pic>
    </p:spTree>
    <p:extLst>
      <p:ext uri="{BB962C8B-B14F-4D97-AF65-F5344CB8AC3E}">
        <p14:creationId xmlns:p14="http://schemas.microsoft.com/office/powerpoint/2010/main" val="3563407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a:extLst>
              <a:ext uri="{FF2B5EF4-FFF2-40B4-BE49-F238E27FC236}">
                <a16:creationId xmlns:a16="http://schemas.microsoft.com/office/drawing/2014/main" id="{16EBA612-E61D-F6DE-2932-CFC2FC2B5B2F}"/>
              </a:ext>
            </a:extLst>
          </p:cNvPr>
          <p:cNvSpPr>
            <a:spLocks noGrp="1"/>
          </p:cNvSpPr>
          <p:nvPr>
            <p:ph type="body" sz="quarter" idx="10"/>
          </p:nvPr>
        </p:nvSpPr>
        <p:spPr>
          <a:xfrm>
            <a:off x="528897" y="377065"/>
            <a:ext cx="5567103" cy="538994"/>
          </a:xfrm>
        </p:spPr>
        <p:txBody>
          <a:bodyPr wrap="square">
            <a:spAutoFit/>
          </a:bodyPr>
          <a:lstStyle/>
          <a:p>
            <a:r>
              <a:rPr lang="zh-CN" altLang="en-US" sz="3200" b="1" dirty="0">
                <a:latin typeface="华文新魏" panose="02010800040101010101" pitchFamily="2" charset="-122"/>
                <a:ea typeface="华文新魏" panose="02010800040101010101" pitchFamily="2" charset="-122"/>
              </a:rPr>
              <a:t>能量重建</a:t>
            </a:r>
            <a:endParaRPr lang="en-US" altLang="zh-CN" sz="3200" b="1" dirty="0">
              <a:latin typeface="华文新魏" panose="02010800040101010101" pitchFamily="2" charset="-122"/>
              <a:ea typeface="华文新魏" panose="02010800040101010101" pitchFamily="2" charset="-122"/>
            </a:endParaRPr>
          </a:p>
        </p:txBody>
      </p:sp>
      <p:pic>
        <p:nvPicPr>
          <p:cNvPr id="8" name="图片 7">
            <a:extLst>
              <a:ext uri="{FF2B5EF4-FFF2-40B4-BE49-F238E27FC236}">
                <a16:creationId xmlns:a16="http://schemas.microsoft.com/office/drawing/2014/main" id="{0E263BCA-B40B-41DF-8C42-5FEF1DF77740}"/>
              </a:ext>
            </a:extLst>
          </p:cNvPr>
          <p:cNvPicPr>
            <a:picLocks noChangeAspect="1"/>
          </p:cNvPicPr>
          <p:nvPr/>
        </p:nvPicPr>
        <p:blipFill>
          <a:blip r:embed="rId2"/>
          <a:stretch>
            <a:fillRect/>
          </a:stretch>
        </p:blipFill>
        <p:spPr>
          <a:xfrm>
            <a:off x="260835" y="1121818"/>
            <a:ext cx="5567104" cy="4079042"/>
          </a:xfrm>
          <a:prstGeom prst="rect">
            <a:avLst/>
          </a:prstGeom>
        </p:spPr>
      </p:pic>
      <p:pic>
        <p:nvPicPr>
          <p:cNvPr id="10" name="图片 9">
            <a:extLst>
              <a:ext uri="{FF2B5EF4-FFF2-40B4-BE49-F238E27FC236}">
                <a16:creationId xmlns:a16="http://schemas.microsoft.com/office/drawing/2014/main" id="{5B4840BF-DA98-5983-63B2-D2DD71CC3E31}"/>
              </a:ext>
            </a:extLst>
          </p:cNvPr>
          <p:cNvPicPr>
            <a:picLocks noChangeAspect="1"/>
          </p:cNvPicPr>
          <p:nvPr/>
        </p:nvPicPr>
        <p:blipFill>
          <a:blip r:embed="rId3"/>
          <a:stretch>
            <a:fillRect/>
          </a:stretch>
        </p:blipFill>
        <p:spPr>
          <a:xfrm>
            <a:off x="6364063" y="1121818"/>
            <a:ext cx="5714175" cy="4079042"/>
          </a:xfrm>
          <a:prstGeom prst="rect">
            <a:avLst/>
          </a:prstGeom>
        </p:spPr>
      </p:pic>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FBF9A06F-EB7A-26D7-F042-DC73E5E002D1}"/>
                  </a:ext>
                </a:extLst>
              </p:cNvPr>
              <p:cNvSpPr txBox="1"/>
              <p:nvPr/>
            </p:nvSpPr>
            <p:spPr>
              <a:xfrm>
                <a:off x="7732166" y="1602028"/>
                <a:ext cx="22315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𝑝</m:t>
                          </m:r>
                        </m:e>
                        <m:sub>
                          <m:r>
                            <a:rPr lang="en-US" altLang="zh-CN" b="0" i="1" smtClean="0">
                              <a:latin typeface="Cambria Math" panose="02040503050406030204" pitchFamily="18" charset="0"/>
                            </a:rPr>
                            <m:t>1</m:t>
                          </m:r>
                        </m:sub>
                      </m:sSub>
                      <m:r>
                        <a:rPr lang="en-US" altLang="zh-CN" b="0" i="1" smtClean="0">
                          <a:latin typeface="Cambria Math" panose="02040503050406030204" pitchFamily="18" charset="0"/>
                        </a:rPr>
                        <m:t>=1.0281</m:t>
                      </m:r>
                      <m:r>
                        <a:rPr lang="en-US" altLang="zh-CN" b="0" i="1" smtClean="0">
                          <a:latin typeface="Cambria Math" panose="02040503050406030204" pitchFamily="18" charset="0"/>
                          <a:ea typeface="Cambria Math" panose="02040503050406030204" pitchFamily="18" charset="0"/>
                        </a:rPr>
                        <m:t>±0.0006</m:t>
                      </m:r>
                    </m:oMath>
                  </m:oMathPara>
                </a14:m>
                <a:endParaRPr lang="zh-CN" altLang="en-US" dirty="0"/>
              </a:p>
            </p:txBody>
          </p:sp>
        </mc:Choice>
        <mc:Fallback xmlns="">
          <p:sp>
            <p:nvSpPr>
              <p:cNvPr id="11" name="文本框 10">
                <a:extLst>
                  <a:ext uri="{FF2B5EF4-FFF2-40B4-BE49-F238E27FC236}">
                    <a16:creationId xmlns:a16="http://schemas.microsoft.com/office/drawing/2014/main" id="{FBF9A06F-EB7A-26D7-F042-DC73E5E002D1}"/>
                  </a:ext>
                </a:extLst>
              </p:cNvPr>
              <p:cNvSpPr txBox="1">
                <a:spLocks noRot="1" noChangeAspect="1" noMove="1" noResize="1" noEditPoints="1" noAdjustHandles="1" noChangeArrowheads="1" noChangeShapeType="1" noTextEdit="1"/>
              </p:cNvSpPr>
              <p:nvPr/>
            </p:nvSpPr>
            <p:spPr>
              <a:xfrm>
                <a:off x="7732166" y="1602028"/>
                <a:ext cx="2231508" cy="276999"/>
              </a:xfrm>
              <a:prstGeom prst="rect">
                <a:avLst/>
              </a:prstGeom>
              <a:blipFill>
                <a:blip r:embed="rId4"/>
                <a:stretch>
                  <a:fillRect l="-2186" r="-2459"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8F6FE938-E21E-E2ED-670D-94456766B5A6}"/>
                  </a:ext>
                </a:extLst>
              </p:cNvPr>
              <p:cNvSpPr txBox="1"/>
              <p:nvPr/>
            </p:nvSpPr>
            <p:spPr>
              <a:xfrm>
                <a:off x="1600809" y="1602029"/>
                <a:ext cx="22315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𝑝</m:t>
                          </m:r>
                        </m:e>
                        <m:sub>
                          <m:r>
                            <a:rPr lang="en-US" altLang="zh-CN" b="0" i="1" smtClean="0">
                              <a:latin typeface="Cambria Math" panose="02040503050406030204" pitchFamily="18" charset="0"/>
                            </a:rPr>
                            <m:t>1</m:t>
                          </m:r>
                        </m:sub>
                      </m:sSub>
                      <m:r>
                        <a:rPr lang="en-US" altLang="zh-CN" b="0" i="1" smtClean="0">
                          <a:latin typeface="Cambria Math" panose="02040503050406030204" pitchFamily="18" charset="0"/>
                        </a:rPr>
                        <m:t>=0.9433</m:t>
                      </m:r>
                      <m:r>
                        <a:rPr lang="en-US" altLang="zh-CN" b="0" i="1" smtClean="0">
                          <a:latin typeface="Cambria Math" panose="02040503050406030204" pitchFamily="18" charset="0"/>
                          <a:ea typeface="Cambria Math" panose="02040503050406030204" pitchFamily="18" charset="0"/>
                        </a:rPr>
                        <m:t>±0.0007</m:t>
                      </m:r>
                    </m:oMath>
                  </m:oMathPara>
                </a14:m>
                <a:endParaRPr lang="zh-CN" altLang="en-US" dirty="0"/>
              </a:p>
            </p:txBody>
          </p:sp>
        </mc:Choice>
        <mc:Fallback xmlns="">
          <p:sp>
            <p:nvSpPr>
              <p:cNvPr id="12" name="文本框 11">
                <a:extLst>
                  <a:ext uri="{FF2B5EF4-FFF2-40B4-BE49-F238E27FC236}">
                    <a16:creationId xmlns:a16="http://schemas.microsoft.com/office/drawing/2014/main" id="{8F6FE938-E21E-E2ED-670D-94456766B5A6}"/>
                  </a:ext>
                </a:extLst>
              </p:cNvPr>
              <p:cNvSpPr txBox="1">
                <a:spLocks noRot="1" noChangeAspect="1" noMove="1" noResize="1" noEditPoints="1" noAdjustHandles="1" noChangeArrowheads="1" noChangeShapeType="1" noTextEdit="1"/>
              </p:cNvSpPr>
              <p:nvPr/>
            </p:nvSpPr>
            <p:spPr>
              <a:xfrm>
                <a:off x="1600809" y="1602029"/>
                <a:ext cx="2231508" cy="276999"/>
              </a:xfrm>
              <a:prstGeom prst="rect">
                <a:avLst/>
              </a:prstGeom>
              <a:blipFill>
                <a:blip r:embed="rId5"/>
                <a:stretch>
                  <a:fillRect l="-2186" r="-2186"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259C4A84-1516-D7AE-02E6-11B0FA86F9CC}"/>
                  </a:ext>
                </a:extLst>
              </p:cNvPr>
              <p:cNvSpPr txBox="1"/>
              <p:nvPr/>
            </p:nvSpPr>
            <p:spPr>
              <a:xfrm>
                <a:off x="601230" y="5681071"/>
                <a:ext cx="3882988" cy="40863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altLang="zh-CN" b="1" i="1" smtClean="0">
                              <a:latin typeface="Cambria Math" panose="02040503050406030204" pitchFamily="18" charset="0"/>
                            </a:rPr>
                          </m:ctrlPr>
                        </m:sSubSupPr>
                        <m:e>
                          <m:r>
                            <a:rPr lang="en-US" altLang="zh-CN" b="1" i="1" smtClean="0">
                              <a:latin typeface="Cambria Math" panose="02040503050406030204" pitchFamily="18" charset="0"/>
                            </a:rPr>
                            <m:t>𝑵</m:t>
                          </m:r>
                        </m:e>
                        <m:sub>
                          <m:r>
                            <a:rPr lang="en-US" altLang="zh-CN" b="1" i="1" smtClean="0">
                              <a:latin typeface="Cambria Math" panose="02040503050406030204" pitchFamily="18" charset="0"/>
                            </a:rPr>
                            <m:t>𝒆</m:t>
                          </m:r>
                          <m:r>
                            <a:rPr lang="zh-CN" altLang="en-US" b="1" i="1" smtClean="0">
                              <a:latin typeface="Cambria Math" panose="02040503050406030204" pitchFamily="18" charset="0"/>
                            </a:rPr>
                            <m:t>𝝁</m:t>
                          </m:r>
                        </m:sub>
                        <m:sup>
                          <m:r>
                            <a:rPr lang="en-US" altLang="zh-CN" b="1" i="1" smtClean="0">
                              <a:latin typeface="Cambria Math" panose="02040503050406030204" pitchFamily="18" charset="0"/>
                            </a:rPr>
                            <m:t>𝒂𝒍𝒍</m:t>
                          </m:r>
                        </m:sup>
                      </m:sSubSup>
                      <m:r>
                        <a:rPr lang="en-US" altLang="zh-CN" b="1" i="1" smtClean="0">
                          <a:latin typeface="Cambria Math" panose="02040503050406030204" pitchFamily="18" charset="0"/>
                        </a:rPr>
                        <m:t>=</m:t>
                      </m:r>
                      <m:sSubSup>
                        <m:sSubSupPr>
                          <m:ctrlPr>
                            <a:rPr lang="en-US" altLang="zh-CN" b="1" i="1" smtClean="0">
                              <a:latin typeface="Cambria Math" panose="02040503050406030204" pitchFamily="18" charset="0"/>
                            </a:rPr>
                          </m:ctrlPr>
                        </m:sSubSupPr>
                        <m:e>
                          <m:r>
                            <a:rPr lang="en-US" altLang="zh-CN" b="1" i="1" smtClean="0">
                              <a:latin typeface="Cambria Math" panose="02040503050406030204" pitchFamily="18" charset="0"/>
                            </a:rPr>
                            <m:t>𝑵</m:t>
                          </m:r>
                        </m:e>
                        <m:sub>
                          <m:r>
                            <a:rPr lang="en-US" altLang="zh-CN" b="1" i="1" smtClean="0">
                              <a:latin typeface="Cambria Math" panose="02040503050406030204" pitchFamily="18" charset="0"/>
                            </a:rPr>
                            <m:t>𝒆</m:t>
                          </m:r>
                        </m:sub>
                        <m:sup>
                          <m:r>
                            <a:rPr lang="en-US" altLang="zh-CN" b="1" i="1" smtClean="0">
                              <a:latin typeface="Cambria Math" panose="02040503050406030204" pitchFamily="18" charset="0"/>
                            </a:rPr>
                            <m:t>𝒂𝒍𝒍</m:t>
                          </m:r>
                        </m:sup>
                      </m:sSubSup>
                      <m:r>
                        <a:rPr lang="en-US" altLang="zh-CN" b="1" i="1" smtClean="0">
                          <a:latin typeface="Cambria Math" panose="02040503050406030204" pitchFamily="18" charset="0"/>
                        </a:rPr>
                        <m:t>+</m:t>
                      </m:r>
                      <m:sSubSup>
                        <m:sSubSupPr>
                          <m:ctrlPr>
                            <a:rPr lang="en-US" altLang="zh-CN" b="1" i="1" smtClean="0">
                              <a:solidFill>
                                <a:srgbClr val="FF0000"/>
                              </a:solidFill>
                              <a:latin typeface="Cambria Math" panose="02040503050406030204" pitchFamily="18" charset="0"/>
                            </a:rPr>
                          </m:ctrlPr>
                        </m:sSubSupPr>
                        <m:e>
                          <m:r>
                            <a:rPr lang="en-US" altLang="zh-CN" b="1" i="1" smtClean="0">
                              <a:solidFill>
                                <a:srgbClr val="FF0000"/>
                              </a:solidFill>
                              <a:latin typeface="Cambria Math" panose="02040503050406030204" pitchFamily="18" charset="0"/>
                            </a:rPr>
                            <m:t>𝟖</m:t>
                          </m:r>
                          <m:r>
                            <a:rPr lang="en-US" altLang="zh-CN" b="1" i="1" smtClean="0">
                              <a:latin typeface="Cambria Math" panose="02040503050406030204" pitchFamily="18" charset="0"/>
                            </a:rPr>
                            <m:t>𝑵</m:t>
                          </m:r>
                        </m:e>
                        <m:sub>
                          <m:r>
                            <a:rPr lang="zh-CN" altLang="en-US" b="1" i="1" smtClean="0">
                              <a:latin typeface="Cambria Math" panose="02040503050406030204" pitchFamily="18" charset="0"/>
                            </a:rPr>
                            <m:t>𝝁</m:t>
                          </m:r>
                        </m:sub>
                        <m:sup>
                          <m:r>
                            <a:rPr lang="en-US" altLang="zh-CN" b="1" i="1" smtClean="0">
                              <a:latin typeface="Cambria Math" panose="02040503050406030204" pitchFamily="18" charset="0"/>
                            </a:rPr>
                            <m:t>𝒂𝒍𝒍</m:t>
                          </m:r>
                        </m:sup>
                      </m:sSubSup>
                    </m:oMath>
                  </m:oMathPara>
                </a14:m>
                <a:endParaRPr lang="zh-CN" altLang="en-US" dirty="0"/>
              </a:p>
            </p:txBody>
          </p:sp>
        </mc:Choice>
        <mc:Fallback xmlns="">
          <p:sp>
            <p:nvSpPr>
              <p:cNvPr id="14" name="文本框 13">
                <a:extLst>
                  <a:ext uri="{FF2B5EF4-FFF2-40B4-BE49-F238E27FC236}">
                    <a16:creationId xmlns:a16="http://schemas.microsoft.com/office/drawing/2014/main" id="{259C4A84-1516-D7AE-02E6-11B0FA86F9CC}"/>
                  </a:ext>
                </a:extLst>
              </p:cNvPr>
              <p:cNvSpPr txBox="1">
                <a:spLocks noRot="1" noChangeAspect="1" noMove="1" noResize="1" noEditPoints="1" noAdjustHandles="1" noChangeArrowheads="1" noChangeShapeType="1" noTextEdit="1"/>
              </p:cNvSpPr>
              <p:nvPr/>
            </p:nvSpPr>
            <p:spPr>
              <a:xfrm>
                <a:off x="601230" y="5681071"/>
                <a:ext cx="3882988" cy="408638"/>
              </a:xfrm>
              <a:prstGeom prst="rect">
                <a:avLst/>
              </a:prstGeom>
              <a:blipFill>
                <a:blip r:embed="rId6"/>
                <a:stretch>
                  <a:fillRect b="-1493"/>
                </a:stretch>
              </a:blipFill>
            </p:spPr>
            <p:txBody>
              <a:bodyPr/>
              <a:lstStyle/>
              <a:p>
                <a:r>
                  <a:rPr lang="zh-CN" altLang="en-US">
                    <a:noFill/>
                  </a:rPr>
                  <a:t> </a:t>
                </a:r>
              </a:p>
            </p:txBody>
          </p:sp>
        </mc:Fallback>
      </mc:AlternateContent>
      <p:sp>
        <p:nvSpPr>
          <p:cNvPr id="3" name="文本框 2">
            <a:extLst>
              <a:ext uri="{FF2B5EF4-FFF2-40B4-BE49-F238E27FC236}">
                <a16:creationId xmlns:a16="http://schemas.microsoft.com/office/drawing/2014/main" id="{B2D40D9D-457F-FDF0-18F4-2541DDE29291}"/>
              </a:ext>
            </a:extLst>
          </p:cNvPr>
          <p:cNvSpPr txBox="1"/>
          <p:nvPr/>
        </p:nvSpPr>
        <p:spPr>
          <a:xfrm>
            <a:off x="11916345" y="6514305"/>
            <a:ext cx="261610"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8</a:t>
            </a:r>
            <a:endParaRPr lang="zh-CN" altLang="en-US" sz="12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文本框 1">
                <a:extLst>
                  <a:ext uri="{FF2B5EF4-FFF2-40B4-BE49-F238E27FC236}">
                    <a16:creationId xmlns:a16="http://schemas.microsoft.com/office/drawing/2014/main" id="{053A1783-5DD5-6B95-8AF1-A029AF0F29BF}"/>
                  </a:ext>
                </a:extLst>
              </p:cNvPr>
              <p:cNvSpPr txBox="1"/>
              <p:nvPr/>
            </p:nvSpPr>
            <p:spPr>
              <a:xfrm>
                <a:off x="3891686" y="5625389"/>
                <a:ext cx="8315097" cy="713529"/>
              </a:xfrm>
              <a:prstGeom prst="rect">
                <a:avLst/>
              </a:prstGeom>
              <a:noFill/>
            </p:spPr>
            <p:txBody>
              <a:bodyPr wrap="none" rtlCol="0">
                <a:spAutoFit/>
              </a:bodyPr>
              <a:lstStyle/>
              <a:p>
                <a14:m>
                  <m:oMath xmlns:m="http://schemas.openxmlformats.org/officeDocument/2006/math">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𝑒</m:t>
                        </m:r>
                      </m:sub>
                      <m:sup>
                        <m:r>
                          <a:rPr lang="en-US" altLang="zh-CN" b="0" i="1" smtClean="0">
                            <a:latin typeface="Cambria Math" panose="02040503050406030204" pitchFamily="18" charset="0"/>
                          </a:rPr>
                          <m:t>𝑎𝑙𝑙</m:t>
                        </m:r>
                      </m:sup>
                    </m:sSubSup>
                  </m:oMath>
                </a14:m>
                <a:r>
                  <a:rPr lang="zh-CN" altLang="en-US" dirty="0">
                    <a:latin typeface="Times New Roman" panose="02020603050405020304" pitchFamily="18" charset="0"/>
                    <a:ea typeface="楷体" panose="02010609060101010101" pitchFamily="49" charset="-122"/>
                    <a:cs typeface="Times New Roman" panose="02020603050405020304" pitchFamily="18" charset="0"/>
                  </a:rPr>
                  <a:t>随能量的分布，大于</a:t>
                </a:r>
                <a:r>
                  <a:rPr lang="en-US" altLang="zh-CN" dirty="0">
                    <a:latin typeface="Times New Roman" panose="02020603050405020304" pitchFamily="18" charset="0"/>
                    <a:ea typeface="楷体" panose="02010609060101010101" pitchFamily="49" charset="-122"/>
                    <a:cs typeface="Times New Roman" panose="02020603050405020304" pitchFamily="18" charset="0"/>
                  </a:rPr>
                  <a:t>10PeV</a:t>
                </a:r>
                <a:r>
                  <a:rPr lang="zh-CN" altLang="en-US" dirty="0">
                    <a:latin typeface="Times New Roman" panose="02020603050405020304" pitchFamily="18" charset="0"/>
                    <a:ea typeface="楷体" panose="02010609060101010101" pitchFamily="49" charset="-122"/>
                    <a:cs typeface="Times New Roman" panose="02020603050405020304" pitchFamily="18" charset="0"/>
                  </a:rPr>
                  <a:t>之后成分依赖减弱，为降低</a:t>
                </a:r>
                <a14:m>
                  <m:oMath xmlns:m="http://schemas.openxmlformats.org/officeDocument/2006/math">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𝑁</m:t>
                        </m:r>
                      </m:e>
                      <m:sub>
                        <m:r>
                          <a:rPr lang="zh-CN" altLang="en-US" i="1" smtClean="0">
                            <a:latin typeface="Cambria Math" panose="02040503050406030204" pitchFamily="18" charset="0"/>
                          </a:rPr>
                          <m:t>𝜇</m:t>
                        </m:r>
                      </m:sub>
                      <m:sup>
                        <m:r>
                          <a:rPr lang="en-US" altLang="zh-CN" b="0" i="1" smtClean="0">
                            <a:latin typeface="Cambria Math" panose="02040503050406030204" pitchFamily="18" charset="0"/>
                          </a:rPr>
                          <m:t>𝑎𝑙𝑙</m:t>
                        </m:r>
                      </m:sup>
                    </m:sSubSup>
                  </m:oMath>
                </a14:m>
                <a:r>
                  <a:rPr lang="zh-CN" altLang="en-US" dirty="0">
                    <a:latin typeface="Times New Roman" panose="02020603050405020304" pitchFamily="18" charset="0"/>
                    <a:ea typeface="楷体" panose="02010609060101010101" pitchFamily="49" charset="-122"/>
                    <a:cs typeface="Times New Roman" panose="02020603050405020304" pitchFamily="18" charset="0"/>
                  </a:rPr>
                  <a:t>成分依赖的贡献，</a:t>
                </a:r>
                <a:endParaRPr lang="en-US" altLang="zh-CN" dirty="0">
                  <a:latin typeface="Times New Roman" panose="02020603050405020304" pitchFamily="18" charset="0"/>
                  <a:ea typeface="楷体" panose="02010609060101010101" pitchFamily="49" charset="-122"/>
                  <a:cs typeface="Times New Roman" panose="02020603050405020304" pitchFamily="18" charset="0"/>
                </a:endParaRPr>
              </a:p>
              <a:p>
                <a:r>
                  <a:rPr lang="zh-CN" altLang="en-US" dirty="0">
                    <a:latin typeface="Times New Roman" panose="02020603050405020304" pitchFamily="18" charset="0"/>
                    <a:ea typeface="楷体" panose="02010609060101010101" pitchFamily="49" charset="-122"/>
                    <a:cs typeface="Times New Roman" panose="02020603050405020304" pitchFamily="18" charset="0"/>
                  </a:rPr>
                  <a:t>优化</a:t>
                </a:r>
                <a14:m>
                  <m:oMath xmlns:m="http://schemas.openxmlformats.org/officeDocument/2006/math">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𝑁</m:t>
                        </m:r>
                      </m:e>
                      <m:sub>
                        <m:r>
                          <a:rPr lang="zh-CN" altLang="en-US" i="1" smtClean="0">
                            <a:latin typeface="Cambria Math" panose="02040503050406030204" pitchFamily="18" charset="0"/>
                          </a:rPr>
                          <m:t>𝜇</m:t>
                        </m:r>
                      </m:sub>
                      <m:sup>
                        <m:r>
                          <a:rPr lang="en-US" altLang="zh-CN" b="0" i="1" smtClean="0">
                            <a:latin typeface="Cambria Math" panose="02040503050406030204" pitchFamily="18" charset="0"/>
                          </a:rPr>
                          <m:t>𝑎𝑙𝑙</m:t>
                        </m:r>
                      </m:sup>
                    </m:sSubSup>
                  </m:oMath>
                </a14:m>
                <a:r>
                  <a:rPr lang="zh-CN" altLang="en-US" dirty="0">
                    <a:latin typeface="Times New Roman" panose="02020603050405020304" pitchFamily="18" charset="0"/>
                    <a:ea typeface="楷体" panose="02010609060101010101" pitchFamily="49" charset="-122"/>
                    <a:cs typeface="Times New Roman" panose="02020603050405020304" pitchFamily="18" charset="0"/>
                  </a:rPr>
                  <a:t> 的系数为</a:t>
                </a:r>
                <a:r>
                  <a:rPr lang="en-US" altLang="zh-CN" dirty="0">
                    <a:latin typeface="Times New Roman" panose="02020603050405020304" pitchFamily="18" charset="0"/>
                    <a:ea typeface="楷体" panose="02010609060101010101" pitchFamily="49" charset="-122"/>
                    <a:cs typeface="Times New Roman" panose="02020603050405020304" pitchFamily="18" charset="0"/>
                  </a:rPr>
                  <a:t>8</a:t>
                </a:r>
                <a:endParaRPr lang="zh-CN" altLang="en-US" dirty="0">
                  <a:latin typeface="Times New Roman" panose="02020603050405020304" pitchFamily="18" charset="0"/>
                  <a:ea typeface="楷体" panose="02010609060101010101" pitchFamily="49" charset="-122"/>
                  <a:cs typeface="Times New Roman" panose="02020603050405020304" pitchFamily="18" charset="0"/>
                </a:endParaRPr>
              </a:p>
            </p:txBody>
          </p:sp>
        </mc:Choice>
        <mc:Fallback xmlns="">
          <p:sp>
            <p:nvSpPr>
              <p:cNvPr id="2" name="文本框 1">
                <a:extLst>
                  <a:ext uri="{FF2B5EF4-FFF2-40B4-BE49-F238E27FC236}">
                    <a16:creationId xmlns:a16="http://schemas.microsoft.com/office/drawing/2014/main" id="{053A1783-5DD5-6B95-8AF1-A029AF0F29BF}"/>
                  </a:ext>
                </a:extLst>
              </p:cNvPr>
              <p:cNvSpPr txBox="1">
                <a:spLocks noRot="1" noChangeAspect="1" noMove="1" noResize="1" noEditPoints="1" noAdjustHandles="1" noChangeArrowheads="1" noChangeShapeType="1" noTextEdit="1"/>
              </p:cNvSpPr>
              <p:nvPr/>
            </p:nvSpPr>
            <p:spPr>
              <a:xfrm>
                <a:off x="3891686" y="5625389"/>
                <a:ext cx="8315097" cy="713529"/>
              </a:xfrm>
              <a:prstGeom prst="rect">
                <a:avLst/>
              </a:prstGeom>
              <a:blipFill>
                <a:blip r:embed="rId7"/>
                <a:stretch>
                  <a:fillRect l="-587" t="-5983" r="-293" b="-9402"/>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20466323-A29D-0B48-78AE-B04F88453064}"/>
              </a:ext>
            </a:extLst>
          </p:cNvPr>
          <p:cNvPicPr>
            <a:picLocks noChangeAspect="1"/>
          </p:cNvPicPr>
          <p:nvPr/>
        </p:nvPicPr>
        <p:blipFill>
          <a:blip r:embed="rId8"/>
          <a:stretch>
            <a:fillRect/>
          </a:stretch>
        </p:blipFill>
        <p:spPr>
          <a:xfrm>
            <a:off x="2362572" y="344490"/>
            <a:ext cx="4904228" cy="777327"/>
          </a:xfrm>
          <a:prstGeom prst="rect">
            <a:avLst/>
          </a:prstGeom>
        </p:spPr>
      </p:pic>
      <p:pic>
        <p:nvPicPr>
          <p:cNvPr id="6" name="图片 5">
            <a:extLst>
              <a:ext uri="{FF2B5EF4-FFF2-40B4-BE49-F238E27FC236}">
                <a16:creationId xmlns:a16="http://schemas.microsoft.com/office/drawing/2014/main" id="{EF070BF5-52CE-0506-18B3-11FCC3AC991D}"/>
              </a:ext>
            </a:extLst>
          </p:cNvPr>
          <p:cNvPicPr>
            <a:picLocks noChangeAspect="1"/>
          </p:cNvPicPr>
          <p:nvPr/>
        </p:nvPicPr>
        <p:blipFill>
          <a:blip r:embed="rId9"/>
          <a:stretch>
            <a:fillRect/>
          </a:stretch>
        </p:blipFill>
        <p:spPr>
          <a:xfrm>
            <a:off x="7168588" y="344489"/>
            <a:ext cx="4025695" cy="809903"/>
          </a:xfrm>
          <a:prstGeom prst="rect">
            <a:avLst/>
          </a:prstGeom>
        </p:spPr>
      </p:pic>
    </p:spTree>
    <p:extLst>
      <p:ext uri="{BB962C8B-B14F-4D97-AF65-F5344CB8AC3E}">
        <p14:creationId xmlns:p14="http://schemas.microsoft.com/office/powerpoint/2010/main" val="12266941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Moderate&quot;,&quot;Name&quot;:&quot;适中&quot;,&quot;Kind&quot;:&quot;System&quot;,&quot;OldGuidesSetting&quot;:{&quot;HeaderHeight&quot;:13.0,&quot;FooterHeight&quot;:6.0,&quot;SideMargin&quot;:4.0,&quot;TopMargin&quot;:0.0,&quot;BottomMargin&quot;:0.0,&quot;IntervalMargin&quot;:1.5}}"/>
</p:tagLst>
</file>

<file path=ppt/theme/theme1.xml><?xml version="1.0" encoding="utf-8"?>
<a:theme xmlns:a="http://schemas.openxmlformats.org/drawingml/2006/main" name="Office 主题​​">
  <a:themeElements>
    <a:clrScheme name="蓝色暖调">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ont">
      <a:majorFont>
        <a:latin typeface="OPPOSans H"/>
        <a:ea typeface="OPPOSans H"/>
        <a:cs typeface=""/>
      </a:majorFont>
      <a:minorFont>
        <a:latin typeface="OPPOSans R"/>
        <a:ea typeface="OPPOSans 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4427</TotalTime>
  <Words>1115</Words>
  <Application>Microsoft Office PowerPoint</Application>
  <PresentationFormat>宽屏</PresentationFormat>
  <Paragraphs>174</Paragraphs>
  <Slides>25</Slides>
  <Notes>8</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25</vt:i4>
      </vt:variant>
    </vt:vector>
  </HeadingPairs>
  <TitlesOfParts>
    <vt:vector size="35" baseType="lpstr">
      <vt:lpstr>楷体</vt:lpstr>
      <vt:lpstr>Arial Rounded MT Bold</vt:lpstr>
      <vt:lpstr>Wingdings</vt:lpstr>
      <vt:lpstr>Times New Roman</vt:lpstr>
      <vt:lpstr>Cambria Math</vt:lpstr>
      <vt:lpstr>华文新魏</vt:lpstr>
      <vt:lpstr>Calibri</vt:lpstr>
      <vt:lpstr>Arial</vt:lpstr>
      <vt:lpstr>等线</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肖 沣宸</dc:creator>
  <cp:lastModifiedBy>Feifei Zhang</cp:lastModifiedBy>
  <cp:revision>78</cp:revision>
  <dcterms:created xsi:type="dcterms:W3CDTF">2022-07-03T08:30:08Z</dcterms:created>
  <dcterms:modified xsi:type="dcterms:W3CDTF">2026-08-16T13:32:22Z</dcterms:modified>
</cp:coreProperties>
</file>