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499" r:id="rId2"/>
    <p:sldId id="257" r:id="rId3"/>
    <p:sldId id="524" r:id="rId4"/>
    <p:sldId id="256" r:id="rId5"/>
    <p:sldId id="500" r:id="rId6"/>
    <p:sldId id="501" r:id="rId7"/>
    <p:sldId id="512" r:id="rId8"/>
    <p:sldId id="258" r:id="rId9"/>
    <p:sldId id="513" r:id="rId10"/>
    <p:sldId id="259" r:id="rId11"/>
    <p:sldId id="260" r:id="rId12"/>
    <p:sldId id="521" r:id="rId13"/>
    <p:sldId id="528" r:id="rId14"/>
    <p:sldId id="520" r:id="rId15"/>
    <p:sldId id="504" r:id="rId16"/>
    <p:sldId id="516" r:id="rId17"/>
    <p:sldId id="507" r:id="rId18"/>
    <p:sldId id="508" r:id="rId19"/>
    <p:sldId id="294" r:id="rId20"/>
    <p:sldId id="317" r:id="rId21"/>
    <p:sldId id="295" r:id="rId22"/>
    <p:sldId id="320" r:id="rId23"/>
    <p:sldId id="318" r:id="rId24"/>
    <p:sldId id="517" r:id="rId25"/>
    <p:sldId id="525" r:id="rId26"/>
    <p:sldId id="518" r:id="rId27"/>
    <p:sldId id="526" r:id="rId28"/>
    <p:sldId id="527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B9631B5-78F2-41C9-869B-9F39066F8104}" styleName="中度样式 3 - 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8" d="100"/>
          <a:sy n="88" d="100"/>
        </p:scale>
        <p:origin x="77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93BD2-7006-46D9-B6AD-23DDFF8417F1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8E747-55C1-4669-AF55-9D1903CDED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291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因此，我们希望可以利用重核事例样本，即使到百</a:t>
            </a:r>
            <a:r>
              <a:rPr lang="en-US" altLang="zh-CN" dirty="0"/>
              <a:t>TeV</a:t>
            </a:r>
            <a:r>
              <a:rPr lang="zh-CN" altLang="en-US" dirty="0"/>
              <a:t>能段也有很明显的月影偏移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8E747-55C1-4669-AF55-9D1903CDED2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834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有效的减少对旧的成分模型的依赖，不同成分之间的相对占比由实验测量结果约束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8E747-55C1-4669-AF55-9D1903CDED2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5615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根据前面的介绍我们知道了</a:t>
            </a:r>
            <a:r>
              <a:rPr lang="en-US" altLang="zh-CN" dirty="0"/>
              <a:t>LHAASO</a:t>
            </a:r>
            <a:r>
              <a:rPr lang="zh-CN" altLang="en-US" dirty="0"/>
              <a:t>在测量重核月影的优势，下面详细介绍一下具体的分析流程，首先我们使用模拟数据预期重核月影的偏移。这里是对模拟数据的介绍和事例挑选条件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8E747-55C1-4669-AF55-9D1903CDED2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825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而是分成了三个较宽的分析窗口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8E747-55C1-4669-AF55-9D1903CDED2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81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使原本只占不到</a:t>
            </a:r>
            <a:r>
              <a:rPr lang="en-US" altLang="zh-CN" dirty="0"/>
              <a:t>10%</a:t>
            </a:r>
            <a:r>
              <a:rPr lang="zh-CN" altLang="en-US" dirty="0"/>
              <a:t>左右的铁核成分样本的主要成分，纯度达到</a:t>
            </a:r>
            <a:r>
              <a:rPr lang="en-US" altLang="zh-CN" dirty="0"/>
              <a:t>50%</a:t>
            </a:r>
            <a:r>
              <a:rPr lang="zh-CN" altLang="en-US" dirty="0"/>
              <a:t>以上，而轻成分的占比可以减少到</a:t>
            </a:r>
            <a:r>
              <a:rPr lang="en-US" altLang="zh-CN" dirty="0"/>
              <a:t>5%</a:t>
            </a:r>
            <a:r>
              <a:rPr lang="zh-CN" altLang="en-US" dirty="0"/>
              <a:t>以下，为后续分析提供了足够纯度的重核事例样本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8E747-55C1-4669-AF55-9D1903CDED2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8623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在确定了能量分</a:t>
            </a:r>
            <a:r>
              <a:rPr lang="en-US" altLang="zh-CN" dirty="0"/>
              <a:t>bin </a:t>
            </a:r>
            <a:r>
              <a:rPr lang="zh-CN" altLang="en-US" dirty="0"/>
              <a:t>和成分挑选之后下一步就是通过反追踪的方法预期重核的月影偏移。从正向传播来看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8E747-55C1-4669-AF55-9D1903CDED2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523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接下来我们通过反追踪的方法可以得到不同能量下的月影偏移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8E747-55C1-4669-AF55-9D1903CDED2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999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4E827-5B5E-614D-F239-4C790F00C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182C83D-5A5A-1924-2584-A762DA1BE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169C0DC-CDD9-4474-2E89-03295EE199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接下来我们通过反追踪的方法可以得到不同能量下的月影偏移， 反追踪是否存在系统性的偏差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CB90A7-7B1D-4030-BFB8-1E6C145905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8E747-55C1-4669-AF55-9D1903CDED2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302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8E747-55C1-4669-AF55-9D1903CDED2E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8292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322AFF-AAFC-4C98-C969-E60D231ED3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5122F92-51DC-4673-6792-AF0ECA2C2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159745-1144-F8A7-5DE4-C4033FD06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01175" y="6235174"/>
            <a:ext cx="2743200" cy="365125"/>
          </a:xfrm>
        </p:spPr>
        <p:txBody>
          <a:bodyPr/>
          <a:lstStyle/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15DE030-2B8A-D5CB-AE31-DD16370ABB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364021" y="750058"/>
            <a:ext cx="11196000" cy="122008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1087D37F-8DCD-C3F3-F49A-C833926A51E1}"/>
              </a:ext>
            </a:extLst>
          </p:cNvPr>
          <p:cNvGrpSpPr/>
          <p:nvPr userDrawn="1"/>
        </p:nvGrpSpPr>
        <p:grpSpPr>
          <a:xfrm flipV="1">
            <a:off x="2391402" y="6538912"/>
            <a:ext cx="9168619" cy="229287"/>
            <a:chOff x="1483847" y="442406"/>
            <a:chExt cx="7660153" cy="247354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C491628-8BCB-1546-74A2-BA2911196D4D}"/>
                </a:ext>
              </a:extLst>
            </p:cNvPr>
            <p:cNvSpPr/>
            <p:nvPr userDrawn="1"/>
          </p:nvSpPr>
          <p:spPr>
            <a:xfrm>
              <a:off x="1545071" y="480043"/>
              <a:ext cx="7598929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3C8DD98-389F-1592-24C3-A60D7CE59E23}"/>
                </a:ext>
              </a:extLst>
            </p:cNvPr>
            <p:cNvSpPr/>
            <p:nvPr userDrawn="1"/>
          </p:nvSpPr>
          <p:spPr>
            <a:xfrm>
              <a:off x="1545071" y="539311"/>
              <a:ext cx="7598929" cy="18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72000" bIns="0"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1" name="等腰三角形 10">
              <a:extLst>
                <a:ext uri="{FF2B5EF4-FFF2-40B4-BE49-F238E27FC236}">
                  <a16:creationId xmlns:a16="http://schemas.microsoft.com/office/drawing/2014/main" id="{FDEB6558-2DC4-EC27-9FD5-6ECC1E9F67AB}"/>
                </a:ext>
              </a:extLst>
            </p:cNvPr>
            <p:cNvSpPr/>
            <p:nvPr userDrawn="1"/>
          </p:nvSpPr>
          <p:spPr>
            <a:xfrm rot="10800000" flipH="1" flipV="1">
              <a:off x="1483847" y="442406"/>
              <a:ext cx="386898" cy="247354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5EB91ACD-4315-AF6D-1111-351CBD849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470" y="0"/>
            <a:ext cx="1438530" cy="83679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09BF453-8867-59F5-5C5E-8CE4CDD5B0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66" y="6419850"/>
            <a:ext cx="2739246" cy="41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59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AADD13-154B-CB39-4473-287ED8AA0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E2BEA2A-4E73-A858-C9F0-0DBB2FB65A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FE241B-3043-D0CF-3DAA-72F2382AC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C0C190-6F53-D6DC-BFD1-B4241BE6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C58D8C-66A0-88BB-35D4-279036641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26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8D8D232-4F60-9C11-BECD-2F6DCE79B9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EE1493-F62F-3918-3D3C-0BB4AC32D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E8A6D8-07A3-4E09-5142-3652FD553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CF85A2-72A2-C902-0F9B-CD0080EC5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5C87BB-D893-24D7-D692-367FAEFDE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568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030C3F-936F-7A3A-7767-C7B58B6ED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25A4E3A-E2CC-1B9E-62F8-95B894702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D4ED829-8443-B1F6-FA25-244968ED8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103788-4531-286D-1B6E-97843323A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181092-C91B-FDC8-FFAD-F176AFADB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7BB35FD-96B6-EA2C-AF3D-50BE429E9D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272215" y="689917"/>
            <a:ext cx="10197266" cy="111127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B8C5F1D9-D91B-312B-44C5-B16785BDE135}"/>
              </a:ext>
            </a:extLst>
          </p:cNvPr>
          <p:cNvGrpSpPr/>
          <p:nvPr userDrawn="1"/>
        </p:nvGrpSpPr>
        <p:grpSpPr>
          <a:xfrm flipV="1">
            <a:off x="2300862" y="6523378"/>
            <a:ext cx="9168619" cy="229287"/>
            <a:chOff x="1483847" y="442406"/>
            <a:chExt cx="7660153" cy="247354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C8D50AC-9184-FCB0-761B-B319472E167C}"/>
                </a:ext>
              </a:extLst>
            </p:cNvPr>
            <p:cNvSpPr/>
            <p:nvPr userDrawn="1"/>
          </p:nvSpPr>
          <p:spPr>
            <a:xfrm>
              <a:off x="1545071" y="480043"/>
              <a:ext cx="7598929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DC91DBE-4BBB-9BDE-58CF-B71B923FFFD5}"/>
                </a:ext>
              </a:extLst>
            </p:cNvPr>
            <p:cNvSpPr/>
            <p:nvPr userDrawn="1"/>
          </p:nvSpPr>
          <p:spPr>
            <a:xfrm>
              <a:off x="1545071" y="539311"/>
              <a:ext cx="7598929" cy="18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72000" bIns="0"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1" name="等腰三角形 10">
              <a:extLst>
                <a:ext uri="{FF2B5EF4-FFF2-40B4-BE49-F238E27FC236}">
                  <a16:creationId xmlns:a16="http://schemas.microsoft.com/office/drawing/2014/main" id="{31370D9A-1678-1A36-EEFC-75C4265B1920}"/>
                </a:ext>
              </a:extLst>
            </p:cNvPr>
            <p:cNvSpPr/>
            <p:nvPr userDrawn="1"/>
          </p:nvSpPr>
          <p:spPr>
            <a:xfrm rot="10800000" flipH="1" flipV="1">
              <a:off x="1483847" y="442406"/>
              <a:ext cx="386898" cy="247354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12A4EE8A-D685-C153-F1C7-B0AB572D2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90930" cy="92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53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1D6D0E-B0FD-9848-11D2-111FD6219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32F1B1-234A-D835-4399-4E09668AB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76C51C-1D1B-9A9E-D838-E69E0E51E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CF8D9B-A67C-83A1-A347-A7B9F7FF0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C19C5F-7816-6F0D-00BD-3C7477DA1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136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235055-5347-882D-01EB-A1375325D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DC14A5-ECC4-4981-9AAB-99B80D6FD8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D2C2284-F1D2-A7A0-C3B8-2EF7BC10A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1D99420-7AB4-87FF-7A1A-D9496ED0C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1F2CF57-FAFE-2F92-51B9-95EEEBDE4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B2A2832-9FA4-57D9-56C8-06875874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6912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9BC3A2-0573-DCDC-A3DF-B39952947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479EF5A-3337-A8CA-168B-DDBD4D586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3A88EEF-1585-38B4-C755-12EEB62134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9EFC344-8FB1-D6C7-0EE8-2385B34D9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9657CA6-BD86-B895-4684-0AB41223D4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E4A127E-7F39-9B15-1438-91FBA0C89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B4A0BB4-1109-0D25-2C66-C6F506497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9A0E36D-72F4-0114-CFB7-BBA36AB56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349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DAFC75-6005-A150-F107-5C89E25E3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2C5AD4F-5BC1-B10F-B4D8-6EBD9695A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EF6A76E-8BF6-B9AB-49D8-A20C99C20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D61C2DE-77B5-6412-49A2-97633EC7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698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B38A0BA-D989-CEC6-5BCA-E8312AAF5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70B5239-E00D-EDA5-3606-04F200C0E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84CB13D-55B1-EF57-48A0-475FECFA1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148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0E50F0-C26A-D1DF-AA63-EE3D9818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9B3260-980A-2FF1-8448-AEE04A01A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4902687-A210-1C35-7574-0C7B611B6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4282B59-24F4-E579-7305-EBE27D588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C5B663-8A65-663C-3B45-30953B309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BF866E1-AE0A-D239-858B-A0AB4BEA1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927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5E1BBE-76CA-E97B-4B9E-2DA8F2422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D2D046B-D2B6-E11D-8DA8-A2496C243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86C7775-62F8-4F3C-2B8B-463F7122B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5F1DB30-B600-208C-4E5B-2B3AD851C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425D36C-38A6-95AE-D7BF-1713157DE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7910FFA-4B62-6210-D5E0-980B75B8F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5350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51AA3A6-BE96-73E0-36D0-78DA0903A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6A0B6D-E8F0-DF2E-6571-4414EB181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BC896D-CBB3-A2E8-2FB7-069253DAE2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EAC7FF-9A5C-3D00-AD31-DFDBD6134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D2D3C6E-50DF-5704-4480-85587747FF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F9776-1E14-42AB-93FF-CBC675564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7433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0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39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0.png"/><Relationship Id="rId9" Type="http://schemas.openxmlformats.org/officeDocument/2006/relationships/image" Target="../media/image5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144F19A-FB2F-4484-9BF0-91AD689D3D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71" r="7089" b="49608"/>
          <a:stretch/>
        </p:blipFill>
        <p:spPr>
          <a:xfrm>
            <a:off x="70759" y="5820629"/>
            <a:ext cx="1762822" cy="812559"/>
          </a:xfrm>
          <a:prstGeom prst="rect">
            <a:avLst/>
          </a:prstGeom>
        </p:spPr>
      </p:pic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735DE67-6E07-7D87-DD7D-581F745E4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AC073B50-DEA5-2855-9FAC-07D0ADEE9EAF}"/>
              </a:ext>
            </a:extLst>
          </p:cNvPr>
          <p:cNvSpPr/>
          <p:nvPr/>
        </p:nvSpPr>
        <p:spPr>
          <a:xfrm>
            <a:off x="784833" y="2136828"/>
            <a:ext cx="4721205" cy="12133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zh-CN" altLang="zh-CN" sz="2700" b="1" dirty="0">
                <a:solidFill>
                  <a:srgbClr val="12355B"/>
                </a:solidFill>
                <a:latin typeface="Microsoft YaHei" pitchFamily="34" charset="0"/>
                <a:ea typeface="Microsoft YaHei" pitchFamily="34" charset="-122"/>
              </a:rPr>
              <a:t>LHAASO 百 TeV 重核宇宙线月影绝对能标研究</a:t>
            </a:r>
            <a:endParaRPr lang="en-US" sz="275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B77AFF5B-1B79-F519-7D26-5780AFC5BCC8}"/>
              </a:ext>
            </a:extLst>
          </p:cNvPr>
          <p:cNvSpPr/>
          <p:nvPr/>
        </p:nvSpPr>
        <p:spPr>
          <a:xfrm>
            <a:off x="827603" y="3507848"/>
            <a:ext cx="4289039" cy="0"/>
          </a:xfrm>
          <a:prstGeom prst="line">
            <a:avLst/>
          </a:prstGeom>
          <a:noFill/>
          <a:ln w="38100">
            <a:solidFill>
              <a:srgbClr val="1F6FEB"/>
            </a:solidFill>
            <a:prstDash val="solid"/>
          </a:ln>
        </p:spPr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6E77C1EF-8EE9-86DE-719C-7438F9895CD3}"/>
              </a:ext>
            </a:extLst>
          </p:cNvPr>
          <p:cNvSpPr/>
          <p:nvPr/>
        </p:nvSpPr>
        <p:spPr>
          <a:xfrm>
            <a:off x="827604" y="3818744"/>
            <a:ext cx="264418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 err="1">
                <a:solidFill>
                  <a:srgbClr val="1118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王利苹</a:t>
            </a:r>
            <a:r>
              <a:rPr lang="en-US" b="1" dirty="0">
                <a:solidFill>
                  <a:srgbClr val="1118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(</a:t>
            </a:r>
            <a:r>
              <a:rPr lang="zh-CN" altLang="en-US" b="1" dirty="0">
                <a:solidFill>
                  <a:srgbClr val="1118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高能物理研究所</a:t>
            </a:r>
            <a:r>
              <a:rPr lang="en-US" b="1" dirty="0">
                <a:solidFill>
                  <a:srgbClr val="1118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)</a:t>
            </a:r>
            <a:endParaRPr lang="en-US" dirty="0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0CA4D350-00A6-70FE-FF26-0D6756BE7864}"/>
              </a:ext>
            </a:extLst>
          </p:cNvPr>
          <p:cNvGrpSpPr/>
          <p:nvPr/>
        </p:nvGrpSpPr>
        <p:grpSpPr>
          <a:xfrm>
            <a:off x="6560695" y="0"/>
            <a:ext cx="5631305" cy="6858000"/>
            <a:chOff x="6560695" y="0"/>
            <a:chExt cx="5631305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E8ADAA28-7A0A-DB63-B1B4-69B0F0326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60695" y="0"/>
              <a:ext cx="5631305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5612268B-85AA-A634-6F96-1A631E488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10767" t="-1830" r="17599" b="1830"/>
            <a:stretch>
              <a:fillRect/>
            </a:stretch>
          </p:blipFill>
          <p:spPr>
            <a:xfrm>
              <a:off x="10780051" y="6346356"/>
              <a:ext cx="1401955" cy="4832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98891942-B94D-5929-2777-BDB0BB43465C}"/>
              </a:ext>
            </a:extLst>
          </p:cNvPr>
          <p:cNvSpPr txBox="1"/>
          <p:nvPr/>
        </p:nvSpPr>
        <p:spPr>
          <a:xfrm>
            <a:off x="0" y="50499"/>
            <a:ext cx="62908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国家重点研发计划“LHAASO 天体辐射与宇宙线成分谱观测研究及新探测技术研究"项目2026年度会议暨宇宙线起源研讨会</a:t>
            </a:r>
          </a:p>
        </p:txBody>
      </p:sp>
    </p:spTree>
    <p:extLst>
      <p:ext uri="{BB962C8B-B14F-4D97-AF65-F5344CB8AC3E}">
        <p14:creationId xmlns:p14="http://schemas.microsoft.com/office/powerpoint/2010/main" val="3716849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EF548-3A8C-40DC-04BF-D0E99401E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E55580F-5A95-392B-928C-5EDE9720D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B825BDC-14B3-FA71-6563-AE96B5B7131D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重核成分的挑选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F7BB733-19BB-41DB-31D5-837EAD7CD416}"/>
                  </a:ext>
                </a:extLst>
              </p:cNvPr>
              <p:cNvSpPr txBox="1"/>
              <p:nvPr/>
            </p:nvSpPr>
            <p:spPr>
              <a:xfrm>
                <a:off x="727515" y="1108725"/>
                <a:ext cx="4281993" cy="1589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ts val="3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成分鉴别参量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𝑃</m:t>
                        </m:r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𝜇</m:t>
                        </m:r>
                        <m:r>
                          <a:rPr lang="en-US" altLang="zh-CN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𝑒</m:t>
                        </m:r>
                      </m:sub>
                    </m:sSub>
                    <m:r>
                      <a:rPr lang="en-US" altLang="zh-CN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lang="en-US" altLang="zh-CN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𝜇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altLang="zh-CN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SupPr>
                          <m:e>
                            <m:r>
                              <a:rPr lang="en-US" altLang="zh-CN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𝑒</m:t>
                            </m:r>
                          </m:sub>
                          <m:sup>
                            <m:r>
                              <a:rPr lang="en-US" altLang="zh-CN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𝛼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</a:p>
              <a:p>
                <a:pPr lvl="2">
                  <a:lnSpc>
                    <a:spcPts val="3000"/>
                  </a:lnSpc>
                </a:pPr>
                <a:r>
                  <a:rPr lang="en-US" altLang="zh-CN" sz="1600" dirty="0">
                    <a:ea typeface="微软雅黑" panose="020B0503020204020204" pitchFamily="34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𝑁</m:t>
                        </m:r>
                      </m:e>
                      <m:sub>
                        <m: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𝜇</m:t>
                        </m:r>
                      </m:sub>
                    </m:sSub>
                    <m:r>
                      <a:rPr lang="en-US" altLang="zh-CN" sz="16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:</m:t>
                    </m:r>
                  </m:oMath>
                </a14:m>
                <a:r>
                  <a:rPr lang="en-US" altLang="zh-CN" sz="16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40-400m</a:t>
                </a:r>
              </a:p>
              <a:p>
                <a:pPr lvl="2">
                  <a:lnSpc>
                    <a:spcPts val="3000"/>
                  </a:lnSpc>
                </a:pPr>
                <a:r>
                  <a:rPr lang="en-US" altLang="zh-CN" sz="1600" dirty="0">
                    <a:ea typeface="微软雅黑" panose="020B0503020204020204" pitchFamily="34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𝑁</m:t>
                        </m:r>
                      </m:e>
                      <m:sub>
                        <m: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altLang="zh-CN" sz="16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: 20-100m</a:t>
                </a:r>
              </a:p>
              <a:p>
                <a:pPr marL="285750" indent="-285750">
                  <a:lnSpc>
                    <a:spcPts val="3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重核成分弱依赖能量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: 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𝛼</m:t>
                    </m:r>
                    <m:r>
                      <a:rPr lang="en-US" altLang="zh-CN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=0.64</m:t>
                    </m:r>
                  </m:oMath>
                </a14:m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F7BB733-19BB-41DB-31D5-837EAD7CD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15" y="1108725"/>
                <a:ext cx="4281993" cy="1589987"/>
              </a:xfrm>
              <a:prstGeom prst="rect">
                <a:avLst/>
              </a:prstGeom>
              <a:blipFill>
                <a:blip r:embed="rId3"/>
                <a:stretch>
                  <a:fillRect l="-853" t="-1149" b="-49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>
            <a:extLst>
              <a:ext uri="{FF2B5EF4-FFF2-40B4-BE49-F238E27FC236}">
                <a16:creationId xmlns:a16="http://schemas.microsoft.com/office/drawing/2014/main" id="{13782364-D721-DE9E-7F9E-DE39D551BEBA}"/>
              </a:ext>
            </a:extLst>
          </p:cNvPr>
          <p:cNvGrpSpPr/>
          <p:nvPr/>
        </p:nvGrpSpPr>
        <p:grpSpPr>
          <a:xfrm>
            <a:off x="459647" y="2901853"/>
            <a:ext cx="4743142" cy="3515201"/>
            <a:chOff x="11567494" y="5981700"/>
            <a:chExt cx="5036224" cy="41529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DFBEEDB-5A81-C631-E900-C94A85D6F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67494" y="5981700"/>
              <a:ext cx="5036224" cy="4152900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DDE4BE45-565D-1B6B-4F7F-9DBDDA9010DF}"/>
                </a:ext>
              </a:extLst>
            </p:cNvPr>
            <p:cNvSpPr/>
            <p:nvPr/>
          </p:nvSpPr>
          <p:spPr>
            <a:xfrm>
              <a:off x="12915900" y="6038088"/>
              <a:ext cx="3544898" cy="3570025"/>
            </a:xfrm>
            <a:prstGeom prst="rect">
              <a:avLst/>
            </a:prstGeom>
            <a:solidFill>
              <a:srgbClr val="FFCC99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2CC8961F-B8D5-2CB4-A222-17E0B1ECC744}"/>
              </a:ext>
            </a:extLst>
          </p:cNvPr>
          <p:cNvSpPr txBox="1"/>
          <p:nvPr/>
        </p:nvSpPr>
        <p:spPr>
          <a:xfrm>
            <a:off x="1351722" y="5075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D389177-51C7-1CCE-EBD3-09097AF2D9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8200" y="894886"/>
            <a:ext cx="4010127" cy="2954488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E09A3C63-DBEC-5C2F-FA74-C459CBB565DD}"/>
              </a:ext>
            </a:extLst>
          </p:cNvPr>
          <p:cNvSpPr txBox="1"/>
          <p:nvPr/>
        </p:nvSpPr>
        <p:spPr>
          <a:xfrm>
            <a:off x="5325711" y="5354764"/>
            <a:ext cx="6753374" cy="1295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 μ子/电磁成分比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筛选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iron-rich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样本 </a:t>
            </a:r>
          </a:p>
          <a:p>
            <a:pPr marL="342900" lvl="0" indent="-3429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选取 50%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铁核挑选效率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，在保证较高重核纯度的同时，保留足够的统计量。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0" indent="-3429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筛选后铁核纯度提高至 5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以上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，显著高于初始成分模型中的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占比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EB5B3EBE-0B5B-F281-4DF5-BAAD7AF89C2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21126237"/>
                  </p:ext>
                </p:extLst>
              </p:nvPr>
            </p:nvGraphicFramePr>
            <p:xfrm>
              <a:off x="5756765" y="3840622"/>
              <a:ext cx="5991848" cy="1457363"/>
            </p:xfrm>
            <a:graphic>
              <a:graphicData uri="http://schemas.openxmlformats.org/drawingml/2006/table">
                <a:tbl>
                  <a:tblPr firstRow="1" bandRow="1">
                    <a:tableStyleId>{F2DE63D5-997A-4646-A377-4702673A728D}</a:tableStyleId>
                  </a:tblPr>
                  <a:tblGrid>
                    <a:gridCol w="1555924">
                      <a:extLst>
                        <a:ext uri="{9D8B030D-6E8A-4147-A177-3AD203B41FA5}">
                          <a16:colId xmlns:a16="http://schemas.microsoft.com/office/drawing/2014/main" val="3454651325"/>
                        </a:ext>
                      </a:extLst>
                    </a:gridCol>
                    <a:gridCol w="1555924">
                      <a:extLst>
                        <a:ext uri="{9D8B030D-6E8A-4147-A177-3AD203B41FA5}">
                          <a16:colId xmlns:a16="http://schemas.microsoft.com/office/drawing/2014/main" val="2141325451"/>
                        </a:ext>
                      </a:extLst>
                    </a:gridCol>
                    <a:gridCol w="1476000">
                      <a:extLst>
                        <a:ext uri="{9D8B030D-6E8A-4147-A177-3AD203B41FA5}">
                          <a16:colId xmlns:a16="http://schemas.microsoft.com/office/drawing/2014/main" val="2426648033"/>
                        </a:ext>
                      </a:extLst>
                    </a:gridCol>
                    <a:gridCol w="1404000">
                      <a:extLst>
                        <a:ext uri="{9D8B030D-6E8A-4147-A177-3AD203B41FA5}">
                          <a16:colId xmlns:a16="http://schemas.microsoft.com/office/drawing/2014/main" val="708530481"/>
                        </a:ext>
                      </a:extLst>
                    </a:gridCol>
                  </a:tblGrid>
                  <a:tr h="45152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1" i="0" kern="1200" smtClean="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𝒍𝒐</m:t>
                                </m:r>
                                <m:sSub>
                                  <m:sSubPr>
                                    <m:ctrlPr>
                                      <a:rPr lang="en-US" altLang="zh-CN" sz="1600" b="1" i="0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1" i="0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𝒈</m:t>
                                    </m:r>
                                  </m:e>
                                  <m:sub>
                                    <m:r>
                                      <a:rPr lang="en-US" altLang="zh-CN" sz="1600" b="1" i="0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𝟏𝟎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CN" sz="1600" b="1" i="0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1" i="0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en-US" altLang="zh-CN" sz="1600" b="1" i="0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𝒆</m:t>
                                    </m:r>
                                    <m:r>
                                      <a:rPr lang="en-US" altLang="zh-CN" sz="1600" b="1" i="0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𝝁</m:t>
                                    </m:r>
                                  </m:sub>
                                </m:sSub>
                                <m:r>
                                  <a:rPr lang="zh-CN" altLang="en-US" sz="1600" b="1" i="0" kern="1200" dirty="0" smtClean="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sz="1600" b="1" i="0" kern="1200" dirty="0">
                            <a:solidFill>
                              <a:schemeClr val="l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1600" b="1" i="0" kern="1200" dirty="0">
                              <a:solidFill>
                                <a:schemeClr val="lt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铁核原初占比</a:t>
                          </a:r>
                          <a:endParaRPr lang="en-US" altLang="zh-CN" sz="1600" b="1" i="0" kern="1200" dirty="0">
                            <a:solidFill>
                              <a:schemeClr val="l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chemeClr val="lt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铁核纯度</a:t>
                          </a:r>
                          <a:endParaRPr sz="1600" b="1" i="0" kern="1200" dirty="0">
                            <a:solidFill>
                              <a:schemeClr val="l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chemeClr val="lt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铁核挑选效率</a:t>
                          </a:r>
                          <a:endParaRPr sz="1600" b="1" i="0" kern="1200" dirty="0">
                            <a:solidFill>
                              <a:schemeClr val="l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63301672"/>
                      </a:ext>
                    </a:extLst>
                  </a:tr>
                  <a:tr h="31204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dirty="0" smtClean="0">
                                    <a:latin typeface="Cambria Math" panose="02040503050406030204" pitchFamily="18" charset="0"/>
                                  </a:rPr>
                                  <m:t>4.05−4.55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.59</m:t>
                                </m:r>
                                <m:r>
                                  <a:rPr lang="en-US" altLang="zh-CN" sz="1600" b="0" smtClean="0">
                                    <a:latin typeface="Cambria Math" panose="02040503050406030204" pitchFamily="18" charset="0"/>
                                  </a:rPr>
                                  <m:t>%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i="1" dirty="0" smtClean="0">
                                    <a:latin typeface="Cambria Math" panose="02040503050406030204" pitchFamily="18" charset="0"/>
                                  </a:rPr>
                                  <m:t>51.93%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i="1" dirty="0" smtClean="0">
                                    <a:latin typeface="Cambria Math" panose="02040503050406030204" pitchFamily="18" charset="0"/>
                                  </a:rPr>
                                  <m:t>50%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70474800"/>
                      </a:ext>
                    </a:extLst>
                  </a:tr>
                  <a:tr h="312041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4.35−4.85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9.31%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62.34%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50%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27306237"/>
                      </a:ext>
                    </a:extLst>
                  </a:tr>
                  <a:tr h="312041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4.55−5.05</m:t>
                                </m:r>
                              </m:oMath>
                            </m:oMathPara>
                          </a14:m>
                          <a:endParaRPr sz="160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10.37%</m:t>
                                </m:r>
                              </m:oMath>
                            </m:oMathPara>
                          </a14:m>
                          <a:endParaRPr sz="160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67.52%</m:t>
                                </m:r>
                              </m:oMath>
                            </m:oMathPara>
                          </a14:m>
                          <a:endParaRPr sz="160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50%</m:t>
                                </m:r>
                              </m:oMath>
                            </m:oMathPara>
                          </a14:m>
                          <a:endParaRPr sz="160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684458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EB5B3EBE-0B5B-F281-4DF5-BAAD7AF89C2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21126237"/>
                  </p:ext>
                </p:extLst>
              </p:nvPr>
            </p:nvGraphicFramePr>
            <p:xfrm>
              <a:off x="5756765" y="3840622"/>
              <a:ext cx="5991848" cy="1457363"/>
            </p:xfrm>
            <a:graphic>
              <a:graphicData uri="http://schemas.openxmlformats.org/drawingml/2006/table">
                <a:tbl>
                  <a:tblPr firstRow="1" bandRow="1">
                    <a:tableStyleId>{F2DE63D5-997A-4646-A377-4702673A728D}</a:tableStyleId>
                  </a:tblPr>
                  <a:tblGrid>
                    <a:gridCol w="1555924">
                      <a:extLst>
                        <a:ext uri="{9D8B030D-6E8A-4147-A177-3AD203B41FA5}">
                          <a16:colId xmlns:a16="http://schemas.microsoft.com/office/drawing/2014/main" val="3454651325"/>
                        </a:ext>
                      </a:extLst>
                    </a:gridCol>
                    <a:gridCol w="1555924">
                      <a:extLst>
                        <a:ext uri="{9D8B030D-6E8A-4147-A177-3AD203B41FA5}">
                          <a16:colId xmlns:a16="http://schemas.microsoft.com/office/drawing/2014/main" val="2141325451"/>
                        </a:ext>
                      </a:extLst>
                    </a:gridCol>
                    <a:gridCol w="1476000">
                      <a:extLst>
                        <a:ext uri="{9D8B030D-6E8A-4147-A177-3AD203B41FA5}">
                          <a16:colId xmlns:a16="http://schemas.microsoft.com/office/drawing/2014/main" val="2426648033"/>
                        </a:ext>
                      </a:extLst>
                    </a:gridCol>
                    <a:gridCol w="1404000">
                      <a:extLst>
                        <a:ext uri="{9D8B030D-6E8A-4147-A177-3AD203B41FA5}">
                          <a16:colId xmlns:a16="http://schemas.microsoft.com/office/drawing/2014/main" val="708530481"/>
                        </a:ext>
                      </a:extLst>
                    </a:gridCol>
                  </a:tblGrid>
                  <a:tr h="451523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391" t="-1351" r="-284766" b="-2256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1600" b="1" i="0" kern="1200" dirty="0">
                              <a:solidFill>
                                <a:schemeClr val="lt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铁核原初占比</a:t>
                          </a:r>
                          <a:endParaRPr lang="en-US" altLang="zh-CN" sz="1600" b="1" i="0" kern="1200" dirty="0">
                            <a:solidFill>
                              <a:schemeClr val="l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chemeClr val="lt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铁核纯度</a:t>
                          </a:r>
                          <a:endParaRPr sz="1600" b="1" i="0" kern="1200" dirty="0">
                            <a:solidFill>
                              <a:schemeClr val="l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chemeClr val="lt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铁核挑选效率</a:t>
                          </a:r>
                          <a:endParaRPr sz="1600" b="1" i="0" kern="1200" dirty="0">
                            <a:solidFill>
                              <a:schemeClr val="lt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63301672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391" t="-133929" r="-284766" b="-198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100784" t="-133929" r="-185882" b="-198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211570" t="-133929" r="-95868" b="-198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326407" t="-133929" r="-433" b="-1982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70474800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391" t="-238182" r="-284766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100784" t="-238182" r="-185882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211570" t="-238182" r="-95868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326407" t="-238182" r="-433" b="-10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27306237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391" t="-338182" r="-284766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100784" t="-338182" r="-185882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211570" t="-338182" r="-95868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326407" t="-338182" r="-433" b="-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844585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76854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8E036-B713-0899-F028-1210B35FA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55C00CD-E2C7-749C-6C96-0DA94B99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6BFC371-5391-FB79-9371-FBF31F30C593}"/>
              </a:ext>
            </a:extLst>
          </p:cNvPr>
          <p:cNvSpPr txBox="1"/>
          <p:nvPr/>
        </p:nvSpPr>
        <p:spPr>
          <a:xfrm>
            <a:off x="361851" y="122247"/>
            <a:ext cx="5647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通过地月反追踪确定月影偏转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1BD768E-8E22-F4FA-7B6A-7A720961C009}"/>
                  </a:ext>
                </a:extLst>
              </p:cNvPr>
              <p:cNvSpPr txBox="1"/>
              <p:nvPr/>
            </p:nvSpPr>
            <p:spPr>
              <a:xfrm>
                <a:off x="8291115" y="5664901"/>
                <a:ext cx="2587720" cy="5539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>
                  <a:lnSpc>
                    <a:spcPts val="36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Sup>
                        <m:sSubSupPr>
                          <m:ctrlPr>
                            <a:rPr lang="en-US" altLang="zh-CN" b="1" i="1" dirty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1" i="1" dirty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CN" b="1" i="0" dirty="0" smtClean="0"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en-US" altLang="zh-CN" b="1" i="0" dirty="0" smtClean="0">
                              <a:latin typeface="Cambria Math" panose="02040503050406030204" pitchFamily="18" charset="0"/>
                            </a:rPr>
                            <m:t>𝐫𝐚</m:t>
                          </m:r>
                        </m:sub>
                        <m:sup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bSup>
                      <m:r>
                        <a:rPr lang="en-US" altLang="zh-CN" b="1" i="1" dirty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zh-CN" b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CN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b="1" i="1">
                              <a:latin typeface="Cambria Math" panose="02040503050406030204" pitchFamily="18" charset="0"/>
                            </a:rPr>
                            <m:t>𝟓𝟗</m:t>
                          </m:r>
                        </m:e>
                        <m:sup>
                          <m:r>
                            <a:rPr lang="zh-CN" altLang="en-US" b="1"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en-US" altLang="zh-CN" b="1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zh-CN" altLang="en-US" b="1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b="1" i="0">
                              <a:latin typeface="Cambria Math" panose="02040503050406030204" pitchFamily="18" charset="0"/>
                            </a:rPr>
                            <m:t>𝐙</m:t>
                          </m:r>
                        </m:num>
                        <m:den>
                          <m:r>
                            <a:rPr lang="zh-CN" altLang="en-US" b="1" i="0">
                              <a:latin typeface="Cambria Math" panose="02040503050406030204" pitchFamily="18" charset="0"/>
                            </a:rPr>
                            <m:t>𝐄</m:t>
                          </m:r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𝐓𝐞𝐕</m:t>
                          </m:r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1BD768E-8E22-F4FA-7B6A-7A720961C0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1115" y="5664901"/>
                <a:ext cx="2587720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>
            <a:extLst>
              <a:ext uri="{FF2B5EF4-FFF2-40B4-BE49-F238E27FC236}">
                <a16:creationId xmlns:a16="http://schemas.microsoft.com/office/drawing/2014/main" id="{0801E36D-0131-B3C6-5E74-35123045B0E9}"/>
              </a:ext>
            </a:extLst>
          </p:cNvPr>
          <p:cNvSpPr txBox="1"/>
          <p:nvPr/>
        </p:nvSpPr>
        <p:spPr>
          <a:xfrm>
            <a:off x="280233" y="1378282"/>
            <a:ext cx="4589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地磁场效应：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Tsyganenko-IGRF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model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C962D89-1D5B-1271-D76F-83D9549629FE}"/>
              </a:ext>
            </a:extLst>
          </p:cNvPr>
          <p:cNvSpPr txBox="1"/>
          <p:nvPr/>
        </p:nvSpPr>
        <p:spPr>
          <a:xfrm>
            <a:off x="530990" y="934930"/>
            <a:ext cx="2283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反追踪法：</a:t>
            </a: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5029C58A-055D-14AC-0D6E-7C820211A5B0}"/>
              </a:ext>
            </a:extLst>
          </p:cNvPr>
          <p:cNvGrpSpPr/>
          <p:nvPr/>
        </p:nvGrpSpPr>
        <p:grpSpPr>
          <a:xfrm>
            <a:off x="6569844" y="1353771"/>
            <a:ext cx="5116094" cy="4050406"/>
            <a:chOff x="6383100" y="1819643"/>
            <a:chExt cx="5116094" cy="4050406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67489B78-B629-6892-9A58-5739448E62FA}"/>
                </a:ext>
              </a:extLst>
            </p:cNvPr>
            <p:cNvGrpSpPr/>
            <p:nvPr/>
          </p:nvGrpSpPr>
          <p:grpSpPr>
            <a:xfrm>
              <a:off x="6383100" y="1819643"/>
              <a:ext cx="5116094" cy="4050406"/>
              <a:chOff x="5434431" y="1901671"/>
              <a:chExt cx="4411590" cy="3426772"/>
            </a:xfrm>
          </p:grpSpPr>
          <p:grpSp>
            <p:nvGrpSpPr>
              <p:cNvPr id="8" name="组合 7">
                <a:extLst>
                  <a:ext uri="{FF2B5EF4-FFF2-40B4-BE49-F238E27FC236}">
                    <a16:creationId xmlns:a16="http://schemas.microsoft.com/office/drawing/2014/main" id="{069DCEE3-0E7A-11AC-8A0E-67B972617D31}"/>
                  </a:ext>
                </a:extLst>
              </p:cNvPr>
              <p:cNvGrpSpPr/>
              <p:nvPr/>
            </p:nvGrpSpPr>
            <p:grpSpPr>
              <a:xfrm>
                <a:off x="5434431" y="1901671"/>
                <a:ext cx="4411590" cy="3426772"/>
                <a:chOff x="5434431" y="1908021"/>
                <a:chExt cx="4411590" cy="3426772"/>
              </a:xfrm>
            </p:grpSpPr>
            <p:pic>
              <p:nvPicPr>
                <p:cNvPr id="4" name="图片 3">
                  <a:extLst>
                    <a:ext uri="{FF2B5EF4-FFF2-40B4-BE49-F238E27FC236}">
                      <a16:creationId xmlns:a16="http://schemas.microsoft.com/office/drawing/2014/main" id="{E4ABE7DC-B380-F009-C30B-388FC4175E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5434431" y="1908021"/>
                  <a:ext cx="4411590" cy="3426772"/>
                </a:xfrm>
                <a:prstGeom prst="rect">
                  <a:avLst/>
                </a:prstGeom>
              </p:spPr>
            </p:pic>
            <p:pic>
              <p:nvPicPr>
                <p:cNvPr id="7" name="图片 6">
                  <a:extLst>
                    <a:ext uri="{FF2B5EF4-FFF2-40B4-BE49-F238E27FC236}">
                      <a16:creationId xmlns:a16="http://schemas.microsoft.com/office/drawing/2014/main" id="{B91B8842-3244-D6EA-C568-CE3E3BDB87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434431" y="1965715"/>
                  <a:ext cx="246937" cy="493874"/>
                </a:xfrm>
                <a:prstGeom prst="rect">
                  <a:avLst/>
                </a:prstGeom>
              </p:spPr>
            </p:pic>
          </p:grp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BC2A3D74-1CED-96CD-03C5-987DB6A33F87}"/>
                  </a:ext>
                </a:extLst>
              </p:cNvPr>
              <p:cNvSpPr/>
              <p:nvPr/>
            </p:nvSpPr>
            <p:spPr>
              <a:xfrm>
                <a:off x="6278451" y="2157211"/>
                <a:ext cx="1867436" cy="77273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2B415AD6-C60B-4DF5-7D8E-C20562E24B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09613" y="2157211"/>
                <a:ext cx="2263465" cy="493874"/>
              </a:xfrm>
              <a:prstGeom prst="rect">
                <a:avLst/>
              </a:prstGeom>
            </p:spPr>
          </p:pic>
        </p:grp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691E058A-6D09-F8F3-C17E-C54DDC8D933C}"/>
                </a:ext>
              </a:extLst>
            </p:cNvPr>
            <p:cNvSpPr txBox="1"/>
            <p:nvPr/>
          </p:nvSpPr>
          <p:spPr>
            <a:xfrm>
              <a:off x="8208763" y="4931113"/>
              <a:ext cx="29325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/>
                <a:t>质子月影偏移与</a:t>
              </a:r>
              <a:r>
                <a:rPr lang="en-US" altLang="zh-CN" sz="1600" dirty="0"/>
                <a:t>Z/</a:t>
              </a:r>
              <a:r>
                <a:rPr lang="zh-CN" altLang="en-US" sz="1600" dirty="0"/>
                <a:t>能量的关系</a:t>
              </a: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A1B4DE89-9FCD-1F2C-62F1-8E17B7E49751}"/>
              </a:ext>
            </a:extLst>
          </p:cNvPr>
          <p:cNvGrpSpPr/>
          <p:nvPr/>
        </p:nvGrpSpPr>
        <p:grpSpPr>
          <a:xfrm>
            <a:off x="584391" y="1947693"/>
            <a:ext cx="5425221" cy="4171224"/>
            <a:chOff x="1473200" y="0"/>
            <a:chExt cx="9245600" cy="6858000"/>
          </a:xfrm>
        </p:grpSpPr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B092584F-B946-54C7-3332-F8919E7D3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73200" y="0"/>
              <a:ext cx="9245600" cy="6858000"/>
            </a:xfrm>
            <a:prstGeom prst="rect">
              <a:avLst/>
            </a:prstGeom>
          </p:spPr>
        </p:pic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0AE16B2F-E2E5-B713-1804-D02D7C644C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63236" y="1324021"/>
              <a:ext cx="3161686" cy="1999078"/>
            </a:xfrm>
            <a:prstGeom prst="line">
              <a:avLst/>
            </a:prstGeom>
            <a:ln w="38100"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D092A67D-39D7-8343-8653-DC31C5A351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42040" y="2443740"/>
              <a:ext cx="3075505" cy="1944587"/>
            </a:xfrm>
            <a:prstGeom prst="line">
              <a:avLst/>
            </a:prstGeom>
            <a:ln w="38100"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B440379C-C0C8-17C5-F0CC-0D5AD313C6E4}"/>
              </a:ext>
            </a:extLst>
          </p:cNvPr>
          <p:cNvCxnSpPr>
            <a:cxnSpLocks/>
          </p:cNvCxnSpPr>
          <p:nvPr/>
        </p:nvCxnSpPr>
        <p:spPr>
          <a:xfrm rot="10800000" flipH="1">
            <a:off x="2469370" y="3774956"/>
            <a:ext cx="205374" cy="2396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7CD187E1-BB56-360C-398D-A806501D67E7}"/>
              </a:ext>
            </a:extLst>
          </p:cNvPr>
          <p:cNvCxnSpPr>
            <a:cxnSpLocks/>
          </p:cNvCxnSpPr>
          <p:nvPr/>
        </p:nvCxnSpPr>
        <p:spPr>
          <a:xfrm rot="10800000" flipH="1">
            <a:off x="3125423" y="4465241"/>
            <a:ext cx="205374" cy="2396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00CE79D0-4896-E694-CB70-F1918EA4B7DC}"/>
              </a:ext>
            </a:extLst>
          </p:cNvPr>
          <p:cNvCxnSpPr>
            <a:cxnSpLocks/>
          </p:cNvCxnSpPr>
          <p:nvPr/>
        </p:nvCxnSpPr>
        <p:spPr>
          <a:xfrm flipV="1">
            <a:off x="2868083" y="3340223"/>
            <a:ext cx="236882" cy="2253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A819C629-406F-2561-9E89-64199DB19DD6}"/>
              </a:ext>
            </a:extLst>
          </p:cNvPr>
          <p:cNvCxnSpPr>
            <a:cxnSpLocks/>
          </p:cNvCxnSpPr>
          <p:nvPr/>
        </p:nvCxnSpPr>
        <p:spPr>
          <a:xfrm flipV="1">
            <a:off x="3519204" y="3990409"/>
            <a:ext cx="215832" cy="2306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DC4D2C51-8E27-E19E-7473-A5224D81A63F}"/>
              </a:ext>
            </a:extLst>
          </p:cNvPr>
          <p:cNvCxnSpPr>
            <a:cxnSpLocks/>
          </p:cNvCxnSpPr>
          <p:nvPr/>
        </p:nvCxnSpPr>
        <p:spPr>
          <a:xfrm flipV="1">
            <a:off x="3227917" y="3052943"/>
            <a:ext cx="263279" cy="1844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5275845B-DBB2-7E47-1435-3EFC72AC7E08}"/>
              </a:ext>
            </a:extLst>
          </p:cNvPr>
          <p:cNvCxnSpPr>
            <a:cxnSpLocks/>
          </p:cNvCxnSpPr>
          <p:nvPr/>
        </p:nvCxnSpPr>
        <p:spPr>
          <a:xfrm flipV="1">
            <a:off x="3858603" y="3688904"/>
            <a:ext cx="242193" cy="1977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092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DB7E1-AE5D-6E84-0579-6E125A6E8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CEC98A8-EF59-98C7-3334-BDA10E723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50C4B9E-447B-83A1-FCD9-429AF91A5C6D}"/>
              </a:ext>
            </a:extLst>
          </p:cNvPr>
          <p:cNvSpPr txBox="1"/>
          <p:nvPr/>
        </p:nvSpPr>
        <p:spPr>
          <a:xfrm>
            <a:off x="361851" y="122247"/>
            <a:ext cx="5647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通过地月反追踪确定月影偏转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22041DE-FB74-3399-E047-25AA1A69D48B}"/>
              </a:ext>
            </a:extLst>
          </p:cNvPr>
          <p:cNvSpPr txBox="1"/>
          <p:nvPr/>
        </p:nvSpPr>
        <p:spPr>
          <a:xfrm>
            <a:off x="376987" y="1982463"/>
            <a:ext cx="1747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东西方向的偏转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DA33D2A-0738-B0F7-0F16-A40ABD386642}"/>
              </a:ext>
            </a:extLst>
          </p:cNvPr>
          <p:cNvSpPr txBox="1"/>
          <p:nvPr/>
        </p:nvSpPr>
        <p:spPr>
          <a:xfrm>
            <a:off x="376987" y="4830343"/>
            <a:ext cx="1747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南北方向的偏转</a:t>
            </a:r>
          </a:p>
        </p:txBody>
      </p: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02D69030-000D-D8A3-8FCB-BC530BFC5DD5}"/>
              </a:ext>
            </a:extLst>
          </p:cNvPr>
          <p:cNvGrpSpPr/>
          <p:nvPr/>
        </p:nvGrpSpPr>
        <p:grpSpPr>
          <a:xfrm>
            <a:off x="2181065" y="3864299"/>
            <a:ext cx="3600000" cy="2736000"/>
            <a:chOff x="2181065" y="3864299"/>
            <a:chExt cx="3600000" cy="2736000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5EDB62C6-D290-CBD7-7ABB-210E9772F66B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065" y="3864299"/>
              <a:ext cx="3600000" cy="2736000"/>
            </a:xfrm>
            <a:prstGeom prst="rect">
              <a:avLst/>
            </a:prstGeom>
          </p:spPr>
        </p:pic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ED82441C-3F6C-F7C5-64E8-2B85DABF1C8F}"/>
                </a:ext>
              </a:extLst>
            </p:cNvPr>
            <p:cNvSpPr txBox="1"/>
            <p:nvPr/>
          </p:nvSpPr>
          <p:spPr>
            <a:xfrm>
              <a:off x="2575680" y="5912560"/>
              <a:ext cx="11797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~100TeV</a:t>
              </a:r>
              <a:endParaRPr lang="zh-CN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DB33736B-C482-F874-8F78-177B74E54E06}"/>
              </a:ext>
            </a:extLst>
          </p:cNvPr>
          <p:cNvGrpSpPr/>
          <p:nvPr/>
        </p:nvGrpSpPr>
        <p:grpSpPr>
          <a:xfrm>
            <a:off x="2181065" y="925880"/>
            <a:ext cx="3600000" cy="2736000"/>
            <a:chOff x="2181065" y="925880"/>
            <a:chExt cx="3600000" cy="27360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B6AD310D-1176-154F-C198-4572747459F4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065" y="925880"/>
              <a:ext cx="3600000" cy="2736000"/>
            </a:xfrm>
            <a:prstGeom prst="rect">
              <a:avLst/>
            </a:prstGeom>
          </p:spPr>
        </p:pic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23BE8A0F-5A95-7FE5-C7C8-4ED8C8562BB3}"/>
                </a:ext>
              </a:extLst>
            </p:cNvPr>
            <p:cNvSpPr txBox="1"/>
            <p:nvPr/>
          </p:nvSpPr>
          <p:spPr>
            <a:xfrm>
              <a:off x="2575679" y="2944440"/>
              <a:ext cx="10990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~100TeV</a:t>
              </a:r>
              <a:endParaRPr lang="zh-CN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FB0B9B60-CB82-A588-C85F-C0EB356AC942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343947" y="3864299"/>
            <a:ext cx="3600000" cy="2736000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1AB8BE82-865F-F9BC-FCC2-26802FF335F3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343947" y="925880"/>
            <a:ext cx="3600000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88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F378E-9804-65B1-BFAE-706BCEDBB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BC32813-E193-1A99-ADA5-BFCA772BD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1E13A55-7A58-A904-50A1-E825ED82F1D1}"/>
              </a:ext>
            </a:extLst>
          </p:cNvPr>
          <p:cNvSpPr txBox="1"/>
          <p:nvPr/>
        </p:nvSpPr>
        <p:spPr>
          <a:xfrm>
            <a:off x="361851" y="122247"/>
            <a:ext cx="5647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通过地月反追踪确定月影偏转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A2AA7BA-16A7-85F1-5901-86486F9D4B0D}"/>
              </a:ext>
            </a:extLst>
          </p:cNvPr>
          <p:cNvSpPr txBox="1"/>
          <p:nvPr/>
        </p:nvSpPr>
        <p:spPr>
          <a:xfrm>
            <a:off x="376987" y="1982463"/>
            <a:ext cx="1747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东西方向的偏转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9E65ADE2-BA99-D9C4-24D8-77C26F534B69}"/>
              </a:ext>
            </a:extLst>
          </p:cNvPr>
          <p:cNvSpPr txBox="1"/>
          <p:nvPr/>
        </p:nvSpPr>
        <p:spPr>
          <a:xfrm>
            <a:off x="376987" y="4830343"/>
            <a:ext cx="1747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南北方向的偏转</a:t>
            </a:r>
          </a:p>
        </p:txBody>
      </p: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C48D1FA5-8742-4CAD-C78D-D9585CAB9805}"/>
              </a:ext>
            </a:extLst>
          </p:cNvPr>
          <p:cNvGrpSpPr/>
          <p:nvPr/>
        </p:nvGrpSpPr>
        <p:grpSpPr>
          <a:xfrm>
            <a:off x="2181065" y="3864299"/>
            <a:ext cx="3600000" cy="2736000"/>
            <a:chOff x="2181065" y="3864299"/>
            <a:chExt cx="3600000" cy="2736000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F3EE9168-E2D0-C2D9-4575-A81BB2313357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065" y="3864299"/>
              <a:ext cx="3600000" cy="2736000"/>
            </a:xfrm>
            <a:prstGeom prst="rect">
              <a:avLst/>
            </a:prstGeom>
          </p:spPr>
        </p:pic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9C1748C0-B6EB-BACB-1A86-402A2BF664FE}"/>
                </a:ext>
              </a:extLst>
            </p:cNvPr>
            <p:cNvSpPr txBox="1"/>
            <p:nvPr/>
          </p:nvSpPr>
          <p:spPr>
            <a:xfrm>
              <a:off x="2575680" y="5912560"/>
              <a:ext cx="11797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~100TeV</a:t>
              </a:r>
              <a:endParaRPr lang="zh-CN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54F9DE0B-1245-981F-C847-E94A27D3F489}"/>
              </a:ext>
            </a:extLst>
          </p:cNvPr>
          <p:cNvGrpSpPr/>
          <p:nvPr/>
        </p:nvGrpSpPr>
        <p:grpSpPr>
          <a:xfrm>
            <a:off x="2181065" y="925880"/>
            <a:ext cx="3600000" cy="2736000"/>
            <a:chOff x="2181065" y="925880"/>
            <a:chExt cx="3600000" cy="27360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31AFE321-AFA5-72D1-E4DD-F9F1C9BFCA16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065" y="925880"/>
              <a:ext cx="3600000" cy="2736000"/>
            </a:xfrm>
            <a:prstGeom prst="rect">
              <a:avLst/>
            </a:prstGeom>
          </p:spPr>
        </p:pic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FC52B6E7-F651-D80B-1D2F-A0852361C205}"/>
                </a:ext>
              </a:extLst>
            </p:cNvPr>
            <p:cNvSpPr txBox="1"/>
            <p:nvPr/>
          </p:nvSpPr>
          <p:spPr>
            <a:xfrm>
              <a:off x="2575679" y="2944440"/>
              <a:ext cx="10990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~100TeV</a:t>
              </a:r>
              <a:endParaRPr lang="zh-CN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EA605A8B-3460-45F9-27F1-AB54068ED77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9991" y="1086894"/>
            <a:ext cx="1572899" cy="1121132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994B0911-5487-B8D1-E6C8-498C1DF7DAEC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343947" y="3864299"/>
            <a:ext cx="3600000" cy="2736000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11B21FF0-D0C3-5914-7516-7C745C68E0B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775689" y="4456842"/>
            <a:ext cx="1569347" cy="1269277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819FE666-B9BF-7031-706F-457D783DFC8A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343947" y="925880"/>
            <a:ext cx="3600000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43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C0669-17C8-14AB-80A7-E7356570F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F7A7980-FA4C-0A12-EE2E-BD9A43CAF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4A03B5E-F66C-9A72-1F96-35C3306435D1}"/>
              </a:ext>
            </a:extLst>
          </p:cNvPr>
          <p:cNvSpPr txBox="1"/>
          <p:nvPr/>
        </p:nvSpPr>
        <p:spPr>
          <a:xfrm>
            <a:off x="361851" y="122247"/>
            <a:ext cx="5647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通过地月反追踪确定月影偏转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751E3FBF-52B3-CA1C-C693-297B37651835}"/>
                  </a:ext>
                </a:extLst>
              </p:cNvPr>
              <p:cNvSpPr txBox="1"/>
              <p:nvPr/>
            </p:nvSpPr>
            <p:spPr>
              <a:xfrm>
                <a:off x="601453" y="4611119"/>
                <a:ext cx="8799722" cy="1218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随着能量的升高，东西方向的偏移量越来越小，南北方向的偏移量无明显变化</a:t>
                </a:r>
                <a:endPara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根据月影东西向偏转和 MC 中位能量定义样本的等效电荷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𝑍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CN" b="0" i="0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SupPr>
                          <m:e>
                            <m:r>
                              <a:rPr lang="en-US" altLang="zh-CN" b="0" i="0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|</m:t>
                            </m:r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Δ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𝑟𝑎</m:t>
                            </m:r>
                          </m:sub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∘</m:t>
                            </m:r>
                          </m:sup>
                        </m:sSub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|×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𝑚𝑒𝑑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1.59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∘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强子</a:t>
                </a: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相互作用</a:t>
                </a:r>
                <a:r>
                  <a:rPr lang="zh-CN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模型差异约 2–5%</a:t>
                </a: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751E3FBF-52B3-CA1C-C693-297B376518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53" y="4611119"/>
                <a:ext cx="8799722" cy="1218154"/>
              </a:xfrm>
              <a:prstGeom prst="rect">
                <a:avLst/>
              </a:prstGeom>
              <a:blipFill>
                <a:blip r:embed="rId2"/>
                <a:stretch>
                  <a:fillRect l="-485" t="-2500" b="-6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6D4D2E0D-3941-8967-ED91-AEAD453B5BC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96366" y="1275183"/>
            <a:ext cx="3960000" cy="316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5FABE7E-E772-8264-A0C1-4542295A34CE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104831" y="1275183"/>
            <a:ext cx="3960000" cy="316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493EFC55-9B63-4B1A-9739-8312FE9D9C8A}"/>
              </a:ext>
            </a:extLst>
          </p:cNvPr>
          <p:cNvGrpSpPr/>
          <p:nvPr/>
        </p:nvGrpSpPr>
        <p:grpSpPr>
          <a:xfrm>
            <a:off x="4183214" y="1275183"/>
            <a:ext cx="3960000" cy="3168000"/>
            <a:chOff x="4183214" y="1275183"/>
            <a:chExt cx="3960000" cy="316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7010AFF-6A2D-1F05-08CD-022413C529CA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83214" y="1275183"/>
              <a:ext cx="3960000" cy="316800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C7F10D2-2035-1729-28B7-9852BDDBE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82697" y="2062039"/>
              <a:ext cx="481494" cy="308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3341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E7386-F20F-0B0D-C11F-A6382809A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69D2EC7-C4E0-7FD3-9282-BE48219A5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15</a:t>
            </a:fld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009C6AF-240A-339A-E53B-28AF5CB8DC6D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实验数据初步结果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4C87B0C5-9A36-3CB1-A7DC-E17ACF5E5C8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4761504"/>
                  </p:ext>
                </p:extLst>
              </p:nvPr>
            </p:nvGraphicFramePr>
            <p:xfrm>
              <a:off x="494309" y="5056867"/>
              <a:ext cx="7901979" cy="13608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913993">
                      <a:extLst>
                        <a:ext uri="{9D8B030D-6E8A-4147-A177-3AD203B41FA5}">
                          <a16:colId xmlns:a16="http://schemas.microsoft.com/office/drawing/2014/main" val="626525362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2035500461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805606424"/>
                        </a:ext>
                      </a:extLst>
                    </a:gridCol>
                    <a:gridCol w="2160000">
                      <a:extLst>
                        <a:ext uri="{9D8B030D-6E8A-4147-A177-3AD203B41FA5}">
                          <a16:colId xmlns:a16="http://schemas.microsoft.com/office/drawing/2014/main" val="1236418529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n-US" altLang="zh-CN" sz="1600" b="1" i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1600" b="1" i="0" smtClean="0">
                                            <a:latin typeface="Cambria Math" panose="02040503050406030204" pitchFamily="18" charset="0"/>
                                          </a:rPr>
                                          <m:t>𝐥𝐨𝐠</m:t>
                                        </m:r>
                                      </m:e>
                                      <m:sub>
                                        <m:r>
                                          <a:rPr lang="en-US" altLang="zh-CN" sz="1600" b="1" i="0" smtClean="0">
                                            <a:latin typeface="Cambria Math" panose="02040503050406030204" pitchFamily="18" charset="0"/>
                                          </a:rPr>
                                          <m:t>𝟏𝟎</m:t>
                                        </m:r>
                                      </m:sub>
                                    </m:sSub>
                                    <m:r>
                                      <a:rPr lang="en-US" altLang="zh-CN" sz="1600" b="1" i="0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1600" b="1" i="0" smtClean="0">
                                        <a:latin typeface="Cambria Math" panose="02040503050406030204" pitchFamily="18" charset="0"/>
                                      </a:rPr>
                                      <m:t>𝐍</m:t>
                                    </m:r>
                                  </m:e>
                                  <m:sub>
                                    <m:r>
                                      <a:rPr lang="en-US" altLang="zh-CN" sz="1600" b="1" i="0" smtClean="0">
                                        <a:latin typeface="Cambria Math" panose="02040503050406030204" pitchFamily="18" charset="0"/>
                                      </a:rPr>
                                      <m:t>𝐞</m:t>
                                    </m:r>
                                    <m:r>
                                      <a:rPr lang="en-US" altLang="zh-CN" sz="1600" b="1" i="0" smtClean="0">
                                        <a:latin typeface="Cambria Math" panose="02040503050406030204" pitchFamily="18" charset="0"/>
                                      </a:rPr>
                                      <m:t>𝛍</m:t>
                                    </m:r>
                                  </m:sub>
                                </m:sSub>
                                <m:r>
                                  <a:rPr lang="en-US" altLang="zh-CN" sz="1600" b="1" i="0" smtClean="0">
                                    <a:latin typeface="Cambria Math" panose="02040503050406030204" pitchFamily="18" charset="0"/>
                                  </a:rPr>
                                  <m:t>) </m:t>
                                </m:r>
                              </m:oMath>
                            </m:oMathPara>
                          </a14:m>
                          <a:endParaRPr sz="1600" b="1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偏移</a:t>
                          </a:r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量</a:t>
                          </a:r>
                          <a:r>
                            <a:rPr lang="en-US" altLang="zh-CN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(</a:t>
                          </a:r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数据</a:t>
                          </a:r>
                          <a:r>
                            <a:rPr lang="en-US" altLang="zh-CN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)</a:t>
                          </a:r>
                          <a:endParaRPr sz="1600" b="1" i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dirty="0">
                              <a:latin typeface="+mj-lt"/>
                            </a:rPr>
                            <a:t>等效平均</a:t>
                          </a:r>
                          <a:r>
                            <a:rPr lang="zh-CN" altLang="en-US" sz="1600" b="1" i="0" dirty="0"/>
                            <a:t>电荷</a:t>
                          </a:r>
                          <a:endParaRPr sz="1600" b="1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rgbClr val="C00000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标定能量</a:t>
                          </a:r>
                          <a:r>
                            <a:rPr lang="en-US" altLang="zh-CN" sz="1600" b="1" i="0" kern="12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(TeV)</a:t>
                          </a:r>
                          <a:endParaRPr sz="16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3555111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4.05−4.55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−0.487(0.027)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17.24(0.16)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56.30(3.17)</m:t>
                                </m:r>
                              </m:oMath>
                            </m:oMathPara>
                          </a14:m>
                          <a:endParaRPr lang="en-US" sz="1600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3905808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4.35−4.85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−0.298(0.020)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i="1" dirty="0" smtClean="0">
                                    <a:latin typeface="Cambria Math" panose="02040503050406030204" pitchFamily="18" charset="0"/>
                                  </a:rPr>
                                  <m:t>20.25(0.21)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108.59(7.37)</m:t>
                                </m:r>
                              </m:oMath>
                            </m:oMathPara>
                          </a14:m>
                          <a:endParaRPr lang="en-US" sz="1600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388675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4.55−5.05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−0.196(0.016)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21.40(0.23)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173.61(14.29)</m:t>
                                </m:r>
                              </m:oMath>
                            </m:oMathPara>
                          </a14:m>
                          <a:endParaRPr lang="en-US" sz="1600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6556469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4C87B0C5-9A36-3CB1-A7DC-E17ACF5E5C8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4761504"/>
                  </p:ext>
                </p:extLst>
              </p:nvPr>
            </p:nvGraphicFramePr>
            <p:xfrm>
              <a:off x="494309" y="5056867"/>
              <a:ext cx="7901979" cy="13608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913993">
                      <a:extLst>
                        <a:ext uri="{9D8B030D-6E8A-4147-A177-3AD203B41FA5}">
                          <a16:colId xmlns:a16="http://schemas.microsoft.com/office/drawing/2014/main" val="626525362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2035500461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805606424"/>
                        </a:ext>
                      </a:extLst>
                    </a:gridCol>
                    <a:gridCol w="2160000">
                      <a:extLst>
                        <a:ext uri="{9D8B030D-6E8A-4147-A177-3AD203B41FA5}">
                          <a16:colId xmlns:a16="http://schemas.microsoft.com/office/drawing/2014/main" val="1236418529"/>
                        </a:ext>
                      </a:extLst>
                    </a:gridCol>
                  </a:tblGrid>
                  <a:tr h="35502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18" t="-5172" r="-313694" b="-2965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偏移</a:t>
                          </a:r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量</a:t>
                          </a:r>
                          <a:r>
                            <a:rPr lang="en-US" altLang="zh-CN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(</a:t>
                          </a:r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数据</a:t>
                          </a:r>
                          <a:r>
                            <a:rPr lang="en-US" altLang="zh-CN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)</a:t>
                          </a:r>
                          <a:endParaRPr sz="1600" b="1" i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dirty="0">
                              <a:latin typeface="+mj-lt"/>
                            </a:rPr>
                            <a:t>等效平均</a:t>
                          </a:r>
                          <a:r>
                            <a:rPr lang="zh-CN" altLang="en-US" sz="1600" b="1" i="0" dirty="0"/>
                            <a:t>电荷</a:t>
                          </a:r>
                          <a:endParaRPr sz="1600" b="1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rgbClr val="C00000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标定能量</a:t>
                          </a:r>
                          <a:r>
                            <a:rPr lang="en-US" altLang="zh-CN" sz="1600" b="1" i="0" kern="12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(TeV)</a:t>
                          </a:r>
                          <a:endParaRPr sz="16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35551117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18" t="-108929" r="-313694" b="-20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318" t="-108929" r="-213694" b="-20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18" t="-108929" r="-113694" b="-20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65634" t="-108929" r="-563" b="-20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9058083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18" t="-212727" r="-313694" b="-11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318" t="-212727" r="-213694" b="-11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18" t="-212727" r="-113694" b="-11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65634" t="-212727" r="-563" b="-1109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388675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18" t="-312727" r="-313694" b="-1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318" t="-312727" r="-213694" b="-1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18" t="-312727" r="-113694" b="-1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65634" t="-312727" r="-563" b="-109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556469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2D79A5E9-CC73-ADF7-07D6-A58EB352A259}"/>
              </a:ext>
            </a:extLst>
          </p:cNvPr>
          <p:cNvSpPr txBox="1"/>
          <p:nvPr/>
        </p:nvSpPr>
        <p:spPr>
          <a:xfrm>
            <a:off x="284050" y="963712"/>
            <a:ext cx="2976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实验数据：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2022--2025 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CD244D87-F784-F952-BB45-7556C100076B}"/>
              </a:ext>
            </a:extLst>
          </p:cNvPr>
          <p:cNvGrpSpPr/>
          <p:nvPr/>
        </p:nvGrpSpPr>
        <p:grpSpPr>
          <a:xfrm>
            <a:off x="100184" y="1483073"/>
            <a:ext cx="3852000" cy="3195947"/>
            <a:chOff x="100184" y="1483073"/>
            <a:chExt cx="3852000" cy="3195947"/>
          </a:xfrm>
        </p:grpSpPr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C6E48DA7-E9CD-3D9A-E52F-B82995747DF6}"/>
                </a:ext>
              </a:extLst>
            </p:cNvPr>
            <p:cNvGrpSpPr/>
            <p:nvPr/>
          </p:nvGrpSpPr>
          <p:grpSpPr>
            <a:xfrm>
              <a:off x="100184" y="1483073"/>
              <a:ext cx="3852000" cy="3195947"/>
              <a:chOff x="100184" y="1483073"/>
              <a:chExt cx="3852000" cy="3195947"/>
            </a:xfrm>
          </p:grpSpPr>
          <p:grpSp>
            <p:nvGrpSpPr>
              <p:cNvPr id="49" name="组合 48">
                <a:extLst>
                  <a:ext uri="{FF2B5EF4-FFF2-40B4-BE49-F238E27FC236}">
                    <a16:creationId xmlns:a16="http://schemas.microsoft.com/office/drawing/2014/main" id="{99DC3E46-A314-47A9-1593-3DF2C1F55140}"/>
                  </a:ext>
                </a:extLst>
              </p:cNvPr>
              <p:cNvGrpSpPr/>
              <p:nvPr/>
            </p:nvGrpSpPr>
            <p:grpSpPr>
              <a:xfrm>
                <a:off x="100184" y="1483073"/>
                <a:ext cx="3852000" cy="3195947"/>
                <a:chOff x="0" y="1489821"/>
                <a:chExt cx="3852000" cy="3195947"/>
              </a:xfrm>
            </p:grpSpPr>
            <p:pic>
              <p:nvPicPr>
                <p:cNvPr id="36" name="图片 35">
                  <a:extLst>
                    <a:ext uri="{FF2B5EF4-FFF2-40B4-BE49-F238E27FC236}">
                      <a16:creationId xmlns:a16="http://schemas.microsoft.com/office/drawing/2014/main" id="{5A2BA6FA-55F2-5ACC-7020-5648D4D6703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0" y="1696244"/>
                  <a:ext cx="3852000" cy="2989524"/>
                </a:xfrm>
                <a:prstGeom prst="rect">
                  <a:avLst/>
                </a:prstGeom>
              </p:spPr>
            </p:pic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14547A99-3E37-6026-9FEE-0E0FF3AA5F7A}"/>
                    </a:ext>
                  </a:extLst>
                </p:cNvPr>
                <p:cNvSpPr txBox="1"/>
                <p:nvPr/>
              </p:nvSpPr>
              <p:spPr>
                <a:xfrm>
                  <a:off x="437808" y="1489821"/>
                  <a:ext cx="297638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Smoothed significance map</a:t>
                  </a:r>
                  <a:endParaRPr lang="zh-CN" alt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文本框 37">
                    <a:extLst>
                      <a:ext uri="{FF2B5EF4-FFF2-40B4-BE49-F238E27FC236}">
                        <a16:creationId xmlns:a16="http://schemas.microsoft.com/office/drawing/2014/main" id="{5A7F6DF6-69A9-E3D7-F6AA-7A8E62C56AAA}"/>
                      </a:ext>
                    </a:extLst>
                  </p:cNvPr>
                  <p:cNvSpPr txBox="1"/>
                  <p:nvPr/>
                </p:nvSpPr>
                <p:spPr>
                  <a:xfrm>
                    <a:off x="2026183" y="1873706"/>
                    <a:ext cx="1422400" cy="3847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𝒎𝒂𝒙</m:t>
                              </m:r>
                            </m:sub>
                          </m:sSub>
                          <m:r>
                            <a:rPr lang="en-US" altLang="zh-CN" sz="19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altLang="zh-CN" sz="19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altLang="zh-CN" sz="19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oMath>
                      </m:oMathPara>
                    </a14:m>
                    <a:endParaRPr lang="zh-CN" altLang="en-US" sz="1900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8" name="文本框 37">
                    <a:extLst>
                      <a:ext uri="{FF2B5EF4-FFF2-40B4-BE49-F238E27FC236}">
                        <a16:creationId xmlns:a16="http://schemas.microsoft.com/office/drawing/2014/main" id="{5A7F6DF6-69A9-E3D7-F6AA-7A8E62C56AA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26183" y="1873706"/>
                    <a:ext cx="1422400" cy="384721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46128D73-FA47-EF28-005D-074F78F6FBB3}"/>
                </a:ext>
              </a:extLst>
            </p:cNvPr>
            <p:cNvSpPr txBox="1"/>
            <p:nvPr/>
          </p:nvSpPr>
          <p:spPr>
            <a:xfrm>
              <a:off x="2359476" y="3802434"/>
              <a:ext cx="11548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~50TeV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2805FB40-4A2C-0667-15F4-5384DAB0B822}"/>
              </a:ext>
            </a:extLst>
          </p:cNvPr>
          <p:cNvGrpSpPr/>
          <p:nvPr/>
        </p:nvGrpSpPr>
        <p:grpSpPr>
          <a:xfrm>
            <a:off x="4007490" y="1483073"/>
            <a:ext cx="3852000" cy="3186186"/>
            <a:chOff x="4007490" y="1483073"/>
            <a:chExt cx="3852000" cy="3186186"/>
          </a:xfrm>
        </p:grpSpPr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7D665CE0-1D40-4E2A-32BE-86A10686E3D4}"/>
                </a:ext>
              </a:extLst>
            </p:cNvPr>
            <p:cNvGrpSpPr/>
            <p:nvPr/>
          </p:nvGrpSpPr>
          <p:grpSpPr>
            <a:xfrm>
              <a:off x="4007490" y="1483073"/>
              <a:ext cx="3852000" cy="3186186"/>
              <a:chOff x="4007490" y="1483073"/>
              <a:chExt cx="3852000" cy="3186186"/>
            </a:xfrm>
          </p:grpSpPr>
          <p:grpSp>
            <p:nvGrpSpPr>
              <p:cNvPr id="50" name="组合 49">
                <a:extLst>
                  <a:ext uri="{FF2B5EF4-FFF2-40B4-BE49-F238E27FC236}">
                    <a16:creationId xmlns:a16="http://schemas.microsoft.com/office/drawing/2014/main" id="{65C1011F-8561-4755-713B-F6FC94CA546B}"/>
                  </a:ext>
                </a:extLst>
              </p:cNvPr>
              <p:cNvGrpSpPr/>
              <p:nvPr/>
            </p:nvGrpSpPr>
            <p:grpSpPr>
              <a:xfrm>
                <a:off x="4007490" y="1483073"/>
                <a:ext cx="3852000" cy="3186186"/>
                <a:chOff x="3949772" y="1499582"/>
                <a:chExt cx="3852000" cy="3186186"/>
              </a:xfrm>
            </p:grpSpPr>
            <p:pic>
              <p:nvPicPr>
                <p:cNvPr id="18" name="图片 17">
                  <a:extLst>
                    <a:ext uri="{FF2B5EF4-FFF2-40B4-BE49-F238E27FC236}">
                      <a16:creationId xmlns:a16="http://schemas.microsoft.com/office/drawing/2014/main" id="{D7B778D6-B94B-D437-4EA6-9CB5CCB3A0B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949772" y="1805768"/>
                  <a:ext cx="3852000" cy="2880000"/>
                </a:xfrm>
                <a:prstGeom prst="rect">
                  <a:avLst/>
                </a:prstGeom>
              </p:spPr>
            </p:pic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0788DAB4-1220-A6CD-2685-1AB0505C8C68}"/>
                    </a:ext>
                  </a:extLst>
                </p:cNvPr>
                <p:cNvSpPr txBox="1"/>
                <p:nvPr/>
              </p:nvSpPr>
              <p:spPr>
                <a:xfrm>
                  <a:off x="4387581" y="1499582"/>
                  <a:ext cx="297638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Smoothed significance map</a:t>
                  </a:r>
                  <a:endParaRPr lang="zh-CN" alt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文本框 39">
                    <a:extLst>
                      <a:ext uri="{FF2B5EF4-FFF2-40B4-BE49-F238E27FC236}">
                        <a16:creationId xmlns:a16="http://schemas.microsoft.com/office/drawing/2014/main" id="{CBD0D5F0-975E-4601-474F-21B877DE166E}"/>
                      </a:ext>
                    </a:extLst>
                  </p:cNvPr>
                  <p:cNvSpPr txBox="1"/>
                  <p:nvPr/>
                </p:nvSpPr>
                <p:spPr>
                  <a:xfrm>
                    <a:off x="5999282" y="1873706"/>
                    <a:ext cx="1422400" cy="3847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𝒎𝒂𝒙</m:t>
                              </m:r>
                            </m:sub>
                          </m:sSub>
                          <m:r>
                            <a:rPr lang="en-US" altLang="zh-CN" sz="19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altLang="zh-CN" sz="19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altLang="zh-CN" sz="19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oMath>
                      </m:oMathPara>
                    </a14:m>
                    <a:endParaRPr lang="zh-CN" altLang="en-US" sz="1900" b="1" i="1" dirty="0">
                      <a:solidFill>
                        <a:srgbClr val="C00000"/>
                      </a:solidFill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0" name="文本框 39">
                    <a:extLst>
                      <a:ext uri="{FF2B5EF4-FFF2-40B4-BE49-F238E27FC236}">
                        <a16:creationId xmlns:a16="http://schemas.microsoft.com/office/drawing/2014/main" id="{CBD0D5F0-975E-4601-474F-21B877DE166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99282" y="1873706"/>
                    <a:ext cx="1422400" cy="38472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A5BA7340-B65D-BE53-97E1-00845A3F5A75}"/>
                </a:ext>
              </a:extLst>
            </p:cNvPr>
            <p:cNvSpPr txBox="1"/>
            <p:nvPr/>
          </p:nvSpPr>
          <p:spPr>
            <a:xfrm>
              <a:off x="6266783" y="3802434"/>
              <a:ext cx="11548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~100TeV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98FEE111-C8F2-F0D1-01C4-2D8554577C72}"/>
              </a:ext>
            </a:extLst>
          </p:cNvPr>
          <p:cNvGrpSpPr/>
          <p:nvPr/>
        </p:nvGrpSpPr>
        <p:grpSpPr>
          <a:xfrm>
            <a:off x="8239818" y="1483073"/>
            <a:ext cx="3852000" cy="3235086"/>
            <a:chOff x="8239818" y="1483073"/>
            <a:chExt cx="3852000" cy="3235086"/>
          </a:xfrm>
        </p:grpSpPr>
        <p:grpSp>
          <p:nvGrpSpPr>
            <p:cNvPr id="54" name="组合 53">
              <a:extLst>
                <a:ext uri="{FF2B5EF4-FFF2-40B4-BE49-F238E27FC236}">
                  <a16:creationId xmlns:a16="http://schemas.microsoft.com/office/drawing/2014/main" id="{FA002B83-FE22-228E-9215-7E531613817F}"/>
                </a:ext>
              </a:extLst>
            </p:cNvPr>
            <p:cNvGrpSpPr/>
            <p:nvPr/>
          </p:nvGrpSpPr>
          <p:grpSpPr>
            <a:xfrm>
              <a:off x="8239818" y="1483073"/>
              <a:ext cx="3852000" cy="3235086"/>
              <a:chOff x="8239818" y="1483073"/>
              <a:chExt cx="3852000" cy="3235086"/>
            </a:xfrm>
          </p:grpSpPr>
          <p:grpSp>
            <p:nvGrpSpPr>
              <p:cNvPr id="51" name="组合 50">
                <a:extLst>
                  <a:ext uri="{FF2B5EF4-FFF2-40B4-BE49-F238E27FC236}">
                    <a16:creationId xmlns:a16="http://schemas.microsoft.com/office/drawing/2014/main" id="{49429491-6953-8999-942B-A797FB0509D5}"/>
                  </a:ext>
                </a:extLst>
              </p:cNvPr>
              <p:cNvGrpSpPr/>
              <p:nvPr/>
            </p:nvGrpSpPr>
            <p:grpSpPr>
              <a:xfrm>
                <a:off x="8239818" y="1483073"/>
                <a:ext cx="3852000" cy="3235086"/>
                <a:chOff x="8182098" y="1450682"/>
                <a:chExt cx="3852000" cy="3235086"/>
              </a:xfrm>
            </p:grpSpPr>
            <p:pic>
              <p:nvPicPr>
                <p:cNvPr id="44" name="图片 43">
                  <a:extLst>
                    <a:ext uri="{FF2B5EF4-FFF2-40B4-BE49-F238E27FC236}">
                      <a16:creationId xmlns:a16="http://schemas.microsoft.com/office/drawing/2014/main" id="{CD7AEFFC-49E3-B563-3C51-C571368013C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182098" y="1696244"/>
                  <a:ext cx="3852000" cy="2989524"/>
                </a:xfrm>
                <a:prstGeom prst="rect">
                  <a:avLst/>
                </a:prstGeom>
              </p:spPr>
            </p:pic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21275EEC-51B7-4030-9031-14EFBBCF3F86}"/>
                    </a:ext>
                  </a:extLst>
                </p:cNvPr>
                <p:cNvSpPr txBox="1"/>
                <p:nvPr/>
              </p:nvSpPr>
              <p:spPr>
                <a:xfrm>
                  <a:off x="8619905" y="1450682"/>
                  <a:ext cx="297638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Smoothed significance map</a:t>
                  </a:r>
                  <a:endParaRPr lang="zh-CN" alt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文本框 45">
                    <a:extLst>
                      <a:ext uri="{FF2B5EF4-FFF2-40B4-BE49-F238E27FC236}">
                        <a16:creationId xmlns:a16="http://schemas.microsoft.com/office/drawing/2014/main" id="{6959AFE4-DA12-BE40-2C68-4CE484890297}"/>
                      </a:ext>
                    </a:extLst>
                  </p:cNvPr>
                  <p:cNvSpPr txBox="1"/>
                  <p:nvPr/>
                </p:nvSpPr>
                <p:spPr>
                  <a:xfrm>
                    <a:off x="10165816" y="1873706"/>
                    <a:ext cx="1422400" cy="3847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𝒎𝒂𝒙</m:t>
                              </m:r>
                            </m:sub>
                          </m:sSub>
                          <m:r>
                            <a:rPr lang="en-US" altLang="zh-CN" sz="19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altLang="zh-CN" sz="1900" b="1" i="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en-US" altLang="zh-CN" sz="19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oMath>
                      </m:oMathPara>
                    </a14:m>
                    <a:endParaRPr lang="zh-CN" altLang="en-US" sz="1900" b="1" i="1" dirty="0">
                      <a:solidFill>
                        <a:srgbClr val="C00000"/>
                      </a:solidFill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6" name="文本框 45">
                    <a:extLst>
                      <a:ext uri="{FF2B5EF4-FFF2-40B4-BE49-F238E27FC236}">
                        <a16:creationId xmlns:a16="http://schemas.microsoft.com/office/drawing/2014/main" id="{6959AFE4-DA12-BE40-2C68-4CE48489029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65816" y="1873706"/>
                    <a:ext cx="1422400" cy="38472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BE5920FB-5F08-55D5-2187-C5CA8C3B4C08}"/>
                </a:ext>
              </a:extLst>
            </p:cNvPr>
            <p:cNvSpPr txBox="1"/>
            <p:nvPr/>
          </p:nvSpPr>
          <p:spPr>
            <a:xfrm>
              <a:off x="10554417" y="3802434"/>
              <a:ext cx="11548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~170TeV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86B6646-D3D9-90F7-A9C7-B22E40970B9B}"/>
                  </a:ext>
                </a:extLst>
              </p:cNvPr>
              <p:cNvSpPr txBox="1"/>
              <p:nvPr/>
            </p:nvSpPr>
            <p:spPr>
              <a:xfrm>
                <a:off x="8677625" y="5438012"/>
                <a:ext cx="335768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000" b="1" i="0" u="none" strike="noStrike" baseline="0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0" u="none" strike="noStrike" baseline="0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b>
                          <m:r>
                            <a:rPr lang="en-US" altLang="zh-CN" sz="2000" b="1" i="0" u="none" strike="noStrike" baseline="0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𝐜𝐚𝐥</m:t>
                          </m:r>
                        </m:sub>
                      </m:sSub>
                      <m:r>
                        <a:rPr lang="en-US" altLang="zh-CN" sz="2000" b="1" i="0" u="none" strike="noStrike" baseline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altLang="zh-CN" sz="2000" b="1" i="0" u="none" strike="noStrike" baseline="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1" i="0" u="none" strike="noStrike" baseline="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CN" sz="2000" b="1" i="0" u="none" strike="noStrike" baseline="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000" b="1" i="0" u="none" strike="noStrike" baseline="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𝟓𝟗</m:t>
                          </m:r>
                        </m:e>
                        <m:sup>
                          <m:r>
                            <a:rPr lang="en-US" altLang="zh-CN" sz="2000" b="1" i="0" u="none" strike="noStrike" baseline="0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en-US" altLang="zh-CN" sz="2000" b="1" i="0" u="none" strike="noStrike" baseline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⟨</m:t>
                      </m:r>
                      <m:r>
                        <a:rPr lang="en-US" altLang="zh-CN" sz="2000" b="1" i="0" u="none" strike="noStrike" baseline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𝐙</m:t>
                      </m:r>
                      <m:r>
                        <a:rPr lang="en-US" altLang="zh-CN" sz="2000" b="1" i="0" u="none" strike="noStrike" baseline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⟩/</m:t>
                      </m:r>
                      <m:sSub>
                        <m:sSubPr>
                          <m:ctrlPr>
                            <a:rPr lang="el-GR" altLang="zh-CN" sz="2000" b="1" i="0" u="none" strike="noStrike" baseline="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altLang="zh-CN" sz="2000" b="1" i="0" u="none" strike="noStrike" baseline="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en-US" altLang="zh-CN" sz="2000" b="1" i="0" u="none" strike="noStrike" baseline="0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𝐝𝐚𝐭𝐚</m:t>
                          </m:r>
                        </m:sub>
                      </m:sSub>
                      <m:r>
                        <a:rPr lang="en-US" altLang="zh-CN" sz="2000" b="1" i="0" u="none" strike="noStrike" baseline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000" b="1" i="0" u="none" strike="noStrike" baseline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𝐫𝐚</m:t>
                      </m:r>
                      <m:r>
                        <a:rPr lang="en-US" altLang="zh-CN" sz="2000" b="1" i="0" u="none" strike="noStrike" baseline="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b="1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86B6646-D3D9-90F7-A9C7-B22E40970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7625" y="5438012"/>
                <a:ext cx="3357682" cy="400110"/>
              </a:xfrm>
              <a:prstGeom prst="rect">
                <a:avLst/>
              </a:prstGeom>
              <a:blipFill>
                <a:blip r:embed="rId9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9952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3360F-7641-204A-3400-216ADE479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0154D03-956C-0BA8-B3B2-364A4185B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F71213E-61F6-40E4-BD91-9E7400AD1CE0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能量标定初步结果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表格 8">
                <a:extLst>
                  <a:ext uri="{FF2B5EF4-FFF2-40B4-BE49-F238E27FC236}">
                    <a16:creationId xmlns:a16="http://schemas.microsoft.com/office/drawing/2014/main" id="{CC34D77D-C346-C670-FD67-7B09F64B0D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13612321"/>
                  </p:ext>
                </p:extLst>
              </p:nvPr>
            </p:nvGraphicFramePr>
            <p:xfrm>
              <a:off x="5808583" y="4092519"/>
              <a:ext cx="6228000" cy="1756134"/>
            </p:xfrm>
            <a:graphic>
              <a:graphicData uri="http://schemas.openxmlformats.org/drawingml/2006/table">
                <a:tbl>
                  <a:tblPr firstRow="1" bandRow="1">
                    <a:tableStyleId>{68D230F3-CF80-4859-8CE7-A43EE81993B5}</a:tableStyleId>
                  </a:tblPr>
                  <a:tblGrid>
                    <a:gridCol w="1188000">
                      <a:extLst>
                        <a:ext uri="{9D8B030D-6E8A-4147-A177-3AD203B41FA5}">
                          <a16:colId xmlns:a16="http://schemas.microsoft.com/office/drawing/2014/main" val="3805605138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2796574803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2000491737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2723612834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4211296968"/>
                        </a:ext>
                      </a:extLst>
                    </a:gridCol>
                  </a:tblGrid>
                  <a:tr h="39233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1" smtClean="0">
                                    <a:latin typeface="Cambria Math" panose="02040503050406030204" pitchFamily="18" charset="0"/>
                                  </a:rPr>
                                  <m:t>𝒍𝒐</m:t>
                                </m:r>
                                <m:sSub>
                                  <m:sSubPr>
                                    <m:ctrlPr>
                                      <a:rPr lang="en-US" altLang="zh-CN" sz="1600" b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1" smtClean="0"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e>
                                  <m:sub>
                                    <m:r>
                                      <a:rPr lang="en-US" altLang="zh-CN" sz="1600" b="1" smtClean="0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CN" sz="1600" b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1" smtClean="0"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en-US" altLang="zh-CN" sz="1600" b="1" i="1" smtClean="0"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  <m:r>
                                      <a:rPr lang="en-US" altLang="zh-CN" sz="1600" b="1" i="1" smtClean="0">
                                        <a:latin typeface="Cambria Math" panose="02040503050406030204" pitchFamily="18" charset="0"/>
                                      </a:rPr>
                                      <m:t>𝝁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zh-CN" sz="1600"/>
                            <a:t>成分谱参数化不确定性</a:t>
                          </a:r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dirty="0"/>
                            <a:t>强子相互作用模型</a:t>
                          </a:r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dirty="0"/>
                            <a:t>指向精度</a:t>
                          </a:r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统计误差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2774020"/>
                      </a:ext>
                    </a:extLst>
                  </a:tr>
                  <a:tr h="39233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4.05−4.55</m:t>
                                </m:r>
                              </m:oMath>
                            </m:oMathPara>
                          </a14:m>
                          <a:endParaRPr sz="1600" b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1.88%</m:t>
                                </m:r>
                              </m:oMath>
                            </m:oMathPara>
                          </a14:m>
                          <a:endParaRPr sz="1600" b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5.3%</m:t>
                                </m:r>
                              </m:oMath>
                            </m:oMathPara>
                          </a14:m>
                          <a:endParaRPr sz="1600" b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2.05%</m:t>
                                </m:r>
                              </m:oMath>
                            </m:oMathPara>
                          </a14:m>
                          <a:endParaRPr sz="1600" b="0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5.</m:t>
                                </m:r>
                                <m:r>
                                  <a:rPr lang="en-US" altLang="zh-CN" sz="1600" b="0" i="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63</m:t>
                                </m:r>
                                <m:r>
                                  <a:rPr lang="en-US" altLang="zh-CN" sz="1600" b="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%</m:t>
                                </m:r>
                              </m:oMath>
                            </m:oMathPara>
                          </a14:m>
                          <a:endParaRPr sz="1600" b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13864173"/>
                      </a:ext>
                    </a:extLst>
                  </a:tr>
                  <a:tr h="39233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4.35−4.85</m:t>
                                </m:r>
                              </m:oMath>
                            </m:oMathPara>
                          </a14:m>
                          <a:endParaRPr sz="1600" b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1.</m:t>
                                </m:r>
                                <m:r>
                                  <a:rPr lang="en-US" altLang="zh-CN" sz="1600" b="0" i="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91</m:t>
                                </m:r>
                                <m:r>
                                  <a:rPr lang="en-US" altLang="zh-CN" sz="1600" b="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%</m:t>
                                </m:r>
                              </m:oMath>
                            </m:oMathPara>
                          </a14:m>
                          <a:endParaRPr sz="1600" b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2.2%</m:t>
                                </m:r>
                              </m:oMath>
                            </m:oMathPara>
                          </a14:m>
                          <a:endParaRPr sz="1600" b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3.36%</m:t>
                                </m:r>
                              </m:oMath>
                            </m:oMathPara>
                          </a14:m>
                          <a:endParaRPr sz="1600" b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6.78%</m:t>
                                </m:r>
                              </m:oMath>
                            </m:oMathPara>
                          </a14:m>
                          <a:endParaRPr sz="1600" b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51668582"/>
                      </a:ext>
                    </a:extLst>
                  </a:tr>
                  <a:tr h="39233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smtClean="0">
                                    <a:latin typeface="Cambria Math" panose="02040503050406030204" pitchFamily="18" charset="0"/>
                                  </a:rPr>
                                  <m:t>4.55−5.05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.93</m:t>
                                </m:r>
                                <m:r>
                                  <a:rPr lang="en-US" altLang="zh-CN" sz="1600" b="0" smtClean="0">
                                    <a:latin typeface="Cambria Math" panose="02040503050406030204" pitchFamily="18" charset="0"/>
                                  </a:rPr>
                                  <m:t>%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a:rPr lang="en-US" altLang="zh-CN" sz="1600" i="1" dirty="0" smtClean="0">
                                    <a:latin typeface="Cambria Math" panose="02040503050406030204" pitchFamily="18" charset="0"/>
                                  </a:rPr>
                                  <m:t>%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.10</m:t>
                                </m:r>
                                <m:r>
                                  <a:rPr lang="en-US" altLang="zh-CN" sz="1600" b="0" smtClean="0">
                                    <a:latin typeface="Cambria Math" panose="02040503050406030204" pitchFamily="18" charset="0"/>
                                  </a:rPr>
                                  <m:t>%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i="1" dirty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8.</m:t>
                                </m:r>
                                <m:r>
                                  <a:rPr lang="en-US" altLang="zh-CN" sz="1600" b="0" i="1" dirty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23</m:t>
                                </m:r>
                                <m:r>
                                  <a:rPr lang="en-US" altLang="zh-CN" sz="1600" i="1" dirty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%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4048269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表格 8">
                <a:extLst>
                  <a:ext uri="{FF2B5EF4-FFF2-40B4-BE49-F238E27FC236}">
                    <a16:creationId xmlns:a16="http://schemas.microsoft.com/office/drawing/2014/main" id="{CC34D77D-C346-C670-FD67-7B09F64B0D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13612321"/>
                  </p:ext>
                </p:extLst>
              </p:nvPr>
            </p:nvGraphicFramePr>
            <p:xfrm>
              <a:off x="5808583" y="4092519"/>
              <a:ext cx="6228000" cy="1756134"/>
            </p:xfrm>
            <a:graphic>
              <a:graphicData uri="http://schemas.openxmlformats.org/drawingml/2006/table">
                <a:tbl>
                  <a:tblPr firstRow="1" bandRow="1">
                    <a:tableStyleId>{68D230F3-CF80-4859-8CE7-A43EE81993B5}</a:tableStyleId>
                  </a:tblPr>
                  <a:tblGrid>
                    <a:gridCol w="1188000">
                      <a:extLst>
                        <a:ext uri="{9D8B030D-6E8A-4147-A177-3AD203B41FA5}">
                          <a16:colId xmlns:a16="http://schemas.microsoft.com/office/drawing/2014/main" val="3805605138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2796574803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2000491737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2723612834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4211296968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t="-3158" r="-425128" b="-20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zh-CN" sz="1600"/>
                            <a:t>成分谱参数化不确定性</a:t>
                          </a:r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dirty="0"/>
                            <a:t>强子相互作用模型</a:t>
                          </a:r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dirty="0"/>
                            <a:t>指向精度</a:t>
                          </a:r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统计误差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2774020"/>
                      </a:ext>
                    </a:extLst>
                  </a:tr>
                  <a:tr h="39233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t="-150769" r="-42512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82278" t="-150769" r="-24978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83051" t="-150769" r="-15084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5281" t="-150769" r="-10000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77966" t="-150769" r="-565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13864173"/>
                      </a:ext>
                    </a:extLst>
                  </a:tr>
                  <a:tr h="39233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t="-254688" r="-425128" b="-10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82278" t="-254688" r="-249789" b="-10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83051" t="-254688" r="-150847" b="-10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5281" t="-254688" r="-100000" b="-10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77966" t="-254688" r="-565" b="-1031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51668582"/>
                      </a:ext>
                    </a:extLst>
                  </a:tr>
                  <a:tr h="39233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t="-349231" r="-425128" b="-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82278" t="-349231" r="-249789" b="-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83051" t="-349231" r="-150847" b="-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5281" t="-349231" r="-100000" b="-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77966" t="-349231" r="-565" b="-15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048269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06414C04-C449-3C15-7C00-19BE4C90859A}"/>
              </a:ext>
            </a:extLst>
          </p:cNvPr>
          <p:cNvSpPr txBox="1"/>
          <p:nvPr/>
        </p:nvSpPr>
        <p:spPr>
          <a:xfrm>
            <a:off x="5983748" y="2074782"/>
            <a:ext cx="58776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月影标定能量略高于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MC 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中位能量，但在误差内一致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统计与系统误差目前处于相近量级，高能两个 bin 逐渐由统计误差主导。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在当前成分模型以及 EPOS-LHC/QGSJET-II-04 比较下，相关系统误差被控制在约 2–5% 水平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80514A4-8DFD-FA03-C998-6B4C9F264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65" y="1660153"/>
            <a:ext cx="5472404" cy="4238371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3958FF74-DA13-12DE-75D6-1832BDE00C93}"/>
              </a:ext>
            </a:extLst>
          </p:cNvPr>
          <p:cNvSpPr txBox="1"/>
          <p:nvPr/>
        </p:nvSpPr>
        <p:spPr>
          <a:xfrm>
            <a:off x="3780071" y="3623076"/>
            <a:ext cx="136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zh-CN" altLang="en-US" i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093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39758-61FD-8082-BB69-6FA53185A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657CA08-5D92-7AA1-9F9B-AA32DCE38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CEF67F3-3A9D-892D-7F11-2F9E2143C485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总结和下一步计划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43A2E93-E44B-4E10-2A30-2130CB5528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4" t="9373"/>
          <a:stretch>
            <a:fillRect/>
          </a:stretch>
        </p:blipFill>
        <p:spPr>
          <a:xfrm>
            <a:off x="7510794" y="3672241"/>
            <a:ext cx="4175684" cy="293807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650876F-8026-49A5-2215-4BB026E6FCBA}"/>
              </a:ext>
            </a:extLst>
          </p:cNvPr>
          <p:cNvSpPr txBox="1"/>
          <p:nvPr/>
        </p:nvSpPr>
        <p:spPr>
          <a:xfrm>
            <a:off x="466977" y="1092599"/>
            <a:ext cx="10972647" cy="3667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  <a:p>
            <a:pPr marL="285750" lvl="0" indent="-285750">
              <a:lnSpc>
                <a:spcPts val="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我们已经建立了从重核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样本挑选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、地月反追踪到月影偏转和绝对能量标定的完整分析流程</a:t>
            </a:r>
          </a:p>
          <a:p>
            <a:pPr marL="285750" lvl="0" indent="-285750">
              <a:lnSpc>
                <a:spcPts val="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50–200 TeV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，月影标定能量与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中位值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能量在误差范围内一致，系统不确定性控制在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8% 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以内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>
              <a:lnSpc>
                <a:spcPts val="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结果表明，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LHAASO 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具备利用重核月影在百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TeV 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能区开展高精度绝对能标的能力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ts val="3000"/>
              </a:lnSpc>
              <a:spcBef>
                <a:spcPts val="600"/>
              </a:spcBef>
            </a:pP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下一步计划</a:t>
            </a:r>
          </a:p>
          <a:p>
            <a:pPr marL="285750" lvl="0" indent="-285750">
              <a:lnSpc>
                <a:spcPts val="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增加 SIBYLL 2.3d 模型对比，进一步完善系统误差研究 </a:t>
            </a:r>
          </a:p>
          <a:p>
            <a:pPr marL="285750" lvl="0" indent="-285750">
              <a:lnSpc>
                <a:spcPts val="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结合 LHAASO 质子、氦核能谱结果，优化宇宙线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各成分的相对占比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19152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59F46-DAE7-67C0-9C58-B7459AB22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40E0138-F755-4927-3FD6-59D989C35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2113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2AAEA-2F36-A77F-9A8D-4089C65F9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>
            <a:extLst>
              <a:ext uri="{FF2B5EF4-FFF2-40B4-BE49-F238E27FC236}">
                <a16:creationId xmlns:a16="http://schemas.microsoft.com/office/drawing/2014/main" id="{9089F13D-B003-8F7F-7C0C-15154D8E87BB}"/>
              </a:ext>
            </a:extLst>
          </p:cNvPr>
          <p:cNvGrpSpPr/>
          <p:nvPr/>
        </p:nvGrpSpPr>
        <p:grpSpPr>
          <a:xfrm rot="-5400000">
            <a:off x="743569" y="1407728"/>
            <a:ext cx="901783" cy="2653080"/>
            <a:chOff x="0" y="-47625"/>
            <a:chExt cx="281832" cy="1048130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BD3B8F1D-8F53-E049-2A8A-D064F9522925}"/>
                </a:ext>
              </a:extLst>
            </p:cNvPr>
            <p:cNvSpPr/>
            <p:nvPr/>
          </p:nvSpPr>
          <p:spPr>
            <a:xfrm>
              <a:off x="3995" y="0"/>
              <a:ext cx="277837" cy="1000505"/>
            </a:xfrm>
            <a:custGeom>
              <a:avLst/>
              <a:gdLst/>
              <a:ahLst/>
              <a:cxnLst/>
              <a:rect l="l" t="t" r="r" b="b"/>
              <a:pathLst>
                <a:path w="277837" h="1000505">
                  <a:moveTo>
                    <a:pt x="277837" y="0"/>
                  </a:moveTo>
                  <a:lnTo>
                    <a:pt x="277837" y="886205"/>
                  </a:lnTo>
                  <a:lnTo>
                    <a:pt x="138918" y="1000505"/>
                  </a:lnTo>
                  <a:lnTo>
                    <a:pt x="0" y="886205"/>
                  </a:lnTo>
                  <a:lnTo>
                    <a:pt x="0" y="0"/>
                  </a:lnTo>
                  <a:lnTo>
                    <a:pt x="277837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2C39A961-FC33-5815-A1DB-56231592110E}"/>
                </a:ext>
              </a:extLst>
            </p:cNvPr>
            <p:cNvSpPr txBox="1"/>
            <p:nvPr/>
          </p:nvSpPr>
          <p:spPr>
            <a:xfrm>
              <a:off x="0" y="-47625"/>
              <a:ext cx="277837" cy="93383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36" name="AutoShape 36">
            <a:extLst>
              <a:ext uri="{FF2B5EF4-FFF2-40B4-BE49-F238E27FC236}">
                <a16:creationId xmlns:a16="http://schemas.microsoft.com/office/drawing/2014/main" id="{B1D0F1E9-ABA2-473C-EE8F-B6645084052A}"/>
              </a:ext>
            </a:extLst>
          </p:cNvPr>
          <p:cNvSpPr/>
          <p:nvPr/>
        </p:nvSpPr>
        <p:spPr>
          <a:xfrm>
            <a:off x="3300082" y="4266609"/>
            <a:ext cx="4210258" cy="0"/>
          </a:xfrm>
          <a:prstGeom prst="line">
            <a:avLst/>
          </a:prstGeom>
          <a:ln w="9525" cap="flat">
            <a:solidFill>
              <a:srgbClr val="EEF2F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3" name="日期占位符 42">
            <a:extLst>
              <a:ext uri="{FF2B5EF4-FFF2-40B4-BE49-F238E27FC236}">
                <a16:creationId xmlns:a16="http://schemas.microsoft.com/office/drawing/2014/main" id="{790570FE-A8AF-B079-D921-F74F60865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2025/4/26</a:t>
            </a:r>
            <a:endParaRPr lang="en-US"/>
          </a:p>
        </p:txBody>
      </p:sp>
      <p:sp>
        <p:nvSpPr>
          <p:cNvPr id="44" name="灯片编号占位符 43">
            <a:extLst>
              <a:ext uri="{FF2B5EF4-FFF2-40B4-BE49-F238E27FC236}">
                <a16:creationId xmlns:a16="http://schemas.microsoft.com/office/drawing/2014/main" id="{2E5C5542-1269-2AC8-E1F4-8553A7D8E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2D3FDD9-5E03-EE48-6A2D-E0DCCAA45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9186" y="838200"/>
            <a:ext cx="5573214" cy="49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4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634B3-F8F2-88C9-7233-50AFA7856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8AA1AEAC-FD77-8578-506A-D5AD60BEE0CC}"/>
              </a:ext>
            </a:extLst>
          </p:cNvPr>
          <p:cNvPicPr>
            <a:picLocks/>
          </p:cNvPicPr>
          <p:nvPr/>
        </p:nvPicPr>
        <p:blipFill>
          <a:blip r:embed="rId2"/>
          <a:srcRect l="7104" t="8413" r="40227" b="34118"/>
          <a:stretch>
            <a:fillRect/>
          </a:stretch>
        </p:blipFill>
        <p:spPr>
          <a:xfrm>
            <a:off x="561007" y="933942"/>
            <a:ext cx="5142459" cy="3948823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4CFBBF4C-581D-86D7-1B1C-1CB7C8277F1D}"/>
              </a:ext>
            </a:extLst>
          </p:cNvPr>
          <p:cNvSpPr txBox="1"/>
          <p:nvPr/>
        </p:nvSpPr>
        <p:spPr>
          <a:xfrm>
            <a:off x="3452364" y="4068590"/>
            <a:ext cx="1956680" cy="223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200" i="1" dirty="0">
                <a:solidFill>
                  <a:srgbClr val="00B0F0"/>
                </a:solidFill>
                <a:latin typeface="URWPalladioL-Bold"/>
                <a:ea typeface="宋体" panose="02010600030101010101" pitchFamily="2" charset="-122"/>
              </a:rPr>
              <a:t>J.Phys.G 29 (2003)</a:t>
            </a:r>
            <a:endParaRPr lang="zh-CN" altLang="en-US" sz="1200" i="1" dirty="0">
              <a:solidFill>
                <a:srgbClr val="00B0F0"/>
              </a:solidFill>
              <a:latin typeface="URWPalladioL-Bold"/>
              <a:ea typeface="宋体" panose="02010600030101010101" pitchFamily="2" charset="-122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A6C3EC6-C374-6F6B-BE54-5D9D2761A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1C99563-E9E8-0666-4935-22742F821C66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月影能量标定的重要性</a:t>
            </a: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DCDF47DE-5E0B-79C1-6F92-641C2722842A}"/>
              </a:ext>
            </a:extLst>
          </p:cNvPr>
          <p:cNvSpPr/>
          <p:nvPr/>
        </p:nvSpPr>
        <p:spPr>
          <a:xfrm rot="906747">
            <a:off x="3100087" y="1997852"/>
            <a:ext cx="810635" cy="151499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4CF88CB-5201-43A7-91D4-ED07E921D7B4}"/>
              </a:ext>
            </a:extLst>
          </p:cNvPr>
          <p:cNvSpPr txBox="1"/>
          <p:nvPr/>
        </p:nvSpPr>
        <p:spPr>
          <a:xfrm>
            <a:off x="1231188" y="2802584"/>
            <a:ext cx="1613102" cy="421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All-particle</a:t>
            </a:r>
            <a:endParaRPr lang="zh-CN" altLang="en-US" sz="1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7D142C62-1AF2-7063-0DAC-98E714904B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1" t="12561" r="416"/>
          <a:stretch>
            <a:fillRect/>
          </a:stretch>
        </p:blipFill>
        <p:spPr>
          <a:xfrm>
            <a:off x="6438911" y="894207"/>
            <a:ext cx="4025347" cy="323781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8EA86F4-4D79-B4AA-10DA-8C0A47BEA436}"/>
              </a:ext>
            </a:extLst>
          </p:cNvPr>
          <p:cNvSpPr txBox="1"/>
          <p:nvPr/>
        </p:nvSpPr>
        <p:spPr>
          <a:xfrm>
            <a:off x="561007" y="5024551"/>
            <a:ext cx="41982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不同地面实验的测量结果存在差异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探测器的能量刻度不能由束流实验确定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地面实验绝对能标尺度不确定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41340C3-7696-869D-9E4A-AE5340489747}"/>
              </a:ext>
            </a:extLst>
          </p:cNvPr>
          <p:cNvSpPr txBox="1"/>
          <p:nvPr/>
        </p:nvSpPr>
        <p:spPr>
          <a:xfrm>
            <a:off x="6438910" y="4889640"/>
            <a:ext cx="5374941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月球会遮挡宇宙线，在其方向形成月影亏损 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地磁场会使月影位置向西侧偏移 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电荷数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Z 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越小，偏转越小；同能量下重核偏转更大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能量越高，偏转越小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158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45CE4-9C6A-162C-F86F-72AB69D65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>
            <a:extLst>
              <a:ext uri="{FF2B5EF4-FFF2-40B4-BE49-F238E27FC236}">
                <a16:creationId xmlns:a16="http://schemas.microsoft.com/office/drawing/2014/main" id="{E128BC95-905B-08CE-14DD-7EB58FD21061}"/>
              </a:ext>
            </a:extLst>
          </p:cNvPr>
          <p:cNvGrpSpPr/>
          <p:nvPr/>
        </p:nvGrpSpPr>
        <p:grpSpPr>
          <a:xfrm rot="-5400000">
            <a:off x="743569" y="1407728"/>
            <a:ext cx="901783" cy="2653080"/>
            <a:chOff x="0" y="-47625"/>
            <a:chExt cx="281832" cy="1048130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3A54708-B418-55FC-FA1D-7366361825C8}"/>
                </a:ext>
              </a:extLst>
            </p:cNvPr>
            <p:cNvSpPr/>
            <p:nvPr/>
          </p:nvSpPr>
          <p:spPr>
            <a:xfrm>
              <a:off x="3995" y="0"/>
              <a:ext cx="277837" cy="1000505"/>
            </a:xfrm>
            <a:custGeom>
              <a:avLst/>
              <a:gdLst/>
              <a:ahLst/>
              <a:cxnLst/>
              <a:rect l="l" t="t" r="r" b="b"/>
              <a:pathLst>
                <a:path w="277837" h="1000505">
                  <a:moveTo>
                    <a:pt x="277837" y="0"/>
                  </a:moveTo>
                  <a:lnTo>
                    <a:pt x="277837" y="886205"/>
                  </a:lnTo>
                  <a:lnTo>
                    <a:pt x="138918" y="1000505"/>
                  </a:lnTo>
                  <a:lnTo>
                    <a:pt x="0" y="886205"/>
                  </a:lnTo>
                  <a:lnTo>
                    <a:pt x="0" y="0"/>
                  </a:lnTo>
                  <a:lnTo>
                    <a:pt x="277837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B520FD55-1796-EA7F-8D70-2B634A3ED00E}"/>
                </a:ext>
              </a:extLst>
            </p:cNvPr>
            <p:cNvSpPr txBox="1"/>
            <p:nvPr/>
          </p:nvSpPr>
          <p:spPr>
            <a:xfrm>
              <a:off x="0" y="-47625"/>
              <a:ext cx="277837" cy="93383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36" name="AutoShape 36">
            <a:extLst>
              <a:ext uri="{FF2B5EF4-FFF2-40B4-BE49-F238E27FC236}">
                <a16:creationId xmlns:a16="http://schemas.microsoft.com/office/drawing/2014/main" id="{48BB165E-956C-261D-005B-15F62E7C6A4A}"/>
              </a:ext>
            </a:extLst>
          </p:cNvPr>
          <p:cNvSpPr/>
          <p:nvPr/>
        </p:nvSpPr>
        <p:spPr>
          <a:xfrm>
            <a:off x="3300082" y="4266609"/>
            <a:ext cx="4210258" cy="0"/>
          </a:xfrm>
          <a:prstGeom prst="line">
            <a:avLst/>
          </a:prstGeom>
          <a:ln w="9525" cap="flat">
            <a:solidFill>
              <a:srgbClr val="EEF2F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3" name="日期占位符 42">
            <a:extLst>
              <a:ext uri="{FF2B5EF4-FFF2-40B4-BE49-F238E27FC236}">
                <a16:creationId xmlns:a16="http://schemas.microsoft.com/office/drawing/2014/main" id="{2DDF5D6C-2958-3E29-6E6B-3F3A116FA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2025/4/26</a:t>
            </a:r>
            <a:endParaRPr lang="en-US"/>
          </a:p>
        </p:txBody>
      </p:sp>
      <p:sp>
        <p:nvSpPr>
          <p:cNvPr id="44" name="灯片编号占位符 43">
            <a:extLst>
              <a:ext uri="{FF2B5EF4-FFF2-40B4-BE49-F238E27FC236}">
                <a16:creationId xmlns:a16="http://schemas.microsoft.com/office/drawing/2014/main" id="{DE8FB6DF-D0DF-3C39-5847-B5353ED3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9E1BB36-7AB1-A495-2307-B28BA347E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333716"/>
            <a:ext cx="4927600" cy="48138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148706D-9A62-D7D4-DFBF-C882CFCA3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611" y="381000"/>
            <a:ext cx="4966707" cy="481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04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72F8D-98FC-6BD1-66F1-20411FC96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>
            <a:extLst>
              <a:ext uri="{FF2B5EF4-FFF2-40B4-BE49-F238E27FC236}">
                <a16:creationId xmlns:a16="http://schemas.microsoft.com/office/drawing/2014/main" id="{02E390DC-B4FD-E1D3-AFB7-2E82A05FF938}"/>
              </a:ext>
            </a:extLst>
          </p:cNvPr>
          <p:cNvGrpSpPr/>
          <p:nvPr/>
        </p:nvGrpSpPr>
        <p:grpSpPr>
          <a:xfrm rot="-5400000">
            <a:off x="743569" y="1407728"/>
            <a:ext cx="901783" cy="2653080"/>
            <a:chOff x="0" y="-47625"/>
            <a:chExt cx="281832" cy="1048130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F6694169-4BB5-C5E3-F166-0AF1FE5EB66C}"/>
                </a:ext>
              </a:extLst>
            </p:cNvPr>
            <p:cNvSpPr/>
            <p:nvPr/>
          </p:nvSpPr>
          <p:spPr>
            <a:xfrm>
              <a:off x="3995" y="0"/>
              <a:ext cx="277837" cy="1000505"/>
            </a:xfrm>
            <a:custGeom>
              <a:avLst/>
              <a:gdLst/>
              <a:ahLst/>
              <a:cxnLst/>
              <a:rect l="l" t="t" r="r" b="b"/>
              <a:pathLst>
                <a:path w="277837" h="1000505">
                  <a:moveTo>
                    <a:pt x="277837" y="0"/>
                  </a:moveTo>
                  <a:lnTo>
                    <a:pt x="277837" y="886205"/>
                  </a:lnTo>
                  <a:lnTo>
                    <a:pt x="138918" y="1000505"/>
                  </a:lnTo>
                  <a:lnTo>
                    <a:pt x="0" y="886205"/>
                  </a:lnTo>
                  <a:lnTo>
                    <a:pt x="0" y="0"/>
                  </a:lnTo>
                  <a:lnTo>
                    <a:pt x="277837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E9CCDE28-E715-4001-4DB0-882546519D34}"/>
                </a:ext>
              </a:extLst>
            </p:cNvPr>
            <p:cNvSpPr txBox="1"/>
            <p:nvPr/>
          </p:nvSpPr>
          <p:spPr>
            <a:xfrm>
              <a:off x="0" y="-47625"/>
              <a:ext cx="277837" cy="93383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36" name="AutoShape 36">
            <a:extLst>
              <a:ext uri="{FF2B5EF4-FFF2-40B4-BE49-F238E27FC236}">
                <a16:creationId xmlns:a16="http://schemas.microsoft.com/office/drawing/2014/main" id="{E703E03D-1D4C-7654-9AC1-70780F2A41F3}"/>
              </a:ext>
            </a:extLst>
          </p:cNvPr>
          <p:cNvSpPr/>
          <p:nvPr/>
        </p:nvSpPr>
        <p:spPr>
          <a:xfrm>
            <a:off x="3300082" y="4266609"/>
            <a:ext cx="4210258" cy="0"/>
          </a:xfrm>
          <a:prstGeom prst="line">
            <a:avLst/>
          </a:prstGeom>
          <a:ln w="9525" cap="flat">
            <a:solidFill>
              <a:srgbClr val="EEF2F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3" name="日期占位符 42">
            <a:extLst>
              <a:ext uri="{FF2B5EF4-FFF2-40B4-BE49-F238E27FC236}">
                <a16:creationId xmlns:a16="http://schemas.microsoft.com/office/drawing/2014/main" id="{A2F05DAC-095F-1565-8135-EE2161B32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2025/4/26</a:t>
            </a:r>
            <a:endParaRPr lang="en-US"/>
          </a:p>
        </p:txBody>
      </p:sp>
      <p:sp>
        <p:nvSpPr>
          <p:cNvPr id="44" name="灯片编号占位符 43">
            <a:extLst>
              <a:ext uri="{FF2B5EF4-FFF2-40B4-BE49-F238E27FC236}">
                <a16:creationId xmlns:a16="http://schemas.microsoft.com/office/drawing/2014/main" id="{79C7B9BE-408A-5675-017E-5331C7BDA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A8BB321-C000-AE37-A98F-4D6DC4C6E3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0000" y="736600"/>
            <a:ext cx="4470400" cy="381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5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951472A-AA28-25E1-27C8-48AEDAD0E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2025/4/26</a:t>
            </a:r>
            <a:endParaRPr lang="en-US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A24456F-A953-FDFE-6D35-7F892B6B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84EF032-7B83-674A-A5D7-B1562D73D444}"/>
              </a:ext>
            </a:extLst>
          </p:cNvPr>
          <p:cNvSpPr txBox="1"/>
          <p:nvPr/>
        </p:nvSpPr>
        <p:spPr>
          <a:xfrm>
            <a:off x="2231680" y="736601"/>
            <a:ext cx="4118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利用结果排除差异大的模型</a:t>
            </a:r>
            <a:endParaRPr lang="en-US" altLang="zh-CN" sz="1200" dirty="0"/>
          </a:p>
          <a:p>
            <a:r>
              <a:rPr lang="zh-CN" altLang="en-US" sz="1200" dirty="0"/>
              <a:t>不能排除的这些模型不能很好描述实验数据</a:t>
            </a:r>
            <a:endParaRPr lang="en-US" altLang="zh-CN" sz="1200" dirty="0"/>
          </a:p>
          <a:p>
            <a:endParaRPr lang="zh-CN" altLang="en-US" sz="1200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00605ED6-518D-D29B-3A15-0261E8EB982F}"/>
              </a:ext>
            </a:extLst>
          </p:cNvPr>
          <p:cNvGrpSpPr>
            <a:grpSpLocks/>
          </p:cNvGrpSpPr>
          <p:nvPr/>
        </p:nvGrpSpPr>
        <p:grpSpPr>
          <a:xfrm>
            <a:off x="7670800" y="882680"/>
            <a:ext cx="4490329" cy="3510374"/>
            <a:chOff x="2080921" y="0"/>
            <a:chExt cx="8030158" cy="6858000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783EB16-557B-216E-DB89-9C4B9870F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80921" y="0"/>
              <a:ext cx="8030158" cy="6858000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37168A57-56CC-D56E-2ACC-5A7B6D96BDC9}"/>
                </a:ext>
              </a:extLst>
            </p:cNvPr>
            <p:cNvSpPr/>
            <p:nvPr/>
          </p:nvSpPr>
          <p:spPr>
            <a:xfrm>
              <a:off x="5373933" y="166258"/>
              <a:ext cx="2924059" cy="5726002"/>
            </a:xfrm>
            <a:prstGeom prst="rect">
              <a:avLst/>
            </a:prstGeom>
            <a:solidFill>
              <a:schemeClr val="accent1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/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id="{DE9D12BF-DB31-9805-090F-FC3C0F5EA988}"/>
              </a:ext>
            </a:extLst>
          </p:cNvPr>
          <p:cNvSpPr txBox="1"/>
          <p:nvPr/>
        </p:nvSpPr>
        <p:spPr>
          <a:xfrm>
            <a:off x="2521001" y="5158078"/>
            <a:ext cx="8382000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Existing composition models show large discrepancies in the 40--300 TeV range.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69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D11DD-3D72-5DD3-0576-189B4B564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>
            <a:extLst>
              <a:ext uri="{FF2B5EF4-FFF2-40B4-BE49-F238E27FC236}">
                <a16:creationId xmlns:a16="http://schemas.microsoft.com/office/drawing/2014/main" id="{5FAF7109-101A-539C-F036-5D2A986E5F7F}"/>
              </a:ext>
            </a:extLst>
          </p:cNvPr>
          <p:cNvGrpSpPr/>
          <p:nvPr/>
        </p:nvGrpSpPr>
        <p:grpSpPr>
          <a:xfrm rot="-5400000">
            <a:off x="743569" y="1407728"/>
            <a:ext cx="901783" cy="2653080"/>
            <a:chOff x="0" y="-47625"/>
            <a:chExt cx="281832" cy="1048130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B8BAD32C-F5D6-2B8C-0758-854821603FE7}"/>
                </a:ext>
              </a:extLst>
            </p:cNvPr>
            <p:cNvSpPr/>
            <p:nvPr/>
          </p:nvSpPr>
          <p:spPr>
            <a:xfrm>
              <a:off x="3995" y="0"/>
              <a:ext cx="277837" cy="1000505"/>
            </a:xfrm>
            <a:custGeom>
              <a:avLst/>
              <a:gdLst/>
              <a:ahLst/>
              <a:cxnLst/>
              <a:rect l="l" t="t" r="r" b="b"/>
              <a:pathLst>
                <a:path w="277837" h="1000505">
                  <a:moveTo>
                    <a:pt x="277837" y="0"/>
                  </a:moveTo>
                  <a:lnTo>
                    <a:pt x="277837" y="886205"/>
                  </a:lnTo>
                  <a:lnTo>
                    <a:pt x="138918" y="1000505"/>
                  </a:lnTo>
                  <a:lnTo>
                    <a:pt x="0" y="886205"/>
                  </a:lnTo>
                  <a:lnTo>
                    <a:pt x="0" y="0"/>
                  </a:lnTo>
                  <a:lnTo>
                    <a:pt x="277837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8232F401-1F8C-294D-003B-E85ADE04807C}"/>
                </a:ext>
              </a:extLst>
            </p:cNvPr>
            <p:cNvSpPr txBox="1"/>
            <p:nvPr/>
          </p:nvSpPr>
          <p:spPr>
            <a:xfrm>
              <a:off x="0" y="-47625"/>
              <a:ext cx="277837" cy="93383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36" name="AutoShape 36">
            <a:extLst>
              <a:ext uri="{FF2B5EF4-FFF2-40B4-BE49-F238E27FC236}">
                <a16:creationId xmlns:a16="http://schemas.microsoft.com/office/drawing/2014/main" id="{4C233E55-0C71-7320-907D-53CF344F7763}"/>
              </a:ext>
            </a:extLst>
          </p:cNvPr>
          <p:cNvSpPr/>
          <p:nvPr/>
        </p:nvSpPr>
        <p:spPr>
          <a:xfrm>
            <a:off x="3300082" y="4266609"/>
            <a:ext cx="4210258" cy="0"/>
          </a:xfrm>
          <a:prstGeom prst="line">
            <a:avLst/>
          </a:prstGeom>
          <a:ln w="9525" cap="flat">
            <a:solidFill>
              <a:srgbClr val="EEF2F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3" name="日期占位符 42">
            <a:extLst>
              <a:ext uri="{FF2B5EF4-FFF2-40B4-BE49-F238E27FC236}">
                <a16:creationId xmlns:a16="http://schemas.microsoft.com/office/drawing/2014/main" id="{E53D962C-DBA4-0C0A-D6FC-524AE99CE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2025/4/26</a:t>
            </a:r>
            <a:endParaRPr lang="en-US"/>
          </a:p>
        </p:txBody>
      </p:sp>
      <p:sp>
        <p:nvSpPr>
          <p:cNvPr id="44" name="灯片编号占位符 43">
            <a:extLst>
              <a:ext uri="{FF2B5EF4-FFF2-40B4-BE49-F238E27FC236}">
                <a16:creationId xmlns:a16="http://schemas.microsoft.com/office/drawing/2014/main" id="{4F4F5631-5232-6856-B914-79F2E5F51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A66CF9A-1C07-8D40-421E-00140B4BA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95383"/>
            <a:ext cx="7228780" cy="268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41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A7FC6-F09E-424A-54BA-AA53BEB78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9ED2D45-FA1E-8497-F530-0E5E89CBC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24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7760CEB-38BE-5EB6-F7B6-5B51469873B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55633" y="3745225"/>
            <a:ext cx="5685733" cy="285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655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FDC82-8847-7191-035E-72F503DBC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C278A42-F6E3-0EE6-FA8B-783B72BE7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25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4B3FEB5-4100-5507-992E-CAA6A570EAA5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实验数据初步结果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9AC2A915-5E25-4C91-9AB7-2E9FD0F8076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61851" y="4962599"/>
              <a:ext cx="11729965" cy="13608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913993">
                      <a:extLst>
                        <a:ext uri="{9D8B030D-6E8A-4147-A177-3AD203B41FA5}">
                          <a16:colId xmlns:a16="http://schemas.microsoft.com/office/drawing/2014/main" val="626525362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2035500461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2027691590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805606424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4190462267"/>
                        </a:ext>
                      </a:extLst>
                    </a:gridCol>
                    <a:gridCol w="2160000">
                      <a:extLst>
                        <a:ext uri="{9D8B030D-6E8A-4147-A177-3AD203B41FA5}">
                          <a16:colId xmlns:a16="http://schemas.microsoft.com/office/drawing/2014/main" val="1236418529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n-US" altLang="zh-CN" sz="1600" b="1" i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1600" b="1" i="0" smtClean="0">
                                            <a:latin typeface="Cambria Math" panose="02040503050406030204" pitchFamily="18" charset="0"/>
                                          </a:rPr>
                                          <m:t>𝐥𝐨𝐠</m:t>
                                        </m:r>
                                      </m:e>
                                      <m:sub>
                                        <m:r>
                                          <a:rPr lang="en-US" altLang="zh-CN" sz="1600" b="1" i="0" smtClean="0">
                                            <a:latin typeface="Cambria Math" panose="02040503050406030204" pitchFamily="18" charset="0"/>
                                          </a:rPr>
                                          <m:t>𝟏𝟎</m:t>
                                        </m:r>
                                      </m:sub>
                                    </m:sSub>
                                    <m:r>
                                      <a:rPr lang="en-US" altLang="zh-CN" sz="1600" b="1" i="0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1600" b="1" i="0" smtClean="0">
                                        <a:latin typeface="Cambria Math" panose="02040503050406030204" pitchFamily="18" charset="0"/>
                                      </a:rPr>
                                      <m:t>𝐍</m:t>
                                    </m:r>
                                  </m:e>
                                  <m:sub>
                                    <m:r>
                                      <a:rPr lang="en-US" altLang="zh-CN" sz="1600" b="1" i="0" smtClean="0">
                                        <a:latin typeface="Cambria Math" panose="02040503050406030204" pitchFamily="18" charset="0"/>
                                      </a:rPr>
                                      <m:t>𝐞</m:t>
                                    </m:r>
                                    <m:r>
                                      <a:rPr lang="en-US" altLang="zh-CN" sz="1600" b="1" i="0" smtClean="0">
                                        <a:latin typeface="Cambria Math" panose="02040503050406030204" pitchFamily="18" charset="0"/>
                                      </a:rPr>
                                      <m:t>𝛍</m:t>
                                    </m:r>
                                  </m:sub>
                                </m:sSub>
                                <m:r>
                                  <a:rPr lang="en-US" altLang="zh-CN" sz="1600" b="1" i="0" smtClean="0">
                                    <a:latin typeface="Cambria Math" panose="02040503050406030204" pitchFamily="18" charset="0"/>
                                  </a:rPr>
                                  <m:t>) </m:t>
                                </m:r>
                              </m:oMath>
                            </m:oMathPara>
                          </a14:m>
                          <a:endParaRPr sz="1600" b="1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偏转</a:t>
                          </a:r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量</a:t>
                          </a:r>
                          <a:r>
                            <a:rPr lang="en-US" altLang="zh-CN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(</a:t>
                          </a:r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数据</a:t>
                          </a:r>
                          <a:r>
                            <a:rPr lang="en-US" altLang="zh-CN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)</a:t>
                          </a:r>
                          <a:endParaRPr sz="1600" b="1" i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dirty="0">
                              <a:latin typeface="+mj-lt"/>
                            </a:rPr>
                            <a:t>偏转量</a:t>
                          </a:r>
                          <a:r>
                            <a:rPr lang="en-US" altLang="zh-CN" sz="1600" b="1" i="0" dirty="0">
                              <a:latin typeface="+mj-lt"/>
                            </a:rPr>
                            <a:t>(</a:t>
                          </a:r>
                          <a:r>
                            <a:rPr lang="zh-CN" altLang="en-US" sz="1600" b="1" i="0" dirty="0">
                              <a:latin typeface="+mj-lt"/>
                            </a:rPr>
                            <a:t>模拟</a:t>
                          </a:r>
                          <a:r>
                            <a:rPr lang="en-US" altLang="zh-CN" sz="1600" b="1" i="0" dirty="0">
                              <a:latin typeface="+mj-lt"/>
                            </a:rPr>
                            <a:t>)</a:t>
                          </a:r>
                          <a:endParaRPr sz="1600" b="1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dirty="0">
                              <a:latin typeface="+mj-lt"/>
                            </a:rPr>
                            <a:t>等效平均</a:t>
                          </a:r>
                          <a:r>
                            <a:rPr lang="zh-CN" altLang="en-US" sz="1600" b="1" i="0" dirty="0"/>
                            <a:t>电荷</a:t>
                          </a:r>
                          <a:endParaRPr sz="1600" b="1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dirty="0">
                              <a:latin typeface="+mj-lt"/>
                            </a:rPr>
                            <a:t>中位值</a:t>
                          </a:r>
                          <a:r>
                            <a:rPr lang="zh-CN" altLang="en-US" sz="1600" b="1" i="0" dirty="0"/>
                            <a:t>能量</a:t>
                          </a:r>
                          <a:r>
                            <a:rPr lang="en-US" altLang="zh-CN" sz="1600" b="1" i="0" dirty="0"/>
                            <a:t>(</a:t>
                          </a:r>
                          <a:r>
                            <a:rPr lang="zh-CN" altLang="en-US" sz="1600" b="1" i="0" dirty="0"/>
                            <a:t>模拟</a:t>
                          </a:r>
                          <a:r>
                            <a:rPr lang="en-US" altLang="zh-CN" sz="1600" b="1" i="0" dirty="0"/>
                            <a:t>)</a:t>
                          </a:r>
                          <a:endParaRPr sz="1600" b="1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rgbClr val="C00000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标定能量</a:t>
                          </a:r>
                          <a:r>
                            <a:rPr lang="en-US" altLang="zh-CN" sz="1600" b="1" i="0" kern="12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(TeV)</a:t>
                          </a:r>
                          <a:endParaRPr sz="16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3555111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4.05−4.55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−0.487(0.027)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−0.52</m:t>
                                </m:r>
                                <m:r>
                                  <a:rPr lang="en-US" altLang="zh-CN" sz="1600" b="0" i="0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(0.00</m:t>
                                </m:r>
                                <m:r>
                                  <a:rPr lang="en-US" altLang="zh-CN" sz="1600" b="0" i="0" dirty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17.24(0.16)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52.</m:t>
                                </m:r>
                                <m:r>
                                  <a:rPr lang="en-US" altLang="zh-CN" sz="1600" b="0" i="0" dirty="0" smtClean="0"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(0.1</m:t>
                                </m:r>
                                <m:r>
                                  <a:rPr lang="en-US" altLang="zh-CN" sz="1600" b="0" i="0" dirty="0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56.30(3.17)</m:t>
                                </m:r>
                              </m:oMath>
                            </m:oMathPara>
                          </a14:m>
                          <a:endParaRPr lang="en-US" sz="1600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3905808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4.35−4.85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−0.298(0.020)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−0.309(0.003)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i="1" dirty="0" smtClean="0">
                                    <a:latin typeface="Cambria Math" panose="02040503050406030204" pitchFamily="18" charset="0"/>
                                  </a:rPr>
                                  <m:t>20.25(0.21)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i="1" dirty="0" smtClean="0">
                                    <a:latin typeface="Cambria Math" panose="02040503050406030204" pitchFamily="18" charset="0"/>
                                  </a:rPr>
                                  <m:t>104.72(0.36</m:t>
                                </m:r>
                                <m:r>
                                  <a:rPr lang="en-US" altLang="zh-CN" sz="1600" i="1" dirty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108.59(7.37)</m:t>
                                </m:r>
                              </m:oMath>
                            </m:oMathPara>
                          </a14:m>
                          <a:endParaRPr lang="en-US" sz="1600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388675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4.55−5.05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−0.196(0.016)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−0.19</m:t>
                                </m:r>
                                <m:r>
                                  <a:rPr lang="en-US" altLang="zh-CN" sz="1600" b="0" i="0" dirty="0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(0.00</m:t>
                                </m:r>
                                <m:r>
                                  <a:rPr lang="en-US" altLang="zh-CN" sz="1600" b="0" i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sz="1600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0" smtClean="0">
                                    <a:latin typeface="Cambria Math" panose="02040503050406030204" pitchFamily="18" charset="0"/>
                                  </a:rPr>
                                  <m:t>21.40(0.23)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171.</m:t>
                                </m:r>
                                <m:r>
                                  <a:rPr lang="en-US" altLang="zh-CN" sz="1600" b="0" i="0" dirty="0" smtClean="0">
                                    <a:latin typeface="Cambria Math" panose="02040503050406030204" pitchFamily="18" charset="0"/>
                                  </a:rPr>
                                  <m:t>86</m:t>
                                </m:r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(0.</m:t>
                                </m:r>
                                <m:r>
                                  <a:rPr lang="en-US" altLang="zh-CN" sz="1600" b="0" i="0" dirty="0" smtClean="0">
                                    <a:latin typeface="Cambria Math" panose="02040503050406030204" pitchFamily="18" charset="0"/>
                                  </a:rPr>
                                  <m:t>56</m:t>
                                </m:r>
                                <m:r>
                                  <a:rPr lang="en-US" altLang="zh-CN" sz="1600" i="0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173.61(14.29)</m:t>
                                </m:r>
                              </m:oMath>
                            </m:oMathPara>
                          </a14:m>
                          <a:endParaRPr lang="en-US" sz="1600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655646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9AC2A915-5E25-4C91-9AB7-2E9FD0F8076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61851" y="4962599"/>
              <a:ext cx="11729965" cy="13608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913993">
                      <a:extLst>
                        <a:ext uri="{9D8B030D-6E8A-4147-A177-3AD203B41FA5}">
                          <a16:colId xmlns:a16="http://schemas.microsoft.com/office/drawing/2014/main" val="626525362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2035500461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2027691590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805606424"/>
                        </a:ext>
                      </a:extLst>
                    </a:gridCol>
                    <a:gridCol w="1913993">
                      <a:extLst>
                        <a:ext uri="{9D8B030D-6E8A-4147-A177-3AD203B41FA5}">
                          <a16:colId xmlns:a16="http://schemas.microsoft.com/office/drawing/2014/main" val="4190462267"/>
                        </a:ext>
                      </a:extLst>
                    </a:gridCol>
                    <a:gridCol w="2160000">
                      <a:extLst>
                        <a:ext uri="{9D8B030D-6E8A-4147-A177-3AD203B41FA5}">
                          <a16:colId xmlns:a16="http://schemas.microsoft.com/office/drawing/2014/main" val="1236418529"/>
                        </a:ext>
                      </a:extLst>
                    </a:gridCol>
                  </a:tblGrid>
                  <a:tr h="35502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18" t="-5172" r="-513694" b="-2948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偏转</a:t>
                          </a:r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量</a:t>
                          </a:r>
                          <a:r>
                            <a:rPr lang="en-US" altLang="zh-CN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(</a:t>
                          </a:r>
                          <a:r>
                            <a:rPr lang="zh-CN" altLang="en-US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数据</a:t>
                          </a:r>
                          <a:r>
                            <a:rPr lang="en-US" altLang="zh-CN" sz="1600" b="1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)</a:t>
                          </a:r>
                          <a:endParaRPr sz="1600" b="1" i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dirty="0">
                              <a:latin typeface="+mj-lt"/>
                            </a:rPr>
                            <a:t>偏转量</a:t>
                          </a:r>
                          <a:r>
                            <a:rPr lang="en-US" altLang="zh-CN" sz="1600" b="1" i="0" dirty="0">
                              <a:latin typeface="+mj-lt"/>
                            </a:rPr>
                            <a:t>(</a:t>
                          </a:r>
                          <a:r>
                            <a:rPr lang="zh-CN" altLang="en-US" sz="1600" b="1" i="0" dirty="0">
                              <a:latin typeface="+mj-lt"/>
                            </a:rPr>
                            <a:t>模拟</a:t>
                          </a:r>
                          <a:r>
                            <a:rPr lang="en-US" altLang="zh-CN" sz="1600" b="1" i="0" dirty="0">
                              <a:latin typeface="+mj-lt"/>
                            </a:rPr>
                            <a:t>)</a:t>
                          </a:r>
                          <a:endParaRPr sz="1600" b="1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dirty="0">
                              <a:latin typeface="+mj-lt"/>
                            </a:rPr>
                            <a:t>等效平均</a:t>
                          </a:r>
                          <a:r>
                            <a:rPr lang="zh-CN" altLang="en-US" sz="1600" b="1" i="0" dirty="0"/>
                            <a:t>电荷</a:t>
                          </a:r>
                          <a:endParaRPr sz="1600" b="1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dirty="0">
                              <a:latin typeface="+mj-lt"/>
                            </a:rPr>
                            <a:t>中位值</a:t>
                          </a:r>
                          <a:r>
                            <a:rPr lang="zh-CN" altLang="en-US" sz="1600" b="1" i="0" dirty="0"/>
                            <a:t>能量</a:t>
                          </a:r>
                          <a:r>
                            <a:rPr lang="en-US" altLang="zh-CN" sz="1600" b="1" i="0" dirty="0"/>
                            <a:t>(</a:t>
                          </a:r>
                          <a:r>
                            <a:rPr lang="zh-CN" altLang="en-US" sz="1600" b="1" i="0" dirty="0"/>
                            <a:t>模拟</a:t>
                          </a:r>
                          <a:r>
                            <a:rPr lang="en-US" altLang="zh-CN" sz="1600" b="1" i="0" dirty="0"/>
                            <a:t>)</a:t>
                          </a:r>
                          <a:endParaRPr sz="1600" b="1" i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600" b="1" i="0" kern="1200" dirty="0">
                              <a:solidFill>
                                <a:srgbClr val="C00000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标定能量</a:t>
                          </a:r>
                          <a:r>
                            <a:rPr lang="en-US" altLang="zh-CN" sz="1600" b="1" i="0" kern="12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(TeV)</a:t>
                          </a:r>
                          <a:endParaRPr sz="1600" b="1" i="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35551117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18" t="-108929" r="-513694" b="-2053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318" t="-108929" r="-413694" b="-2053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18" t="-108929" r="-313694" b="-2053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318" t="-108929" r="-213694" b="-2053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99048" t="-108929" r="-113016" b="-2053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44068" t="-108929" r="-565" b="-2053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9058083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18" t="-212727" r="-513694" b="-1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318" t="-212727" r="-413694" b="-1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18" t="-212727" r="-313694" b="-1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318" t="-212727" r="-213694" b="-1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99048" t="-212727" r="-113016" b="-1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44068" t="-212727" r="-565" b="-1090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388675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18" t="-312727" r="-513694" b="-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318" t="-312727" r="-413694" b="-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18" t="-312727" r="-313694" b="-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318" t="-312727" r="-213694" b="-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99048" t="-312727" r="-113016" b="-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44068" t="-312727" r="-565" b="-90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556469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2ED84B09-AA25-0984-6E8C-9DE561B91645}"/>
              </a:ext>
            </a:extLst>
          </p:cNvPr>
          <p:cNvSpPr txBox="1"/>
          <p:nvPr/>
        </p:nvSpPr>
        <p:spPr>
          <a:xfrm>
            <a:off x="284050" y="963712"/>
            <a:ext cx="2976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实验数据：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2022--2025 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E2B550B2-0262-DEF6-26C8-F17B2A8BB56D}"/>
              </a:ext>
            </a:extLst>
          </p:cNvPr>
          <p:cNvGrpSpPr/>
          <p:nvPr/>
        </p:nvGrpSpPr>
        <p:grpSpPr>
          <a:xfrm>
            <a:off x="100184" y="1483073"/>
            <a:ext cx="3852000" cy="3195947"/>
            <a:chOff x="100184" y="1483073"/>
            <a:chExt cx="3852000" cy="3195947"/>
          </a:xfrm>
        </p:grpSpPr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C03813CA-6EC1-28CD-21CC-87F1EECD01B4}"/>
                </a:ext>
              </a:extLst>
            </p:cNvPr>
            <p:cNvGrpSpPr/>
            <p:nvPr/>
          </p:nvGrpSpPr>
          <p:grpSpPr>
            <a:xfrm>
              <a:off x="100184" y="1483073"/>
              <a:ext cx="3852000" cy="3195947"/>
              <a:chOff x="100184" y="1483073"/>
              <a:chExt cx="3852000" cy="3195947"/>
            </a:xfrm>
          </p:grpSpPr>
          <p:grpSp>
            <p:nvGrpSpPr>
              <p:cNvPr id="49" name="组合 48">
                <a:extLst>
                  <a:ext uri="{FF2B5EF4-FFF2-40B4-BE49-F238E27FC236}">
                    <a16:creationId xmlns:a16="http://schemas.microsoft.com/office/drawing/2014/main" id="{01915DEE-1097-7A7F-26ED-ED98D471908C}"/>
                  </a:ext>
                </a:extLst>
              </p:cNvPr>
              <p:cNvGrpSpPr/>
              <p:nvPr/>
            </p:nvGrpSpPr>
            <p:grpSpPr>
              <a:xfrm>
                <a:off x="100184" y="1483073"/>
                <a:ext cx="3852000" cy="3195947"/>
                <a:chOff x="0" y="1489821"/>
                <a:chExt cx="3852000" cy="3195947"/>
              </a:xfrm>
            </p:grpSpPr>
            <p:pic>
              <p:nvPicPr>
                <p:cNvPr id="36" name="图片 35">
                  <a:extLst>
                    <a:ext uri="{FF2B5EF4-FFF2-40B4-BE49-F238E27FC236}">
                      <a16:creationId xmlns:a16="http://schemas.microsoft.com/office/drawing/2014/main" id="{BD81DAF2-7891-3A5D-219E-388D1BC486D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0" y="1696244"/>
                  <a:ext cx="3852000" cy="2989524"/>
                </a:xfrm>
                <a:prstGeom prst="rect">
                  <a:avLst/>
                </a:prstGeom>
              </p:spPr>
            </p:pic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69B91C16-C74D-AD93-89DC-AED6F98CA484}"/>
                    </a:ext>
                  </a:extLst>
                </p:cNvPr>
                <p:cNvSpPr txBox="1"/>
                <p:nvPr/>
              </p:nvSpPr>
              <p:spPr>
                <a:xfrm>
                  <a:off x="437808" y="1489821"/>
                  <a:ext cx="297638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Smoothed significance map</a:t>
                  </a:r>
                  <a:endParaRPr lang="zh-CN" alt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文本框 37">
                    <a:extLst>
                      <a:ext uri="{FF2B5EF4-FFF2-40B4-BE49-F238E27FC236}">
                        <a16:creationId xmlns:a16="http://schemas.microsoft.com/office/drawing/2014/main" id="{4386BBA0-76F2-8149-47A5-B6BDC9F7247F}"/>
                      </a:ext>
                    </a:extLst>
                  </p:cNvPr>
                  <p:cNvSpPr txBox="1"/>
                  <p:nvPr/>
                </p:nvSpPr>
                <p:spPr>
                  <a:xfrm>
                    <a:off x="2026183" y="1873706"/>
                    <a:ext cx="1422400" cy="3847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𝒎𝒂𝒙</m:t>
                              </m:r>
                            </m:sub>
                          </m:sSub>
                          <m:r>
                            <a:rPr lang="en-US" altLang="zh-CN" sz="19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altLang="zh-CN" sz="19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altLang="zh-CN" sz="19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oMath>
                      </m:oMathPara>
                    </a14:m>
                    <a:endParaRPr lang="zh-CN" altLang="en-US" sz="1900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8" name="文本框 37">
                    <a:extLst>
                      <a:ext uri="{FF2B5EF4-FFF2-40B4-BE49-F238E27FC236}">
                        <a16:creationId xmlns:a16="http://schemas.microsoft.com/office/drawing/2014/main" id="{5A7F6DF6-69A9-E3D7-F6AA-7A8E62C56AA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26183" y="1873706"/>
                    <a:ext cx="1422400" cy="384721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D2E8931C-F706-03C5-1031-64456C16FC1A}"/>
                </a:ext>
              </a:extLst>
            </p:cNvPr>
            <p:cNvSpPr txBox="1"/>
            <p:nvPr/>
          </p:nvSpPr>
          <p:spPr>
            <a:xfrm>
              <a:off x="2359476" y="3802434"/>
              <a:ext cx="11548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~50TeV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7000E36E-F940-C7F2-50F6-EAA3882120DC}"/>
              </a:ext>
            </a:extLst>
          </p:cNvPr>
          <p:cNvGrpSpPr/>
          <p:nvPr/>
        </p:nvGrpSpPr>
        <p:grpSpPr>
          <a:xfrm>
            <a:off x="4007490" y="1483073"/>
            <a:ext cx="3852000" cy="3186186"/>
            <a:chOff x="4007490" y="1483073"/>
            <a:chExt cx="3852000" cy="3186186"/>
          </a:xfrm>
        </p:grpSpPr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1AEE81D6-12ED-7E5D-A8C6-E481AC2EE91D}"/>
                </a:ext>
              </a:extLst>
            </p:cNvPr>
            <p:cNvGrpSpPr/>
            <p:nvPr/>
          </p:nvGrpSpPr>
          <p:grpSpPr>
            <a:xfrm>
              <a:off x="4007490" y="1483073"/>
              <a:ext cx="3852000" cy="3186186"/>
              <a:chOff x="4007490" y="1483073"/>
              <a:chExt cx="3852000" cy="3186186"/>
            </a:xfrm>
          </p:grpSpPr>
          <p:grpSp>
            <p:nvGrpSpPr>
              <p:cNvPr id="50" name="组合 49">
                <a:extLst>
                  <a:ext uri="{FF2B5EF4-FFF2-40B4-BE49-F238E27FC236}">
                    <a16:creationId xmlns:a16="http://schemas.microsoft.com/office/drawing/2014/main" id="{13F83F05-85D4-151C-059E-2FE70BE5BF09}"/>
                  </a:ext>
                </a:extLst>
              </p:cNvPr>
              <p:cNvGrpSpPr/>
              <p:nvPr/>
            </p:nvGrpSpPr>
            <p:grpSpPr>
              <a:xfrm>
                <a:off x="4007490" y="1483073"/>
                <a:ext cx="3852000" cy="3186186"/>
                <a:chOff x="3949772" y="1499582"/>
                <a:chExt cx="3852000" cy="3186186"/>
              </a:xfrm>
            </p:grpSpPr>
            <p:pic>
              <p:nvPicPr>
                <p:cNvPr id="18" name="图片 17">
                  <a:extLst>
                    <a:ext uri="{FF2B5EF4-FFF2-40B4-BE49-F238E27FC236}">
                      <a16:creationId xmlns:a16="http://schemas.microsoft.com/office/drawing/2014/main" id="{535F7EA2-D4FF-4480-952E-5E9A00C737E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949772" y="1805768"/>
                  <a:ext cx="3852000" cy="2880000"/>
                </a:xfrm>
                <a:prstGeom prst="rect">
                  <a:avLst/>
                </a:prstGeom>
              </p:spPr>
            </p:pic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6DF65520-FA96-D6DC-1389-A9340A31B5EF}"/>
                    </a:ext>
                  </a:extLst>
                </p:cNvPr>
                <p:cNvSpPr txBox="1"/>
                <p:nvPr/>
              </p:nvSpPr>
              <p:spPr>
                <a:xfrm>
                  <a:off x="4387581" y="1499582"/>
                  <a:ext cx="297638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Smoothed significance map</a:t>
                  </a:r>
                  <a:endParaRPr lang="zh-CN" alt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文本框 39">
                    <a:extLst>
                      <a:ext uri="{FF2B5EF4-FFF2-40B4-BE49-F238E27FC236}">
                        <a16:creationId xmlns:a16="http://schemas.microsoft.com/office/drawing/2014/main" id="{59CC9643-5909-F68A-4051-434D739FA96B}"/>
                      </a:ext>
                    </a:extLst>
                  </p:cNvPr>
                  <p:cNvSpPr txBox="1"/>
                  <p:nvPr/>
                </p:nvSpPr>
                <p:spPr>
                  <a:xfrm>
                    <a:off x="5999282" y="1873706"/>
                    <a:ext cx="1422400" cy="3847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𝒎𝒂𝒙</m:t>
                              </m:r>
                            </m:sub>
                          </m:sSub>
                          <m:r>
                            <a:rPr lang="en-US" altLang="zh-CN" sz="19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altLang="zh-CN" sz="19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altLang="zh-CN" sz="19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oMath>
                      </m:oMathPara>
                    </a14:m>
                    <a:endParaRPr lang="zh-CN" altLang="en-US" sz="1900" b="1" i="1" dirty="0">
                      <a:solidFill>
                        <a:srgbClr val="C00000"/>
                      </a:solidFill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0" name="文本框 39">
                    <a:extLst>
                      <a:ext uri="{FF2B5EF4-FFF2-40B4-BE49-F238E27FC236}">
                        <a16:creationId xmlns:a16="http://schemas.microsoft.com/office/drawing/2014/main" id="{CBD0D5F0-975E-4601-474F-21B877DE166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99282" y="1873706"/>
                    <a:ext cx="1422400" cy="38472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CB41A140-F796-47AE-E7BE-2EFFF9102AD9}"/>
                </a:ext>
              </a:extLst>
            </p:cNvPr>
            <p:cNvSpPr txBox="1"/>
            <p:nvPr/>
          </p:nvSpPr>
          <p:spPr>
            <a:xfrm>
              <a:off x="6266783" y="3802434"/>
              <a:ext cx="11548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~100TeV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411AA988-94F2-D976-8DC2-5425E7F29851}"/>
              </a:ext>
            </a:extLst>
          </p:cNvPr>
          <p:cNvGrpSpPr/>
          <p:nvPr/>
        </p:nvGrpSpPr>
        <p:grpSpPr>
          <a:xfrm>
            <a:off x="8239818" y="1483073"/>
            <a:ext cx="3852000" cy="3235086"/>
            <a:chOff x="8239818" y="1483073"/>
            <a:chExt cx="3852000" cy="3235086"/>
          </a:xfrm>
        </p:grpSpPr>
        <p:grpSp>
          <p:nvGrpSpPr>
            <p:cNvPr id="54" name="组合 53">
              <a:extLst>
                <a:ext uri="{FF2B5EF4-FFF2-40B4-BE49-F238E27FC236}">
                  <a16:creationId xmlns:a16="http://schemas.microsoft.com/office/drawing/2014/main" id="{78A8E5D1-36A9-67BB-F0B5-8BDD63F50F57}"/>
                </a:ext>
              </a:extLst>
            </p:cNvPr>
            <p:cNvGrpSpPr/>
            <p:nvPr/>
          </p:nvGrpSpPr>
          <p:grpSpPr>
            <a:xfrm>
              <a:off x="8239818" y="1483073"/>
              <a:ext cx="3852000" cy="3235086"/>
              <a:chOff x="8239818" y="1483073"/>
              <a:chExt cx="3852000" cy="3235086"/>
            </a:xfrm>
          </p:grpSpPr>
          <p:grpSp>
            <p:nvGrpSpPr>
              <p:cNvPr id="51" name="组合 50">
                <a:extLst>
                  <a:ext uri="{FF2B5EF4-FFF2-40B4-BE49-F238E27FC236}">
                    <a16:creationId xmlns:a16="http://schemas.microsoft.com/office/drawing/2014/main" id="{CFD5990B-4898-F607-1F5D-E7EADBDA58FC}"/>
                  </a:ext>
                </a:extLst>
              </p:cNvPr>
              <p:cNvGrpSpPr/>
              <p:nvPr/>
            </p:nvGrpSpPr>
            <p:grpSpPr>
              <a:xfrm>
                <a:off x="8239818" y="1483073"/>
                <a:ext cx="3852000" cy="3235086"/>
                <a:chOff x="8182098" y="1450682"/>
                <a:chExt cx="3852000" cy="3235086"/>
              </a:xfrm>
            </p:grpSpPr>
            <p:pic>
              <p:nvPicPr>
                <p:cNvPr id="44" name="图片 43">
                  <a:extLst>
                    <a:ext uri="{FF2B5EF4-FFF2-40B4-BE49-F238E27FC236}">
                      <a16:creationId xmlns:a16="http://schemas.microsoft.com/office/drawing/2014/main" id="{1EE08921-6288-0342-FB0B-F7630E0D857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182098" y="1696244"/>
                  <a:ext cx="3852000" cy="2989524"/>
                </a:xfrm>
                <a:prstGeom prst="rect">
                  <a:avLst/>
                </a:prstGeom>
              </p:spPr>
            </p:pic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97A60E12-1FED-E37C-17CF-6D678269177F}"/>
                    </a:ext>
                  </a:extLst>
                </p:cNvPr>
                <p:cNvSpPr txBox="1"/>
                <p:nvPr/>
              </p:nvSpPr>
              <p:spPr>
                <a:xfrm>
                  <a:off x="8619905" y="1450682"/>
                  <a:ext cx="297638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Smoothed significance map</a:t>
                  </a:r>
                  <a:endParaRPr lang="zh-CN" alt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文本框 45">
                    <a:extLst>
                      <a:ext uri="{FF2B5EF4-FFF2-40B4-BE49-F238E27FC236}">
                        <a16:creationId xmlns:a16="http://schemas.microsoft.com/office/drawing/2014/main" id="{95055404-D5CA-D827-35D7-A5A15ABC465D}"/>
                      </a:ext>
                    </a:extLst>
                  </p:cNvPr>
                  <p:cNvSpPr txBox="1"/>
                  <p:nvPr/>
                </p:nvSpPr>
                <p:spPr>
                  <a:xfrm>
                    <a:off x="10165816" y="1873706"/>
                    <a:ext cx="1422400" cy="3847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CN" sz="1900" b="1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𝒎𝒂𝒙</m:t>
                              </m:r>
                            </m:sub>
                          </m:sSub>
                          <m:r>
                            <a:rPr lang="en-US" altLang="zh-CN" sz="19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altLang="zh-CN" sz="1900" b="1" i="0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en-US" altLang="zh-CN" sz="19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oMath>
                      </m:oMathPara>
                    </a14:m>
                    <a:endParaRPr lang="zh-CN" altLang="en-US" sz="1900" b="1" i="1" dirty="0">
                      <a:solidFill>
                        <a:srgbClr val="C00000"/>
                      </a:solidFill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6" name="文本框 45">
                    <a:extLst>
                      <a:ext uri="{FF2B5EF4-FFF2-40B4-BE49-F238E27FC236}">
                        <a16:creationId xmlns:a16="http://schemas.microsoft.com/office/drawing/2014/main" id="{6959AFE4-DA12-BE40-2C68-4CE48489029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65816" y="1873706"/>
                    <a:ext cx="1422400" cy="38472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8EEE8A25-F817-936E-1297-E77A35056FC2}"/>
                </a:ext>
              </a:extLst>
            </p:cNvPr>
            <p:cNvSpPr txBox="1"/>
            <p:nvPr/>
          </p:nvSpPr>
          <p:spPr>
            <a:xfrm>
              <a:off x="10554417" y="3802434"/>
              <a:ext cx="11548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~170TeV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5553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4AD1F-B789-4146-0FE4-DD3E86C3E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7303FE0-EB60-22F3-F050-3E474DD1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26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00EA26D-EB8D-B057-23EC-AFE4801C2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3351"/>
            <a:ext cx="12192000" cy="393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95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B58D0-344C-3CAD-9B5E-1AFF46D0D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FD3BA96-B086-A376-1FC5-19615134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5558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F4415-457E-D493-EBC7-5B8920F09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2EBDC16-8B13-0244-4443-E868A5763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3455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0F139-19B7-F2E5-B34D-208064CE3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2C30611-4824-D15F-A457-B456EEDDE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3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7168CA4-5CF5-14F4-59F6-43DFD76916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4"/>
          <a:stretch>
            <a:fillRect/>
          </a:stretch>
        </p:blipFill>
        <p:spPr>
          <a:xfrm>
            <a:off x="6488536" y="774805"/>
            <a:ext cx="4425305" cy="329378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DD3CABB-91BC-6FC8-3BA7-7D6A74D79D21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月影能量标定的重要性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F0EF0AF-BC7C-951C-8DC2-EF0B5FFE297E}"/>
              </a:ext>
            </a:extLst>
          </p:cNvPr>
          <p:cNvGrpSpPr/>
          <p:nvPr/>
        </p:nvGrpSpPr>
        <p:grpSpPr>
          <a:xfrm>
            <a:off x="561007" y="933942"/>
            <a:ext cx="5142459" cy="3948823"/>
            <a:chOff x="110456" y="890662"/>
            <a:chExt cx="3600000" cy="2880000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FD76DA41-6C8E-B5D4-13BD-B17D7C07F40A}"/>
                </a:ext>
              </a:extLst>
            </p:cNvPr>
            <p:cNvGrpSpPr/>
            <p:nvPr/>
          </p:nvGrpSpPr>
          <p:grpSpPr>
            <a:xfrm>
              <a:off x="110456" y="890662"/>
              <a:ext cx="3600000" cy="2880000"/>
              <a:chOff x="274737" y="1191576"/>
              <a:chExt cx="4267283" cy="3325460"/>
            </a:xfrm>
          </p:grpSpPr>
          <p:grpSp>
            <p:nvGrpSpPr>
              <p:cNvPr id="13" name="组合 12">
                <a:extLst>
                  <a:ext uri="{FF2B5EF4-FFF2-40B4-BE49-F238E27FC236}">
                    <a16:creationId xmlns:a16="http://schemas.microsoft.com/office/drawing/2014/main" id="{A82A3BC4-AFBD-7611-6E9F-B87EC4F2938C}"/>
                  </a:ext>
                </a:extLst>
              </p:cNvPr>
              <p:cNvGrpSpPr/>
              <p:nvPr/>
            </p:nvGrpSpPr>
            <p:grpSpPr>
              <a:xfrm>
                <a:off x="274737" y="1191576"/>
                <a:ext cx="4267283" cy="3325460"/>
                <a:chOff x="256535" y="956730"/>
                <a:chExt cx="5791283" cy="4944540"/>
              </a:xfrm>
            </p:grpSpPr>
            <p:pic>
              <p:nvPicPr>
                <p:cNvPr id="15" name="图片 14">
                  <a:extLst>
                    <a:ext uri="{FF2B5EF4-FFF2-40B4-BE49-F238E27FC236}">
                      <a16:creationId xmlns:a16="http://schemas.microsoft.com/office/drawing/2014/main" id="{D8B299EB-AE21-5B31-E0FE-800ED54FE5B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"/>
                <a:srcRect l="7104" t="8413" r="40227" b="34118"/>
                <a:stretch>
                  <a:fillRect/>
                </a:stretch>
              </p:blipFill>
              <p:spPr>
                <a:xfrm>
                  <a:off x="256535" y="956730"/>
                  <a:ext cx="5791283" cy="4944540"/>
                </a:xfrm>
                <a:prstGeom prst="rect">
                  <a:avLst/>
                </a:prstGeom>
              </p:spPr>
            </p:pic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64C23D62-C672-9DF1-52F1-679CA827526F}"/>
                    </a:ext>
                  </a:extLst>
                </p:cNvPr>
                <p:cNvSpPr txBox="1"/>
                <p:nvPr/>
              </p:nvSpPr>
              <p:spPr>
                <a:xfrm>
                  <a:off x="3512695" y="4881797"/>
                  <a:ext cx="2203554" cy="28001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CN" altLang="zh-CN" sz="1200" i="1" dirty="0">
                      <a:solidFill>
                        <a:srgbClr val="00B0F0"/>
                      </a:solidFill>
                      <a:latin typeface="URWPalladioL-Bold"/>
                      <a:ea typeface="宋体" panose="02010600030101010101" pitchFamily="2" charset="-122"/>
                    </a:rPr>
                    <a:t>J.Phys.G 29 (2003)</a:t>
                  </a:r>
                  <a:endParaRPr lang="zh-CN" altLang="en-US" sz="1200" i="1" dirty="0">
                    <a:solidFill>
                      <a:srgbClr val="00B0F0"/>
                    </a:solidFill>
                    <a:latin typeface="URWPalladioL-Bold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42C54A95-5E1D-025D-35EB-E899A323EF16}"/>
                  </a:ext>
                </a:extLst>
              </p:cNvPr>
              <p:cNvSpPr/>
              <p:nvPr/>
            </p:nvSpPr>
            <p:spPr>
              <a:xfrm rot="906747">
                <a:off x="2381700" y="2087537"/>
                <a:ext cx="672676" cy="1275837"/>
              </a:xfrm>
              <a:prstGeom prst="ellipse">
                <a:avLst/>
              </a:pr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8A098368-B5D4-8945-684B-BE425641B3CE}"/>
                </a:ext>
              </a:extLst>
            </p:cNvPr>
            <p:cNvSpPr txBox="1"/>
            <p:nvPr/>
          </p:nvSpPr>
          <p:spPr>
            <a:xfrm>
              <a:off x="579619" y="2253521"/>
              <a:ext cx="11292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All-particle</a:t>
              </a:r>
              <a:endParaRPr lang="zh-CN" altLang="en-US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文本框 4">
            <a:extLst>
              <a:ext uri="{FF2B5EF4-FFF2-40B4-BE49-F238E27FC236}">
                <a16:creationId xmlns:a16="http://schemas.microsoft.com/office/drawing/2014/main" id="{FDAB5506-D4FF-4F73-4AF4-DB5878BCDF6E}"/>
              </a:ext>
            </a:extLst>
          </p:cNvPr>
          <p:cNvSpPr txBox="1"/>
          <p:nvPr/>
        </p:nvSpPr>
        <p:spPr>
          <a:xfrm>
            <a:off x="561007" y="5024551"/>
            <a:ext cx="41982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不同地面实验的测量结果存在差异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探测器的能量刻度不能由束流实验确定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地面实验绝对能标尺度不确定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2A96443-CC91-A859-A431-AA9436EF4AD3}"/>
              </a:ext>
            </a:extLst>
          </p:cNvPr>
          <p:cNvSpPr txBox="1"/>
          <p:nvPr/>
        </p:nvSpPr>
        <p:spPr>
          <a:xfrm>
            <a:off x="6438910" y="4889640"/>
            <a:ext cx="5374941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月球会遮挡宇宙线，在其方向形成月影亏损 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地磁场会使月影位置向西侧偏移 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电荷数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Z 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越小，偏转越小；同能量下重核偏转更大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能量越高，偏转越小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4346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AC24E13-DDF4-2456-E96A-EC4987EA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A386AC03-C370-C5F2-2E30-DF2691C3755A}"/>
              </a:ext>
            </a:extLst>
          </p:cNvPr>
          <p:cNvSpPr txBox="1"/>
          <p:nvPr/>
        </p:nvSpPr>
        <p:spPr>
          <a:xfrm>
            <a:off x="361850" y="122247"/>
            <a:ext cx="4071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latin typeface="黑体" panose="02010609060101010101" pitchFamily="49" charset="-122"/>
                <a:ea typeface="黑体" panose="02010609060101010101" pitchFamily="49" charset="-122"/>
              </a:rPr>
              <a:t>月影能标工作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现状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957F3E39-6A36-4D46-F0ED-478F24B04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137507"/>
              </p:ext>
            </p:extLst>
          </p:nvPr>
        </p:nvGraphicFramePr>
        <p:xfrm>
          <a:off x="1108152" y="1093472"/>
          <a:ext cx="9531408" cy="3240106"/>
        </p:xfrm>
        <a:graphic>
          <a:graphicData uri="http://schemas.openxmlformats.org/drawingml/2006/table">
            <a:tbl>
              <a:tblPr>
                <a:tableStyleId>{EB9631B5-78F2-41C9-869B-9F39066F8104}</a:tableStyleId>
              </a:tblPr>
              <a:tblGrid>
                <a:gridCol w="2520109">
                  <a:extLst>
                    <a:ext uri="{9D8B030D-6E8A-4147-A177-3AD203B41FA5}">
                      <a16:colId xmlns:a16="http://schemas.microsoft.com/office/drawing/2014/main" val="1937918372"/>
                    </a:ext>
                  </a:extLst>
                </a:gridCol>
                <a:gridCol w="2245595">
                  <a:extLst>
                    <a:ext uri="{9D8B030D-6E8A-4147-A177-3AD203B41FA5}">
                      <a16:colId xmlns:a16="http://schemas.microsoft.com/office/drawing/2014/main" val="3823158315"/>
                    </a:ext>
                  </a:extLst>
                </a:gridCol>
                <a:gridCol w="2382852">
                  <a:extLst>
                    <a:ext uri="{9D8B030D-6E8A-4147-A177-3AD203B41FA5}">
                      <a16:colId xmlns:a16="http://schemas.microsoft.com/office/drawing/2014/main" val="3059021423"/>
                    </a:ext>
                  </a:extLst>
                </a:gridCol>
                <a:gridCol w="2382852">
                  <a:extLst>
                    <a:ext uri="{9D8B030D-6E8A-4147-A177-3AD203B41FA5}">
                      <a16:colId xmlns:a16="http://schemas.microsoft.com/office/drawing/2014/main" val="267298971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实验</a:t>
                      </a: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成分</a:t>
                      </a: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能量 </a:t>
                      </a: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误差</a:t>
                      </a:r>
                    </a:p>
                  </a:txBody>
                  <a:tcPr marL="52426" marR="52426" marT="26213" marB="26213" anchor="ctr"/>
                </a:tc>
                <a:extLst>
                  <a:ext uri="{0D108BD9-81ED-4DB2-BD59-A6C34878D82A}">
                    <a16:rowId xmlns:a16="http://schemas.microsoft.com/office/drawing/2014/main" val="224216145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ARGO-YBJ 2011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all-particle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1–30 TeV/Z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&lt;13%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extLst>
                  <a:ext uri="{0D108BD9-81ED-4DB2-BD59-A6C34878D82A}">
                    <a16:rowId xmlns:a16="http://schemas.microsoft.com/office/drawing/2014/main" val="11378414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ARGO-YBJ 2017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 err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p+He-like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3–50 TeV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~17% 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extLst>
                  <a:ext uri="{0D108BD9-81ED-4DB2-BD59-A6C34878D82A}">
                    <a16:rowId xmlns:a16="http://schemas.microsoft.com/office/drawing/2014/main" val="79782561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LHAASO WCDA-1(2021)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p+He mixture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6.6–35 TeV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12% 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到 </a:t>
                      </a: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50%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extLst>
                  <a:ext uri="{0D108BD9-81ED-4DB2-BD59-A6C34878D82A}">
                    <a16:rowId xmlns:a16="http://schemas.microsoft.com/office/drawing/2014/main" val="398217313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LHAASO-KM2A 2025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all-particle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20–260 TeV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14%@70TeV 29%@120TeV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extLst>
                  <a:ext uri="{0D108BD9-81ED-4DB2-BD59-A6C34878D82A}">
                    <a16:rowId xmlns:a16="http://schemas.microsoft.com/office/drawing/2014/main" val="416270522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本次工作</a:t>
                      </a: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Iron-rich</a:t>
                      </a:r>
                      <a:endParaRPr lang="zh-CN" altLang="en-US" sz="1600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zh-CN" sz="160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50~200TeV</a:t>
                      </a:r>
                      <a:endParaRPr lang="zh-CN" altLang="en-US" sz="1600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目标：</a:t>
                      </a:r>
                      <a:r>
                        <a:rPr lang="en-US" altLang="zh-CN" sz="1600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&lt;10%</a:t>
                      </a:r>
                      <a:endParaRPr lang="zh-CN" altLang="en-US" sz="1600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52426" marR="52426" marT="26213" marB="26213" anchor="ctr"/>
                </a:tc>
                <a:extLst>
                  <a:ext uri="{0D108BD9-81ED-4DB2-BD59-A6C34878D82A}">
                    <a16:rowId xmlns:a16="http://schemas.microsoft.com/office/drawing/2014/main" val="693621004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4C417624-2DBB-2C87-B147-A7677227AD0D}"/>
              </a:ext>
            </a:extLst>
          </p:cNvPr>
          <p:cNvSpPr txBox="1"/>
          <p:nvPr/>
        </p:nvSpPr>
        <p:spPr>
          <a:xfrm>
            <a:off x="2853789" y="6200189"/>
            <a:ext cx="6388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b="1" dirty="0">
                <a:solidFill>
                  <a:srgbClr val="FF0000"/>
                </a:solidFill>
              </a:rPr>
              <a:t>如何提高百 TeV 月影能标精度？——重核提供新的可能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23F732B-3542-B413-898B-FC2748A50A95}"/>
              </a:ext>
            </a:extLst>
          </p:cNvPr>
          <p:cNvSpPr txBox="1"/>
          <p:nvPr/>
        </p:nvSpPr>
        <p:spPr>
          <a:xfrm>
            <a:off x="1286240" y="4470199"/>
            <a:ext cx="998636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高能端月影偏转减小，对指向精度和月影统计量要求更高 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重核流强较低，需要在样本纯度与月影统计量之间取得平衡 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成分模型影响样本的等效电荷​，是重要系统误差来源 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强子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相互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模型影响成分鉴别及 MC 月影偏转—能量关系</a:t>
            </a:r>
          </a:p>
        </p:txBody>
      </p:sp>
    </p:spTree>
    <p:extLst>
      <p:ext uri="{BB962C8B-B14F-4D97-AF65-F5344CB8AC3E}">
        <p14:creationId xmlns:p14="http://schemas.microsoft.com/office/powerpoint/2010/main" val="1429429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6F345-7A00-EBB4-FD60-409E94116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F1D7BF1-D4E4-23FF-FBBF-F96DD656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B323E2F-E5AE-78CA-714D-996D2902FF46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LHAASO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实验的优势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E64F489-6E9F-E8F2-93BD-FFC75BFFA074}"/>
                  </a:ext>
                </a:extLst>
              </p:cNvPr>
              <p:cNvSpPr txBox="1"/>
              <p:nvPr/>
            </p:nvSpPr>
            <p:spPr>
              <a:xfrm>
                <a:off x="5605613" y="1652285"/>
                <a:ext cx="5808813" cy="32162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为什么 LHAASO </a:t>
                </a:r>
                <a:r>
                  <a:rPr lang="zh-CN" altLang="en-US" sz="2000" b="1" dirty="0"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可以</a:t>
                </a:r>
                <a:r>
                  <a:rPr lang="en-US" altLang="zh-CN" sz="2000" b="1" dirty="0" err="1"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做重核月影</a:t>
                </a:r>
                <a:r>
                  <a:rPr lang="en-US" altLang="zh-CN" sz="2000" b="1" dirty="0"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？</a:t>
                </a:r>
                <a:endParaRPr lang="en-US" altLang="zh-CN" sz="2000" dirty="0"/>
              </a:p>
              <a:p>
                <a:pPr lvl="0"/>
                <a:endParaRPr lang="en-US" altLang="zh-CN" sz="2000" b="1" dirty="0"/>
              </a:p>
              <a:p>
                <a:pPr>
                  <a:spcBef>
                    <a:spcPts val="600"/>
                  </a:spcBef>
                </a:pPr>
                <a:r>
                  <a:rPr lang="zh-CN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统计优势</a:t>
                </a:r>
              </a:p>
              <a:p>
                <a:pPr marL="285750" lvl="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KM2A 面积约 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r>
                  <a:rPr lang="zh-CN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.3</a:t>
                </a:r>
                <a14:m>
                  <m:oMath xmlns:m="http://schemas.openxmlformats.org/officeDocument/2006/math">
                    <m:r>
                      <a:rPr lang="en-US" altLang="zh-CN" sz="1600" b="0" i="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k</m:t>
                    </m:r>
                    <m:sSup>
                      <m:sSupPr>
                        <m:ctrlP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m</m:t>
                        </m:r>
                      </m:e>
                      <m:sup>
                        <m: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，高占空比 </a:t>
                </a:r>
              </a:p>
              <a:p>
                <a:pPr marL="285750" lvl="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可长期积累低流强的重核月影事例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spcBef>
                    <a:spcPts val="600"/>
                  </a:spcBef>
                </a:pP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zh-CN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成分鉴别能力</a:t>
                </a:r>
              </a:p>
              <a:p>
                <a:pPr marL="285750" lvl="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ED + MD 同时测量电磁粒子和 μ 子 </a:t>
                </a:r>
              </a:p>
              <a:p>
                <a:pPr marL="285750" lvl="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μ/e 信息对初级质量敏感，可筛选 iron-rich 样本 </a:t>
                </a:r>
              </a:p>
              <a:p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E64F489-6E9F-E8F2-93BD-FFC75BFFA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613" y="1652285"/>
                <a:ext cx="5808813" cy="3216265"/>
              </a:xfrm>
              <a:prstGeom prst="rect">
                <a:avLst/>
              </a:prstGeom>
              <a:blipFill>
                <a:blip r:embed="rId2"/>
                <a:stretch>
                  <a:fillRect l="-1155" t="-11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E9F6148C-5EEA-9A7B-A3BA-9DCB6BCB2E7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427" y="1000283"/>
            <a:ext cx="4931129" cy="45202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55">
                <a:extLst>
                  <a:ext uri="{FF2B5EF4-FFF2-40B4-BE49-F238E27FC236}">
                    <a16:creationId xmlns:a16="http://schemas.microsoft.com/office/drawing/2014/main" id="{DD2A32A0-B4A4-69DF-6CD6-4D7F8713E20F}"/>
                  </a:ext>
                </a:extLst>
              </p:cNvPr>
              <p:cNvSpPr txBox="1"/>
              <p:nvPr/>
            </p:nvSpPr>
            <p:spPr>
              <a:xfrm>
                <a:off x="1400621" y="5709043"/>
                <a:ext cx="26625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KM2A</a:t>
                </a:r>
                <a:r>
                  <a:rPr lang="zh-CN" altLang="en-US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（</a:t>
                </a:r>
                <a14:m>
                  <m:oMath xmlns:m="http://schemas.openxmlformats.org/officeDocument/2006/math">
                    <m:r>
                      <a:rPr lang="en-US" altLang="zh-CN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1.3</m:t>
                    </m:r>
                    <m:r>
                      <m:rPr>
                        <m:sty m:val="p"/>
                      </m:rPr>
                      <a:rPr lang="en-US" altLang="zh-CN" b="0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k</m:t>
                    </m:r>
                    <m:sSup>
                      <m:sSupPr>
                        <m:ctrlPr>
                          <a:rPr lang="en-US" altLang="zh-CN" b="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b="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zh-CN" b="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）</a:t>
                </a:r>
                <a:endParaRPr lang="en-US" altLang="zh-CN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ED:5216  MD:1188</a:t>
                </a:r>
              </a:p>
            </p:txBody>
          </p:sp>
        </mc:Choice>
        <mc:Fallback xmlns="">
          <p:sp>
            <p:nvSpPr>
              <p:cNvPr id="11" name="TextBox 55">
                <a:extLst>
                  <a:ext uri="{FF2B5EF4-FFF2-40B4-BE49-F238E27FC236}">
                    <a16:creationId xmlns:a16="http://schemas.microsoft.com/office/drawing/2014/main" id="{DD2A32A0-B4A4-69DF-6CD6-4D7F8713E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621" y="5709043"/>
                <a:ext cx="2662573" cy="646331"/>
              </a:xfrm>
              <a:prstGeom prst="rect">
                <a:avLst/>
              </a:prstGeom>
              <a:blipFill>
                <a:blip r:embed="rId4"/>
                <a:stretch>
                  <a:fillRect t="-6604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8417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B7CC4-E5A6-3843-FD04-BF3C6B13A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0B19442-7B1F-FF45-6180-6D78CD666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1FE1A35-BB8E-8111-2F9A-40B81D5B893C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成分模型的构造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AA7D722-1008-5D07-B5CC-5013A3D746DF}"/>
              </a:ext>
            </a:extLst>
          </p:cNvPr>
          <p:cNvPicPr>
            <a:picLocks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66" y="1015969"/>
            <a:ext cx="3960000" cy="180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D9D6B2-D09B-A33F-3A8B-A59474445E9B}"/>
              </a:ext>
            </a:extLst>
          </p:cNvPr>
          <p:cNvPicPr>
            <a:picLocks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312" y="1015969"/>
            <a:ext cx="3960000" cy="180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3F285F1-3F9B-5D8C-241D-92B67ACB7F28}"/>
              </a:ext>
            </a:extLst>
          </p:cNvPr>
          <p:cNvPicPr>
            <a:picLocks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312" y="4753518"/>
            <a:ext cx="3960000" cy="1800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EC54E87-FD34-687D-E0B1-96ECCC545858}"/>
              </a:ext>
            </a:extLst>
          </p:cNvPr>
          <p:cNvPicPr>
            <a:picLocks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312" y="2857021"/>
            <a:ext cx="3960000" cy="1800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6C97BA8-7C50-B711-91DA-F113B599D869}"/>
              </a:ext>
            </a:extLst>
          </p:cNvPr>
          <p:cNvPicPr>
            <a:picLocks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66" y="2857021"/>
            <a:ext cx="3960000" cy="1800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5EC2AC1-9406-5AE4-6397-BF330393B6BE}"/>
              </a:ext>
            </a:extLst>
          </p:cNvPr>
          <p:cNvPicPr>
            <a:picLocks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66" y="4753518"/>
            <a:ext cx="3960000" cy="180000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7B785F19-81D8-119E-CAFA-A76959A463FB}"/>
              </a:ext>
            </a:extLst>
          </p:cNvPr>
          <p:cNvSpPr txBox="1"/>
          <p:nvPr/>
        </p:nvSpPr>
        <p:spPr>
          <a:xfrm>
            <a:off x="8738603" y="3270546"/>
            <a:ext cx="3153594" cy="685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传统成分模型难以同时描述最新空间实验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结果</a:t>
            </a:r>
          </a:p>
        </p:txBody>
      </p:sp>
    </p:spTree>
    <p:extLst>
      <p:ext uri="{BB962C8B-B14F-4D97-AF65-F5344CB8AC3E}">
        <p14:creationId xmlns:p14="http://schemas.microsoft.com/office/powerpoint/2010/main" val="720760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3B52E-1992-C6A2-83AB-71833577D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D97F1B8-8052-B7F9-AB43-B64B2479D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C4F8418-219D-5769-9FFB-6332780FECA8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成分模型的构造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7CDECB8-3255-94D5-D29D-C7F83D229835}"/>
                  </a:ext>
                </a:extLst>
              </p:cNvPr>
              <p:cNvSpPr txBox="1"/>
              <p:nvPr/>
            </p:nvSpPr>
            <p:spPr>
              <a:xfrm>
                <a:off x="155089" y="830337"/>
                <a:ext cx="7434943" cy="8324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拟合函数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num>
                              <m:den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𝐺𝑒𝑉</m:t>
                                </m:r>
                              </m:den>
                            </m:f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  <m:t>𝐸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  <m:t>ℎ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altLang="zh-CN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i="1">
                                                <a:latin typeface="Cambria Math" panose="02040503050406030204" pitchFamily="18" charset="0"/>
                                              </a:rPr>
                                              <m:t>𝐸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  <m:t>𝑠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7CDECB8-3255-94D5-D29D-C7F83D2298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89" y="830337"/>
                <a:ext cx="7434943" cy="832407"/>
              </a:xfrm>
              <a:prstGeom prst="rect">
                <a:avLst/>
              </a:prstGeom>
              <a:blipFill>
                <a:blip r:embed="rId3"/>
                <a:stretch>
                  <a:fillRect l="-6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组合 23">
            <a:extLst>
              <a:ext uri="{FF2B5EF4-FFF2-40B4-BE49-F238E27FC236}">
                <a16:creationId xmlns:a16="http://schemas.microsoft.com/office/drawing/2014/main" id="{85676B87-B828-4BEE-F0A0-338A10D4FA16}"/>
              </a:ext>
            </a:extLst>
          </p:cNvPr>
          <p:cNvGrpSpPr/>
          <p:nvPr/>
        </p:nvGrpSpPr>
        <p:grpSpPr>
          <a:xfrm>
            <a:off x="54251" y="1759062"/>
            <a:ext cx="7636620" cy="4399081"/>
            <a:chOff x="78822" y="1836093"/>
            <a:chExt cx="7636620" cy="4399081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B88A08C-116A-1C7E-0578-CB9D49DDFC4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822" y="1836093"/>
              <a:ext cx="7636620" cy="4399081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8EF725E-56FC-93BB-89DC-F722B6BA6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58844" y="4577442"/>
              <a:ext cx="1049788" cy="1005353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4428B8B3-264A-C101-1FEF-D5347948D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92062" y="4671578"/>
              <a:ext cx="1049788" cy="94184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75F2CDD-5010-2848-626B-78EBFE95B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55915" y="1975951"/>
              <a:ext cx="957942" cy="1015275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3166032F-3221-4B02-E5BB-7D8DCA4E4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25489" y="1975951"/>
              <a:ext cx="957943" cy="997227"/>
            </a:xfrm>
            <a:prstGeom prst="rect">
              <a:avLst/>
            </a:prstGeom>
          </p:spPr>
        </p:pic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13E189EE-8480-58CC-AAFA-7F15DC34A7F2}"/>
              </a:ext>
            </a:extLst>
          </p:cNvPr>
          <p:cNvSpPr txBox="1"/>
          <p:nvPr/>
        </p:nvSpPr>
        <p:spPr>
          <a:xfrm>
            <a:off x="7708745" y="2342294"/>
            <a:ext cx="4435630" cy="2660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拟合参数化结果能够较好描述本研究相关能区内的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实验测量结果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lvl="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将该参数化结果作为月影分析中的基准成分模型输入 </a:t>
            </a:r>
          </a:p>
          <a:p>
            <a:pPr lvl="0" indent="-342900">
              <a:lnSpc>
                <a:spcPts val="3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拟合参数的不确定性进一步传递，并作为系统误差来源之一进行评估</a:t>
            </a:r>
          </a:p>
        </p:txBody>
      </p:sp>
    </p:spTree>
    <p:extLst>
      <p:ext uri="{BB962C8B-B14F-4D97-AF65-F5344CB8AC3E}">
        <p14:creationId xmlns:p14="http://schemas.microsoft.com/office/powerpoint/2010/main" val="276710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64E4C-B718-9E81-C2D2-70A41A875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3BB21D2-0247-1248-15F2-36C0EF91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8DAB9D6-7563-DA04-5B1E-2079A409C75B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数据介绍和处理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5160C0C-8DB2-3B22-1CB4-58F4DCD14A9F}"/>
                  </a:ext>
                </a:extLst>
              </p:cNvPr>
              <p:cNvSpPr txBox="1"/>
              <p:nvPr/>
            </p:nvSpPr>
            <p:spPr>
              <a:xfrm>
                <a:off x="882744" y="1123169"/>
                <a:ext cx="5576048" cy="2154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200"/>
                  </a:lnSpc>
                  <a:spcBef>
                    <a:spcPts val="600"/>
                  </a:spcBef>
                </a:pP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模拟数据介绍</a:t>
                </a:r>
                <a:endPara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lnSpc>
                    <a:spcPts val="22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阵列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KM2A full array</a:t>
                </a:r>
              </a:p>
              <a:p>
                <a:pPr marL="285750" indent="-285750">
                  <a:lnSpc>
                    <a:spcPts val="22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宇宙线成分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Proton, Helium, CNO, </a:t>
                </a:r>
                <a:r>
                  <a:rPr lang="en-US" altLang="zh-CN" dirty="0" err="1">
                    <a:latin typeface="Cambria Math" panose="02040503050406030204" pitchFamily="18" charset="0"/>
                  </a:rPr>
                  <a:t>MgAlSi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, Iron</a:t>
                </a:r>
              </a:p>
              <a:p>
                <a:pPr marL="285750" indent="-285750">
                  <a:lnSpc>
                    <a:spcPts val="22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芯位投点范围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1000 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lnSpc>
                    <a:spcPts val="22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谱指数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i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altLang="zh-CN" i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altLang="zh-CN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lnSpc>
                    <a:spcPts val="22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强子相互作用模型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QGSJET-II-04; EPOS-LHC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5160C0C-8DB2-3B22-1CB4-58F4DCD14A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744" y="1123169"/>
                <a:ext cx="5576048" cy="2154244"/>
              </a:xfrm>
              <a:prstGeom prst="rect">
                <a:avLst/>
              </a:prstGeom>
              <a:blipFill>
                <a:blip r:embed="rId3"/>
                <a:stretch>
                  <a:fillRect l="-984" t="-1977" b="-33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1B57DDC-6462-9720-4422-2E5ACFB3AD03}"/>
                  </a:ext>
                </a:extLst>
              </p:cNvPr>
              <p:cNvSpPr txBox="1"/>
              <p:nvPr/>
            </p:nvSpPr>
            <p:spPr>
              <a:xfrm>
                <a:off x="6566369" y="1246661"/>
                <a:ext cx="4840942" cy="18002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>
                  <a:lnSpc>
                    <a:spcPts val="2200"/>
                  </a:lnSpc>
                  <a:spcBef>
                    <a:spcPts val="600"/>
                  </a:spcBef>
                </a:pP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事例挑选条件：</a:t>
                </a:r>
                <a:endPara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lvl="1" indent="-285750">
                  <a:lnSpc>
                    <a:spcPts val="22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芯位挑选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:  240&lt;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&lt;470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altLang="zh-CN" dirty="0">
                  <a:latin typeface="Cambria Math" panose="02040503050406030204" pitchFamily="18" charset="0"/>
                </a:endParaRPr>
              </a:p>
              <a:p>
                <a:pPr marL="285750" lvl="1" indent="-285750">
                  <a:lnSpc>
                    <a:spcPts val="22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事例天顶角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:  &lt;38°</m:t>
                    </m:r>
                  </m:oMath>
                </a14:m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</a:p>
              <a:p>
                <a:pPr marL="285750" lvl="1" indent="-285750">
                  <a:lnSpc>
                    <a:spcPts val="22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月亮天顶角：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&lt;</m:t>
                    </m:r>
                    <m:sSup>
                      <m:sSupPr>
                        <m:ctrlPr>
                          <a:rPr lang="en-US" altLang="zh-CN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35</m:t>
                        </m:r>
                      </m:e>
                      <m:sup>
                        <m:r>
                          <a:rPr lang="en-US" altLang="zh-CN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∘</m:t>
                        </m:r>
                      </m:sup>
                    </m:sSup>
                  </m:oMath>
                </a14:m>
                <a:endPara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lvl="1" indent="-285750">
                  <a:lnSpc>
                    <a:spcPts val="22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阈值挑选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:r>
                  <a:rPr lang="en-US" altLang="zh-CN" dirty="0" err="1">
                    <a:latin typeface="Cambria Math" panose="02040503050406030204" pitchFamily="18" charset="0"/>
                  </a:rPr>
                  <a:t>NfiltE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&gt;10 &amp;&amp; </a:t>
                </a:r>
                <a:r>
                  <a:rPr lang="en-US" altLang="zh-CN" dirty="0" err="1">
                    <a:latin typeface="Cambria Math" panose="02040503050406030204" pitchFamily="18" charset="0"/>
                  </a:rPr>
                  <a:t>NtrigE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&gt;10</a:t>
                </a: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1B57DDC-6462-9720-4422-2E5ACFB3A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369" y="1246661"/>
                <a:ext cx="4840942" cy="1800236"/>
              </a:xfrm>
              <a:prstGeom prst="rect">
                <a:avLst/>
              </a:prstGeom>
              <a:blipFill>
                <a:blip r:embed="rId4"/>
                <a:stretch>
                  <a:fillRect l="-1008" t="-2712" b="-44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组合 9">
            <a:extLst>
              <a:ext uri="{FF2B5EF4-FFF2-40B4-BE49-F238E27FC236}">
                <a16:creationId xmlns:a16="http://schemas.microsoft.com/office/drawing/2014/main" id="{E70CC226-8813-A29C-BBE5-E18F7768EA48}"/>
              </a:ext>
            </a:extLst>
          </p:cNvPr>
          <p:cNvGrpSpPr/>
          <p:nvPr/>
        </p:nvGrpSpPr>
        <p:grpSpPr>
          <a:xfrm>
            <a:off x="6041970" y="3155324"/>
            <a:ext cx="4473629" cy="3473680"/>
            <a:chOff x="1109271" y="3532060"/>
            <a:chExt cx="3995721" cy="2968804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EE93B333-C933-6461-22BF-9739FF6A7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09271" y="3532060"/>
              <a:ext cx="3995721" cy="2968804"/>
            </a:xfrm>
            <a:prstGeom prst="rect">
              <a:avLst/>
            </a:prstGeom>
          </p:spPr>
        </p:pic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941FCA1C-158D-BA0B-DB34-66247C431219}"/>
                </a:ext>
              </a:extLst>
            </p:cNvPr>
            <p:cNvCxnSpPr/>
            <p:nvPr/>
          </p:nvCxnSpPr>
          <p:spPr>
            <a:xfrm>
              <a:off x="2997478" y="3574472"/>
              <a:ext cx="0" cy="265092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27A52F70-56BA-F870-E9D8-106FE6DDEB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017" y="3353206"/>
            <a:ext cx="3460730" cy="320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12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8453B-57EE-8656-9FFB-387E0A105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35F9C67-C5F6-503E-B648-8F1BC6169769}"/>
              </a:ext>
            </a:extLst>
          </p:cNvPr>
          <p:cNvSpPr/>
          <p:nvPr/>
        </p:nvSpPr>
        <p:spPr>
          <a:xfrm>
            <a:off x="7746749" y="1086966"/>
            <a:ext cx="1464091" cy="3829186"/>
          </a:xfrm>
          <a:prstGeom prst="rect">
            <a:avLst/>
          </a:prstGeom>
          <a:solidFill>
            <a:schemeClr val="accent2">
              <a:lumMod val="20000"/>
              <a:lumOff val="8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0741884-D8E3-3774-5BD3-8667C294A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9776-1E14-42AB-93FF-CBC6755647A2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E25AAB3-450D-19F0-15A5-B98BD4A70FBD}"/>
              </a:ext>
            </a:extLst>
          </p:cNvPr>
          <p:cNvSpPr txBox="1"/>
          <p:nvPr/>
        </p:nvSpPr>
        <p:spPr>
          <a:xfrm>
            <a:off x="361851" y="122247"/>
            <a:ext cx="447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能量估计量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4AB0F0B-7BAE-493F-4955-443132AA7C9A}"/>
                  </a:ext>
                </a:extLst>
              </p:cNvPr>
              <p:cNvSpPr txBox="1"/>
              <p:nvPr/>
            </p:nvSpPr>
            <p:spPr>
              <a:xfrm>
                <a:off x="302790" y="1174430"/>
                <a:ext cx="5595859" cy="19902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734"/>
                  </a:lnSpc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密度法计算次级粒子个数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N</m:t>
                        </m:r>
                      </m:e>
                      <m:sub>
                        <m: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𝜇</m:t>
                        </m:r>
                        <m: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e</m:t>
                        </m:r>
                        <m: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)</m:t>
                        </m:r>
                      </m:sub>
                    </m:sSub>
                    <m:r>
                      <a:rPr lang="it-IT" altLang="zh-CN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𝑖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altLang="zh-CN" i="1" dirty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</m:ctrlPr>
                              </m:sSubPr>
                              <m:e>
                                <m:r>
                                  <a:rPr lang="en-US" altLang="zh-CN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CN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𝜇</m:t>
                                </m:r>
                                <m:r>
                                  <a:rPr lang="en-US" altLang="zh-CN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(</m:t>
                                </m:r>
                                <m:r>
                                  <a:rPr lang="en-US" altLang="zh-CN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𝑒</m:t>
                                </m:r>
                                <m:r>
                                  <a:rPr lang="en-US" altLang="zh-CN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),</m:t>
                                </m:r>
                                <m:r>
                                  <a:rPr lang="en-US" altLang="zh-CN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sSubSup>
                              <m:sSubSupPr>
                                <m:ctrlPr>
                                  <a:rPr lang="en-US" altLang="zh-CN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CN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dirty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</a:rPr>
                                  <m:t>𝑒𝑓𝑓</m:t>
                                </m:r>
                              </m:sup>
                            </m:sSubSup>
                          </m:den>
                        </m:f>
                      </m:e>
                    </m:nary>
                    <m:r>
                      <a:rPr lang="en-US" altLang="zh-CN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×</m:t>
                    </m:r>
                    <m:sSub>
                      <m:sSubPr>
                        <m:ctrlP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𝑆</m:t>
                        </m:r>
                      </m:e>
                      <m:sub>
                        <m: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ts val="3734"/>
                  </a:lnSpc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能量估计量的构造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ar-AE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zh-CN" altLang="ar-AE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𝑁</m:t>
                        </m:r>
                      </m:e>
                      <m:sub>
                        <m: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𝑒</m:t>
                        </m:r>
                        <m: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𝜇</m:t>
                        </m:r>
                      </m:sub>
                    </m:sSub>
                    <m:r>
                      <a:rPr lang="ar-AE" altLang="zh-CN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sSub>
                      <m:sSubPr>
                        <m:ctrlPr>
                          <a:rPr lang="zh-CN" altLang="ar-AE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zh-CN" altLang="ar-AE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𝑁</m:t>
                        </m:r>
                      </m:e>
                      <m:sub>
                        <m: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𝑒</m:t>
                        </m:r>
                      </m:sub>
                    </m:sSub>
                    <m:r>
                      <a:rPr lang="ar-AE" altLang="zh-CN" dirty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+25</m:t>
                    </m:r>
                    <m:sSub>
                      <m:sSubPr>
                        <m:ctrlPr>
                          <a:rPr lang="zh-CN" altLang="ar-AE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zh-CN" altLang="ar-AE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𝑁</m:t>
                        </m:r>
                      </m:e>
                      <m:sub>
                        <m:r>
                          <a:rPr lang="en-US" altLang="zh-CN" dirty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𝜇</m:t>
                        </m:r>
                      </m:sub>
                    </m:sSub>
                  </m:oMath>
                </a14:m>
                <a:endPara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ts val="3734"/>
                  </a:lnSpc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		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𝑁</m:t>
                        </m:r>
                      </m:e>
                      <m:sub>
                        <m: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40-200m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环带内电磁粒子个数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ts val="3734"/>
                  </a:lnSpc>
                </a:pP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		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6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40-200m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环带内缪子个数</a:t>
                </a:r>
                <a:endPara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4AB0F0B-7BAE-493F-4955-443132AA7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90" y="1174430"/>
                <a:ext cx="5595859" cy="1990288"/>
              </a:xfrm>
              <a:prstGeom prst="rect">
                <a:avLst/>
              </a:prstGeom>
              <a:blipFill>
                <a:blip r:embed="rId3"/>
                <a:stretch>
                  <a:fillRect l="-980" t="-199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1" name="表格 20">
                <a:extLst>
                  <a:ext uri="{FF2B5EF4-FFF2-40B4-BE49-F238E27FC236}">
                    <a16:creationId xmlns:a16="http://schemas.microsoft.com/office/drawing/2014/main" id="{18F03D84-DEBB-B9EC-0F58-798867DCF1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4773668"/>
                  </p:ext>
                </p:extLst>
              </p:nvPr>
            </p:nvGraphicFramePr>
            <p:xfrm>
              <a:off x="361851" y="3756117"/>
              <a:ext cx="5988804" cy="1905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996268">
                      <a:extLst>
                        <a:ext uri="{9D8B030D-6E8A-4147-A177-3AD203B41FA5}">
                          <a16:colId xmlns:a16="http://schemas.microsoft.com/office/drawing/2014/main" val="626525362"/>
                        </a:ext>
                      </a:extLst>
                    </a:gridCol>
                    <a:gridCol w="2379159">
                      <a:extLst>
                        <a:ext uri="{9D8B030D-6E8A-4147-A177-3AD203B41FA5}">
                          <a16:colId xmlns:a16="http://schemas.microsoft.com/office/drawing/2014/main" val="2035500461"/>
                        </a:ext>
                      </a:extLst>
                    </a:gridCol>
                    <a:gridCol w="1613377">
                      <a:extLst>
                        <a:ext uri="{9D8B030D-6E8A-4147-A177-3AD203B41FA5}">
                          <a16:colId xmlns:a16="http://schemas.microsoft.com/office/drawing/2014/main" val="2853122202"/>
                        </a:ext>
                      </a:extLst>
                    </a:gridCol>
                  </a:tblGrid>
                  <a:tr h="432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n-US" altLang="zh-CN" sz="1900" b="0" i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sz="1900" b="0" i="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b>
                                        <m:r>
                                          <a:rPr lang="en-US" altLang="zh-CN" sz="1900" b="0" i="0" smtClean="0">
                                            <a:latin typeface="Cambria Math" panose="02040503050406030204" pitchFamily="18" charset="0"/>
                                          </a:rPr>
                                          <m:t>10</m:t>
                                        </m:r>
                                      </m:sub>
                                    </m:sSub>
                                    <m:r>
                                      <a:rPr lang="en-US" altLang="zh-CN" sz="1900" b="0" i="0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CN" sz="1900" b="0" i="0" smtClean="0"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1900" b="0" i="0" smtClean="0">
                                        <a:latin typeface="Cambria Math" panose="02040503050406030204" pitchFamily="18" charset="0"/>
                                      </a:rPr>
                                      <m:t>eμ</m:t>
                                    </m:r>
                                  </m:sub>
                                </m:sSub>
                                <m:r>
                                  <a:rPr lang="en-US" altLang="zh-CN" sz="1900" b="0" i="0" smtClean="0">
                                    <a:latin typeface="Cambria Math" panose="02040503050406030204" pitchFamily="18" charset="0"/>
                                  </a:rPr>
                                  <m:t>) 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0960" marR="60960" marT="30480" marB="3048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  <m:t>能量</m:t>
                              </m:r>
                            </m:oMath>
                          </a14:m>
                          <a:r>
                            <a:rPr lang="zh-CN" altLang="en-US" dirty="0"/>
                            <a:t>范围</a:t>
                          </a:r>
                          <a:endParaRPr dirty="0"/>
                        </a:p>
                      </a:txBody>
                      <a:tcPr marL="60960" marR="60960" marT="30480" marB="3048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80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中位值能量（</a:t>
                          </a:r>
                          <a:r>
                            <a:rPr lang="en-US" altLang="zh-CN" sz="180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TeV</a:t>
                          </a:r>
                          <a:r>
                            <a:rPr lang="zh-CN" altLang="en-US" sz="180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）</a:t>
                          </a:r>
                          <a:endParaRPr sz="1800" i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0960" marR="60960" marT="30480" marB="30480" anchor="ctr"/>
                    </a:tc>
                    <a:extLst>
                      <a:ext uri="{0D108BD9-81ED-4DB2-BD59-A6C34878D82A}">
                        <a16:rowId xmlns:a16="http://schemas.microsoft.com/office/drawing/2014/main" val="2135551117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900" b="0" i="0" smtClean="0">
                                    <a:latin typeface="Cambria Math" panose="02040503050406030204" pitchFamily="18" charset="0"/>
                                  </a:rPr>
                                  <m:t>4.05−4.55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0960" marR="60960" marT="30480" marB="3048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900" b="0" i="0" smtClean="0">
                                    <a:latin typeface="Cambria Math" panose="02040503050406030204" pitchFamily="18" charset="0"/>
                                  </a:rPr>
                                  <m:t>40−125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900" b="0" i="0" smtClean="0">
                                    <a:latin typeface="Cambria Math" panose="02040503050406030204" pitchFamily="18" charset="0"/>
                                  </a:rPr>
                                  <m:t>TeV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0960" marR="60960" marT="30480" marB="3048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900" b="0" i="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52.32(0.18)</m:t>
                                </m:r>
                              </m:oMath>
                            </m:oMathPara>
                          </a14:m>
                          <a:endParaRPr sz="1900" b="0" i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39058083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900" b="0" i="0" smtClean="0">
                                    <a:latin typeface="Cambria Math" panose="02040503050406030204" pitchFamily="18" charset="0"/>
                                  </a:rPr>
                                  <m:t>4.35−4.85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0960" marR="60960" marT="30480" marB="3048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900" b="0" i="0" smtClean="0">
                                    <a:latin typeface="Cambria Math" panose="02040503050406030204" pitchFamily="18" charset="0"/>
                                  </a:rPr>
                                  <m:t>80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900" b="0" i="0" smtClean="0">
                                    <a:latin typeface="Cambria Math" panose="02040503050406030204" pitchFamily="18" charset="0"/>
                                  </a:rPr>
                                  <m:t>TeV</m:t>
                                </m:r>
                                <m:r>
                                  <a:rPr lang="en-US" altLang="zh-CN" sz="1900" b="0" i="0" smtClean="0">
                                    <a:latin typeface="Cambria Math" panose="02040503050406030204" pitchFamily="18" charset="0"/>
                                  </a:rPr>
                                  <m:t>−250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900" b="0" i="0" smtClean="0">
                                    <a:latin typeface="Cambria Math" panose="02040503050406030204" pitchFamily="18" charset="0"/>
                                  </a:rPr>
                                  <m:t>TeV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0960" marR="60960" marT="30480" marB="3048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900" b="0" i="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104.72(0.36</m:t>
                                </m:r>
                                <m:r>
                                  <a:rPr lang="en-US" altLang="zh-CN" sz="1900" b="0" i="0" kern="1200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sz="1900" b="0" i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388675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900" i="0" dirty="0" smtClean="0">
                                    <a:latin typeface="Cambria Math" panose="02040503050406030204" pitchFamily="18" charset="0"/>
                                  </a:rPr>
                                  <m:t>4.</m:t>
                                </m:r>
                                <m:r>
                                  <a:rPr lang="en-US" altLang="zh-CN" sz="1900" b="0" i="0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altLang="zh-CN" sz="1900" i="0" dirty="0" smtClean="0">
                                    <a:latin typeface="Cambria Math" panose="02040503050406030204" pitchFamily="18" charset="0"/>
                                  </a:rPr>
                                  <m:t>5−5.</m:t>
                                </m:r>
                                <m:r>
                                  <a:rPr lang="en-US" altLang="zh-CN" sz="1900" b="0" i="0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altLang="zh-CN" sz="1900" i="0" dirty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0960" marR="60960" marT="30480" marB="3048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900" i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altLang="zh-CN" sz="1900" b="0" i="0" dirty="0" smtClean="0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900" i="0" dirty="0" smtClean="0">
                                    <a:latin typeface="Cambria Math" panose="02040503050406030204" pitchFamily="18" charset="0"/>
                                  </a:rPr>
                                  <m:t>TeV</m:t>
                                </m:r>
                                <m:r>
                                  <a:rPr lang="en-US" altLang="zh-CN" sz="1900" i="0" dirty="0" smtClean="0">
                                    <a:latin typeface="Cambria Math" panose="02040503050406030204" pitchFamily="18" charset="0"/>
                                  </a:rPr>
                                  <m:t>−400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900" b="0" i="0" dirty="0" smtClean="0">
                                    <a:latin typeface="Cambria Math" panose="02040503050406030204" pitchFamily="18" charset="0"/>
                                  </a:rPr>
                                  <m:t>TeV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marL="60960" marR="60960" marT="30480" marB="3048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900" b="0" i="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171.86(0.56)</m:t>
                                </m:r>
                              </m:oMath>
                            </m:oMathPara>
                          </a14:m>
                          <a:endParaRPr sz="1900" b="0" i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7465660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1" name="表格 20">
                <a:extLst>
                  <a:ext uri="{FF2B5EF4-FFF2-40B4-BE49-F238E27FC236}">
                    <a16:creationId xmlns:a16="http://schemas.microsoft.com/office/drawing/2014/main" id="{18F03D84-DEBB-B9EC-0F58-798867DCF1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4773668"/>
                  </p:ext>
                </p:extLst>
              </p:nvPr>
            </p:nvGraphicFramePr>
            <p:xfrm>
              <a:off x="361851" y="3756117"/>
              <a:ext cx="5988804" cy="1905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996268">
                      <a:extLst>
                        <a:ext uri="{9D8B030D-6E8A-4147-A177-3AD203B41FA5}">
                          <a16:colId xmlns:a16="http://schemas.microsoft.com/office/drawing/2014/main" val="626525362"/>
                        </a:ext>
                      </a:extLst>
                    </a:gridCol>
                    <a:gridCol w="2379159">
                      <a:extLst>
                        <a:ext uri="{9D8B030D-6E8A-4147-A177-3AD203B41FA5}">
                          <a16:colId xmlns:a16="http://schemas.microsoft.com/office/drawing/2014/main" val="2035500461"/>
                        </a:ext>
                      </a:extLst>
                    </a:gridCol>
                    <a:gridCol w="1613377">
                      <a:extLst>
                        <a:ext uri="{9D8B030D-6E8A-4147-A177-3AD203B41FA5}">
                          <a16:colId xmlns:a16="http://schemas.microsoft.com/office/drawing/2014/main" val="2853122202"/>
                        </a:ext>
                      </a:extLst>
                    </a:gridCol>
                  </a:tblGrid>
                  <a:tr h="6096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0960" marR="60960" marT="30480" marB="30480" anchor="ctr">
                        <a:blipFill>
                          <a:blip r:embed="rId4"/>
                          <a:stretch>
                            <a:fillRect l="-305" t="-8000" r="-200305" b="-22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0960" marR="60960" marT="30480" marB="30480" anchor="ctr">
                        <a:blipFill>
                          <a:blip r:embed="rId4"/>
                          <a:stretch>
                            <a:fillRect l="-84359" t="-8000" r="-68462" b="-22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80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中位值能量（</a:t>
                          </a:r>
                          <a:r>
                            <a:rPr lang="en-US" altLang="zh-CN" sz="180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TeV</a:t>
                          </a:r>
                          <a:r>
                            <a:rPr lang="zh-CN" altLang="en-US" sz="180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）</a:t>
                          </a:r>
                          <a:endParaRPr sz="1800" i="0" kern="12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0960" marR="60960" marT="30480" marB="30480" anchor="ctr"/>
                    </a:tc>
                    <a:extLst>
                      <a:ext uri="{0D108BD9-81ED-4DB2-BD59-A6C34878D82A}">
                        <a16:rowId xmlns:a16="http://schemas.microsoft.com/office/drawing/2014/main" val="2135551117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0960" marR="60960" marT="30480" marB="30480" anchor="ctr">
                        <a:blipFill>
                          <a:blip r:embed="rId4"/>
                          <a:stretch>
                            <a:fillRect l="-305" t="-152113" r="-200305" b="-2112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0960" marR="60960" marT="30480" marB="30480" anchor="ctr">
                        <a:blipFill>
                          <a:blip r:embed="rId4"/>
                          <a:stretch>
                            <a:fillRect l="-84359" t="-152113" r="-68462" b="-2112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71321" t="-152113" r="-755" b="-2112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9058083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0960" marR="60960" marT="30480" marB="30480" anchor="ctr">
                        <a:blipFill>
                          <a:blip r:embed="rId4"/>
                          <a:stretch>
                            <a:fillRect l="-305" t="-252113" r="-200305" b="-1112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0960" marR="60960" marT="30480" marB="30480" anchor="ctr">
                        <a:blipFill>
                          <a:blip r:embed="rId4"/>
                          <a:stretch>
                            <a:fillRect l="-84359" t="-252113" r="-68462" b="-1112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71321" t="-252113" r="-755" b="-1112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388675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0960" marR="60960" marT="30480" marB="30480" anchor="ctr">
                        <a:blipFill>
                          <a:blip r:embed="rId4"/>
                          <a:stretch>
                            <a:fillRect l="-305" t="-352113" r="-200305" b="-112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0960" marR="60960" marT="30480" marB="30480" anchor="ctr">
                        <a:blipFill>
                          <a:blip r:embed="rId4"/>
                          <a:stretch>
                            <a:fillRect l="-84359" t="-352113" r="-68462" b="-112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71321" t="-352113" r="-755" b="-112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7465660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7" name="图片 16">
            <a:extLst>
              <a:ext uri="{FF2B5EF4-FFF2-40B4-BE49-F238E27FC236}">
                <a16:creationId xmlns:a16="http://schemas.microsoft.com/office/drawing/2014/main" id="{ACD43F71-F4A5-5AB6-634D-571B7622ADC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8926" y="995901"/>
            <a:ext cx="5325631" cy="4552376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D74D437F-A750-8D05-9264-26DCFC5E432D}"/>
              </a:ext>
            </a:extLst>
          </p:cNvPr>
          <p:cNvSpPr/>
          <p:nvPr/>
        </p:nvSpPr>
        <p:spPr>
          <a:xfrm>
            <a:off x="7746749" y="1096746"/>
            <a:ext cx="732233" cy="3819406"/>
          </a:xfrm>
          <a:prstGeom prst="rect">
            <a:avLst/>
          </a:prstGeom>
          <a:solidFill>
            <a:schemeClr val="accent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FC10997-44DF-74BE-E283-907F47582AD3}"/>
              </a:ext>
            </a:extLst>
          </p:cNvPr>
          <p:cNvSpPr/>
          <p:nvPr/>
        </p:nvSpPr>
        <p:spPr>
          <a:xfrm>
            <a:off x="8154555" y="1086966"/>
            <a:ext cx="732233" cy="381940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8D8B27E-3EE5-833B-70BB-79584F12012B}"/>
              </a:ext>
            </a:extLst>
          </p:cNvPr>
          <p:cNvSpPr/>
          <p:nvPr/>
        </p:nvSpPr>
        <p:spPr>
          <a:xfrm>
            <a:off x="8478607" y="1096746"/>
            <a:ext cx="732233" cy="3819406"/>
          </a:xfrm>
          <a:prstGeom prst="rect">
            <a:avLst/>
          </a:prstGeom>
          <a:solidFill>
            <a:schemeClr val="accent2">
              <a:lumMod val="40000"/>
              <a:lumOff val="6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37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8624</TotalTime>
  <Words>2340</Words>
  <Application>Microsoft Office PowerPoint</Application>
  <PresentationFormat>宽屏</PresentationFormat>
  <Paragraphs>294</Paragraphs>
  <Slides>28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8" baseType="lpstr">
      <vt:lpstr>URWPalladioL-Bold</vt:lpstr>
      <vt:lpstr>等线</vt:lpstr>
      <vt:lpstr>等线 Light</vt:lpstr>
      <vt:lpstr>黑体</vt:lpstr>
      <vt:lpstr>Microsoft YaHei</vt:lpstr>
      <vt:lpstr>Microsoft YaHei</vt:lpstr>
      <vt:lpstr>Arial</vt:lpstr>
      <vt:lpstr>Cambria Math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一 王</dc:creator>
  <cp:lastModifiedBy>一 王</cp:lastModifiedBy>
  <cp:revision>366</cp:revision>
  <dcterms:created xsi:type="dcterms:W3CDTF">2026-08-10T01:05:15Z</dcterms:created>
  <dcterms:modified xsi:type="dcterms:W3CDTF">2026-08-17T16:00:28Z</dcterms:modified>
</cp:coreProperties>
</file>