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66" r:id="rId2"/>
    <p:sldId id="267" r:id="rId3"/>
    <p:sldId id="409" r:id="rId4"/>
    <p:sldId id="294" r:id="rId5"/>
    <p:sldId id="326" r:id="rId6"/>
    <p:sldId id="269" r:id="rId7"/>
    <p:sldId id="367" r:id="rId8"/>
    <p:sldId id="348" r:id="rId9"/>
    <p:sldId id="332" r:id="rId10"/>
    <p:sldId id="369" r:id="rId11"/>
    <p:sldId id="351" r:id="rId12"/>
    <p:sldId id="354" r:id="rId13"/>
    <p:sldId id="399" r:id="rId14"/>
    <p:sldId id="257" r:id="rId15"/>
    <p:sldId id="258" r:id="rId16"/>
    <p:sldId id="264" r:id="rId17"/>
    <p:sldId id="265" r:id="rId18"/>
    <p:sldId id="404" r:id="rId19"/>
    <p:sldId id="405" r:id="rId20"/>
    <p:sldId id="408" r:id="rId21"/>
    <p:sldId id="261" r:id="rId22"/>
    <p:sldId id="347" r:id="rId23"/>
    <p:sldId id="368" r:id="rId24"/>
    <p:sldId id="329" r:id="rId25"/>
    <p:sldId id="400" r:id="rId26"/>
    <p:sldId id="376" r:id="rId27"/>
    <p:sldId id="333" r:id="rId28"/>
    <p:sldId id="401" r:id="rId29"/>
    <p:sldId id="382" r:id="rId30"/>
    <p:sldId id="338" r:id="rId31"/>
    <p:sldId id="372" r:id="rId32"/>
    <p:sldId id="380" r:id="rId33"/>
    <p:sldId id="395" r:id="rId34"/>
    <p:sldId id="396" r:id="rId35"/>
    <p:sldId id="327" r:id="rId36"/>
    <p:sldId id="402" r:id="rId37"/>
    <p:sldId id="403" r:id="rId38"/>
    <p:sldId id="260" r:id="rId39"/>
    <p:sldId id="259" r:id="rId40"/>
    <p:sldId id="256" r:id="rId41"/>
    <p:sldId id="406" r:id="rId4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1630"/>
    <a:srgbClr val="7112C9"/>
    <a:srgbClr val="726DB3"/>
    <a:srgbClr val="E9E3D8"/>
    <a:srgbClr val="0709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4074" autoAdjust="0"/>
  </p:normalViewPr>
  <p:slideViewPr>
    <p:cSldViewPr snapToGrid="0">
      <p:cViewPr>
        <p:scale>
          <a:sx n="50" d="100"/>
          <a:sy n="50" d="100"/>
        </p:scale>
        <p:origin x="316" y="-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260FB4-F760-4A5E-84F0-F1E047BA96DB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A3D35B-D648-4B7A-92F1-31A439CC9A3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1269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在</a:t>
            </a:r>
            <a:r>
              <a:rPr lang="en-US" altLang="zh-CN" dirty="0"/>
              <a:t>10-100PeV</a:t>
            </a:r>
            <a:r>
              <a:rPr lang="zh-CN" altLang="en-US" dirty="0"/>
              <a:t>这个能量段，国际上其他实验比如</a:t>
            </a:r>
            <a:r>
              <a:rPr lang="en-US" altLang="zh-CN" dirty="0" err="1"/>
              <a:t>icecube</a:t>
            </a:r>
            <a:r>
              <a:rPr lang="zh-CN" altLang="en-US" dirty="0"/>
              <a:t>和</a:t>
            </a:r>
            <a:r>
              <a:rPr lang="en-US" altLang="zh-CN" dirty="0" err="1"/>
              <a:t>tunka</a:t>
            </a:r>
            <a:r>
              <a:rPr lang="zh-CN" altLang="en-US" dirty="0"/>
              <a:t>都使用解谱的方法尝试解出了铁核谱，但谱的误差太大，无法进一步辨别精细结构。</a:t>
            </a:r>
            <a:endParaRPr lang="en-US" altLang="zh-CN" dirty="0"/>
          </a:p>
          <a:p>
            <a:r>
              <a:rPr lang="zh-CN" altLang="en-US" dirty="0"/>
              <a:t>这也反映了该能段铁核谱的困难：流强太低、地面测量工作中成分鉴别难度太大。</a:t>
            </a:r>
            <a:endParaRPr lang="en-US" altLang="zh-CN" dirty="0"/>
          </a:p>
          <a:p>
            <a:r>
              <a:rPr lang="zh-CN" altLang="en-US" dirty="0"/>
              <a:t>那么</a:t>
            </a:r>
            <a:r>
              <a:rPr lang="en-US" altLang="zh-CN" dirty="0"/>
              <a:t>LHAASO</a:t>
            </a:r>
            <a:r>
              <a:rPr lang="zh-CN" altLang="en-US" dirty="0"/>
              <a:t>已经完成了对质子谱的精确测量（</a:t>
            </a:r>
            <a:r>
              <a:rPr lang="en-US" altLang="zh-CN" dirty="0"/>
              <a:t>10% 17%</a:t>
            </a:r>
            <a:r>
              <a:rPr lang="zh-CN" altLang="en-US" dirty="0"/>
              <a:t>），并且确定了质子的膝在</a:t>
            </a:r>
            <a:r>
              <a:rPr lang="en-US" altLang="zh-CN" dirty="0"/>
              <a:t>3.3PeV</a:t>
            </a:r>
            <a:r>
              <a:rPr lang="zh-CN" altLang="en-US" dirty="0"/>
              <a:t>（</a:t>
            </a:r>
            <a:r>
              <a:rPr lang="en-US" altLang="zh-CN" dirty="0"/>
              <a:t>0.4 0.5</a:t>
            </a:r>
            <a:r>
              <a:rPr lang="zh-CN" altLang="en-US" dirty="0"/>
              <a:t>），我们认为</a:t>
            </a:r>
            <a:r>
              <a:rPr lang="en-US" altLang="zh-CN" dirty="0"/>
              <a:t>LHAASO</a:t>
            </a:r>
            <a:r>
              <a:rPr lang="zh-CN" altLang="en-US" dirty="0"/>
              <a:t>有能力通过成分挑选的方法挑选出铁核事例、进一步测量得到铁核谱，并且看到铁核的膝。</a:t>
            </a:r>
            <a:endParaRPr lang="en-US" altLang="zh-CN" dirty="0"/>
          </a:p>
          <a:p>
            <a:r>
              <a:rPr lang="zh-CN" altLang="en-US" dirty="0"/>
              <a:t>根据质子的膝去计算铁核的膝的位置，如果符合刚度依赖，就会在</a:t>
            </a:r>
            <a:r>
              <a:rPr lang="en-US" altLang="zh-CN" dirty="0"/>
              <a:t>83PeV</a:t>
            </a:r>
            <a:r>
              <a:rPr lang="zh-CN" altLang="en-US" dirty="0"/>
              <a:t>附近看到能谱的拐折，如果。。。。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3D35B-D648-4B7A-92F1-31A439CC9A37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54036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拿出单个事例分析一下。我找了一个尽量垂直的</a:t>
            </a:r>
            <a:r>
              <a:rPr lang="en-US" altLang="zh-CN" dirty="0"/>
              <a:t>100PeV</a:t>
            </a:r>
            <a:r>
              <a:rPr lang="zh-CN" altLang="en-US" dirty="0"/>
              <a:t>的事例，这样靶图情况更接近于前锋面的情况</a:t>
            </a:r>
            <a:r>
              <a:rPr lang="en-US" altLang="zh-CN" dirty="0"/>
              <a:t>.</a:t>
            </a:r>
          </a:p>
          <a:p>
            <a:r>
              <a:rPr lang="en-US" altLang="zh-CN" dirty="0"/>
              <a:t>LHAASO</a:t>
            </a:r>
            <a:r>
              <a:rPr lang="zh-CN" altLang="en-US" dirty="0"/>
              <a:t>根据当地气压计算出的莫利尔半径是</a:t>
            </a:r>
            <a:r>
              <a:rPr lang="en-US" altLang="zh-CN" dirty="0"/>
              <a:t>130m, </a:t>
            </a:r>
            <a:r>
              <a:rPr lang="zh-CN" altLang="en-US" dirty="0"/>
              <a:t>这两个红色的圈，内圈是</a:t>
            </a:r>
            <a:r>
              <a:rPr lang="en-US" altLang="zh-CN" dirty="0"/>
              <a:t>1</a:t>
            </a:r>
            <a:r>
              <a:rPr lang="zh-CN" altLang="en-US" dirty="0"/>
              <a:t>倍莫利尔半径的位置，</a:t>
            </a:r>
            <a:r>
              <a:rPr lang="en-US" altLang="zh-CN" dirty="0"/>
              <a:t>90%</a:t>
            </a:r>
            <a:r>
              <a:rPr lang="zh-CN" altLang="en-US" dirty="0"/>
              <a:t>的电磁部分的能量汇聚于此，外圈是</a:t>
            </a:r>
            <a:r>
              <a:rPr lang="en-US" altLang="zh-CN" dirty="0"/>
              <a:t>2</a:t>
            </a:r>
            <a:r>
              <a:rPr lang="zh-CN" altLang="en-US" dirty="0"/>
              <a:t>倍莫利尔半径，</a:t>
            </a:r>
            <a:r>
              <a:rPr lang="en-US" altLang="zh-CN" dirty="0"/>
              <a:t>95%</a:t>
            </a:r>
            <a:r>
              <a:rPr lang="zh-CN" altLang="en-US" dirty="0"/>
              <a:t>的电磁粒子能量在这以内。两个蓝色的圈代表能量重建使用的</a:t>
            </a:r>
            <a:r>
              <a:rPr lang="en-US" altLang="zh-CN" dirty="0"/>
              <a:t>60-200m</a:t>
            </a:r>
            <a:r>
              <a:rPr lang="zh-CN" altLang="en-US" dirty="0"/>
              <a:t>的环带。因此可以看出这个环带包含了大部分的能量。</a:t>
            </a:r>
            <a:endParaRPr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另外，也可以看到即使是在几何筛选范围边缘的事例，</a:t>
            </a:r>
            <a:r>
              <a:rPr lang="en-US" altLang="zh-CN" dirty="0"/>
              <a:t>60-200m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环带也是绝大部分被探测到了。甚至如果我把几何筛选范围向内缩小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50m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，可能就不需要使用密度法了。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但是这其实仍然是有问题的。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DAMPE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的量能器不能把比较高能的宇宙线粒子完全消耗在里面的问题，放在我们的阵列上等同于近芯区的探测器饱和的问题。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探测器饱和导致有一部分是测不到的能量。当原初能量升高，在莫利尔半径内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contain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的能量更高，芯位附近信号更大，测不到的能量占比更大。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如果同一个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60-200m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环带在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30PeV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时测量到了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90%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的能量，在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100PeV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时只能测量到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60%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的能量，粒子数和原初能量之间的线性关系就变化了。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100PeV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以上这是一个需要注意确认的问题。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3D35B-D648-4B7A-92F1-31A439CC9A37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89395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QGSJET : 100</a:t>
            </a:r>
            <a:r>
              <a:rPr lang="zh-CN" altLang="en-US" dirty="0"/>
              <a:t>，</a:t>
            </a:r>
            <a:r>
              <a:rPr lang="en-US" altLang="zh-CN" dirty="0"/>
              <a:t>000</a:t>
            </a:r>
            <a:r>
              <a:rPr lang="en-US" altLang="zh-CN" dirty="0">
                <a:sym typeface="Wingdings" panose="05000000000000000000" pitchFamily="2" charset="2"/>
              </a:rPr>
              <a:t>7.9-8.0 : 10,000</a:t>
            </a:r>
            <a:r>
              <a:rPr lang="zh-CN" altLang="en-US" dirty="0">
                <a:sym typeface="Wingdings" panose="05000000000000000000" pitchFamily="2" charset="2"/>
              </a:rPr>
              <a:t>几何</a:t>
            </a:r>
            <a:r>
              <a:rPr lang="zh-CN" altLang="en-US" dirty="0"/>
              <a:t>筛选 </a:t>
            </a:r>
            <a:r>
              <a:rPr lang="en-US" altLang="zh-CN" dirty="0">
                <a:sym typeface="Wingdings" panose="05000000000000000000" pitchFamily="2" charset="2"/>
              </a:rPr>
              <a:t>: 5,000</a:t>
            </a:r>
            <a:r>
              <a:rPr lang="zh-CN" altLang="en-US" dirty="0">
                <a:sym typeface="Wingdings" panose="05000000000000000000" pitchFamily="2" charset="2"/>
              </a:rPr>
              <a:t>铁核 ：</a:t>
            </a:r>
            <a:r>
              <a:rPr lang="en-US" altLang="zh-CN" dirty="0">
                <a:sym typeface="Wingdings" panose="05000000000000000000" pitchFamily="2" charset="2"/>
              </a:rPr>
              <a:t>1</a:t>
            </a:r>
            <a:r>
              <a:rPr lang="zh-CN" altLang="en-US" dirty="0">
                <a:sym typeface="Wingdings" panose="05000000000000000000" pitchFamily="2" charset="2"/>
              </a:rPr>
              <a:t>，</a:t>
            </a:r>
            <a:r>
              <a:rPr lang="en-US" altLang="zh-CN" dirty="0">
                <a:sym typeface="Wingdings" panose="05000000000000000000" pitchFamily="2" charset="2"/>
              </a:rPr>
              <a:t>000</a:t>
            </a:r>
            <a:r>
              <a:rPr lang="zh-CN" altLang="en-US" dirty="0">
                <a:sym typeface="Wingdings" panose="05000000000000000000" pitchFamily="2" charset="2"/>
              </a:rPr>
              <a:t>挑选成分</a:t>
            </a:r>
            <a:r>
              <a:rPr lang="en-US" altLang="zh-CN" dirty="0">
                <a:sym typeface="Wingdings" panose="05000000000000000000" pitchFamily="2" charset="2"/>
              </a:rPr>
              <a:t>5001./sqrt(500)=4.5%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EPOS :         50,000</a:t>
            </a:r>
            <a:r>
              <a:rPr lang="en-US" altLang="zh-CN" dirty="0">
                <a:sym typeface="Wingdings" panose="05000000000000000000" pitchFamily="2" charset="2"/>
              </a:rPr>
              <a:t>7.9-8.0 : 5,000  </a:t>
            </a:r>
            <a:r>
              <a:rPr lang="zh-CN" altLang="en-US" dirty="0">
                <a:sym typeface="Wingdings" panose="05000000000000000000" pitchFamily="2" charset="2"/>
              </a:rPr>
              <a:t>几何</a:t>
            </a:r>
            <a:r>
              <a:rPr lang="zh-CN" altLang="en-US" dirty="0"/>
              <a:t>筛选 </a:t>
            </a:r>
            <a:r>
              <a:rPr lang="en-US" altLang="zh-CN" dirty="0">
                <a:sym typeface="Wingdings" panose="05000000000000000000" pitchFamily="2" charset="2"/>
              </a:rPr>
              <a:t>: 2,500</a:t>
            </a:r>
            <a:r>
              <a:rPr lang="zh-CN" altLang="en-US" dirty="0">
                <a:sym typeface="Wingdings" panose="05000000000000000000" pitchFamily="2" charset="2"/>
              </a:rPr>
              <a:t>铁核 ：</a:t>
            </a:r>
            <a:r>
              <a:rPr lang="en-US" altLang="zh-CN" dirty="0">
                <a:sym typeface="Wingdings" panose="05000000000000000000" pitchFamily="2" charset="2"/>
              </a:rPr>
              <a:t>500      </a:t>
            </a:r>
            <a:r>
              <a:rPr lang="zh-CN" altLang="en-US" dirty="0">
                <a:sym typeface="Wingdings" panose="05000000000000000000" pitchFamily="2" charset="2"/>
              </a:rPr>
              <a:t>挑选成分</a:t>
            </a:r>
            <a:r>
              <a:rPr lang="en-US" altLang="zh-CN">
                <a:sym typeface="Wingdings" panose="05000000000000000000" pitchFamily="2" charset="2"/>
              </a:rPr>
              <a:t>250</a:t>
            </a:r>
            <a:r>
              <a:rPr lang="en-US" altLang="zh-CN" dirty="0">
                <a:sym typeface="Wingdings" panose="05000000000000000000" pitchFamily="2" charset="2"/>
              </a:rPr>
              <a:t>1./</a:t>
            </a:r>
            <a:r>
              <a:rPr lang="en-US" altLang="zh-CN">
                <a:sym typeface="Wingdings" panose="05000000000000000000" pitchFamily="2" charset="2"/>
              </a:rPr>
              <a:t>sqrt(250)=6%</a:t>
            </a:r>
            <a:endParaRPr lang="en-US" altLang="zh-CN" dirty="0">
              <a:sym typeface="Wingdings" panose="05000000000000000000" pitchFamily="2" charset="2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3D35B-D648-4B7A-92F1-31A439CC9A37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92011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第三个问题其实不仅是铁核谱遇到的问题，而是我们下一步推进所有的高能端能谱的共同问题。就是模拟的耗时、耗资源的问题。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3D35B-D648-4B7A-92F1-31A439CC9A37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80640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目前在信号值的分布，</a:t>
            </a:r>
            <a:r>
              <a:rPr lang="en-US" altLang="zh-CN" dirty="0"/>
              <a:t>AI</a:t>
            </a:r>
            <a:r>
              <a:rPr lang="zh-CN" altLang="en-US" dirty="0"/>
              <a:t>模拟和</a:t>
            </a:r>
            <a:r>
              <a:rPr lang="en-US" altLang="zh-CN" dirty="0"/>
              <a:t>G4</a:t>
            </a:r>
            <a:r>
              <a:rPr lang="zh-CN" altLang="en-US" dirty="0"/>
              <a:t>模拟对得很好，</a:t>
            </a:r>
            <a:r>
              <a:rPr lang="en-US" altLang="zh-CN" dirty="0"/>
              <a:t>bias&lt;1%</a:t>
            </a:r>
            <a:r>
              <a:rPr lang="zh-CN" altLang="en-US" dirty="0"/>
              <a:t>；在对大批量数据的横分布上，在近芯区和远芯区还有待改善。</a:t>
            </a:r>
            <a:endParaRPr lang="en-US" altLang="zh-CN" dirty="0"/>
          </a:p>
          <a:p>
            <a:r>
              <a:rPr lang="zh-CN" altLang="en-US" dirty="0"/>
              <a:t>另外在模拟时间上，由于模型是训练好的，在模拟的时候只需要通过模型给出信号的估值，因此用时也非常快。相对于</a:t>
            </a:r>
            <a:r>
              <a:rPr lang="en-US" altLang="zh-CN" dirty="0"/>
              <a:t>G4</a:t>
            </a:r>
            <a:r>
              <a:rPr lang="zh-CN" altLang="en-US" dirty="0"/>
              <a:t>模拟平均每个实例要花</a:t>
            </a:r>
            <a:r>
              <a:rPr lang="en-US" altLang="zh-CN" dirty="0"/>
              <a:t>1</a:t>
            </a:r>
            <a:r>
              <a:rPr lang="zh-CN" altLang="en-US" dirty="0"/>
              <a:t>天</a:t>
            </a:r>
            <a:r>
              <a:rPr lang="en-US" altLang="zh-CN" dirty="0"/>
              <a:t>~1</a:t>
            </a:r>
            <a:r>
              <a:rPr lang="zh-CN" altLang="en-US" dirty="0"/>
              <a:t>周的速度，</a:t>
            </a:r>
            <a:r>
              <a:rPr lang="en-US" altLang="zh-CN" dirty="0"/>
              <a:t>AI</a:t>
            </a:r>
            <a:r>
              <a:rPr lang="zh-CN" altLang="en-US" dirty="0"/>
              <a:t>模拟每个事例只需要几分钟。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3D35B-D648-4B7A-92F1-31A439CC9A37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57338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最后总结一下我们的下一步计划。首先，</a:t>
            </a:r>
            <a:r>
              <a:rPr lang="en-US" altLang="zh-CN" dirty="0"/>
              <a:t>…</a:t>
            </a:r>
            <a:r>
              <a:rPr lang="zh-CN" altLang="en-US" dirty="0"/>
              <a:t>，然后，</a:t>
            </a:r>
            <a:r>
              <a:rPr lang="en-US" altLang="zh-CN" dirty="0"/>
              <a:t>…</a:t>
            </a:r>
            <a:r>
              <a:rPr lang="zh-CN" altLang="en-US" dirty="0"/>
              <a:t>，同时，</a:t>
            </a:r>
            <a:r>
              <a:rPr lang="en-US" altLang="zh-CN" dirty="0"/>
              <a:t>…</a:t>
            </a:r>
            <a:r>
              <a:rPr lang="zh-CN" altLang="en-US" dirty="0"/>
              <a:t>，解决所有高能端能谱工作的模拟难题。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3D35B-D648-4B7A-92F1-31A439CC9A37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38440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C7D65B-03C8-46B4-884B-87F394E7B5F8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91061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C7D65B-03C8-46B4-884B-87F394E7B5F8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70094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C7D65B-03C8-46B4-884B-87F394E7B5F8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58659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C7D65B-03C8-46B4-884B-87F394E7B5F8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81647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C7D65B-03C8-46B4-884B-87F394E7B5F8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34278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做铁核谱分析使用的模拟数据的芯位投点范围为 </a:t>
            </a:r>
            <a:r>
              <a:rPr lang="en-US" altLang="zh-CN" dirty="0"/>
              <a:t>200–480 </a:t>
            </a:r>
            <a:r>
              <a:rPr lang="zh-CN" altLang="en-US" dirty="0"/>
              <a:t>米，天顶角为 </a:t>
            </a:r>
            <a:r>
              <a:rPr lang="en-US" altLang="zh-CN" dirty="0"/>
              <a:t>0∘ </a:t>
            </a:r>
            <a:r>
              <a:rPr lang="zh-CN" altLang="en-US" dirty="0"/>
              <a:t>至 </a:t>
            </a:r>
            <a:r>
              <a:rPr lang="en-US" altLang="zh-CN" dirty="0"/>
              <a:t>40∘</a:t>
            </a:r>
            <a:r>
              <a:rPr lang="zh-CN" altLang="en-US" dirty="0"/>
              <a:t>，覆盖全部方位角。</a:t>
            </a:r>
            <a:endParaRPr lang="en-US" altLang="zh-CN" dirty="0"/>
          </a:p>
          <a:p>
            <a:r>
              <a:rPr lang="zh-CN" altLang="en-US" dirty="0"/>
              <a:t>模拟使用三种高能强子相互作用模型：</a:t>
            </a:r>
            <a:r>
              <a:rPr lang="en-US" altLang="zh-CN" dirty="0"/>
              <a:t>QGSJET-II-04</a:t>
            </a:r>
            <a:r>
              <a:rPr lang="zh-CN" altLang="en-US" dirty="0"/>
              <a:t>、</a:t>
            </a:r>
            <a:r>
              <a:rPr lang="en-US" altLang="zh-CN" dirty="0"/>
              <a:t>EPOS-LHC </a:t>
            </a:r>
            <a:r>
              <a:rPr lang="zh-CN" altLang="en-US" dirty="0"/>
              <a:t>和 </a:t>
            </a:r>
            <a:r>
              <a:rPr lang="en-US" altLang="zh-CN" dirty="0"/>
              <a:t>SIBYLL-2.3d</a:t>
            </a:r>
            <a:r>
              <a:rPr lang="zh-CN" altLang="en-US" dirty="0"/>
              <a:t>，（以及一种低能强子相互作用模型：</a:t>
            </a:r>
            <a:r>
              <a:rPr lang="en-US" altLang="zh-CN" dirty="0"/>
              <a:t>FLUKA</a:t>
            </a:r>
            <a:r>
              <a:rPr lang="zh-CN" altLang="en-US" dirty="0"/>
              <a:t>。</a:t>
            </a:r>
            <a:r>
              <a:rPr lang="en-US" altLang="zh-CN" dirty="0"/>
              <a:t>)</a:t>
            </a:r>
          </a:p>
          <a:p>
            <a:r>
              <a:rPr lang="zh-CN" altLang="en-US" dirty="0"/>
              <a:t>根据四种成分模型对事例数进行加权。</a:t>
            </a:r>
            <a:endParaRPr lang="en-US" altLang="zh-CN" dirty="0"/>
          </a:p>
          <a:p>
            <a:r>
              <a:rPr lang="zh-CN" altLang="en-US" dirty="0"/>
              <a:t>对于事例的筛选条件：根据原初成分是铁核的宇宙线大气簇射在</a:t>
            </a:r>
            <a:r>
              <a:rPr lang="en-US" altLang="zh-CN" dirty="0"/>
              <a:t>3-500PeV</a:t>
            </a:r>
            <a:r>
              <a:rPr lang="zh-CN" altLang="en-US" dirty="0"/>
              <a:t>的</a:t>
            </a:r>
            <a:r>
              <a:rPr lang="en-US" altLang="zh-CN" dirty="0" err="1"/>
              <a:t>Xmax</a:t>
            </a:r>
            <a:r>
              <a:rPr lang="zh-CN" altLang="en-US" dirty="0"/>
              <a:t>对应的大气厚度，决定了天顶角的范围</a:t>
            </a:r>
            <a:endParaRPr lang="en-US" altLang="zh-CN" dirty="0"/>
          </a:p>
          <a:p>
            <a:r>
              <a:rPr lang="zh-CN" altLang="en-US" dirty="0"/>
              <a:t>为了保证实验积累的事例数足够多，选择了比较大的芯位范围。这样得到了</a:t>
            </a:r>
            <a:r>
              <a:rPr lang="en-US" altLang="zh-CN" dirty="0"/>
              <a:t>38</a:t>
            </a:r>
            <a:r>
              <a:rPr lang="zh-CN" altLang="en-US" dirty="0"/>
              <a:t>万平方米立体角的有效孔径。</a:t>
            </a:r>
            <a:endParaRPr lang="en-US" altLang="zh-CN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00A88-CD38-4FC3-B412-A41B23879E8B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47117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zh-CN" altLang="en-US" dirty="0"/>
              </a:p>
            </p:txBody>
          </p:sp>
        </mc:Choice>
        <mc:Fallback xmlns="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zh-CN" altLang="en-US" dirty="0"/>
                  <a:t>由于是高能事例，需要先看一下探测器是否饱和。</a:t>
                </a:r>
                <a:r>
                  <a:rPr lang="en-US" altLang="zh-CN" sz="1200" b="0" dirty="0">
                    <a:solidFill>
                      <a:srgbClr val="000000"/>
                    </a:solidFill>
                    <a:effectLst/>
                    <a:latin typeface="FandolSong-Bold"/>
                  </a:rPr>
                  <a:t>ED</a:t>
                </a:r>
                <a:r>
                  <a:rPr lang="zh-CN" altLang="en-US" sz="1200" b="0" dirty="0">
                    <a:solidFill>
                      <a:srgbClr val="000000"/>
                    </a:solidFill>
                    <a:effectLst/>
                    <a:latin typeface="FandolSong-Bold"/>
                  </a:rPr>
                  <a:t>的</a:t>
                </a:r>
                <a:r>
                  <a:rPr lang="en-US" altLang="zh-CN" b="0" i="0" kern="10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𝑁_𝑒</a:t>
                </a:r>
                <a:r>
                  <a:rPr lang="zh-CN" altLang="en-US" sz="1200" b="0" dirty="0">
                    <a:solidFill>
                      <a:srgbClr val="000000"/>
                    </a:solidFill>
                    <a:effectLst/>
                    <a:latin typeface="FandolSong-Bold"/>
                  </a:rPr>
                  <a:t>分布，在以及</a:t>
                </a:r>
                <a:r>
                  <a:rPr lang="zh-CN" altLang="en-US" dirty="0">
                    <a:solidFill>
                      <a:srgbClr val="000000"/>
                    </a:solidFill>
                    <a:latin typeface="FandolSong-Bold"/>
                  </a:rPr>
                  <a:t>不同</a:t>
                </a:r>
                <a:r>
                  <a:rPr lang="zh-CN" altLang="en-US" sz="1200" b="0" dirty="0">
                    <a:solidFill>
                      <a:srgbClr val="000000"/>
                    </a:solidFill>
                    <a:effectLst/>
                    <a:latin typeface="FandolSong-Bold"/>
                  </a:rPr>
                  <a:t>环带的表现看来，</a:t>
                </a:r>
                <a:r>
                  <a:rPr lang="en-US" altLang="zh-CN" sz="1200" b="0" dirty="0">
                    <a:solidFill>
                      <a:srgbClr val="000000"/>
                    </a:solidFill>
                    <a:effectLst/>
                    <a:latin typeface="FandolSong-Bold"/>
                  </a:rPr>
                  <a:t>3.75</a:t>
                </a:r>
                <a:r>
                  <a:rPr lang="zh-CN" altLang="en-US" sz="1200" b="0" dirty="0">
                    <a:solidFill>
                      <a:srgbClr val="000000"/>
                    </a:solidFill>
                    <a:effectLst/>
                    <a:latin typeface="FandolSong-Bold"/>
                  </a:rPr>
                  <a:t>处的翘起是饱和。</a:t>
                </a:r>
                <a:endParaRPr lang="en-US" altLang="zh-CN" sz="1200" b="0" dirty="0">
                  <a:solidFill>
                    <a:srgbClr val="000000"/>
                  </a:solidFill>
                  <a:effectLst/>
                  <a:latin typeface="FandolSong-Bold"/>
                </a:endParaRPr>
              </a:p>
              <a:p>
                <a:r>
                  <a:rPr lang="zh-CN" altLang="en-US" sz="1200" b="0" dirty="0">
                    <a:solidFill>
                      <a:srgbClr val="000000"/>
                    </a:solidFill>
                    <a:effectLst/>
                    <a:latin typeface="FandolSong-Bold"/>
                  </a:rPr>
                  <a:t>那么把饱和的探测器的能量分布按照不同环带来画，就可以知道在</a:t>
                </a:r>
                <a:r>
                  <a:rPr lang="en-US" altLang="zh-CN" sz="1200" b="0" dirty="0">
                    <a:solidFill>
                      <a:srgbClr val="000000"/>
                    </a:solidFill>
                    <a:effectLst/>
                    <a:latin typeface="FandolSong-Bold"/>
                  </a:rPr>
                  <a:t>10-100 </a:t>
                </a:r>
                <a:r>
                  <a:rPr lang="en-US" altLang="zh-CN" sz="1200" b="0" dirty="0" err="1">
                    <a:solidFill>
                      <a:srgbClr val="000000"/>
                    </a:solidFill>
                    <a:effectLst/>
                    <a:latin typeface="FandolSong-Bold"/>
                  </a:rPr>
                  <a:t>PeV</a:t>
                </a:r>
                <a:r>
                  <a:rPr lang="zh-CN" altLang="en-US" sz="1200" b="0" dirty="0">
                    <a:solidFill>
                      <a:srgbClr val="000000"/>
                    </a:solidFill>
                    <a:effectLst/>
                    <a:latin typeface="FandolSong-Bold"/>
                  </a:rPr>
                  <a:t>的分析中，使用距芯位</a:t>
                </a:r>
                <a:r>
                  <a:rPr lang="en-US" altLang="zh-CN" sz="1200" b="0" dirty="0">
                    <a:solidFill>
                      <a:srgbClr val="000000"/>
                    </a:solidFill>
                    <a:effectLst/>
                    <a:latin typeface="FandolSong-Bold"/>
                  </a:rPr>
                  <a:t>40m</a:t>
                </a:r>
                <a:r>
                  <a:rPr lang="zh-CN" altLang="en-US" sz="1200" b="0" dirty="0">
                    <a:solidFill>
                      <a:srgbClr val="000000"/>
                    </a:solidFill>
                    <a:effectLst/>
                    <a:latin typeface="FandolSong-Bold"/>
                  </a:rPr>
                  <a:t>以外的电磁粒子数仍然是安全的。不过在</a:t>
                </a:r>
                <a:r>
                  <a:rPr lang="en-US" altLang="zh-CN" sz="1200" b="0" dirty="0">
                    <a:solidFill>
                      <a:srgbClr val="000000"/>
                    </a:solidFill>
                    <a:effectLst/>
                    <a:latin typeface="FandolSong-Bold"/>
                  </a:rPr>
                  <a:t>100-500PeV</a:t>
                </a:r>
                <a:r>
                  <a:rPr lang="zh-CN" altLang="en-US" sz="1200" b="0" dirty="0">
                    <a:solidFill>
                      <a:srgbClr val="000000"/>
                    </a:solidFill>
                    <a:effectLst/>
                    <a:latin typeface="FandolSong-Bold"/>
                  </a:rPr>
                  <a:t>的事例，需要使用距芯位</a:t>
                </a:r>
                <a:r>
                  <a:rPr lang="en-US" altLang="zh-CN" sz="1200" b="0" dirty="0">
                    <a:solidFill>
                      <a:srgbClr val="000000"/>
                    </a:solidFill>
                    <a:effectLst/>
                    <a:latin typeface="FandolSong-Bold"/>
                  </a:rPr>
                  <a:t>60m</a:t>
                </a:r>
                <a:r>
                  <a:rPr lang="zh-CN" altLang="en-US" sz="1200" b="0" dirty="0">
                    <a:solidFill>
                      <a:srgbClr val="000000"/>
                    </a:solidFill>
                    <a:effectLst/>
                    <a:latin typeface="FandolSong-Bold"/>
                  </a:rPr>
                  <a:t>以外的探测器。</a:t>
                </a:r>
                <a:endParaRPr lang="zh-CN" altLang="en-US" dirty="0"/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C7D65B-03C8-46B4-884B-87F394E7B5F8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41559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C7D65B-03C8-46B4-884B-87F394E7B5F8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64387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C7D65B-03C8-46B4-884B-87F394E7B5F8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259769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C7D65B-03C8-46B4-884B-87F394E7B5F8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226324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C7D65B-03C8-46B4-884B-87F394E7B5F8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32518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C7D65B-03C8-46B4-884B-87F394E7B5F8}" type="slidenum">
              <a:rPr lang="zh-CN" altLang="en-US" smtClean="0"/>
              <a:t>36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12092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C7D65B-03C8-46B4-884B-87F394E7B5F8}" type="slidenum">
              <a:rPr lang="zh-CN" altLang="en-US" smtClean="0"/>
              <a:t>37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590666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3D35B-D648-4B7A-92F1-31A439CC9A37}" type="slidenum">
              <a:rPr lang="zh-CN" altLang="en-US" smtClean="0"/>
              <a:t>38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929988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architecture image</a:t>
            </a:r>
          </a:p>
          <a:p>
            <a:r>
              <a:t>- km2a_mdn/model.py: ModelConfig and build_backbone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用密度法对每个事例进行补全，得到密度法计算后的电磁粒子数</a:t>
            </a:r>
            <a:r>
              <a:rPr lang="en-US" altLang="zh-CN" dirty="0"/>
              <a:t>Ne</a:t>
            </a:r>
            <a:r>
              <a:rPr lang="zh-CN" altLang="en-US" dirty="0"/>
              <a:t>和缪子数</a:t>
            </a:r>
            <a:r>
              <a:rPr lang="en-US" altLang="zh-CN" dirty="0"/>
              <a:t>Nu</a:t>
            </a:r>
            <a:r>
              <a:rPr lang="zh-CN" altLang="en-US" dirty="0"/>
              <a:t>；</a:t>
            </a:r>
            <a:endParaRPr lang="en-US" altLang="zh-CN" dirty="0"/>
          </a:p>
          <a:p>
            <a:r>
              <a:rPr lang="zh-CN" altLang="en-US" dirty="0"/>
              <a:t>使用形式为</a:t>
            </a:r>
            <a:r>
              <a:rPr lang="en-US" altLang="zh-CN" dirty="0"/>
              <a:t>Neu=Ne+25Nu</a:t>
            </a:r>
            <a:r>
              <a:rPr lang="zh-CN" altLang="en-US" dirty="0"/>
              <a:t>的参数，拟合</a:t>
            </a:r>
            <a:r>
              <a:rPr lang="en-US" altLang="zh-CN" dirty="0" err="1"/>
              <a:t>logNeu</a:t>
            </a:r>
            <a:r>
              <a:rPr lang="zh-CN" altLang="en-US" dirty="0"/>
              <a:t>和</a:t>
            </a:r>
            <a:r>
              <a:rPr lang="en-US" altLang="zh-CN" dirty="0" err="1"/>
              <a:t>logE</a:t>
            </a:r>
            <a:r>
              <a:rPr lang="zh-CN" altLang="en-US" dirty="0"/>
              <a:t>的线性关系。这里只拟合铁核的数据，因为需要对铁核的能量重建得很精确。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C7D65B-03C8-46B4-884B-87F394E7B5F8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15032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800" dirty="0">
                <a:highlight>
                  <a:srgbClr val="FFFF00"/>
                </a:highlight>
              </a:rPr>
              <a:t>只拟合铁核得到的铁核事例的重建能量偏差在</a:t>
            </a:r>
            <a:r>
              <a:rPr lang="en-US" altLang="zh-CN" sz="1800" dirty="0">
                <a:highlight>
                  <a:srgbClr val="FFFF00"/>
                </a:highlight>
              </a:rPr>
              <a:t>3%</a:t>
            </a:r>
            <a:r>
              <a:rPr lang="zh-CN" altLang="en-US" sz="1800" dirty="0">
                <a:highlight>
                  <a:srgbClr val="FFFF00"/>
                </a:highlight>
              </a:rPr>
              <a:t>以内，分辨率在</a:t>
            </a:r>
            <a:r>
              <a:rPr lang="en-US" altLang="zh-CN" sz="1800" dirty="0">
                <a:highlight>
                  <a:srgbClr val="FFFF00"/>
                </a:highlight>
              </a:rPr>
              <a:t>8%</a:t>
            </a:r>
            <a:r>
              <a:rPr lang="zh-CN" altLang="en-US" sz="1800" dirty="0">
                <a:highlight>
                  <a:srgbClr val="FFFF00"/>
                </a:highlight>
              </a:rPr>
              <a:t>以内，此时，轻成分有比较明显的负偏差。不过，在负的幂律谱中，这有利于挑选出铁核。</a:t>
            </a:r>
            <a:endParaRPr lang="en-US" altLang="zh-CN" sz="1800" dirty="0">
              <a:highlight>
                <a:srgbClr val="FFFF00"/>
              </a:highlight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800" dirty="0">
              <a:highlight>
                <a:srgbClr val="FFFF00"/>
              </a:highlight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dirty="0">
                <a:highlight>
                  <a:srgbClr val="FFFF00"/>
                </a:highlight>
              </a:rPr>
              <a:t>Q: </a:t>
            </a:r>
            <a:r>
              <a:rPr lang="zh-CN" altLang="en-US" sz="1800" dirty="0">
                <a:highlight>
                  <a:srgbClr val="FFFF00"/>
                </a:highlight>
              </a:rPr>
              <a:t>为何轻成分偏小这么多？而全粒子谱的重建却没有如此大的偏差</a:t>
            </a:r>
            <a:endParaRPr lang="en-US" altLang="zh-CN" sz="1800" dirty="0">
              <a:highlight>
                <a:srgbClr val="FFFF00"/>
              </a:highlight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dirty="0">
                <a:highlight>
                  <a:srgbClr val="FFFF00"/>
                </a:highlight>
              </a:rPr>
              <a:t>A</a:t>
            </a:r>
            <a:r>
              <a:rPr lang="zh-CN" altLang="en-US" sz="1800" dirty="0">
                <a:highlight>
                  <a:srgbClr val="FFFF00"/>
                </a:highlight>
              </a:rPr>
              <a:t>：一方面，只对铁核数据拟合，</a:t>
            </a:r>
            <a:r>
              <a:rPr lang="en-US" altLang="zh-CN" sz="1800" dirty="0">
                <a:highlight>
                  <a:srgbClr val="FFFF00"/>
                </a:highlight>
              </a:rPr>
              <a:t>bias</a:t>
            </a:r>
            <a:r>
              <a:rPr lang="zh-CN" altLang="en-US" sz="1800" dirty="0">
                <a:highlight>
                  <a:srgbClr val="FFFF00"/>
                </a:highlight>
              </a:rPr>
              <a:t>在一边、全粒子谱对所有成分拟合，</a:t>
            </a:r>
            <a:r>
              <a:rPr lang="en-US" altLang="zh-CN" sz="1800" dirty="0">
                <a:highlight>
                  <a:srgbClr val="FFFF00"/>
                </a:highlight>
              </a:rPr>
              <a:t>bias</a:t>
            </a:r>
            <a:r>
              <a:rPr lang="zh-CN" altLang="en-US" sz="1800" dirty="0">
                <a:highlight>
                  <a:srgbClr val="FFFF00"/>
                </a:highlight>
              </a:rPr>
              <a:t>在两边；</a:t>
            </a:r>
            <a:endParaRPr lang="en-US" altLang="zh-CN" sz="1800" dirty="0">
              <a:highlight>
                <a:srgbClr val="FFFF00"/>
              </a:highlight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800" dirty="0">
                <a:highlight>
                  <a:srgbClr val="FFFF00"/>
                </a:highlight>
              </a:rPr>
              <a:t>另一方面，天顶角选择范围不同，铁核在</a:t>
            </a:r>
            <a:r>
              <a:rPr lang="en-US" altLang="zh-CN" sz="1800" dirty="0" err="1">
                <a:highlight>
                  <a:srgbClr val="FFFF00"/>
                </a:highlight>
              </a:rPr>
              <a:t>Xmax</a:t>
            </a:r>
            <a:r>
              <a:rPr lang="zh-CN" altLang="en-US" sz="1800" dirty="0">
                <a:highlight>
                  <a:srgbClr val="FFFF00"/>
                </a:highlight>
              </a:rPr>
              <a:t>，轻成分尚未达到</a:t>
            </a:r>
            <a:r>
              <a:rPr lang="en-US" altLang="zh-CN" sz="1800" dirty="0" err="1">
                <a:highlight>
                  <a:srgbClr val="FFFF00"/>
                </a:highlight>
              </a:rPr>
              <a:t>Xmax</a:t>
            </a:r>
            <a:r>
              <a:rPr lang="zh-CN" altLang="en-US" sz="1800" dirty="0">
                <a:highlight>
                  <a:srgbClr val="FFFF00"/>
                </a:highlight>
              </a:rPr>
              <a:t>，能量重建偏小；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zh-CN" sz="1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729E1F-CEC3-491F-84CB-568A10C4DBBC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76585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4F1973-5046-A59E-4153-77BCE8FAA5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ABAAAD4-8831-82B7-FF9D-4799C97A8A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D0B974A-D697-7218-1BFD-EAB2EA4DE9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不同成分模型下</a:t>
            </a:r>
            <a:r>
              <a:rPr lang="en-US" altLang="zh-CN" dirty="0" err="1"/>
              <a:t>Pue</a:t>
            </a:r>
            <a:r>
              <a:rPr lang="zh-CN" altLang="en-US" dirty="0"/>
              <a:t>五种成分的分布的差异比较大。在与质子谱和轻成分谱结果比较相近的</a:t>
            </a:r>
            <a:r>
              <a:rPr lang="en-US" altLang="zh-CN" dirty="0"/>
              <a:t>GSF</a:t>
            </a:r>
            <a:r>
              <a:rPr lang="zh-CN" altLang="en-US" dirty="0"/>
              <a:t>模型中，铁核的预期占比是比较低的。</a:t>
            </a:r>
            <a:endParaRPr lang="en-US" altLang="zh-CN" dirty="0"/>
          </a:p>
          <a:p>
            <a:r>
              <a:rPr lang="zh-CN" altLang="en-US" dirty="0"/>
              <a:t>虽然质子谱和氦核谱给成分模型以较强的约束，基本可以排除前面两个成分模型，但在铁核谱的</a:t>
            </a:r>
            <a:r>
              <a:rPr lang="en-US" altLang="zh-CN" dirty="0"/>
              <a:t>100PeV</a:t>
            </a:r>
            <a:r>
              <a:rPr lang="zh-CN" altLang="en-US" dirty="0"/>
              <a:t>附近的能量段，成分占比仍然是未知的。</a:t>
            </a:r>
            <a:endParaRPr lang="en-US" altLang="zh-CN" dirty="0"/>
          </a:p>
          <a:p>
            <a:r>
              <a:rPr lang="zh-CN" altLang="en-US" dirty="0"/>
              <a:t>因此后续仍然使用四种成分模型做误差分析。</a:t>
            </a:r>
            <a:endParaRPr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dirty="0"/>
              <a:t>这是</a:t>
            </a:r>
            <a:r>
              <a:rPr lang="en-US" altLang="zh-CN" sz="1200" dirty="0" err="1"/>
              <a:t>Pue</a:t>
            </a:r>
            <a:r>
              <a:rPr lang="zh-CN" altLang="en-US" sz="1200" dirty="0"/>
              <a:t>在每个</a:t>
            </a:r>
            <a:r>
              <a:rPr lang="en-US" altLang="zh-CN" sz="1200" dirty="0"/>
              <a:t>0.1</a:t>
            </a:r>
            <a:r>
              <a:rPr lang="zh-CN" altLang="en-US" sz="1200" dirty="0"/>
              <a:t>的能量区间中的平均值与</a:t>
            </a:r>
            <a:r>
              <a:rPr lang="en-US" altLang="zh-CN" sz="1200" dirty="0"/>
              <a:t>RMS</a:t>
            </a:r>
            <a:r>
              <a:rPr lang="zh-CN" altLang="en-US" sz="1200" dirty="0"/>
              <a:t>，可以看到</a:t>
            </a:r>
            <a:r>
              <a:rPr lang="en-US" altLang="zh-CN" sz="1200" dirty="0" err="1"/>
              <a:t>Pue</a:t>
            </a:r>
            <a:r>
              <a:rPr lang="zh-CN" altLang="en-US" sz="1200" dirty="0"/>
              <a:t>对铁核与相邻成分有比较好的鉴别能力。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dirty="0"/>
              <a:t>50%</a:t>
            </a:r>
            <a:r>
              <a:rPr lang="zh-CN" altLang="en-US" sz="1200" dirty="0"/>
              <a:t>挑选效率的</a:t>
            </a:r>
            <a:r>
              <a:rPr lang="en-US" altLang="zh-CN" sz="1200" dirty="0"/>
              <a:t>cut</a:t>
            </a:r>
            <a:r>
              <a:rPr lang="zh-CN" altLang="en-US" sz="1200" dirty="0"/>
              <a:t>值以深蓝色星号表示，对这些值进行拟合得到红色实线。</a:t>
            </a:r>
            <a:endParaRPr lang="en-US" altLang="zh-CN" sz="1200" dirty="0"/>
          </a:p>
          <a:p>
            <a:endParaRPr lang="zh-CN" alt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1D8DDD2-1C04-35F2-591C-AB535FA541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C7D65B-03C8-46B4-884B-87F394E7B5F8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35437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使用</a:t>
            </a:r>
            <a:r>
              <a:rPr lang="en-US" altLang="zh-CN" dirty="0" err="1"/>
              <a:t>Pue</a:t>
            </a:r>
            <a:r>
              <a:rPr lang="zh-CN" altLang="en-US" dirty="0"/>
              <a:t>的拟合值去计算纯度和效率，可以比较直观的看到模拟分析方法带来的系统误差。右边的纯度与挑选效率的比是能谱中的项，这里的误差就是模拟引入的系统误差。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C7D65B-03C8-46B4-884B-87F394E7B5F8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82414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实验数据使用了从</a:t>
            </a:r>
            <a:r>
              <a:rPr lang="en-US" altLang="zh-CN" dirty="0"/>
              <a:t>*</a:t>
            </a:r>
            <a:r>
              <a:rPr lang="zh-CN" altLang="en-US" dirty="0"/>
              <a:t>年</a:t>
            </a:r>
            <a:r>
              <a:rPr lang="en-US" altLang="zh-CN" dirty="0"/>
              <a:t>*</a:t>
            </a:r>
            <a:r>
              <a:rPr lang="zh-CN" altLang="en-US" dirty="0"/>
              <a:t>月到。。。共</a:t>
            </a:r>
            <a:r>
              <a:rPr lang="en-US" altLang="zh-CN" dirty="0"/>
              <a:t>*</a:t>
            </a:r>
            <a:r>
              <a:rPr lang="zh-CN" altLang="en-US" dirty="0"/>
              <a:t>天的数据。在几何筛选后事例数在</a:t>
            </a:r>
            <a:r>
              <a:rPr lang="en-US" altLang="zh-CN" dirty="0"/>
              <a:t>3-100PeV</a:t>
            </a:r>
            <a:r>
              <a:rPr lang="zh-CN" altLang="en-US" dirty="0"/>
              <a:t>能量范围内的分布情况如图。</a:t>
            </a:r>
            <a:r>
              <a:rPr lang="en-US" altLang="zh-CN" dirty="0"/>
              <a:t>1./sqrt(342*30%*50%)=14%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C7D65B-03C8-46B4-884B-87F394E7B5F8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70032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dirty="0">
                <a:highlight>
                  <a:srgbClr val="FFFF00"/>
                </a:highlight>
              </a:rPr>
              <a:t>逐能量区间去对比</a:t>
            </a:r>
            <a:r>
              <a:rPr lang="en-US" altLang="zh-CN" sz="1200" dirty="0" err="1">
                <a:highlight>
                  <a:srgbClr val="FFFF00"/>
                </a:highlight>
              </a:rPr>
              <a:t>Pue</a:t>
            </a:r>
            <a:r>
              <a:rPr lang="zh-CN" altLang="en-US" sz="1200" dirty="0">
                <a:highlight>
                  <a:srgbClr val="FFFF00"/>
                </a:highlight>
              </a:rPr>
              <a:t>的模拟和实验，红色实线是铁核成分的模拟数据分布，蓝色实线是所有成分的模拟数据，黑色点是实验数据。</a:t>
            </a:r>
            <a:endParaRPr lang="en-US" altLang="zh-CN" sz="1200" dirty="0">
              <a:highlight>
                <a:srgbClr val="FFFF00"/>
              </a:highlight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dirty="0">
              <a:highlight>
                <a:srgbClr val="FFFF00"/>
              </a:highlight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dirty="0">
              <a:highlight>
                <a:srgbClr val="FFFF00"/>
              </a:highlight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dirty="0">
                <a:highlight>
                  <a:srgbClr val="FFFF00"/>
                </a:highlight>
              </a:rPr>
              <a:t>然而，预计</a:t>
            </a:r>
            <a:r>
              <a:rPr lang="en-US" altLang="zh-CN" sz="1200" dirty="0">
                <a:highlight>
                  <a:srgbClr val="FFFF00"/>
                </a:highlight>
              </a:rPr>
              <a:t>100 </a:t>
            </a:r>
            <a:r>
              <a:rPr lang="en-US" altLang="zh-CN" sz="1200" dirty="0" err="1">
                <a:highlight>
                  <a:srgbClr val="FFFF00"/>
                </a:highlight>
              </a:rPr>
              <a:t>PeV</a:t>
            </a:r>
            <a:r>
              <a:rPr lang="zh-CN" altLang="en-US" sz="1200" dirty="0">
                <a:highlight>
                  <a:srgbClr val="FFFF00"/>
                </a:highlight>
              </a:rPr>
              <a:t>以上都可能预测不准</a:t>
            </a:r>
            <a:endParaRPr lang="en-US" altLang="zh-CN" sz="1200" dirty="0">
              <a:highlight>
                <a:srgbClr val="FFFF00"/>
              </a:highlight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C7D65B-03C8-46B4-884B-87F394E7B5F8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88327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能量重建的问题：当原初能量上升至</a:t>
            </a:r>
            <a:r>
              <a:rPr lang="en-US" altLang="zh-CN" dirty="0"/>
              <a:t>100PeV</a:t>
            </a:r>
            <a:r>
              <a:rPr lang="zh-CN" altLang="en-US" dirty="0"/>
              <a:t>以上，以</a:t>
            </a:r>
            <a:r>
              <a:rPr lang="en-US" altLang="zh-CN" dirty="0"/>
              <a:t>KM2A</a:t>
            </a:r>
            <a:r>
              <a:rPr lang="zh-CN" altLang="en-US" dirty="0"/>
              <a:t>阵列的大小是否仍然可以对</a:t>
            </a:r>
            <a:r>
              <a:rPr lang="en-US" altLang="zh-CN" dirty="0"/>
              <a:t>air shower</a:t>
            </a:r>
            <a:r>
              <a:rPr lang="zh-CN" altLang="en-US" dirty="0"/>
              <a:t>做能量的精确测量？</a:t>
            </a:r>
            <a:endParaRPr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从靶图上看， 原初能量越高，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AS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在观测面上触发的探测器越多，当阵列全部触发，阵列就饱和了，它是否就不再能精确重建能量了呢？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但是我们知道对于电磁簇射来说，</a:t>
            </a:r>
            <a:r>
              <a:rPr lang="en-US" altLang="zh-CN" dirty="0"/>
              <a:t>1</a:t>
            </a:r>
            <a:r>
              <a:rPr lang="zh-CN" altLang="en-US" dirty="0"/>
              <a:t>倍莫利尔半径</a:t>
            </a:r>
            <a:r>
              <a:rPr lang="en-US" altLang="zh-CN" dirty="0"/>
              <a:t>contain 90%</a:t>
            </a:r>
            <a:r>
              <a:rPr lang="zh-CN" altLang="en-US" dirty="0"/>
              <a:t>的电磁部分的能量。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莫利尔半径的大小只与介质有关，与原初能量无关，因此不管是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1PeV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还是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100PeV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的宇宙线，莫利尔半径是一样大的。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3D35B-D648-4B7A-92F1-31A439CC9A37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9276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565D88A-747B-4826-A835-2EB72B9AD6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DD9767F-63C7-4B1C-8908-A8DC0E116F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D3B11BE-6DC5-44F8-BDFC-0E6F97942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4734E-EFF6-4989-8E7D-5AD6BBB7B5B4}" type="datetime1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B40F10E-4453-465C-8459-42047A07B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258E253-634D-4B22-AEFC-1B1D36018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422F6-D541-44F4-8459-54435B87A3F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2609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F2921F1-0767-421F-B05E-38B14D7ED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AF9802C-18D0-4319-BABB-00E45F0808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A63B6F0-7672-4F28-A962-F9A7CDA7F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E292D-2E51-4BD3-B761-D6EDCCB2194F}" type="datetime1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744ED8F-69F4-48D7-870C-2BC53E0AC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BAC9C09-9C3D-453C-AA18-DC9DC39AD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422F6-D541-44F4-8459-54435B87A3F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6849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23FC7796-CBBA-4E1C-8A59-D5B978CAE3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3C84A20-E700-4B93-97A0-0C6B9A7306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7354EB5-195B-4CB0-A4A2-C8856DA03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5A169-8581-4668-9CC8-9B35D5F16E50}" type="datetime1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610F50F-E6BC-4F10-8AC1-4D34F933E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0F571F2-BD22-49D9-92D4-7171B0DCB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422F6-D541-44F4-8459-54435B87A3F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3575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4875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11BA216-B7D9-4CB1-99FD-A8EC4A020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409194-3CC3-47CC-A434-E608A3F343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6C1CAEE-EB87-406C-93A5-1B083A73F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24E71-09FC-4932-A23D-CE63C5EFD1A3}" type="datetime1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3EE811F-92B3-4B4F-A36A-B2EA0020A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71B0D12-9BD2-420E-A4E8-A5B4305C2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422F6-D541-44F4-8459-54435B87A3F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0163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01ABB6E-688A-4E91-82E6-90F1AF2A0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BF27422-A5FA-4AF0-B895-35DFA8DAC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64F55F6-A09C-488A-8C0C-1077BBD55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AEDC-EEC2-4BE7-A2B9-E4E69362ABDE}" type="datetime1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0C7212B-EFB3-45EF-9D50-651DF25BC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85FEFE-BAD6-44F4-BC7D-3BF241CC0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422F6-D541-44F4-8459-54435B87A3F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8868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2342D9-D63F-40BC-A753-C8B553F3D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90238EB-2E45-48DA-AEB8-DD90148042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E7329EE-B15E-40AE-B633-327467905A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F90ABAC-D9F4-499B-8136-7224A8CD2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4A72D-6B8F-4973-9548-DCD179F54DEB}" type="datetime1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3212B52-7308-4368-94BE-49ED4D5FC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F1007D0-45C6-4A7E-B9E8-C8E557C2D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422F6-D541-44F4-8459-54435B87A3F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9974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C686EA0-D4C2-4588-BC48-807D6FB28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5E3BB09-32CD-4C36-BFED-6BA9299407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57A736A-7D4E-4D37-902B-C5CF55C3B7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F210AAD-1EE3-448A-B4E3-CF6291D442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A9D5FD4-4390-4658-8C47-D34BB1E1A9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8C0F2ACB-13BB-47EC-A8AE-697387784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C762D-6850-4121-8489-2A6E8F5DE755}" type="datetime1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2D89B1E-727A-4072-8739-06D1EFD83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FAEB452-D211-4BBE-AB05-EAE40D6F4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422F6-D541-44F4-8459-54435B87A3F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1231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78F6B7-1ACE-4055-BBC9-D80F32080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E2720A3-96F7-4864-A33F-2F7D49F25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665AC-27E6-46FA-93BF-F27906EC19B3}" type="datetime1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59DB964-472B-4D7A-AE38-2884FD25B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EF3B574-01E1-43DC-904F-020B0F834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422F6-D541-44F4-8459-54435B87A3F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7110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9BF6951-395F-415C-95A4-A23B0C8EF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57275-91B3-4502-A64C-EF679B15D725}" type="datetime1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D292A419-EF98-4AC0-9833-B4DD2BC9C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AFAE864-017C-405C-97CD-AF9D854EA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422F6-D541-44F4-8459-54435B87A3F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8006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D4C8FB-276A-4745-BAD5-B1B8BDACA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1BC1575-E054-41DB-A45F-2E2F74DD53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42C4AE9-B8EE-448E-BA4B-AC08B3121C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7087B48-43C5-4B81-9920-37D02A77E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185BC-98E5-456C-8045-551AFEDFE370}" type="datetime1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A9DCB91-0169-4561-A82D-899E39581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46F1CF9-44D4-4118-9C7A-74D3FCCD9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422F6-D541-44F4-8459-54435B87A3F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3742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C5F3691-FA2B-49C9-8767-7F1CAB46D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75C38FF4-7103-4A4F-9E46-602F0DC697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C610098-1475-4987-B9C6-E9B99FBE9F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1E981A2-3A48-414F-A976-F8F078CF4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6DCB2-709C-4B94-BF70-796E116C1AE7}" type="datetime1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5C765B2-F298-4D7A-A1BD-C60669AD6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EF195DC-E895-48B4-AEC6-6F1018664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422F6-D541-44F4-8459-54435B87A3F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69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2CDD302-A2FE-4484-82D9-244D01345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F80B57A-77BD-481B-ABED-17E49C1C2E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1D5A307-490E-431F-B945-2DE5B4E309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15C30-2491-4ECF-A36F-2CB63F0A3695}" type="datetime1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5EAFA8E-5630-4CB2-9578-5B4971E3CB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F743192-9B91-46B0-8EB7-7CC30926A1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422F6-D541-44F4-8459-54435B87A3F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840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image" Target="../media/image40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6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gif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70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7091A"/>
            </a:gs>
            <a:gs pos="100000">
              <a:srgbClr val="11163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81D70F4D-AA78-43C0-85B4-ED13E98B9BD1}"/>
              </a:ext>
            </a:extLst>
          </p:cNvPr>
          <p:cNvGrpSpPr/>
          <p:nvPr/>
        </p:nvGrpSpPr>
        <p:grpSpPr>
          <a:xfrm>
            <a:off x="-1524000" y="-1778000"/>
            <a:ext cx="15494000" cy="10668000"/>
            <a:chOff x="-1524000" y="-1778000"/>
            <a:chExt cx="15494000" cy="10668000"/>
          </a:xfrm>
        </p:grpSpPr>
        <p:sp>
          <p:nvSpPr>
            <p:cNvPr id="2" name="AutoShape 2">
              <a:extLst>
                <a:ext uri="{FF2B5EF4-FFF2-40B4-BE49-F238E27FC236}">
                  <a16:creationId xmlns:a16="http://schemas.microsoft.com/office/drawing/2014/main" id="{590E9369-3BEE-4EB6-B17D-3B2D0182D534}"/>
                </a:ext>
              </a:extLst>
            </p:cNvPr>
            <p:cNvSpPr/>
            <p:nvPr/>
          </p:nvSpPr>
          <p:spPr>
            <a:xfrm>
              <a:off x="-1524000" y="-1778000"/>
              <a:ext cx="5334000" cy="5334000"/>
            </a:xfrm>
            <a:prstGeom prst="ellipse">
              <a:avLst/>
            </a:prstGeom>
            <a:solidFill>
              <a:srgbClr val="8A2BE2">
                <a:alpha val="18000"/>
              </a:srgbClr>
            </a:solidFill>
            <a:ln cap="flat" cmpd="sng">
              <a:solidFill>
                <a:srgbClr val="7112C9">
                  <a:alpha val="18000"/>
                </a:srgbClr>
              </a:solidFill>
              <a:prstDash val="solid"/>
              <a:round/>
            </a:ln>
          </p:spPr>
          <p:txBody>
            <a:bodyPr vert="horz"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3" name="AutoShape 3">
              <a:extLst>
                <a:ext uri="{FF2B5EF4-FFF2-40B4-BE49-F238E27FC236}">
                  <a16:creationId xmlns:a16="http://schemas.microsoft.com/office/drawing/2014/main" id="{D1FFF9AB-560B-442C-BF2E-6F0B0891E936}"/>
                </a:ext>
              </a:extLst>
            </p:cNvPr>
            <p:cNvSpPr/>
            <p:nvPr/>
          </p:nvSpPr>
          <p:spPr>
            <a:xfrm>
              <a:off x="9144000" y="4064000"/>
              <a:ext cx="4826000" cy="4826000"/>
            </a:xfrm>
            <a:prstGeom prst="ellipse">
              <a:avLst/>
            </a:prstGeom>
            <a:solidFill>
              <a:srgbClr val="6414B4">
                <a:alpha val="15000"/>
              </a:srgbClr>
            </a:solidFill>
            <a:ln cap="flat" cmpd="sng">
              <a:solidFill>
                <a:srgbClr val="4E029B">
                  <a:alpha val="15000"/>
                </a:srgbClr>
              </a:solidFill>
              <a:prstDash val="solid"/>
              <a:round/>
            </a:ln>
          </p:spPr>
          <p:txBody>
            <a:bodyPr vert="horz"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4" name="AutoShape 4">
              <a:extLst>
                <a:ext uri="{FF2B5EF4-FFF2-40B4-BE49-F238E27FC236}">
                  <a16:creationId xmlns:a16="http://schemas.microsoft.com/office/drawing/2014/main" id="{FF247B67-598D-4E55-A53E-A28C434AD199}"/>
                </a:ext>
              </a:extLst>
            </p:cNvPr>
            <p:cNvSpPr/>
            <p:nvPr/>
          </p:nvSpPr>
          <p:spPr>
            <a:xfrm>
              <a:off x="1397000" y="2032000"/>
              <a:ext cx="152400" cy="152400"/>
            </a:xfrm>
            <a:prstGeom prst="ellipse">
              <a:avLst/>
            </a:prstGeom>
            <a:solidFill>
              <a:srgbClr val="FFFFFF">
                <a:alpha val="16000"/>
              </a:srgbClr>
            </a:solidFill>
            <a:ln cap="flat" cmpd="sng">
              <a:solidFill>
                <a:srgbClr val="E6CFCF">
                  <a:alpha val="16000"/>
                </a:srgbClr>
              </a:solidFill>
              <a:prstDash val="solid"/>
              <a:round/>
            </a:ln>
          </p:spPr>
          <p:txBody>
            <a:bodyPr vert="horz"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5" name="AutoShape 5">
              <a:extLst>
                <a:ext uri="{FF2B5EF4-FFF2-40B4-BE49-F238E27FC236}">
                  <a16:creationId xmlns:a16="http://schemas.microsoft.com/office/drawing/2014/main" id="{CDB7ACCB-B6FD-4F11-B97B-53ABA5C2DD16}"/>
                </a:ext>
              </a:extLst>
            </p:cNvPr>
            <p:cNvSpPr/>
            <p:nvPr/>
          </p:nvSpPr>
          <p:spPr>
            <a:xfrm>
              <a:off x="10668000" y="1397000"/>
              <a:ext cx="101600" cy="101600"/>
            </a:xfrm>
            <a:prstGeom prst="ellipse">
              <a:avLst/>
            </a:prstGeom>
            <a:solidFill>
              <a:srgbClr val="FFFFFF">
                <a:alpha val="12000"/>
              </a:srgbClr>
            </a:solidFill>
            <a:ln cap="flat" cmpd="sng">
              <a:solidFill>
                <a:srgbClr val="E6CFCF">
                  <a:alpha val="12000"/>
                </a:srgbClr>
              </a:solidFill>
              <a:prstDash val="solid"/>
              <a:round/>
            </a:ln>
          </p:spPr>
          <p:txBody>
            <a:bodyPr vert="horz"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6" name="AutoShape 6">
              <a:extLst>
                <a:ext uri="{FF2B5EF4-FFF2-40B4-BE49-F238E27FC236}">
                  <a16:creationId xmlns:a16="http://schemas.microsoft.com/office/drawing/2014/main" id="{9C830289-DFF8-43C5-85B0-FD47FDB8847F}"/>
                </a:ext>
              </a:extLst>
            </p:cNvPr>
            <p:cNvSpPr/>
            <p:nvPr/>
          </p:nvSpPr>
          <p:spPr>
            <a:xfrm>
              <a:off x="762000" y="5207000"/>
              <a:ext cx="127000" cy="127000"/>
            </a:xfrm>
            <a:prstGeom prst="ellipse">
              <a:avLst/>
            </a:prstGeom>
            <a:solidFill>
              <a:srgbClr val="FFFFFF">
                <a:alpha val="10000"/>
              </a:srgbClr>
            </a:solidFill>
            <a:ln cap="flat" cmpd="sng">
              <a:solidFill>
                <a:srgbClr val="E6CFCF">
                  <a:alpha val="10000"/>
                </a:srgbClr>
              </a:solidFill>
              <a:prstDash val="solid"/>
              <a:round/>
            </a:ln>
          </p:spPr>
          <p:txBody>
            <a:bodyPr vert="horz"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7" name="AutoShape 7">
              <a:extLst>
                <a:ext uri="{FF2B5EF4-FFF2-40B4-BE49-F238E27FC236}">
                  <a16:creationId xmlns:a16="http://schemas.microsoft.com/office/drawing/2014/main" id="{090CC933-2BBC-4469-BADC-68AA1EF0003B}"/>
                </a:ext>
              </a:extLst>
            </p:cNvPr>
            <p:cNvSpPr/>
            <p:nvPr/>
          </p:nvSpPr>
          <p:spPr>
            <a:xfrm>
              <a:off x="11430000" y="5715000"/>
              <a:ext cx="76200" cy="76200"/>
            </a:xfrm>
            <a:prstGeom prst="ellipse">
              <a:avLst/>
            </a:prstGeom>
            <a:solidFill>
              <a:srgbClr val="B464E6">
                <a:alpha val="25000"/>
              </a:srgbClr>
            </a:solidFill>
            <a:ln cap="flat" cmpd="sng">
              <a:solidFill>
                <a:srgbClr val="9844CD">
                  <a:alpha val="25000"/>
                </a:srgbClr>
              </a:solidFill>
              <a:prstDash val="solid"/>
              <a:round/>
            </a:ln>
          </p:spPr>
          <p:txBody>
            <a:bodyPr vert="horz"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8" name="AutoShape 8">
              <a:extLst>
                <a:ext uri="{FF2B5EF4-FFF2-40B4-BE49-F238E27FC236}">
                  <a16:creationId xmlns:a16="http://schemas.microsoft.com/office/drawing/2014/main" id="{2BF75125-ACB5-494C-A6CA-53021AAD7CEC}"/>
                </a:ext>
              </a:extLst>
            </p:cNvPr>
            <p:cNvSpPr/>
            <p:nvPr/>
          </p:nvSpPr>
          <p:spPr>
            <a:xfrm>
              <a:off x="0" y="1814944"/>
              <a:ext cx="12192000" cy="1016000"/>
            </a:xfrm>
            <a:prstGeom prst="rect">
              <a:avLst/>
            </a:prstGeom>
            <a:noFill/>
            <a:ln w="12700" cap="flat" cmpd="sng">
              <a:noFill/>
              <a:prstDash val="solid"/>
              <a:round/>
            </a:ln>
          </p:spPr>
          <p:txBody>
            <a:bodyPr vert="horz" wrap="square" lIns="0" tIns="0" rIns="0" bIns="0" rtlCol="0" anchor="ctr" anchorCtr="0"/>
            <a:lstStyle/>
            <a:p>
              <a:pPr marL="0" indent="0" algn="ctr">
                <a:lnSpc>
                  <a:spcPct val="125000"/>
                </a:lnSpc>
                <a:defRPr/>
              </a:pPr>
              <a:r>
                <a:rPr lang="en-US" altLang="zh-CN" sz="5600" b="1" dirty="0">
                  <a:solidFill>
                    <a:schemeClr val="bg1">
                      <a:lumMod val="95000"/>
                    </a:schemeClr>
                  </a:solidFill>
                  <a:latin typeface="Noto Sans SC"/>
                  <a:ea typeface="Noto Sans SC"/>
                  <a:sym typeface="Noto Sans SC"/>
                </a:rPr>
                <a:t>3 </a:t>
              </a:r>
              <a:r>
                <a:rPr lang="en-US" altLang="zh-CN" sz="5600" b="1" dirty="0" err="1">
                  <a:solidFill>
                    <a:schemeClr val="bg1">
                      <a:lumMod val="95000"/>
                    </a:schemeClr>
                  </a:solidFill>
                  <a:latin typeface="Noto Sans SC"/>
                  <a:ea typeface="Noto Sans SC"/>
                  <a:sym typeface="Noto Sans SC"/>
                </a:rPr>
                <a:t>PeV</a:t>
              </a:r>
              <a:r>
                <a:rPr lang="zh-CN" altLang="en-US" sz="5600" b="1" dirty="0">
                  <a:solidFill>
                    <a:schemeClr val="bg1">
                      <a:lumMod val="95000"/>
                    </a:schemeClr>
                  </a:solidFill>
                  <a:latin typeface="Noto Sans SC"/>
                  <a:ea typeface="Noto Sans SC"/>
                  <a:sym typeface="Noto Sans SC"/>
                </a:rPr>
                <a:t>以上铁核能谱测量进展</a:t>
              </a:r>
              <a:endParaRPr lang="en-US" altLang="zh-CN" sz="5600" b="1" dirty="0">
                <a:solidFill>
                  <a:schemeClr val="bg1">
                    <a:lumMod val="95000"/>
                  </a:schemeClr>
                </a:solidFill>
                <a:latin typeface="Noto Sans SC"/>
                <a:ea typeface="Noto Sans SC"/>
                <a:sym typeface="Noto Sans SC"/>
              </a:endParaRPr>
            </a:p>
          </p:txBody>
        </p:sp>
      </p:grpSp>
      <p:sp>
        <p:nvSpPr>
          <p:cNvPr id="11" name="AutoShape 6">
            <a:extLst>
              <a:ext uri="{FF2B5EF4-FFF2-40B4-BE49-F238E27FC236}">
                <a16:creationId xmlns:a16="http://schemas.microsoft.com/office/drawing/2014/main" id="{C8E32781-C0FD-42A8-808B-EF66CFC02BA7}"/>
              </a:ext>
            </a:extLst>
          </p:cNvPr>
          <p:cNvSpPr/>
          <p:nvPr/>
        </p:nvSpPr>
        <p:spPr>
          <a:xfrm>
            <a:off x="0" y="3048000"/>
            <a:ext cx="12192000" cy="508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8A2BE2">
                  <a:alpha val="0"/>
                </a:srgbClr>
              </a:gs>
              <a:gs pos="50000">
                <a:srgbClr val="8A2BE2">
                  <a:alpha val="70000"/>
                </a:srgbClr>
              </a:gs>
              <a:gs pos="100000">
                <a:srgbClr val="8A2BE2">
                  <a:alpha val="0"/>
                </a:srgbClr>
              </a:gs>
            </a:gsLst>
            <a:lin ang="0"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" name="AutoShape 8">
            <a:extLst>
              <a:ext uri="{FF2B5EF4-FFF2-40B4-BE49-F238E27FC236}">
                <a16:creationId xmlns:a16="http://schemas.microsoft.com/office/drawing/2014/main" id="{CC2C6CF2-5CCA-4E87-8590-319A02B85895}"/>
              </a:ext>
            </a:extLst>
          </p:cNvPr>
          <p:cNvSpPr/>
          <p:nvPr/>
        </p:nvSpPr>
        <p:spPr>
          <a:xfrm>
            <a:off x="-6624" y="3692940"/>
            <a:ext cx="12192000" cy="2022059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r">
              <a:lnSpc>
                <a:spcPct val="125000"/>
              </a:lnSpc>
              <a:defRPr/>
            </a:pPr>
            <a:r>
              <a:rPr lang="zh-CN" altLang="en-US" sz="2800" dirty="0">
                <a:solidFill>
                  <a:schemeClr val="bg1">
                    <a:lumMod val="95000"/>
                  </a:schemeClr>
                </a:solidFill>
              </a:rPr>
              <a:t>国家重点研发计划</a:t>
            </a:r>
            <a:endParaRPr lang="en-US" altLang="zh-CN" sz="2800" dirty="0">
              <a:solidFill>
                <a:schemeClr val="bg1">
                  <a:lumMod val="95000"/>
                </a:schemeClr>
              </a:solidFill>
            </a:endParaRPr>
          </a:p>
          <a:p>
            <a:pPr marL="0" indent="0" algn="r">
              <a:lnSpc>
                <a:spcPct val="125000"/>
              </a:lnSpc>
              <a:defRPr/>
            </a:pPr>
            <a:r>
              <a:rPr lang="zh-CN" altLang="en-US" sz="2800" dirty="0">
                <a:solidFill>
                  <a:schemeClr val="bg1">
                    <a:lumMod val="95000"/>
                  </a:schemeClr>
                </a:solidFill>
              </a:rPr>
              <a:t>“</a:t>
            </a:r>
            <a:r>
              <a:rPr lang="en-US" altLang="zh-CN" sz="2800" dirty="0">
                <a:solidFill>
                  <a:schemeClr val="bg1">
                    <a:lumMod val="95000"/>
                  </a:schemeClr>
                </a:solidFill>
              </a:rPr>
              <a:t>LHAASO </a:t>
            </a:r>
            <a:r>
              <a:rPr lang="zh-CN" altLang="en-US" sz="2800" dirty="0">
                <a:solidFill>
                  <a:schemeClr val="bg1">
                    <a:lumMod val="95000"/>
                  </a:schemeClr>
                </a:solidFill>
              </a:rPr>
              <a:t>天体辐射与宇宙线成分谱观测研究及新探测技术研究</a:t>
            </a:r>
            <a:r>
              <a:rPr lang="en-US" altLang="zh-CN" sz="2800" dirty="0">
                <a:solidFill>
                  <a:schemeClr val="bg1">
                    <a:lumMod val="95000"/>
                  </a:schemeClr>
                </a:solidFill>
              </a:rPr>
              <a:t>"</a:t>
            </a:r>
            <a:r>
              <a:rPr lang="zh-CN" altLang="en-US" sz="2800" dirty="0">
                <a:solidFill>
                  <a:schemeClr val="bg1">
                    <a:lumMod val="95000"/>
                  </a:schemeClr>
                </a:solidFill>
              </a:rPr>
              <a:t>项目</a:t>
            </a:r>
            <a:endParaRPr lang="en-US" altLang="zh-CN" sz="2800" dirty="0">
              <a:solidFill>
                <a:schemeClr val="bg1">
                  <a:lumMod val="95000"/>
                </a:schemeClr>
              </a:solidFill>
            </a:endParaRPr>
          </a:p>
          <a:p>
            <a:pPr marL="0" indent="0" algn="r">
              <a:lnSpc>
                <a:spcPct val="125000"/>
              </a:lnSpc>
              <a:defRPr/>
            </a:pPr>
            <a:r>
              <a:rPr lang="en-US" altLang="zh-CN" sz="2800" dirty="0">
                <a:solidFill>
                  <a:schemeClr val="bg1">
                    <a:lumMod val="95000"/>
                  </a:schemeClr>
                </a:solidFill>
              </a:rPr>
              <a:t>2026</a:t>
            </a:r>
            <a:r>
              <a:rPr lang="zh-CN" altLang="en-US" sz="2800" dirty="0">
                <a:solidFill>
                  <a:schemeClr val="bg1">
                    <a:lumMod val="95000"/>
                  </a:schemeClr>
                </a:solidFill>
              </a:rPr>
              <a:t>年度会议暨宇宙线起源研讨会</a:t>
            </a:r>
            <a:endParaRPr lang="en-US" altLang="zh-CN" sz="2800" dirty="0">
              <a:solidFill>
                <a:schemeClr val="bg1">
                  <a:lumMod val="95000"/>
                </a:schemeClr>
              </a:solidFill>
            </a:endParaRPr>
          </a:p>
          <a:p>
            <a:pPr algn="r">
              <a:lnSpc>
                <a:spcPct val="125000"/>
              </a:lnSpc>
              <a:defRPr/>
            </a:pPr>
            <a:r>
              <a:rPr lang="zh-CN" altLang="en-US" sz="2800" dirty="0">
                <a:solidFill>
                  <a:schemeClr val="bg1">
                    <a:lumMod val="95000"/>
                  </a:schemeClr>
                </a:solidFill>
              </a:rPr>
              <a:t>报告人：周小溪（</a:t>
            </a:r>
            <a:r>
              <a:rPr lang="en-US" altLang="zh-CN" sz="2800" dirty="0">
                <a:solidFill>
                  <a:schemeClr val="bg1">
                    <a:lumMod val="95000"/>
                  </a:schemeClr>
                </a:solidFill>
              </a:rPr>
              <a:t>IHEP</a:t>
            </a:r>
            <a:r>
              <a:rPr lang="zh-CN" altLang="en-US" sz="2800" dirty="0">
                <a:solidFill>
                  <a:schemeClr val="bg1">
                    <a:lumMod val="95000"/>
                  </a:schemeClr>
                </a:solidFill>
              </a:rPr>
              <a:t>）</a:t>
            </a:r>
            <a:endParaRPr lang="en-US" altLang="zh-CN" sz="2800" dirty="0">
              <a:solidFill>
                <a:schemeClr val="bg1">
                  <a:lumMod val="95000"/>
                </a:schemeClr>
              </a:solidFill>
            </a:endParaRPr>
          </a:p>
          <a:p>
            <a:pPr marL="0" indent="0" algn="r">
              <a:lnSpc>
                <a:spcPct val="125000"/>
              </a:lnSpc>
              <a:defRPr/>
            </a:pPr>
            <a:endParaRPr lang="en-US" altLang="zh-CN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日期占位符 13">
            <a:extLst>
              <a:ext uri="{FF2B5EF4-FFF2-40B4-BE49-F238E27FC236}">
                <a16:creationId xmlns:a16="http://schemas.microsoft.com/office/drawing/2014/main" id="{72F727A1-06FA-444E-B0ED-C0F05447BB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1515" y="5990318"/>
            <a:ext cx="3897086" cy="491710"/>
          </a:xfrm>
        </p:spPr>
        <p:txBody>
          <a:bodyPr/>
          <a:lstStyle/>
          <a:p>
            <a:fld id="{D7F3A03B-E5B3-4FFF-95AE-FBF99DDD8319}" type="datetime1">
              <a:rPr lang="zh-CN" altLang="en-US" sz="2000" smtClean="0">
                <a:solidFill>
                  <a:schemeClr val="bg1">
                    <a:lumMod val="95000"/>
                  </a:schemeClr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2026/8/17</a:t>
            </a:fld>
            <a:r>
              <a:rPr lang="zh-CN" altLang="en-US" sz="2000">
                <a:solidFill>
                  <a:schemeClr val="bg1">
                    <a:lumMod val="95000"/>
                  </a:schemeClr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 </a:t>
            </a:r>
            <a:r>
              <a:rPr lang="en-US" altLang="zh-CN" sz="2000" dirty="0">
                <a:solidFill>
                  <a:schemeClr val="bg1">
                    <a:lumMod val="95000"/>
                  </a:schemeClr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@QingTao</a:t>
            </a:r>
            <a:endParaRPr lang="zh-CN" altLang="en-US" sz="2000" dirty="0">
              <a:solidFill>
                <a:schemeClr val="bg1">
                  <a:lumMod val="95000"/>
                </a:schemeClr>
              </a:solidFill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4F0C8747-4795-4067-B59C-1024EB550ED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1258" y="144999"/>
            <a:ext cx="5400000" cy="1038861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C9200C51-4BE6-4FBB-AD16-FE5A88B3498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85" y="92800"/>
            <a:ext cx="2266229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400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6">
            <a:extLst>
              <a:ext uri="{FF2B5EF4-FFF2-40B4-BE49-F238E27FC236}">
                <a16:creationId xmlns:a16="http://schemas.microsoft.com/office/drawing/2014/main" id="{58DE63F5-42F3-473C-9B60-F272E26E8D5F}"/>
              </a:ext>
            </a:extLst>
          </p:cNvPr>
          <p:cNvSpPr/>
          <p:nvPr/>
        </p:nvSpPr>
        <p:spPr>
          <a:xfrm flipV="1">
            <a:off x="0" y="-2"/>
            <a:ext cx="12192000" cy="900000"/>
          </a:xfrm>
          <a:prstGeom prst="roundRect">
            <a:avLst>
              <a:gd name="adj" fmla="val 0"/>
            </a:avLst>
          </a:prstGeom>
          <a:solidFill>
            <a:srgbClr val="111630"/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F6B2525-6A3A-4BC4-B837-20DAE8C8B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034C2-E1E4-47A3-96B0-9C67357C8724}" type="datetime1">
              <a:rPr lang="zh-CN" altLang="en-US" smtClean="0">
                <a:latin typeface="Noto Sans SC" panose="020B0200000000000000" pitchFamily="34" charset="-122"/>
                <a:ea typeface="Noto Sans SC" panose="020B0200000000000000" pitchFamily="34" charset="-122"/>
              </a:rPr>
              <a:t>2026/8/18</a:t>
            </a:fld>
            <a:endParaRPr lang="zh-CN" altLang="en-US"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sp>
        <p:nvSpPr>
          <p:cNvPr id="13" name="标题 1">
            <a:extLst>
              <a:ext uri="{FF2B5EF4-FFF2-40B4-BE49-F238E27FC236}">
                <a16:creationId xmlns:a16="http://schemas.microsoft.com/office/drawing/2014/main" id="{AA5CEA6D-FD19-4701-9A92-FD90ED5797F7}"/>
              </a:ext>
            </a:extLst>
          </p:cNvPr>
          <p:cNvSpPr txBox="1">
            <a:spLocks/>
          </p:cNvSpPr>
          <p:nvPr/>
        </p:nvSpPr>
        <p:spPr>
          <a:xfrm>
            <a:off x="838200" y="54263"/>
            <a:ext cx="10515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2400" b="1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r>
              <a:rPr lang="zh-CN" altLang="en-US" sz="3200" dirty="0">
                <a:solidFill>
                  <a:schemeClr val="bg1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模拟与实验的对比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F9079147-AFD2-AF37-79BE-37F7ACAFE386}"/>
              </a:ext>
            </a:extLst>
          </p:cNvPr>
          <p:cNvSpPr txBox="1"/>
          <p:nvPr/>
        </p:nvSpPr>
        <p:spPr>
          <a:xfrm>
            <a:off x="680654" y="819028"/>
            <a:ext cx="6355685" cy="662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800" b="1" dirty="0">
                <a:latin typeface="Noto Sans SC" panose="020B0200000000000000" pitchFamily="34" charset="-122"/>
                <a:ea typeface="Noto Sans SC" panose="020B0200000000000000" pitchFamily="34" charset="-122"/>
              </a:rPr>
              <a:t>QGSJET</a:t>
            </a:r>
            <a:r>
              <a:rPr lang="zh-CN" altLang="en-US" sz="2800" b="1" dirty="0">
                <a:latin typeface="Noto Sans SC" panose="020B0200000000000000" pitchFamily="34" charset="-122"/>
                <a:ea typeface="Noto Sans SC" panose="020B0200000000000000" pitchFamily="34" charset="-122"/>
              </a:rPr>
              <a:t>强相互作用模型下的对比</a:t>
            </a: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7FB60730-B6CD-E7F8-3518-6777DE9FF8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6000" y="1915542"/>
            <a:ext cx="3600000" cy="3903043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2286CA00-AEDF-3E9F-9B39-644E0421BA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5464" y="1920032"/>
            <a:ext cx="3714750" cy="3898553"/>
          </a:xfrm>
          <a:prstGeom prst="rect">
            <a:avLst/>
          </a:prstGeom>
        </p:spPr>
      </p:pic>
      <p:sp>
        <p:nvSpPr>
          <p:cNvPr id="33" name="文本框 32">
            <a:extLst>
              <a:ext uri="{FF2B5EF4-FFF2-40B4-BE49-F238E27FC236}">
                <a16:creationId xmlns:a16="http://schemas.microsoft.com/office/drawing/2014/main" id="{35F4C1C2-5CB0-6BDD-38C8-539351B29048}"/>
              </a:ext>
            </a:extLst>
          </p:cNvPr>
          <p:cNvSpPr txBox="1"/>
          <p:nvPr/>
        </p:nvSpPr>
        <p:spPr>
          <a:xfrm>
            <a:off x="2462683" y="5716985"/>
            <a:ext cx="73809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400" b="1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pPr algn="ctr"/>
            <a:r>
              <a:rPr lang="zh-CN" altLang="en-US" b="0" dirty="0">
                <a:latin typeface="Noto Sans SC" panose="020B0200000000000000" pitchFamily="34" charset="-122"/>
                <a:ea typeface="Noto Sans SC" panose="020B0200000000000000" pitchFamily="34" charset="-122"/>
              </a:rPr>
              <a:t>低能时铁核符合较好，高能时模拟比实验偏低</a:t>
            </a:r>
          </a:p>
        </p:txBody>
      </p: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3379B0C1-5AE6-4909-8CA6-F62A9F8FF5A4}"/>
              </a:ext>
            </a:extLst>
          </p:cNvPr>
          <p:cNvCxnSpPr>
            <a:cxnSpLocks/>
          </p:cNvCxnSpPr>
          <p:nvPr/>
        </p:nvCxnSpPr>
        <p:spPr>
          <a:xfrm>
            <a:off x="680655" y="1489133"/>
            <a:ext cx="5739195" cy="0"/>
          </a:xfrm>
          <a:prstGeom prst="line">
            <a:avLst/>
          </a:prstGeom>
          <a:ln w="19050">
            <a:solidFill>
              <a:srgbClr val="1116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>
            <a:extLst>
              <a:ext uri="{FF2B5EF4-FFF2-40B4-BE49-F238E27FC236}">
                <a16:creationId xmlns:a16="http://schemas.microsoft.com/office/drawing/2014/main" id="{E4C9C487-1A12-4953-935F-6BB39B0862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30" y="2128498"/>
            <a:ext cx="3733389" cy="3463099"/>
          </a:xfrm>
          <a:prstGeom prst="rect">
            <a:avLst/>
          </a:prstGeom>
        </p:spPr>
      </p:pic>
      <p:sp>
        <p:nvSpPr>
          <p:cNvPr id="12" name="箭头: 右 11">
            <a:extLst>
              <a:ext uri="{FF2B5EF4-FFF2-40B4-BE49-F238E27FC236}">
                <a16:creationId xmlns:a16="http://schemas.microsoft.com/office/drawing/2014/main" id="{8F34692B-E36C-42E9-94BE-130D1B0EFD35}"/>
              </a:ext>
            </a:extLst>
          </p:cNvPr>
          <p:cNvSpPr/>
          <p:nvPr/>
        </p:nvSpPr>
        <p:spPr>
          <a:xfrm rot="10800000">
            <a:off x="3921758" y="3706111"/>
            <a:ext cx="306475" cy="321904"/>
          </a:xfrm>
          <a:prstGeom prst="rightArrow">
            <a:avLst/>
          </a:prstGeom>
          <a:solidFill>
            <a:schemeClr val="accent2"/>
          </a:solidFill>
          <a:ln w="19050">
            <a:solidFill>
              <a:srgbClr val="11163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56516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E7665-7AD9-0D37-E62B-1F003BCC0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6">
            <a:extLst>
              <a:ext uri="{FF2B5EF4-FFF2-40B4-BE49-F238E27FC236}">
                <a16:creationId xmlns:a16="http://schemas.microsoft.com/office/drawing/2014/main" id="{CA149562-B850-4D7A-AF68-75CF5525C32A}"/>
              </a:ext>
            </a:extLst>
          </p:cNvPr>
          <p:cNvSpPr/>
          <p:nvPr/>
        </p:nvSpPr>
        <p:spPr>
          <a:xfrm flipV="1">
            <a:off x="0" y="-2"/>
            <a:ext cx="12192000" cy="900000"/>
          </a:xfrm>
          <a:prstGeom prst="roundRect">
            <a:avLst>
              <a:gd name="adj" fmla="val 0"/>
            </a:avLst>
          </a:prstGeom>
          <a:solidFill>
            <a:srgbClr val="111630"/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F65B65A-40F9-D52F-D959-A3D1CD51A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CE0FD-1D2A-43DC-9993-61971A06C764}" type="datetime1">
              <a:rPr lang="zh-CN" altLang="en-US" smtClean="0">
                <a:latin typeface="Noto Sans SC" panose="020B0200000000000000" pitchFamily="34" charset="-122"/>
                <a:ea typeface="Noto Sans SC" panose="020B0200000000000000" pitchFamily="34" charset="-122"/>
              </a:rPr>
              <a:t>2026/8/17</a:t>
            </a:fld>
            <a:endParaRPr lang="zh-CN" altLang="en-US"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sp>
        <p:nvSpPr>
          <p:cNvPr id="4" name="标题 1">
            <a:extLst>
              <a:ext uri="{FF2B5EF4-FFF2-40B4-BE49-F238E27FC236}">
                <a16:creationId xmlns:a16="http://schemas.microsoft.com/office/drawing/2014/main" id="{7E94F5C3-BF53-FD10-8DD7-EBC886FF7690}"/>
              </a:ext>
            </a:extLst>
          </p:cNvPr>
          <p:cNvSpPr txBox="1">
            <a:spLocks/>
          </p:cNvSpPr>
          <p:nvPr/>
        </p:nvSpPr>
        <p:spPr>
          <a:xfrm>
            <a:off x="838200" y="80251"/>
            <a:ext cx="10515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2400" b="1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r>
              <a:rPr lang="zh-CN" altLang="en-US" sz="3200" dirty="0">
                <a:solidFill>
                  <a:schemeClr val="bg1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模拟与实验的对比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F007CCC2-0EEB-975B-EBC2-A29B6B5EF51D}"/>
              </a:ext>
            </a:extLst>
          </p:cNvPr>
          <p:cNvSpPr txBox="1"/>
          <p:nvPr/>
        </p:nvSpPr>
        <p:spPr>
          <a:xfrm>
            <a:off x="680655" y="962694"/>
            <a:ext cx="65990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400" b="1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altLang="zh-CN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EPOS</a:t>
            </a:r>
            <a:r>
              <a:rPr lang="zh-CN" altLang="en-US" sz="2800" b="1" dirty="0">
                <a:latin typeface="Noto Sans SC" panose="020B0200000000000000" pitchFamily="34" charset="-122"/>
                <a:ea typeface="Noto Sans SC" panose="020B0200000000000000" pitchFamily="34" charset="-122"/>
              </a:rPr>
              <a:t>强相互作用模型下的对比</a:t>
            </a:r>
            <a:endParaRPr lang="zh-CN" altLang="en-US" sz="2800" dirty="0"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90ACEF88-7B7B-601A-C1EC-F13C33DD4A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6778" y="1790351"/>
            <a:ext cx="3600000" cy="389752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55BE9E6F-52BB-7463-5951-B60E6F33AF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2715" y="1790351"/>
            <a:ext cx="3600000" cy="3896907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7F2786FF-C753-414D-A7C2-FE473289590B}"/>
              </a:ext>
            </a:extLst>
          </p:cNvPr>
          <p:cNvSpPr txBox="1"/>
          <p:nvPr/>
        </p:nvSpPr>
        <p:spPr>
          <a:xfrm>
            <a:off x="2462683" y="5716985"/>
            <a:ext cx="73809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400" b="1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pPr algn="ctr"/>
            <a:r>
              <a:rPr lang="zh-CN" altLang="en-US" b="0" dirty="0">
                <a:latin typeface="Noto Sans SC" panose="020B0200000000000000" pitchFamily="34" charset="-122"/>
                <a:ea typeface="Noto Sans SC" panose="020B0200000000000000" pitchFamily="34" charset="-122"/>
              </a:rPr>
              <a:t>低能时铁核符合较好，高能时模拟比实验偏高</a:t>
            </a:r>
          </a:p>
        </p:txBody>
      </p: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B32EE032-9A98-4874-A5D7-3B2FDE619159}"/>
              </a:ext>
            </a:extLst>
          </p:cNvPr>
          <p:cNvCxnSpPr>
            <a:cxnSpLocks/>
          </p:cNvCxnSpPr>
          <p:nvPr/>
        </p:nvCxnSpPr>
        <p:spPr>
          <a:xfrm>
            <a:off x="680655" y="1489133"/>
            <a:ext cx="5739195" cy="0"/>
          </a:xfrm>
          <a:prstGeom prst="line">
            <a:avLst/>
          </a:prstGeom>
          <a:ln w="19050">
            <a:solidFill>
              <a:srgbClr val="1116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5539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537CA2-8D3E-B50D-326E-DF5086A445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6">
            <a:extLst>
              <a:ext uri="{FF2B5EF4-FFF2-40B4-BE49-F238E27FC236}">
                <a16:creationId xmlns:a16="http://schemas.microsoft.com/office/drawing/2014/main" id="{15B063D3-3E0F-4940-8F53-6CD6CCBDD851}"/>
              </a:ext>
            </a:extLst>
          </p:cNvPr>
          <p:cNvSpPr/>
          <p:nvPr/>
        </p:nvSpPr>
        <p:spPr>
          <a:xfrm flipV="1">
            <a:off x="0" y="-2"/>
            <a:ext cx="12192000" cy="900000"/>
          </a:xfrm>
          <a:prstGeom prst="roundRect">
            <a:avLst>
              <a:gd name="adj" fmla="val 0"/>
            </a:avLst>
          </a:prstGeom>
          <a:solidFill>
            <a:srgbClr val="111630"/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sp>
        <p:nvSpPr>
          <p:cNvPr id="2" name="日期占位符 1">
            <a:extLst>
              <a:ext uri="{FF2B5EF4-FFF2-40B4-BE49-F238E27FC236}">
                <a16:creationId xmlns:a16="http://schemas.microsoft.com/office/drawing/2014/main" id="{F447E479-0611-70EA-A86F-DCC4E015C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5E981-501F-4775-B54D-56EA4279472D}" type="datetime1">
              <a:rPr lang="zh-CN" altLang="en-US" smtClean="0">
                <a:latin typeface="Noto Sans SC" panose="020B0200000000000000" pitchFamily="34" charset="-122"/>
                <a:ea typeface="Noto Sans SC" panose="020B0200000000000000" pitchFamily="34" charset="-122"/>
              </a:rPr>
              <a:t>2026/8/17</a:t>
            </a:fld>
            <a:endParaRPr lang="zh-CN" altLang="en-US"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sp>
        <p:nvSpPr>
          <p:cNvPr id="7" name="标题 1">
            <a:extLst>
              <a:ext uri="{FF2B5EF4-FFF2-40B4-BE49-F238E27FC236}">
                <a16:creationId xmlns:a16="http://schemas.microsoft.com/office/drawing/2014/main" id="{36F570C6-D486-8EB3-C16F-A7490714DA1F}"/>
              </a:ext>
            </a:extLst>
          </p:cNvPr>
          <p:cNvSpPr txBox="1">
            <a:spLocks/>
          </p:cNvSpPr>
          <p:nvPr/>
        </p:nvSpPr>
        <p:spPr>
          <a:xfrm>
            <a:off x="838200" y="150861"/>
            <a:ext cx="10515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2400" b="1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r>
              <a:rPr lang="zh-CN" altLang="en-US" sz="3200" dirty="0">
                <a:solidFill>
                  <a:schemeClr val="bg1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模拟与实验的对比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D0939E6A-507E-BE28-2EA7-910ED52AC588}"/>
              </a:ext>
            </a:extLst>
          </p:cNvPr>
          <p:cNvSpPr txBox="1"/>
          <p:nvPr/>
        </p:nvSpPr>
        <p:spPr>
          <a:xfrm>
            <a:off x="680655" y="962695"/>
            <a:ext cx="97714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400" b="1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SIBYLL</a:t>
            </a:r>
            <a:r>
              <a:rPr lang="zh-CN" altLang="en-US" sz="2800" b="1" dirty="0">
                <a:latin typeface="Noto Sans SC" panose="020B0200000000000000" pitchFamily="34" charset="-122"/>
                <a:ea typeface="Noto Sans SC" panose="020B0200000000000000" pitchFamily="34" charset="-122"/>
              </a:rPr>
              <a:t>强相互作用模型下的对比</a:t>
            </a:r>
            <a:endParaRPr lang="zh-CN" altLang="en-US" sz="2800" dirty="0"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7817945E-09B8-008E-25A6-9CCB9304F4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3825" y="1962151"/>
            <a:ext cx="3600000" cy="382868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5FA97A65-CB46-D2F9-2ADC-BC8C67F7EB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1984" y="1943251"/>
            <a:ext cx="3600000" cy="3866487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D3CEB757-0041-4BCD-AFEB-95FE5609A241}"/>
              </a:ext>
            </a:extLst>
          </p:cNvPr>
          <p:cNvSpPr txBox="1"/>
          <p:nvPr/>
        </p:nvSpPr>
        <p:spPr>
          <a:xfrm>
            <a:off x="2462683" y="5716985"/>
            <a:ext cx="77910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400" b="1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pPr algn="ctr"/>
            <a:r>
              <a:rPr lang="zh-CN" altLang="en-US" b="0" dirty="0">
                <a:latin typeface="Noto Sans SC" panose="020B0200000000000000" pitchFamily="34" charset="-122"/>
                <a:ea typeface="Noto Sans SC" panose="020B0200000000000000" pitchFamily="34" charset="-122"/>
              </a:rPr>
              <a:t>低能时模拟比实验偏低，高能时模拟比实验偏高</a:t>
            </a:r>
          </a:p>
        </p:txBody>
      </p: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7FA8D732-C369-4A01-A15C-FB2CADB99688}"/>
              </a:ext>
            </a:extLst>
          </p:cNvPr>
          <p:cNvCxnSpPr>
            <a:cxnSpLocks/>
          </p:cNvCxnSpPr>
          <p:nvPr/>
        </p:nvCxnSpPr>
        <p:spPr>
          <a:xfrm>
            <a:off x="680655" y="1489133"/>
            <a:ext cx="5739195" cy="0"/>
          </a:xfrm>
          <a:prstGeom prst="line">
            <a:avLst/>
          </a:prstGeom>
          <a:ln w="19050">
            <a:solidFill>
              <a:srgbClr val="1116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09986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>
            <a:extLst>
              <a:ext uri="{FF2B5EF4-FFF2-40B4-BE49-F238E27FC236}">
                <a16:creationId xmlns:a16="http://schemas.microsoft.com/office/drawing/2014/main" id="{A04130F6-FCA4-4F9B-BDEF-B25D56A24EEF}"/>
              </a:ext>
            </a:extLst>
          </p:cNvPr>
          <p:cNvGrpSpPr/>
          <p:nvPr/>
        </p:nvGrpSpPr>
        <p:grpSpPr>
          <a:xfrm>
            <a:off x="-1524000" y="-1778000"/>
            <a:ext cx="15494000" cy="10668000"/>
            <a:chOff x="-1524000" y="-1778000"/>
            <a:chExt cx="15494000" cy="10668000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489AA7EB-471A-4323-93AB-C17E7275AD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"/>
              <a:ext cx="12192000" cy="6858000"/>
            </a:xfrm>
            <a:prstGeom prst="rect">
              <a:avLst/>
            </a:prstGeom>
          </p:spPr>
        </p:pic>
        <p:sp>
          <p:nvSpPr>
            <p:cNvPr id="4" name="AutoShape 2">
              <a:extLst>
                <a:ext uri="{FF2B5EF4-FFF2-40B4-BE49-F238E27FC236}">
                  <a16:creationId xmlns:a16="http://schemas.microsoft.com/office/drawing/2014/main" id="{319AB4EC-D4D6-406D-BBE5-7A1463F99E99}"/>
                </a:ext>
              </a:extLst>
            </p:cNvPr>
            <p:cNvSpPr/>
            <p:nvPr/>
          </p:nvSpPr>
          <p:spPr>
            <a:xfrm>
              <a:off x="-1524000" y="-1778000"/>
              <a:ext cx="5334000" cy="5334000"/>
            </a:xfrm>
            <a:prstGeom prst="ellipse">
              <a:avLst/>
            </a:prstGeom>
            <a:solidFill>
              <a:srgbClr val="8A2BE2">
                <a:alpha val="18000"/>
              </a:srgbClr>
            </a:solidFill>
            <a:ln cap="flat" cmpd="sng">
              <a:solidFill>
                <a:srgbClr val="7112C9">
                  <a:alpha val="18000"/>
                </a:srgbClr>
              </a:solidFill>
              <a:prstDash val="solid"/>
              <a:round/>
            </a:ln>
          </p:spPr>
          <p:txBody>
            <a:bodyPr vert="horz" wrap="square" lIns="63500" tIns="63500" rIns="63500" bIns="63500" rtlCol="0" anchor="ctr"/>
            <a:lstStyle/>
            <a:p>
              <a:pPr algn="ctr">
                <a:defRPr/>
              </a:pPr>
              <a:endParaRPr dirty="0"/>
            </a:p>
          </p:txBody>
        </p:sp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id="{C902FE0C-93C1-4264-A63B-AF80AF6587CC}"/>
                </a:ext>
              </a:extLst>
            </p:cNvPr>
            <p:cNvSpPr/>
            <p:nvPr/>
          </p:nvSpPr>
          <p:spPr>
            <a:xfrm>
              <a:off x="9144000" y="4064000"/>
              <a:ext cx="4826000" cy="4826000"/>
            </a:xfrm>
            <a:prstGeom prst="ellipse">
              <a:avLst/>
            </a:prstGeom>
            <a:solidFill>
              <a:srgbClr val="6414B4">
                <a:alpha val="15000"/>
              </a:srgbClr>
            </a:solidFill>
            <a:ln cap="flat" cmpd="sng">
              <a:solidFill>
                <a:srgbClr val="4E029B">
                  <a:alpha val="15000"/>
                </a:srgbClr>
              </a:solidFill>
              <a:prstDash val="solid"/>
              <a:round/>
            </a:ln>
          </p:spPr>
          <p:txBody>
            <a:bodyPr vert="horz"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6" name="AutoShape 4">
              <a:extLst>
                <a:ext uri="{FF2B5EF4-FFF2-40B4-BE49-F238E27FC236}">
                  <a16:creationId xmlns:a16="http://schemas.microsoft.com/office/drawing/2014/main" id="{994411E1-9125-4112-8A7F-D398F9FF0B78}"/>
                </a:ext>
              </a:extLst>
            </p:cNvPr>
            <p:cNvSpPr/>
            <p:nvPr/>
          </p:nvSpPr>
          <p:spPr>
            <a:xfrm>
              <a:off x="1397000" y="2032000"/>
              <a:ext cx="152400" cy="152400"/>
            </a:xfrm>
            <a:prstGeom prst="ellipse">
              <a:avLst/>
            </a:prstGeom>
            <a:solidFill>
              <a:srgbClr val="FFFFFF">
                <a:alpha val="16000"/>
              </a:srgbClr>
            </a:solidFill>
            <a:ln cap="flat" cmpd="sng">
              <a:solidFill>
                <a:srgbClr val="E6CFCF">
                  <a:alpha val="16000"/>
                </a:srgbClr>
              </a:solidFill>
              <a:prstDash val="solid"/>
              <a:round/>
            </a:ln>
          </p:spPr>
          <p:txBody>
            <a:bodyPr vert="horz"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7" name="AutoShape 5">
              <a:extLst>
                <a:ext uri="{FF2B5EF4-FFF2-40B4-BE49-F238E27FC236}">
                  <a16:creationId xmlns:a16="http://schemas.microsoft.com/office/drawing/2014/main" id="{F832B3B4-5574-4123-843D-F19BBC92F3F6}"/>
                </a:ext>
              </a:extLst>
            </p:cNvPr>
            <p:cNvSpPr/>
            <p:nvPr/>
          </p:nvSpPr>
          <p:spPr>
            <a:xfrm>
              <a:off x="10668000" y="1397000"/>
              <a:ext cx="101600" cy="101600"/>
            </a:xfrm>
            <a:prstGeom prst="ellipse">
              <a:avLst/>
            </a:prstGeom>
            <a:solidFill>
              <a:srgbClr val="FFFFFF">
                <a:alpha val="12000"/>
              </a:srgbClr>
            </a:solidFill>
            <a:ln cap="flat" cmpd="sng">
              <a:solidFill>
                <a:srgbClr val="E6CFCF">
                  <a:alpha val="12000"/>
                </a:srgbClr>
              </a:solidFill>
              <a:prstDash val="solid"/>
              <a:round/>
            </a:ln>
          </p:spPr>
          <p:txBody>
            <a:bodyPr vert="horz"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8" name="AutoShape 6">
              <a:extLst>
                <a:ext uri="{FF2B5EF4-FFF2-40B4-BE49-F238E27FC236}">
                  <a16:creationId xmlns:a16="http://schemas.microsoft.com/office/drawing/2014/main" id="{667BDF65-FB85-41A7-982F-BF38A9DE8A4E}"/>
                </a:ext>
              </a:extLst>
            </p:cNvPr>
            <p:cNvSpPr/>
            <p:nvPr/>
          </p:nvSpPr>
          <p:spPr>
            <a:xfrm>
              <a:off x="762000" y="5207000"/>
              <a:ext cx="127000" cy="127000"/>
            </a:xfrm>
            <a:prstGeom prst="ellipse">
              <a:avLst/>
            </a:prstGeom>
            <a:solidFill>
              <a:srgbClr val="FFFFFF">
                <a:alpha val="10000"/>
              </a:srgbClr>
            </a:solidFill>
            <a:ln cap="flat" cmpd="sng">
              <a:solidFill>
                <a:srgbClr val="E6CFCF">
                  <a:alpha val="10000"/>
                </a:srgbClr>
              </a:solidFill>
              <a:prstDash val="solid"/>
              <a:round/>
            </a:ln>
          </p:spPr>
          <p:txBody>
            <a:bodyPr vert="horz"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9" name="AutoShape 7">
              <a:extLst>
                <a:ext uri="{FF2B5EF4-FFF2-40B4-BE49-F238E27FC236}">
                  <a16:creationId xmlns:a16="http://schemas.microsoft.com/office/drawing/2014/main" id="{30663DD7-D77E-432D-8393-CC6895CFBD36}"/>
                </a:ext>
              </a:extLst>
            </p:cNvPr>
            <p:cNvSpPr/>
            <p:nvPr/>
          </p:nvSpPr>
          <p:spPr>
            <a:xfrm>
              <a:off x="11430000" y="5715000"/>
              <a:ext cx="76200" cy="76200"/>
            </a:xfrm>
            <a:prstGeom prst="ellipse">
              <a:avLst/>
            </a:prstGeom>
            <a:solidFill>
              <a:srgbClr val="B464E6">
                <a:alpha val="25000"/>
              </a:srgbClr>
            </a:solidFill>
            <a:ln cap="flat" cmpd="sng">
              <a:solidFill>
                <a:srgbClr val="9844CD">
                  <a:alpha val="25000"/>
                </a:srgbClr>
              </a:solidFill>
              <a:prstDash val="solid"/>
              <a:round/>
            </a:ln>
          </p:spPr>
          <p:txBody>
            <a:bodyPr vert="horz"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10" name="AutoShape 8">
              <a:extLst>
                <a:ext uri="{FF2B5EF4-FFF2-40B4-BE49-F238E27FC236}">
                  <a16:creationId xmlns:a16="http://schemas.microsoft.com/office/drawing/2014/main" id="{C180B425-0F81-470D-97FA-633423DECBDE}"/>
                </a:ext>
              </a:extLst>
            </p:cNvPr>
            <p:cNvSpPr/>
            <p:nvPr/>
          </p:nvSpPr>
          <p:spPr>
            <a:xfrm>
              <a:off x="0" y="1778000"/>
              <a:ext cx="12192000" cy="1016000"/>
            </a:xfrm>
            <a:prstGeom prst="rect">
              <a:avLst/>
            </a:prstGeom>
            <a:noFill/>
            <a:ln w="12700" cap="flat" cmpd="sng">
              <a:noFill/>
              <a:prstDash val="solid"/>
              <a:round/>
            </a:ln>
          </p:spPr>
          <p:txBody>
            <a:bodyPr vert="horz" wrap="square" lIns="0" tIns="0" rIns="0" bIns="0" rtlCol="0" anchor="ctr" anchorCtr="0"/>
            <a:lstStyle/>
            <a:p>
              <a:pPr marL="0" indent="0" algn="ctr">
                <a:lnSpc>
                  <a:spcPct val="125000"/>
                </a:lnSpc>
                <a:defRPr/>
              </a:pPr>
              <a:r>
                <a:rPr lang="en-US" sz="5600" b="1" dirty="0">
                  <a:solidFill>
                    <a:srgbClr val="FFFFFF">
                      <a:alpha val="18039"/>
                    </a:srgbClr>
                  </a:solidFill>
                  <a:latin typeface="Noto Sans SC"/>
                  <a:ea typeface="Noto Sans SC"/>
                  <a:sym typeface="Noto Sans SC"/>
                </a:rPr>
                <a:t>PART</a:t>
              </a:r>
              <a:r>
                <a:rPr lang="zh-CN" altLang="en-US" sz="5600" b="1" dirty="0">
                  <a:solidFill>
                    <a:srgbClr val="FFFFFF">
                      <a:alpha val="18039"/>
                    </a:srgbClr>
                  </a:solidFill>
                  <a:latin typeface="Noto Sans SC"/>
                  <a:ea typeface="Noto Sans SC"/>
                  <a:sym typeface="Noto Sans SC"/>
                </a:rPr>
                <a:t> </a:t>
              </a:r>
              <a:r>
                <a:rPr lang="en-US" altLang="zh-CN" sz="5600" b="1" dirty="0">
                  <a:solidFill>
                    <a:srgbClr val="FFFFFF">
                      <a:alpha val="18039"/>
                    </a:srgbClr>
                  </a:solidFill>
                  <a:latin typeface="Noto Sans SC"/>
                  <a:ea typeface="Noto Sans SC"/>
                  <a:sym typeface="Noto Sans SC"/>
                </a:rPr>
                <a:t>2</a:t>
              </a:r>
              <a:endParaRPr lang="en-US" sz="1100" dirty="0"/>
            </a:p>
          </p:txBody>
        </p:sp>
        <p:sp>
          <p:nvSpPr>
            <p:cNvPr id="17" name="AutoShape 8">
              <a:extLst>
                <a:ext uri="{FF2B5EF4-FFF2-40B4-BE49-F238E27FC236}">
                  <a16:creationId xmlns:a16="http://schemas.microsoft.com/office/drawing/2014/main" id="{649BBE77-8421-48A7-A5F2-5DD2156119DC}"/>
                </a:ext>
              </a:extLst>
            </p:cNvPr>
            <p:cNvSpPr/>
            <p:nvPr/>
          </p:nvSpPr>
          <p:spPr>
            <a:xfrm>
              <a:off x="2984810" y="3365500"/>
              <a:ext cx="6222380" cy="1016000"/>
            </a:xfrm>
            <a:prstGeom prst="rect">
              <a:avLst/>
            </a:prstGeom>
            <a:noFill/>
            <a:ln w="12700" cap="flat" cmpd="sng">
              <a:noFill/>
              <a:prstDash val="solid"/>
              <a:round/>
            </a:ln>
          </p:spPr>
          <p:txBody>
            <a:bodyPr vert="horz" wrap="square" lIns="0" tIns="0" rIns="0" bIns="0" rtlCol="0" anchor="ctr" anchorCtr="0"/>
            <a:lstStyle/>
            <a:p>
              <a:pPr marL="0" indent="0" algn="ctr">
                <a:lnSpc>
                  <a:spcPct val="125000"/>
                </a:lnSpc>
                <a:defRPr/>
              </a:pPr>
              <a:r>
                <a:rPr lang="zh-CN" altLang="en-US" sz="3600" b="1" dirty="0">
                  <a:solidFill>
                    <a:schemeClr val="bg1">
                      <a:lumMod val="95000"/>
                    </a:schemeClr>
                  </a:solidFill>
                  <a:latin typeface="Noto Sans SC" panose="020B0200000000000000" pitchFamily="34" charset="-122"/>
                  <a:ea typeface="Noto Sans SC" panose="020B0200000000000000" pitchFamily="34" charset="-122"/>
                  <a:sym typeface="Noto Sans SC"/>
                </a:rPr>
                <a:t>目前遇到的问题和下一步计划</a:t>
              </a:r>
              <a:endParaRPr lang="en-US" altLang="zh-CN" sz="3600" b="1" dirty="0">
                <a:solidFill>
                  <a:schemeClr val="bg1">
                    <a:lumMod val="95000"/>
                  </a:schemeClr>
                </a:solidFill>
                <a:latin typeface="Noto Sans SC" panose="020B0200000000000000" pitchFamily="34" charset="-122"/>
                <a:ea typeface="Noto Sans SC" panose="020B0200000000000000" pitchFamily="34" charset="-122"/>
                <a:sym typeface="Noto Sans SC"/>
              </a:endParaRPr>
            </a:p>
            <a:p>
              <a:pPr marL="0" indent="0" algn="ctr">
                <a:lnSpc>
                  <a:spcPct val="125000"/>
                </a:lnSpc>
                <a:defRPr/>
              </a:pPr>
              <a:endParaRPr lang="en-US" altLang="zh-CN" sz="3600" b="1" dirty="0">
                <a:solidFill>
                  <a:schemeClr val="bg1">
                    <a:lumMod val="95000"/>
                  </a:schemeClr>
                </a:solidFill>
                <a:latin typeface="Noto Sans SC" panose="020B0200000000000000" pitchFamily="34" charset="-122"/>
                <a:ea typeface="Noto Sans SC" panose="020B0200000000000000" pitchFamily="34" charset="-122"/>
              </a:endParaRPr>
            </a:p>
          </p:txBody>
        </p:sp>
      </p:grpSp>
      <p:sp>
        <p:nvSpPr>
          <p:cNvPr id="14" name="日期占位符 13">
            <a:extLst>
              <a:ext uri="{FF2B5EF4-FFF2-40B4-BE49-F238E27FC236}">
                <a16:creationId xmlns:a16="http://schemas.microsoft.com/office/drawing/2014/main" id="{093A438E-34B0-422A-A098-9D2FFE44D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B928-E35F-444F-8E3A-4696511F0C10}" type="datetime1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16" name="AutoShape 6">
            <a:extLst>
              <a:ext uri="{FF2B5EF4-FFF2-40B4-BE49-F238E27FC236}">
                <a16:creationId xmlns:a16="http://schemas.microsoft.com/office/drawing/2014/main" id="{4839A394-9DAE-4CFB-A26C-FE6A4C3ECBF9}"/>
              </a:ext>
            </a:extLst>
          </p:cNvPr>
          <p:cNvSpPr/>
          <p:nvPr/>
        </p:nvSpPr>
        <p:spPr>
          <a:xfrm>
            <a:off x="0" y="3048000"/>
            <a:ext cx="12192000" cy="508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8A2BE2">
                  <a:alpha val="0"/>
                </a:srgbClr>
              </a:gs>
              <a:gs pos="50000">
                <a:srgbClr val="8A2BE2">
                  <a:alpha val="70000"/>
                </a:srgbClr>
              </a:gs>
              <a:gs pos="100000">
                <a:srgbClr val="8A2BE2">
                  <a:alpha val="0"/>
                </a:srgbClr>
              </a:gs>
            </a:gsLst>
            <a:lin ang="0"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268171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6">
            <a:extLst>
              <a:ext uri="{FF2B5EF4-FFF2-40B4-BE49-F238E27FC236}">
                <a16:creationId xmlns:a16="http://schemas.microsoft.com/office/drawing/2014/main" id="{0EAA523F-AABE-445A-B0F7-6A29875F0A3B}"/>
              </a:ext>
            </a:extLst>
          </p:cNvPr>
          <p:cNvSpPr/>
          <p:nvPr/>
        </p:nvSpPr>
        <p:spPr>
          <a:xfrm flipV="1">
            <a:off x="0" y="-2"/>
            <a:ext cx="12192000" cy="1080000"/>
          </a:xfrm>
          <a:prstGeom prst="roundRect">
            <a:avLst>
              <a:gd name="adj" fmla="val 0"/>
            </a:avLst>
          </a:prstGeom>
          <a:solidFill>
            <a:srgbClr val="111630"/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8B448E7-59F2-40EF-A885-9D3013101A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" y="1247723"/>
            <a:ext cx="5676900" cy="544830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AE667974-31F7-4C12-9EF2-3E0B7AD908BA}"/>
              </a:ext>
            </a:extLst>
          </p:cNvPr>
          <p:cNvSpPr txBox="1"/>
          <p:nvPr/>
        </p:nvSpPr>
        <p:spPr>
          <a:xfrm>
            <a:off x="5472113" y="1840230"/>
            <a:ext cx="6719887" cy="11352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靶图：</a:t>
            </a:r>
            <a:r>
              <a:rPr lang="en-US" altLang="zh-CN" sz="2400" dirty="0" err="1">
                <a:latin typeface="Noto Sans SC" panose="020B0200000000000000" pitchFamily="34" charset="-122"/>
                <a:ea typeface="Noto Sans SC" panose="020B0200000000000000" pitchFamily="34" charset="-122"/>
              </a:rPr>
              <a:t>E</a:t>
            </a:r>
            <a:r>
              <a:rPr lang="en-US" altLang="zh-CN" sz="2400" baseline="-25000" dirty="0" err="1">
                <a:latin typeface="Noto Sans SC" panose="020B0200000000000000" pitchFamily="34" charset="-122"/>
                <a:ea typeface="Noto Sans SC" panose="020B0200000000000000" pitchFamily="34" charset="-122"/>
              </a:rPr>
              <a:t>prim</a:t>
            </a:r>
            <a:r>
              <a:rPr lang="zh-CN" altLang="en-US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升高，</a:t>
            </a:r>
            <a:r>
              <a:rPr lang="en-US" altLang="zh-CN" sz="2400" dirty="0" err="1">
                <a:latin typeface="Noto Sans SC" panose="020B0200000000000000" pitchFamily="34" charset="-122"/>
                <a:ea typeface="Noto Sans SC" panose="020B0200000000000000" pitchFamily="34" charset="-122"/>
              </a:rPr>
              <a:t>ED</a:t>
            </a:r>
            <a:r>
              <a:rPr lang="en-US" altLang="zh-CN" sz="2400" baseline="-25000" dirty="0" err="1">
                <a:latin typeface="Noto Sans SC" panose="020B0200000000000000" pitchFamily="34" charset="-122"/>
                <a:ea typeface="Noto Sans SC" panose="020B0200000000000000" pitchFamily="34" charset="-122"/>
              </a:rPr>
              <a:t>hit</a:t>
            </a:r>
            <a:r>
              <a:rPr lang="en-US" altLang="zh-CN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 </a:t>
            </a:r>
            <a:r>
              <a:rPr lang="zh-CN" altLang="en-US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、</a:t>
            </a:r>
            <a:r>
              <a:rPr lang="en-US" altLang="zh-CN" sz="2400" dirty="0" err="1">
                <a:latin typeface="Noto Sans SC" panose="020B0200000000000000" pitchFamily="34" charset="-122"/>
                <a:ea typeface="Noto Sans SC" panose="020B0200000000000000" pitchFamily="34" charset="-122"/>
              </a:rPr>
              <a:t>MD</a:t>
            </a:r>
            <a:r>
              <a:rPr lang="en-US" altLang="zh-CN" sz="2400" baseline="-25000" dirty="0" err="1">
                <a:latin typeface="Noto Sans SC" panose="020B0200000000000000" pitchFamily="34" charset="-122"/>
                <a:ea typeface="Noto Sans SC" panose="020B0200000000000000" pitchFamily="34" charset="-122"/>
              </a:rPr>
              <a:t>hit</a:t>
            </a:r>
            <a:r>
              <a:rPr lang="zh-CN" altLang="en-US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越多，阵列将要达到饱和</a:t>
            </a:r>
            <a:endParaRPr lang="en-US" altLang="zh-CN" sz="2400" dirty="0"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1AA66DF9-1C75-4CE6-A637-010923308E09}"/>
                  </a:ext>
                </a:extLst>
              </p:cNvPr>
              <p:cNvSpPr txBox="1"/>
              <p:nvPr/>
            </p:nvSpPr>
            <p:spPr>
              <a:xfrm>
                <a:off x="6251592" y="3542347"/>
                <a:ext cx="4414350" cy="8822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</m:sSub>
                      <m:r>
                        <a:rPr lang="en-US" altLang="zh-CN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8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altLang="zh-CN" sz="28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800" b="0" i="1" smtClean="0">
                                  <a:latin typeface="Cambria Math" panose="02040503050406030204" pitchFamily="18" charset="0"/>
                                </a:rPr>
                                <m:t>𝜖</m:t>
                              </m:r>
                            </m:e>
                            <m:sub>
                              <m:r>
                                <a:rPr lang="en-US" altLang="zh-CN" sz="28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en-US" altLang="zh-CN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sz="2800" b="0" i="1" smtClean="0">
                          <a:latin typeface="Cambria Math" panose="02040503050406030204" pitchFamily="18" charset="0"/>
                        </a:rPr>
                        <m:t>≈</m:t>
                      </m:r>
                      <m:f>
                        <m:fPr>
                          <m:ctrlPr>
                            <a:rPr lang="en-US" altLang="zh-CN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</a:rPr>
                            <m:t>21.2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</a:rPr>
                            <m:t>𝑀𝑒𝑉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800" b="0" i="1" smtClean="0">
                                  <a:latin typeface="Cambria Math" panose="02040503050406030204" pitchFamily="18" charset="0"/>
                                </a:rPr>
                                <m:t>𝜖</m:t>
                              </m:r>
                            </m:e>
                            <m:sub>
                              <m:r>
                                <a:rPr lang="en-US" altLang="zh-CN" sz="28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</m:den>
                      </m:f>
                      <m:r>
                        <a:rPr lang="en-US" altLang="zh-CN" sz="2800" b="0" i="1" smtClean="0">
                          <a:latin typeface="Cambria Math" panose="020405030504060302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en-US" altLang="zh-CN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altLang="zh-CN" sz="2800" dirty="0">
                  <a:latin typeface="Noto Sans SC" panose="020B0200000000000000" pitchFamily="34" charset="-122"/>
                  <a:ea typeface="Noto Sans SC" panose="020B0200000000000000" pitchFamily="34" charset="-122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1AA66DF9-1C75-4CE6-A637-010923308E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1592" y="3542347"/>
                <a:ext cx="4414350" cy="8822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A3C91FB8-570C-41D8-BC2B-72C32708D3E9}"/>
                  </a:ext>
                </a:extLst>
              </p:cNvPr>
              <p:cNvSpPr txBox="1"/>
              <p:nvPr/>
            </p:nvSpPr>
            <p:spPr>
              <a:xfrm>
                <a:off x="5472113" y="5172586"/>
                <a:ext cx="6719887" cy="5812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>
                  <a:defRPr sz="2800">
                    <a:latin typeface="微软雅黑" panose="020B0503020204020204" pitchFamily="34" charset="-122"/>
                    <a:ea typeface="微软雅黑" panose="020B0503020204020204" pitchFamily="34" charset="-122"/>
                  </a:defRPr>
                </a:lvl1pPr>
              </a:lstStyle>
              <a:p>
                <a:pPr>
                  <a:lnSpc>
                    <a:spcPct val="150000"/>
                  </a:lnSpc>
                </a:pPr>
                <a:r>
                  <a:rPr lang="zh-CN" altLang="en-US" sz="2400" dirty="0"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sub>
                    </m:sSub>
                  </m:oMath>
                </a14:m>
                <a:r>
                  <a:rPr lang="en-US" altLang="zh-CN" sz="2400" dirty="0"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 </a:t>
                </a:r>
                <a:r>
                  <a:rPr lang="zh-CN" altLang="en-US" sz="2400" dirty="0"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以内包含</a:t>
                </a:r>
                <a:r>
                  <a:rPr lang="en-US" altLang="zh-CN" sz="2400" dirty="0"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 90% </a:t>
                </a:r>
                <a:r>
                  <a:rPr lang="zh-CN" altLang="en-US" sz="2400" dirty="0"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电磁部分能量</a:t>
                </a:r>
                <a:endParaRPr lang="en-US" altLang="zh-CN" sz="2400" dirty="0">
                  <a:latin typeface="Noto Sans SC" panose="020B0200000000000000" pitchFamily="34" charset="-122"/>
                  <a:ea typeface="Noto Sans SC" panose="020B0200000000000000" pitchFamily="34" charset="-122"/>
                </a:endParaRP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A3C91FB8-570C-41D8-BC2B-72C32708D3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2113" y="5172586"/>
                <a:ext cx="6719887" cy="581249"/>
              </a:xfrm>
              <a:prstGeom prst="rect">
                <a:avLst/>
              </a:prstGeom>
              <a:blipFill>
                <a:blip r:embed="rId5"/>
                <a:stretch>
                  <a:fillRect b="-242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4A74E2B1-8BA6-413D-B64E-2016D1759400}"/>
                  </a:ext>
                </a:extLst>
              </p:cNvPr>
              <p:cNvSpPr txBox="1"/>
              <p:nvPr/>
            </p:nvSpPr>
            <p:spPr>
              <a:xfrm>
                <a:off x="240030" y="232410"/>
                <a:ext cx="11795760" cy="8216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sz="3200" dirty="0">
                    <a:solidFill>
                      <a:schemeClr val="bg1"/>
                    </a:solidFill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1. </a:t>
                </a:r>
                <a:r>
                  <a:rPr lang="zh-CN" altLang="en-US" sz="3200" dirty="0">
                    <a:solidFill>
                      <a:schemeClr val="bg1"/>
                    </a:solidFill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能量重建：</a:t>
                </a:r>
                <a:r>
                  <a:rPr lang="en-US" altLang="zh-CN" sz="3200" b="0" dirty="0">
                    <a:solidFill>
                      <a:schemeClr val="bg1"/>
                    </a:solidFill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a:rPr lang="en-US" altLang="zh-CN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𝐸</m:t>
                        </m:r>
                      </m:e>
                      <m:sub>
                        <m:r>
                          <a:rPr lang="en-US" altLang="zh-CN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𝑝𝑟𝑖𝑚</m:t>
                        </m:r>
                      </m:sub>
                    </m:sSub>
                    <m:r>
                      <a:rPr lang="en-US" altLang="zh-CN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&gt;100 </m:t>
                    </m:r>
                    <m:r>
                      <a:rPr lang="en-US" altLang="zh-CN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𝑃𝑒𝑉</m:t>
                    </m:r>
                  </m:oMath>
                </a14:m>
                <a:r>
                  <a:rPr lang="en-US" altLang="zh-CN" sz="3200" baseline="-25000" dirty="0">
                    <a:solidFill>
                      <a:schemeClr val="bg1"/>
                    </a:solidFill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 </a:t>
                </a:r>
                <a:r>
                  <a:rPr lang="zh-CN" altLang="en-US" sz="3200" dirty="0">
                    <a:solidFill>
                      <a:schemeClr val="bg1"/>
                    </a:solidFill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，</a:t>
                </a:r>
                <a:r>
                  <a:rPr lang="en-US" altLang="zh-CN" sz="3200" dirty="0">
                    <a:solidFill>
                      <a:schemeClr val="bg1"/>
                    </a:solidFill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KM2A</a:t>
                </a:r>
                <a:r>
                  <a:rPr lang="zh-CN" altLang="en-US" sz="3200" dirty="0">
                    <a:solidFill>
                      <a:schemeClr val="bg1"/>
                    </a:solidFill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是否仍能精确测量？</a:t>
                </a:r>
                <a:endParaRPr lang="en-US" altLang="zh-CN" sz="3200" dirty="0">
                  <a:solidFill>
                    <a:schemeClr val="bg1"/>
                  </a:solidFill>
                  <a:latin typeface="Noto Sans SC" panose="020B0200000000000000" pitchFamily="34" charset="-122"/>
                  <a:ea typeface="Noto Sans SC" panose="020B0200000000000000" pitchFamily="34" charset="-122"/>
                </a:endParaRPr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4A74E2B1-8BA6-413D-B64E-2016D17594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030" y="232410"/>
                <a:ext cx="11795760" cy="821635"/>
              </a:xfrm>
              <a:prstGeom prst="rect">
                <a:avLst/>
              </a:prstGeom>
              <a:blipFill>
                <a:blip r:embed="rId6"/>
                <a:stretch>
                  <a:fillRect l="-1292" b="-185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E798570-7CB4-4C25-A882-95260E999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97C92-20EB-41E4-8325-08E49B71CBE0}" type="datetime1">
              <a:rPr lang="zh-CN" altLang="en-US" smtClean="0">
                <a:latin typeface="Noto Sans SC" panose="020B0200000000000000" pitchFamily="34" charset="-122"/>
                <a:ea typeface="Noto Sans SC" panose="020B0200000000000000" pitchFamily="34" charset="-122"/>
              </a:rPr>
              <a:t>2026/8/17</a:t>
            </a:fld>
            <a:endParaRPr lang="zh-CN" altLang="en-US"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285A4F48-D6B0-4CA4-9974-B5024BC840C4}"/>
                  </a:ext>
                </a:extLst>
              </p:cNvPr>
              <p:cNvSpPr txBox="1"/>
              <p:nvPr/>
            </p:nvSpPr>
            <p:spPr>
              <a:xfrm>
                <a:off x="6826558" y="4578910"/>
                <a:ext cx="399641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=130 </m:t>
                    </m:r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zh-CN" altLang="en-US" sz="2800" dirty="0"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（</a:t>
                </a:r>
                <a:r>
                  <a:rPr lang="en-US" altLang="zh-CN" sz="2800" dirty="0"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for LHAASO</a:t>
                </a:r>
                <a:r>
                  <a:rPr lang="zh-CN" altLang="en-US" sz="2800" dirty="0"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）</a:t>
                </a:r>
                <a:endParaRPr lang="en-US" altLang="zh-CN" sz="2800" dirty="0">
                  <a:latin typeface="Noto Sans SC" panose="020B0200000000000000" pitchFamily="34" charset="-122"/>
                  <a:ea typeface="Noto Sans SC" panose="020B0200000000000000" pitchFamily="34" charset="-122"/>
                </a:endParaRP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285A4F48-D6B0-4CA4-9974-B5024BC840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6558" y="4578910"/>
                <a:ext cx="3996415" cy="430887"/>
              </a:xfrm>
              <a:prstGeom prst="rect">
                <a:avLst/>
              </a:prstGeom>
              <a:blipFill>
                <a:blip r:embed="rId7"/>
                <a:stretch>
                  <a:fillRect t="-25352" r="-3969" b="-4929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59416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6">
            <a:extLst>
              <a:ext uri="{FF2B5EF4-FFF2-40B4-BE49-F238E27FC236}">
                <a16:creationId xmlns:a16="http://schemas.microsoft.com/office/drawing/2014/main" id="{F7968832-03F0-4D2D-A7B6-6A613B6C9A70}"/>
              </a:ext>
            </a:extLst>
          </p:cNvPr>
          <p:cNvSpPr/>
          <p:nvPr/>
        </p:nvSpPr>
        <p:spPr>
          <a:xfrm flipV="1">
            <a:off x="0" y="-2"/>
            <a:ext cx="12192000" cy="1080000"/>
          </a:xfrm>
          <a:prstGeom prst="roundRect">
            <a:avLst>
              <a:gd name="adj" fmla="val 0"/>
            </a:avLst>
          </a:prstGeom>
          <a:solidFill>
            <a:srgbClr val="111630"/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6EC2DF7D-56BF-42AD-8C70-771462D985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2840" y="1820538"/>
            <a:ext cx="5040000" cy="3912123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36C9C516-7C3A-432B-A590-F2F1A13F9B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7910" y="1841724"/>
            <a:ext cx="5040000" cy="3821468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49267CE0-9902-4F3D-ADCE-A68CC3C521B9}"/>
              </a:ext>
            </a:extLst>
          </p:cNvPr>
          <p:cNvSpPr txBox="1"/>
          <p:nvPr/>
        </p:nvSpPr>
        <p:spPr>
          <a:xfrm>
            <a:off x="1212840" y="5732661"/>
            <a:ext cx="103238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一个</a:t>
            </a:r>
            <a:r>
              <a:rPr lang="en-US" altLang="zh-CN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7°</a:t>
            </a:r>
            <a:r>
              <a:rPr lang="zh-CN" altLang="en-US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天顶角的事例，</a:t>
            </a:r>
            <a:r>
              <a:rPr lang="en-US" altLang="zh-CN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core</a:t>
            </a:r>
            <a:r>
              <a:rPr lang="zh-CN" altLang="en-US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（</a:t>
            </a:r>
            <a:r>
              <a:rPr lang="en-US" altLang="zh-CN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-423.4023,</a:t>
            </a:r>
            <a:r>
              <a:rPr lang="zh-CN" altLang="en-US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 </a:t>
            </a:r>
            <a:r>
              <a:rPr lang="en-US" altLang="zh-CN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-202.8344</a:t>
            </a:r>
            <a:r>
              <a:rPr lang="zh-CN" altLang="en-US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）距离中心</a:t>
            </a:r>
            <a:r>
              <a:rPr lang="en-US" altLang="zh-CN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469.5 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B1DA9E7A-4114-4A15-8890-E06876C00CE2}"/>
                  </a:ext>
                </a:extLst>
              </p:cNvPr>
              <p:cNvSpPr txBox="1"/>
              <p:nvPr/>
            </p:nvSpPr>
            <p:spPr>
              <a:xfrm>
                <a:off x="240030" y="232410"/>
                <a:ext cx="11795760" cy="15398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sz="3200" dirty="0">
                    <a:solidFill>
                      <a:schemeClr val="bg1"/>
                    </a:solidFill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1. </a:t>
                </a:r>
                <a:r>
                  <a:rPr lang="zh-CN" altLang="en-US" sz="3200" dirty="0">
                    <a:solidFill>
                      <a:schemeClr val="bg1"/>
                    </a:solidFill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能量重建：</a:t>
                </a:r>
                <a:r>
                  <a:rPr lang="en-US" altLang="zh-CN" sz="3200" b="0" dirty="0">
                    <a:solidFill>
                      <a:schemeClr val="bg1"/>
                    </a:solidFill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a:rPr lang="en-US" altLang="zh-CN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𝐸</m:t>
                        </m:r>
                      </m:e>
                      <m:sub>
                        <m:r>
                          <a:rPr lang="en-US" altLang="zh-CN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𝑝𝑟𝑖𝑚</m:t>
                        </m:r>
                      </m:sub>
                    </m:sSub>
                    <m:r>
                      <a:rPr lang="en-US" altLang="zh-CN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&gt;100 </m:t>
                    </m:r>
                    <m:r>
                      <a:rPr lang="en-US" altLang="zh-CN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𝑃𝑒𝑉</m:t>
                    </m:r>
                  </m:oMath>
                </a14:m>
                <a:r>
                  <a:rPr lang="en-US" altLang="zh-CN" sz="3200" baseline="-25000" dirty="0">
                    <a:solidFill>
                      <a:schemeClr val="bg1"/>
                    </a:solidFill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 </a:t>
                </a:r>
                <a:r>
                  <a:rPr lang="zh-CN" altLang="en-US" sz="3200" dirty="0">
                    <a:solidFill>
                      <a:schemeClr val="bg1"/>
                    </a:solidFill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，</a:t>
                </a:r>
                <a:r>
                  <a:rPr lang="en-US" altLang="zh-CN" sz="3200" dirty="0">
                    <a:solidFill>
                      <a:schemeClr val="bg1"/>
                    </a:solidFill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KM2A</a:t>
                </a:r>
                <a:r>
                  <a:rPr lang="zh-CN" altLang="en-US" sz="3200" dirty="0">
                    <a:solidFill>
                      <a:schemeClr val="bg1"/>
                    </a:solidFill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是否仍能精确测量？</a:t>
                </a:r>
                <a:endParaRPr lang="en-US" altLang="zh-CN" sz="3200" dirty="0">
                  <a:solidFill>
                    <a:schemeClr val="bg1"/>
                  </a:solidFill>
                  <a:latin typeface="Noto Sans SC" panose="020B0200000000000000" pitchFamily="34" charset="-122"/>
                  <a:ea typeface="Noto Sans SC" panose="020B0200000000000000" pitchFamily="34" charset="-122"/>
                </a:endParaRPr>
              </a:p>
              <a:p>
                <a:pPr lvl="2">
                  <a:lnSpc>
                    <a:spcPct val="150000"/>
                  </a:lnSpc>
                </a:pPr>
                <a:r>
                  <a:rPr lang="en-US" altLang="zh-CN" sz="3200" dirty="0">
                    <a:solidFill>
                      <a:schemeClr val="bg1"/>
                    </a:solidFill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		</a:t>
                </a:r>
                <a:endParaRPr lang="zh-CN" altLang="en-US" sz="3200" dirty="0">
                  <a:solidFill>
                    <a:schemeClr val="bg1"/>
                  </a:solidFill>
                  <a:latin typeface="Noto Sans SC" panose="020B0200000000000000" pitchFamily="34" charset="-122"/>
                  <a:ea typeface="Noto Sans SC" panose="020B0200000000000000" pitchFamily="34" charset="-122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B1DA9E7A-4114-4A15-8890-E06876C00C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030" y="232410"/>
                <a:ext cx="11795760" cy="1539845"/>
              </a:xfrm>
              <a:prstGeom prst="rect">
                <a:avLst/>
              </a:prstGeom>
              <a:blipFill>
                <a:blip r:embed="rId5"/>
                <a:stretch>
                  <a:fillRect l="-12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395E0FE2-59D1-4095-88AE-93942389BF33}"/>
                  </a:ext>
                </a:extLst>
              </p:cNvPr>
              <p:cNvSpPr txBox="1"/>
              <p:nvPr/>
            </p:nvSpPr>
            <p:spPr>
              <a:xfrm>
                <a:off x="1722120" y="4403727"/>
                <a:ext cx="1234440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1×</m:t>
                          </m:r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𝑅</m:t>
                          </m:r>
                        </m:e>
                        <m:sub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𝑀</m:t>
                          </m:r>
                        </m:sub>
                      </m:sSub>
                    </m:oMath>
                  </m:oMathPara>
                </a14:m>
                <a:endParaRPr lang="en-US" altLang="zh-CN" sz="2400" dirty="0">
                  <a:latin typeface="Noto Sans SC" panose="020B0200000000000000" pitchFamily="34" charset="-122"/>
                  <a:ea typeface="Noto Sans SC" panose="020B0200000000000000" pitchFamily="34" charset="-122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2×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𝑅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𝑀</m:t>
                        </m:r>
                      </m:sub>
                    </m:sSub>
                  </m:oMath>
                </a14:m>
                <a:r>
                  <a:rPr lang="en-US" altLang="zh-CN" sz="2400" dirty="0"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 </a:t>
                </a:r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395E0FE2-59D1-4095-88AE-93942389BF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2120" y="4403727"/>
                <a:ext cx="1234440" cy="830997"/>
              </a:xfrm>
              <a:prstGeom prst="rect">
                <a:avLst/>
              </a:prstGeom>
              <a:blipFill>
                <a:blip r:embed="rId6"/>
                <a:stretch>
                  <a:fillRect b="-7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文本框 12">
            <a:extLst>
              <a:ext uri="{FF2B5EF4-FFF2-40B4-BE49-F238E27FC236}">
                <a16:creationId xmlns:a16="http://schemas.microsoft.com/office/drawing/2014/main" id="{C35B5DA0-A2D0-458C-935F-B02A54ED5359}"/>
              </a:ext>
            </a:extLst>
          </p:cNvPr>
          <p:cNvSpPr txBox="1"/>
          <p:nvPr/>
        </p:nvSpPr>
        <p:spPr>
          <a:xfrm>
            <a:off x="9145905" y="4588392"/>
            <a:ext cx="26479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>
                <a:latin typeface="Noto Sans SC" panose="020B0200000000000000" pitchFamily="34" charset="-122"/>
                <a:ea typeface="Noto Sans SC" panose="020B0200000000000000" pitchFamily="34" charset="-122"/>
              </a:rPr>
              <a:t>60-200 </a:t>
            </a:r>
            <a:r>
              <a:rPr lang="en-US" altLang="zh-CN" sz="2400" b="1" dirty="0" err="1">
                <a:latin typeface="Noto Sans SC" panose="020B0200000000000000" pitchFamily="34" charset="-122"/>
                <a:ea typeface="Noto Sans SC" panose="020B0200000000000000" pitchFamily="34" charset="-122"/>
              </a:rPr>
              <a:t>ringband</a:t>
            </a:r>
            <a:r>
              <a:rPr lang="en-US" altLang="zh-CN" sz="2400" b="1" dirty="0">
                <a:latin typeface="Noto Sans SC" panose="020B0200000000000000" pitchFamily="34" charset="-122"/>
                <a:ea typeface="Noto Sans SC" panose="020B0200000000000000" pitchFamily="34" charset="-122"/>
              </a:rPr>
              <a:t> </a:t>
            </a:r>
          </a:p>
        </p:txBody>
      </p:sp>
      <p:sp>
        <p:nvSpPr>
          <p:cNvPr id="14" name="日期占位符 13">
            <a:extLst>
              <a:ext uri="{FF2B5EF4-FFF2-40B4-BE49-F238E27FC236}">
                <a16:creationId xmlns:a16="http://schemas.microsoft.com/office/drawing/2014/main" id="{6AA7FEB7-E6EE-45E5-8A3B-DBF556721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8B947-E2BD-4E19-AA58-876FC771F3F6}" type="datetime1">
              <a:rPr lang="zh-CN" altLang="en-US" smtClean="0">
                <a:latin typeface="Noto Sans SC" panose="020B0200000000000000" pitchFamily="34" charset="-122"/>
                <a:ea typeface="Noto Sans SC" panose="020B0200000000000000" pitchFamily="34" charset="-122"/>
              </a:rPr>
              <a:t>2026/8/17</a:t>
            </a:fld>
            <a:endParaRPr lang="zh-CN" altLang="en-US"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270704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AutoShape 6">
            <a:extLst>
              <a:ext uri="{FF2B5EF4-FFF2-40B4-BE49-F238E27FC236}">
                <a16:creationId xmlns:a16="http://schemas.microsoft.com/office/drawing/2014/main" id="{6EA92254-7648-4A26-AC10-0CD015924304}"/>
              </a:ext>
            </a:extLst>
          </p:cNvPr>
          <p:cNvSpPr/>
          <p:nvPr/>
        </p:nvSpPr>
        <p:spPr>
          <a:xfrm flipV="1">
            <a:off x="0" y="-2"/>
            <a:ext cx="12192000" cy="1080000"/>
          </a:xfrm>
          <a:prstGeom prst="roundRect">
            <a:avLst>
              <a:gd name="adj" fmla="val 0"/>
            </a:avLst>
          </a:prstGeom>
          <a:solidFill>
            <a:srgbClr val="111630"/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graphicFrame>
        <p:nvGraphicFramePr>
          <p:cNvPr id="4" name="表格 5">
            <a:extLst>
              <a:ext uri="{FF2B5EF4-FFF2-40B4-BE49-F238E27FC236}">
                <a16:creationId xmlns:a16="http://schemas.microsoft.com/office/drawing/2014/main" id="{AB82DC34-F616-72A2-1021-D1CF8041D9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8460216"/>
              </p:ext>
            </p:extLst>
          </p:nvPr>
        </p:nvGraphicFramePr>
        <p:xfrm>
          <a:off x="5912528" y="2298929"/>
          <a:ext cx="6227324" cy="7416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556831">
                  <a:extLst>
                    <a:ext uri="{9D8B030D-6E8A-4147-A177-3AD203B41FA5}">
                      <a16:colId xmlns:a16="http://schemas.microsoft.com/office/drawing/2014/main" val="3926892561"/>
                    </a:ext>
                  </a:extLst>
                </a:gridCol>
                <a:gridCol w="1556831">
                  <a:extLst>
                    <a:ext uri="{9D8B030D-6E8A-4147-A177-3AD203B41FA5}">
                      <a16:colId xmlns:a16="http://schemas.microsoft.com/office/drawing/2014/main" val="2237182262"/>
                    </a:ext>
                  </a:extLst>
                </a:gridCol>
                <a:gridCol w="1556831">
                  <a:extLst>
                    <a:ext uri="{9D8B030D-6E8A-4147-A177-3AD203B41FA5}">
                      <a16:colId xmlns:a16="http://schemas.microsoft.com/office/drawing/2014/main" val="2115647226"/>
                    </a:ext>
                  </a:extLst>
                </a:gridCol>
                <a:gridCol w="1556831">
                  <a:extLst>
                    <a:ext uri="{9D8B030D-6E8A-4147-A177-3AD203B41FA5}">
                      <a16:colId xmlns:a16="http://schemas.microsoft.com/office/drawing/2014/main" val="4383138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Energy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Total Events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Energy bin/γ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Component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62307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10~100PeV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100,000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1/-1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5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383196"/>
                  </a:ext>
                </a:extLst>
              </a:tr>
            </a:tbl>
          </a:graphicData>
        </a:graphic>
      </p:graphicFrame>
      <p:graphicFrame>
        <p:nvGraphicFramePr>
          <p:cNvPr id="5" name="表格 5">
            <a:extLst>
              <a:ext uri="{FF2B5EF4-FFF2-40B4-BE49-F238E27FC236}">
                <a16:creationId xmlns:a16="http://schemas.microsoft.com/office/drawing/2014/main" id="{9BAE8012-81C5-7277-0FE9-BA05B9D58A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844881"/>
              </p:ext>
            </p:extLst>
          </p:nvPr>
        </p:nvGraphicFramePr>
        <p:xfrm>
          <a:off x="5912527" y="4006663"/>
          <a:ext cx="6227324" cy="222504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402673">
                  <a:extLst>
                    <a:ext uri="{9D8B030D-6E8A-4147-A177-3AD203B41FA5}">
                      <a16:colId xmlns:a16="http://schemas.microsoft.com/office/drawing/2014/main" val="3926892561"/>
                    </a:ext>
                  </a:extLst>
                </a:gridCol>
                <a:gridCol w="1710989">
                  <a:extLst>
                    <a:ext uri="{9D8B030D-6E8A-4147-A177-3AD203B41FA5}">
                      <a16:colId xmlns:a16="http://schemas.microsoft.com/office/drawing/2014/main" val="2237182262"/>
                    </a:ext>
                  </a:extLst>
                </a:gridCol>
                <a:gridCol w="1556831">
                  <a:extLst>
                    <a:ext uri="{9D8B030D-6E8A-4147-A177-3AD203B41FA5}">
                      <a16:colId xmlns:a16="http://schemas.microsoft.com/office/drawing/2014/main" val="438313840"/>
                    </a:ext>
                  </a:extLst>
                </a:gridCol>
                <a:gridCol w="1556831">
                  <a:extLst>
                    <a:ext uri="{9D8B030D-6E8A-4147-A177-3AD203B41FA5}">
                      <a16:colId xmlns:a16="http://schemas.microsoft.com/office/drawing/2014/main" val="30081909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Energy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Total Events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Component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Processing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6230742"/>
                  </a:ext>
                </a:extLst>
              </a:tr>
              <a:tr h="370840">
                <a:tc rowSpan="5"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10~100PeV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39992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Fe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99.98%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38319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39957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err="1"/>
                        <a:t>MgAlSi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99.89%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540645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39411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CNO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98.53%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239102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37517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He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93.79%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950196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39895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H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99.74%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736575"/>
                  </a:ext>
                </a:extLst>
              </a:tr>
            </a:tbl>
          </a:graphicData>
        </a:graphic>
      </p:graphicFrame>
      <p:sp>
        <p:nvSpPr>
          <p:cNvPr id="6" name="文本框 5">
            <a:extLst>
              <a:ext uri="{FF2B5EF4-FFF2-40B4-BE49-F238E27FC236}">
                <a16:creationId xmlns:a16="http://schemas.microsoft.com/office/drawing/2014/main" id="{DDC6CD7E-51F3-03B6-30ED-A2420072D86F}"/>
              </a:ext>
            </a:extLst>
          </p:cNvPr>
          <p:cNvSpPr txBox="1"/>
          <p:nvPr/>
        </p:nvSpPr>
        <p:spPr>
          <a:xfrm>
            <a:off x="6947208" y="1865252"/>
            <a:ext cx="39730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CORSIKA </a:t>
            </a:r>
            <a:r>
              <a:rPr lang="zh-CN" altLang="en-US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（</a:t>
            </a:r>
            <a:r>
              <a:rPr lang="en-US" altLang="zh-CN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EPOS</a:t>
            </a:r>
            <a:r>
              <a:rPr lang="zh-CN" altLang="en-US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）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D900E233-505C-363F-A4BC-C281C8D96974}"/>
              </a:ext>
            </a:extLst>
          </p:cNvPr>
          <p:cNvSpPr txBox="1"/>
          <p:nvPr/>
        </p:nvSpPr>
        <p:spPr>
          <a:xfrm>
            <a:off x="6781413" y="3565583"/>
            <a:ext cx="49334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G4 </a:t>
            </a:r>
            <a:r>
              <a:rPr lang="zh-CN" altLang="en-US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（</a:t>
            </a:r>
            <a:r>
              <a:rPr lang="en-US" altLang="zh-CN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EPOS</a:t>
            </a:r>
            <a:r>
              <a:rPr lang="zh-CN" altLang="en-US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）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409B8BB0-E3AB-7956-B129-50607A64A5A0}"/>
              </a:ext>
            </a:extLst>
          </p:cNvPr>
          <p:cNvSpPr txBox="1"/>
          <p:nvPr/>
        </p:nvSpPr>
        <p:spPr>
          <a:xfrm>
            <a:off x="4842596" y="6190273"/>
            <a:ext cx="74803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 err="1">
                <a:latin typeface="Noto Sans SC" panose="020B0200000000000000" pitchFamily="34" charset="-122"/>
                <a:ea typeface="Noto Sans SC" panose="020B0200000000000000" pitchFamily="34" charset="-122"/>
              </a:rPr>
              <a:t>MC@Tianhe</a:t>
            </a:r>
            <a:r>
              <a:rPr lang="zh-CN" altLang="en-US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：</a:t>
            </a:r>
            <a:r>
              <a:rPr lang="en-US" altLang="zh-CN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Core: 200-600, Theta: 0°-40°</a:t>
            </a:r>
            <a:endParaRPr lang="zh-CN" altLang="en-US" sz="2400" dirty="0"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03EF8525-83B1-1C31-9479-1DA0EBE55AB8}"/>
              </a:ext>
            </a:extLst>
          </p:cNvPr>
          <p:cNvSpPr txBox="1"/>
          <p:nvPr/>
        </p:nvSpPr>
        <p:spPr>
          <a:xfrm>
            <a:off x="5641889" y="1279123"/>
            <a:ext cx="59374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天河超算上的模拟数据量和进度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7F2E260-3696-49D4-B1AD-3DB580DAA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4DCC6-D559-4884-A847-C8611C6E6F16}" type="datetime1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CAA39F0A-D139-46CF-B2F9-2AB9AACCE162}"/>
              </a:ext>
            </a:extLst>
          </p:cNvPr>
          <p:cNvSpPr txBox="1"/>
          <p:nvPr/>
        </p:nvSpPr>
        <p:spPr>
          <a:xfrm>
            <a:off x="59714" y="1306569"/>
            <a:ext cx="54198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铁核谱使用的模拟数据量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C9486151-97F3-48A1-9637-3BC8A55AB0AF}"/>
              </a:ext>
            </a:extLst>
          </p:cNvPr>
          <p:cNvSpPr txBox="1"/>
          <p:nvPr/>
        </p:nvSpPr>
        <p:spPr>
          <a:xfrm>
            <a:off x="240030" y="232410"/>
            <a:ext cx="11795760" cy="744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dirty="0">
                <a:solidFill>
                  <a:schemeClr val="bg1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2. </a:t>
            </a:r>
            <a:r>
              <a:rPr lang="zh-CN" altLang="en-US" sz="3200" dirty="0">
                <a:solidFill>
                  <a:schemeClr val="bg1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模拟数据统计量不够？</a:t>
            </a:r>
            <a:r>
              <a:rPr lang="en-US" altLang="zh-CN" sz="3200" dirty="0">
                <a:solidFill>
                  <a:schemeClr val="bg1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 ---- </a:t>
            </a:r>
            <a:r>
              <a:rPr lang="zh-CN" altLang="en-US" sz="3200" dirty="0">
                <a:solidFill>
                  <a:schemeClr val="bg1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利用超算增加模拟数据量</a:t>
            </a:r>
            <a:endParaRPr lang="en-US" altLang="zh-CN" sz="3200" dirty="0">
              <a:solidFill>
                <a:schemeClr val="bg1"/>
              </a:solidFill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BFD1BFFC-9D89-4BA0-A37F-83272096EE8B}"/>
              </a:ext>
            </a:extLst>
          </p:cNvPr>
          <p:cNvCxnSpPr>
            <a:cxnSpLocks/>
          </p:cNvCxnSpPr>
          <p:nvPr/>
        </p:nvCxnSpPr>
        <p:spPr>
          <a:xfrm flipV="1">
            <a:off x="894598" y="1802343"/>
            <a:ext cx="3643946" cy="27446"/>
          </a:xfrm>
          <a:prstGeom prst="line">
            <a:avLst/>
          </a:prstGeom>
          <a:ln w="19050">
            <a:solidFill>
              <a:srgbClr val="1116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D7612D0E-BAF8-4D00-B176-BC9F7A9FB47D}"/>
              </a:ext>
            </a:extLst>
          </p:cNvPr>
          <p:cNvCxnSpPr>
            <a:cxnSpLocks/>
          </p:cNvCxnSpPr>
          <p:nvPr/>
        </p:nvCxnSpPr>
        <p:spPr>
          <a:xfrm>
            <a:off x="6573171" y="1786063"/>
            <a:ext cx="4288691" cy="762"/>
          </a:xfrm>
          <a:prstGeom prst="line">
            <a:avLst/>
          </a:prstGeom>
          <a:ln w="19050">
            <a:solidFill>
              <a:srgbClr val="1116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箭头: 右 14">
            <a:extLst>
              <a:ext uri="{FF2B5EF4-FFF2-40B4-BE49-F238E27FC236}">
                <a16:creationId xmlns:a16="http://schemas.microsoft.com/office/drawing/2014/main" id="{554E4333-73E4-4DB4-B9F2-A47A118263FD}"/>
              </a:ext>
            </a:extLst>
          </p:cNvPr>
          <p:cNvSpPr/>
          <p:nvPr/>
        </p:nvSpPr>
        <p:spPr>
          <a:xfrm>
            <a:off x="5447778" y="1382365"/>
            <a:ext cx="388221" cy="371627"/>
          </a:xfrm>
          <a:prstGeom prst="rightArrow">
            <a:avLst/>
          </a:prstGeom>
          <a:solidFill>
            <a:schemeClr val="accent2"/>
          </a:solidFill>
          <a:ln w="28575">
            <a:solidFill>
              <a:srgbClr val="1116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8" name="表格 5">
            <a:extLst>
              <a:ext uri="{FF2B5EF4-FFF2-40B4-BE49-F238E27FC236}">
                <a16:creationId xmlns:a16="http://schemas.microsoft.com/office/drawing/2014/main" id="{06CAB1C6-BD4E-4805-A9B0-5363AD107D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2449857"/>
              </p:ext>
            </p:extLst>
          </p:nvPr>
        </p:nvGraphicFramePr>
        <p:xfrm>
          <a:off x="59714" y="4500232"/>
          <a:ext cx="5751898" cy="148336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802345">
                  <a:extLst>
                    <a:ext uri="{9D8B030D-6E8A-4147-A177-3AD203B41FA5}">
                      <a16:colId xmlns:a16="http://schemas.microsoft.com/office/drawing/2014/main" val="263779660"/>
                    </a:ext>
                  </a:extLst>
                </a:gridCol>
                <a:gridCol w="2032254">
                  <a:extLst>
                    <a:ext uri="{9D8B030D-6E8A-4147-A177-3AD203B41FA5}">
                      <a16:colId xmlns:a16="http://schemas.microsoft.com/office/drawing/2014/main" val="2237182262"/>
                    </a:ext>
                  </a:extLst>
                </a:gridCol>
                <a:gridCol w="1917299">
                  <a:extLst>
                    <a:ext uri="{9D8B030D-6E8A-4147-A177-3AD203B41FA5}">
                      <a16:colId xmlns:a16="http://schemas.microsoft.com/office/drawing/2014/main" val="4383138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Energy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Interaction Model</a:t>
                      </a:r>
                      <a:endParaRPr lang="zh-CN" altLang="en-US" dirty="0"/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Total events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6230742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10~100PeV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QGSJET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100,000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38319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EPOS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50,000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540645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SIBYLL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50,000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2391021"/>
                  </a:ext>
                </a:extLst>
              </a:tr>
            </a:tbl>
          </a:graphicData>
        </a:graphic>
      </p:graphicFrame>
      <p:sp>
        <p:nvSpPr>
          <p:cNvPr id="20" name="文本框 19">
            <a:extLst>
              <a:ext uri="{FF2B5EF4-FFF2-40B4-BE49-F238E27FC236}">
                <a16:creationId xmlns:a16="http://schemas.microsoft.com/office/drawing/2014/main" id="{973C225C-52F8-48AE-9828-C6EF768DA4ED}"/>
              </a:ext>
            </a:extLst>
          </p:cNvPr>
          <p:cNvSpPr txBox="1"/>
          <p:nvPr/>
        </p:nvSpPr>
        <p:spPr>
          <a:xfrm>
            <a:off x="327536" y="4056639"/>
            <a:ext cx="49334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G4</a:t>
            </a:r>
            <a:endParaRPr lang="zh-CN" altLang="en-US" sz="2400" dirty="0"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graphicFrame>
        <p:nvGraphicFramePr>
          <p:cNvPr id="21" name="表格 5">
            <a:extLst>
              <a:ext uri="{FF2B5EF4-FFF2-40B4-BE49-F238E27FC236}">
                <a16:creationId xmlns:a16="http://schemas.microsoft.com/office/drawing/2014/main" id="{29761441-4011-4EEC-B299-7EE0E9DD6E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928286"/>
              </p:ext>
            </p:extLst>
          </p:nvPr>
        </p:nvGraphicFramePr>
        <p:xfrm>
          <a:off x="51612" y="2283728"/>
          <a:ext cx="5760000" cy="17526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152000">
                  <a:extLst>
                    <a:ext uri="{9D8B030D-6E8A-4147-A177-3AD203B41FA5}">
                      <a16:colId xmlns:a16="http://schemas.microsoft.com/office/drawing/2014/main" val="3926892561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1295927044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237182262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115647226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4383138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Energy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Interaction Model</a:t>
                      </a:r>
                      <a:endParaRPr lang="zh-CN" altLang="en-US" dirty="0"/>
                    </a:p>
                  </a:txBody>
                  <a:tcPr marL="0" marR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Total Events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Energy bin/γ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Component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6230742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10~100PeV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QGSJET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25,000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1/-2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5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38319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EPOS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等线" panose="02010600030101010101" pitchFamily="2" charset="-122"/>
                          <a:cs typeface="+mn-cs"/>
                        </a:rPr>
                        <a:t>25,000</a:t>
                      </a:r>
                      <a:endParaRPr kumimoji="0" lang="zh-CN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等线" panose="020F0502020204030204"/>
                        <a:ea typeface="等线" panose="02010600030101010101" pitchFamily="2" charset="-122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等线" panose="02010600030101010101" pitchFamily="2" charset="-122"/>
                          <a:cs typeface="+mn-cs"/>
                        </a:rPr>
                        <a:t>1/-2</a:t>
                      </a:r>
                      <a:endParaRPr kumimoji="0" lang="zh-CN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等线" panose="020F0502020204030204"/>
                        <a:ea typeface="等线" panose="02010600030101010101" pitchFamily="2" charset="-122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等线" panose="02010600030101010101" pitchFamily="2" charset="-122"/>
                          <a:cs typeface="+mn-cs"/>
                        </a:rPr>
                        <a:t>5</a:t>
                      </a:r>
                      <a:endParaRPr kumimoji="0" lang="zh-CN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等线" panose="020F0502020204030204"/>
                        <a:ea typeface="等线" panose="02010600030101010101" pitchFamily="2" charset="-122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489383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SIBYLL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等线" panose="02010600030101010101" pitchFamily="2" charset="-122"/>
                          <a:cs typeface="+mn-cs"/>
                        </a:rPr>
                        <a:t>25,000</a:t>
                      </a:r>
                      <a:endParaRPr kumimoji="0" lang="zh-CN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等线" panose="020F0502020204030204"/>
                        <a:ea typeface="等线" panose="02010600030101010101" pitchFamily="2" charset="-122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等线" panose="02010600030101010101" pitchFamily="2" charset="-122"/>
                          <a:cs typeface="+mn-cs"/>
                        </a:rPr>
                        <a:t>1/-2</a:t>
                      </a:r>
                      <a:endParaRPr kumimoji="0" lang="zh-CN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等线" panose="020F0502020204030204"/>
                        <a:ea typeface="等线" panose="02010600030101010101" pitchFamily="2" charset="-122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等线" panose="02010600030101010101" pitchFamily="2" charset="-122"/>
                          <a:cs typeface="+mn-cs"/>
                        </a:rPr>
                        <a:t>5</a:t>
                      </a:r>
                      <a:endParaRPr kumimoji="0" lang="zh-CN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等线" panose="020F0502020204030204"/>
                        <a:ea typeface="等线" panose="02010600030101010101" pitchFamily="2" charset="-122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0427948"/>
                  </a:ext>
                </a:extLst>
              </a:tr>
            </a:tbl>
          </a:graphicData>
        </a:graphic>
      </p:graphicFrame>
      <p:sp>
        <p:nvSpPr>
          <p:cNvPr id="22" name="文本框 21">
            <a:extLst>
              <a:ext uri="{FF2B5EF4-FFF2-40B4-BE49-F238E27FC236}">
                <a16:creationId xmlns:a16="http://schemas.microsoft.com/office/drawing/2014/main" id="{1BCB1DB5-08A2-48AD-9B44-C9A50EF087C7}"/>
              </a:ext>
            </a:extLst>
          </p:cNvPr>
          <p:cNvSpPr txBox="1"/>
          <p:nvPr/>
        </p:nvSpPr>
        <p:spPr>
          <a:xfrm>
            <a:off x="807724" y="1864489"/>
            <a:ext cx="39730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CORSIKA</a:t>
            </a:r>
            <a:endParaRPr lang="zh-CN" altLang="en-US" sz="2400" dirty="0"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sp>
        <p:nvSpPr>
          <p:cNvPr id="24" name="直接连接符 23">
            <a:extLst>
              <a:ext uri="{FF2B5EF4-FFF2-40B4-BE49-F238E27FC236}">
                <a16:creationId xmlns:a16="http://schemas.microsoft.com/office/drawing/2014/main" id="{D6D2A759-1321-4B01-B512-42CC68A692FF}"/>
              </a:ext>
            </a:extLst>
          </p:cNvPr>
          <p:cNvSpPr>
            <a:spLocks noGrp="1"/>
          </p:cNvSpPr>
          <p:nvPr/>
        </p:nvSpPr>
        <p:spPr>
          <a:xfrm>
            <a:off x="5840067" y="2343445"/>
            <a:ext cx="0" cy="3829050"/>
          </a:xfrm>
          <a:prstGeom prst="line">
            <a:avLst/>
          </a:prstGeom>
          <a:noFill/>
          <a:ln w="19050">
            <a:solidFill>
              <a:srgbClr val="E9E3D8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sp>
    </p:spTree>
    <p:extLst>
      <p:ext uri="{BB962C8B-B14F-4D97-AF65-F5344CB8AC3E}">
        <p14:creationId xmlns:p14="http://schemas.microsoft.com/office/powerpoint/2010/main" val="17473043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6">
            <a:extLst>
              <a:ext uri="{FF2B5EF4-FFF2-40B4-BE49-F238E27FC236}">
                <a16:creationId xmlns:a16="http://schemas.microsoft.com/office/drawing/2014/main" id="{001B0901-35FD-4BDB-9B7D-D42EE9958B45}"/>
              </a:ext>
            </a:extLst>
          </p:cNvPr>
          <p:cNvSpPr/>
          <p:nvPr/>
        </p:nvSpPr>
        <p:spPr>
          <a:xfrm flipV="1">
            <a:off x="0" y="-2"/>
            <a:ext cx="12192000" cy="1080000"/>
          </a:xfrm>
          <a:prstGeom prst="roundRect">
            <a:avLst>
              <a:gd name="adj" fmla="val 0"/>
            </a:avLst>
          </a:prstGeom>
          <a:solidFill>
            <a:srgbClr val="111630"/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graphicFrame>
        <p:nvGraphicFramePr>
          <p:cNvPr id="2" name="表格 5">
            <a:extLst>
              <a:ext uri="{FF2B5EF4-FFF2-40B4-BE49-F238E27FC236}">
                <a16:creationId xmlns:a16="http://schemas.microsoft.com/office/drawing/2014/main" id="{8039B8A8-F77B-4ADF-804B-7D20128559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3406470"/>
              </p:ext>
            </p:extLst>
          </p:nvPr>
        </p:nvGraphicFramePr>
        <p:xfrm>
          <a:off x="2647605" y="2622589"/>
          <a:ext cx="6881948" cy="7416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720487">
                  <a:extLst>
                    <a:ext uri="{9D8B030D-6E8A-4147-A177-3AD203B41FA5}">
                      <a16:colId xmlns:a16="http://schemas.microsoft.com/office/drawing/2014/main" val="3926892561"/>
                    </a:ext>
                  </a:extLst>
                </a:gridCol>
                <a:gridCol w="1720487">
                  <a:extLst>
                    <a:ext uri="{9D8B030D-6E8A-4147-A177-3AD203B41FA5}">
                      <a16:colId xmlns:a16="http://schemas.microsoft.com/office/drawing/2014/main" val="2237182262"/>
                    </a:ext>
                  </a:extLst>
                </a:gridCol>
                <a:gridCol w="1720487">
                  <a:extLst>
                    <a:ext uri="{9D8B030D-6E8A-4147-A177-3AD203B41FA5}">
                      <a16:colId xmlns:a16="http://schemas.microsoft.com/office/drawing/2014/main" val="2115647226"/>
                    </a:ext>
                  </a:extLst>
                </a:gridCol>
                <a:gridCol w="1720487">
                  <a:extLst>
                    <a:ext uri="{9D8B030D-6E8A-4147-A177-3AD203B41FA5}">
                      <a16:colId xmlns:a16="http://schemas.microsoft.com/office/drawing/2014/main" val="4383138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Energy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Total Events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Energy bin/γ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Component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62307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100~500PeV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40,000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1/-1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5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383196"/>
                  </a:ext>
                </a:extLst>
              </a:tr>
            </a:tbl>
          </a:graphicData>
        </a:graphic>
      </p:graphicFrame>
      <p:graphicFrame>
        <p:nvGraphicFramePr>
          <p:cNvPr id="3" name="表格 5">
            <a:extLst>
              <a:ext uri="{FF2B5EF4-FFF2-40B4-BE49-F238E27FC236}">
                <a16:creationId xmlns:a16="http://schemas.microsoft.com/office/drawing/2014/main" id="{2FAE3784-1D51-4DF4-AADE-2DB0B3AE69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9622147"/>
              </p:ext>
            </p:extLst>
          </p:nvPr>
        </p:nvGraphicFramePr>
        <p:xfrm>
          <a:off x="2655028" y="4080395"/>
          <a:ext cx="6881944" cy="110744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720486">
                  <a:extLst>
                    <a:ext uri="{9D8B030D-6E8A-4147-A177-3AD203B41FA5}">
                      <a16:colId xmlns:a16="http://schemas.microsoft.com/office/drawing/2014/main" val="2237182262"/>
                    </a:ext>
                  </a:extLst>
                </a:gridCol>
                <a:gridCol w="1720486">
                  <a:extLst>
                    <a:ext uri="{9D8B030D-6E8A-4147-A177-3AD203B41FA5}">
                      <a16:colId xmlns:a16="http://schemas.microsoft.com/office/drawing/2014/main" val="2115647226"/>
                    </a:ext>
                  </a:extLst>
                </a:gridCol>
                <a:gridCol w="1720486">
                  <a:extLst>
                    <a:ext uri="{9D8B030D-6E8A-4147-A177-3AD203B41FA5}">
                      <a16:colId xmlns:a16="http://schemas.microsoft.com/office/drawing/2014/main" val="438313840"/>
                    </a:ext>
                  </a:extLst>
                </a:gridCol>
                <a:gridCol w="1720486">
                  <a:extLst>
                    <a:ext uri="{9D8B030D-6E8A-4147-A177-3AD203B41FA5}">
                      <a16:colId xmlns:a16="http://schemas.microsoft.com/office/drawing/2014/main" val="28555123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Energy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Total Events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Energy bin/γ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Component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62307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10~100PeV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400,000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等线" panose="02010600030101010101" pitchFamily="2" charset="-122"/>
                          <a:cs typeface="+mn-cs"/>
                        </a:rPr>
                        <a:t>1/-1</a:t>
                      </a:r>
                      <a:endParaRPr kumimoji="0" lang="zh-CN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等线" panose="020F0502020204030204"/>
                        <a:ea typeface="等线" panose="02010600030101010101" pitchFamily="2" charset="-122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5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383196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100~500PeV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200,000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等线" panose="02010600030101010101" pitchFamily="2" charset="-122"/>
                          <a:cs typeface="+mn-cs"/>
                        </a:rPr>
                        <a:t>1/-1</a:t>
                      </a:r>
                      <a:endParaRPr kumimoji="0" lang="zh-CN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等线" panose="020F0502020204030204"/>
                        <a:ea typeface="等线" panose="02010600030101010101" pitchFamily="2" charset="-122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5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5406453"/>
                  </a:ext>
                </a:extLst>
              </a:tr>
            </a:tbl>
          </a:graphicData>
        </a:graphic>
      </p:graphicFrame>
      <p:sp>
        <p:nvSpPr>
          <p:cNvPr id="4" name="文本框 3">
            <a:extLst>
              <a:ext uri="{FF2B5EF4-FFF2-40B4-BE49-F238E27FC236}">
                <a16:creationId xmlns:a16="http://schemas.microsoft.com/office/drawing/2014/main" id="{16737B5E-0D31-4F65-BA97-A3A04B9F2B63}"/>
              </a:ext>
            </a:extLst>
          </p:cNvPr>
          <p:cNvSpPr txBox="1"/>
          <p:nvPr/>
        </p:nvSpPr>
        <p:spPr>
          <a:xfrm>
            <a:off x="3426927" y="2115572"/>
            <a:ext cx="61026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CORSIKA EPOS</a:t>
            </a:r>
            <a:r>
              <a:rPr lang="zh-CN" altLang="en-US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（计划）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1E89FB9B-5659-478C-976C-BB5A7A21D40F}"/>
              </a:ext>
            </a:extLst>
          </p:cNvPr>
          <p:cNvSpPr txBox="1"/>
          <p:nvPr/>
        </p:nvSpPr>
        <p:spPr>
          <a:xfrm>
            <a:off x="3304550" y="3557175"/>
            <a:ext cx="61026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G4 EPOS</a:t>
            </a:r>
            <a:r>
              <a:rPr lang="zh-CN" altLang="en-US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（计划）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3F32680A-DA81-48C3-A642-E84C58531A46}"/>
              </a:ext>
            </a:extLst>
          </p:cNvPr>
          <p:cNvSpPr txBox="1"/>
          <p:nvPr/>
        </p:nvSpPr>
        <p:spPr>
          <a:xfrm>
            <a:off x="83884" y="1250052"/>
            <a:ext cx="12192000" cy="662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将模拟向</a:t>
            </a:r>
            <a:r>
              <a:rPr lang="en-US" altLang="zh-CN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100PeV</a:t>
            </a:r>
            <a:r>
              <a:rPr lang="zh-CN" altLang="en-US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以上更高能量推进。</a:t>
            </a:r>
          </a:p>
        </p:txBody>
      </p:sp>
      <p:sp>
        <p:nvSpPr>
          <p:cNvPr id="8" name="日期占位符 7">
            <a:extLst>
              <a:ext uri="{FF2B5EF4-FFF2-40B4-BE49-F238E27FC236}">
                <a16:creationId xmlns:a16="http://schemas.microsoft.com/office/drawing/2014/main" id="{F4754341-A3BB-4EE8-947E-24E18C232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3ECB4-EE9C-4118-82A7-691022FBD0F8}" type="datetime1">
              <a:rPr lang="zh-CN" altLang="en-US" smtClean="0"/>
              <a:t>2026/8/17</a:t>
            </a:fld>
            <a:endParaRPr lang="zh-CN" altLang="en-US"/>
          </a:p>
        </p:txBody>
      </p: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4CC71C29-AD45-4E5D-B916-90B1C714AE6E}"/>
              </a:ext>
            </a:extLst>
          </p:cNvPr>
          <p:cNvCxnSpPr>
            <a:cxnSpLocks/>
          </p:cNvCxnSpPr>
          <p:nvPr/>
        </p:nvCxnSpPr>
        <p:spPr>
          <a:xfrm>
            <a:off x="503980" y="1954720"/>
            <a:ext cx="5586303" cy="0"/>
          </a:xfrm>
          <a:prstGeom prst="line">
            <a:avLst/>
          </a:prstGeom>
          <a:ln w="19050">
            <a:solidFill>
              <a:srgbClr val="1116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>
            <a:extLst>
              <a:ext uri="{FF2B5EF4-FFF2-40B4-BE49-F238E27FC236}">
                <a16:creationId xmlns:a16="http://schemas.microsoft.com/office/drawing/2014/main" id="{9AF31D71-6323-4858-A022-7A64BAEFD36A}"/>
              </a:ext>
            </a:extLst>
          </p:cNvPr>
          <p:cNvSpPr txBox="1"/>
          <p:nvPr/>
        </p:nvSpPr>
        <p:spPr>
          <a:xfrm>
            <a:off x="1435474" y="5221744"/>
            <a:ext cx="9321053" cy="1134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现有</a:t>
            </a:r>
            <a:r>
              <a:rPr lang="en-US" altLang="zh-CN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7.9-8.0bin</a:t>
            </a:r>
            <a:r>
              <a:rPr lang="zh-CN" altLang="en-US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事例数</a:t>
            </a:r>
            <a:r>
              <a:rPr lang="en-US" altLang="zh-CN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~9000</a:t>
            </a:r>
            <a:r>
              <a:rPr lang="zh-CN" altLang="en-US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，纯度和效率的最大误差减小一倍</a:t>
            </a:r>
            <a:endParaRPr lang="en-US" altLang="zh-CN" sz="2400" dirty="0">
              <a:latin typeface="Noto Sans SC" panose="020B0200000000000000" pitchFamily="34" charset="-122"/>
              <a:ea typeface="Noto Sans SC" panose="020B0200000000000000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>
                <a:latin typeface="Noto Sans SC" panose="020B0200000000000000" pitchFamily="34" charset="-122"/>
                <a:ea typeface="Noto Sans SC" panose="020B0200000000000000" pitchFamily="34" charset="-122"/>
                <a:sym typeface="Wingdings" panose="05000000000000000000" pitchFamily="2" charset="2"/>
              </a:rPr>
              <a:t>8.4-8.5 bin</a:t>
            </a:r>
            <a:r>
              <a:rPr lang="zh-CN" altLang="en-US" sz="2400" dirty="0">
                <a:latin typeface="Noto Sans SC" panose="020B0200000000000000" pitchFamily="34" charset="-122"/>
                <a:ea typeface="Noto Sans SC" panose="020B0200000000000000" pitchFamily="34" charset="-122"/>
                <a:sym typeface="Wingdings" panose="05000000000000000000" pitchFamily="2" charset="2"/>
              </a:rPr>
              <a:t>的事例数需要有</a:t>
            </a:r>
            <a:r>
              <a:rPr lang="en-US" altLang="zh-CN" sz="2400" dirty="0">
                <a:latin typeface="Noto Sans SC" panose="020B0200000000000000" pitchFamily="34" charset="-122"/>
                <a:ea typeface="Noto Sans SC" panose="020B0200000000000000" pitchFamily="34" charset="-122"/>
                <a:sym typeface="Wingdings" panose="05000000000000000000" pitchFamily="2" charset="2"/>
              </a:rPr>
              <a:t>~4</a:t>
            </a:r>
            <a:r>
              <a:rPr lang="zh-CN" altLang="en-US" sz="2400" dirty="0">
                <a:latin typeface="Noto Sans SC" panose="020B0200000000000000" pitchFamily="34" charset="-122"/>
                <a:ea typeface="Noto Sans SC" panose="020B0200000000000000" pitchFamily="34" charset="-122"/>
                <a:sym typeface="Wingdings" panose="05000000000000000000" pitchFamily="2" charset="2"/>
              </a:rPr>
              <a:t>万，</a:t>
            </a:r>
            <a:r>
              <a:rPr lang="en-US" altLang="zh-CN" sz="2400" dirty="0">
                <a:latin typeface="Noto Sans SC" panose="020B0200000000000000" pitchFamily="34" charset="-122"/>
                <a:ea typeface="Noto Sans SC" panose="020B0200000000000000" pitchFamily="34" charset="-122"/>
                <a:sym typeface="Wingdings" panose="05000000000000000000" pitchFamily="2" charset="2"/>
              </a:rPr>
              <a:t>7-8.5</a:t>
            </a:r>
            <a:r>
              <a:rPr lang="zh-CN" altLang="en-US" sz="2400" dirty="0">
                <a:latin typeface="Noto Sans SC" panose="020B0200000000000000" pitchFamily="34" charset="-122"/>
                <a:ea typeface="Noto Sans SC" panose="020B0200000000000000" pitchFamily="34" charset="-122"/>
                <a:sym typeface="Wingdings" panose="05000000000000000000" pitchFamily="2" charset="2"/>
              </a:rPr>
              <a:t>总事例数需要有</a:t>
            </a:r>
            <a:r>
              <a:rPr lang="en-US" altLang="zh-CN" sz="2400" dirty="0">
                <a:latin typeface="Noto Sans SC" panose="020B0200000000000000" pitchFamily="34" charset="-122"/>
                <a:ea typeface="Noto Sans SC" panose="020B0200000000000000" pitchFamily="34" charset="-122"/>
                <a:sym typeface="Wingdings" panose="05000000000000000000" pitchFamily="2" charset="2"/>
              </a:rPr>
              <a:t>65</a:t>
            </a:r>
            <a:r>
              <a:rPr lang="zh-CN" altLang="en-US" sz="2400" dirty="0">
                <a:latin typeface="Noto Sans SC" panose="020B0200000000000000" pitchFamily="34" charset="-122"/>
                <a:ea typeface="Noto Sans SC" panose="020B0200000000000000" pitchFamily="34" charset="-122"/>
                <a:sym typeface="Wingdings" panose="05000000000000000000" pitchFamily="2" charset="2"/>
              </a:rPr>
              <a:t>万。</a:t>
            </a:r>
            <a:endParaRPr lang="zh-CN" altLang="en-US" sz="2400" dirty="0"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06DCF503-46E4-4DD7-A2BF-41F37B0155F3}"/>
              </a:ext>
            </a:extLst>
          </p:cNvPr>
          <p:cNvSpPr txBox="1"/>
          <p:nvPr/>
        </p:nvSpPr>
        <p:spPr>
          <a:xfrm>
            <a:off x="240030" y="232410"/>
            <a:ext cx="11795760" cy="744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dirty="0">
                <a:solidFill>
                  <a:schemeClr val="bg1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2. </a:t>
            </a:r>
            <a:r>
              <a:rPr lang="zh-CN" altLang="en-US" sz="3200" dirty="0">
                <a:solidFill>
                  <a:schemeClr val="bg1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模拟数据统计量不够？</a:t>
            </a:r>
            <a:r>
              <a:rPr lang="en-US" altLang="zh-CN" sz="3200" dirty="0">
                <a:solidFill>
                  <a:schemeClr val="bg1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 ---- </a:t>
            </a:r>
            <a:r>
              <a:rPr lang="zh-CN" altLang="en-US" sz="3200" dirty="0">
                <a:solidFill>
                  <a:schemeClr val="bg1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利用超算增加模拟数据量</a:t>
            </a:r>
            <a:endParaRPr lang="en-US" altLang="zh-CN" sz="3200" dirty="0">
              <a:solidFill>
                <a:schemeClr val="bg1"/>
              </a:solidFill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49528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AutoShape 6">
            <a:extLst>
              <a:ext uri="{FF2B5EF4-FFF2-40B4-BE49-F238E27FC236}">
                <a16:creationId xmlns:a16="http://schemas.microsoft.com/office/drawing/2014/main" id="{8322FAE4-B1F7-454C-8CF4-A441FECC6E52}"/>
              </a:ext>
            </a:extLst>
          </p:cNvPr>
          <p:cNvSpPr/>
          <p:nvPr/>
        </p:nvSpPr>
        <p:spPr>
          <a:xfrm flipV="1">
            <a:off x="0" y="-2"/>
            <a:ext cx="12192000" cy="1080000"/>
          </a:xfrm>
          <a:prstGeom prst="roundRect">
            <a:avLst>
              <a:gd name="adj" fmla="val 0"/>
            </a:avLst>
          </a:prstGeom>
          <a:solidFill>
            <a:srgbClr val="111630"/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E2DE459-16A7-466B-914B-0B63D531A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1D0C7-F059-4098-A167-D5EAC74E8FFE}" type="datetime1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40F0F6FC-3AEB-418A-B697-E677EB497731}"/>
              </a:ext>
            </a:extLst>
          </p:cNvPr>
          <p:cNvSpPr txBox="1"/>
          <p:nvPr/>
        </p:nvSpPr>
        <p:spPr>
          <a:xfrm>
            <a:off x="240030" y="232410"/>
            <a:ext cx="11795760" cy="744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dirty="0">
                <a:solidFill>
                  <a:schemeClr val="bg1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3. </a:t>
            </a:r>
            <a:r>
              <a:rPr lang="zh-CN" altLang="en-US" sz="3200" dirty="0">
                <a:solidFill>
                  <a:schemeClr val="bg1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彻底解决高能模拟的瓶颈？ </a:t>
            </a:r>
            <a:r>
              <a:rPr lang="en-US" altLang="zh-CN" sz="3200" dirty="0">
                <a:solidFill>
                  <a:schemeClr val="bg1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---- </a:t>
            </a:r>
            <a:r>
              <a:rPr lang="zh-CN" altLang="en-US" sz="3200" dirty="0">
                <a:solidFill>
                  <a:schemeClr val="bg1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使用</a:t>
            </a:r>
            <a:r>
              <a:rPr lang="en-US" altLang="zh-CN" sz="3200" dirty="0">
                <a:solidFill>
                  <a:schemeClr val="bg1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AI</a:t>
            </a:r>
            <a:r>
              <a:rPr lang="zh-CN" altLang="en-US" sz="3200" dirty="0">
                <a:solidFill>
                  <a:schemeClr val="bg1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的</a:t>
            </a:r>
            <a:r>
              <a:rPr lang="en-US" altLang="zh-CN" sz="3200" dirty="0">
                <a:solidFill>
                  <a:schemeClr val="bg1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G4</a:t>
            </a:r>
            <a:r>
              <a:rPr lang="zh-CN" altLang="en-US" sz="3200" dirty="0">
                <a:solidFill>
                  <a:schemeClr val="bg1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快速模拟</a:t>
            </a:r>
            <a:endParaRPr lang="en-US" altLang="zh-CN" sz="3200" dirty="0">
              <a:solidFill>
                <a:schemeClr val="bg1"/>
              </a:solidFill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CDE2CB59-90AF-4DBC-BECA-1551260958D7}"/>
              </a:ext>
            </a:extLst>
          </p:cNvPr>
          <p:cNvSpPr>
            <a:spLocks noGrp="1"/>
          </p:cNvSpPr>
          <p:nvPr/>
        </p:nvSpPr>
        <p:spPr>
          <a:xfrm>
            <a:off x="628650" y="2111760"/>
            <a:ext cx="2971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875" b="1" i="0">
                <a:solidFill>
                  <a:srgbClr val="102D5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1" i="0" dirty="0" err="1">
                <a:solidFill>
                  <a:srgbClr val="102D55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Microsoft YaHei"/>
              </a:rPr>
              <a:t>原始物理输入</a:t>
            </a:r>
            <a:r>
              <a:rPr sz="2400" b="1" i="0" dirty="0">
                <a:solidFill>
                  <a:srgbClr val="102D55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Microsoft YaHei"/>
              </a:rPr>
              <a:t> [N, 5]</a:t>
            </a:r>
          </a:p>
        </p:txBody>
      </p:sp>
      <p:sp>
        <p:nvSpPr>
          <p:cNvPr id="7" name="直接连接符 6">
            <a:extLst>
              <a:ext uri="{FF2B5EF4-FFF2-40B4-BE49-F238E27FC236}">
                <a16:creationId xmlns:a16="http://schemas.microsoft.com/office/drawing/2014/main" id="{984F869A-4F97-44DF-9A67-39A2E0CC3E0C}"/>
              </a:ext>
            </a:extLst>
          </p:cNvPr>
          <p:cNvSpPr>
            <a:spLocks noGrp="1"/>
          </p:cNvSpPr>
          <p:nvPr/>
        </p:nvSpPr>
        <p:spPr>
          <a:xfrm>
            <a:off x="628650" y="2997585"/>
            <a:ext cx="2971800" cy="0"/>
          </a:xfrm>
          <a:prstGeom prst="line">
            <a:avLst/>
          </a:prstGeom>
          <a:noFill/>
          <a:ln w="9525">
            <a:solidFill>
              <a:srgbClr val="E9E3D8"/>
            </a:solidFill>
            <a:prstDash val="solid"/>
          </a:ln>
        </p:spPr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920000F1-383B-4953-B750-31BF5DCED530}"/>
              </a:ext>
            </a:extLst>
          </p:cNvPr>
          <p:cNvSpPr>
            <a:spLocks noGrp="1"/>
          </p:cNvSpPr>
          <p:nvPr/>
        </p:nvSpPr>
        <p:spPr>
          <a:xfrm>
            <a:off x="685800" y="2588010"/>
            <a:ext cx="10287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725" b="1" i="0">
                <a:solidFill>
                  <a:srgbClr val="2F6FAE"/>
                </a:solidFill>
                <a:latin typeface="Cambria Math"/>
                <a:ea typeface="Cambria Math"/>
                <a:cs typeface="Cambria Math"/>
              </a:defRPr>
            </a:pPr>
            <a:r>
              <a:rPr sz="1725" b="1" i="0">
                <a:solidFill>
                  <a:srgbClr val="2F6FAE"/>
                </a:solidFill>
                <a:latin typeface="Cambria Math"/>
                <a:ea typeface="Cambria Math"/>
                <a:cs typeface="Cambria Math"/>
              </a:rPr>
              <a:t>log10E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1324025-AF65-4852-908E-FE354772E9DE}"/>
              </a:ext>
            </a:extLst>
          </p:cNvPr>
          <p:cNvSpPr>
            <a:spLocks noGrp="1"/>
          </p:cNvSpPr>
          <p:nvPr/>
        </p:nvSpPr>
        <p:spPr>
          <a:xfrm>
            <a:off x="1714500" y="2616585"/>
            <a:ext cx="18859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350" b="0" i="0">
                <a:solidFill>
                  <a:srgbClr val="5D657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 i="0">
                <a:solidFill>
                  <a:srgbClr val="5D6573"/>
                </a:solidFill>
                <a:latin typeface="Microsoft YaHei"/>
                <a:ea typeface="Microsoft YaHei"/>
                <a:cs typeface="Microsoft YaHei"/>
              </a:rPr>
              <a:t>能量尺度</a:t>
            </a:r>
          </a:p>
        </p:txBody>
      </p:sp>
      <p:sp>
        <p:nvSpPr>
          <p:cNvPr id="10" name="直接连接符 9">
            <a:extLst>
              <a:ext uri="{FF2B5EF4-FFF2-40B4-BE49-F238E27FC236}">
                <a16:creationId xmlns:a16="http://schemas.microsoft.com/office/drawing/2014/main" id="{A13014FD-C8AD-4E39-A35E-BA49464A6666}"/>
              </a:ext>
            </a:extLst>
          </p:cNvPr>
          <p:cNvSpPr>
            <a:spLocks noGrp="1"/>
          </p:cNvSpPr>
          <p:nvPr/>
        </p:nvSpPr>
        <p:spPr>
          <a:xfrm>
            <a:off x="628650" y="3550035"/>
            <a:ext cx="2971800" cy="0"/>
          </a:xfrm>
          <a:prstGeom prst="line">
            <a:avLst/>
          </a:prstGeom>
          <a:noFill/>
          <a:ln w="9525">
            <a:solidFill>
              <a:srgbClr val="E9E3D8"/>
            </a:solidFill>
            <a:prstDash val="solid"/>
          </a:ln>
        </p:spPr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EA504771-09E0-4C65-9C95-BAC92B8074AF}"/>
              </a:ext>
            </a:extLst>
          </p:cNvPr>
          <p:cNvSpPr>
            <a:spLocks noGrp="1"/>
          </p:cNvSpPr>
          <p:nvPr/>
        </p:nvSpPr>
        <p:spPr>
          <a:xfrm>
            <a:off x="685800" y="3140460"/>
            <a:ext cx="10287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725" b="1" i="0">
                <a:solidFill>
                  <a:srgbClr val="172033"/>
                </a:solidFill>
                <a:latin typeface="Cambria Math"/>
                <a:ea typeface="Cambria Math"/>
                <a:cs typeface="Cambria Math"/>
              </a:defRPr>
            </a:pPr>
            <a:r>
              <a:rPr sz="1725" b="1" i="0">
                <a:solidFill>
                  <a:srgbClr val="172033"/>
                </a:solidFill>
                <a:latin typeface="Cambria Math"/>
                <a:ea typeface="Cambria Math"/>
                <a:cs typeface="Cambria Math"/>
              </a:rPr>
              <a:t>θ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463D0AD9-085D-4537-94C8-8A40F76A1B5D}"/>
              </a:ext>
            </a:extLst>
          </p:cNvPr>
          <p:cNvSpPr>
            <a:spLocks noGrp="1"/>
          </p:cNvSpPr>
          <p:nvPr/>
        </p:nvSpPr>
        <p:spPr>
          <a:xfrm>
            <a:off x="1714500" y="3169035"/>
            <a:ext cx="18859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350" b="0" i="0">
                <a:solidFill>
                  <a:srgbClr val="5D657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 i="0">
                <a:solidFill>
                  <a:srgbClr val="5D6573"/>
                </a:solidFill>
                <a:latin typeface="Microsoft YaHei"/>
                <a:ea typeface="Microsoft YaHei"/>
                <a:cs typeface="Microsoft YaHei"/>
              </a:rPr>
              <a:t>天顶角 · rad</a:t>
            </a:r>
          </a:p>
        </p:txBody>
      </p:sp>
      <p:sp>
        <p:nvSpPr>
          <p:cNvPr id="13" name="直接连接符 12">
            <a:extLst>
              <a:ext uri="{FF2B5EF4-FFF2-40B4-BE49-F238E27FC236}">
                <a16:creationId xmlns:a16="http://schemas.microsoft.com/office/drawing/2014/main" id="{03C2F0B1-5ECA-46AA-8D66-3A4C3EA89046}"/>
              </a:ext>
            </a:extLst>
          </p:cNvPr>
          <p:cNvSpPr>
            <a:spLocks noGrp="1"/>
          </p:cNvSpPr>
          <p:nvPr/>
        </p:nvSpPr>
        <p:spPr>
          <a:xfrm>
            <a:off x="628650" y="4102485"/>
            <a:ext cx="2971800" cy="0"/>
          </a:xfrm>
          <a:prstGeom prst="line">
            <a:avLst/>
          </a:prstGeom>
          <a:noFill/>
          <a:ln w="9525">
            <a:solidFill>
              <a:srgbClr val="E9E3D8"/>
            </a:solidFill>
            <a:prstDash val="solid"/>
          </a:ln>
        </p:spPr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ED4853E2-F256-495E-AD0B-0D6544C565D3}"/>
              </a:ext>
            </a:extLst>
          </p:cNvPr>
          <p:cNvSpPr>
            <a:spLocks noGrp="1"/>
          </p:cNvSpPr>
          <p:nvPr/>
        </p:nvSpPr>
        <p:spPr>
          <a:xfrm>
            <a:off x="685800" y="3692910"/>
            <a:ext cx="10287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725" b="1" i="0">
                <a:solidFill>
                  <a:srgbClr val="172033"/>
                </a:solidFill>
                <a:latin typeface="Cambria Math"/>
                <a:ea typeface="Cambria Math"/>
                <a:cs typeface="Cambria Math"/>
              </a:defRPr>
            </a:pPr>
            <a:r>
              <a:rPr sz="1725" b="1" i="0">
                <a:solidFill>
                  <a:srgbClr val="172033"/>
                </a:solidFill>
                <a:latin typeface="Cambria Math"/>
                <a:ea typeface="Cambria Math"/>
                <a:cs typeface="Cambria Math"/>
              </a:rPr>
              <a:t>φ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34F09E8F-BA67-45E2-B3FD-9C7AD7022695}"/>
              </a:ext>
            </a:extLst>
          </p:cNvPr>
          <p:cNvSpPr>
            <a:spLocks noGrp="1"/>
          </p:cNvSpPr>
          <p:nvPr/>
        </p:nvSpPr>
        <p:spPr>
          <a:xfrm>
            <a:off x="1714500" y="3721485"/>
            <a:ext cx="18859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350" b="0" i="0">
                <a:solidFill>
                  <a:srgbClr val="5D657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 i="0">
                <a:solidFill>
                  <a:srgbClr val="5D6573"/>
                </a:solidFill>
                <a:latin typeface="Microsoft YaHei"/>
                <a:ea typeface="Microsoft YaHei"/>
                <a:cs typeface="Microsoft YaHei"/>
              </a:rPr>
              <a:t>方位角 · rad</a:t>
            </a:r>
          </a:p>
        </p:txBody>
      </p:sp>
      <p:sp>
        <p:nvSpPr>
          <p:cNvPr id="16" name="直接连接符 15">
            <a:extLst>
              <a:ext uri="{FF2B5EF4-FFF2-40B4-BE49-F238E27FC236}">
                <a16:creationId xmlns:a16="http://schemas.microsoft.com/office/drawing/2014/main" id="{542A7D8B-D08C-4742-93FB-C9BF040ED097}"/>
              </a:ext>
            </a:extLst>
          </p:cNvPr>
          <p:cNvSpPr>
            <a:spLocks noGrp="1"/>
          </p:cNvSpPr>
          <p:nvPr/>
        </p:nvSpPr>
        <p:spPr>
          <a:xfrm>
            <a:off x="628650" y="4654935"/>
            <a:ext cx="2971800" cy="0"/>
          </a:xfrm>
          <a:prstGeom prst="line">
            <a:avLst/>
          </a:prstGeom>
          <a:noFill/>
          <a:ln w="9525">
            <a:solidFill>
              <a:srgbClr val="E9E3D8"/>
            </a:solidFill>
            <a:prstDash val="solid"/>
          </a:ln>
        </p:spPr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95975094-9DD6-43AF-A1A8-11363A197CBD}"/>
              </a:ext>
            </a:extLst>
          </p:cNvPr>
          <p:cNvSpPr>
            <a:spLocks noGrp="1"/>
          </p:cNvSpPr>
          <p:nvPr/>
        </p:nvSpPr>
        <p:spPr>
          <a:xfrm>
            <a:off x="685800" y="4245360"/>
            <a:ext cx="10287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725" b="1" i="0">
                <a:solidFill>
                  <a:srgbClr val="172033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72033"/>
                </a:solidFill>
                <a:latin typeface="Aptos"/>
                <a:ea typeface="Aptos"/>
                <a:cs typeface="Aptos"/>
              </a:rPr>
              <a:t>corex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79C91289-CA74-40A8-94F0-F03E42185D14}"/>
              </a:ext>
            </a:extLst>
          </p:cNvPr>
          <p:cNvSpPr>
            <a:spLocks noGrp="1"/>
          </p:cNvSpPr>
          <p:nvPr/>
        </p:nvSpPr>
        <p:spPr>
          <a:xfrm>
            <a:off x="1714500" y="4273935"/>
            <a:ext cx="18859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350" b="0" i="0">
                <a:solidFill>
                  <a:srgbClr val="5D657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 i="0">
                <a:solidFill>
                  <a:srgbClr val="5D6573"/>
                </a:solidFill>
                <a:latin typeface="Microsoft YaHei"/>
                <a:ea typeface="Microsoft YaHei"/>
                <a:cs typeface="Microsoft YaHei"/>
              </a:rPr>
              <a:t>入射位置 x · m</a:t>
            </a:r>
          </a:p>
        </p:txBody>
      </p:sp>
      <p:sp>
        <p:nvSpPr>
          <p:cNvPr id="19" name="直接连接符 18">
            <a:extLst>
              <a:ext uri="{FF2B5EF4-FFF2-40B4-BE49-F238E27FC236}">
                <a16:creationId xmlns:a16="http://schemas.microsoft.com/office/drawing/2014/main" id="{F7DAE71A-CAAB-4C54-A2BD-5674E1CAF71F}"/>
              </a:ext>
            </a:extLst>
          </p:cNvPr>
          <p:cNvSpPr>
            <a:spLocks noGrp="1"/>
          </p:cNvSpPr>
          <p:nvPr/>
        </p:nvSpPr>
        <p:spPr>
          <a:xfrm>
            <a:off x="628650" y="5207385"/>
            <a:ext cx="2971800" cy="0"/>
          </a:xfrm>
          <a:prstGeom prst="line">
            <a:avLst/>
          </a:prstGeom>
          <a:noFill/>
          <a:ln w="9525">
            <a:solidFill>
              <a:srgbClr val="E9E3D8"/>
            </a:solidFill>
            <a:prstDash val="solid"/>
          </a:ln>
        </p:spPr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2A16CF94-372A-4184-8300-2B564E1A4C12}"/>
              </a:ext>
            </a:extLst>
          </p:cNvPr>
          <p:cNvSpPr>
            <a:spLocks noGrp="1"/>
          </p:cNvSpPr>
          <p:nvPr/>
        </p:nvSpPr>
        <p:spPr>
          <a:xfrm>
            <a:off x="685800" y="4797810"/>
            <a:ext cx="10287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725" b="1" i="0">
                <a:solidFill>
                  <a:srgbClr val="172033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72033"/>
                </a:solidFill>
                <a:latin typeface="Aptos"/>
                <a:ea typeface="Aptos"/>
                <a:cs typeface="Aptos"/>
              </a:rPr>
              <a:t>corey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10F76FD1-2844-4385-9A91-E93FA11C8EBE}"/>
              </a:ext>
            </a:extLst>
          </p:cNvPr>
          <p:cNvSpPr>
            <a:spLocks noGrp="1"/>
          </p:cNvSpPr>
          <p:nvPr/>
        </p:nvSpPr>
        <p:spPr>
          <a:xfrm>
            <a:off x="1714500" y="4826385"/>
            <a:ext cx="18859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350" b="0" i="0">
                <a:solidFill>
                  <a:srgbClr val="5D657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 i="0">
                <a:solidFill>
                  <a:srgbClr val="5D6573"/>
                </a:solidFill>
                <a:latin typeface="Microsoft YaHei"/>
                <a:ea typeface="Microsoft YaHei"/>
                <a:cs typeface="Microsoft YaHei"/>
              </a:rPr>
              <a:t>入射位置 y · m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598ABFD2-592D-4DB1-9831-361DA08A2100}"/>
              </a:ext>
            </a:extLst>
          </p:cNvPr>
          <p:cNvSpPr>
            <a:spLocks noGrp="1"/>
          </p:cNvSpPr>
          <p:nvPr/>
        </p:nvSpPr>
        <p:spPr>
          <a:xfrm>
            <a:off x="4629150" y="1777221"/>
            <a:ext cx="34861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875" b="1" i="0">
                <a:solidFill>
                  <a:srgbClr val="102D55"/>
                </a:solidFill>
                <a:latin typeface="Cambria Math"/>
                <a:ea typeface="Cambria Math"/>
                <a:cs typeface="Cambria Math"/>
              </a:defRPr>
            </a:pPr>
            <a:r>
              <a:rPr sz="2400" b="1" i="0">
                <a:solidFill>
                  <a:srgbClr val="102D55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Cambria Math"/>
              </a:rPr>
              <a:t>网络特征 x ∈ R⁷</a:t>
            </a:r>
          </a:p>
        </p:txBody>
      </p:sp>
      <p:sp>
        <p:nvSpPr>
          <p:cNvPr id="24" name="矩形: 圆角 23">
            <a:extLst>
              <a:ext uri="{FF2B5EF4-FFF2-40B4-BE49-F238E27FC236}">
                <a16:creationId xmlns:a16="http://schemas.microsoft.com/office/drawing/2014/main" id="{D150120A-601A-4F72-85BA-30C2819DD94F}"/>
              </a:ext>
            </a:extLst>
          </p:cNvPr>
          <p:cNvSpPr>
            <a:spLocks noGrp="1"/>
          </p:cNvSpPr>
          <p:nvPr/>
        </p:nvSpPr>
        <p:spPr>
          <a:xfrm>
            <a:off x="4629150" y="2234421"/>
            <a:ext cx="3429000" cy="990600"/>
          </a:xfrm>
          <a:prstGeom prst="roundRect">
            <a:avLst>
              <a:gd name="adj" fmla="val 6731"/>
            </a:avLst>
          </a:prstGeom>
          <a:solidFill>
            <a:srgbClr val="E9F2FB"/>
          </a:solidFill>
          <a:ln w="0">
            <a:noFill/>
            <a:prstDash val="solid"/>
          </a:ln>
        </p:spPr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9CBB74E3-FE20-4644-96B4-CB224D825191}"/>
              </a:ext>
            </a:extLst>
          </p:cNvPr>
          <p:cNvSpPr>
            <a:spLocks noGrp="1"/>
          </p:cNvSpPr>
          <p:nvPr/>
        </p:nvSpPr>
        <p:spPr>
          <a:xfrm>
            <a:off x="4819650" y="2386821"/>
            <a:ext cx="762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350" b="1" i="0">
                <a:solidFill>
                  <a:srgbClr val="2F6FA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 i="0">
                <a:solidFill>
                  <a:srgbClr val="2F6FAE"/>
                </a:solidFill>
                <a:latin typeface="Microsoft YaHei"/>
                <a:ea typeface="Microsoft YaHei"/>
                <a:cs typeface="Microsoft YaHei"/>
              </a:rPr>
              <a:t>能量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ECE104F4-4DFD-469A-8208-E01A4DA95CD2}"/>
              </a:ext>
            </a:extLst>
          </p:cNvPr>
          <p:cNvSpPr>
            <a:spLocks noGrp="1"/>
          </p:cNvSpPr>
          <p:nvPr/>
        </p:nvSpPr>
        <p:spPr>
          <a:xfrm>
            <a:off x="4819650" y="2710671"/>
            <a:ext cx="29908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800" b="0" i="0">
                <a:solidFill>
                  <a:srgbClr val="172033"/>
                </a:solidFill>
                <a:latin typeface="Cambria Math"/>
                <a:ea typeface="Cambria Math"/>
                <a:cs typeface="Cambria Math"/>
              </a:defRPr>
            </a:pPr>
            <a:r>
              <a:rPr sz="1800" b="0" i="0">
                <a:solidFill>
                  <a:srgbClr val="172033"/>
                </a:solidFill>
                <a:latin typeface="Cambria Math"/>
                <a:ea typeface="Cambria Math"/>
                <a:cs typeface="Cambria Math"/>
              </a:rPr>
              <a:t>(log10E − 2.85) / 3.10</a:t>
            </a:r>
          </a:p>
        </p:txBody>
      </p:sp>
      <p:sp>
        <p:nvSpPr>
          <p:cNvPr id="27" name="矩形: 圆角 26">
            <a:extLst>
              <a:ext uri="{FF2B5EF4-FFF2-40B4-BE49-F238E27FC236}">
                <a16:creationId xmlns:a16="http://schemas.microsoft.com/office/drawing/2014/main" id="{E974FEB2-5461-47FA-8A09-602714F4EE9D}"/>
              </a:ext>
            </a:extLst>
          </p:cNvPr>
          <p:cNvSpPr>
            <a:spLocks noGrp="1"/>
          </p:cNvSpPr>
          <p:nvPr/>
        </p:nvSpPr>
        <p:spPr>
          <a:xfrm>
            <a:off x="4629150" y="3339321"/>
            <a:ext cx="3429000" cy="1143000"/>
          </a:xfrm>
          <a:prstGeom prst="roundRect">
            <a:avLst>
              <a:gd name="adj" fmla="val 5833"/>
            </a:avLst>
          </a:prstGeom>
          <a:solidFill>
            <a:srgbClr val="EEEAF8"/>
          </a:solidFill>
          <a:ln w="0">
            <a:noFill/>
            <a:prstDash val="solid"/>
          </a:ln>
        </p:spPr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2EFBF4B3-AFC3-4792-84AA-3DD4187E9542}"/>
              </a:ext>
            </a:extLst>
          </p:cNvPr>
          <p:cNvSpPr>
            <a:spLocks noGrp="1"/>
          </p:cNvSpPr>
          <p:nvPr/>
        </p:nvSpPr>
        <p:spPr>
          <a:xfrm>
            <a:off x="4819650" y="3491721"/>
            <a:ext cx="2000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350" b="1" i="0">
                <a:solidFill>
                  <a:srgbClr val="7460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 i="0">
                <a:solidFill>
                  <a:srgbClr val="7460A8"/>
                </a:solidFill>
                <a:latin typeface="Microsoft YaHei"/>
                <a:ea typeface="Microsoft YaHei"/>
                <a:cs typeface="Microsoft YaHei"/>
              </a:rPr>
              <a:t>方向角周期编码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EE77990E-8E58-4EE6-A10D-DC05E10EE83F}"/>
              </a:ext>
            </a:extLst>
          </p:cNvPr>
          <p:cNvSpPr>
            <a:spLocks noGrp="1"/>
          </p:cNvSpPr>
          <p:nvPr/>
        </p:nvSpPr>
        <p:spPr>
          <a:xfrm>
            <a:off x="4819650" y="3872721"/>
            <a:ext cx="29908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800" b="0" i="0">
                <a:solidFill>
                  <a:srgbClr val="172033"/>
                </a:solidFill>
                <a:latin typeface="Cambria Math"/>
                <a:ea typeface="Cambria Math"/>
                <a:cs typeface="Cambria Math"/>
              </a:defRPr>
            </a:pPr>
            <a:r>
              <a:rPr sz="1800" b="0" i="0">
                <a:solidFill>
                  <a:srgbClr val="172033"/>
                </a:solidFill>
                <a:latin typeface="Cambria Math"/>
                <a:ea typeface="Cambria Math"/>
                <a:cs typeface="Cambria Math"/>
              </a:rPr>
              <a:t>sinθ, cosθ, sinφ, cosφ</a:t>
            </a:r>
          </a:p>
        </p:txBody>
      </p:sp>
      <p:sp>
        <p:nvSpPr>
          <p:cNvPr id="30" name="矩形: 圆角 29">
            <a:extLst>
              <a:ext uri="{FF2B5EF4-FFF2-40B4-BE49-F238E27FC236}">
                <a16:creationId xmlns:a16="http://schemas.microsoft.com/office/drawing/2014/main" id="{A277D635-676D-49D0-860A-1E925D872122}"/>
              </a:ext>
            </a:extLst>
          </p:cNvPr>
          <p:cNvSpPr>
            <a:spLocks noGrp="1"/>
          </p:cNvSpPr>
          <p:nvPr/>
        </p:nvSpPr>
        <p:spPr>
          <a:xfrm>
            <a:off x="4629150" y="4596621"/>
            <a:ext cx="3429000" cy="990600"/>
          </a:xfrm>
          <a:prstGeom prst="roundRect">
            <a:avLst>
              <a:gd name="adj" fmla="val 6731"/>
            </a:avLst>
          </a:prstGeom>
          <a:solidFill>
            <a:srgbClr val="E8F3ED"/>
          </a:solidFill>
          <a:ln w="0">
            <a:noFill/>
            <a:prstDash val="solid"/>
          </a:ln>
        </p:spPr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55C80989-CC1A-4DA7-B3DB-0DDE0316787C}"/>
              </a:ext>
            </a:extLst>
          </p:cNvPr>
          <p:cNvSpPr>
            <a:spLocks noGrp="1"/>
          </p:cNvSpPr>
          <p:nvPr/>
        </p:nvSpPr>
        <p:spPr>
          <a:xfrm>
            <a:off x="4819650" y="4749021"/>
            <a:ext cx="762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350" b="1" i="0">
                <a:solidFill>
                  <a:srgbClr val="477C6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 i="0">
                <a:solidFill>
                  <a:srgbClr val="477C69"/>
                </a:solidFill>
                <a:latin typeface="Microsoft YaHei"/>
                <a:ea typeface="Microsoft YaHei"/>
                <a:cs typeface="Microsoft YaHei"/>
              </a:rPr>
              <a:t>位置</a:t>
            </a: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7D05B249-AF88-4230-A41E-EDAD873C9716}"/>
              </a:ext>
            </a:extLst>
          </p:cNvPr>
          <p:cNvSpPr>
            <a:spLocks noGrp="1"/>
          </p:cNvSpPr>
          <p:nvPr/>
        </p:nvSpPr>
        <p:spPr>
          <a:xfrm>
            <a:off x="4819650" y="5072871"/>
            <a:ext cx="29908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800" b="0" i="0">
                <a:solidFill>
                  <a:srgbClr val="172033"/>
                </a:solidFill>
                <a:latin typeface="Cambria Math"/>
                <a:ea typeface="Cambria Math"/>
                <a:cs typeface="Cambria Math"/>
              </a:defRPr>
            </a:pPr>
            <a:r>
              <a:rPr sz="1800" b="0" i="0">
                <a:solidFill>
                  <a:srgbClr val="172033"/>
                </a:solidFill>
                <a:latin typeface="Cambria Math"/>
                <a:ea typeface="Cambria Math"/>
                <a:cs typeface="Cambria Math"/>
              </a:rPr>
              <a:t>corex / 7,  corey / 7</a:t>
            </a:r>
          </a:p>
        </p:txBody>
      </p:sp>
      <p:sp>
        <p:nvSpPr>
          <p:cNvPr id="33" name="直接连接符 32">
            <a:extLst>
              <a:ext uri="{FF2B5EF4-FFF2-40B4-BE49-F238E27FC236}">
                <a16:creationId xmlns:a16="http://schemas.microsoft.com/office/drawing/2014/main" id="{9EA3548B-64EF-44EE-89ED-EEFA846D4C38}"/>
              </a:ext>
            </a:extLst>
          </p:cNvPr>
          <p:cNvSpPr>
            <a:spLocks noGrp="1"/>
          </p:cNvSpPr>
          <p:nvPr/>
        </p:nvSpPr>
        <p:spPr>
          <a:xfrm>
            <a:off x="8420100" y="1796271"/>
            <a:ext cx="0" cy="3829050"/>
          </a:xfrm>
          <a:prstGeom prst="line">
            <a:avLst/>
          </a:prstGeom>
          <a:noFill/>
          <a:ln w="19050">
            <a:solidFill>
              <a:srgbClr val="E9E3D8"/>
            </a:solidFill>
            <a:prstDash val="solid"/>
          </a:ln>
        </p:spPr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83963370-F6CB-4FDE-B7CE-1B376B6E704A}"/>
              </a:ext>
            </a:extLst>
          </p:cNvPr>
          <p:cNvSpPr>
            <a:spLocks noGrp="1"/>
          </p:cNvSpPr>
          <p:nvPr/>
        </p:nvSpPr>
        <p:spPr>
          <a:xfrm>
            <a:off x="8724899" y="1543050"/>
            <a:ext cx="3257549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875" b="1" i="0">
                <a:solidFill>
                  <a:srgbClr val="102D5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1" i="0" dirty="0">
                <a:solidFill>
                  <a:srgbClr val="102D55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Microsoft YaHei"/>
              </a:rPr>
              <a:t>Forward </a:t>
            </a:r>
            <a:r>
              <a:rPr sz="2400" b="1" i="0" dirty="0" err="1">
                <a:solidFill>
                  <a:srgbClr val="102D55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Microsoft YaHei"/>
              </a:rPr>
              <a:t>输出分布参数</a:t>
            </a:r>
            <a:endParaRPr sz="2400" b="1" i="0" dirty="0">
              <a:solidFill>
                <a:srgbClr val="102D55"/>
              </a:solidFill>
              <a:latin typeface="Noto Sans SC" panose="020B0200000000000000" pitchFamily="34" charset="-122"/>
              <a:ea typeface="Noto Sans SC" panose="020B0200000000000000" pitchFamily="34" charset="-122"/>
              <a:cs typeface="Microsoft YaHei"/>
            </a:endParaRPr>
          </a:p>
        </p:txBody>
      </p:sp>
      <p:sp>
        <p:nvSpPr>
          <p:cNvPr id="35" name="矩形: 圆角 34">
            <a:extLst>
              <a:ext uri="{FF2B5EF4-FFF2-40B4-BE49-F238E27FC236}">
                <a16:creationId xmlns:a16="http://schemas.microsoft.com/office/drawing/2014/main" id="{92EA0AD8-23FB-4E6F-8C2C-EA31F387A53D}"/>
              </a:ext>
            </a:extLst>
          </p:cNvPr>
          <p:cNvSpPr>
            <a:spLocks noGrp="1"/>
          </p:cNvSpPr>
          <p:nvPr/>
        </p:nvSpPr>
        <p:spPr>
          <a:xfrm>
            <a:off x="8724900" y="2152650"/>
            <a:ext cx="2838450" cy="590550"/>
          </a:xfrm>
          <a:prstGeom prst="roundRect">
            <a:avLst>
              <a:gd name="adj" fmla="val 9677"/>
            </a:avLst>
          </a:prstGeom>
          <a:solidFill>
            <a:srgbClr val="FBEAE7"/>
          </a:solidFill>
          <a:ln w="0">
            <a:noFill/>
            <a:prstDash val="solid"/>
          </a:ln>
        </p:spPr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EA7A1FF4-81C0-4662-B7D1-7AACFD357971}"/>
              </a:ext>
            </a:extLst>
          </p:cNvPr>
          <p:cNvSpPr>
            <a:spLocks noGrp="1"/>
          </p:cNvSpPr>
          <p:nvPr/>
        </p:nvSpPr>
        <p:spPr>
          <a:xfrm>
            <a:off x="8877300" y="2247900"/>
            <a:ext cx="11239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425" b="1" i="0">
                <a:solidFill>
                  <a:srgbClr val="C8463C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C8463C"/>
                </a:solidFill>
                <a:latin typeface="Aptos"/>
                <a:ea typeface="Aptos"/>
                <a:cs typeface="Aptos"/>
              </a:rPr>
              <a:t>hit_logits</a:t>
            </a: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BD7404A3-5E60-4A4B-999B-0769B5E8F5D1}"/>
              </a:ext>
            </a:extLst>
          </p:cNvPr>
          <p:cNvSpPr>
            <a:spLocks noGrp="1"/>
          </p:cNvSpPr>
          <p:nvPr/>
        </p:nvSpPr>
        <p:spPr>
          <a:xfrm>
            <a:off x="10039350" y="2247900"/>
            <a:ext cx="7429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350" b="1" i="0">
                <a:solidFill>
                  <a:srgbClr val="172033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172033"/>
                </a:solidFill>
                <a:latin typeface="Aptos"/>
                <a:ea typeface="Aptos"/>
                <a:cs typeface="Aptos"/>
              </a:rPr>
              <a:t>[B]</a:t>
            </a: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4CC87C6C-EBC3-4AAD-8687-3BE2F1D7A7AD}"/>
              </a:ext>
            </a:extLst>
          </p:cNvPr>
          <p:cNvSpPr>
            <a:spLocks noGrp="1"/>
          </p:cNvSpPr>
          <p:nvPr/>
        </p:nvSpPr>
        <p:spPr>
          <a:xfrm>
            <a:off x="8877300" y="2486025"/>
            <a:ext cx="24384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125" b="0" i="0">
                <a:solidFill>
                  <a:srgbClr val="5D657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 i="0">
                <a:solidFill>
                  <a:srgbClr val="5D6573"/>
                </a:solidFill>
                <a:latin typeface="Microsoft YaHei"/>
                <a:ea typeface="Microsoft YaHei"/>
                <a:cs typeface="Microsoft YaHei"/>
              </a:rPr>
              <a:t>hit 的 log-odds</a:t>
            </a:r>
          </a:p>
        </p:txBody>
      </p:sp>
      <p:sp>
        <p:nvSpPr>
          <p:cNvPr id="39" name="矩形: 圆角 38">
            <a:extLst>
              <a:ext uri="{FF2B5EF4-FFF2-40B4-BE49-F238E27FC236}">
                <a16:creationId xmlns:a16="http://schemas.microsoft.com/office/drawing/2014/main" id="{551EA988-D8CF-40EC-88F2-868DBBADE8B0}"/>
              </a:ext>
            </a:extLst>
          </p:cNvPr>
          <p:cNvSpPr>
            <a:spLocks noGrp="1"/>
          </p:cNvSpPr>
          <p:nvPr/>
        </p:nvSpPr>
        <p:spPr>
          <a:xfrm>
            <a:off x="8724900" y="2895600"/>
            <a:ext cx="2838450" cy="590550"/>
          </a:xfrm>
          <a:prstGeom prst="roundRect">
            <a:avLst>
              <a:gd name="adj" fmla="val 9677"/>
            </a:avLst>
          </a:prstGeom>
          <a:solidFill>
            <a:srgbClr val="EEEAF8"/>
          </a:solidFill>
          <a:ln w="0">
            <a:noFill/>
            <a:prstDash val="solid"/>
          </a:ln>
        </p:spPr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2973E842-B210-468D-80B0-2AD29317B348}"/>
              </a:ext>
            </a:extLst>
          </p:cNvPr>
          <p:cNvSpPr>
            <a:spLocks noGrp="1"/>
          </p:cNvSpPr>
          <p:nvPr/>
        </p:nvSpPr>
        <p:spPr>
          <a:xfrm>
            <a:off x="8877300" y="2990850"/>
            <a:ext cx="11239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425" b="1" i="0">
                <a:solidFill>
                  <a:srgbClr val="7460A8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7460A8"/>
                </a:solidFill>
                <a:latin typeface="Aptos"/>
                <a:ea typeface="Aptos"/>
                <a:cs typeface="Aptos"/>
              </a:rPr>
              <a:t>pi_logits</a:t>
            </a: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F2AE59A5-6348-407D-8032-9842E54E50F5}"/>
              </a:ext>
            </a:extLst>
          </p:cNvPr>
          <p:cNvSpPr>
            <a:spLocks noGrp="1"/>
          </p:cNvSpPr>
          <p:nvPr/>
        </p:nvSpPr>
        <p:spPr>
          <a:xfrm>
            <a:off x="10039350" y="2990850"/>
            <a:ext cx="7429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350" b="1" i="0">
                <a:solidFill>
                  <a:srgbClr val="172033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172033"/>
                </a:solidFill>
                <a:latin typeface="Aptos"/>
                <a:ea typeface="Aptos"/>
                <a:cs typeface="Aptos"/>
              </a:rPr>
              <a:t>[B, 12]</a:t>
            </a: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185A95B3-F5D0-4B87-AD51-02F04B57C44E}"/>
              </a:ext>
            </a:extLst>
          </p:cNvPr>
          <p:cNvSpPr>
            <a:spLocks noGrp="1"/>
          </p:cNvSpPr>
          <p:nvPr/>
        </p:nvSpPr>
        <p:spPr>
          <a:xfrm>
            <a:off x="8877300" y="3228975"/>
            <a:ext cx="24384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125" b="0" i="0">
                <a:solidFill>
                  <a:srgbClr val="5D657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 i="0">
                <a:solidFill>
                  <a:srgbClr val="5D6573"/>
                </a:solidFill>
                <a:latin typeface="Microsoft YaHei"/>
                <a:ea typeface="Microsoft YaHei"/>
                <a:cs typeface="Microsoft YaHei"/>
              </a:rPr>
              <a:t>混合权重</a:t>
            </a:r>
          </a:p>
        </p:txBody>
      </p:sp>
      <p:sp>
        <p:nvSpPr>
          <p:cNvPr id="43" name="矩形: 圆角 42">
            <a:extLst>
              <a:ext uri="{FF2B5EF4-FFF2-40B4-BE49-F238E27FC236}">
                <a16:creationId xmlns:a16="http://schemas.microsoft.com/office/drawing/2014/main" id="{4C64F2FE-2522-42E7-978D-CB5642452DA2}"/>
              </a:ext>
            </a:extLst>
          </p:cNvPr>
          <p:cNvSpPr>
            <a:spLocks noGrp="1"/>
          </p:cNvSpPr>
          <p:nvPr/>
        </p:nvSpPr>
        <p:spPr>
          <a:xfrm>
            <a:off x="8724900" y="3638550"/>
            <a:ext cx="2838450" cy="590550"/>
          </a:xfrm>
          <a:prstGeom prst="roundRect">
            <a:avLst>
              <a:gd name="adj" fmla="val 9677"/>
            </a:avLst>
          </a:prstGeom>
          <a:solidFill>
            <a:srgbClr val="FFF1D7"/>
          </a:solidFill>
          <a:ln w="0">
            <a:noFill/>
            <a:prstDash val="solid"/>
          </a:ln>
        </p:spPr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17B6FF5B-08EA-4EDB-9A8C-10232F636C43}"/>
              </a:ext>
            </a:extLst>
          </p:cNvPr>
          <p:cNvSpPr>
            <a:spLocks noGrp="1"/>
          </p:cNvSpPr>
          <p:nvPr/>
        </p:nvSpPr>
        <p:spPr>
          <a:xfrm>
            <a:off x="8877300" y="3733800"/>
            <a:ext cx="11239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425" b="1" i="0">
                <a:solidFill>
                  <a:srgbClr val="C79235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C79235"/>
                </a:solidFill>
                <a:latin typeface="Aptos"/>
                <a:ea typeface="Aptos"/>
                <a:cs typeface="Aptos"/>
              </a:rPr>
              <a:t>means</a:t>
            </a: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22482458-9DB6-404A-880E-29C601CD5679}"/>
              </a:ext>
            </a:extLst>
          </p:cNvPr>
          <p:cNvSpPr>
            <a:spLocks noGrp="1"/>
          </p:cNvSpPr>
          <p:nvPr/>
        </p:nvSpPr>
        <p:spPr>
          <a:xfrm>
            <a:off x="10039350" y="3733800"/>
            <a:ext cx="7429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350" b="1" i="0">
                <a:solidFill>
                  <a:srgbClr val="172033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172033"/>
                </a:solidFill>
                <a:latin typeface="Aptos"/>
                <a:ea typeface="Aptos"/>
                <a:cs typeface="Aptos"/>
              </a:rPr>
              <a:t>[B, 12]</a:t>
            </a: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1E6255CF-797F-44F9-AE5D-F218F2FEDF1C}"/>
              </a:ext>
            </a:extLst>
          </p:cNvPr>
          <p:cNvSpPr>
            <a:spLocks noGrp="1"/>
          </p:cNvSpPr>
          <p:nvPr/>
        </p:nvSpPr>
        <p:spPr>
          <a:xfrm>
            <a:off x="8877300" y="3971925"/>
            <a:ext cx="24384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125" b="0" i="0">
                <a:solidFill>
                  <a:srgbClr val="5D657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 i="0">
                <a:solidFill>
                  <a:srgbClr val="5D6573"/>
                </a:solidFill>
                <a:latin typeface="Microsoft YaHei"/>
                <a:ea typeface="Microsoft YaHei"/>
                <a:cs typeface="Microsoft YaHei"/>
              </a:rPr>
              <a:t>log1p(q) 中心</a:t>
            </a:r>
          </a:p>
        </p:txBody>
      </p:sp>
      <p:sp>
        <p:nvSpPr>
          <p:cNvPr id="47" name="矩形: 圆角 46">
            <a:extLst>
              <a:ext uri="{FF2B5EF4-FFF2-40B4-BE49-F238E27FC236}">
                <a16:creationId xmlns:a16="http://schemas.microsoft.com/office/drawing/2014/main" id="{5ABDBFC3-C09E-4C5B-984B-BE0CC3B92285}"/>
              </a:ext>
            </a:extLst>
          </p:cNvPr>
          <p:cNvSpPr>
            <a:spLocks noGrp="1"/>
          </p:cNvSpPr>
          <p:nvPr/>
        </p:nvSpPr>
        <p:spPr>
          <a:xfrm>
            <a:off x="8724900" y="4381500"/>
            <a:ext cx="2838450" cy="590550"/>
          </a:xfrm>
          <a:prstGeom prst="roundRect">
            <a:avLst>
              <a:gd name="adj" fmla="val 9677"/>
            </a:avLst>
          </a:prstGeom>
          <a:solidFill>
            <a:srgbClr val="E8F3ED"/>
          </a:solidFill>
          <a:ln w="0">
            <a:noFill/>
            <a:prstDash val="solid"/>
          </a:ln>
        </p:spPr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DB2C9272-873D-4820-8943-414CD3D5C925}"/>
              </a:ext>
            </a:extLst>
          </p:cNvPr>
          <p:cNvSpPr>
            <a:spLocks noGrp="1"/>
          </p:cNvSpPr>
          <p:nvPr/>
        </p:nvSpPr>
        <p:spPr>
          <a:xfrm>
            <a:off x="8877300" y="4476750"/>
            <a:ext cx="11239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425" b="1" i="0">
                <a:solidFill>
                  <a:srgbClr val="477C69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477C69"/>
                </a:solidFill>
                <a:latin typeface="Aptos"/>
                <a:ea typeface="Aptos"/>
                <a:cs typeface="Aptos"/>
              </a:rPr>
              <a:t>stds</a:t>
            </a: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E10691B3-DB31-4B7A-A014-183349ACDEF8}"/>
              </a:ext>
            </a:extLst>
          </p:cNvPr>
          <p:cNvSpPr>
            <a:spLocks noGrp="1"/>
          </p:cNvSpPr>
          <p:nvPr/>
        </p:nvSpPr>
        <p:spPr>
          <a:xfrm>
            <a:off x="10039350" y="4476750"/>
            <a:ext cx="7429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350" b="1" i="0">
                <a:solidFill>
                  <a:srgbClr val="172033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172033"/>
                </a:solidFill>
                <a:latin typeface="Aptos"/>
                <a:ea typeface="Aptos"/>
                <a:cs typeface="Aptos"/>
              </a:rPr>
              <a:t>[B, 12]</a:t>
            </a: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BCBE4651-BCD3-4D35-8C1F-78895951B4C7}"/>
              </a:ext>
            </a:extLst>
          </p:cNvPr>
          <p:cNvSpPr>
            <a:spLocks noGrp="1"/>
          </p:cNvSpPr>
          <p:nvPr/>
        </p:nvSpPr>
        <p:spPr>
          <a:xfrm>
            <a:off x="8877300" y="4714875"/>
            <a:ext cx="24384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125" b="0" i="0">
                <a:solidFill>
                  <a:srgbClr val="5D657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 i="0">
                <a:solidFill>
                  <a:srgbClr val="5D6573"/>
                </a:solidFill>
                <a:latin typeface="Microsoft YaHei"/>
                <a:ea typeface="Microsoft YaHei"/>
                <a:cs typeface="Microsoft YaHei"/>
              </a:rPr>
              <a:t>log1p(q) 宽度</a:t>
            </a:r>
          </a:p>
        </p:txBody>
      </p:sp>
      <p:sp>
        <p:nvSpPr>
          <p:cNvPr id="51" name="矩形: 圆角 50">
            <a:extLst>
              <a:ext uri="{FF2B5EF4-FFF2-40B4-BE49-F238E27FC236}">
                <a16:creationId xmlns:a16="http://schemas.microsoft.com/office/drawing/2014/main" id="{1E034370-D794-48BA-BA94-203F0E39FE9E}"/>
              </a:ext>
            </a:extLst>
          </p:cNvPr>
          <p:cNvSpPr>
            <a:spLocks noGrp="1"/>
          </p:cNvSpPr>
          <p:nvPr/>
        </p:nvSpPr>
        <p:spPr>
          <a:xfrm>
            <a:off x="8724900" y="5238750"/>
            <a:ext cx="2838450" cy="590550"/>
          </a:xfrm>
          <a:prstGeom prst="roundRect">
            <a:avLst>
              <a:gd name="adj" fmla="val 9677"/>
            </a:avLst>
          </a:prstGeom>
          <a:solidFill>
            <a:srgbClr val="E9F2FB"/>
          </a:solidFill>
          <a:ln w="0">
            <a:noFill/>
            <a:prstDash val="solid"/>
          </a:ln>
        </p:spPr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84D31F74-7916-4C5E-8FCD-6C97F43887BD}"/>
              </a:ext>
            </a:extLst>
          </p:cNvPr>
          <p:cNvSpPr>
            <a:spLocks noGrp="1"/>
          </p:cNvSpPr>
          <p:nvPr/>
        </p:nvSpPr>
        <p:spPr>
          <a:xfrm>
            <a:off x="8877300" y="5353050"/>
            <a:ext cx="8763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350" b="1" i="0">
                <a:solidFill>
                  <a:srgbClr val="2F6FAE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2F6FAE"/>
                </a:solidFill>
                <a:latin typeface="Aptos"/>
                <a:ea typeface="Aptos"/>
                <a:cs typeface="Aptos"/>
              </a:rPr>
              <a:t>Inference</a:t>
            </a: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D45FD9CC-38C0-458D-93A0-0AA4A5D58E8E}"/>
              </a:ext>
            </a:extLst>
          </p:cNvPr>
          <p:cNvSpPr>
            <a:spLocks noGrp="1"/>
          </p:cNvSpPr>
          <p:nvPr/>
        </p:nvSpPr>
        <p:spPr>
          <a:xfrm>
            <a:off x="8877300" y="5591175"/>
            <a:ext cx="2476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050" b="0" i="0">
                <a:solidFill>
                  <a:srgbClr val="5D6573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5D6573"/>
                </a:solidFill>
                <a:latin typeface="Aptos"/>
                <a:ea typeface="Aptos"/>
                <a:cs typeface="Aptos"/>
              </a:rPr>
              <a:t>Bernoulli → Categorical → Normal → expm1</a:t>
            </a: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7C2D0340-B4D9-4E7B-B76D-91F1C58EACBE}"/>
              </a:ext>
            </a:extLst>
          </p:cNvPr>
          <p:cNvSpPr>
            <a:spLocks noGrp="1"/>
          </p:cNvSpPr>
          <p:nvPr/>
        </p:nvSpPr>
        <p:spPr>
          <a:xfrm>
            <a:off x="685800" y="5717865"/>
            <a:ext cx="10858500" cy="581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5 </a:t>
            </a:r>
            <a:r>
              <a:rPr sz="2400" dirty="0" err="1">
                <a:latin typeface="Noto Sans SC" panose="020B0200000000000000" pitchFamily="34" charset="-122"/>
                <a:ea typeface="Noto Sans SC" panose="020B0200000000000000" pitchFamily="34" charset="-122"/>
              </a:rPr>
              <a:t>个物理量经过周期编码与归一化，形成</a:t>
            </a:r>
            <a:r>
              <a:rPr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 7 </a:t>
            </a:r>
            <a:r>
              <a:rPr sz="2400" dirty="0" err="1">
                <a:latin typeface="Noto Sans SC" panose="020B0200000000000000" pitchFamily="34" charset="-122"/>
                <a:ea typeface="Noto Sans SC" panose="020B0200000000000000" pitchFamily="34" charset="-122"/>
              </a:rPr>
              <a:t>维网络输入</a:t>
            </a:r>
            <a:endParaRPr sz="2400" dirty="0"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2DBDCB38-E2E5-4910-916A-E5C908E34F04}"/>
              </a:ext>
            </a:extLst>
          </p:cNvPr>
          <p:cNvSpPr>
            <a:spLocks noGrp="1"/>
          </p:cNvSpPr>
          <p:nvPr/>
        </p:nvSpPr>
        <p:spPr>
          <a:xfrm>
            <a:off x="508954" y="1220562"/>
            <a:ext cx="4105275" cy="662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STEP 1</a:t>
            </a:r>
            <a:r>
              <a:rPr lang="zh-CN" altLang="en-US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：</a:t>
            </a:r>
            <a:r>
              <a:rPr lang="en-US" altLang="zh-CN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MD</a:t>
            </a:r>
            <a:r>
              <a:rPr lang="zh-CN" altLang="en-US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模拟</a:t>
            </a:r>
            <a:endParaRPr sz="2800" dirty="0"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cxnSp>
        <p:nvCxnSpPr>
          <p:cNvPr id="56" name="直接连接符 55">
            <a:extLst>
              <a:ext uri="{FF2B5EF4-FFF2-40B4-BE49-F238E27FC236}">
                <a16:creationId xmlns:a16="http://schemas.microsoft.com/office/drawing/2014/main" id="{E741C2BD-0C2D-45C7-94A8-A92E592A2756}"/>
              </a:ext>
            </a:extLst>
          </p:cNvPr>
          <p:cNvCxnSpPr>
            <a:cxnSpLocks/>
          </p:cNvCxnSpPr>
          <p:nvPr/>
        </p:nvCxnSpPr>
        <p:spPr>
          <a:xfrm flipV="1">
            <a:off x="508954" y="1881746"/>
            <a:ext cx="3643946" cy="27446"/>
          </a:xfrm>
          <a:prstGeom prst="line">
            <a:avLst/>
          </a:prstGeom>
          <a:ln w="19050">
            <a:solidFill>
              <a:srgbClr val="1116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箭头: 右 56">
            <a:extLst>
              <a:ext uri="{FF2B5EF4-FFF2-40B4-BE49-F238E27FC236}">
                <a16:creationId xmlns:a16="http://schemas.microsoft.com/office/drawing/2014/main" id="{3F4957BB-9F70-4BD1-BF63-76E709900496}"/>
              </a:ext>
            </a:extLst>
          </p:cNvPr>
          <p:cNvSpPr/>
          <p:nvPr/>
        </p:nvSpPr>
        <p:spPr>
          <a:xfrm>
            <a:off x="3951569" y="3589108"/>
            <a:ext cx="388221" cy="371627"/>
          </a:xfrm>
          <a:prstGeom prst="rightArrow">
            <a:avLst/>
          </a:prstGeom>
          <a:solidFill>
            <a:schemeClr val="accent2"/>
          </a:solidFill>
          <a:ln w="28575">
            <a:solidFill>
              <a:srgbClr val="1116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箭头: 右 57">
            <a:extLst>
              <a:ext uri="{FF2B5EF4-FFF2-40B4-BE49-F238E27FC236}">
                <a16:creationId xmlns:a16="http://schemas.microsoft.com/office/drawing/2014/main" id="{BBFE66AF-03C2-4E2E-A076-82018FFC9DE4}"/>
              </a:ext>
            </a:extLst>
          </p:cNvPr>
          <p:cNvSpPr/>
          <p:nvPr/>
        </p:nvSpPr>
        <p:spPr>
          <a:xfrm>
            <a:off x="8202412" y="3553557"/>
            <a:ext cx="388221" cy="371627"/>
          </a:xfrm>
          <a:prstGeom prst="rightArrow">
            <a:avLst/>
          </a:prstGeom>
          <a:solidFill>
            <a:schemeClr val="accent2"/>
          </a:solidFill>
          <a:ln w="28575">
            <a:solidFill>
              <a:srgbClr val="1116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49430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6">
            <a:extLst>
              <a:ext uri="{FF2B5EF4-FFF2-40B4-BE49-F238E27FC236}">
                <a16:creationId xmlns:a16="http://schemas.microsoft.com/office/drawing/2014/main" id="{231734F0-3344-43E5-B348-AB457339ABDD}"/>
              </a:ext>
            </a:extLst>
          </p:cNvPr>
          <p:cNvSpPr/>
          <p:nvPr/>
        </p:nvSpPr>
        <p:spPr>
          <a:xfrm flipV="1">
            <a:off x="0" y="-2"/>
            <a:ext cx="12192000" cy="1080000"/>
          </a:xfrm>
          <a:prstGeom prst="roundRect">
            <a:avLst>
              <a:gd name="adj" fmla="val 0"/>
            </a:avLst>
          </a:prstGeom>
          <a:solidFill>
            <a:srgbClr val="111630"/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40F0F6FC-3AEB-418A-B697-E677EB497731}"/>
              </a:ext>
            </a:extLst>
          </p:cNvPr>
          <p:cNvSpPr txBox="1"/>
          <p:nvPr/>
        </p:nvSpPr>
        <p:spPr>
          <a:xfrm>
            <a:off x="240030" y="232410"/>
            <a:ext cx="11795760" cy="744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dirty="0">
                <a:solidFill>
                  <a:schemeClr val="bg1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3. </a:t>
            </a:r>
            <a:r>
              <a:rPr lang="zh-CN" altLang="en-US" sz="3200" dirty="0">
                <a:solidFill>
                  <a:schemeClr val="bg1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彻底解决高能模拟的瓶颈？ </a:t>
            </a:r>
            <a:r>
              <a:rPr lang="en-US" altLang="zh-CN" sz="3200" dirty="0">
                <a:solidFill>
                  <a:schemeClr val="bg1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---- </a:t>
            </a:r>
            <a:r>
              <a:rPr lang="zh-CN" altLang="en-US" sz="3200" dirty="0">
                <a:solidFill>
                  <a:schemeClr val="bg1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使用</a:t>
            </a:r>
            <a:r>
              <a:rPr lang="en-US" altLang="zh-CN" sz="3200" dirty="0">
                <a:solidFill>
                  <a:schemeClr val="bg1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AI</a:t>
            </a:r>
            <a:r>
              <a:rPr lang="zh-CN" altLang="en-US" sz="3200" dirty="0">
                <a:solidFill>
                  <a:schemeClr val="bg1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的</a:t>
            </a:r>
            <a:r>
              <a:rPr lang="en-US" altLang="zh-CN" sz="3200" dirty="0">
                <a:solidFill>
                  <a:schemeClr val="bg1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G4</a:t>
            </a:r>
            <a:r>
              <a:rPr lang="zh-CN" altLang="en-US" sz="3200" dirty="0">
                <a:solidFill>
                  <a:schemeClr val="bg1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快速模拟</a:t>
            </a:r>
            <a:endParaRPr lang="en-US" altLang="zh-CN" sz="3200" dirty="0">
              <a:solidFill>
                <a:schemeClr val="bg1"/>
              </a:solidFill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B57C5179-87BC-4252-AD09-0C32B49A2413}"/>
              </a:ext>
            </a:extLst>
          </p:cNvPr>
          <p:cNvGrpSpPr/>
          <p:nvPr/>
        </p:nvGrpSpPr>
        <p:grpSpPr>
          <a:xfrm>
            <a:off x="131238" y="2075892"/>
            <a:ext cx="5687124" cy="3659186"/>
            <a:chOff x="2629719" y="1993314"/>
            <a:chExt cx="6904238" cy="4482833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0AD8E972-19DB-496B-9347-EE708D1E05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66920" y="1993314"/>
              <a:ext cx="6467037" cy="4482833"/>
            </a:xfrm>
            <a:prstGeom prst="rect">
              <a:avLst/>
            </a:prstGeom>
          </p:spPr>
        </p:pic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4ABF5F1C-DA8B-43E8-BCB3-8DF0C580D190}"/>
                </a:ext>
              </a:extLst>
            </p:cNvPr>
            <p:cNvSpPr txBox="1"/>
            <p:nvPr/>
          </p:nvSpPr>
          <p:spPr>
            <a:xfrm rot="16200000">
              <a:off x="1413642" y="3209391"/>
              <a:ext cx="2900952" cy="4687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Normalized entries</a:t>
              </a:r>
              <a:endParaRPr lang="zh-CN" altLang="en-US" dirty="0"/>
            </a:p>
          </p:txBody>
        </p:sp>
      </p:grpSp>
      <p:sp>
        <p:nvSpPr>
          <p:cNvPr id="10" name="文本框 9">
            <a:extLst>
              <a:ext uri="{FF2B5EF4-FFF2-40B4-BE49-F238E27FC236}">
                <a16:creationId xmlns:a16="http://schemas.microsoft.com/office/drawing/2014/main" id="{31F9F61B-101C-40F2-BD06-48CFE56EDB8F}"/>
              </a:ext>
            </a:extLst>
          </p:cNvPr>
          <p:cNvSpPr txBox="1"/>
          <p:nvPr/>
        </p:nvSpPr>
        <p:spPr>
          <a:xfrm>
            <a:off x="240030" y="1498579"/>
            <a:ext cx="5889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CN" altLang="en-US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信号值的分布：平均值</a:t>
            </a:r>
            <a:r>
              <a:rPr lang="en-US" altLang="zh-CN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bias &lt; 1%</a:t>
            </a:r>
            <a:endParaRPr lang="zh-CN" altLang="en-US" sz="2800" dirty="0"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B6303C17-3D29-4B24-AE76-3A1EFA6281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7910" y="2075892"/>
            <a:ext cx="5447285" cy="4549698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FB0CF581-9641-44A4-BD19-3FB3C334ADA5}"/>
              </a:ext>
            </a:extLst>
          </p:cNvPr>
          <p:cNvSpPr txBox="1"/>
          <p:nvPr/>
        </p:nvSpPr>
        <p:spPr>
          <a:xfrm>
            <a:off x="6915706" y="1498681"/>
            <a:ext cx="4873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CN" altLang="en-US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横分布的比较：待改善</a:t>
            </a:r>
          </a:p>
        </p:txBody>
      </p:sp>
      <p:sp>
        <p:nvSpPr>
          <p:cNvPr id="13" name="日期占位符 1">
            <a:extLst>
              <a:ext uri="{FF2B5EF4-FFF2-40B4-BE49-F238E27FC236}">
                <a16:creationId xmlns:a16="http://schemas.microsoft.com/office/drawing/2014/main" id="{25BB2F80-DA27-4870-9EDD-A5B9840AD3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05276CA8-C116-4C8C-8841-63F63374C0E3}" type="datetime1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8F8B69B3-C8F8-4EFB-AC62-222D816A367D}"/>
              </a:ext>
            </a:extLst>
          </p:cNvPr>
          <p:cNvSpPr txBox="1"/>
          <p:nvPr/>
        </p:nvSpPr>
        <p:spPr>
          <a:xfrm>
            <a:off x="883228" y="5735078"/>
            <a:ext cx="52546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CN" altLang="en-US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用时：</a:t>
            </a:r>
            <a:r>
              <a:rPr lang="en-US" altLang="zh-CN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min/event</a:t>
            </a:r>
            <a:endParaRPr lang="zh-CN" altLang="en-US" sz="2800" dirty="0"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24456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>
            <a:extLst>
              <a:ext uri="{FF2B5EF4-FFF2-40B4-BE49-F238E27FC236}">
                <a16:creationId xmlns:a16="http://schemas.microsoft.com/office/drawing/2014/main" id="{A04130F6-FCA4-4F9B-BDEF-B25D56A24EEF}"/>
              </a:ext>
            </a:extLst>
          </p:cNvPr>
          <p:cNvGrpSpPr/>
          <p:nvPr/>
        </p:nvGrpSpPr>
        <p:grpSpPr>
          <a:xfrm>
            <a:off x="-1524000" y="-1778000"/>
            <a:ext cx="15494000" cy="10668000"/>
            <a:chOff x="-1524000" y="-1778000"/>
            <a:chExt cx="15494000" cy="10668000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489AA7EB-471A-4323-93AB-C17E7275AD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"/>
              <a:ext cx="12192000" cy="6858000"/>
            </a:xfrm>
            <a:prstGeom prst="rect">
              <a:avLst/>
            </a:prstGeom>
          </p:spPr>
        </p:pic>
        <p:sp>
          <p:nvSpPr>
            <p:cNvPr id="4" name="AutoShape 2">
              <a:extLst>
                <a:ext uri="{FF2B5EF4-FFF2-40B4-BE49-F238E27FC236}">
                  <a16:creationId xmlns:a16="http://schemas.microsoft.com/office/drawing/2014/main" id="{319AB4EC-D4D6-406D-BBE5-7A1463F99E99}"/>
                </a:ext>
              </a:extLst>
            </p:cNvPr>
            <p:cNvSpPr/>
            <p:nvPr/>
          </p:nvSpPr>
          <p:spPr>
            <a:xfrm>
              <a:off x="-1524000" y="-1778000"/>
              <a:ext cx="5334000" cy="5334000"/>
            </a:xfrm>
            <a:prstGeom prst="ellipse">
              <a:avLst/>
            </a:prstGeom>
            <a:solidFill>
              <a:srgbClr val="8A2BE2">
                <a:alpha val="18000"/>
              </a:srgbClr>
            </a:solidFill>
            <a:ln cap="flat" cmpd="sng">
              <a:solidFill>
                <a:srgbClr val="7112C9">
                  <a:alpha val="18000"/>
                </a:srgbClr>
              </a:solidFill>
              <a:prstDash val="solid"/>
              <a:round/>
            </a:ln>
          </p:spPr>
          <p:txBody>
            <a:bodyPr vert="horz" wrap="square" lIns="63500" tIns="63500" rIns="63500" bIns="63500" rtlCol="0" anchor="ctr"/>
            <a:lstStyle/>
            <a:p>
              <a:pPr algn="ctr">
                <a:defRPr/>
              </a:pPr>
              <a:endParaRPr dirty="0"/>
            </a:p>
          </p:txBody>
        </p:sp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id="{C902FE0C-93C1-4264-A63B-AF80AF6587CC}"/>
                </a:ext>
              </a:extLst>
            </p:cNvPr>
            <p:cNvSpPr/>
            <p:nvPr/>
          </p:nvSpPr>
          <p:spPr>
            <a:xfrm>
              <a:off x="9144000" y="4064000"/>
              <a:ext cx="4826000" cy="4826000"/>
            </a:xfrm>
            <a:prstGeom prst="ellipse">
              <a:avLst/>
            </a:prstGeom>
            <a:solidFill>
              <a:srgbClr val="6414B4">
                <a:alpha val="15000"/>
              </a:srgbClr>
            </a:solidFill>
            <a:ln cap="flat" cmpd="sng">
              <a:solidFill>
                <a:srgbClr val="4E029B">
                  <a:alpha val="15000"/>
                </a:srgbClr>
              </a:solidFill>
              <a:prstDash val="solid"/>
              <a:round/>
            </a:ln>
          </p:spPr>
          <p:txBody>
            <a:bodyPr vert="horz"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6" name="AutoShape 4">
              <a:extLst>
                <a:ext uri="{FF2B5EF4-FFF2-40B4-BE49-F238E27FC236}">
                  <a16:creationId xmlns:a16="http://schemas.microsoft.com/office/drawing/2014/main" id="{994411E1-9125-4112-8A7F-D398F9FF0B78}"/>
                </a:ext>
              </a:extLst>
            </p:cNvPr>
            <p:cNvSpPr/>
            <p:nvPr/>
          </p:nvSpPr>
          <p:spPr>
            <a:xfrm>
              <a:off x="1397000" y="2032000"/>
              <a:ext cx="152400" cy="152400"/>
            </a:xfrm>
            <a:prstGeom prst="ellipse">
              <a:avLst/>
            </a:prstGeom>
            <a:solidFill>
              <a:srgbClr val="FFFFFF">
                <a:alpha val="16000"/>
              </a:srgbClr>
            </a:solidFill>
            <a:ln cap="flat" cmpd="sng">
              <a:solidFill>
                <a:srgbClr val="E6CFCF">
                  <a:alpha val="16000"/>
                </a:srgbClr>
              </a:solidFill>
              <a:prstDash val="solid"/>
              <a:round/>
            </a:ln>
          </p:spPr>
          <p:txBody>
            <a:bodyPr vert="horz"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7" name="AutoShape 5">
              <a:extLst>
                <a:ext uri="{FF2B5EF4-FFF2-40B4-BE49-F238E27FC236}">
                  <a16:creationId xmlns:a16="http://schemas.microsoft.com/office/drawing/2014/main" id="{F832B3B4-5574-4123-843D-F19BBC92F3F6}"/>
                </a:ext>
              </a:extLst>
            </p:cNvPr>
            <p:cNvSpPr/>
            <p:nvPr/>
          </p:nvSpPr>
          <p:spPr>
            <a:xfrm>
              <a:off x="10668000" y="1397000"/>
              <a:ext cx="101600" cy="101600"/>
            </a:xfrm>
            <a:prstGeom prst="ellipse">
              <a:avLst/>
            </a:prstGeom>
            <a:solidFill>
              <a:srgbClr val="FFFFFF">
                <a:alpha val="12000"/>
              </a:srgbClr>
            </a:solidFill>
            <a:ln cap="flat" cmpd="sng">
              <a:solidFill>
                <a:srgbClr val="E6CFCF">
                  <a:alpha val="12000"/>
                </a:srgbClr>
              </a:solidFill>
              <a:prstDash val="solid"/>
              <a:round/>
            </a:ln>
          </p:spPr>
          <p:txBody>
            <a:bodyPr vert="horz"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8" name="AutoShape 6">
              <a:extLst>
                <a:ext uri="{FF2B5EF4-FFF2-40B4-BE49-F238E27FC236}">
                  <a16:creationId xmlns:a16="http://schemas.microsoft.com/office/drawing/2014/main" id="{667BDF65-FB85-41A7-982F-BF38A9DE8A4E}"/>
                </a:ext>
              </a:extLst>
            </p:cNvPr>
            <p:cNvSpPr/>
            <p:nvPr/>
          </p:nvSpPr>
          <p:spPr>
            <a:xfrm>
              <a:off x="762000" y="5207000"/>
              <a:ext cx="127000" cy="127000"/>
            </a:xfrm>
            <a:prstGeom prst="ellipse">
              <a:avLst/>
            </a:prstGeom>
            <a:solidFill>
              <a:srgbClr val="FFFFFF">
                <a:alpha val="10000"/>
              </a:srgbClr>
            </a:solidFill>
            <a:ln cap="flat" cmpd="sng">
              <a:solidFill>
                <a:srgbClr val="E6CFCF">
                  <a:alpha val="10000"/>
                </a:srgbClr>
              </a:solidFill>
              <a:prstDash val="solid"/>
              <a:round/>
            </a:ln>
          </p:spPr>
          <p:txBody>
            <a:bodyPr vert="horz"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9" name="AutoShape 7">
              <a:extLst>
                <a:ext uri="{FF2B5EF4-FFF2-40B4-BE49-F238E27FC236}">
                  <a16:creationId xmlns:a16="http://schemas.microsoft.com/office/drawing/2014/main" id="{30663DD7-D77E-432D-8393-CC6895CFBD36}"/>
                </a:ext>
              </a:extLst>
            </p:cNvPr>
            <p:cNvSpPr/>
            <p:nvPr/>
          </p:nvSpPr>
          <p:spPr>
            <a:xfrm>
              <a:off x="11430000" y="5715000"/>
              <a:ext cx="76200" cy="76200"/>
            </a:xfrm>
            <a:prstGeom prst="ellipse">
              <a:avLst/>
            </a:prstGeom>
            <a:solidFill>
              <a:srgbClr val="B464E6">
                <a:alpha val="25000"/>
              </a:srgbClr>
            </a:solidFill>
            <a:ln cap="flat" cmpd="sng">
              <a:solidFill>
                <a:srgbClr val="9844CD">
                  <a:alpha val="25000"/>
                </a:srgbClr>
              </a:solidFill>
              <a:prstDash val="solid"/>
              <a:round/>
            </a:ln>
          </p:spPr>
          <p:txBody>
            <a:bodyPr vert="horz"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10" name="AutoShape 8">
              <a:extLst>
                <a:ext uri="{FF2B5EF4-FFF2-40B4-BE49-F238E27FC236}">
                  <a16:creationId xmlns:a16="http://schemas.microsoft.com/office/drawing/2014/main" id="{C180B425-0F81-470D-97FA-633423DECBDE}"/>
                </a:ext>
              </a:extLst>
            </p:cNvPr>
            <p:cNvSpPr/>
            <p:nvPr/>
          </p:nvSpPr>
          <p:spPr>
            <a:xfrm>
              <a:off x="0" y="1778000"/>
              <a:ext cx="12192000" cy="1016000"/>
            </a:xfrm>
            <a:prstGeom prst="rect">
              <a:avLst/>
            </a:prstGeom>
            <a:noFill/>
            <a:ln w="12700" cap="flat" cmpd="sng">
              <a:noFill/>
              <a:prstDash val="solid"/>
              <a:round/>
            </a:ln>
          </p:spPr>
          <p:txBody>
            <a:bodyPr vert="horz" wrap="square" lIns="0" tIns="0" rIns="0" bIns="0" rtlCol="0" anchor="ctr" anchorCtr="0"/>
            <a:lstStyle/>
            <a:p>
              <a:pPr marL="0" indent="0" algn="ctr">
                <a:lnSpc>
                  <a:spcPct val="125000"/>
                </a:lnSpc>
                <a:defRPr/>
              </a:pPr>
              <a:r>
                <a:rPr lang="en-US" sz="5600" b="1" dirty="0">
                  <a:solidFill>
                    <a:srgbClr val="FFFFFF">
                      <a:alpha val="18039"/>
                    </a:srgbClr>
                  </a:solidFill>
                  <a:latin typeface="Noto Sans SC"/>
                  <a:ea typeface="Noto Sans SC"/>
                  <a:sym typeface="Noto Sans SC"/>
                </a:rPr>
                <a:t>PART</a:t>
              </a:r>
              <a:r>
                <a:rPr lang="zh-CN" altLang="en-US" sz="5600" b="1" dirty="0">
                  <a:solidFill>
                    <a:srgbClr val="FFFFFF">
                      <a:alpha val="18039"/>
                    </a:srgbClr>
                  </a:solidFill>
                  <a:latin typeface="Noto Sans SC"/>
                  <a:ea typeface="Noto Sans SC"/>
                  <a:sym typeface="Noto Sans SC"/>
                </a:rPr>
                <a:t> </a:t>
              </a:r>
              <a:r>
                <a:rPr lang="en-US" altLang="zh-CN" sz="5600" b="1" dirty="0">
                  <a:solidFill>
                    <a:srgbClr val="FFFFFF">
                      <a:alpha val="18039"/>
                    </a:srgbClr>
                  </a:solidFill>
                  <a:latin typeface="Noto Sans SC"/>
                  <a:ea typeface="Noto Sans SC"/>
                  <a:sym typeface="Noto Sans SC"/>
                </a:rPr>
                <a:t>1</a:t>
              </a:r>
              <a:endParaRPr lang="en-US" sz="1100" dirty="0"/>
            </a:p>
          </p:txBody>
        </p:sp>
        <p:sp>
          <p:nvSpPr>
            <p:cNvPr id="17" name="AutoShape 8">
              <a:extLst>
                <a:ext uri="{FF2B5EF4-FFF2-40B4-BE49-F238E27FC236}">
                  <a16:creationId xmlns:a16="http://schemas.microsoft.com/office/drawing/2014/main" id="{649BBE77-8421-48A7-A5F2-5DD2156119DC}"/>
                </a:ext>
              </a:extLst>
            </p:cNvPr>
            <p:cNvSpPr/>
            <p:nvPr/>
          </p:nvSpPr>
          <p:spPr>
            <a:xfrm>
              <a:off x="3943350" y="3365500"/>
              <a:ext cx="4305300" cy="1016000"/>
            </a:xfrm>
            <a:prstGeom prst="rect">
              <a:avLst/>
            </a:prstGeom>
            <a:noFill/>
            <a:ln w="12700" cap="flat" cmpd="sng">
              <a:noFill/>
              <a:prstDash val="solid"/>
              <a:round/>
            </a:ln>
          </p:spPr>
          <p:txBody>
            <a:bodyPr vert="horz" wrap="square" lIns="0" tIns="0" rIns="0" bIns="0" rtlCol="0" anchor="ctr" anchorCtr="0"/>
            <a:lstStyle/>
            <a:p>
              <a:pPr marL="0" indent="0" algn="ctr">
                <a:lnSpc>
                  <a:spcPct val="125000"/>
                </a:lnSpc>
                <a:defRPr/>
              </a:pPr>
              <a:r>
                <a:rPr lang="zh-CN" altLang="en-US" sz="3600" b="1" dirty="0">
                  <a:solidFill>
                    <a:schemeClr val="bg1">
                      <a:lumMod val="95000"/>
                    </a:schemeClr>
                  </a:solidFill>
                  <a:latin typeface="Noto Sans SC" panose="020B0200000000000000" pitchFamily="34" charset="-122"/>
                  <a:ea typeface="Noto Sans SC" panose="020B0200000000000000" pitchFamily="34" charset="-122"/>
                  <a:sym typeface="Noto Sans SC"/>
                </a:rPr>
                <a:t>铁核能谱的测量进展</a:t>
              </a:r>
              <a:endParaRPr lang="en-US" altLang="zh-CN" sz="3600" b="1" dirty="0">
                <a:solidFill>
                  <a:schemeClr val="bg1">
                    <a:lumMod val="95000"/>
                  </a:schemeClr>
                </a:solidFill>
                <a:latin typeface="Noto Sans SC" panose="020B0200000000000000" pitchFamily="34" charset="-122"/>
                <a:ea typeface="Noto Sans SC" panose="020B0200000000000000" pitchFamily="34" charset="-122"/>
                <a:sym typeface="Noto Sans SC"/>
              </a:endParaRPr>
            </a:p>
            <a:p>
              <a:pPr marL="0" indent="0" algn="ctr">
                <a:lnSpc>
                  <a:spcPct val="125000"/>
                </a:lnSpc>
                <a:defRPr/>
              </a:pPr>
              <a:endParaRPr lang="en-US" altLang="zh-CN" sz="3600" b="1" dirty="0">
                <a:solidFill>
                  <a:schemeClr val="bg1">
                    <a:lumMod val="95000"/>
                  </a:schemeClr>
                </a:solidFill>
                <a:latin typeface="Noto Sans SC" panose="020B0200000000000000" pitchFamily="34" charset="-122"/>
                <a:ea typeface="Noto Sans SC" panose="020B0200000000000000" pitchFamily="34" charset="-122"/>
              </a:endParaRPr>
            </a:p>
          </p:txBody>
        </p:sp>
      </p:grpSp>
      <p:sp>
        <p:nvSpPr>
          <p:cNvPr id="14" name="日期占位符 13">
            <a:extLst>
              <a:ext uri="{FF2B5EF4-FFF2-40B4-BE49-F238E27FC236}">
                <a16:creationId xmlns:a16="http://schemas.microsoft.com/office/drawing/2014/main" id="{093A438E-34B0-422A-A098-9D2FFE44D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CBC3C-5CB0-4980-AA45-3D6FDF2A1BDA}" type="datetime1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16" name="AutoShape 6">
            <a:extLst>
              <a:ext uri="{FF2B5EF4-FFF2-40B4-BE49-F238E27FC236}">
                <a16:creationId xmlns:a16="http://schemas.microsoft.com/office/drawing/2014/main" id="{4839A394-9DAE-4CFB-A26C-FE6A4C3ECBF9}"/>
              </a:ext>
            </a:extLst>
          </p:cNvPr>
          <p:cNvSpPr/>
          <p:nvPr/>
        </p:nvSpPr>
        <p:spPr>
          <a:xfrm>
            <a:off x="0" y="3048000"/>
            <a:ext cx="12192000" cy="508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8A2BE2">
                  <a:alpha val="0"/>
                </a:srgbClr>
              </a:gs>
              <a:gs pos="50000">
                <a:srgbClr val="8A2BE2">
                  <a:alpha val="70000"/>
                </a:srgbClr>
              </a:gs>
              <a:gs pos="100000">
                <a:srgbClr val="8A2BE2">
                  <a:alpha val="0"/>
                </a:srgbClr>
              </a:gs>
            </a:gsLst>
            <a:lin ang="0"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50174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6">
            <a:extLst>
              <a:ext uri="{FF2B5EF4-FFF2-40B4-BE49-F238E27FC236}">
                <a16:creationId xmlns:a16="http://schemas.microsoft.com/office/drawing/2014/main" id="{17710133-F5FC-4219-8B7E-DDE1F116FF53}"/>
              </a:ext>
            </a:extLst>
          </p:cNvPr>
          <p:cNvSpPr/>
          <p:nvPr/>
        </p:nvSpPr>
        <p:spPr>
          <a:xfrm flipV="1">
            <a:off x="0" y="-2"/>
            <a:ext cx="12192000" cy="1080000"/>
          </a:xfrm>
          <a:prstGeom prst="roundRect">
            <a:avLst>
              <a:gd name="adj" fmla="val 0"/>
            </a:avLst>
          </a:prstGeom>
          <a:solidFill>
            <a:srgbClr val="111630"/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9A92BE8-89E5-4963-8503-35A2EDD22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B365E-4353-42A7-8E81-D0BEE02AB2F7}" type="datetime1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EA7FA419-6FFA-4B48-9DCE-087C715E39DE}"/>
              </a:ext>
            </a:extLst>
          </p:cNvPr>
          <p:cNvSpPr txBox="1"/>
          <p:nvPr/>
        </p:nvSpPr>
        <p:spPr>
          <a:xfrm>
            <a:off x="240030" y="232410"/>
            <a:ext cx="11795760" cy="744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dirty="0">
                <a:solidFill>
                  <a:schemeClr val="bg1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4. </a:t>
            </a:r>
            <a:r>
              <a:rPr lang="zh-CN" altLang="en-US" sz="3200" dirty="0">
                <a:solidFill>
                  <a:schemeClr val="bg1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下一步计划</a:t>
            </a:r>
            <a:endParaRPr lang="en-US" altLang="zh-CN" sz="3200" dirty="0">
              <a:solidFill>
                <a:schemeClr val="bg1"/>
              </a:solidFill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93389990-A8C7-4C0A-B571-8CCBEA3C8FAE}"/>
              </a:ext>
            </a:extLst>
          </p:cNvPr>
          <p:cNvSpPr txBox="1"/>
          <p:nvPr/>
        </p:nvSpPr>
        <p:spPr>
          <a:xfrm>
            <a:off x="838200" y="1765668"/>
            <a:ext cx="11029991" cy="3409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超算模拟增加</a:t>
            </a:r>
            <a:r>
              <a:rPr lang="en-US" altLang="zh-CN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10~500 </a:t>
            </a:r>
            <a:r>
              <a:rPr lang="en-US" altLang="zh-CN" sz="2800" dirty="0" err="1">
                <a:latin typeface="Noto Sans SC" panose="020B0200000000000000" pitchFamily="34" charset="-122"/>
                <a:ea typeface="Noto Sans SC" panose="020B0200000000000000" pitchFamily="34" charset="-122"/>
              </a:rPr>
              <a:t>PeV</a:t>
            </a:r>
            <a:r>
              <a:rPr lang="zh-CN" altLang="en-US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的事例数至</a:t>
            </a:r>
            <a:r>
              <a:rPr lang="en-US" altLang="zh-CN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60</a:t>
            </a:r>
            <a:r>
              <a:rPr lang="zh-CN" altLang="en-US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万</a:t>
            </a:r>
            <a:endParaRPr lang="en-US" altLang="zh-CN" sz="2800" dirty="0">
              <a:latin typeface="Noto Sans SC" panose="020B0200000000000000" pitchFamily="34" charset="-122"/>
              <a:ea typeface="Noto Sans SC" panose="020B0200000000000000" pitchFamily="34" charset="-122"/>
            </a:endParaRP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完成铁核</a:t>
            </a:r>
            <a:r>
              <a:rPr lang="en-US" altLang="zh-CN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3~300 </a:t>
            </a:r>
            <a:r>
              <a:rPr lang="en-US" altLang="zh-CN" sz="2800" dirty="0" err="1">
                <a:latin typeface="Noto Sans SC" panose="020B0200000000000000" pitchFamily="34" charset="-122"/>
                <a:ea typeface="Noto Sans SC" panose="020B0200000000000000" pitchFamily="34" charset="-122"/>
              </a:rPr>
              <a:t>PeV</a:t>
            </a:r>
            <a:r>
              <a:rPr lang="zh-CN" altLang="en-US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的能谱测量</a:t>
            </a:r>
            <a:endParaRPr lang="en-US" altLang="zh-CN" sz="2800" dirty="0">
              <a:latin typeface="Noto Sans SC" panose="020B0200000000000000" pitchFamily="34" charset="-122"/>
              <a:ea typeface="Noto Sans SC" panose="020B0200000000000000" pitchFamily="34" charset="-122"/>
            </a:endParaRP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altLang="zh-CN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MD</a:t>
            </a:r>
            <a:r>
              <a:rPr lang="zh-CN" altLang="en-US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的</a:t>
            </a:r>
            <a:r>
              <a:rPr lang="en-US" altLang="zh-CN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AI</a:t>
            </a:r>
            <a:r>
              <a:rPr lang="zh-CN" altLang="en-US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模拟的缪子数差异 </a:t>
            </a:r>
            <a:r>
              <a:rPr lang="en-US" altLang="zh-CN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~ 3‰</a:t>
            </a:r>
            <a:r>
              <a:rPr lang="zh-CN" altLang="en-US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（目标），加入</a:t>
            </a:r>
            <a:r>
              <a:rPr lang="en-US" altLang="zh-CN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ED</a:t>
            </a:r>
            <a:r>
              <a:rPr lang="zh-CN" altLang="en-US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的</a:t>
            </a:r>
            <a:r>
              <a:rPr lang="en-US" altLang="zh-CN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AI</a:t>
            </a:r>
            <a:r>
              <a:rPr lang="zh-CN" altLang="en-US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模拟，形成完整版的</a:t>
            </a:r>
            <a:r>
              <a:rPr lang="en-US" altLang="zh-CN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AIG4</a:t>
            </a:r>
            <a:r>
              <a:rPr lang="zh-CN" altLang="en-US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快速模拟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ABAD1D0-AB9A-4061-BAA5-4F69BC76F506}"/>
              </a:ext>
            </a:extLst>
          </p:cNvPr>
          <p:cNvSpPr/>
          <p:nvPr/>
        </p:nvSpPr>
        <p:spPr>
          <a:xfrm>
            <a:off x="7623664" y="5066432"/>
            <a:ext cx="366799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Thank you!</a:t>
            </a:r>
            <a:endParaRPr lang="zh-CN" alt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681362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99D75058-FE1E-4887-9643-5F9F091192FB}"/>
              </a:ext>
            </a:extLst>
          </p:cNvPr>
          <p:cNvSpPr txBox="1"/>
          <p:nvPr/>
        </p:nvSpPr>
        <p:spPr>
          <a:xfrm>
            <a:off x="1341120" y="2505670"/>
            <a:ext cx="77571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/>
              <a:t>Back up</a:t>
            </a:r>
            <a:endParaRPr lang="zh-CN" altLang="en-US" sz="5400" dirty="0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0B396C6-32BE-472B-BF48-F2DEB385E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38039-A384-4161-8291-B7F656D63D67}" type="datetime1">
              <a:rPr lang="zh-CN" altLang="en-US" smtClean="0"/>
              <a:t>2026/8/17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56730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A0C538-40EC-6F2E-4381-AEA040123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3F5711B-C89B-3FEF-7D16-DE0BCDB07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9CE43-ED4D-4CAF-BDA3-8AFF1138A89E}" type="datetime1">
              <a:rPr lang="zh-CN" altLang="en-US" smtClean="0">
                <a:latin typeface="Noto Sans SC" panose="020B0200000000000000" pitchFamily="34" charset="-122"/>
                <a:ea typeface="Noto Sans SC" panose="020B0200000000000000" pitchFamily="34" charset="-122"/>
              </a:rPr>
              <a:t>2026/8/17</a:t>
            </a:fld>
            <a:endParaRPr lang="zh-CN" altLang="en-US" dirty="0"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sp>
        <p:nvSpPr>
          <p:cNvPr id="10" name="标题 1">
            <a:extLst>
              <a:ext uri="{FF2B5EF4-FFF2-40B4-BE49-F238E27FC236}">
                <a16:creationId xmlns:a16="http://schemas.microsoft.com/office/drawing/2014/main" id="{34E84DF5-97CC-5AEE-AA46-7BB6551373E3}"/>
              </a:ext>
            </a:extLst>
          </p:cNvPr>
          <p:cNvSpPr txBox="1">
            <a:spLocks/>
          </p:cNvSpPr>
          <p:nvPr/>
        </p:nvSpPr>
        <p:spPr>
          <a:xfrm>
            <a:off x="838200" y="72851"/>
            <a:ext cx="10515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2400" b="1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r>
              <a:rPr lang="zh-CN" altLang="en-US" sz="32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能谱分析</a:t>
            </a:r>
            <a:r>
              <a:rPr lang="en-US" altLang="zh-CN" sz="32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—</a:t>
            </a:r>
            <a:r>
              <a:rPr lang="zh-CN" altLang="en-US" sz="32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成分鉴别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09A99ED7-2DE4-7D01-0F0C-0998A518C47B}"/>
                  </a:ext>
                </a:extLst>
              </p:cNvPr>
              <p:cNvSpPr txBox="1"/>
              <p:nvPr/>
            </p:nvSpPr>
            <p:spPr>
              <a:xfrm>
                <a:off x="629855" y="749623"/>
                <a:ext cx="5523295" cy="5579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defRPr sz="2400" b="1">
                    <a:latin typeface="宋体" panose="02010600030101010101" pitchFamily="2" charset="-122"/>
                    <a:ea typeface="宋体" panose="02010600030101010101" pitchFamily="2" charset="-122"/>
                  </a:defRPr>
                </a:lvl1pPr>
              </a:lstStyle>
              <a:p>
                <a:pPr marL="342900" indent="-342900"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800" i="1" kern="10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800" i="1" kern="1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2800" i="1" kern="1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  <m:r>
                      <a:rPr lang="en-US" altLang="zh-CN" sz="2800" b="1" i="1" kern="10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altLang="zh-CN" sz="2800" b="0" i="1" kern="10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800" b="0" i="1" kern="10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2800" b="0" i="1" kern="10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zh-CN" altLang="en-US" sz="2800" dirty="0"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与成分的关系</a:t>
                </a: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09A99ED7-2DE4-7D01-0F0C-0998A518C4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855" y="749623"/>
                <a:ext cx="5523295" cy="557910"/>
              </a:xfrm>
              <a:prstGeom prst="rect">
                <a:avLst/>
              </a:prstGeom>
              <a:blipFill>
                <a:blip r:embed="rId3"/>
                <a:stretch>
                  <a:fillRect t="-12088" b="-241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图片 13">
            <a:extLst>
              <a:ext uri="{FF2B5EF4-FFF2-40B4-BE49-F238E27FC236}">
                <a16:creationId xmlns:a16="http://schemas.microsoft.com/office/drawing/2014/main" id="{5ACE19DA-72EF-19F2-87AA-1F319AC53C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66" y="2356190"/>
            <a:ext cx="3960000" cy="294044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F5B7B33C-1056-783F-7E74-E734FF9E9591}"/>
                  </a:ext>
                </a:extLst>
              </p:cNvPr>
              <p:cNvSpPr txBox="1"/>
              <p:nvPr/>
            </p:nvSpPr>
            <p:spPr>
              <a:xfrm>
                <a:off x="2782329" y="1461096"/>
                <a:ext cx="3960000" cy="7749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defRPr sz="4000" b="1" i="0">
                    <a:solidFill>
                      <a:srgbClr val="404040"/>
                    </a:solidFill>
                    <a:effectLst/>
                    <a:latin typeface="quote-cjk-patch"/>
                  </a:defRPr>
                </a:lvl1pPr>
              </a:lstStyle>
              <a:p>
                <a:pPr>
                  <a:lnSpc>
                    <a:spcPct val="150000"/>
                  </a:lnSpc>
                </a:pPr>
                <a:r>
                  <a:rPr lang="en-US" altLang="zh-CN" sz="2000" b="0" dirty="0"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   </a:t>
                </a:r>
                <a:r>
                  <a:rPr lang="zh-CN" altLang="zh-CN" sz="2000" dirty="0">
                    <a:solidFill>
                      <a:srgbClr val="000000"/>
                    </a:solidFill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</m:sSub>
                    <m:r>
                      <a:rPr lang="en-US" altLang="zh-CN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∝</m:t>
                    </m:r>
                    <m:sSup>
                      <m:sSupPr>
                        <m:ctrlPr>
                          <a:rPr lang="zh-CN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p>
                        <m: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0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sup>
                    </m:sSup>
                    <m:sSup>
                      <m:sSupPr>
                        <m:ctrlP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CN" sz="20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zh-CN" sz="2000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altLang="zh-CN" sz="2000" b="0" i="1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宋体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000" b="0" i="1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宋体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𝐸</m:t>
                                    </m:r>
                                  </m:e>
                                  <m:sub>
                                    <m:r>
                                      <a:rPr lang="en-US" altLang="zh-CN" sz="2000" b="0" i="1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宋体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en-US" altLang="zh-CN" sz="2000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1 </m:t>
                                </m:r>
                                <m:r>
                                  <a:rPr lang="en-US" altLang="zh-CN" sz="2000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𝑃𝑒𝑉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sup>
                    </m:sSup>
                  </m:oMath>
                </a14:m>
                <a:endParaRPr lang="en-US" altLang="zh-CN" sz="2000" b="0" dirty="0">
                  <a:latin typeface="Noto Sans SC" panose="020B0200000000000000" pitchFamily="34" charset="-122"/>
                  <a:ea typeface="Noto Sans SC" panose="020B0200000000000000" pitchFamily="34" charset="-122"/>
                </a:endParaRP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F5B7B33C-1056-783F-7E74-E734FF9E95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2329" y="1461096"/>
                <a:ext cx="3960000" cy="77495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B81B60AE-AF93-CDDC-3E23-394D2BC1B0AD}"/>
                  </a:ext>
                </a:extLst>
              </p:cNvPr>
              <p:cNvSpPr txBox="1"/>
              <p:nvPr/>
            </p:nvSpPr>
            <p:spPr>
              <a:xfrm>
                <a:off x="948990" y="1496146"/>
                <a:ext cx="2797799" cy="8600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zh-CN" sz="2000" i="1" kern="10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i="1" kern="1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</a:rPr>
                            <m:t>𝑁</m:t>
                          </m:r>
                        </m:e>
                        <m:sub>
                          <m:r>
                            <a:rPr lang="en-US" altLang="zh-CN" sz="2000" i="1" kern="1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</a:rPr>
                            <m:t>𝜇</m:t>
                          </m:r>
                        </m:sub>
                      </m:sSub>
                      <m:r>
                        <a:rPr lang="en-US" altLang="zh-CN" sz="2000" i="1" kern="1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宋体" panose="02010600030101010101" pitchFamily="2" charset="-122"/>
                        </a:rPr>
                        <m:t>∝</m:t>
                      </m:r>
                      <m:sSup>
                        <m:sSupPr>
                          <m:ctrlPr>
                            <a:rPr lang="zh-CN" altLang="zh-CN" sz="2000" i="1" kern="1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i="1" kern="1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</a:rPr>
                            <m:t>𝐴</m:t>
                          </m:r>
                        </m:e>
                        <m:sup>
                          <m:r>
                            <a:rPr lang="en-US" altLang="zh-CN" sz="2000" b="0" i="1" kern="10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</a:rPr>
                            <m:t>1−</m:t>
                          </m:r>
                          <m:r>
                            <a:rPr lang="en-US" altLang="zh-CN" sz="2000" b="0" i="1" kern="10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</a:rPr>
                            <m:t>𝛽</m:t>
                          </m:r>
                        </m:sup>
                      </m:sSup>
                      <m:sSup>
                        <m:sSupPr>
                          <m:ctrlPr>
                            <a:rPr lang="en-US" altLang="zh-CN" sz="2000" b="0" i="1" kern="10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CN" sz="2000" b="0" i="1" kern="100" smtClean="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zh-CN" sz="2000" b="0" i="1" kern="100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zh-CN" sz="2000" b="0" i="1" kern="100" smtClean="0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2000" i="1" kern="100" smtClean="0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𝐸</m:t>
                                      </m:r>
                                    </m:e>
                                    <m:sub>
                                      <m:r>
                                        <a:rPr lang="en-US" altLang="zh-CN" sz="2000" b="0" i="1" kern="100" smtClean="0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altLang="zh-CN" sz="2000" b="0" i="1" kern="100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1 </m:t>
                                  </m:r>
                                  <m:r>
                                    <a:rPr lang="en-US" altLang="zh-CN" sz="2000" b="0" i="1" kern="100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𝑃𝑒𝑉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altLang="zh-CN" sz="2000" b="0" i="1" kern="10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sup>
                      </m:sSup>
                      <m:r>
                        <a:rPr lang="zh-CN" altLang="en-US" sz="2000" i="1" kern="1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，</m:t>
                      </m:r>
                    </m:oMath>
                  </m:oMathPara>
                </a14:m>
                <a:endParaRPr lang="zh-CN" altLang="en-US" sz="2000" dirty="0">
                  <a:highlight>
                    <a:srgbClr val="FFFF00"/>
                  </a:highlight>
                  <a:latin typeface="Noto Sans SC" panose="020B0200000000000000" pitchFamily="34" charset="-122"/>
                  <a:ea typeface="Noto Sans SC" panose="020B0200000000000000" pitchFamily="34" charset="-122"/>
                </a:endParaRPr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B81B60AE-AF93-CDDC-3E23-394D2BC1B0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990" y="1496146"/>
                <a:ext cx="2797799" cy="86004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文本框 16">
            <a:extLst>
              <a:ext uri="{FF2B5EF4-FFF2-40B4-BE49-F238E27FC236}">
                <a16:creationId xmlns:a16="http://schemas.microsoft.com/office/drawing/2014/main" id="{3E710832-172D-5A9D-56DE-F2448039CC75}"/>
              </a:ext>
            </a:extLst>
          </p:cNvPr>
          <p:cNvSpPr txBox="1"/>
          <p:nvPr/>
        </p:nvSpPr>
        <p:spPr>
          <a:xfrm>
            <a:off x="8610600" y="3288366"/>
            <a:ext cx="35589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1-10 </a:t>
            </a:r>
            <a:r>
              <a:rPr lang="en-US" altLang="zh-CN" sz="2000" dirty="0" err="1">
                <a:latin typeface="Noto Sans SC" panose="020B0200000000000000" pitchFamily="34" charset="-122"/>
                <a:ea typeface="Noto Sans SC" panose="020B0200000000000000" pitchFamily="34" charset="-122"/>
              </a:rPr>
              <a:t>PeV</a:t>
            </a:r>
            <a:r>
              <a:rPr lang="zh-CN" altLang="en-US" sz="20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的事例各</a:t>
            </a:r>
            <a:r>
              <a:rPr lang="en-US" altLang="zh-CN" sz="20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1000</a:t>
            </a:r>
            <a:r>
              <a:rPr lang="zh-CN" altLang="en-US" sz="20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个，</a:t>
            </a:r>
            <a:endParaRPr lang="en-US" altLang="zh-CN" sz="2000" dirty="0">
              <a:latin typeface="Noto Sans SC" panose="020B0200000000000000" pitchFamily="34" charset="-122"/>
              <a:ea typeface="Noto Sans SC" panose="020B0200000000000000" pitchFamily="34" charset="-122"/>
            </a:endParaRPr>
          </a:p>
          <a:p>
            <a:r>
              <a:rPr lang="zh-CN" altLang="en-US" sz="20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次级粒子数随大气深度的变化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19433D9D-803A-B038-7AEC-3A47520E8042}"/>
                  </a:ext>
                </a:extLst>
              </p:cNvPr>
              <p:cNvSpPr txBox="1"/>
              <p:nvPr/>
            </p:nvSpPr>
            <p:spPr>
              <a:xfrm>
                <a:off x="629854" y="5562923"/>
                <a:ext cx="7752145" cy="4249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CN" altLang="en-US" sz="2000" dirty="0">
                    <a:solidFill>
                      <a:srgbClr val="000000"/>
                    </a:solidFill>
                    <a:effectLst/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000" i="1" kern="1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altLang="zh-CN" sz="2000" i="1" kern="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2000" b="0" i="0" kern="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US" altLang="zh-CN" sz="2000" b="0" i="1" kern="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sub>
                        </m:sSub>
                        <m:r>
                          <a:rPr lang="en-US" altLang="zh-CN" sz="2000" b="0" i="1" kern="1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2000" b="0" i="1" kern="1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</m:oMath>
                </a14:m>
                <a:r>
                  <a:rPr lang="zh-CN" altLang="en-US" sz="2000" dirty="0">
                    <a:solidFill>
                      <a:srgbClr val="000000"/>
                    </a:solidFill>
                    <a:effectLst/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、</a:t>
                </a:r>
                <a:r>
                  <a:rPr lang="en-US" altLang="zh-CN" sz="2000" kern="100" dirty="0">
                    <a:solidFill>
                      <a:srgbClr val="000000"/>
                    </a:solidFill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 kern="1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altLang="zh-CN" sz="2000" i="1" kern="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2000" b="0" i="0" kern="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US" altLang="zh-CN" sz="2000" b="0" i="1" kern="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10</m:t>
                            </m:r>
                          </m:sub>
                        </m:sSub>
                        <m:r>
                          <a:rPr lang="en-US" altLang="zh-CN" sz="2000" b="0" i="1" kern="1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2000" b="0" i="1" kern="1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zh-CN" altLang="en-US" sz="2000" dirty="0">
                    <a:solidFill>
                      <a:srgbClr val="000000"/>
                    </a:solidFill>
                    <a:effectLst/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与原初能量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 kern="10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000" b="0" i="0" kern="10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log</m:t>
                        </m:r>
                      </m:e>
                      <m:sub>
                        <m:r>
                          <a:rPr lang="en-US" altLang="zh-CN" sz="2000" b="0" i="1" kern="10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sub>
                    </m:sSub>
                    <m:r>
                      <m:rPr>
                        <m:sty m:val="p"/>
                      </m:rPr>
                      <a:rPr lang="en-US" altLang="zh-CN" sz="2000" b="0" i="0" kern="10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E</m:t>
                    </m:r>
                  </m:oMath>
                </a14:m>
                <a:r>
                  <a:rPr lang="zh-CN" altLang="en-US" sz="2000" dirty="0">
                    <a:solidFill>
                      <a:srgbClr val="000000"/>
                    </a:solidFill>
                    <a:effectLst/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之间有很好的线性关系</a:t>
                </a:r>
                <a:endParaRPr lang="en-US" altLang="zh-CN" sz="2000" dirty="0">
                  <a:solidFill>
                    <a:srgbClr val="000000"/>
                  </a:solidFill>
                  <a:effectLst/>
                  <a:latin typeface="Noto Sans SC" panose="020B0200000000000000" pitchFamily="34" charset="-122"/>
                  <a:ea typeface="Noto Sans SC" panose="020B0200000000000000" pitchFamily="34" charset="-122"/>
                </a:endParaRPr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19433D9D-803A-B038-7AEC-3A47520E80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854" y="5562923"/>
                <a:ext cx="7752145" cy="424988"/>
              </a:xfrm>
              <a:prstGeom prst="rect">
                <a:avLst/>
              </a:prstGeom>
              <a:blipFill>
                <a:blip r:embed="rId7"/>
                <a:stretch>
                  <a:fillRect l="-708" t="-8696" b="-202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图片 20">
            <a:extLst>
              <a:ext uri="{FF2B5EF4-FFF2-40B4-BE49-F238E27FC236}">
                <a16:creationId xmlns:a16="http://schemas.microsoft.com/office/drawing/2014/main" id="{F7D70DF4-BB24-900F-5879-A6284B5A8E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73987" y="2382200"/>
            <a:ext cx="3960000" cy="288842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558044B-1266-EAA4-C95B-3C86B0CF7FA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09860" y="1491136"/>
            <a:ext cx="1505663" cy="114143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BE7C0281-1178-6EA1-FB63-A433544D797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71844" y="4614877"/>
            <a:ext cx="1781956" cy="137284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4186DB7-926C-04E5-3820-BB861EF07C8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61213" y="4060884"/>
            <a:ext cx="2743200" cy="204855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D1E6C21A-7AC7-FD83-7B13-9CA46F1E2D3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14798" y="966831"/>
            <a:ext cx="2797798" cy="207462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AA166FBB-D187-FBCA-A5DB-FFE1ABFA276B}"/>
                  </a:ext>
                </a:extLst>
              </p:cNvPr>
              <p:cNvSpPr txBox="1"/>
              <p:nvPr/>
            </p:nvSpPr>
            <p:spPr>
              <a:xfrm>
                <a:off x="6153150" y="1416874"/>
                <a:ext cx="3874500" cy="7831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457200" indent="-457200">
                  <a:lnSpc>
                    <a:spcPct val="150000"/>
                  </a:lnSpc>
                  <a:buFont typeface="Wingdings" panose="05000000000000000000" pitchFamily="2" charset="2"/>
                  <a:buChar char="p"/>
                  <a:defRPr sz="2800" b="0" i="0">
                    <a:solidFill>
                      <a:srgbClr val="404040"/>
                    </a:solidFill>
                    <a:effectLst/>
                    <a:latin typeface="quote-cjk-patch"/>
                  </a:defRPr>
                </a:lvl1pPr>
              </a:lstStyle>
              <a:p>
                <a:pPr marL="0" indent="0">
                  <a:buNone/>
                </a:pPr>
                <a:r>
                  <a:rPr lang="en-US" altLang="zh-CN" sz="2000" dirty="0"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	</a:t>
                </a:r>
                <a:r>
                  <a:rPr lang="zh-CN" altLang="zh-CN" sz="2000" dirty="0"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000" i="1" smtClean="0">
                            <a:solidFill>
                              <a:srgbClr val="ED7D3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zh-CN" sz="2000">
                            <a:solidFill>
                              <a:srgbClr val="ED7D31"/>
                            </a:solidFill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  <m:sub>
                        <m:r>
                          <a:rPr lang="zh-CN" altLang="zh-CN" sz="2000">
                            <a:solidFill>
                              <a:srgbClr val="ED7D31"/>
                            </a:solidFill>
                            <a:latin typeface="Cambria Math" panose="02040503050406030204" pitchFamily="18" charset="0"/>
                          </a:rPr>
                          <m:t>𝝁</m:t>
                        </m:r>
                        <m:r>
                          <a:rPr lang="zh-CN" altLang="zh-CN" sz="2000">
                            <a:solidFill>
                              <a:srgbClr val="ED7D31"/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sub>
                    </m:sSub>
                    <m:r>
                      <a:rPr lang="zh-CN" altLang="zh-CN" sz="2000">
                        <a:solidFill>
                          <a:srgbClr val="ED7D3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zh-CN" altLang="zh-CN" sz="2000" i="1">
                            <a:solidFill>
                              <a:srgbClr val="ED7D3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000" i="1">
                                <a:solidFill>
                                  <a:srgbClr val="ED7D3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zh-CN" sz="2000">
                                <a:solidFill>
                                  <a:srgbClr val="ED7D31"/>
                                </a:solidFill>
                                <a:latin typeface="Cambria Math" panose="020405030504060302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zh-CN" altLang="zh-CN" sz="2000">
                                <a:solidFill>
                                  <a:srgbClr val="ED7D31"/>
                                </a:solidFill>
                                <a:latin typeface="Cambria Math" panose="02040503050406030204" pitchFamily="18" charset="0"/>
                              </a:rPr>
                              <m:t>𝝁</m:t>
                            </m:r>
                          </m:sub>
                        </m:sSub>
                      </m:num>
                      <m:den>
                        <m:sSubSup>
                          <m:sSubSupPr>
                            <m:ctrlPr>
                              <a:rPr lang="zh-CN" altLang="zh-CN" sz="2000" i="1">
                                <a:solidFill>
                                  <a:srgbClr val="ED7D3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zh-CN" altLang="zh-CN" sz="2000">
                                <a:solidFill>
                                  <a:srgbClr val="ED7D31"/>
                                </a:solidFill>
                                <a:latin typeface="Cambria Math" panose="020405030504060302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zh-CN" altLang="zh-CN" sz="2000">
                                <a:solidFill>
                                  <a:srgbClr val="ED7D31"/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sub>
                          <m:sup>
                            <m:r>
                              <a:rPr lang="zh-CN" altLang="zh-CN" sz="2000">
                                <a:solidFill>
                                  <a:srgbClr val="ED7D31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zh-CN" altLang="zh-CN" sz="2000">
                                <a:solidFill>
                                  <a:srgbClr val="ED7D31"/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zh-CN" altLang="zh-CN" sz="2000">
                                <a:solidFill>
                                  <a:srgbClr val="ED7D31"/>
                                </a:solidFill>
                                <a:latin typeface="Cambria Math" panose="02040503050406030204" pitchFamily="18" charset="0"/>
                              </a:rPr>
                              <m:t>𝟖</m:t>
                            </m:r>
                          </m:sup>
                        </m:sSubSup>
                      </m:den>
                    </m:f>
                  </m:oMath>
                </a14:m>
                <a:endParaRPr lang="en-US" altLang="zh-CN" sz="2000" dirty="0">
                  <a:latin typeface="Noto Sans SC" panose="020B0200000000000000" pitchFamily="34" charset="-122"/>
                  <a:ea typeface="Noto Sans SC" panose="020B0200000000000000" pitchFamily="34" charset="-122"/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AA166FBB-D187-FBCA-A5DB-FFE1ABFA27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3150" y="1416874"/>
                <a:ext cx="3874500" cy="78316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箭头: 右 8">
            <a:extLst>
              <a:ext uri="{FF2B5EF4-FFF2-40B4-BE49-F238E27FC236}">
                <a16:creationId xmlns:a16="http://schemas.microsoft.com/office/drawing/2014/main" id="{496C540B-A72F-32EB-AD99-927E125E37CF}"/>
              </a:ext>
            </a:extLst>
          </p:cNvPr>
          <p:cNvSpPr/>
          <p:nvPr/>
        </p:nvSpPr>
        <p:spPr>
          <a:xfrm>
            <a:off x="6508438" y="1766202"/>
            <a:ext cx="306475" cy="321904"/>
          </a:xfrm>
          <a:prstGeom prst="rightArrow">
            <a:avLst/>
          </a:prstGeom>
          <a:solidFill>
            <a:srgbClr val="00B0F0"/>
          </a:solidFill>
          <a:ln>
            <a:solidFill>
              <a:srgbClr val="17359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sp>
        <p:nvSpPr>
          <p:cNvPr id="20" name="AutoShape 6">
            <a:extLst>
              <a:ext uri="{FF2B5EF4-FFF2-40B4-BE49-F238E27FC236}">
                <a16:creationId xmlns:a16="http://schemas.microsoft.com/office/drawing/2014/main" id="{EC74739A-9D69-4E59-82B4-92A626EC57F1}"/>
              </a:ext>
            </a:extLst>
          </p:cNvPr>
          <p:cNvSpPr/>
          <p:nvPr/>
        </p:nvSpPr>
        <p:spPr>
          <a:xfrm>
            <a:off x="0" y="698823"/>
            <a:ext cx="12192000" cy="508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8A2BE2">
                  <a:alpha val="0"/>
                </a:srgbClr>
              </a:gs>
              <a:gs pos="50000">
                <a:srgbClr val="8A2BE2">
                  <a:alpha val="70000"/>
                </a:srgbClr>
              </a:gs>
              <a:gs pos="100000">
                <a:srgbClr val="8A2BE2">
                  <a:alpha val="0"/>
                </a:srgbClr>
              </a:gs>
            </a:gsLst>
            <a:lin ang="0"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D1A95D05-D5EC-49BE-87F8-FC03285F8A2E}"/>
              </a:ext>
            </a:extLst>
          </p:cNvPr>
          <p:cNvCxnSpPr>
            <a:cxnSpLocks/>
          </p:cNvCxnSpPr>
          <p:nvPr/>
        </p:nvCxnSpPr>
        <p:spPr>
          <a:xfrm>
            <a:off x="680655" y="1291356"/>
            <a:ext cx="5739195" cy="0"/>
          </a:xfrm>
          <a:prstGeom prst="line">
            <a:avLst/>
          </a:prstGeom>
          <a:ln w="19050">
            <a:solidFill>
              <a:srgbClr val="1116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67089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29684325-7A7D-44E8-A6ED-2651BDA626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760" y="622724"/>
            <a:ext cx="3420000" cy="2881275"/>
          </a:xfrm>
          <a:prstGeom prst="rect">
            <a:avLst/>
          </a:prstGeom>
        </p:spPr>
      </p:pic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E60D7EB-6E0B-4ECC-B354-B4386B3D1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BA40-8B19-4DCD-A731-1C3B1C379E7D}" type="datetime1">
              <a:rPr lang="zh-CN" altLang="en-US" smtClean="0"/>
              <a:t>2026/8/17</a:t>
            </a:fld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C869073-DF33-439A-ACAB-CABE54F43E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8321" y="618520"/>
            <a:ext cx="3420000" cy="2912008"/>
          </a:xfrm>
          <a:prstGeom prst="rect">
            <a:avLst/>
          </a:prstGeom>
        </p:spPr>
      </p:pic>
      <p:sp>
        <p:nvSpPr>
          <p:cNvPr id="12" name="标题 1">
            <a:extLst>
              <a:ext uri="{FF2B5EF4-FFF2-40B4-BE49-F238E27FC236}">
                <a16:creationId xmlns:a16="http://schemas.microsoft.com/office/drawing/2014/main" id="{F0D3A71B-D4C1-4D3E-94EF-F11FD3678B0A}"/>
              </a:ext>
            </a:extLst>
          </p:cNvPr>
          <p:cNvSpPr txBox="1">
            <a:spLocks/>
          </p:cNvSpPr>
          <p:nvPr/>
        </p:nvSpPr>
        <p:spPr>
          <a:xfrm>
            <a:off x="838200" y="-79549"/>
            <a:ext cx="10515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2400" b="1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r>
              <a:rPr lang="zh-CN" altLang="en-US" sz="3200" dirty="0"/>
              <a:t>能谱分析</a:t>
            </a:r>
            <a:r>
              <a:rPr lang="en-US" altLang="zh-CN" sz="3200" dirty="0"/>
              <a:t>—</a:t>
            </a:r>
            <a:r>
              <a:rPr lang="zh-CN" altLang="en-US" sz="3200" dirty="0"/>
              <a:t>模型预期成分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114D536D-A70B-4BD0-9D65-14CC9D6D44CD}"/>
              </a:ext>
            </a:extLst>
          </p:cNvPr>
          <p:cNvSpPr txBox="1"/>
          <p:nvPr/>
        </p:nvSpPr>
        <p:spPr>
          <a:xfrm>
            <a:off x="3556219" y="968841"/>
            <a:ext cx="1140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/>
              <a:t>Gaisser</a:t>
            </a:r>
            <a:endParaRPr lang="zh-CN" altLang="en-US" dirty="0"/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5F760AE0-96BC-4982-880F-2E442F8882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8003" y="3518894"/>
            <a:ext cx="3420000" cy="294279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37DD3E74-AFA2-461D-AA95-D4D4B0F2FC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3760" y="3501754"/>
            <a:ext cx="3420000" cy="2977070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813DDC5F-C082-49B7-AE99-D3FF6A80F578}"/>
              </a:ext>
            </a:extLst>
          </p:cNvPr>
          <p:cNvSpPr txBox="1"/>
          <p:nvPr/>
        </p:nvSpPr>
        <p:spPr>
          <a:xfrm>
            <a:off x="7156219" y="977342"/>
            <a:ext cx="1140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/>
              <a:t>Horandel</a:t>
            </a:r>
            <a:endParaRPr lang="zh-CN" altLang="en-US" dirty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C718FF46-C6CC-43DA-A475-F7C7E56491B0}"/>
              </a:ext>
            </a:extLst>
          </p:cNvPr>
          <p:cNvSpPr txBox="1"/>
          <p:nvPr/>
        </p:nvSpPr>
        <p:spPr>
          <a:xfrm>
            <a:off x="1596109" y="4008454"/>
            <a:ext cx="1140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GSF</a:t>
            </a:r>
            <a:endParaRPr lang="zh-CN" altLang="en-US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3C07B811-3F53-4341-9B36-0D247E78CB2C}"/>
              </a:ext>
            </a:extLst>
          </p:cNvPr>
          <p:cNvSpPr txBox="1"/>
          <p:nvPr/>
        </p:nvSpPr>
        <p:spPr>
          <a:xfrm>
            <a:off x="5412562" y="3972034"/>
            <a:ext cx="1140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LVBI</a:t>
            </a:r>
            <a:endParaRPr lang="zh-CN" altLang="en-US" dirty="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2CA86538-02A3-47E0-9578-24B87BEF0BDE}"/>
              </a:ext>
            </a:extLst>
          </p:cNvPr>
          <p:cNvSpPr txBox="1"/>
          <p:nvPr/>
        </p:nvSpPr>
        <p:spPr>
          <a:xfrm>
            <a:off x="8126494" y="3091095"/>
            <a:ext cx="4160756" cy="18921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000" dirty="0"/>
              <a:t>QGSJET</a:t>
            </a:r>
            <a:r>
              <a:rPr lang="zh-CN" altLang="en-US" sz="2000" dirty="0"/>
              <a:t>强相互作用模型下的成分模型对比：</a:t>
            </a:r>
            <a:endParaRPr lang="en-US" altLang="zh-CN" sz="20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dirty="0">
                <a:solidFill>
                  <a:srgbClr val="ED7D31"/>
                </a:solidFill>
              </a:rPr>
              <a:t>不同模型</a:t>
            </a:r>
            <a:r>
              <a:rPr lang="zh-CN" altLang="en-US" sz="2000" dirty="0"/>
              <a:t>预期的铁核占比</a:t>
            </a:r>
            <a:r>
              <a:rPr lang="zh-CN" altLang="en-US" sz="2000" dirty="0">
                <a:solidFill>
                  <a:srgbClr val="ED7D31"/>
                </a:solidFill>
              </a:rPr>
              <a:t>差异大</a:t>
            </a:r>
            <a:endParaRPr lang="en-US" altLang="zh-CN" sz="2000" dirty="0">
              <a:solidFill>
                <a:srgbClr val="ED7D31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dirty="0"/>
              <a:t>后续使用</a:t>
            </a:r>
            <a:r>
              <a:rPr lang="en-US" altLang="zh-CN" sz="2000" dirty="0"/>
              <a:t>GSF</a:t>
            </a:r>
            <a:r>
              <a:rPr lang="zh-CN" altLang="en-US" sz="2000" dirty="0"/>
              <a:t>模型来对比数据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B3AA9201-FF10-452A-A5E0-100DB66F40A1}"/>
                  </a:ext>
                </a:extLst>
              </p:cNvPr>
              <p:cNvSpPr txBox="1"/>
              <p:nvPr/>
            </p:nvSpPr>
            <p:spPr>
              <a:xfrm>
                <a:off x="8258653" y="1618182"/>
                <a:ext cx="3874500" cy="9210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457200" indent="-457200">
                  <a:lnSpc>
                    <a:spcPct val="150000"/>
                  </a:lnSpc>
                  <a:buFont typeface="Wingdings" panose="05000000000000000000" pitchFamily="2" charset="2"/>
                  <a:buChar char="p"/>
                  <a:defRPr sz="2800" b="0" i="0">
                    <a:solidFill>
                      <a:srgbClr val="404040"/>
                    </a:solidFill>
                    <a:effectLst/>
                    <a:latin typeface="quote-cjk-patch"/>
                  </a:defRPr>
                </a:lvl1pPr>
              </a:lstStyle>
              <a:p>
                <a:pPr marL="0" indent="0">
                  <a:buNone/>
                </a:pPr>
                <a:r>
                  <a:rPr lang="en-US" altLang="zh-CN" sz="2400" dirty="0"/>
                  <a:t>	</a:t>
                </a:r>
                <a:r>
                  <a:rPr lang="zh-CN" altLang="zh-CN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 smtClean="0">
                            <a:solidFill>
                              <a:srgbClr val="ED7D3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zh-CN" sz="2400">
                            <a:solidFill>
                              <a:srgbClr val="ED7D31"/>
                            </a:solidFill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  <m:sub>
                        <m:r>
                          <a:rPr lang="zh-CN" altLang="zh-CN" sz="2400">
                            <a:solidFill>
                              <a:srgbClr val="ED7D31"/>
                            </a:solidFill>
                            <a:latin typeface="Cambria Math" panose="02040503050406030204" pitchFamily="18" charset="0"/>
                          </a:rPr>
                          <m:t>𝝁</m:t>
                        </m:r>
                        <m:r>
                          <a:rPr lang="zh-CN" altLang="zh-CN" sz="2400">
                            <a:solidFill>
                              <a:srgbClr val="ED7D31"/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sub>
                    </m:sSub>
                    <m:r>
                      <a:rPr lang="zh-CN" altLang="zh-CN" sz="2400">
                        <a:solidFill>
                          <a:srgbClr val="ED7D3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zh-CN" altLang="zh-CN" sz="2400" i="1">
                            <a:solidFill>
                              <a:srgbClr val="ED7D3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400" i="1">
                                <a:solidFill>
                                  <a:srgbClr val="ED7D3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zh-CN" sz="2400">
                                <a:solidFill>
                                  <a:srgbClr val="ED7D31"/>
                                </a:solidFill>
                                <a:latin typeface="Cambria Math" panose="020405030504060302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zh-CN" altLang="zh-CN" sz="2400">
                                <a:solidFill>
                                  <a:srgbClr val="ED7D31"/>
                                </a:solidFill>
                                <a:latin typeface="Cambria Math" panose="02040503050406030204" pitchFamily="18" charset="0"/>
                              </a:rPr>
                              <m:t>𝝁</m:t>
                            </m:r>
                          </m:sub>
                        </m:sSub>
                      </m:num>
                      <m:den>
                        <m:sSubSup>
                          <m:sSubSupPr>
                            <m:ctrlPr>
                              <a:rPr lang="zh-CN" altLang="zh-CN" sz="2400" i="1">
                                <a:solidFill>
                                  <a:srgbClr val="ED7D3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zh-CN" altLang="zh-CN" sz="2400">
                                <a:solidFill>
                                  <a:srgbClr val="ED7D31"/>
                                </a:solidFill>
                                <a:latin typeface="Cambria Math" panose="020405030504060302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zh-CN" altLang="zh-CN" sz="2400">
                                <a:solidFill>
                                  <a:srgbClr val="ED7D31"/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sub>
                          <m:sup>
                            <m:r>
                              <a:rPr lang="zh-CN" altLang="zh-CN" sz="2400">
                                <a:solidFill>
                                  <a:srgbClr val="ED7D31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zh-CN" altLang="zh-CN" sz="2400">
                                <a:solidFill>
                                  <a:srgbClr val="ED7D31"/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zh-CN" altLang="zh-CN" sz="2400">
                                <a:solidFill>
                                  <a:srgbClr val="ED7D31"/>
                                </a:solidFill>
                                <a:latin typeface="Cambria Math" panose="02040503050406030204" pitchFamily="18" charset="0"/>
                              </a:rPr>
                              <m:t>𝟖</m:t>
                            </m:r>
                          </m:sup>
                        </m:sSubSup>
                      </m:den>
                    </m:f>
                  </m:oMath>
                </a14:m>
                <a:endParaRPr lang="en-US" altLang="zh-CN" sz="2400" dirty="0"/>
              </a:p>
            </p:txBody>
          </p:sp>
        </mc:Choice>
        <mc:Fallback xmlns="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B3AA9201-FF10-452A-A5E0-100DB66F40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8653" y="1618182"/>
                <a:ext cx="3874500" cy="9210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9614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>
            <a:extLst>
              <a:ext uri="{FF2B5EF4-FFF2-40B4-BE49-F238E27FC236}">
                <a16:creationId xmlns:a16="http://schemas.microsoft.com/office/drawing/2014/main" id="{2FFFB40E-7D78-3DE5-15AA-A9061F0BB8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0" y="2665153"/>
            <a:ext cx="1697489" cy="1277695"/>
          </a:xfrm>
          <a:prstGeom prst="rect">
            <a:avLst/>
          </a:prstGeom>
        </p:spPr>
      </p:pic>
      <p:sp>
        <p:nvSpPr>
          <p:cNvPr id="2" name="日期占位符 1">
            <a:extLst>
              <a:ext uri="{FF2B5EF4-FFF2-40B4-BE49-F238E27FC236}">
                <a16:creationId xmlns:a16="http://schemas.microsoft.com/office/drawing/2014/main" id="{0E198165-FBD3-5C76-2814-03C89CF7B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AE47D-E86D-4A35-A23D-EB51175107B3}" type="datetime1">
              <a:rPr lang="zh-CN" altLang="en-US" smtClean="0">
                <a:latin typeface="Noto Sans SC" panose="020B0200000000000000" pitchFamily="34" charset="-122"/>
                <a:ea typeface="Noto Sans SC" panose="020B0200000000000000" pitchFamily="34" charset="-122"/>
              </a:rPr>
              <a:t>2026/8/17</a:t>
            </a:fld>
            <a:endParaRPr lang="zh-CN" altLang="en-US"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sp>
        <p:nvSpPr>
          <p:cNvPr id="14" name="标题 1">
            <a:extLst>
              <a:ext uri="{FF2B5EF4-FFF2-40B4-BE49-F238E27FC236}">
                <a16:creationId xmlns:a16="http://schemas.microsoft.com/office/drawing/2014/main" id="{D01BD6EC-3EAB-9925-68C4-E052040C8411}"/>
              </a:ext>
            </a:extLst>
          </p:cNvPr>
          <p:cNvSpPr txBox="1">
            <a:spLocks/>
          </p:cNvSpPr>
          <p:nvPr/>
        </p:nvSpPr>
        <p:spPr>
          <a:xfrm>
            <a:off x="838200" y="72851"/>
            <a:ext cx="10515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2400" b="1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r>
              <a:rPr lang="zh-CN" altLang="en-US" sz="32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成分鉴别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CD3357B3-CA2E-D91E-8852-FF6B474646A6}"/>
              </a:ext>
            </a:extLst>
          </p:cNvPr>
          <p:cNvSpPr txBox="1"/>
          <p:nvPr/>
        </p:nvSpPr>
        <p:spPr>
          <a:xfrm>
            <a:off x="629855" y="749623"/>
            <a:ext cx="552329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400" b="1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纯度和挑选效率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3A20D5B5-6F13-DB82-0479-426B2F4D5A7A}"/>
              </a:ext>
            </a:extLst>
          </p:cNvPr>
          <p:cNvSpPr txBox="1"/>
          <p:nvPr/>
        </p:nvSpPr>
        <p:spPr>
          <a:xfrm>
            <a:off x="596476" y="4783249"/>
            <a:ext cx="5823374" cy="1689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l">
              <a:lnSpc>
                <a:spcPct val="150000"/>
              </a:lnSpc>
            </a:pPr>
            <a:r>
              <a:rPr lang="en-US" altLang="zh-CN" sz="2400" i="0" dirty="0">
                <a:effectLst/>
                <a:latin typeface="Noto Sans SC" panose="020B0200000000000000" pitchFamily="34" charset="-122"/>
                <a:ea typeface="Noto Sans SC" panose="020B0200000000000000" pitchFamily="34" charset="-122"/>
              </a:rPr>
              <a:t>50% </a:t>
            </a:r>
            <a:r>
              <a:rPr lang="zh-CN" altLang="en-US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挑选效率时的纯度：</a:t>
            </a:r>
            <a:endParaRPr lang="en-US" altLang="zh-CN" sz="2400" i="0" dirty="0">
              <a:effectLst/>
              <a:latin typeface="Noto Sans SC" panose="020B0200000000000000" pitchFamily="34" charset="-122"/>
              <a:ea typeface="Noto Sans SC" panose="020B0200000000000000" pitchFamily="34" charset="-122"/>
            </a:endParaRPr>
          </a:p>
          <a:p>
            <a:pPr lvl="2" algn="l">
              <a:lnSpc>
                <a:spcPct val="150000"/>
              </a:lnSpc>
            </a:pPr>
            <a:r>
              <a:rPr lang="en-US" altLang="zh-CN" sz="2400" i="0" dirty="0">
                <a:effectLst/>
                <a:latin typeface="Noto Sans SC" panose="020B0200000000000000" pitchFamily="34" charset="-122"/>
                <a:ea typeface="Noto Sans SC" panose="020B0200000000000000" pitchFamily="34" charset="-122"/>
              </a:rPr>
              <a:t>Gaisser, </a:t>
            </a:r>
            <a:r>
              <a:rPr lang="en-US" altLang="zh-CN" sz="2400" i="0" dirty="0" err="1">
                <a:effectLst/>
                <a:latin typeface="Noto Sans SC" panose="020B0200000000000000" pitchFamily="34" charset="-122"/>
                <a:ea typeface="Noto Sans SC" panose="020B0200000000000000" pitchFamily="34" charset="-122"/>
              </a:rPr>
              <a:t>Horandel</a:t>
            </a:r>
            <a:r>
              <a:rPr lang="en-US" altLang="zh-CN" sz="2400" i="0" dirty="0">
                <a:effectLst/>
                <a:latin typeface="Noto Sans SC" panose="020B0200000000000000" pitchFamily="34" charset="-122"/>
                <a:ea typeface="Noto Sans SC" panose="020B0200000000000000" pitchFamily="34" charset="-122"/>
              </a:rPr>
              <a:t>, LVBI </a:t>
            </a:r>
            <a:r>
              <a:rPr lang="en-US" altLang="zh-CN" sz="2400" i="0" dirty="0">
                <a:solidFill>
                  <a:srgbClr val="ED7D31"/>
                </a:solidFill>
                <a:effectLst/>
                <a:latin typeface="Noto Sans SC" panose="020B0200000000000000" pitchFamily="34" charset="-122"/>
                <a:ea typeface="Noto Sans SC" panose="020B0200000000000000" pitchFamily="34" charset="-122"/>
              </a:rPr>
              <a:t>&gt;90%  </a:t>
            </a:r>
          </a:p>
          <a:p>
            <a:pPr lvl="2" algn="l">
              <a:lnSpc>
                <a:spcPct val="150000"/>
              </a:lnSpc>
            </a:pPr>
            <a:r>
              <a:rPr lang="en-US" altLang="zh-CN" sz="2400" i="0" dirty="0">
                <a:effectLst/>
                <a:latin typeface="Noto Sans SC" panose="020B0200000000000000" pitchFamily="34" charset="-122"/>
                <a:ea typeface="Noto Sans SC" panose="020B0200000000000000" pitchFamily="34" charset="-122"/>
              </a:rPr>
              <a:t>GSF </a:t>
            </a:r>
            <a:r>
              <a:rPr lang="en-US" altLang="zh-CN" sz="2400" dirty="0">
                <a:solidFill>
                  <a:srgbClr val="ED7D31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&gt;</a:t>
            </a:r>
            <a:r>
              <a:rPr lang="en-US" altLang="zh-CN" sz="2400" i="0" dirty="0">
                <a:solidFill>
                  <a:srgbClr val="ED7D31"/>
                </a:solidFill>
                <a:effectLst/>
                <a:latin typeface="Noto Sans SC" panose="020B0200000000000000" pitchFamily="34" charset="-122"/>
                <a:ea typeface="Noto Sans SC" panose="020B0200000000000000" pitchFamily="34" charset="-122"/>
              </a:rPr>
              <a:t>84%  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C70A77A6-7DAC-D488-2E24-BA7B88A374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3279" y="1990134"/>
            <a:ext cx="2749182" cy="1716022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311911CF-BDF4-42A0-9AB6-1A121ADDD6AC}"/>
              </a:ext>
            </a:extLst>
          </p:cNvPr>
          <p:cNvSpPr txBox="1"/>
          <p:nvPr/>
        </p:nvSpPr>
        <p:spPr>
          <a:xfrm>
            <a:off x="1471680" y="6241253"/>
            <a:ext cx="6141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baseline="300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*</a:t>
            </a:r>
            <a:r>
              <a:rPr lang="zh-CN" altLang="en-US" sz="20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逐点使用挑选变量值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A8A958F7-00E0-4C71-A6F0-CDC3B9C3A134}"/>
              </a:ext>
            </a:extLst>
          </p:cNvPr>
          <p:cNvSpPr txBox="1"/>
          <p:nvPr/>
        </p:nvSpPr>
        <p:spPr>
          <a:xfrm>
            <a:off x="6784498" y="4778216"/>
            <a:ext cx="5036270" cy="1689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其余成分对铁核的污染率：</a:t>
            </a:r>
            <a:endParaRPr lang="en-US" altLang="zh-CN" sz="2400" dirty="0">
              <a:latin typeface="Noto Sans SC" panose="020B0200000000000000" pitchFamily="34" charset="-122"/>
              <a:ea typeface="Noto Sans SC" panose="020B0200000000000000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	18.78% @ 3-4 </a:t>
            </a:r>
            <a:r>
              <a:rPr lang="en-US" altLang="zh-CN" sz="2400" dirty="0" err="1">
                <a:latin typeface="Noto Sans SC" panose="020B0200000000000000" pitchFamily="34" charset="-122"/>
                <a:ea typeface="Noto Sans SC" panose="020B0200000000000000" pitchFamily="34" charset="-122"/>
              </a:rPr>
              <a:t>PeV</a:t>
            </a:r>
            <a:r>
              <a:rPr lang="zh-CN" altLang="en-US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 </a:t>
            </a:r>
            <a:endParaRPr lang="en-US" altLang="zh-CN" sz="2400" dirty="0">
              <a:latin typeface="Noto Sans SC" panose="020B0200000000000000" pitchFamily="34" charset="-122"/>
              <a:ea typeface="Noto Sans SC" panose="020B0200000000000000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	2.59% @ 30-40 </a:t>
            </a:r>
            <a:r>
              <a:rPr lang="en-US" altLang="zh-CN" sz="2400" dirty="0" err="1">
                <a:latin typeface="Noto Sans SC" panose="020B0200000000000000" pitchFamily="34" charset="-122"/>
                <a:ea typeface="Noto Sans SC" panose="020B0200000000000000" pitchFamily="34" charset="-122"/>
              </a:rPr>
              <a:t>PeV</a:t>
            </a:r>
            <a:endParaRPr lang="zh-CN" altLang="en-US" sz="2400" dirty="0"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8CFB7E5D-1387-6D66-8D63-1D3AF32C17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4498" y="1624135"/>
            <a:ext cx="4226038" cy="3159543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52718EE6-DE2D-AC2C-E6FD-C6FAABDCD3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0925" y="1635513"/>
            <a:ext cx="4320000" cy="315352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0EDD75F6-BECC-42A7-8939-220FD4CC9E32}"/>
              </a:ext>
            </a:extLst>
          </p:cNvPr>
          <p:cNvSpPr txBox="1"/>
          <p:nvPr/>
        </p:nvSpPr>
        <p:spPr>
          <a:xfrm>
            <a:off x="4694014" y="3635071"/>
            <a:ext cx="8708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纯度</a:t>
            </a:r>
            <a:endParaRPr lang="en-US" altLang="zh-CN" sz="1400" dirty="0"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D29C1858-2536-4343-B646-8B6A9F0FF431}"/>
              </a:ext>
            </a:extLst>
          </p:cNvPr>
          <p:cNvSpPr txBox="1"/>
          <p:nvPr/>
        </p:nvSpPr>
        <p:spPr>
          <a:xfrm>
            <a:off x="4688138" y="4047918"/>
            <a:ext cx="8708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效率</a:t>
            </a:r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24708EA8-8C42-4F60-916D-72F723E04ED1}"/>
              </a:ext>
            </a:extLst>
          </p:cNvPr>
          <p:cNvCxnSpPr>
            <a:cxnSpLocks/>
          </p:cNvCxnSpPr>
          <p:nvPr/>
        </p:nvCxnSpPr>
        <p:spPr>
          <a:xfrm>
            <a:off x="680655" y="1272774"/>
            <a:ext cx="5739195" cy="0"/>
          </a:xfrm>
          <a:prstGeom prst="line">
            <a:avLst/>
          </a:prstGeom>
          <a:ln w="19050">
            <a:solidFill>
              <a:srgbClr val="1116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AutoShape 6">
            <a:extLst>
              <a:ext uri="{FF2B5EF4-FFF2-40B4-BE49-F238E27FC236}">
                <a16:creationId xmlns:a16="http://schemas.microsoft.com/office/drawing/2014/main" id="{24428C68-51EC-48DD-A620-A03B444F1F98}"/>
              </a:ext>
            </a:extLst>
          </p:cNvPr>
          <p:cNvSpPr/>
          <p:nvPr/>
        </p:nvSpPr>
        <p:spPr>
          <a:xfrm>
            <a:off x="0" y="698823"/>
            <a:ext cx="12192000" cy="508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8A2BE2">
                  <a:alpha val="0"/>
                </a:srgbClr>
              </a:gs>
              <a:gs pos="50000">
                <a:srgbClr val="8A2BE2">
                  <a:alpha val="70000"/>
                </a:srgbClr>
              </a:gs>
              <a:gs pos="100000">
                <a:srgbClr val="8A2BE2">
                  <a:alpha val="0"/>
                </a:srgbClr>
              </a:gs>
            </a:gsLst>
            <a:lin ang="0"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475365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759AA50-ADC8-57D2-12B3-ACBC4A0A2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4E985-9DD6-4AB0-9472-6E52A5A066BF}" type="datetime1">
              <a:rPr lang="zh-CN" altLang="en-US" smtClean="0"/>
              <a:t>2026/8/17</a:t>
            </a:fld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1E20E31-A0F4-4EB2-7E34-E2E4E55E26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630" y="1615928"/>
            <a:ext cx="4500000" cy="331663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2CA9A94-6853-C169-6594-50E6D8777B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4640" y="1625531"/>
            <a:ext cx="4500000" cy="3307034"/>
          </a:xfrm>
          <a:prstGeom prst="rect">
            <a:avLst/>
          </a:prstGeom>
        </p:spPr>
      </p:pic>
      <p:sp>
        <p:nvSpPr>
          <p:cNvPr id="7" name="标题 1">
            <a:extLst>
              <a:ext uri="{FF2B5EF4-FFF2-40B4-BE49-F238E27FC236}">
                <a16:creationId xmlns:a16="http://schemas.microsoft.com/office/drawing/2014/main" id="{F737C856-10DC-6732-CD19-A7C284DD63F4}"/>
              </a:ext>
            </a:extLst>
          </p:cNvPr>
          <p:cNvSpPr txBox="1">
            <a:spLocks/>
          </p:cNvSpPr>
          <p:nvPr/>
        </p:nvSpPr>
        <p:spPr>
          <a:xfrm>
            <a:off x="838200" y="-79549"/>
            <a:ext cx="10515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2400" b="1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r>
              <a:rPr lang="zh-CN" altLang="en-US" sz="3200" dirty="0"/>
              <a:t>能谱分析</a:t>
            </a:r>
            <a:r>
              <a:rPr lang="en-US" altLang="zh-CN" sz="3200" dirty="0"/>
              <a:t>—</a:t>
            </a:r>
            <a:r>
              <a:rPr lang="zh-CN" altLang="en-US" sz="3200" dirty="0"/>
              <a:t>成分鉴别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F817B7C-8FB9-1D98-78D7-26B1D29A5869}"/>
              </a:ext>
            </a:extLst>
          </p:cNvPr>
          <p:cNvSpPr txBox="1"/>
          <p:nvPr/>
        </p:nvSpPr>
        <p:spPr>
          <a:xfrm>
            <a:off x="629855" y="749623"/>
            <a:ext cx="55232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400" b="1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dirty="0"/>
              <a:t>纯度和挑选效率</a:t>
            </a:r>
          </a:p>
        </p:txBody>
      </p: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B0C95BBB-B90D-EB7E-993E-CE71249DB7F9}"/>
              </a:ext>
            </a:extLst>
          </p:cNvPr>
          <p:cNvCxnSpPr>
            <a:cxnSpLocks/>
          </p:cNvCxnSpPr>
          <p:nvPr/>
        </p:nvCxnSpPr>
        <p:spPr>
          <a:xfrm>
            <a:off x="680655" y="1240556"/>
            <a:ext cx="5739195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>
            <a:extLst>
              <a:ext uri="{FF2B5EF4-FFF2-40B4-BE49-F238E27FC236}">
                <a16:creationId xmlns:a16="http://schemas.microsoft.com/office/drawing/2014/main" id="{88B3FCA3-7AAC-6228-6B5E-CD31453C4CE3}"/>
              </a:ext>
            </a:extLst>
          </p:cNvPr>
          <p:cNvSpPr txBox="1"/>
          <p:nvPr/>
        </p:nvSpPr>
        <p:spPr>
          <a:xfrm>
            <a:off x="629855" y="4832356"/>
            <a:ext cx="11134127" cy="14246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拟合逐</a:t>
            </a:r>
            <a:r>
              <a:rPr lang="en-US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bin</a:t>
            </a:r>
            <a:r>
              <a:rPr lang="zh-CN" altLang="en-US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的挑选值，用拟合的平滑曲线挑选铁核成分，</a:t>
            </a:r>
            <a:r>
              <a:rPr lang="zh-CN" altLang="en-US" sz="2000" b="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带入计算纯度和效率，可</a:t>
            </a:r>
            <a:r>
              <a:rPr lang="zh-CN" altLang="en-US" sz="2000" b="1" dirty="0">
                <a:solidFill>
                  <a:srgbClr val="ED7D3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直观看到误差</a:t>
            </a:r>
            <a:r>
              <a:rPr lang="zh-CN" altLang="en-US" sz="2000" b="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；</a:t>
            </a:r>
            <a:endParaRPr lang="en-US" altLang="zh-CN" sz="2000" b="0" dirty="0">
              <a:solidFill>
                <a:srgbClr val="000000"/>
              </a:solidFill>
              <a:effectLst/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10 </a:t>
            </a:r>
            <a:r>
              <a:rPr lang="en-US" altLang="zh-CN" sz="2000" b="1" dirty="0" err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PeV</a:t>
            </a:r>
            <a:r>
              <a:rPr lang="zh-CN" altLang="en-US" sz="20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以上由于模拟数据量小</a:t>
            </a:r>
            <a:r>
              <a:rPr lang="zh-CN" altLang="en-US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，误差较大；</a:t>
            </a:r>
            <a:endParaRPr lang="en-US" altLang="zh-CN" sz="20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纯度和效率修正给能谱</a:t>
            </a:r>
            <a:r>
              <a:rPr lang="zh-CN" altLang="en-US" sz="2000" b="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带来的</a:t>
            </a:r>
            <a:r>
              <a:rPr lang="zh-CN" altLang="en-US" sz="2000" b="1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误差</a:t>
            </a:r>
            <a:r>
              <a:rPr lang="zh-CN" altLang="en-US" sz="2000" b="1" dirty="0">
                <a:solidFill>
                  <a:srgbClr val="ED7D3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最大为</a:t>
            </a:r>
            <a:r>
              <a:rPr lang="en-US" altLang="zh-CN" sz="2000" dirty="0">
                <a:solidFill>
                  <a:srgbClr val="ED7D31"/>
                </a:solidFill>
                <a:latin typeface="XITS-Regular"/>
              </a:rPr>
              <a:t>10.07%</a:t>
            </a:r>
            <a:endParaRPr lang="zh-CN" altLang="en-US" sz="2000" b="1" dirty="0">
              <a:solidFill>
                <a:srgbClr val="ED7D3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BAA6F786-C3C1-48E4-AD67-E01FEE0A70A6}"/>
              </a:ext>
            </a:extLst>
          </p:cNvPr>
          <p:cNvSpPr txBox="1"/>
          <p:nvPr/>
        </p:nvSpPr>
        <p:spPr>
          <a:xfrm>
            <a:off x="3082369" y="1248378"/>
            <a:ext cx="6141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使用挑选变量的拟合值</a:t>
            </a:r>
            <a:endParaRPr lang="zh-CN" altLang="en-US" sz="2000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CC7D7197-B3D0-4343-829C-E7826F9714E7}"/>
              </a:ext>
            </a:extLst>
          </p:cNvPr>
          <p:cNvSpPr txBox="1"/>
          <p:nvPr/>
        </p:nvSpPr>
        <p:spPr>
          <a:xfrm>
            <a:off x="5016969" y="3722753"/>
            <a:ext cx="8708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/>
              <a:t>纯度</a:t>
            </a:r>
            <a:endParaRPr lang="en-US" altLang="zh-CN" sz="1400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F16AABE8-C448-4375-BF9B-6FD4A3F14B22}"/>
              </a:ext>
            </a:extLst>
          </p:cNvPr>
          <p:cNvSpPr txBox="1"/>
          <p:nvPr/>
        </p:nvSpPr>
        <p:spPr>
          <a:xfrm>
            <a:off x="5011093" y="4135600"/>
            <a:ext cx="8708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dirty="0"/>
              <a:t>效率</a:t>
            </a:r>
          </a:p>
        </p:txBody>
      </p:sp>
    </p:spTree>
    <p:extLst>
      <p:ext uri="{BB962C8B-B14F-4D97-AF65-F5344CB8AC3E}">
        <p14:creationId xmlns:p14="http://schemas.microsoft.com/office/powerpoint/2010/main" val="10303282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FBF5BAFF-0B12-4AC0-B8A4-B560742D7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D5E54-52D7-4A92-8FAB-1B37266A7C37}" type="datetime1">
              <a:rPr lang="zh-CN" altLang="en-US" smtClean="0"/>
              <a:t>2026/8/17</a:t>
            </a:fld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1BA0131-35B5-458C-9857-08B2460B8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062" y="1941597"/>
            <a:ext cx="5040000" cy="3665455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5130DD3D-BC8F-44AF-91A0-A6B5C99603F6}"/>
              </a:ext>
            </a:extLst>
          </p:cNvPr>
          <p:cNvSpPr txBox="1"/>
          <p:nvPr/>
        </p:nvSpPr>
        <p:spPr>
          <a:xfrm>
            <a:off x="7338059" y="1539640"/>
            <a:ext cx="325183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重构流强与预测流强的比值</a:t>
            </a:r>
          </a:p>
        </p:txBody>
      </p:sp>
      <p:sp>
        <p:nvSpPr>
          <p:cNvPr id="7" name="标题 1">
            <a:extLst>
              <a:ext uri="{FF2B5EF4-FFF2-40B4-BE49-F238E27FC236}">
                <a16:creationId xmlns:a16="http://schemas.microsoft.com/office/drawing/2014/main" id="{7A501B81-52B1-47A6-B75A-9EBB763C165D}"/>
              </a:ext>
            </a:extLst>
          </p:cNvPr>
          <p:cNvSpPr txBox="1">
            <a:spLocks/>
          </p:cNvSpPr>
          <p:nvPr/>
        </p:nvSpPr>
        <p:spPr>
          <a:xfrm>
            <a:off x="838200" y="-79549"/>
            <a:ext cx="10515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2400" b="1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r>
              <a:rPr lang="zh-CN" altLang="en-US" sz="3200" dirty="0"/>
              <a:t>能谱分析</a:t>
            </a:r>
            <a:r>
              <a:rPr lang="en-US" altLang="zh-CN" sz="3200" dirty="0"/>
              <a:t>—</a:t>
            </a:r>
            <a:r>
              <a:rPr lang="zh-CN" altLang="en-US" sz="3200" dirty="0"/>
              <a:t>成分鉴别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269FB74E-8569-44D1-BCEC-5A0977C8CA0E}"/>
              </a:ext>
            </a:extLst>
          </p:cNvPr>
          <p:cNvSpPr txBox="1"/>
          <p:nvPr/>
        </p:nvSpPr>
        <p:spPr>
          <a:xfrm>
            <a:off x="629855" y="749623"/>
            <a:ext cx="55232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400" b="1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dirty="0"/>
              <a:t>模型预测流强与重构能谱的对比</a:t>
            </a:r>
          </a:p>
        </p:txBody>
      </p: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9F526121-21D3-47AC-A894-116C74E89DF5}"/>
              </a:ext>
            </a:extLst>
          </p:cNvPr>
          <p:cNvCxnSpPr>
            <a:cxnSpLocks/>
          </p:cNvCxnSpPr>
          <p:nvPr/>
        </p:nvCxnSpPr>
        <p:spPr>
          <a:xfrm>
            <a:off x="680655" y="1240556"/>
            <a:ext cx="5739195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>
            <a:extLst>
              <a:ext uri="{FF2B5EF4-FFF2-40B4-BE49-F238E27FC236}">
                <a16:creationId xmlns:a16="http://schemas.microsoft.com/office/drawing/2014/main" id="{49AFE9A0-87F7-47B8-97F8-72068627D398}"/>
              </a:ext>
            </a:extLst>
          </p:cNvPr>
          <p:cNvSpPr txBox="1"/>
          <p:nvPr/>
        </p:nvSpPr>
        <p:spPr>
          <a:xfrm>
            <a:off x="838200" y="5476556"/>
            <a:ext cx="10980420" cy="9687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由于最高能量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bin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以后没有模拟数据，导致其值偏小</a:t>
            </a:r>
            <a:endParaRPr lang="en-US" altLang="zh-CN" sz="20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GSF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模型还原模型本身得到的流强的差在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6%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以内，还原其他模型得到的流强的差在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17%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以内。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A242DF12-0590-4CB6-A081-45EA0C08B3E6}"/>
              </a:ext>
            </a:extLst>
          </p:cNvPr>
          <p:cNvSpPr txBox="1"/>
          <p:nvPr/>
        </p:nvSpPr>
        <p:spPr>
          <a:xfrm>
            <a:off x="2217461" y="1552506"/>
            <a:ext cx="316039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模型预测流强与重构能谱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2C28D338-5EF9-4A17-8434-B6556A88EB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9850" y="2104820"/>
            <a:ext cx="4680000" cy="3273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6724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3D17491-7D80-8F07-F13F-1C823EE9B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4C524-91C8-4D8E-B4AE-97C778C722EB}" type="datetime1">
              <a:rPr lang="zh-CN" altLang="en-US" smtClean="0"/>
              <a:t>2026/8/17</a:t>
            </a:fld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0976EC0-6B70-7934-286A-031C216D31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9021" y="1642423"/>
            <a:ext cx="3737872" cy="357315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9BE88A7-8A98-8E94-4695-9445872E57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5410" y="1642423"/>
            <a:ext cx="3844606" cy="3596988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2D556297-03DC-DD99-59BB-40A9308E5050}"/>
              </a:ext>
            </a:extLst>
          </p:cNvPr>
          <p:cNvSpPr txBox="1"/>
          <p:nvPr/>
        </p:nvSpPr>
        <p:spPr>
          <a:xfrm>
            <a:off x="680655" y="749623"/>
            <a:ext cx="74577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400" b="1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dirty="0"/>
              <a:t>ED</a:t>
            </a:r>
            <a:r>
              <a:rPr lang="zh-CN" altLang="en-US" dirty="0"/>
              <a:t>探测器的饱和</a:t>
            </a:r>
          </a:p>
        </p:txBody>
      </p:sp>
      <p:sp>
        <p:nvSpPr>
          <p:cNvPr id="9" name="标题 1">
            <a:extLst>
              <a:ext uri="{FF2B5EF4-FFF2-40B4-BE49-F238E27FC236}">
                <a16:creationId xmlns:a16="http://schemas.microsoft.com/office/drawing/2014/main" id="{2BA81F96-102F-7F74-0E30-0F4CC16D6BBA}"/>
              </a:ext>
            </a:extLst>
          </p:cNvPr>
          <p:cNvSpPr txBox="1">
            <a:spLocks/>
          </p:cNvSpPr>
          <p:nvPr/>
        </p:nvSpPr>
        <p:spPr>
          <a:xfrm>
            <a:off x="838200" y="-79549"/>
            <a:ext cx="10515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2400" b="1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r>
              <a:rPr lang="zh-CN" altLang="en-US" sz="3200" dirty="0"/>
              <a:t>能谱分析</a:t>
            </a:r>
            <a:r>
              <a:rPr lang="en-US" altLang="zh-CN" sz="3200" dirty="0"/>
              <a:t>—</a:t>
            </a:r>
            <a:r>
              <a:rPr lang="zh-CN" altLang="en-US" sz="3200" dirty="0"/>
              <a:t>实验数据</a:t>
            </a: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941B3B1F-CBCB-BC3D-F7FC-5252A198DB02}"/>
              </a:ext>
            </a:extLst>
          </p:cNvPr>
          <p:cNvCxnSpPr>
            <a:cxnSpLocks/>
          </p:cNvCxnSpPr>
          <p:nvPr/>
        </p:nvCxnSpPr>
        <p:spPr>
          <a:xfrm>
            <a:off x="680655" y="1240556"/>
            <a:ext cx="5739195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>
            <a:extLst>
              <a:ext uri="{FF2B5EF4-FFF2-40B4-BE49-F238E27FC236}">
                <a16:creationId xmlns:a16="http://schemas.microsoft.com/office/drawing/2014/main" id="{EFEB3F9E-F52B-2132-5F8E-CBDDE48FCD7F}"/>
              </a:ext>
            </a:extLst>
          </p:cNvPr>
          <p:cNvSpPr txBox="1"/>
          <p:nvPr/>
        </p:nvSpPr>
        <p:spPr>
          <a:xfrm>
            <a:off x="1101061" y="5139779"/>
            <a:ext cx="10405008" cy="9685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b="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对于</a:t>
            </a:r>
            <a:r>
              <a:rPr lang="en-US" altLang="zh-CN" sz="2000" b="1" dirty="0">
                <a:solidFill>
                  <a:srgbClr val="ED7D3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10 </a:t>
            </a:r>
            <a:r>
              <a:rPr lang="zh-CN" altLang="en-US" sz="2000" b="1" dirty="0">
                <a:solidFill>
                  <a:srgbClr val="ED7D3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− </a:t>
            </a:r>
            <a:r>
              <a:rPr lang="en-US" altLang="zh-CN" sz="2000" b="1" dirty="0">
                <a:solidFill>
                  <a:srgbClr val="ED7D3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100 </a:t>
            </a:r>
            <a:r>
              <a:rPr lang="en-US" altLang="zh-CN" sz="2000" b="1" dirty="0" err="1">
                <a:solidFill>
                  <a:srgbClr val="ED7D3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PeV</a:t>
            </a:r>
            <a:r>
              <a:rPr lang="zh-CN" altLang="en-US" sz="2000" b="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事例，仍可以使用距芯位</a:t>
            </a:r>
            <a:r>
              <a:rPr lang="en-US" altLang="zh-CN" sz="2000" b="1" dirty="0">
                <a:solidFill>
                  <a:srgbClr val="ED7D3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40 </a:t>
            </a:r>
            <a:r>
              <a:rPr lang="zh-CN" altLang="en-US" sz="2000" b="1" dirty="0">
                <a:solidFill>
                  <a:srgbClr val="ED7D3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− </a:t>
            </a:r>
            <a:r>
              <a:rPr lang="en-US" altLang="zh-CN" sz="2000" b="1" dirty="0">
                <a:solidFill>
                  <a:srgbClr val="ED7D3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60 m</a:t>
            </a:r>
            <a:r>
              <a:rPr lang="zh-CN" altLang="en-US" sz="2000" b="1" dirty="0">
                <a:solidFill>
                  <a:srgbClr val="ED7D3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以内</a:t>
            </a:r>
            <a:r>
              <a:rPr lang="zh-CN" altLang="en-US" sz="2000" b="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的探测器，当能谱需要拓展至</a:t>
            </a:r>
            <a:r>
              <a:rPr lang="en-US" altLang="zh-CN" sz="2000" b="1" dirty="0">
                <a:solidFill>
                  <a:srgbClr val="ED7D3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500 </a:t>
            </a:r>
            <a:r>
              <a:rPr lang="en-US" altLang="zh-CN" sz="2000" b="1" dirty="0" err="1">
                <a:solidFill>
                  <a:srgbClr val="ED7D3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PeV</a:t>
            </a:r>
            <a:r>
              <a:rPr lang="zh-CN" altLang="en-US" sz="2000" b="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时，</a:t>
            </a:r>
            <a:r>
              <a:rPr lang="zh-CN" altLang="en-US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须</a:t>
            </a:r>
            <a:r>
              <a:rPr lang="zh-CN" altLang="en-US" sz="2000" b="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使用距芯位</a:t>
            </a:r>
            <a:r>
              <a:rPr lang="en-US" altLang="zh-CN" sz="2000" b="1" dirty="0">
                <a:solidFill>
                  <a:srgbClr val="ED7D3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60 m</a:t>
            </a:r>
            <a:r>
              <a:rPr lang="zh-CN" altLang="en-US" sz="2000" b="1" dirty="0">
                <a:solidFill>
                  <a:srgbClr val="ED7D3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以外</a:t>
            </a:r>
            <a:r>
              <a:rPr lang="zh-CN" altLang="en-US" sz="2000" b="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的探测器。 </a:t>
            </a:r>
            <a:endParaRPr lang="zh-CN" altLang="en-US" sz="20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80317DC5-91B9-4871-8FB4-5C144854DE01}"/>
                  </a:ext>
                </a:extLst>
              </p:cNvPr>
              <p:cNvSpPr txBox="1"/>
              <p:nvPr/>
            </p:nvSpPr>
            <p:spPr>
              <a:xfrm>
                <a:off x="9696893" y="2371686"/>
                <a:ext cx="2521328" cy="14051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000">
                            <a:latin typeface="Cambria Math" panose="02040503050406030204" pitchFamily="18" charset="0"/>
                          </a:rPr>
                          <m:t>log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10</m:t>
                        </m:r>
                      </m:sub>
                    </m:sSub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𝑃𝑒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&gt;3.75</m:t>
                    </m:r>
                  </m:oMath>
                </a14:m>
                <a:r>
                  <a:rPr lang="zh-CN" altLang="en-US" sz="2000" b="0" dirty="0">
                    <a:solidFill>
                      <a:srgbClr val="000000"/>
                    </a:solidFill>
                    <a:effectLst/>
                    <a:latin typeface="宋体" panose="02010600030101010101" pitchFamily="2" charset="-122"/>
                    <a:ea typeface="宋体" panose="02010600030101010101" pitchFamily="2" charset="-122"/>
                  </a:rPr>
                  <a:t>事例的能量分布，及几个环带</a:t>
                </a:r>
                <a:r>
                  <a:rPr lang="zh-CN" altLang="en-US" sz="20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</a:t>
                </a:r>
                <a:r>
                  <a:rPr lang="zh-CN" altLang="en-US" sz="2000" b="0" dirty="0">
                    <a:solidFill>
                      <a:srgbClr val="000000"/>
                    </a:solidFill>
                    <a:effectLst/>
                    <a:latin typeface="宋体" panose="02010600030101010101" pitchFamily="2" charset="-122"/>
                    <a:ea typeface="宋体" panose="02010600030101010101" pitchFamily="2" charset="-122"/>
                  </a:rPr>
                  <a:t>的能量分布。</a:t>
                </a:r>
                <a:endParaRPr lang="en-US" altLang="zh-CN" sz="2000" b="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80317DC5-91B9-4871-8FB4-5C144854DE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6893" y="2371686"/>
                <a:ext cx="2521328" cy="1405193"/>
              </a:xfrm>
              <a:prstGeom prst="rect">
                <a:avLst/>
              </a:prstGeom>
              <a:blipFill>
                <a:blip r:embed="rId5"/>
                <a:stretch>
                  <a:fillRect l="-2663" r="-1211" b="-64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文本框 12">
            <a:extLst>
              <a:ext uri="{FF2B5EF4-FFF2-40B4-BE49-F238E27FC236}">
                <a16:creationId xmlns:a16="http://schemas.microsoft.com/office/drawing/2014/main" id="{29980BA1-6DB7-45D0-BA19-9C6277551AF5}"/>
              </a:ext>
            </a:extLst>
          </p:cNvPr>
          <p:cNvSpPr txBox="1"/>
          <p:nvPr/>
        </p:nvSpPr>
        <p:spPr>
          <a:xfrm>
            <a:off x="6271098" y="1269825"/>
            <a:ext cx="3651115" cy="481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饱和</a:t>
            </a:r>
            <a:r>
              <a:rPr lang="en-US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ED</a:t>
            </a:r>
            <a:r>
              <a:rPr lang="zh-CN" altLang="en-US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在不同</a:t>
            </a:r>
            <a:r>
              <a:rPr lang="zh-CN" altLang="en-US" sz="2000" b="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环带的能量分布</a:t>
            </a:r>
            <a:endParaRPr lang="en-US" altLang="zh-CN" sz="2000" b="0" dirty="0">
              <a:solidFill>
                <a:srgbClr val="000000"/>
              </a:solidFill>
              <a:effectLst/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A0473EAC-0227-8153-FC9B-878B97113B21}"/>
                  </a:ext>
                </a:extLst>
              </p:cNvPr>
              <p:cNvSpPr txBox="1"/>
              <p:nvPr/>
            </p:nvSpPr>
            <p:spPr>
              <a:xfrm>
                <a:off x="3681748" y="1366191"/>
                <a:ext cx="1611468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00" b="0" dirty="0">
                    <a:solidFill>
                      <a:srgbClr val="000000"/>
                    </a:solidFill>
                    <a:effectLst/>
                    <a:latin typeface="宋体" panose="02010600030101010101" pitchFamily="2" charset="-122"/>
                    <a:ea typeface="宋体" panose="02010600030101010101" pitchFamily="2" charset="-122"/>
                  </a:rPr>
                  <a:t>ED</a:t>
                </a:r>
                <a:r>
                  <a:rPr lang="zh-CN" altLang="en-US" sz="2000" b="0" dirty="0">
                    <a:solidFill>
                      <a:srgbClr val="000000"/>
                    </a:solidFill>
                    <a:effectLst/>
                    <a:latin typeface="宋体" panose="02010600030101010101" pitchFamily="2" charset="-122"/>
                    <a:ea typeface="宋体" panose="02010600030101010101" pitchFamily="2" charset="-122"/>
                  </a:rPr>
                  <a:t>的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kern="10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kern="10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2000" b="0" i="1" kern="10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zh-CN" altLang="en-US" sz="2000" b="0" dirty="0">
                    <a:solidFill>
                      <a:srgbClr val="000000"/>
                    </a:solidFill>
                    <a:effectLst/>
                    <a:latin typeface="宋体" panose="02010600030101010101" pitchFamily="2" charset="-122"/>
                    <a:ea typeface="宋体" panose="02010600030101010101" pitchFamily="2" charset="-122"/>
                  </a:rPr>
                  <a:t>分布</a:t>
                </a:r>
                <a:endParaRPr lang="zh-CN" altLang="en-US" sz="2000" dirty="0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A0473EAC-0227-8153-FC9B-878B97113B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1748" y="1366191"/>
                <a:ext cx="1611468" cy="400110"/>
              </a:xfrm>
              <a:prstGeom prst="rect">
                <a:avLst/>
              </a:prstGeom>
              <a:blipFill>
                <a:blip r:embed="rId6"/>
                <a:stretch>
                  <a:fillRect l="-4167" t="-10606" b="-227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30171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776BE27-F5F8-4614-B537-104B46884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F573F-E9C0-475D-9E5B-E360FCC1D1DF}" type="datetime1">
              <a:rPr lang="zh-CN" altLang="en-US" smtClean="0"/>
              <a:t>2026/8/17</a:t>
            </a:fld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AED48100-40C5-48D3-9FCA-1CCEDDBFDC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2386" y="946394"/>
            <a:ext cx="6242703" cy="521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1206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B6DD0F2-F2B5-F5D8-D005-F15977EAA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F8847-5934-42D8-92B2-CF16A69311E5}" type="datetime1">
              <a:rPr lang="zh-CN" altLang="en-US" smtClean="0"/>
              <a:t>2026/8/17</a:t>
            </a:fld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D2A99BC-A240-52AA-5932-1AD8AC6A65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7399" y="631925"/>
            <a:ext cx="3960000" cy="294205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87F0A19-7DC8-C13B-872D-8CB3F1578E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6603" y="630645"/>
            <a:ext cx="3960000" cy="2892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EF564F7-2F24-9E5C-95E7-9575511E3F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9430" y="3479617"/>
            <a:ext cx="1619369" cy="119398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BED19CA0-BD13-ED2F-9640-256EAE0099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6603" y="3479616"/>
            <a:ext cx="3960000" cy="288861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241D773C-6BDF-DD74-3046-5CC6ED8C88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6603" y="674397"/>
            <a:ext cx="3960000" cy="286545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139F0181-3141-0497-6BEB-6EFBB7F8DBB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07399" y="687625"/>
            <a:ext cx="3960000" cy="2886351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8BE97D3C-D42A-76D9-5C45-BA7E1DB2E53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13200" y="3573976"/>
            <a:ext cx="3960000" cy="288597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8A3C7D5-BB38-8E3A-62CD-7693AE948F1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49921" y="3550012"/>
            <a:ext cx="2417478" cy="1739538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CFAE5924-3EB4-25E1-1A8E-B1BFDF3B40E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05750" y="3593207"/>
            <a:ext cx="3960000" cy="287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3207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502EAD4-014C-4E70-9217-27489563E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57275-91B3-4502-A64C-EF679B15D725}" type="datetime1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C4FE3577-F8E7-4935-8D8D-2E0274204902}"/>
              </a:ext>
            </a:extLst>
          </p:cNvPr>
          <p:cNvSpPr txBox="1"/>
          <p:nvPr/>
        </p:nvSpPr>
        <p:spPr>
          <a:xfrm>
            <a:off x="0" y="883094"/>
            <a:ext cx="8740399" cy="5812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目前各家实验的铁核谱误差太大，无法进一步辨别精细结构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6CD84F0F-0F35-40FE-B0D3-E5C626D54D59}"/>
              </a:ext>
            </a:extLst>
          </p:cNvPr>
          <p:cNvGrpSpPr/>
          <p:nvPr/>
        </p:nvGrpSpPr>
        <p:grpSpPr>
          <a:xfrm>
            <a:off x="3370722" y="1443450"/>
            <a:ext cx="4482541" cy="2480766"/>
            <a:chOff x="7010400" y="1310009"/>
            <a:chExt cx="4915721" cy="27702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8760DCE2-BD06-4FE6-B1DA-1A406305F2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10400" y="1773626"/>
              <a:ext cx="4915721" cy="2306590"/>
            </a:xfrm>
            <a:prstGeom prst="rect">
              <a:avLst/>
            </a:prstGeom>
          </p:spPr>
        </p:pic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6AA88130-B28F-463C-A571-EB600EA89FE4}"/>
                </a:ext>
              </a:extLst>
            </p:cNvPr>
            <p:cNvSpPr txBox="1"/>
            <p:nvPr/>
          </p:nvSpPr>
          <p:spPr>
            <a:xfrm>
              <a:off x="8633246" y="1310009"/>
              <a:ext cx="2027247" cy="412423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n-US" altLang="zh-CN" b="1" dirty="0" err="1"/>
                <a:t>IceCube</a:t>
              </a:r>
              <a:r>
                <a:rPr lang="en-US" altLang="zh-CN" b="1" dirty="0"/>
                <a:t>/</a:t>
              </a:r>
              <a:r>
                <a:rPr lang="en-US" altLang="zh-CN" b="1" dirty="0" err="1"/>
                <a:t>IceTop</a:t>
              </a:r>
              <a:endParaRPr lang="zh-CN" altLang="en-US" b="1" dirty="0"/>
            </a:p>
          </p:txBody>
        </p: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541D0C8D-006E-4D3D-8005-237262183492}"/>
              </a:ext>
            </a:extLst>
          </p:cNvPr>
          <p:cNvGrpSpPr/>
          <p:nvPr/>
        </p:nvGrpSpPr>
        <p:grpSpPr>
          <a:xfrm>
            <a:off x="10915" y="1482252"/>
            <a:ext cx="3246609" cy="2683866"/>
            <a:chOff x="3401730" y="1372407"/>
            <a:chExt cx="3560352" cy="29970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2EAF01D2-FE32-45B6-8726-8E4620DCA5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01730" y="1684360"/>
              <a:ext cx="3560352" cy="2685050"/>
            </a:xfrm>
            <a:prstGeom prst="rect">
              <a:avLst/>
            </a:prstGeom>
          </p:spPr>
        </p:pic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DC9C6B36-B803-4E9E-B90C-551346E236FA}"/>
                </a:ext>
              </a:extLst>
            </p:cNvPr>
            <p:cNvSpPr txBox="1"/>
            <p:nvPr/>
          </p:nvSpPr>
          <p:spPr>
            <a:xfrm>
              <a:off x="4880339" y="1372407"/>
              <a:ext cx="90861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800" b="1" dirty="0"/>
                <a:t>Tunka</a:t>
              </a:r>
            </a:p>
          </p:txBody>
        </p:sp>
      </p:grpSp>
      <p:sp>
        <p:nvSpPr>
          <p:cNvPr id="10" name="文本框 9">
            <a:extLst>
              <a:ext uri="{FF2B5EF4-FFF2-40B4-BE49-F238E27FC236}">
                <a16:creationId xmlns:a16="http://schemas.microsoft.com/office/drawing/2014/main" id="{0DB43C27-3B11-499F-B192-54D2299886AD}"/>
              </a:ext>
            </a:extLst>
          </p:cNvPr>
          <p:cNvSpPr txBox="1"/>
          <p:nvPr/>
        </p:nvSpPr>
        <p:spPr>
          <a:xfrm>
            <a:off x="7250307" y="1851833"/>
            <a:ext cx="4845812" cy="120032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zh-CN"/>
            </a:defPPr>
            <a:lvl1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 sz="2400">
                <a:latin typeface="Noto Sans SC" panose="020B0200000000000000" pitchFamily="34" charset="-122"/>
                <a:ea typeface="Noto Sans SC" panose="020B0200000000000000" pitchFamily="34" charset="-122"/>
              </a:defRPr>
            </a:lvl1pPr>
          </a:lstStyle>
          <a:p>
            <a:pPr lvl="2"/>
            <a:r>
              <a:rPr lang="en-US" altLang="zh-CN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10-100</a:t>
            </a:r>
            <a:r>
              <a:rPr lang="zh-CN" altLang="en-US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 </a:t>
            </a:r>
            <a:r>
              <a:rPr lang="en-US" altLang="zh-CN" sz="2400" dirty="0" err="1">
                <a:latin typeface="Noto Sans SC" panose="020B0200000000000000" pitchFamily="34" charset="-122"/>
                <a:ea typeface="Noto Sans SC" panose="020B0200000000000000" pitchFamily="34" charset="-122"/>
              </a:rPr>
              <a:t>PeV</a:t>
            </a:r>
            <a:r>
              <a:rPr lang="zh-CN" altLang="en-US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能段铁核的困难：</a:t>
            </a:r>
            <a:endParaRPr lang="en-US" altLang="zh-CN" sz="2400" dirty="0">
              <a:latin typeface="Noto Sans SC" panose="020B0200000000000000" pitchFamily="34" charset="-122"/>
              <a:ea typeface="Noto Sans SC" panose="020B0200000000000000" pitchFamily="34" charset="-122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流强低</a:t>
            </a:r>
            <a:endParaRPr lang="en-US" altLang="zh-CN" sz="2400" dirty="0">
              <a:latin typeface="Noto Sans SC" panose="020B0200000000000000" pitchFamily="34" charset="-122"/>
              <a:ea typeface="Noto Sans SC" panose="020B0200000000000000" pitchFamily="34" charset="-122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成分鉴别难度大</a:t>
            </a:r>
            <a:endParaRPr lang="en-US" altLang="zh-CN" sz="2400" dirty="0"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sp>
        <p:nvSpPr>
          <p:cNvPr id="11" name="AutoShape 6">
            <a:extLst>
              <a:ext uri="{FF2B5EF4-FFF2-40B4-BE49-F238E27FC236}">
                <a16:creationId xmlns:a16="http://schemas.microsoft.com/office/drawing/2014/main" id="{929975CA-3B68-4C77-A548-D5773EE8C4F5}"/>
              </a:ext>
            </a:extLst>
          </p:cNvPr>
          <p:cNvSpPr/>
          <p:nvPr/>
        </p:nvSpPr>
        <p:spPr>
          <a:xfrm flipV="1">
            <a:off x="0" y="-2"/>
            <a:ext cx="12192000" cy="900000"/>
          </a:xfrm>
          <a:prstGeom prst="roundRect">
            <a:avLst>
              <a:gd name="adj" fmla="val 0"/>
            </a:avLst>
          </a:prstGeom>
          <a:solidFill>
            <a:srgbClr val="111630"/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sp>
        <p:nvSpPr>
          <p:cNvPr id="12" name="标题 1">
            <a:extLst>
              <a:ext uri="{FF2B5EF4-FFF2-40B4-BE49-F238E27FC236}">
                <a16:creationId xmlns:a16="http://schemas.microsoft.com/office/drawing/2014/main" id="{3B5E6ADE-DC26-4946-8571-FC5085273381}"/>
              </a:ext>
            </a:extLst>
          </p:cNvPr>
          <p:cNvSpPr txBox="1">
            <a:spLocks/>
          </p:cNvSpPr>
          <p:nvPr/>
        </p:nvSpPr>
        <p:spPr>
          <a:xfrm>
            <a:off x="0" y="40215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2400" b="1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r>
              <a:rPr lang="zh-CN" altLang="en-US" sz="3200" dirty="0">
                <a:solidFill>
                  <a:schemeClr val="bg1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背景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4576E361-4F39-4733-9FFC-C4DAF47A308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330" y="3725794"/>
            <a:ext cx="4701691" cy="3040714"/>
          </a:xfrm>
          <a:prstGeom prst="rect">
            <a:avLst/>
          </a:prstGeom>
          <a:effectLst/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42A206A6-C8E9-4214-924F-C5F659BECDDD}"/>
              </a:ext>
            </a:extLst>
          </p:cNvPr>
          <p:cNvSpPr txBox="1"/>
          <p:nvPr/>
        </p:nvSpPr>
        <p:spPr>
          <a:xfrm>
            <a:off x="-437062" y="4262983"/>
            <a:ext cx="8290325" cy="5812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45720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400" b="0" i="0" dirty="0">
                <a:solidFill>
                  <a:srgbClr val="404040"/>
                </a:solidFill>
                <a:effectLst/>
                <a:latin typeface="Noto Sans SC" panose="020B0200000000000000" pitchFamily="34" charset="-122"/>
                <a:ea typeface="Noto Sans SC" panose="020B0200000000000000" pitchFamily="34" charset="-122"/>
              </a:rPr>
              <a:t>LHAASO </a:t>
            </a:r>
            <a:r>
              <a:rPr lang="zh-CN" altLang="en-US" sz="2400" b="0" i="0" dirty="0">
                <a:solidFill>
                  <a:srgbClr val="404040"/>
                </a:solidFill>
                <a:effectLst/>
                <a:latin typeface="Noto Sans SC" panose="020B0200000000000000" pitchFamily="34" charset="-122"/>
                <a:ea typeface="Noto Sans SC" panose="020B0200000000000000" pitchFamily="34" charset="-122"/>
              </a:rPr>
              <a:t>对质子的精确测量：</a:t>
            </a:r>
            <a:r>
              <a:rPr lang="zh-CN" altLang="en-US" sz="2400" dirty="0">
                <a:solidFill>
                  <a:srgbClr val="404040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质子“膝”</a:t>
            </a:r>
            <a:r>
              <a:rPr lang="en-US" altLang="zh-CN" sz="2400" dirty="0">
                <a:solidFill>
                  <a:srgbClr val="404040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@</a:t>
            </a:r>
            <a:r>
              <a:rPr lang="en-US" altLang="zh-CN" sz="2400" b="1" dirty="0">
                <a:latin typeface="Noto Sans SC" panose="020B0200000000000000" pitchFamily="34" charset="-122"/>
                <a:ea typeface="Noto Sans SC" panose="020B0200000000000000" pitchFamily="34" charset="-122"/>
              </a:rPr>
              <a:t> 3.3 </a:t>
            </a:r>
            <a:r>
              <a:rPr lang="en-US" altLang="zh-CN" sz="2400" b="1" dirty="0" err="1">
                <a:latin typeface="Noto Sans SC" panose="020B0200000000000000" pitchFamily="34" charset="-122"/>
                <a:ea typeface="Noto Sans SC" panose="020B0200000000000000" pitchFamily="34" charset="-122"/>
              </a:rPr>
              <a:t>PeV</a:t>
            </a:r>
            <a:endParaRPr lang="en-US" altLang="zh-CN" sz="2400" b="1" dirty="0"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graphicFrame>
        <p:nvGraphicFramePr>
          <p:cNvPr id="15" name="表格 14">
            <a:extLst>
              <a:ext uri="{FF2B5EF4-FFF2-40B4-BE49-F238E27FC236}">
                <a16:creationId xmlns:a16="http://schemas.microsoft.com/office/drawing/2014/main" id="{60F03A40-61C0-41C9-BEAE-49022BE164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7990911"/>
              </p:ext>
            </p:extLst>
          </p:nvPr>
        </p:nvGraphicFramePr>
        <p:xfrm>
          <a:off x="8740399" y="3457710"/>
          <a:ext cx="3355720" cy="822960"/>
        </p:xfrm>
        <a:graphic>
          <a:graphicData uri="http://schemas.openxmlformats.org/drawingml/2006/table">
            <a:tbl>
              <a:tblPr/>
              <a:tblGrid>
                <a:gridCol w="3355720">
                  <a:extLst>
                    <a:ext uri="{9D8B030D-6E8A-4147-A177-3AD203B41FA5}">
                      <a16:colId xmlns:a16="http://schemas.microsoft.com/office/drawing/2014/main" val="2378735472"/>
                    </a:ext>
                  </a:extLst>
                </a:gridCol>
              </a:tblGrid>
              <a:tr h="467139">
                <a:tc>
                  <a:txBody>
                    <a:bodyPr/>
                    <a:lstStyle/>
                    <a:p>
                      <a:pPr algn="r" fontAlgn="t"/>
                      <a:br>
                        <a:rPr lang="en-US" sz="1600" b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</a:br>
                      <a:r>
                        <a:rPr lang="en-US" sz="1600" b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Science Bulletin 2025;70(24)</a:t>
                      </a:r>
                      <a:r>
                        <a:rPr lang="zh-CN" altLang="en-US" sz="1600" b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，</a:t>
                      </a:r>
                      <a:r>
                        <a:rPr lang="en-US" altLang="zh-CN" sz="1600" b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4173</a:t>
                      </a:r>
                      <a:endParaRPr lang="en-US" sz="16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R="412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5613045"/>
                  </a:ext>
                </a:extLst>
              </a:tr>
            </a:tbl>
          </a:graphicData>
        </a:graphic>
      </p:graphicFrame>
      <p:sp>
        <p:nvSpPr>
          <p:cNvPr id="16" name="文本框 15">
            <a:extLst>
              <a:ext uri="{FF2B5EF4-FFF2-40B4-BE49-F238E27FC236}">
                <a16:creationId xmlns:a16="http://schemas.microsoft.com/office/drawing/2014/main" id="{008F3928-A92F-441E-90B1-CE54460B34A5}"/>
              </a:ext>
            </a:extLst>
          </p:cNvPr>
          <p:cNvSpPr txBox="1"/>
          <p:nvPr/>
        </p:nvSpPr>
        <p:spPr>
          <a:xfrm>
            <a:off x="-113087" y="5080792"/>
            <a:ext cx="9999406" cy="11352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r>
              <a:rPr lang="zh-CN" altLang="en-US" sz="2400" b="1" i="0" dirty="0">
                <a:effectLst/>
                <a:latin typeface="Noto Sans SC" panose="020B0200000000000000" pitchFamily="34" charset="-122"/>
                <a:ea typeface="Noto Sans SC" panose="020B0200000000000000" pitchFamily="34" charset="-122"/>
              </a:rPr>
              <a:t>预期铁核谱的</a:t>
            </a:r>
            <a:r>
              <a:rPr lang="en-US" altLang="zh-CN" sz="2400" b="1" i="0" dirty="0">
                <a:effectLst/>
                <a:latin typeface="Noto Sans SC" panose="020B0200000000000000" pitchFamily="34" charset="-122"/>
                <a:ea typeface="Noto Sans SC" panose="020B0200000000000000" pitchFamily="34" charset="-122"/>
              </a:rPr>
              <a:t> “</a:t>
            </a:r>
            <a:r>
              <a:rPr lang="zh-CN" altLang="en-US" sz="2400" b="1" i="0" dirty="0">
                <a:effectLst/>
                <a:latin typeface="Noto Sans SC" panose="020B0200000000000000" pitchFamily="34" charset="-122"/>
                <a:ea typeface="Noto Sans SC" panose="020B0200000000000000" pitchFamily="34" charset="-122"/>
              </a:rPr>
              <a:t>膝</a:t>
            </a:r>
            <a:r>
              <a:rPr lang="en-US" altLang="zh-CN" sz="2400" b="1" i="0" dirty="0">
                <a:effectLst/>
                <a:latin typeface="Noto Sans SC" panose="020B0200000000000000" pitchFamily="34" charset="-122"/>
                <a:ea typeface="Noto Sans SC" panose="020B0200000000000000" pitchFamily="34" charset="-122"/>
              </a:rPr>
              <a:t>”</a:t>
            </a:r>
            <a:r>
              <a:rPr lang="en-US" altLang="zh-CN" sz="2400" b="0" i="0" dirty="0">
                <a:effectLst/>
                <a:latin typeface="Noto Sans SC" panose="020B0200000000000000" pitchFamily="34" charset="-122"/>
                <a:ea typeface="Noto Sans SC" panose="020B0200000000000000" pitchFamily="34" charset="-122"/>
              </a:rPr>
              <a:t> </a:t>
            </a:r>
            <a:r>
              <a:rPr lang="en-US" altLang="zh-CN" sz="2400" b="1" i="0" dirty="0">
                <a:effectLst/>
                <a:latin typeface="Noto Sans SC" panose="020B0200000000000000" pitchFamily="34" charset="-122"/>
                <a:ea typeface="Noto Sans SC" panose="020B0200000000000000" pitchFamily="34" charset="-122"/>
              </a:rPr>
              <a:t> :    - </a:t>
            </a:r>
            <a:r>
              <a:rPr lang="zh-CN" altLang="en-US" sz="2400" b="1" dirty="0">
                <a:latin typeface="Noto Sans SC" panose="020B0200000000000000" pitchFamily="34" charset="-122"/>
                <a:ea typeface="Noto Sans SC" panose="020B0200000000000000" pitchFamily="34" charset="-122"/>
              </a:rPr>
              <a:t>刚度依赖</a:t>
            </a:r>
            <a:r>
              <a:rPr lang="en-US" altLang="zh-CN" sz="2400" b="1" i="0" dirty="0">
                <a:effectLst/>
                <a:latin typeface="Noto Sans SC" panose="020B0200000000000000" pitchFamily="34" charset="-122"/>
                <a:ea typeface="Noto Sans SC" panose="020B0200000000000000" pitchFamily="34" charset="-122"/>
              </a:rPr>
              <a:t>:</a:t>
            </a:r>
            <a:r>
              <a:rPr lang="en-US" altLang="zh-CN" sz="2400" b="0" i="0" dirty="0">
                <a:effectLst/>
                <a:latin typeface="Noto Sans SC" panose="020B0200000000000000" pitchFamily="34" charset="-122"/>
                <a:ea typeface="Noto Sans SC" panose="020B0200000000000000" pitchFamily="34" charset="-122"/>
              </a:rPr>
              <a:t> </a:t>
            </a:r>
            <a:r>
              <a:rPr lang="en-US" altLang="zh-CN" sz="2400" b="1" i="0" dirty="0">
                <a:solidFill>
                  <a:srgbClr val="ED7D31"/>
                </a:solidFill>
                <a:effectLst/>
                <a:latin typeface="Noto Sans SC" panose="020B0200000000000000" pitchFamily="34" charset="-122"/>
                <a:ea typeface="Noto Sans SC" panose="020B0200000000000000" pitchFamily="34" charset="-122"/>
              </a:rPr>
              <a:t>~83 </a:t>
            </a:r>
            <a:r>
              <a:rPr lang="en-US" altLang="zh-CN" sz="2400" b="1" i="0" dirty="0" err="1">
                <a:effectLst/>
                <a:latin typeface="Noto Sans SC" panose="020B0200000000000000" pitchFamily="34" charset="-122"/>
                <a:ea typeface="Noto Sans SC" panose="020B0200000000000000" pitchFamily="34" charset="-122"/>
              </a:rPr>
              <a:t>PeV</a:t>
            </a:r>
            <a:endParaRPr lang="en-US" altLang="zh-CN" sz="2400" b="0" i="0" dirty="0">
              <a:effectLst/>
              <a:latin typeface="Noto Sans SC" panose="020B0200000000000000" pitchFamily="34" charset="-122"/>
              <a:ea typeface="Noto Sans SC" panose="020B0200000000000000" pitchFamily="34" charset="-122"/>
            </a:endParaRPr>
          </a:p>
          <a:p>
            <a:pPr lvl="2" algn="l">
              <a:lnSpc>
                <a:spcPct val="150000"/>
              </a:lnSpc>
            </a:pPr>
            <a:r>
              <a:rPr lang="en-US" altLang="zh-CN" sz="2400" b="1" i="0" dirty="0">
                <a:solidFill>
                  <a:srgbClr val="404040"/>
                </a:solidFill>
                <a:effectLst/>
                <a:latin typeface="Noto Sans SC" panose="020B0200000000000000" pitchFamily="34" charset="-122"/>
                <a:ea typeface="Noto Sans SC" panose="020B0200000000000000" pitchFamily="34" charset="-122"/>
              </a:rPr>
              <a:t>			 </a:t>
            </a:r>
            <a:r>
              <a:rPr lang="en-US" altLang="zh-CN" sz="2400" b="1" i="0" dirty="0">
                <a:effectLst/>
                <a:latin typeface="Noto Sans SC" panose="020B0200000000000000" pitchFamily="34" charset="-122"/>
                <a:ea typeface="Noto Sans SC" panose="020B0200000000000000" pitchFamily="34" charset="-122"/>
              </a:rPr>
              <a:t>   - </a:t>
            </a:r>
            <a:r>
              <a:rPr lang="zh-CN" altLang="en-US" sz="2400" b="1" dirty="0">
                <a:latin typeface="Noto Sans SC" panose="020B0200000000000000" pitchFamily="34" charset="-122"/>
                <a:ea typeface="Noto Sans SC" panose="020B0200000000000000" pitchFamily="34" charset="-122"/>
              </a:rPr>
              <a:t>质量数依赖</a:t>
            </a:r>
            <a:r>
              <a:rPr lang="en-US" altLang="zh-CN" sz="2400" b="1" i="0" dirty="0">
                <a:effectLst/>
                <a:latin typeface="Noto Sans SC" panose="020B0200000000000000" pitchFamily="34" charset="-122"/>
                <a:ea typeface="Noto Sans SC" panose="020B0200000000000000" pitchFamily="34" charset="-122"/>
              </a:rPr>
              <a:t>:</a:t>
            </a:r>
            <a:r>
              <a:rPr lang="en-US" altLang="zh-CN" sz="2400" b="0" i="0" dirty="0">
                <a:effectLst/>
                <a:latin typeface="Noto Sans SC" panose="020B0200000000000000" pitchFamily="34" charset="-122"/>
                <a:ea typeface="Noto Sans SC" panose="020B0200000000000000" pitchFamily="34" charset="-122"/>
              </a:rPr>
              <a:t> </a:t>
            </a:r>
            <a:r>
              <a:rPr lang="en-US" altLang="zh-CN" sz="2400" b="1" i="0" dirty="0">
                <a:solidFill>
                  <a:srgbClr val="ED7D31"/>
                </a:solidFill>
                <a:effectLst/>
                <a:latin typeface="Noto Sans SC" panose="020B0200000000000000" pitchFamily="34" charset="-122"/>
                <a:ea typeface="Noto Sans SC" panose="020B0200000000000000" pitchFamily="34" charset="-122"/>
              </a:rPr>
              <a:t>~179 </a:t>
            </a:r>
            <a:r>
              <a:rPr lang="en-US" altLang="zh-CN" sz="2400" b="1" i="0" dirty="0" err="1">
                <a:effectLst/>
                <a:latin typeface="Noto Sans SC" panose="020B0200000000000000" pitchFamily="34" charset="-122"/>
                <a:ea typeface="Noto Sans SC" panose="020B0200000000000000" pitchFamily="34" charset="-122"/>
              </a:rPr>
              <a:t>PeV</a:t>
            </a:r>
            <a:endParaRPr lang="en-US" altLang="zh-CN" sz="2400" b="0" i="0" dirty="0">
              <a:effectLst/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sp>
        <p:nvSpPr>
          <p:cNvPr id="17" name="箭头: 右 16">
            <a:extLst>
              <a:ext uri="{FF2B5EF4-FFF2-40B4-BE49-F238E27FC236}">
                <a16:creationId xmlns:a16="http://schemas.microsoft.com/office/drawing/2014/main" id="{480755BF-D35B-4E38-9E73-7F241B04905C}"/>
              </a:ext>
            </a:extLst>
          </p:cNvPr>
          <p:cNvSpPr/>
          <p:nvPr/>
        </p:nvSpPr>
        <p:spPr>
          <a:xfrm rot="2988494">
            <a:off x="8200078" y="1469954"/>
            <a:ext cx="306475" cy="321904"/>
          </a:xfrm>
          <a:prstGeom prst="rightArrow">
            <a:avLst/>
          </a:prstGeom>
          <a:solidFill>
            <a:schemeClr val="accent2"/>
          </a:solidFill>
          <a:ln w="19050">
            <a:solidFill>
              <a:srgbClr val="11163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箭头: 右 17">
            <a:extLst>
              <a:ext uri="{FF2B5EF4-FFF2-40B4-BE49-F238E27FC236}">
                <a16:creationId xmlns:a16="http://schemas.microsoft.com/office/drawing/2014/main" id="{37A9F624-18D5-4E46-B9AE-F0A02637BD69}"/>
              </a:ext>
            </a:extLst>
          </p:cNvPr>
          <p:cNvSpPr/>
          <p:nvPr/>
        </p:nvSpPr>
        <p:spPr>
          <a:xfrm rot="8377284">
            <a:off x="7150486" y="5308924"/>
            <a:ext cx="306475" cy="321904"/>
          </a:xfrm>
          <a:prstGeom prst="rightArrow">
            <a:avLst/>
          </a:prstGeom>
          <a:solidFill>
            <a:schemeClr val="accent2"/>
          </a:solidFill>
          <a:ln w="19050">
            <a:solidFill>
              <a:srgbClr val="11163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88A5E1F7-B8C6-4B5B-8BC7-728653956857}"/>
              </a:ext>
            </a:extLst>
          </p:cNvPr>
          <p:cNvCxnSpPr>
            <a:cxnSpLocks/>
          </p:cNvCxnSpPr>
          <p:nvPr/>
        </p:nvCxnSpPr>
        <p:spPr>
          <a:xfrm>
            <a:off x="538612" y="1418115"/>
            <a:ext cx="7592862" cy="0"/>
          </a:xfrm>
          <a:prstGeom prst="line">
            <a:avLst/>
          </a:prstGeom>
          <a:ln w="19050">
            <a:solidFill>
              <a:srgbClr val="11163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8D31D019-B219-4C3D-BC51-908AF999DD1A}"/>
              </a:ext>
            </a:extLst>
          </p:cNvPr>
          <p:cNvCxnSpPr>
            <a:cxnSpLocks/>
          </p:cNvCxnSpPr>
          <p:nvPr/>
        </p:nvCxnSpPr>
        <p:spPr>
          <a:xfrm>
            <a:off x="636272" y="4844232"/>
            <a:ext cx="6614035" cy="0"/>
          </a:xfrm>
          <a:prstGeom prst="line">
            <a:avLst/>
          </a:prstGeom>
          <a:ln w="19050">
            <a:solidFill>
              <a:srgbClr val="11163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53968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36FEEEF-8D7D-7234-D23D-74AA74E9C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88485-6F4D-4C45-A2A4-3E77D3FC38BA}" type="datetime1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6" name="标题 1">
            <a:extLst>
              <a:ext uri="{FF2B5EF4-FFF2-40B4-BE49-F238E27FC236}">
                <a16:creationId xmlns:a16="http://schemas.microsoft.com/office/drawing/2014/main" id="{B5A1BC8D-4F91-4D04-C285-EAF42C1D1944}"/>
              </a:ext>
            </a:extLst>
          </p:cNvPr>
          <p:cNvSpPr txBox="1">
            <a:spLocks/>
          </p:cNvSpPr>
          <p:nvPr/>
        </p:nvSpPr>
        <p:spPr>
          <a:xfrm>
            <a:off x="838200" y="-79549"/>
            <a:ext cx="10515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2400" b="1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r>
              <a:rPr lang="zh-CN" altLang="en-US" sz="3200" dirty="0"/>
              <a:t>能谱分析</a:t>
            </a:r>
            <a:r>
              <a:rPr lang="en-US" altLang="zh-CN" sz="3200" dirty="0"/>
              <a:t>—</a:t>
            </a:r>
            <a:r>
              <a:rPr lang="zh-CN" altLang="en-US" sz="3200" dirty="0"/>
              <a:t>结果与讨论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06111054-4D5E-1EAB-66C2-5AA353804013}"/>
              </a:ext>
            </a:extLst>
          </p:cNvPr>
          <p:cNvSpPr txBox="1"/>
          <p:nvPr/>
        </p:nvSpPr>
        <p:spPr>
          <a:xfrm>
            <a:off x="680655" y="749623"/>
            <a:ext cx="74577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400" b="1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dirty="0"/>
              <a:t>本工作与国际上其他实验结果的对比</a:t>
            </a: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396339D4-9734-67D3-9443-FC369C59197A}"/>
              </a:ext>
            </a:extLst>
          </p:cNvPr>
          <p:cNvCxnSpPr>
            <a:cxnSpLocks/>
          </p:cNvCxnSpPr>
          <p:nvPr/>
        </p:nvCxnSpPr>
        <p:spPr>
          <a:xfrm>
            <a:off x="680655" y="1240556"/>
            <a:ext cx="5739195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>
            <a:extLst>
              <a:ext uri="{FF2B5EF4-FFF2-40B4-BE49-F238E27FC236}">
                <a16:creationId xmlns:a16="http://schemas.microsoft.com/office/drawing/2014/main" id="{F3EE8316-A804-E744-99CC-FCBB591FF1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4801" y="2583422"/>
            <a:ext cx="6696052" cy="3382697"/>
          </a:xfrm>
          <a:prstGeom prst="rect">
            <a:avLst/>
          </a:prstGeom>
        </p:spPr>
      </p:pic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6988D25B-1E0F-415B-B777-0460BF4FD353}"/>
              </a:ext>
            </a:extLst>
          </p:cNvPr>
          <p:cNvCxnSpPr>
            <a:cxnSpLocks/>
          </p:cNvCxnSpPr>
          <p:nvPr/>
        </p:nvCxnSpPr>
        <p:spPr>
          <a:xfrm>
            <a:off x="680655" y="1240556"/>
            <a:ext cx="8102665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图片 4">
            <a:extLst>
              <a:ext uri="{FF2B5EF4-FFF2-40B4-BE49-F238E27FC236}">
                <a16:creationId xmlns:a16="http://schemas.microsoft.com/office/drawing/2014/main" id="{19FB2645-1385-B857-BE52-8237BAD567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7593" y="1272013"/>
            <a:ext cx="9150467" cy="5084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9956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B5EB3F1-8A64-F0DA-569A-D92031946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48621-46D7-49BF-9C52-CBFBBB657225}" type="datetime1">
              <a:rPr lang="zh-CN" altLang="en-US" smtClean="0">
                <a:latin typeface="Noto Sans SC" panose="020B0200000000000000" pitchFamily="34" charset="-122"/>
                <a:ea typeface="Noto Sans SC" panose="020B0200000000000000" pitchFamily="34" charset="-122"/>
              </a:rPr>
              <a:t>2026/8/17</a:t>
            </a:fld>
            <a:endParaRPr lang="zh-CN" altLang="en-US"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sp>
        <p:nvSpPr>
          <p:cNvPr id="6" name="标题 1">
            <a:extLst>
              <a:ext uri="{FF2B5EF4-FFF2-40B4-BE49-F238E27FC236}">
                <a16:creationId xmlns:a16="http://schemas.microsoft.com/office/drawing/2014/main" id="{71E5C72E-4D30-E06F-F694-69A931FE8E9A}"/>
              </a:ext>
            </a:extLst>
          </p:cNvPr>
          <p:cNvSpPr txBox="1">
            <a:spLocks/>
          </p:cNvSpPr>
          <p:nvPr/>
        </p:nvSpPr>
        <p:spPr>
          <a:xfrm>
            <a:off x="838200" y="-79549"/>
            <a:ext cx="10515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2400" b="1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r>
              <a:rPr lang="zh-CN" altLang="en-US" sz="32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能谱分析</a:t>
            </a:r>
            <a:r>
              <a:rPr lang="en-US" altLang="zh-CN" sz="32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—</a:t>
            </a:r>
            <a:r>
              <a:rPr lang="zh-CN" altLang="en-US" sz="32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铁核能谱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7F48A81C-CF1A-9689-A11E-9CE890278410}"/>
              </a:ext>
            </a:extLst>
          </p:cNvPr>
          <p:cNvSpPr txBox="1"/>
          <p:nvPr/>
        </p:nvSpPr>
        <p:spPr>
          <a:xfrm>
            <a:off x="543494" y="1530461"/>
            <a:ext cx="38481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srgbClr val="000000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各项误差</a:t>
            </a:r>
            <a:r>
              <a:rPr lang="zh-CN" altLang="en-US" sz="2000" b="0" dirty="0">
                <a:solidFill>
                  <a:srgbClr val="000000"/>
                </a:solidFill>
                <a:effectLst/>
                <a:latin typeface="Noto Sans SC" panose="020B0200000000000000" pitchFamily="34" charset="-122"/>
                <a:ea typeface="Noto Sans SC" panose="020B0200000000000000" pitchFamily="34" charset="-122"/>
              </a:rPr>
              <a:t>的计算方法：</a:t>
            </a:r>
            <a:endParaRPr lang="zh-CN" altLang="en-US" sz="2000" dirty="0"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A8A2A370-7F9D-4357-854C-BF22177768C1}"/>
                  </a:ext>
                </a:extLst>
              </p:cNvPr>
              <p:cNvSpPr txBox="1"/>
              <p:nvPr/>
            </p:nvSpPr>
            <p:spPr>
              <a:xfrm>
                <a:off x="1813924" y="2029877"/>
                <a:ext cx="3151119" cy="7668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𝑒𝑟</m:t>
                      </m:r>
                      <m:sSub>
                        <m:sSub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𝑠𝑦𝑠</m:t>
                          </m:r>
                        </m:sub>
                      </m:sSub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  <m:t>𝑚𝑎𝑥</m:t>
                              </m:r>
                            </m:sub>
                          </m:sSub>
                          <m:r>
                            <a:rPr lang="en-US" altLang="zh-CN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  <m:t>𝑚𝑖𝑛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  <m:t>𝑎𝑣𝑒</m:t>
                              </m:r>
                            </m:sub>
                          </m:sSub>
                        </m:den>
                      </m:f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     </m:t>
                      </m:r>
                    </m:oMath>
                  </m:oMathPara>
                </a14:m>
                <a:endParaRPr lang="zh-CN" altLang="en-US" sz="2400" dirty="0">
                  <a:latin typeface="Noto Sans SC" panose="020B0200000000000000" pitchFamily="34" charset="-122"/>
                  <a:ea typeface="Noto Sans SC" panose="020B0200000000000000" pitchFamily="34" charset="-122"/>
                </a:endParaRP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A8A2A370-7F9D-4357-854C-BF22177768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3924" y="2029877"/>
                <a:ext cx="3151119" cy="7668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组合 6">
            <a:extLst>
              <a:ext uri="{FF2B5EF4-FFF2-40B4-BE49-F238E27FC236}">
                <a16:creationId xmlns:a16="http://schemas.microsoft.com/office/drawing/2014/main" id="{8B8B3D18-1B3C-7893-1E0F-2355F23B3E29}"/>
              </a:ext>
            </a:extLst>
          </p:cNvPr>
          <p:cNvGrpSpPr/>
          <p:nvPr/>
        </p:nvGrpSpPr>
        <p:grpSpPr>
          <a:xfrm>
            <a:off x="5857166" y="1312563"/>
            <a:ext cx="5506868" cy="4304881"/>
            <a:chOff x="5783432" y="1455685"/>
            <a:chExt cx="5506868" cy="4304881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29032CDF-F01D-C36D-7F06-6AEBB3AB93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83432" y="1455685"/>
              <a:ext cx="5506868" cy="4304881"/>
            </a:xfrm>
            <a:prstGeom prst="rect">
              <a:avLst/>
            </a:prstGeom>
          </p:spPr>
        </p:pic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F95E9B2C-48FA-7F7F-FB50-C1B0FDDE2B17}"/>
                </a:ext>
              </a:extLst>
            </p:cNvPr>
            <p:cNvSpPr txBox="1"/>
            <p:nvPr/>
          </p:nvSpPr>
          <p:spPr>
            <a:xfrm>
              <a:off x="7157998" y="3882540"/>
              <a:ext cx="1391838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bIns="0" rtlCol="0">
              <a:spAutoFit/>
            </a:bodyPr>
            <a:lstStyle/>
            <a:p>
              <a:r>
                <a:rPr lang="en-US" altLang="zh-CN" sz="1200" b="1" dirty="0">
                  <a:latin typeface="Noto Sans SC" panose="020B0200000000000000" pitchFamily="34" charset="-122"/>
                  <a:ea typeface="Noto Sans SC" panose="020B0200000000000000" pitchFamily="34" charset="-122"/>
                </a:rPr>
                <a:t>Iron Spectrum</a:t>
              </a:r>
              <a:endParaRPr lang="zh-CN" altLang="en-US" sz="1200" b="1" dirty="0">
                <a:latin typeface="Noto Sans SC" panose="020B0200000000000000" pitchFamily="34" charset="-122"/>
                <a:ea typeface="Noto Sans SC" panose="020B0200000000000000" pitchFamily="34" charset="-122"/>
              </a:endParaRPr>
            </a:p>
          </p:txBody>
        </p:sp>
      </p:grpSp>
      <p:sp>
        <p:nvSpPr>
          <p:cNvPr id="15" name="文本框 14">
            <a:extLst>
              <a:ext uri="{FF2B5EF4-FFF2-40B4-BE49-F238E27FC236}">
                <a16:creationId xmlns:a16="http://schemas.microsoft.com/office/drawing/2014/main" id="{8E52BB70-3CEC-E295-7706-F81490B5AF2B}"/>
              </a:ext>
            </a:extLst>
          </p:cNvPr>
          <p:cNvSpPr txBox="1"/>
          <p:nvPr/>
        </p:nvSpPr>
        <p:spPr>
          <a:xfrm>
            <a:off x="-1708" y="3079234"/>
            <a:ext cx="7393108" cy="32698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rgbClr val="000000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误差组成</a:t>
            </a:r>
            <a:r>
              <a:rPr lang="zh-CN" altLang="en-US" sz="2000" dirty="0">
                <a:solidFill>
                  <a:srgbClr val="000000"/>
                </a:solidFill>
                <a:latin typeface="Noto Sans SC" panose="020B0200000000000000" pitchFamily="34" charset="-122"/>
                <a:ea typeface="Noto Sans SC" panose="020B0200000000000000" pitchFamily="34" charset="-122"/>
                <a:sym typeface="Wingdings" panose="05000000000000000000" pitchFamily="2" charset="2"/>
              </a:rPr>
              <a:t>（显示最大数字）</a:t>
            </a:r>
            <a:endParaRPr lang="en-US" altLang="zh-CN" sz="2000" b="0" dirty="0">
              <a:solidFill>
                <a:srgbClr val="000000"/>
              </a:solidFill>
              <a:effectLst/>
              <a:latin typeface="Noto Sans SC" panose="020B0200000000000000" pitchFamily="34" charset="-122"/>
              <a:ea typeface="Noto Sans SC" panose="020B0200000000000000" pitchFamily="34" charset="-122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dirty="0">
                <a:solidFill>
                  <a:srgbClr val="000000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统计误差（误差棒表示）</a:t>
            </a:r>
            <a:r>
              <a:rPr lang="en-US" altLang="zh-CN" sz="2000" dirty="0">
                <a:solidFill>
                  <a:srgbClr val="000000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4.74%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dirty="0">
                <a:solidFill>
                  <a:srgbClr val="000000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系统误差（阴影带表示）</a:t>
            </a:r>
            <a:endParaRPr lang="en-US" altLang="zh-CN" sz="2000" dirty="0">
              <a:solidFill>
                <a:srgbClr val="000000"/>
              </a:solidFill>
              <a:latin typeface="Noto Sans SC" panose="020B0200000000000000" pitchFamily="34" charset="-122"/>
              <a:ea typeface="Noto Sans SC" panose="020B0200000000000000" pitchFamily="34" charset="-122"/>
            </a:endParaRP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zh-CN" sz="2000" dirty="0" err="1">
                <a:latin typeface="Noto Sans SC" panose="020B0200000000000000" pitchFamily="34" charset="-122"/>
                <a:ea typeface="Noto Sans SC" panose="020B0200000000000000" pitchFamily="34" charset="-122"/>
              </a:rPr>
              <a:t>Sys_selection</a:t>
            </a:r>
            <a:r>
              <a:rPr lang="zh-CN" altLang="en-US" sz="20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：</a:t>
            </a:r>
            <a:r>
              <a:rPr lang="en-US" altLang="zh-CN" sz="20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 </a:t>
            </a:r>
            <a:r>
              <a:rPr lang="zh-CN" altLang="en-US" sz="2000" dirty="0">
                <a:solidFill>
                  <a:srgbClr val="000000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不同挑选效率导致的误差 </a:t>
            </a:r>
            <a:r>
              <a:rPr lang="en-US" altLang="zh-CN" sz="2000" dirty="0">
                <a:solidFill>
                  <a:srgbClr val="000000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11.4%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zh-CN" sz="2000" dirty="0" err="1">
                <a:latin typeface="Noto Sans SC" panose="020B0200000000000000" pitchFamily="34" charset="-122"/>
                <a:ea typeface="Noto Sans SC" panose="020B0200000000000000" pitchFamily="34" charset="-122"/>
              </a:rPr>
              <a:t>Sys_ε</a:t>
            </a:r>
            <a:r>
              <a:rPr lang="en-US" altLang="zh-CN" sz="20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/η</a:t>
            </a:r>
            <a:r>
              <a:rPr lang="zh-CN" altLang="en-US" sz="20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：纯度导致的误差 </a:t>
            </a:r>
            <a:r>
              <a:rPr lang="en-US" altLang="zh-CN" sz="2000" dirty="0">
                <a:solidFill>
                  <a:srgbClr val="000000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10.07%</a:t>
            </a:r>
            <a:endParaRPr lang="en-US" altLang="zh-CN" sz="2000" dirty="0">
              <a:latin typeface="Noto Sans SC" panose="020B0200000000000000" pitchFamily="34" charset="-122"/>
              <a:ea typeface="Noto Sans SC" panose="020B0200000000000000" pitchFamily="34" charset="-122"/>
            </a:endParaRP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zh-CN" sz="2000" dirty="0" err="1">
                <a:latin typeface="Noto Sans SC" panose="020B0200000000000000" pitchFamily="34" charset="-122"/>
                <a:ea typeface="Noto Sans SC" panose="020B0200000000000000" pitchFamily="34" charset="-122"/>
              </a:rPr>
              <a:t>Sys_CompModel</a:t>
            </a:r>
            <a:r>
              <a:rPr lang="zh-CN" altLang="en-US" sz="20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：成分模型导致的误差 </a:t>
            </a:r>
            <a:r>
              <a:rPr lang="en-US" altLang="zh-CN" sz="2000" dirty="0">
                <a:solidFill>
                  <a:srgbClr val="000000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14.17%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zh-CN" sz="2000" dirty="0" err="1">
                <a:latin typeface="Noto Sans SC" panose="020B0200000000000000" pitchFamily="34" charset="-122"/>
                <a:ea typeface="Noto Sans SC" panose="020B0200000000000000" pitchFamily="34" charset="-122"/>
              </a:rPr>
              <a:t>Sys_InterModel</a:t>
            </a:r>
            <a:r>
              <a:rPr lang="zh-CN" altLang="en-US" sz="20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：强相互作用模型导致的误差 </a:t>
            </a:r>
            <a:r>
              <a:rPr lang="en-US" altLang="zh-CN" sz="2000" dirty="0">
                <a:solidFill>
                  <a:srgbClr val="000000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68.01%</a:t>
            </a:r>
            <a:endParaRPr lang="zh-CN" altLang="en-US" sz="2000" dirty="0">
              <a:solidFill>
                <a:srgbClr val="000000"/>
              </a:solidFill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82674A2C-64DF-4C71-9FD7-9A6100AC857C}"/>
              </a:ext>
            </a:extLst>
          </p:cNvPr>
          <p:cNvSpPr txBox="1"/>
          <p:nvPr/>
        </p:nvSpPr>
        <p:spPr>
          <a:xfrm>
            <a:off x="680655" y="805378"/>
            <a:ext cx="74577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400" b="1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使用</a:t>
            </a:r>
            <a:r>
              <a:rPr lang="en-US" altLang="zh-CN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50%</a:t>
            </a:r>
            <a:r>
              <a:rPr lang="zh-CN" altLang="en-US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的挑选效率得到的能谱</a:t>
            </a:r>
          </a:p>
        </p:txBody>
      </p: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50560D9E-B386-48EE-AFEF-CEBA44576A29}"/>
              </a:ext>
            </a:extLst>
          </p:cNvPr>
          <p:cNvCxnSpPr>
            <a:cxnSpLocks/>
          </p:cNvCxnSpPr>
          <p:nvPr/>
        </p:nvCxnSpPr>
        <p:spPr>
          <a:xfrm>
            <a:off x="680655" y="1361982"/>
            <a:ext cx="5739195" cy="0"/>
          </a:xfrm>
          <a:prstGeom prst="line">
            <a:avLst/>
          </a:prstGeom>
          <a:ln w="19050">
            <a:solidFill>
              <a:srgbClr val="1116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AutoShape 6">
            <a:extLst>
              <a:ext uri="{FF2B5EF4-FFF2-40B4-BE49-F238E27FC236}">
                <a16:creationId xmlns:a16="http://schemas.microsoft.com/office/drawing/2014/main" id="{87B46A55-2C91-42C1-8DBF-309B1D99CF69}"/>
              </a:ext>
            </a:extLst>
          </p:cNvPr>
          <p:cNvSpPr/>
          <p:nvPr/>
        </p:nvSpPr>
        <p:spPr>
          <a:xfrm>
            <a:off x="0" y="698823"/>
            <a:ext cx="12192000" cy="508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8A2BE2">
                  <a:alpha val="0"/>
                </a:srgbClr>
              </a:gs>
              <a:gs pos="50000">
                <a:srgbClr val="8A2BE2">
                  <a:alpha val="70000"/>
                </a:srgbClr>
              </a:gs>
              <a:gs pos="100000">
                <a:srgbClr val="8A2BE2">
                  <a:alpha val="0"/>
                </a:srgbClr>
              </a:gs>
            </a:gsLst>
            <a:lin ang="0"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051798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32FC85A-D256-962D-A051-D711783F8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862A6-BC94-49C2-93FC-EDB8379221FE}" type="datetime1">
              <a:rPr lang="zh-CN" altLang="en-US" smtClean="0">
                <a:latin typeface="Noto Sans SC" panose="020B0200000000000000" pitchFamily="34" charset="-122"/>
                <a:ea typeface="Noto Sans SC" panose="020B0200000000000000" pitchFamily="34" charset="-122"/>
              </a:rPr>
              <a:t>2026/8/17</a:t>
            </a:fld>
            <a:endParaRPr lang="zh-CN" altLang="en-US"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81E2E1C-A282-88ED-59BD-FED1B9B5E2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720" y="1260972"/>
            <a:ext cx="10800000" cy="5370811"/>
          </a:xfrm>
          <a:prstGeom prst="rect">
            <a:avLst/>
          </a:prstGeom>
        </p:spPr>
      </p:pic>
      <p:sp>
        <p:nvSpPr>
          <p:cNvPr id="6" name="标题 1">
            <a:extLst>
              <a:ext uri="{FF2B5EF4-FFF2-40B4-BE49-F238E27FC236}">
                <a16:creationId xmlns:a16="http://schemas.microsoft.com/office/drawing/2014/main" id="{0113463A-A5F2-990B-9991-8AB2C8FD33B0}"/>
              </a:ext>
            </a:extLst>
          </p:cNvPr>
          <p:cNvSpPr txBox="1">
            <a:spLocks/>
          </p:cNvSpPr>
          <p:nvPr/>
        </p:nvSpPr>
        <p:spPr>
          <a:xfrm>
            <a:off x="838200" y="54263"/>
            <a:ext cx="10515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2400" b="1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r>
              <a:rPr lang="zh-CN" altLang="en-US" sz="32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能谱分析</a:t>
            </a:r>
            <a:r>
              <a:rPr lang="en-US" altLang="zh-CN" sz="32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—</a:t>
            </a:r>
            <a:r>
              <a:rPr lang="zh-CN" altLang="en-US" sz="32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结果与讨论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E041A88A-297F-0056-C862-CF81D54B8CE2}"/>
              </a:ext>
            </a:extLst>
          </p:cNvPr>
          <p:cNvSpPr txBox="1"/>
          <p:nvPr/>
        </p:nvSpPr>
        <p:spPr>
          <a:xfrm>
            <a:off x="680655" y="749623"/>
            <a:ext cx="87421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400" b="1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加入</a:t>
            </a:r>
            <a:r>
              <a:rPr lang="en-US" altLang="zh-CN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LHAASO</a:t>
            </a:r>
            <a:r>
              <a:rPr lang="zh-CN" altLang="en-US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全粒子谱、质子谱和氦核谱进行对比</a:t>
            </a: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E4E2E87B-9072-4952-B604-0D0DFEE86DBD}"/>
              </a:ext>
            </a:extLst>
          </p:cNvPr>
          <p:cNvCxnSpPr>
            <a:cxnSpLocks/>
          </p:cNvCxnSpPr>
          <p:nvPr/>
        </p:nvCxnSpPr>
        <p:spPr>
          <a:xfrm>
            <a:off x="680655" y="1295076"/>
            <a:ext cx="8251472" cy="0"/>
          </a:xfrm>
          <a:prstGeom prst="line">
            <a:avLst/>
          </a:prstGeom>
          <a:ln w="19050">
            <a:solidFill>
              <a:srgbClr val="1116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utoShape 6">
            <a:extLst>
              <a:ext uri="{FF2B5EF4-FFF2-40B4-BE49-F238E27FC236}">
                <a16:creationId xmlns:a16="http://schemas.microsoft.com/office/drawing/2014/main" id="{E8AE6052-7A2E-4BBE-A0C5-1C26AFDBDF84}"/>
              </a:ext>
            </a:extLst>
          </p:cNvPr>
          <p:cNvSpPr/>
          <p:nvPr/>
        </p:nvSpPr>
        <p:spPr>
          <a:xfrm>
            <a:off x="0" y="698823"/>
            <a:ext cx="12192000" cy="508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8A2BE2">
                  <a:alpha val="0"/>
                </a:srgbClr>
              </a:gs>
              <a:gs pos="50000">
                <a:srgbClr val="8A2BE2">
                  <a:alpha val="70000"/>
                </a:srgbClr>
              </a:gs>
              <a:gs pos="100000">
                <a:srgbClr val="8A2BE2">
                  <a:alpha val="0"/>
                </a:srgbClr>
              </a:gs>
            </a:gsLst>
            <a:lin ang="0"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066197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9E3A48A-DB3C-6C33-A059-BE82A9D59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5DCAD-9CD9-44FE-AC70-EB852F1DD5DF}" type="datetime1">
              <a:rPr lang="zh-CN" altLang="en-US" smtClean="0"/>
              <a:t>2026/8/17</a:t>
            </a:fld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26E0894E-688B-4D70-C3CE-806D870D27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1771" y="2307771"/>
            <a:ext cx="5400000" cy="3879956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9AE593C-A466-5F1E-09E0-36AD8BC4B29C}"/>
              </a:ext>
            </a:extLst>
          </p:cNvPr>
          <p:cNvSpPr txBox="1"/>
          <p:nvPr/>
        </p:nvSpPr>
        <p:spPr>
          <a:xfrm>
            <a:off x="72572" y="678118"/>
            <a:ext cx="122037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CN" altLang="en-US" sz="2800" b="1" dirty="0"/>
              <a:t>QGSJET，</a:t>
            </a:r>
            <a:r>
              <a:rPr lang="en-US" altLang="zh-CN" sz="2800" b="1" dirty="0"/>
              <a:t>E~3</a:t>
            </a:r>
            <a:r>
              <a:rPr lang="zh-CN" altLang="en-US" sz="2800" b="1" dirty="0"/>
              <a:t>-</a:t>
            </a:r>
            <a:r>
              <a:rPr lang="en-US" altLang="zh-CN" sz="2800" b="1" dirty="0"/>
              <a:t>100</a:t>
            </a:r>
            <a:r>
              <a:rPr lang="zh-CN" altLang="en-US" sz="2800" b="1" dirty="0"/>
              <a:t>PeV</a:t>
            </a:r>
            <a:r>
              <a:rPr lang="en-US" altLang="zh-CN" sz="2800" b="1" dirty="0"/>
              <a:t>, θ~0-30°, 5 composition</a:t>
            </a:r>
            <a:endParaRPr lang="zh-CN" altLang="en-US" sz="2800" b="1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31044D88-FB34-DD63-89F6-E98F6C179887}"/>
              </a:ext>
            </a:extLst>
          </p:cNvPr>
          <p:cNvSpPr txBox="1"/>
          <p:nvPr/>
        </p:nvSpPr>
        <p:spPr>
          <a:xfrm>
            <a:off x="7781003" y="1784551"/>
            <a:ext cx="2809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/>
              <a:t>460-470</a:t>
            </a:r>
            <a:endParaRPr lang="zh-CN" altLang="en-US" sz="2800" b="1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C7483FB9-5AA2-4368-FD7A-700B3AE37F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463" y="2329542"/>
            <a:ext cx="5400000" cy="3833407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706586A6-F0ED-CFCB-2B90-AC6776EDB17A}"/>
              </a:ext>
            </a:extLst>
          </p:cNvPr>
          <p:cNvSpPr txBox="1"/>
          <p:nvPr/>
        </p:nvSpPr>
        <p:spPr>
          <a:xfrm>
            <a:off x="2069869" y="1806322"/>
            <a:ext cx="2809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/>
              <a:t>320-420</a:t>
            </a:r>
            <a:endParaRPr lang="zh-CN" altLang="en-US" sz="2800" b="1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7DEBF234-BFCE-F628-4B94-8C8BBF23295F}"/>
              </a:ext>
            </a:extLst>
          </p:cNvPr>
          <p:cNvSpPr txBox="1"/>
          <p:nvPr/>
        </p:nvSpPr>
        <p:spPr>
          <a:xfrm>
            <a:off x="696686" y="1299029"/>
            <a:ext cx="106571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/>
              <a:t>外围的芯位重建不会变差</a:t>
            </a:r>
          </a:p>
        </p:txBody>
      </p:sp>
    </p:spTree>
    <p:extLst>
      <p:ext uri="{BB962C8B-B14F-4D97-AF65-F5344CB8AC3E}">
        <p14:creationId xmlns:p14="http://schemas.microsoft.com/office/powerpoint/2010/main" val="19599392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2780FDF-50BC-91DC-77BA-2877DE721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01748-3DEA-4FEC-83C6-0A260969CE1E}" type="datetime1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B6AD5D64-E088-EF01-F68B-E67B8C1F6B9F}"/>
              </a:ext>
            </a:extLst>
          </p:cNvPr>
          <p:cNvSpPr txBox="1"/>
          <p:nvPr/>
        </p:nvSpPr>
        <p:spPr>
          <a:xfrm>
            <a:off x="72572" y="678118"/>
            <a:ext cx="122037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CN" altLang="en-US" sz="2800" b="1" dirty="0"/>
              <a:t>QGSJET，</a:t>
            </a:r>
            <a:r>
              <a:rPr lang="en-US" altLang="zh-CN" sz="2800" b="1" dirty="0"/>
              <a:t>E~3</a:t>
            </a:r>
            <a:r>
              <a:rPr lang="zh-CN" altLang="en-US" sz="2800" b="1" dirty="0"/>
              <a:t>-</a:t>
            </a:r>
            <a:r>
              <a:rPr lang="en-US" altLang="zh-CN" sz="2800" b="1" dirty="0"/>
              <a:t>100</a:t>
            </a:r>
            <a:r>
              <a:rPr lang="zh-CN" altLang="en-US" sz="2800" b="1" dirty="0"/>
              <a:t>PeV</a:t>
            </a:r>
            <a:r>
              <a:rPr lang="en-US" altLang="zh-CN" sz="2800" b="1" dirty="0"/>
              <a:t>, θ~0-30°, 5 composition</a:t>
            </a:r>
            <a:endParaRPr lang="zh-CN" altLang="en-US" sz="2800" b="1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2F601E06-A161-0503-7277-7322E16B333F}"/>
              </a:ext>
            </a:extLst>
          </p:cNvPr>
          <p:cNvSpPr txBox="1"/>
          <p:nvPr/>
        </p:nvSpPr>
        <p:spPr>
          <a:xfrm>
            <a:off x="7781003" y="1784551"/>
            <a:ext cx="2809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/>
              <a:t>460-470</a:t>
            </a:r>
            <a:endParaRPr lang="zh-CN" altLang="en-US" sz="2800" b="1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000C2267-C004-5D41-1EC5-D37912448BB9}"/>
              </a:ext>
            </a:extLst>
          </p:cNvPr>
          <p:cNvSpPr txBox="1"/>
          <p:nvPr/>
        </p:nvSpPr>
        <p:spPr>
          <a:xfrm>
            <a:off x="2069869" y="1806322"/>
            <a:ext cx="2809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/>
              <a:t>320-420</a:t>
            </a:r>
            <a:endParaRPr lang="zh-CN" altLang="en-US" sz="2800" b="1" dirty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0A12A36B-5121-3659-679A-BBB250735B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0255" y="2283157"/>
            <a:ext cx="5400000" cy="389672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397F0528-12B7-1254-D6A9-F1437A9FDA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463" y="2374557"/>
            <a:ext cx="5400000" cy="3713924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C8959F52-A7A6-5CB7-A99F-4373891819A5}"/>
              </a:ext>
            </a:extLst>
          </p:cNvPr>
          <p:cNvSpPr txBox="1"/>
          <p:nvPr/>
        </p:nvSpPr>
        <p:spPr>
          <a:xfrm>
            <a:off x="696686" y="1299029"/>
            <a:ext cx="106571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/>
              <a:t>外围的能量重建不会变差</a:t>
            </a:r>
          </a:p>
        </p:txBody>
      </p:sp>
    </p:spTree>
    <p:extLst>
      <p:ext uri="{BB962C8B-B14F-4D97-AF65-F5344CB8AC3E}">
        <p14:creationId xmlns:p14="http://schemas.microsoft.com/office/powerpoint/2010/main" val="27009456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0B80E0C-9F11-1D0E-6F76-44E85C860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0DCB0-5AF7-48F2-9464-911CFA610A30}" type="datetime1">
              <a:rPr lang="zh-CN" altLang="en-US" smtClean="0"/>
              <a:t>2026/8/17</a:t>
            </a:fld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9D5EA0B-233B-36C3-6860-2FF23F0290C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4825" y="1796868"/>
            <a:ext cx="4680000" cy="342151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08D0EC27-E97E-4F29-1A7A-0744E3193A9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879" y="1796868"/>
            <a:ext cx="4680000" cy="3473245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456DE93F-04D7-7D76-0D58-F80B6FA1B728}"/>
              </a:ext>
            </a:extLst>
          </p:cNvPr>
          <p:cNvSpPr txBox="1"/>
          <p:nvPr/>
        </p:nvSpPr>
        <p:spPr>
          <a:xfrm>
            <a:off x="4859460" y="2887507"/>
            <a:ext cx="30800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/>
              <a:t>Larger aperture,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FC3CA8B6-397E-0353-A0BC-163F1D6C6B5E}"/>
              </a:ext>
            </a:extLst>
          </p:cNvPr>
          <p:cNvSpPr txBox="1"/>
          <p:nvPr/>
        </p:nvSpPr>
        <p:spPr>
          <a:xfrm>
            <a:off x="729738" y="4308790"/>
            <a:ext cx="34302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/>
              <a:t>All particle spectrum</a:t>
            </a:r>
            <a:endParaRPr lang="zh-CN" altLang="en-US" sz="2000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4DD167D7-8F01-FA29-60A7-C7074C6F49EA}"/>
              </a:ext>
            </a:extLst>
          </p:cNvPr>
          <p:cNvSpPr txBox="1"/>
          <p:nvPr/>
        </p:nvSpPr>
        <p:spPr>
          <a:xfrm>
            <a:off x="8040505" y="4255226"/>
            <a:ext cx="2019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/>
              <a:t>This work</a:t>
            </a:r>
            <a:endParaRPr lang="zh-CN" altLang="en-US" sz="2000" dirty="0"/>
          </a:p>
        </p:txBody>
      </p: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325F4C94-A705-D5FB-EA6E-46EE028D00D1}"/>
              </a:ext>
            </a:extLst>
          </p:cNvPr>
          <p:cNvCxnSpPr>
            <a:cxnSpLocks/>
          </p:cNvCxnSpPr>
          <p:nvPr/>
        </p:nvCxnSpPr>
        <p:spPr>
          <a:xfrm>
            <a:off x="4999512" y="3423773"/>
            <a:ext cx="2287341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>
            <a:extLst>
              <a:ext uri="{FF2B5EF4-FFF2-40B4-BE49-F238E27FC236}">
                <a16:creationId xmlns:a16="http://schemas.microsoft.com/office/drawing/2014/main" id="{B81A58B5-3C83-42F7-D08D-7948CF0F55FD}"/>
              </a:ext>
            </a:extLst>
          </p:cNvPr>
          <p:cNvSpPr txBox="1"/>
          <p:nvPr/>
        </p:nvSpPr>
        <p:spPr>
          <a:xfrm>
            <a:off x="4850349" y="3424229"/>
            <a:ext cx="281324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/>
              <a:t>same level Energy Resolution.</a:t>
            </a:r>
            <a:endParaRPr lang="zh-CN" alt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A0F9CF18-6DC2-9D22-F437-808684AA492D}"/>
                  </a:ext>
                </a:extLst>
              </p:cNvPr>
              <p:cNvSpPr txBox="1"/>
              <p:nvPr/>
            </p:nvSpPr>
            <p:spPr>
              <a:xfrm>
                <a:off x="7635267" y="5337489"/>
                <a:ext cx="4259115" cy="8717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  <m:sup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  <m:e>
                          <m:f>
                            <m:fPr>
                              <m:ctrlP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zh-CN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b="0" i="1" smtClean="0">
                                      <a:latin typeface="Cambria Math" panose="02040503050406030204" pitchFamily="18" charset="0"/>
                                    </a:rPr>
                                    <m:t>𝑛𝑢𝑚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latin typeface="Cambria Math" panose="02040503050406030204" pitchFamily="18" charset="0"/>
                                    </a:rPr>
                                    <m:t>𝑑𝑒𝑡𝑒𝑐𝑡𝑜𝑟</m:t>
                                  </m:r>
                                </m:sub>
                              </m:sSub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altLang="zh-CN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0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</m:d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  <m:r>
                                <a:rPr lang="zh-CN" altLang="en-US" sz="2000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Sup>
                                <m:sSubSupPr>
                                  <m:ctrlPr>
                                    <a:rPr lang="en-US" altLang="zh-CN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2000" b="0" i="1" smtClean="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altLang="zh-CN" sz="2000" b="0" i="1" smtClean="0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sub>
                                <m:sup>
                                  <m:r>
                                    <a:rPr lang="en-US" altLang="zh-CN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Sup>
                                <m:sSubSupPr>
                                  <m:ctrlPr>
                                    <a:rPr lang="en-US" altLang="zh-CN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2000" b="0" i="1" smtClean="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altLang="zh-CN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altLang="zh-CN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b="0" i="1" smtClean="0">
                                      <a:latin typeface="Cambria Math" panose="02040503050406030204" pitchFamily="18" charset="0"/>
                                    </a:rPr>
                                    <m:t>𝑛𝑑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latin typeface="Cambria Math" panose="02040503050406030204" pitchFamily="18" charset="0"/>
                                    </a:rPr>
                                    <m:t>𝑑𝑒𝑡𝑒𝑐𝑡𝑜𝑟</m:t>
                                  </m:r>
                                </m:sub>
                              </m:sSub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altLang="zh-CN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0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</m:d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  <m:sSub>
                                <m:sSubPr>
                                  <m:ctrlPr>
                                    <a:rPr lang="en-US" altLang="zh-CN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b="0" i="1" smtClean="0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US" altLang="zh-CN" sz="2000" i="1">
                                      <a:latin typeface="Cambria Math" panose="02040503050406030204" pitchFamily="18" charset="0"/>
                                    </a:rPr>
                                    <m:t>𝑑𝑒𝑡𝑒𝑐𝑡𝑜𝑟</m:t>
                                  </m:r>
                                </m:sub>
                              </m:sSub>
                            </m:den>
                          </m:f>
                        </m:e>
                      </m:nary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A0F9CF18-6DC2-9D22-F437-808684AA49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5267" y="5337489"/>
                <a:ext cx="4259115" cy="87171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标题 1">
            <a:extLst>
              <a:ext uri="{FF2B5EF4-FFF2-40B4-BE49-F238E27FC236}">
                <a16:creationId xmlns:a16="http://schemas.microsoft.com/office/drawing/2014/main" id="{0E433D5D-CF1C-4AB7-AB42-0DE5F567E454}"/>
              </a:ext>
            </a:extLst>
          </p:cNvPr>
          <p:cNvSpPr txBox="1">
            <a:spLocks/>
          </p:cNvSpPr>
          <p:nvPr/>
        </p:nvSpPr>
        <p:spPr>
          <a:xfrm>
            <a:off x="838200" y="-79549"/>
            <a:ext cx="10515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2400" b="1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r>
              <a:rPr lang="zh-CN" altLang="en-US" sz="3200" dirty="0"/>
              <a:t>能谱分析</a:t>
            </a:r>
            <a:r>
              <a:rPr lang="en-US" altLang="zh-CN" sz="3200" dirty="0"/>
              <a:t>—</a:t>
            </a:r>
            <a:r>
              <a:rPr lang="zh-CN" altLang="en-US" sz="3200" dirty="0"/>
              <a:t>密度法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6D76286C-926F-67AF-6C97-58157989AFC0}"/>
              </a:ext>
            </a:extLst>
          </p:cNvPr>
          <p:cNvSpPr txBox="1"/>
          <p:nvPr/>
        </p:nvSpPr>
        <p:spPr>
          <a:xfrm>
            <a:off x="629855" y="749623"/>
            <a:ext cx="55232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400" b="1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dirty="0"/>
              <a:t>密度法不会降低能量分辨率</a:t>
            </a:r>
          </a:p>
        </p:txBody>
      </p: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FD9F0B2D-0517-9EAC-284C-826AFB524DEF}"/>
              </a:ext>
            </a:extLst>
          </p:cNvPr>
          <p:cNvCxnSpPr>
            <a:cxnSpLocks/>
          </p:cNvCxnSpPr>
          <p:nvPr/>
        </p:nvCxnSpPr>
        <p:spPr>
          <a:xfrm>
            <a:off x="680655" y="1240556"/>
            <a:ext cx="5739195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32548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52567C6-6715-66AC-1D05-5A8D3B9D7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C92A3-87ED-4EAE-AD43-6E7BA45FAB54}" type="datetime1">
              <a:rPr lang="zh-CN" altLang="en-US" smtClean="0"/>
              <a:t>2026/8/17</a:t>
            </a:fld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DA60D108-5FFF-C1C5-BBF9-C5F0F2D028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3367" y="1229264"/>
            <a:ext cx="5288995" cy="4291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9400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741D922-8C79-D4D6-AAF4-6970F871F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1CB92-97D5-495E-888A-4EE356903351}" type="datetime1">
              <a:rPr lang="zh-CN" altLang="en-US" smtClean="0"/>
              <a:t>2026/8/17</a:t>
            </a:fld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0AAA68B-488F-1D71-A5F1-5960E0835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2000" y="1640529"/>
            <a:ext cx="6120000" cy="466730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4A4A1EE7-8B9A-5AF4-9653-B40504E3BA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78635"/>
            <a:ext cx="6120000" cy="4680677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CD06F1D3-6EA1-69BA-9BF3-C7D3764A9912}"/>
              </a:ext>
            </a:extLst>
          </p:cNvPr>
          <p:cNvSpPr txBox="1"/>
          <p:nvPr/>
        </p:nvSpPr>
        <p:spPr>
          <a:xfrm>
            <a:off x="628650" y="979293"/>
            <a:ext cx="10661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sz="2400" dirty="0"/>
              <a:t>1-10 </a:t>
            </a:r>
            <a:r>
              <a:rPr lang="en-US" altLang="zh-CN" sz="2400" dirty="0" err="1"/>
              <a:t>PeV</a:t>
            </a:r>
            <a:r>
              <a:rPr lang="zh-CN" altLang="en-US" sz="2400" dirty="0"/>
              <a:t>的事例各</a:t>
            </a:r>
            <a:r>
              <a:rPr lang="en-US" altLang="zh-CN" sz="2400" dirty="0"/>
              <a:t>1000</a:t>
            </a:r>
            <a:r>
              <a:rPr lang="zh-CN" altLang="en-US" sz="2400" dirty="0"/>
              <a:t>个，次级粒子数随大气深度的变化</a:t>
            </a:r>
          </a:p>
        </p:txBody>
      </p:sp>
    </p:spTree>
    <p:extLst>
      <p:ext uri="{BB962C8B-B14F-4D97-AF65-F5344CB8AC3E}">
        <p14:creationId xmlns:p14="http://schemas.microsoft.com/office/powerpoint/2010/main" val="41542234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D0CD341-7B9D-4A5A-97A4-474350F7DC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680" y="1594495"/>
            <a:ext cx="5040000" cy="3993478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FD2FA91-2B9A-4784-BE2D-F393373604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680" y="1577652"/>
            <a:ext cx="5040000" cy="3937297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6C2E695C-4FCC-4268-A2FB-15B06A3A7D92}"/>
              </a:ext>
            </a:extLst>
          </p:cNvPr>
          <p:cNvSpPr txBox="1"/>
          <p:nvPr/>
        </p:nvSpPr>
        <p:spPr>
          <a:xfrm>
            <a:off x="1728780" y="5604816"/>
            <a:ext cx="37338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core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370.1, 82.3 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D=379.2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6E36F72E-B618-4F7D-A210-CBAC2DB4DC68}"/>
              </a:ext>
            </a:extLst>
          </p:cNvPr>
          <p:cNvSpPr txBox="1"/>
          <p:nvPr/>
        </p:nvSpPr>
        <p:spPr>
          <a:xfrm>
            <a:off x="6768780" y="5587973"/>
            <a:ext cx="37338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core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268.9, 363.1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D=451.8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日期占位符 8">
            <a:extLst>
              <a:ext uri="{FF2B5EF4-FFF2-40B4-BE49-F238E27FC236}">
                <a16:creationId xmlns:a16="http://schemas.microsoft.com/office/drawing/2014/main" id="{CEAB0E5B-5296-4C74-BDED-681D23033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E9676-A581-4175-8E9A-6FD99DFE5D84}" type="datetime1">
              <a:rPr lang="zh-CN" altLang="en-US" smtClean="0"/>
              <a:t>2026/8/17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30214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5F9B8DD-6554-4DF5-A889-A401CD9D9E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4852" y="2517646"/>
            <a:ext cx="5040000" cy="4203194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42C1A09-DC7A-4C7B-8F1B-8C2B54F13E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71" y="2172405"/>
            <a:ext cx="4739279" cy="4548435"/>
          </a:xfrm>
          <a:prstGeom prst="rect">
            <a:avLst/>
          </a:prstGeom>
        </p:spPr>
      </p:pic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EFE98C1-1977-4B86-80CF-A77BAAA45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CB501-3120-4A8E-97FA-DB30BE26C3B2}" type="datetime1">
              <a:rPr lang="zh-CN" altLang="en-US" smtClean="0"/>
              <a:t>2026/8/17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16425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6">
            <a:extLst>
              <a:ext uri="{FF2B5EF4-FFF2-40B4-BE49-F238E27FC236}">
                <a16:creationId xmlns:a16="http://schemas.microsoft.com/office/drawing/2014/main" id="{152E8B40-ACE1-4297-BFD3-2C080DE4D4D1}"/>
              </a:ext>
            </a:extLst>
          </p:cNvPr>
          <p:cNvSpPr/>
          <p:nvPr/>
        </p:nvSpPr>
        <p:spPr>
          <a:xfrm flipV="1">
            <a:off x="0" y="-2"/>
            <a:ext cx="12192000" cy="900000"/>
          </a:xfrm>
          <a:prstGeom prst="roundRect">
            <a:avLst>
              <a:gd name="adj" fmla="val 0"/>
            </a:avLst>
          </a:prstGeom>
          <a:solidFill>
            <a:srgbClr val="111630"/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88189856-2E63-4337-B527-4924DF6F84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6538877"/>
              </p:ext>
            </p:extLst>
          </p:nvPr>
        </p:nvGraphicFramePr>
        <p:xfrm>
          <a:off x="667955" y="1361493"/>
          <a:ext cx="9213742" cy="2095375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3210177">
                  <a:extLst>
                    <a:ext uri="{9D8B030D-6E8A-4147-A177-3AD203B41FA5}">
                      <a16:colId xmlns:a16="http://schemas.microsoft.com/office/drawing/2014/main" val="3643817086"/>
                    </a:ext>
                  </a:extLst>
                </a:gridCol>
                <a:gridCol w="6003565">
                  <a:extLst>
                    <a:ext uri="{9D8B030D-6E8A-4147-A177-3AD203B41FA5}">
                      <a16:colId xmlns:a16="http://schemas.microsoft.com/office/drawing/2014/main" val="3668980236"/>
                    </a:ext>
                  </a:extLst>
                </a:gridCol>
              </a:tblGrid>
              <a:tr h="26847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 i="0" kern="1200" dirty="0">
                          <a:solidFill>
                            <a:srgbClr val="0099CC"/>
                          </a:solidFill>
                          <a:effectLst/>
                          <a:latin typeface="quote-cjk-patch"/>
                          <a:ea typeface="+mn-ea"/>
                          <a:cs typeface="Calibri" panose="020F0502020204030204" pitchFamily="34" charset="0"/>
                        </a:rPr>
                        <a:t>投点范围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b="0" kern="1200" dirty="0">
                          <a:solidFill>
                            <a:schemeClr val="tx1"/>
                          </a:solidFill>
                          <a:effectLst/>
                        </a:rPr>
                        <a:t>Core distance </a:t>
                      </a:r>
                      <a:r>
                        <a:rPr lang="zh-CN" altLang="en-US" sz="1800" b="0" dirty="0">
                          <a:solidFill>
                            <a:schemeClr val="tx1"/>
                          </a:solidFill>
                        </a:rPr>
                        <a:t>200–480 m</a:t>
                      </a:r>
                      <a:r>
                        <a:rPr lang="en-US" altLang="zh-CN" sz="1800" b="0" dirty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zh-CN" altLang="en-US" sz="18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zh-CN" altLang="en-US" sz="1800" b="0" kern="1200" dirty="0">
                          <a:solidFill>
                            <a:schemeClr val="tx1"/>
                          </a:solidFill>
                          <a:effectLst/>
                        </a:rPr>
                        <a:t>Zenith </a:t>
                      </a:r>
                      <a:r>
                        <a:rPr lang="zh-CN" altLang="en-US" sz="1800" b="0" dirty="0">
                          <a:solidFill>
                            <a:schemeClr val="tx1"/>
                          </a:solidFill>
                        </a:rPr>
                        <a:t>0°–40° </a:t>
                      </a:r>
                      <a:r>
                        <a:rPr lang="zh-CN" altLang="en-US" sz="1800" b="0" kern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zh-CN" altLang="en-US" sz="1800" b="0" i="0" kern="1200" dirty="0">
                        <a:solidFill>
                          <a:schemeClr val="tx1"/>
                        </a:solidFill>
                        <a:effectLst/>
                        <a:latin typeface="quote-cjk-patch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4456277"/>
                  </a:ext>
                </a:extLst>
              </a:tr>
              <a:tr h="34339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zh-CN" altLang="en-US" sz="1800" b="1" kern="1200" dirty="0">
                          <a:solidFill>
                            <a:srgbClr val="0099C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宇宙线组分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0" kern="1200" dirty="0">
                          <a:solidFill>
                            <a:schemeClr val="tx1"/>
                          </a:solidFill>
                          <a:effectLst/>
                        </a:rPr>
                        <a:t>P, He, CNO, </a:t>
                      </a:r>
                      <a:r>
                        <a:rPr lang="en-US" altLang="zh-CN" sz="1800" b="0" kern="1200" dirty="0" err="1">
                          <a:solidFill>
                            <a:schemeClr val="tx1"/>
                          </a:solidFill>
                          <a:effectLst/>
                        </a:rPr>
                        <a:t>MgAlSi</a:t>
                      </a:r>
                      <a:r>
                        <a:rPr lang="en-US" altLang="zh-CN" sz="1800" b="0" kern="1200" dirty="0">
                          <a:solidFill>
                            <a:schemeClr val="tx1"/>
                          </a:solidFill>
                          <a:effectLst/>
                        </a:rPr>
                        <a:t>, Fe</a:t>
                      </a:r>
                      <a:endParaRPr lang="zh-CN" altLang="en-US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9205608"/>
                  </a:ext>
                </a:extLst>
              </a:tr>
              <a:tr h="268479">
                <a:tc rowSpan="2">
                  <a:txBody>
                    <a:bodyPr/>
                    <a:lstStyle/>
                    <a:p>
                      <a:pPr marL="0" lvl="0" indent="0" algn="ctr">
                        <a:lnSpc>
                          <a:spcPct val="15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zh-CN" altLang="en-US" sz="1800" b="1" dirty="0">
                          <a:solidFill>
                            <a:srgbClr val="0099CC"/>
                          </a:solidFill>
                          <a:effectLst/>
                        </a:rPr>
                        <a:t>高能强子相互作用模型</a:t>
                      </a:r>
                      <a:r>
                        <a:rPr lang="zh-CN" altLang="en-US" sz="1800" dirty="0">
                          <a:solidFill>
                            <a:srgbClr val="0099CC"/>
                          </a:solidFill>
                        </a:rPr>
                        <a:t> </a:t>
                      </a:r>
                      <a:endParaRPr lang="zh-CN" altLang="en-US" sz="1800" b="1" i="0" kern="1200" dirty="0">
                        <a:solidFill>
                          <a:srgbClr val="0099CC"/>
                        </a:solidFill>
                        <a:effectLst/>
                        <a:latin typeface="quote-cjk-patch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0" dirty="0"/>
                        <a:t>QGSJET </a:t>
                      </a:r>
                      <a:r>
                        <a:rPr lang="en-US" altLang="zh-CN" sz="1800" b="0" dirty="0"/>
                        <a:t>II-04</a:t>
                      </a:r>
                      <a:r>
                        <a:rPr lang="zh-CN" altLang="en-US" sz="1800" b="0" dirty="0"/>
                        <a:t> </a:t>
                      </a:r>
                      <a:r>
                        <a:rPr lang="en-US" altLang="zh-CN" sz="1800" b="0" dirty="0"/>
                        <a:t>(baseline) </a:t>
                      </a:r>
                      <a:r>
                        <a:rPr lang="en-US" altLang="zh-CN" sz="1800" b="1" dirty="0"/>
                        <a:t>100,000 events</a:t>
                      </a:r>
                      <a:endParaRPr lang="zh-CN" altLang="en-US" sz="1800" b="1" dirty="0">
                        <a:latin typeface="quote-cjk-patch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191469"/>
                  </a:ext>
                </a:extLst>
              </a:tr>
              <a:tr h="331650">
                <a:tc vMerge="1">
                  <a:txBody>
                    <a:bodyPr/>
                    <a:lstStyle/>
                    <a:p>
                      <a:r>
                        <a:rPr lang="zh-CN" altLang="en-US" sz="2800" dirty="0">
                          <a:latin typeface="quote-cjk-patch"/>
                        </a:rPr>
                        <a:t> </a:t>
                      </a:r>
                      <a:endParaRPr lang="zh-CN" altLang="en-US" sz="2800" b="1" i="0" kern="1200" dirty="0">
                        <a:solidFill>
                          <a:srgbClr val="404040"/>
                        </a:solidFill>
                        <a:effectLst/>
                        <a:latin typeface="quote-cjk-patch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0" dirty="0"/>
                        <a:t>EPOS </a:t>
                      </a:r>
                      <a:r>
                        <a:rPr lang="en-US" altLang="zh-CN" sz="1800" b="0" dirty="0"/>
                        <a:t>LHC</a:t>
                      </a:r>
                      <a:r>
                        <a:rPr lang="zh-CN" altLang="en-US" sz="1800" b="0" dirty="0"/>
                        <a:t>, SYBILL </a:t>
                      </a:r>
                      <a:r>
                        <a:rPr lang="en-US" altLang="zh-CN" sz="1800" b="0" dirty="0"/>
                        <a:t>2.3d </a:t>
                      </a:r>
                      <a:r>
                        <a:rPr lang="en-US" altLang="zh-CN" sz="1800" b="1" dirty="0"/>
                        <a:t>50,000 events</a:t>
                      </a:r>
                      <a:endParaRPr lang="zh-CN" altLang="en-US" sz="1800" b="1" dirty="0">
                        <a:latin typeface="quote-cjk-patch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9642086"/>
                  </a:ext>
                </a:extLst>
              </a:tr>
              <a:tr h="5369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b="1" dirty="0">
                          <a:solidFill>
                            <a:srgbClr val="0099CC"/>
                          </a:solidFill>
                          <a:effectLst/>
                          <a:latin typeface="quote-cjk-patch"/>
                        </a:rPr>
                        <a:t>成分模型</a:t>
                      </a:r>
                      <a:endParaRPr lang="zh-CN" altLang="en-US" sz="1800" dirty="0">
                        <a:solidFill>
                          <a:srgbClr val="0099CC"/>
                        </a:solidFill>
                        <a:latin typeface="quote-cjk-patch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0" dirty="0"/>
                        <a:t>Gaisser</a:t>
                      </a:r>
                      <a:r>
                        <a:rPr lang="en-US" altLang="zh-CN" sz="1800" b="0" dirty="0"/>
                        <a:t>, </a:t>
                      </a:r>
                      <a:r>
                        <a:rPr lang="zh-CN" altLang="en-US" sz="1800" b="0" dirty="0"/>
                        <a:t>Horandel, GSF, LVBI </a:t>
                      </a:r>
                      <a:endParaRPr lang="zh-CN" altLang="en-US" sz="1800" b="0" dirty="0">
                        <a:latin typeface="quote-cjk-patch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4619319"/>
                  </a:ext>
                </a:extLst>
              </a:tr>
            </a:tbl>
          </a:graphicData>
        </a:graphic>
      </p:graphicFrame>
      <p:sp>
        <p:nvSpPr>
          <p:cNvPr id="2" name="标题 1">
            <a:extLst>
              <a:ext uri="{FF2B5EF4-FFF2-40B4-BE49-F238E27FC236}">
                <a16:creationId xmlns:a16="http://schemas.microsoft.com/office/drawing/2014/main" id="{DC4E3A8B-3322-EAB7-9A5F-68346E2E01D1}"/>
              </a:ext>
            </a:extLst>
          </p:cNvPr>
          <p:cNvSpPr txBox="1">
            <a:spLocks/>
          </p:cNvSpPr>
          <p:nvPr/>
        </p:nvSpPr>
        <p:spPr>
          <a:xfrm>
            <a:off x="0" y="40215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2400" b="1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r>
              <a:rPr lang="zh-CN" altLang="en-US" sz="3200" dirty="0">
                <a:solidFill>
                  <a:schemeClr val="bg1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模拟数据与事例筛选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88BACA13-C7C2-AA77-DC3D-025AF56C244E}"/>
              </a:ext>
            </a:extLst>
          </p:cNvPr>
          <p:cNvSpPr txBox="1"/>
          <p:nvPr/>
        </p:nvSpPr>
        <p:spPr>
          <a:xfrm>
            <a:off x="629855" y="815591"/>
            <a:ext cx="33559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400" b="1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模拟数据：</a:t>
            </a:r>
          </a:p>
        </p:txBody>
      </p: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98630656-4D08-377A-5278-2A8C2D0ADCF0}"/>
              </a:ext>
            </a:extLst>
          </p:cNvPr>
          <p:cNvCxnSpPr>
            <a:cxnSpLocks/>
          </p:cNvCxnSpPr>
          <p:nvPr/>
        </p:nvCxnSpPr>
        <p:spPr>
          <a:xfrm>
            <a:off x="680655" y="1311580"/>
            <a:ext cx="5739195" cy="0"/>
          </a:xfrm>
          <a:prstGeom prst="line">
            <a:avLst/>
          </a:prstGeom>
          <a:ln w="19050">
            <a:solidFill>
              <a:srgbClr val="11163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>
            <a:extLst>
              <a:ext uri="{FF2B5EF4-FFF2-40B4-BE49-F238E27FC236}">
                <a16:creationId xmlns:a16="http://schemas.microsoft.com/office/drawing/2014/main" id="{517CEFFF-A77E-41C0-A784-C5EAC278C0EF}"/>
              </a:ext>
            </a:extLst>
          </p:cNvPr>
          <p:cNvSpPr txBox="1"/>
          <p:nvPr/>
        </p:nvSpPr>
        <p:spPr>
          <a:xfrm>
            <a:off x="708046" y="3771900"/>
            <a:ext cx="33559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400" b="1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事例的几何筛选：</a:t>
            </a:r>
          </a:p>
        </p:txBody>
      </p: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B93AA423-6455-4E03-A9A7-0E8058D89A11}"/>
              </a:ext>
            </a:extLst>
          </p:cNvPr>
          <p:cNvCxnSpPr>
            <a:cxnSpLocks/>
          </p:cNvCxnSpPr>
          <p:nvPr/>
        </p:nvCxnSpPr>
        <p:spPr>
          <a:xfrm>
            <a:off x="758846" y="4284532"/>
            <a:ext cx="5739195" cy="0"/>
          </a:xfrm>
          <a:prstGeom prst="line">
            <a:avLst/>
          </a:prstGeom>
          <a:ln w="19050">
            <a:solidFill>
              <a:srgbClr val="11163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718E5A0F-4AD4-481C-8BB6-BD4BFA66489A}"/>
                  </a:ext>
                </a:extLst>
              </p:cNvPr>
              <p:cNvSpPr txBox="1"/>
              <p:nvPr/>
            </p:nvSpPr>
            <p:spPr>
              <a:xfrm>
                <a:off x="0" y="4324905"/>
                <a:ext cx="6591300" cy="14584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800100" lvl="1" indent="-342900" eaLnBrk="0" fontAlgn="base" hangingPunct="0">
                  <a:lnSpc>
                    <a:spcPct val="200000"/>
                  </a:lnSpc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</a:pPr>
                <a:r>
                  <a:rPr kumimoji="0" lang="zh-CN" altLang="zh-CN" sz="2400" i="0" u="none" strike="noStrike" cap="none" normalizeH="0" baseline="0" dirty="0">
                    <a:ln>
                      <a:noFill/>
                    </a:ln>
                    <a:solidFill>
                      <a:srgbClr val="ED7D31"/>
                    </a:solidFill>
                    <a:effectLst/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天顶角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i="1" smtClean="0">
                            <a:solidFill>
                              <a:srgbClr val="ED7D31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solidFill>
                              <a:srgbClr val="ED7D31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0</m:t>
                        </m:r>
                      </m:e>
                      <m:sup>
                        <m:r>
                          <a:rPr lang="en-US" altLang="zh-CN" sz="2400" b="0" i="1" smtClean="0">
                            <a:solidFill>
                              <a:srgbClr val="ED7D31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∘</m:t>
                        </m:r>
                      </m:sup>
                    </m:sSup>
                    <m:r>
                      <a:rPr lang="en-US" altLang="zh-CN" sz="2400" b="0" i="1" smtClean="0">
                        <a:solidFill>
                          <a:srgbClr val="ED7D31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−3</m:t>
                    </m:r>
                    <m:sSup>
                      <m:sSupPr>
                        <m:ctrlPr>
                          <a:rPr lang="en-US" altLang="zh-CN" sz="2400" i="1" smtClean="0">
                            <a:solidFill>
                              <a:srgbClr val="ED7D31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solidFill>
                              <a:srgbClr val="ED7D31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0</m:t>
                        </m:r>
                      </m:e>
                      <m:sup>
                        <m:r>
                          <a:rPr lang="en-US" altLang="zh-CN" sz="2400" b="0" i="1" smtClean="0">
                            <a:solidFill>
                              <a:srgbClr val="ED7D31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∘</m:t>
                        </m:r>
                      </m:sup>
                    </m:sSup>
                  </m:oMath>
                </a14:m>
                <a:r>
                  <a:rPr lang="zh-CN" altLang="zh-CN" sz="2400" dirty="0"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：大气</a:t>
                </a:r>
                <a:r>
                  <a:rPr kumimoji="0" lang="zh-CN" altLang="zh-CN" sz="240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深度600-690 g/cm²</a:t>
                </a:r>
                <a:endParaRPr kumimoji="0" lang="en-US" altLang="zh-CN" sz="24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Noto Sans SC" panose="020B0200000000000000" pitchFamily="34" charset="-122"/>
                  <a:ea typeface="Noto Sans SC" panose="020B0200000000000000" pitchFamily="34" charset="-122"/>
                </a:endParaRPr>
              </a:p>
              <a:p>
                <a:pPr marL="800100" lvl="1" indent="-342900" eaLnBrk="0" fontAlgn="base" hangingPunct="0">
                  <a:lnSpc>
                    <a:spcPct val="200000"/>
                  </a:lnSpc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</a:pPr>
                <a:r>
                  <a:rPr lang="zh-CN" altLang="en-US" sz="2400" dirty="0"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芯位范围 </a:t>
                </a:r>
                <a:r>
                  <a:rPr kumimoji="0" lang="zh-CN" altLang="zh-CN" sz="2400" i="0" u="none" strike="noStrike" cap="none" normalizeH="0" baseline="0" dirty="0">
                    <a:ln>
                      <a:noFill/>
                    </a:ln>
                    <a:solidFill>
                      <a:srgbClr val="ED7D31"/>
                    </a:solidFill>
                    <a:effectLst/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260</a:t>
                </a:r>
                <a:r>
                  <a:rPr lang="en-US" altLang="zh-CN" sz="2400" b="0" dirty="0">
                    <a:solidFill>
                      <a:srgbClr val="ED7D31"/>
                    </a:solidFill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rgbClr val="ED7D31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− </m:t>
                    </m:r>
                  </m:oMath>
                </a14:m>
                <a:r>
                  <a:rPr kumimoji="0" lang="zh-CN" altLang="zh-CN" sz="2400" i="0" u="none" strike="noStrike" cap="none" normalizeH="0" baseline="0" dirty="0">
                    <a:ln>
                      <a:noFill/>
                    </a:ln>
                    <a:solidFill>
                      <a:srgbClr val="ED7D31"/>
                    </a:solidFill>
                    <a:effectLst/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470 </a:t>
                </a:r>
                <a:r>
                  <a:rPr kumimoji="0" lang="en-US" altLang="zh-CN" sz="2400" i="0" u="none" strike="noStrike" cap="none" normalizeH="0" baseline="0" dirty="0">
                    <a:ln>
                      <a:noFill/>
                    </a:ln>
                    <a:solidFill>
                      <a:srgbClr val="ED7D31"/>
                    </a:solidFill>
                    <a:effectLst/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m</a:t>
                </a:r>
                <a:r>
                  <a:rPr lang="zh-CN" altLang="en-US" sz="2400" dirty="0"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：增大有效面积</a:t>
                </a:r>
                <a:endParaRPr kumimoji="0" lang="en-US" altLang="zh-CN" sz="24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Noto Sans SC" panose="020B0200000000000000" pitchFamily="34" charset="-122"/>
                  <a:ea typeface="Noto Sans SC" panose="020B0200000000000000" pitchFamily="34" charset="-122"/>
                </a:endParaRPr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718E5A0F-4AD4-481C-8BB6-BD4BFA6648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324905"/>
                <a:ext cx="6591300" cy="1458413"/>
              </a:xfrm>
              <a:prstGeom prst="rect">
                <a:avLst/>
              </a:prstGeom>
              <a:blipFill>
                <a:blip r:embed="rId3"/>
                <a:stretch>
                  <a:fillRect r="-1018" b="-8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图片 13">
            <a:extLst>
              <a:ext uri="{FF2B5EF4-FFF2-40B4-BE49-F238E27FC236}">
                <a16:creationId xmlns:a16="http://schemas.microsoft.com/office/drawing/2014/main" id="{EB6D4C09-90B6-4CA1-86AD-2F83CE60349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91300" y="3455634"/>
            <a:ext cx="4563574" cy="3466838"/>
          </a:xfrm>
          <a:prstGeom prst="rect">
            <a:avLst/>
          </a:prstGeom>
          <a:effectLst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C3F808D9-BBD9-45CA-A179-E1A7666A3E01}"/>
                  </a:ext>
                </a:extLst>
              </p:cNvPr>
              <p:cNvSpPr txBox="1"/>
              <p:nvPr/>
            </p:nvSpPr>
            <p:spPr>
              <a:xfrm>
                <a:off x="708046" y="5962462"/>
                <a:ext cx="5761441" cy="5280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800" dirty="0">
                    <a:solidFill>
                      <a:srgbClr val="ED7D31"/>
                    </a:solidFill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—— </a:t>
                </a:r>
                <a:r>
                  <a:rPr lang="zh-CN" altLang="en-US" sz="2800" dirty="0">
                    <a:solidFill>
                      <a:srgbClr val="ED7D31"/>
                    </a:solidFill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有效观测孔径 </a:t>
                </a:r>
                <a14:m>
                  <m:oMath xmlns:m="http://schemas.openxmlformats.org/officeDocument/2006/math">
                    <m:r>
                      <a:rPr lang="en-US" altLang="zh-CN" sz="2800" b="0" i="1" smtClean="0">
                        <a:solidFill>
                          <a:srgbClr val="ED7D31"/>
                        </a:solidFill>
                        <a:latin typeface="Cambria Math" panose="02040503050406030204" pitchFamily="18" charset="0"/>
                      </a:rPr>
                      <m:t>3.8×</m:t>
                    </m:r>
                    <m:sSup>
                      <m:sSupPr>
                        <m:ctrlPr>
                          <a:rPr lang="en-US" altLang="zh-CN" sz="2800" i="1" smtClean="0">
                            <a:solidFill>
                              <a:srgbClr val="ED7D3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800" b="0" i="1" smtClean="0">
                            <a:solidFill>
                              <a:srgbClr val="ED7D31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sz="2800" b="0" i="1" smtClean="0">
                            <a:solidFill>
                              <a:srgbClr val="ED7D3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lang="en-US" altLang="zh-CN" sz="2800" b="0" i="1" smtClean="0">
                        <a:solidFill>
                          <a:srgbClr val="ED7D3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altLang="zh-CN" sz="2800" i="1" smtClean="0">
                            <a:solidFill>
                              <a:srgbClr val="ED7D3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800" b="0" i="1" smtClean="0">
                            <a:solidFill>
                              <a:srgbClr val="ED7D3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altLang="zh-CN" sz="2800" b="0" i="1" smtClean="0">
                            <a:solidFill>
                              <a:srgbClr val="ED7D3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800" b="0" i="1" smtClean="0">
                        <a:solidFill>
                          <a:srgbClr val="ED7D31"/>
                        </a:solidFill>
                        <a:latin typeface="Cambria Math" panose="02040503050406030204" pitchFamily="18" charset="0"/>
                      </a:rPr>
                      <m:t>𝑠𝑟</m:t>
                    </m:r>
                  </m:oMath>
                </a14:m>
                <a:endParaRPr lang="zh-CN" altLang="en-US" sz="2800" dirty="0">
                  <a:latin typeface="Noto Sans SC" panose="020B0200000000000000" pitchFamily="34" charset="-122"/>
                  <a:ea typeface="Noto Sans SC" panose="020B0200000000000000" pitchFamily="34" charset="-122"/>
                </a:endParaRPr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C3F808D9-BBD9-45CA-A179-E1A7666A3E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046" y="5962462"/>
                <a:ext cx="5761441" cy="528093"/>
              </a:xfrm>
              <a:prstGeom prst="rect">
                <a:avLst/>
              </a:prstGeom>
              <a:blipFill>
                <a:blip r:embed="rId5"/>
                <a:stretch>
                  <a:fillRect t="-10345" b="-3103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日期占位符 2">
            <a:extLst>
              <a:ext uri="{FF2B5EF4-FFF2-40B4-BE49-F238E27FC236}">
                <a16:creationId xmlns:a16="http://schemas.microsoft.com/office/drawing/2014/main" id="{018ADC64-C13A-4045-AC65-D2C05C81C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5F727-6256-4215-9E33-1B3657AC29D8}" type="datetime1">
              <a:rPr lang="zh-CN" altLang="en-US" smtClean="0"/>
              <a:t>2026/8/17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472465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498E5B7F-6D98-446C-9434-86DFCCF45A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9080" y="2531986"/>
            <a:ext cx="5040000" cy="389841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0A755C89-25D7-4BDF-9B32-02D25A1E8F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521" y="2545313"/>
            <a:ext cx="5040000" cy="3871749"/>
          </a:xfrm>
          <a:prstGeom prst="rect">
            <a:avLst/>
          </a:prstGeom>
        </p:spPr>
      </p:pic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4DBED85-8F12-4144-9EC8-DB5066556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B4A52-ACC3-40F6-840E-6628240677D3}" type="datetime1">
              <a:rPr lang="zh-CN" altLang="en-US" smtClean="0"/>
              <a:t>2026/8/17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81081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>
            <a:extLst>
              <a:ext uri="{FF2B5EF4-FFF2-40B4-BE49-F238E27FC236}">
                <a16:creationId xmlns:a16="http://schemas.microsoft.com/office/drawing/2014/main" id="{2E7DABB5-4A67-4599-A625-2431CA6C61DA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6191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125" b="1" i="0">
                <a:solidFill>
                  <a:srgbClr val="2F6FAE"/>
                </a:solidFill>
                <a:latin typeface="Aptos"/>
                <a:ea typeface="Aptos"/>
                <a:cs typeface="Aptos"/>
              </a:defRPr>
            </a:pPr>
            <a:r>
              <a:rPr sz="1125" b="1" i="0">
                <a:solidFill>
                  <a:srgbClr val="2F6FAE"/>
                </a:solidFill>
                <a:latin typeface="Aptos"/>
                <a:ea typeface="Aptos"/>
                <a:cs typeface="Aptos"/>
              </a:rPr>
              <a:t>KM2A MD · Q-ONLY RESPONSE MODEL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3825521-4587-4E47-901B-E041C90ED10F}"/>
              </a:ext>
            </a:extLst>
          </p:cNvPr>
          <p:cNvSpPr>
            <a:spLocks noGrp="1"/>
          </p:cNvSpPr>
          <p:nvPr/>
        </p:nvSpPr>
        <p:spPr>
          <a:xfrm>
            <a:off x="609600" y="590550"/>
            <a:ext cx="10858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88911"/>
          </a:bodyPr>
          <a:lstStyle/>
          <a:p>
            <a:pPr algn="l">
              <a:lnSpc>
                <a:spcPct val="95000"/>
              </a:lnSpc>
              <a:buNone/>
              <a:defRPr sz="3600" b="1" i="0">
                <a:solidFill>
                  <a:srgbClr val="102D5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 i="0">
                <a:solidFill>
                  <a:srgbClr val="102D55"/>
                </a:solidFill>
                <a:latin typeface="Microsoft YaHei"/>
                <a:ea typeface="Microsoft YaHei"/>
                <a:cs typeface="Microsoft YaHei"/>
              </a:rPr>
              <a:t>共享 MLP 同时参数化 hit 概率与 12 分量条件电荷分布</a:t>
            </a:r>
          </a:p>
        </p:txBody>
      </p:sp>
      <p:sp>
        <p:nvSpPr>
          <p:cNvPr id="3" name="直接连接符 2">
            <a:extLst>
              <a:ext uri="{FF2B5EF4-FFF2-40B4-BE49-F238E27FC236}">
                <a16:creationId xmlns:a16="http://schemas.microsoft.com/office/drawing/2014/main" id="{11FFA58E-B245-4474-9505-08EB4672C2A5}"/>
              </a:ext>
            </a:extLst>
          </p:cNvPr>
          <p:cNvSpPr>
            <a:spLocks noGrp="1"/>
          </p:cNvSpPr>
          <p:nvPr/>
        </p:nvSpPr>
        <p:spPr>
          <a:xfrm>
            <a:off x="609600" y="1257300"/>
            <a:ext cx="10972800" cy="0"/>
          </a:xfrm>
          <a:prstGeom prst="line">
            <a:avLst/>
          </a:prstGeom>
          <a:noFill/>
          <a:ln w="9525">
            <a:solidFill>
              <a:srgbClr val="E9E3D8"/>
            </a:solidFill>
            <a:prstDash val="solid"/>
          </a:ln>
        </p:spPr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D06E9AB3-0C02-4860-B7AF-1C24E5A35EE8}"/>
              </a:ext>
            </a:extLst>
          </p:cNvPr>
          <p:cNvSpPr>
            <a:spLocks noGrp="1"/>
          </p:cNvSpPr>
          <p:nvPr/>
        </p:nvSpPr>
        <p:spPr>
          <a:xfrm>
            <a:off x="11144250" y="295275"/>
            <a:ext cx="4381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5000"/>
              </a:lnSpc>
              <a:buNone/>
              <a:defRPr sz="1125" b="1" i="0">
                <a:solidFill>
                  <a:srgbClr val="5D6573"/>
                </a:solidFill>
                <a:latin typeface="Aptos"/>
                <a:ea typeface="Aptos"/>
                <a:cs typeface="Aptos"/>
              </a:defRPr>
            </a:pPr>
            <a:r>
              <a:rPr sz="1125" b="1" i="0">
                <a:solidFill>
                  <a:srgbClr val="5D6573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0F33FCDD-E5DB-451E-AC55-6D5F9925613E}"/>
              </a:ext>
            </a:extLst>
          </p:cNvPr>
          <p:cNvSpPr>
            <a:spLocks noGrp="1"/>
          </p:cNvSpPr>
          <p:nvPr/>
        </p:nvSpPr>
        <p:spPr>
          <a:xfrm>
            <a:off x="476250" y="1428750"/>
            <a:ext cx="8191500" cy="4953000"/>
          </a:xfrm>
          <a:prstGeom prst="roundRect">
            <a:avLst>
              <a:gd name="adj" fmla="val 1346"/>
            </a:avLst>
          </a:prstGeom>
          <a:solidFill>
            <a:srgbClr val="FFFFFF"/>
          </a:solidFill>
          <a:ln w="9525">
            <a:solidFill>
              <a:srgbClr val="E9E3D8"/>
            </a:solidFill>
            <a:prstDash val="solid"/>
          </a:ln>
        </p:spPr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371600" y="1504950"/>
            <a:ext cx="6400800" cy="480060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3284F555-99A8-47E9-8A71-615841BC5D37}"/>
              </a:ext>
            </a:extLst>
          </p:cNvPr>
          <p:cNvSpPr>
            <a:spLocks noGrp="1"/>
          </p:cNvSpPr>
          <p:nvPr/>
        </p:nvSpPr>
        <p:spPr>
          <a:xfrm>
            <a:off x="9048750" y="1562100"/>
            <a:ext cx="25146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2025" b="1" i="0">
                <a:solidFill>
                  <a:srgbClr val="102D5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025" b="1" i="0">
                <a:solidFill>
                  <a:srgbClr val="102D55"/>
                </a:solidFill>
                <a:latin typeface="Microsoft YaHei"/>
                <a:ea typeface="Microsoft YaHei"/>
                <a:cs typeface="Microsoft YaHei"/>
              </a:rPr>
              <a:t>架构要点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64917B02-CAD8-4537-BC99-A868AD70D732}"/>
              </a:ext>
            </a:extLst>
          </p:cNvPr>
          <p:cNvSpPr>
            <a:spLocks noGrp="1"/>
          </p:cNvSpPr>
          <p:nvPr/>
        </p:nvSpPr>
        <p:spPr>
          <a:xfrm>
            <a:off x="9048750" y="2133600"/>
            <a:ext cx="2381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7403"/>
          </a:bodyPr>
          <a:lstStyle/>
          <a:p>
            <a:pPr algn="l">
              <a:lnSpc>
                <a:spcPct val="105000"/>
              </a:lnSpc>
              <a:buNone/>
              <a:defRPr sz="3300" b="1" i="0">
                <a:solidFill>
                  <a:srgbClr val="102D55"/>
                </a:solidFill>
                <a:latin typeface="Aptos"/>
                <a:ea typeface="Aptos"/>
                <a:cs typeface="Aptos"/>
              </a:defRPr>
            </a:pPr>
            <a:r>
              <a:rPr sz="3300" b="1" i="0">
                <a:solidFill>
                  <a:srgbClr val="102D55"/>
                </a:solidFill>
                <a:latin typeface="Aptos"/>
                <a:ea typeface="Aptos"/>
                <a:cs typeface="Aptos"/>
              </a:rPr>
              <a:t>4 × 256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8702F12-E4F3-48D5-A1CD-609377AC6BD3}"/>
              </a:ext>
            </a:extLst>
          </p:cNvPr>
          <p:cNvSpPr>
            <a:spLocks noGrp="1"/>
          </p:cNvSpPr>
          <p:nvPr/>
        </p:nvSpPr>
        <p:spPr>
          <a:xfrm>
            <a:off x="9048750" y="2628900"/>
            <a:ext cx="238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425" b="1" i="0">
                <a:solidFill>
                  <a:srgbClr val="17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425" b="1" i="0">
                <a:solidFill>
                  <a:srgbClr val="172033"/>
                </a:solidFill>
                <a:latin typeface="Microsoft YaHei"/>
                <a:ea typeface="Microsoft YaHei"/>
                <a:cs typeface="Microsoft YaHei"/>
              </a:rPr>
              <a:t>共享表示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0374D89D-0E86-404F-B221-FDE6CC6687F4}"/>
              </a:ext>
            </a:extLst>
          </p:cNvPr>
          <p:cNvSpPr>
            <a:spLocks noGrp="1"/>
          </p:cNvSpPr>
          <p:nvPr/>
        </p:nvSpPr>
        <p:spPr>
          <a:xfrm>
            <a:off x="9048750" y="2914650"/>
            <a:ext cx="238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200" b="0" i="0">
                <a:solidFill>
                  <a:srgbClr val="5D657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 i="0">
                <a:solidFill>
                  <a:srgbClr val="5D6573"/>
                </a:solidFill>
                <a:latin typeface="Microsoft YaHei"/>
                <a:ea typeface="Microsoft YaHei"/>
                <a:cs typeface="Microsoft YaHei"/>
              </a:rPr>
              <a:t>前三层 LayerNorm；全部 GELU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12C65834-DEC7-4AD0-988B-15E6455E8243}"/>
              </a:ext>
            </a:extLst>
          </p:cNvPr>
          <p:cNvSpPr>
            <a:spLocks noGrp="1"/>
          </p:cNvSpPr>
          <p:nvPr/>
        </p:nvSpPr>
        <p:spPr>
          <a:xfrm>
            <a:off x="9048750" y="3352800"/>
            <a:ext cx="2381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7403"/>
          </a:bodyPr>
          <a:lstStyle/>
          <a:p>
            <a:pPr algn="l">
              <a:lnSpc>
                <a:spcPct val="105000"/>
              </a:lnSpc>
              <a:buNone/>
              <a:defRPr sz="3300" b="1" i="0">
                <a:solidFill>
                  <a:srgbClr val="7460A8"/>
                </a:solidFill>
                <a:latin typeface="Aptos"/>
                <a:ea typeface="Aptos"/>
                <a:cs typeface="Aptos"/>
              </a:defRPr>
            </a:pPr>
            <a:r>
              <a:rPr sz="3300" b="1" i="0">
                <a:solidFill>
                  <a:srgbClr val="7460A8"/>
                </a:solidFill>
                <a:latin typeface="Aptos"/>
                <a:ea typeface="Aptos"/>
                <a:cs typeface="Aptos"/>
              </a:rPr>
              <a:t>K = 12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D709E105-6AE7-4AE2-BAE9-86F7AF7C77F5}"/>
              </a:ext>
            </a:extLst>
          </p:cNvPr>
          <p:cNvSpPr>
            <a:spLocks noGrp="1"/>
          </p:cNvSpPr>
          <p:nvPr/>
        </p:nvSpPr>
        <p:spPr>
          <a:xfrm>
            <a:off x="9048750" y="3848100"/>
            <a:ext cx="238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425" b="1" i="0">
                <a:solidFill>
                  <a:srgbClr val="17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425" b="1" i="0">
                <a:solidFill>
                  <a:srgbClr val="172033"/>
                </a:solidFill>
                <a:latin typeface="Microsoft YaHei"/>
                <a:ea typeface="Microsoft YaHei"/>
                <a:cs typeface="Microsoft YaHei"/>
              </a:rPr>
              <a:t>混合分量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951E2A33-8BFC-4B52-B8CF-085152208A28}"/>
              </a:ext>
            </a:extLst>
          </p:cNvPr>
          <p:cNvSpPr>
            <a:spLocks noGrp="1"/>
          </p:cNvSpPr>
          <p:nvPr/>
        </p:nvSpPr>
        <p:spPr>
          <a:xfrm>
            <a:off x="9048750" y="4133850"/>
            <a:ext cx="238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9206"/>
          </a:bodyPr>
          <a:lstStyle/>
          <a:p>
            <a:pPr algn="l">
              <a:lnSpc>
                <a:spcPct val="105000"/>
              </a:lnSpc>
              <a:buNone/>
              <a:defRPr sz="1200" b="0" i="0">
                <a:solidFill>
                  <a:srgbClr val="5D657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 i="0">
                <a:solidFill>
                  <a:srgbClr val="5D6573"/>
                </a:solidFill>
                <a:latin typeface="Microsoft YaHei"/>
                <a:ea typeface="Microsoft YaHei"/>
                <a:cs typeface="Microsoft YaHei"/>
              </a:rPr>
              <a:t>π 用 softmax；σ 用 softplus + 0.001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BAB783D7-075F-4E24-8B11-17235951AE9B}"/>
              </a:ext>
            </a:extLst>
          </p:cNvPr>
          <p:cNvSpPr>
            <a:spLocks noGrp="1"/>
          </p:cNvSpPr>
          <p:nvPr/>
        </p:nvSpPr>
        <p:spPr>
          <a:xfrm>
            <a:off x="9048750" y="4572000"/>
            <a:ext cx="2381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7403"/>
          </a:bodyPr>
          <a:lstStyle/>
          <a:p>
            <a:pPr algn="l">
              <a:lnSpc>
                <a:spcPct val="105000"/>
              </a:lnSpc>
              <a:buNone/>
              <a:defRPr sz="3300" b="1" i="0">
                <a:solidFill>
                  <a:srgbClr val="477C69"/>
                </a:solidFill>
                <a:latin typeface="Aptos"/>
                <a:ea typeface="Aptos"/>
                <a:cs typeface="Aptos"/>
              </a:defRPr>
            </a:pPr>
            <a:r>
              <a:rPr sz="3300" b="1" i="0">
                <a:solidFill>
                  <a:srgbClr val="477C69"/>
                </a:solidFill>
                <a:latin typeface="Aptos"/>
                <a:ea typeface="Aptos"/>
                <a:cs typeface="Aptos"/>
              </a:rPr>
              <a:t>210,469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6DA8E8DA-E480-4110-9C56-0F278133BBCE}"/>
              </a:ext>
            </a:extLst>
          </p:cNvPr>
          <p:cNvSpPr>
            <a:spLocks noGrp="1"/>
          </p:cNvSpPr>
          <p:nvPr/>
        </p:nvSpPr>
        <p:spPr>
          <a:xfrm>
            <a:off x="9048750" y="5067300"/>
            <a:ext cx="238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425" b="1" i="0">
                <a:solidFill>
                  <a:srgbClr val="17203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425" b="1" i="0">
                <a:solidFill>
                  <a:srgbClr val="172033"/>
                </a:solidFill>
                <a:latin typeface="Microsoft YaHei"/>
                <a:ea typeface="Microsoft YaHei"/>
                <a:cs typeface="Microsoft YaHei"/>
              </a:rPr>
              <a:t>可训练参数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61F9C313-7092-4E61-B09B-744C3F37E21F}"/>
              </a:ext>
            </a:extLst>
          </p:cNvPr>
          <p:cNvSpPr>
            <a:spLocks noGrp="1"/>
          </p:cNvSpPr>
          <p:nvPr/>
        </p:nvSpPr>
        <p:spPr>
          <a:xfrm>
            <a:off x="9048750" y="5353050"/>
            <a:ext cx="238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200" b="0" i="0">
                <a:solidFill>
                  <a:srgbClr val="5D657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 i="0">
                <a:solidFill>
                  <a:srgbClr val="5D6573"/>
                </a:solidFill>
                <a:latin typeface="Microsoft YaHei"/>
                <a:ea typeface="Microsoft YaHei"/>
                <a:cs typeface="Microsoft YaHei"/>
              </a:rPr>
              <a:t>dropout = 0；隐藏维度固定</a:t>
            </a:r>
          </a:p>
        </p:txBody>
      </p:sp>
      <p:sp>
        <p:nvSpPr>
          <p:cNvPr id="17" name="矩形: 圆角 16">
            <a:extLst>
              <a:ext uri="{FF2B5EF4-FFF2-40B4-BE49-F238E27FC236}">
                <a16:creationId xmlns:a16="http://schemas.microsoft.com/office/drawing/2014/main" id="{D049C1B6-E8B5-4C32-86DD-F97DD8EADEFF}"/>
              </a:ext>
            </a:extLst>
          </p:cNvPr>
          <p:cNvSpPr>
            <a:spLocks noGrp="1"/>
          </p:cNvSpPr>
          <p:nvPr/>
        </p:nvSpPr>
        <p:spPr>
          <a:xfrm>
            <a:off x="8953500" y="5810250"/>
            <a:ext cx="2609850" cy="495300"/>
          </a:xfrm>
          <a:prstGeom prst="roundRect">
            <a:avLst>
              <a:gd name="adj" fmla="val 11538"/>
            </a:avLst>
          </a:prstGeom>
          <a:solidFill>
            <a:srgbClr val="FFF1D7"/>
          </a:solidFill>
          <a:ln w="0">
            <a:noFill/>
            <a:prstDash val="solid"/>
          </a:ln>
        </p:spPr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D8ED9E9F-5177-46E6-9A63-EAFB6E36A63E}"/>
              </a:ext>
            </a:extLst>
          </p:cNvPr>
          <p:cNvSpPr>
            <a:spLocks noGrp="1"/>
          </p:cNvSpPr>
          <p:nvPr/>
        </p:nvSpPr>
        <p:spPr>
          <a:xfrm>
            <a:off x="9105900" y="5943600"/>
            <a:ext cx="2324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544"/>
          </a:bodyPr>
          <a:lstStyle/>
          <a:p>
            <a:pPr algn="ctr">
              <a:lnSpc>
                <a:spcPct val="105000"/>
              </a:lnSpc>
              <a:buNone/>
              <a:defRPr sz="1275" b="1" i="0">
                <a:solidFill>
                  <a:srgbClr val="C7923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1" i="0">
                <a:solidFill>
                  <a:srgbClr val="C79235"/>
                </a:solidFill>
                <a:latin typeface="Microsoft YaHei"/>
                <a:ea typeface="Microsoft YaHei"/>
                <a:cs typeface="Microsoft YaHei"/>
              </a:rPr>
              <a:t>输出是概率分布，而非单一回归值</a:t>
            </a:r>
          </a:p>
        </p:txBody>
      </p:sp>
      <p:sp>
        <p:nvSpPr>
          <p:cNvPr id="19" name="直接连接符 18">
            <a:extLst>
              <a:ext uri="{FF2B5EF4-FFF2-40B4-BE49-F238E27FC236}">
                <a16:creationId xmlns:a16="http://schemas.microsoft.com/office/drawing/2014/main" id="{EFFD9480-037F-4F23-A943-54BE87413CF7}"/>
              </a:ext>
            </a:extLst>
          </p:cNvPr>
          <p:cNvSpPr>
            <a:spLocks noGrp="1"/>
          </p:cNvSpPr>
          <p:nvPr/>
        </p:nvSpPr>
        <p:spPr>
          <a:xfrm>
            <a:off x="609600" y="6543675"/>
            <a:ext cx="10972800" cy="0"/>
          </a:xfrm>
          <a:prstGeom prst="line">
            <a:avLst/>
          </a:prstGeom>
          <a:noFill/>
          <a:ln w="9525">
            <a:solidFill>
              <a:srgbClr val="E9E3D8"/>
            </a:solidFill>
            <a:prstDash val="solid"/>
          </a:ln>
        </p:spPr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3E74FFF7-DFDB-442E-B2F9-3BC06B95CF95}"/>
              </a:ext>
            </a:extLst>
          </p:cNvPr>
          <p:cNvSpPr>
            <a:spLocks noGrp="1"/>
          </p:cNvSpPr>
          <p:nvPr/>
        </p:nvSpPr>
        <p:spPr>
          <a:xfrm>
            <a:off x="609600" y="6610350"/>
            <a:ext cx="7239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900" b="0" i="0">
                <a:solidFill>
                  <a:srgbClr val="5D6573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D6573"/>
                </a:solidFill>
                <a:latin typeface="Aptos"/>
                <a:ea typeface="Aptos"/>
                <a:cs typeface="Aptos"/>
              </a:rPr>
              <a:t>Source: user architecture figure · model.py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D9D5F2E6-5500-41AB-8EEE-BB9E95553783}"/>
              </a:ext>
            </a:extLst>
          </p:cNvPr>
          <p:cNvSpPr>
            <a:spLocks noGrp="1"/>
          </p:cNvSpPr>
          <p:nvPr/>
        </p:nvSpPr>
        <p:spPr>
          <a:xfrm>
            <a:off x="10287000" y="6610350"/>
            <a:ext cx="12954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5000"/>
              </a:lnSpc>
              <a:buNone/>
              <a:defRPr sz="900" b="0" i="0">
                <a:solidFill>
                  <a:srgbClr val="5D6573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D6573"/>
                </a:solidFill>
                <a:latin typeface="Aptos"/>
                <a:ea typeface="Aptos"/>
                <a:cs typeface="Aptos"/>
              </a:rPr>
              <a:t>2026-08-14</a:t>
            </a:r>
          </a:p>
        </p:txBody>
      </p:sp>
    </p:spTree>
    <p:extLst>
      <p:ext uri="{BB962C8B-B14F-4D97-AF65-F5344CB8AC3E}">
        <p14:creationId xmlns:p14="http://schemas.microsoft.com/office/powerpoint/2010/main" val="1941853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AutoShape 6">
            <a:extLst>
              <a:ext uri="{FF2B5EF4-FFF2-40B4-BE49-F238E27FC236}">
                <a16:creationId xmlns:a16="http://schemas.microsoft.com/office/drawing/2014/main" id="{28D95540-D82C-4D6B-98E5-E5D63EFF02D2}"/>
              </a:ext>
            </a:extLst>
          </p:cNvPr>
          <p:cNvSpPr/>
          <p:nvPr/>
        </p:nvSpPr>
        <p:spPr>
          <a:xfrm flipV="1">
            <a:off x="0" y="-2"/>
            <a:ext cx="12192000" cy="900000"/>
          </a:xfrm>
          <a:prstGeom prst="roundRect">
            <a:avLst>
              <a:gd name="adj" fmla="val 0"/>
            </a:avLst>
          </a:prstGeom>
          <a:solidFill>
            <a:srgbClr val="111630"/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18AF517-523D-C4D5-52A1-9337CD718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AFFDF-59A7-4C6D-A7C2-4F1F4E39A56D}" type="datetime1">
              <a:rPr lang="zh-CN" altLang="en-US" smtClean="0">
                <a:latin typeface="Noto Sans SC" panose="020B0200000000000000" pitchFamily="34" charset="-122"/>
                <a:ea typeface="Noto Sans SC" panose="020B0200000000000000" pitchFamily="34" charset="-122"/>
              </a:rPr>
              <a:t>2026/8/17</a:t>
            </a:fld>
            <a:endParaRPr lang="zh-CN" altLang="en-US"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234E8ABA-B180-4B7D-94DD-28DA556D2EEE}"/>
                  </a:ext>
                </a:extLst>
              </p:cNvPr>
              <p:cNvSpPr txBox="1"/>
              <p:nvPr/>
            </p:nvSpPr>
            <p:spPr>
              <a:xfrm>
                <a:off x="738370" y="2600087"/>
                <a:ext cx="4148595" cy="4916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sz="2400" b="1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2400" b="1" i="1">
                              <a:latin typeface="Cambria Math" panose="02040503050406030204" pitchFamily="18" charset="0"/>
                            </a:rPr>
                            <m:t>𝑵</m:t>
                          </m:r>
                        </m:e>
                        <m:sub>
                          <m:r>
                            <a:rPr lang="zh-CN" altLang="en-US" sz="2400" b="1" i="1">
                              <a:latin typeface="Cambria Math" panose="02040503050406030204" pitchFamily="18" charset="0"/>
                            </a:rPr>
                            <m:t>𝒆</m:t>
                          </m:r>
                          <m:r>
                            <a:rPr lang="zh-CN" altLang="en-US" sz="2400" b="1" i="1">
                              <a:latin typeface="Cambria Math" panose="02040503050406030204" pitchFamily="18" charset="0"/>
                            </a:rPr>
                            <m:t>𝝁</m:t>
                          </m:r>
                        </m:sub>
                      </m:sSub>
                      <m:r>
                        <a:rPr lang="zh-CN" altLang="en-US" sz="2400" b="1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zh-CN" altLang="en-US" sz="2400" b="1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2400" b="1" i="1">
                              <a:latin typeface="Cambria Math" panose="02040503050406030204" pitchFamily="18" charset="0"/>
                            </a:rPr>
                            <m:t>𝑵</m:t>
                          </m:r>
                        </m:e>
                        <m:sub>
                          <m:r>
                            <a:rPr lang="zh-CN" altLang="en-US" sz="2400" b="1" i="1">
                              <a:latin typeface="Cambria Math" panose="02040503050406030204" pitchFamily="18" charset="0"/>
                            </a:rPr>
                            <m:t>𝒆</m:t>
                          </m:r>
                        </m:sub>
                      </m:sSub>
                      <m:r>
                        <a:rPr lang="zh-CN" altLang="en-US" sz="2400" b="1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CN" altLang="en-US" sz="2400" b="1" i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𝟓</m:t>
                      </m:r>
                      <m:sSub>
                        <m:sSubPr>
                          <m:ctrlPr>
                            <a:rPr lang="zh-CN" altLang="en-US" sz="2400" b="1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2400" b="1" i="1">
                              <a:latin typeface="Cambria Math" panose="02040503050406030204" pitchFamily="18" charset="0"/>
                            </a:rPr>
                            <m:t>𝑵</m:t>
                          </m:r>
                        </m:e>
                        <m:sub>
                          <m:r>
                            <a:rPr lang="zh-CN" altLang="en-US" sz="2400" b="1" i="1">
                              <a:latin typeface="Cambria Math" panose="02040503050406030204" pitchFamily="18" charset="0"/>
                            </a:rPr>
                            <m:t>𝝁</m:t>
                          </m:r>
                        </m:sub>
                      </m:sSub>
                    </m:oMath>
                  </m:oMathPara>
                </a14:m>
                <a:endParaRPr lang="zh-CN" altLang="en-US" sz="2400" b="1" dirty="0">
                  <a:latin typeface="Noto Sans SC" panose="020B0200000000000000" pitchFamily="34" charset="-122"/>
                  <a:ea typeface="Noto Sans SC" panose="020B0200000000000000" pitchFamily="34" charset="-122"/>
                </a:endParaRPr>
              </a:p>
            </p:txBody>
          </p:sp>
        </mc:Choice>
        <mc:Fallback xmlns="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234E8ABA-B180-4B7D-94DD-28DA556D2E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370" y="2600087"/>
                <a:ext cx="4148595" cy="491609"/>
              </a:xfrm>
              <a:prstGeom prst="rect">
                <a:avLst/>
              </a:prstGeom>
              <a:blipFill>
                <a:blip r:embed="rId3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文本框 12">
            <a:extLst>
              <a:ext uri="{FF2B5EF4-FFF2-40B4-BE49-F238E27FC236}">
                <a16:creationId xmlns:a16="http://schemas.microsoft.com/office/drawing/2014/main" id="{8763FEE3-C3E7-4E24-AAD5-F6521C57C42A}"/>
              </a:ext>
            </a:extLst>
          </p:cNvPr>
          <p:cNvSpPr txBox="1"/>
          <p:nvPr/>
        </p:nvSpPr>
        <p:spPr>
          <a:xfrm>
            <a:off x="0" y="5007383"/>
            <a:ext cx="7215756" cy="6628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latin typeface="Noto Sans SC" panose="020B0200000000000000" pitchFamily="34" charset="-122"/>
                <a:ea typeface="Noto Sans SC" panose="020B0200000000000000" pitchFamily="34" charset="-122"/>
              </a:rPr>
              <a:t>仅拟合铁核成分得到重建公式：</a:t>
            </a:r>
            <a:endParaRPr lang="en-US" altLang="zh-CN" sz="2800" b="1" i="0" dirty="0">
              <a:effectLst/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F6908F1F-67D2-4DE8-A35D-6AECB4C79238}"/>
                  </a:ext>
                </a:extLst>
              </p:cNvPr>
              <p:cNvSpPr txBox="1"/>
              <p:nvPr/>
            </p:nvSpPr>
            <p:spPr>
              <a:xfrm>
                <a:off x="470418" y="5868458"/>
                <a:ext cx="5842168" cy="5180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2400" b="1" i="0">
                              <a:latin typeface="Cambria Math" panose="02040503050406030204" pitchFamily="18" charset="0"/>
                            </a:rPr>
                            <m:t>𝐥𝐨𝐠</m:t>
                          </m:r>
                        </m:e>
                        <m:sub>
                          <m:r>
                            <a:rPr lang="zh-CN" altLang="en-US" sz="2400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sub>
                      </m:sSub>
                      <m:d>
                        <m:dPr>
                          <m:ctrlPr>
                            <a:rPr lang="zh-CN" altLang="en-US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sz="2400" b="1" i="1"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</m:d>
                      <m:r>
                        <a:rPr lang="zh-CN" altLang="en-US" sz="24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sz="2400" b="1" i="1">
                          <a:latin typeface="Cambria Math" panose="02040503050406030204" pitchFamily="18" charset="0"/>
                        </a:rPr>
                        <m:t>𝒌</m:t>
                      </m:r>
                      <m:r>
                        <a:rPr lang="zh-CN" altLang="en-US" sz="2400" b="1" i="1">
                          <a:latin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zh-CN" altLang="en-US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2400" b="1" i="0">
                              <a:latin typeface="Cambria Math" panose="02040503050406030204" pitchFamily="18" charset="0"/>
                            </a:rPr>
                            <m:t>𝐥𝐨𝐠</m:t>
                          </m:r>
                        </m:e>
                        <m:sub>
                          <m:r>
                            <a:rPr lang="zh-CN" altLang="en-US" sz="2400" b="1" i="0">
                              <a:latin typeface="Cambria Math" panose="02040503050406030204" pitchFamily="18" charset="0"/>
                            </a:rPr>
                            <m:t>𝟏𝟎</m:t>
                          </m:r>
                        </m:sub>
                      </m:sSub>
                      <m:d>
                        <m:dPr>
                          <m:ctrlPr>
                            <a:rPr lang="zh-CN" altLang="en-US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sz="2400" b="1" i="1" smtClean="0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1" i="1" smtClean="0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  <m:t>𝑵</m:t>
                              </m:r>
                            </m:e>
                            <m:sub>
                              <m:r>
                                <a:rPr lang="en-US" altLang="zh-CN" sz="2400" b="1" i="1" smtClean="0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  <m:r>
                                <a:rPr lang="en-US" altLang="zh-CN" sz="2400" b="1" i="1" smtClean="0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  <m:t>𝝁</m:t>
                              </m:r>
                            </m:sub>
                          </m:sSub>
                        </m:e>
                      </m:d>
                      <m:r>
                        <a:rPr lang="zh-CN" altLang="en-US" sz="24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CN" altLang="en-US" sz="2400" b="1" i="1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zh-CN" altLang="en-US" sz="2400" b="1" i="1" dirty="0">
                  <a:latin typeface="Noto Sans SC" panose="020B0200000000000000" pitchFamily="34" charset="-122"/>
                  <a:ea typeface="Noto Sans SC" panose="020B0200000000000000" pitchFamily="34" charset="-122"/>
                </a:endParaRPr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F6908F1F-67D2-4DE8-A35D-6AECB4C792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418" y="5868458"/>
                <a:ext cx="5842168" cy="51802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图片 21">
            <a:extLst>
              <a:ext uri="{FF2B5EF4-FFF2-40B4-BE49-F238E27FC236}">
                <a16:creationId xmlns:a16="http://schemas.microsoft.com/office/drawing/2014/main" id="{EDEF6532-7554-422F-8B92-B1CEE7A3112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46325" y="2325316"/>
            <a:ext cx="5408451" cy="33439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4" name="标题 1">
            <a:extLst>
              <a:ext uri="{FF2B5EF4-FFF2-40B4-BE49-F238E27FC236}">
                <a16:creationId xmlns:a16="http://schemas.microsoft.com/office/drawing/2014/main" id="{95EC9DAC-9A26-48D4-A8FE-DBEBE3C97394}"/>
              </a:ext>
            </a:extLst>
          </p:cNvPr>
          <p:cNvSpPr txBox="1">
            <a:spLocks/>
          </p:cNvSpPr>
          <p:nvPr/>
        </p:nvSpPr>
        <p:spPr>
          <a:xfrm>
            <a:off x="838200" y="60151"/>
            <a:ext cx="10515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2400" b="1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r>
              <a:rPr lang="zh-CN" altLang="en-US" sz="3200" dirty="0">
                <a:solidFill>
                  <a:schemeClr val="bg1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能量重建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5425925C-F1E0-41F5-810E-934A6A7321E6}"/>
              </a:ext>
            </a:extLst>
          </p:cNvPr>
          <p:cNvSpPr txBox="1"/>
          <p:nvPr/>
        </p:nvSpPr>
        <p:spPr>
          <a:xfrm>
            <a:off x="629855" y="962691"/>
            <a:ext cx="552329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400" b="1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能量重建参数</a:t>
            </a:r>
          </a:p>
        </p:txBody>
      </p:sp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56A7E5A5-9D72-42B2-9C09-D471B1779DF1}"/>
              </a:ext>
            </a:extLst>
          </p:cNvPr>
          <p:cNvCxnSpPr>
            <a:cxnSpLocks/>
          </p:cNvCxnSpPr>
          <p:nvPr/>
        </p:nvCxnSpPr>
        <p:spPr>
          <a:xfrm>
            <a:off x="680655" y="1489133"/>
            <a:ext cx="5739195" cy="0"/>
          </a:xfrm>
          <a:prstGeom prst="line">
            <a:avLst/>
          </a:prstGeom>
          <a:ln w="19050">
            <a:solidFill>
              <a:srgbClr val="11163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57D93A87-8906-F860-4C52-75BA44C081C9}"/>
                  </a:ext>
                </a:extLst>
              </p:cNvPr>
              <p:cNvSpPr txBox="1"/>
              <p:nvPr/>
            </p:nvSpPr>
            <p:spPr>
              <a:xfrm>
                <a:off x="0" y="3224460"/>
                <a:ext cx="7010399" cy="17338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800100" lvl="1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sz="2400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b="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zh-CN" altLang="en-US" sz="2400" b="0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zh-CN" altLang="en-US" sz="2400" i="0" dirty="0">
                    <a:effectLst/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：</a:t>
                </a:r>
                <a:r>
                  <a:rPr lang="en-US" altLang="zh-CN" sz="2400" b="1" i="0" dirty="0">
                    <a:solidFill>
                      <a:srgbClr val="ED7D31"/>
                    </a:solidFill>
                    <a:effectLst/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100-200 m</a:t>
                </a:r>
                <a:r>
                  <a:rPr lang="zh-CN" altLang="en-US" sz="2400" i="0" dirty="0">
                    <a:effectLst/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范围内的电磁粒子数</a:t>
                </a:r>
                <a:endParaRPr lang="en-US" altLang="zh-CN" sz="2400" i="0" dirty="0">
                  <a:effectLst/>
                  <a:latin typeface="Noto Sans SC" panose="020B0200000000000000" pitchFamily="34" charset="-122"/>
                  <a:ea typeface="Noto Sans SC" panose="020B0200000000000000" pitchFamily="34" charset="-122"/>
                </a:endParaRPr>
              </a:p>
              <a:p>
                <a:pPr marL="800100" lvl="1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sz="2400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b="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zh-CN" altLang="en-US" sz="2400" b="0" i="1"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</m:oMath>
                </a14:m>
                <a:r>
                  <a:rPr lang="zh-CN" altLang="en-US" sz="2400" i="0" dirty="0">
                    <a:effectLst/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：</a:t>
                </a:r>
                <a:r>
                  <a:rPr lang="en-US" altLang="zh-CN" sz="2400" b="1" i="0" dirty="0">
                    <a:solidFill>
                      <a:srgbClr val="ED7D31"/>
                    </a:solidFill>
                    <a:effectLst/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100-200 m</a:t>
                </a:r>
                <a:r>
                  <a:rPr lang="zh-CN" altLang="en-US" sz="2400" i="0" dirty="0">
                    <a:effectLst/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范围内的缪子数</a:t>
                </a:r>
                <a:endParaRPr lang="en-US" altLang="zh-CN" sz="2400" i="0" dirty="0">
                  <a:effectLst/>
                  <a:latin typeface="Noto Sans SC" panose="020B0200000000000000" pitchFamily="34" charset="-122"/>
                  <a:ea typeface="Noto Sans SC" panose="020B0200000000000000" pitchFamily="34" charset="-122"/>
                </a:endParaRPr>
              </a:p>
              <a:p>
                <a:pPr marL="800100" lvl="1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2400" dirty="0"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(</a:t>
                </a:r>
                <a:r>
                  <a:rPr lang="zh-CN" altLang="en-US" sz="2400" dirty="0"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后续使用</a:t>
                </a:r>
                <a:r>
                  <a:rPr lang="en-US" altLang="zh-CN" sz="2400" dirty="0"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60-200 m)</a:t>
                </a:r>
                <a:endParaRPr lang="en-US" altLang="zh-CN" sz="2400" i="0" dirty="0">
                  <a:effectLst/>
                  <a:latin typeface="Noto Sans SC" panose="020B0200000000000000" pitchFamily="34" charset="-122"/>
                  <a:ea typeface="Noto Sans SC" panose="020B0200000000000000" pitchFamily="34" charset="-122"/>
                </a:endParaRPr>
              </a:p>
            </p:txBody>
          </p:sp>
        </mc:Choice>
        <mc:Fallback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57D93A87-8906-F860-4C52-75BA44C081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224460"/>
                <a:ext cx="7010399" cy="1733873"/>
              </a:xfrm>
              <a:prstGeom prst="rect">
                <a:avLst/>
              </a:prstGeom>
              <a:blipFill>
                <a:blip r:embed="rId6"/>
                <a:stretch>
                  <a:fillRect b="-73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F1C27F8B-112D-4EEC-A4D4-3A3E41D545FC}"/>
                  </a:ext>
                </a:extLst>
              </p:cNvPr>
              <p:cNvSpPr txBox="1"/>
              <p:nvPr/>
            </p:nvSpPr>
            <p:spPr>
              <a:xfrm>
                <a:off x="420304" y="1600049"/>
                <a:ext cx="4523079" cy="89434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zh-CN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sz="2400" i="1">
                                      <a:latin typeface="Cambria Math" panose="02040503050406030204" pitchFamily="18" charset="0"/>
                                    </a:rPr>
                                    <m:t>N</m:t>
                                  </m:r>
                                </m:e>
                                <m:sub>
                                  <m:r>
                                    <a:rPr lang="en-US" altLang="zh-CN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num>
                            <m:den>
                              <m:sSubSup>
                                <m:sSubSupPr>
                                  <m:ctrlPr>
                                    <a:rPr lang="en-US" altLang="zh-CN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2400" b="0" i="1" smtClean="0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US" altLang="zh-CN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altLang="zh-CN" sz="2400" b="0" i="1" smtClean="0">
                                      <a:latin typeface="Cambria Math" panose="02040503050406030204" pitchFamily="18" charset="0"/>
                                    </a:rPr>
                                    <m:t>𝑒𝑓𝑓</m:t>
                                  </m:r>
                                </m:sup>
                              </m:sSubSup>
                            </m:den>
                          </m:f>
                        </m:e>
                      </m:nary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zh-CN" altLang="en-US" sz="2400" dirty="0">
                  <a:latin typeface="Noto Sans SC" panose="020B0200000000000000" pitchFamily="34" charset="-122"/>
                  <a:ea typeface="Noto Sans SC" panose="020B0200000000000000" pitchFamily="34" charset="-122"/>
                </a:endParaRPr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F1C27F8B-112D-4EEC-A4D4-3A3E41D545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304" y="1600049"/>
                <a:ext cx="4523079" cy="89434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BFDED422-D9C9-4BFC-9E5B-C7A4052A03E4}"/>
              </a:ext>
            </a:extLst>
          </p:cNvPr>
          <p:cNvCxnSpPr>
            <a:cxnSpLocks/>
          </p:cNvCxnSpPr>
          <p:nvPr/>
        </p:nvCxnSpPr>
        <p:spPr>
          <a:xfrm>
            <a:off x="707130" y="5669283"/>
            <a:ext cx="5739195" cy="0"/>
          </a:xfrm>
          <a:prstGeom prst="line">
            <a:avLst/>
          </a:prstGeom>
          <a:ln w="19050">
            <a:solidFill>
              <a:srgbClr val="11163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9457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utoShape 6">
            <a:extLst>
              <a:ext uri="{FF2B5EF4-FFF2-40B4-BE49-F238E27FC236}">
                <a16:creationId xmlns:a16="http://schemas.microsoft.com/office/drawing/2014/main" id="{4EB36D17-F9C5-46C3-961F-DB84D2985634}"/>
              </a:ext>
            </a:extLst>
          </p:cNvPr>
          <p:cNvSpPr/>
          <p:nvPr/>
        </p:nvSpPr>
        <p:spPr>
          <a:xfrm flipV="1">
            <a:off x="0" y="-2"/>
            <a:ext cx="12192000" cy="900000"/>
          </a:xfrm>
          <a:prstGeom prst="roundRect">
            <a:avLst>
              <a:gd name="adj" fmla="val 0"/>
            </a:avLst>
          </a:prstGeom>
          <a:solidFill>
            <a:srgbClr val="111630"/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59A76BC6-B98D-415F-8025-B61CABC636CC}"/>
              </a:ext>
            </a:extLst>
          </p:cNvPr>
          <p:cNvSpPr txBox="1"/>
          <p:nvPr/>
        </p:nvSpPr>
        <p:spPr>
          <a:xfrm>
            <a:off x="-762000" y="1627524"/>
            <a:ext cx="9130496" cy="11352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 sz="2000"/>
            </a:lvl1pPr>
          </a:lstStyle>
          <a:p>
            <a:pPr marL="12573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铁核</a:t>
            </a:r>
            <a:r>
              <a:rPr lang="en-US" altLang="zh-CN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 3% bias, 8% resolution</a:t>
            </a:r>
          </a:p>
          <a:p>
            <a:pPr marL="12573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轻成分重建能量偏小，在负的幂律谱中对铁核的污染减少</a:t>
            </a:r>
            <a:endParaRPr lang="en-US" altLang="zh-CN" sz="2400" dirty="0"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70F65A6-5F67-4456-8E6E-2822008CB5E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15446" y="3392427"/>
            <a:ext cx="4320000" cy="3233852"/>
          </a:xfrm>
          <a:prstGeom prst="rect">
            <a:avLst/>
          </a:prstGeom>
          <a:effectLst/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61C45AEA-7BAE-474F-9191-E70FB0F0253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13215" y="3417274"/>
            <a:ext cx="4320000" cy="3158319"/>
          </a:xfrm>
          <a:prstGeom prst="rect">
            <a:avLst/>
          </a:prstGeom>
          <a:effectLst/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66D02902-0F56-F569-07F8-6E2613161EF2}"/>
              </a:ext>
            </a:extLst>
          </p:cNvPr>
          <p:cNvSpPr txBox="1">
            <a:spLocks/>
          </p:cNvSpPr>
          <p:nvPr/>
        </p:nvSpPr>
        <p:spPr>
          <a:xfrm>
            <a:off x="838200" y="47451"/>
            <a:ext cx="10515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2400" b="1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r>
              <a:rPr lang="zh-CN" altLang="en-US" sz="3200" dirty="0">
                <a:solidFill>
                  <a:schemeClr val="bg1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能量重建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0F3C66AD-6CE9-0DEA-23E0-191253D952D6}"/>
              </a:ext>
            </a:extLst>
          </p:cNvPr>
          <p:cNvSpPr txBox="1"/>
          <p:nvPr/>
        </p:nvSpPr>
        <p:spPr>
          <a:xfrm>
            <a:off x="629855" y="962693"/>
            <a:ext cx="552329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400" b="1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能量重建偏差与分辨率</a:t>
            </a: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6435AAA2-2343-0C30-6253-1DF984FFD8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25073" y="911016"/>
            <a:ext cx="3114254" cy="25080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03397444-465D-F7CE-33B9-A4EB18B9D282}"/>
              </a:ext>
            </a:extLst>
          </p:cNvPr>
          <p:cNvGrpSpPr/>
          <p:nvPr/>
        </p:nvGrpSpPr>
        <p:grpSpPr>
          <a:xfrm>
            <a:off x="7219" y="3137726"/>
            <a:ext cx="3243524" cy="3037221"/>
            <a:chOff x="7219" y="3137726"/>
            <a:chExt cx="3243524" cy="303722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DD60D1E8-C744-4643-DC2B-18074C617C04}"/>
                </a:ext>
              </a:extLst>
            </p:cNvPr>
            <p:cNvGrpSpPr/>
            <p:nvPr/>
          </p:nvGrpSpPr>
          <p:grpSpPr>
            <a:xfrm>
              <a:off x="335158" y="3519432"/>
              <a:ext cx="2593188" cy="2331683"/>
              <a:chOff x="4165065" y="2451429"/>
              <a:chExt cx="2977415" cy="2485864"/>
            </a:xfrm>
          </p:grpSpPr>
          <p:cxnSp>
            <p:nvCxnSpPr>
              <p:cNvPr id="34" name="直接箭头连接符 33">
                <a:extLst>
                  <a:ext uri="{FF2B5EF4-FFF2-40B4-BE49-F238E27FC236}">
                    <a16:creationId xmlns:a16="http://schemas.microsoft.com/office/drawing/2014/main" id="{7975F049-39B4-E2AD-6778-00AACD1AD7C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65065" y="2451429"/>
                <a:ext cx="0" cy="2476242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箭头连接符 34">
                <a:extLst>
                  <a:ext uri="{FF2B5EF4-FFF2-40B4-BE49-F238E27FC236}">
                    <a16:creationId xmlns:a16="http://schemas.microsoft.com/office/drawing/2014/main" id="{D25E91D9-30DD-E381-56FF-23BB87346F5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65065" y="4926596"/>
                <a:ext cx="2977415" cy="1073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6" name="组合 35">
                <a:extLst>
                  <a:ext uri="{FF2B5EF4-FFF2-40B4-BE49-F238E27FC236}">
                    <a16:creationId xmlns:a16="http://schemas.microsoft.com/office/drawing/2014/main" id="{186CBEB3-9489-ABA9-3E21-434AC3866163}"/>
                  </a:ext>
                </a:extLst>
              </p:cNvPr>
              <p:cNvGrpSpPr/>
              <p:nvPr/>
            </p:nvGrpSpPr>
            <p:grpSpPr>
              <a:xfrm>
                <a:off x="4290194" y="3079619"/>
                <a:ext cx="2589189" cy="1395662"/>
                <a:chOff x="3243714" y="1299411"/>
                <a:chExt cx="1771051" cy="1434167"/>
              </a:xfrm>
            </p:grpSpPr>
            <p:cxnSp>
              <p:nvCxnSpPr>
                <p:cNvPr id="45" name="连接符: 肘形 44">
                  <a:extLst>
                    <a:ext uri="{FF2B5EF4-FFF2-40B4-BE49-F238E27FC236}">
                      <a16:creationId xmlns:a16="http://schemas.microsoft.com/office/drawing/2014/main" id="{E2CCA96B-0963-B9D4-B054-D5DA2C4DDAEB}"/>
                    </a:ext>
                  </a:extLst>
                </p:cNvPr>
                <p:cNvCxnSpPr/>
                <p:nvPr/>
              </p:nvCxnSpPr>
              <p:spPr>
                <a:xfrm>
                  <a:off x="3243714" y="1299411"/>
                  <a:ext cx="664143" cy="375385"/>
                </a:xfrm>
                <a:prstGeom prst="bentConnector3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连接符: 肘形 45">
                  <a:extLst>
                    <a:ext uri="{FF2B5EF4-FFF2-40B4-BE49-F238E27FC236}">
                      <a16:creationId xmlns:a16="http://schemas.microsoft.com/office/drawing/2014/main" id="{807E3152-CC70-83CD-35BB-2301074C5503}"/>
                    </a:ext>
                  </a:extLst>
                </p:cNvPr>
                <p:cNvCxnSpPr/>
                <p:nvPr/>
              </p:nvCxnSpPr>
              <p:spPr>
                <a:xfrm rot="16200000" flipH="1">
                  <a:off x="3763479" y="1819175"/>
                  <a:ext cx="693019" cy="404261"/>
                </a:xfrm>
                <a:prstGeom prst="bentConnector3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连接符: 肘形 46">
                  <a:extLst>
                    <a:ext uri="{FF2B5EF4-FFF2-40B4-BE49-F238E27FC236}">
                      <a16:creationId xmlns:a16="http://schemas.microsoft.com/office/drawing/2014/main" id="{EE53B164-118F-DF02-12C3-0F01FA798729}"/>
                    </a:ext>
                  </a:extLst>
                </p:cNvPr>
                <p:cNvCxnSpPr/>
                <p:nvPr/>
              </p:nvCxnSpPr>
              <p:spPr>
                <a:xfrm>
                  <a:off x="4312121" y="2367818"/>
                  <a:ext cx="702644" cy="365760"/>
                </a:xfrm>
                <a:prstGeom prst="bentConnector3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7" name="直接连接符 36">
                <a:extLst>
                  <a:ext uri="{FF2B5EF4-FFF2-40B4-BE49-F238E27FC236}">
                    <a16:creationId xmlns:a16="http://schemas.microsoft.com/office/drawing/2014/main" id="{1F85E2FF-E9AE-E530-CA43-90454C2B0DA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61138" y="2913581"/>
                <a:ext cx="0" cy="2023712"/>
              </a:xfrm>
              <a:prstGeom prst="line">
                <a:avLst/>
              </a:prstGeom>
              <a:ln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直接连接符 37">
                <a:extLst>
                  <a:ext uri="{FF2B5EF4-FFF2-40B4-BE49-F238E27FC236}">
                    <a16:creationId xmlns:a16="http://schemas.microsoft.com/office/drawing/2014/main" id="{1D72D971-46D6-4D58-F446-8E5F374BB6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852148" y="2903956"/>
                <a:ext cx="2" cy="2033337"/>
              </a:xfrm>
              <a:prstGeom prst="line">
                <a:avLst/>
              </a:prstGeom>
              <a:ln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矩形 38">
                <a:extLst>
                  <a:ext uri="{FF2B5EF4-FFF2-40B4-BE49-F238E27FC236}">
                    <a16:creationId xmlns:a16="http://schemas.microsoft.com/office/drawing/2014/main" id="{B952753C-29DB-8DEC-1A06-9A2C7C1A073F}"/>
                  </a:ext>
                </a:extLst>
              </p:cNvPr>
              <p:cNvSpPr/>
              <p:nvPr/>
            </p:nvSpPr>
            <p:spPr>
              <a:xfrm>
                <a:off x="5258083" y="4730447"/>
                <a:ext cx="594065" cy="198719"/>
              </a:xfrm>
              <a:prstGeom prst="rect">
                <a:avLst/>
              </a:prstGeom>
              <a:pattFill prst="ltUpDiag">
                <a:fgClr>
                  <a:schemeClr val="accent1"/>
                </a:fgClr>
                <a:bgClr>
                  <a:schemeClr val="bg1"/>
                </a:bgClr>
              </a:patt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Noto Sans SC" panose="020B0200000000000000" pitchFamily="34" charset="-122"/>
                  <a:ea typeface="Noto Sans SC" panose="020B0200000000000000" pitchFamily="34" charset="-122"/>
                </a:endParaRPr>
              </a:p>
            </p:txBody>
          </p:sp>
          <p:sp>
            <p:nvSpPr>
              <p:cNvPr id="41" name="箭头: 上弧形 40">
                <a:extLst>
                  <a:ext uri="{FF2B5EF4-FFF2-40B4-BE49-F238E27FC236}">
                    <a16:creationId xmlns:a16="http://schemas.microsoft.com/office/drawing/2014/main" id="{EEB8A6CA-DE2B-4261-9208-470BE7C4B4D9}"/>
                  </a:ext>
                </a:extLst>
              </p:cNvPr>
              <p:cNvSpPr/>
              <p:nvPr/>
            </p:nvSpPr>
            <p:spPr>
              <a:xfrm rot="1430240" flipH="1">
                <a:off x="5666965" y="3522673"/>
                <a:ext cx="596043" cy="233680"/>
              </a:xfrm>
              <a:prstGeom prst="curvedDown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Noto Sans SC" panose="020B0200000000000000" pitchFamily="34" charset="-122"/>
                  <a:ea typeface="Noto Sans SC" panose="020B0200000000000000" pitchFamily="34" charset="-122"/>
                </a:endParaRPr>
              </a:p>
            </p:txBody>
          </p:sp>
          <p:sp>
            <p:nvSpPr>
              <p:cNvPr id="42" name="矩形 41">
                <a:extLst>
                  <a:ext uri="{FF2B5EF4-FFF2-40B4-BE49-F238E27FC236}">
                    <a16:creationId xmlns:a16="http://schemas.microsoft.com/office/drawing/2014/main" id="{CF4F3A17-D867-BDB5-7E1E-8963D9381587}"/>
                  </a:ext>
                </a:extLst>
              </p:cNvPr>
              <p:cNvSpPr/>
              <p:nvPr/>
            </p:nvSpPr>
            <p:spPr>
              <a:xfrm>
                <a:off x="5858972" y="4136840"/>
                <a:ext cx="503652" cy="192971"/>
              </a:xfrm>
              <a:prstGeom prst="rect">
                <a:avLst/>
              </a:prstGeom>
              <a:pattFill prst="ltUpDiag">
                <a:fgClr>
                  <a:schemeClr val="accent1"/>
                </a:fgClr>
                <a:bgClr>
                  <a:schemeClr val="bg1"/>
                </a:bgClr>
              </a:patt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400" b="1" dirty="0">
                    <a:solidFill>
                      <a:schemeClr val="tx1"/>
                    </a:solidFill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4%</a:t>
                </a:r>
                <a:endParaRPr lang="zh-CN" altLang="en-US" sz="1400" b="1" dirty="0">
                  <a:solidFill>
                    <a:schemeClr val="tx1"/>
                  </a:solidFill>
                  <a:latin typeface="Noto Sans SC" panose="020B0200000000000000" pitchFamily="34" charset="-122"/>
                  <a:ea typeface="Noto Sans SC" panose="020B0200000000000000" pitchFamily="34" charset="-122"/>
                </a:endParaRPr>
              </a:p>
            </p:txBody>
          </p:sp>
          <p:sp>
            <p:nvSpPr>
              <p:cNvPr id="43" name="矩形 42">
                <a:extLst>
                  <a:ext uri="{FF2B5EF4-FFF2-40B4-BE49-F238E27FC236}">
                    <a16:creationId xmlns:a16="http://schemas.microsoft.com/office/drawing/2014/main" id="{12CC5F5E-879E-C039-B8ED-3B5A177D5DAD}"/>
                  </a:ext>
                </a:extLst>
              </p:cNvPr>
              <p:cNvSpPr/>
              <p:nvPr/>
            </p:nvSpPr>
            <p:spPr>
              <a:xfrm>
                <a:off x="4779715" y="3456861"/>
                <a:ext cx="482507" cy="283087"/>
              </a:xfrm>
              <a:prstGeom prst="rect">
                <a:avLst/>
              </a:prstGeom>
              <a:pattFill prst="ltUpDiag">
                <a:fgClr>
                  <a:schemeClr val="accent1"/>
                </a:fgClr>
                <a:bgClr>
                  <a:schemeClr val="bg1"/>
                </a:bgClr>
              </a:pattFill>
              <a:ln>
                <a:solidFill>
                  <a:srgbClr val="ED7D3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b="1" dirty="0">
                  <a:solidFill>
                    <a:schemeClr val="tx1"/>
                  </a:solidFill>
                  <a:latin typeface="Noto Sans SC" panose="020B0200000000000000" pitchFamily="34" charset="-122"/>
                  <a:ea typeface="Noto Sans SC" panose="020B0200000000000000" pitchFamily="34" charset="-122"/>
                </a:endParaRPr>
              </a:p>
            </p:txBody>
          </p:sp>
          <p:sp>
            <p:nvSpPr>
              <p:cNvPr id="44" name="矩形 43">
                <a:extLst>
                  <a:ext uri="{FF2B5EF4-FFF2-40B4-BE49-F238E27FC236}">
                    <a16:creationId xmlns:a16="http://schemas.microsoft.com/office/drawing/2014/main" id="{92ED9178-B1E2-CFE1-0112-44A6EE473F29}"/>
                  </a:ext>
                </a:extLst>
              </p:cNvPr>
              <p:cNvSpPr/>
              <p:nvPr/>
            </p:nvSpPr>
            <p:spPr>
              <a:xfrm>
                <a:off x="5261138" y="4435485"/>
                <a:ext cx="591011" cy="284162"/>
              </a:xfrm>
              <a:prstGeom prst="rect">
                <a:avLst/>
              </a:prstGeom>
              <a:pattFill prst="ltUpDiag">
                <a:fgClr>
                  <a:schemeClr val="accent1"/>
                </a:fgClr>
                <a:bgClr>
                  <a:schemeClr val="bg1"/>
                </a:bgClr>
              </a:pattFill>
              <a:ln>
                <a:solidFill>
                  <a:srgbClr val="ED7D3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400" b="1" dirty="0">
                    <a:solidFill>
                      <a:schemeClr val="tx1"/>
                    </a:solidFill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4%</a:t>
                </a:r>
                <a:endParaRPr lang="zh-CN" altLang="en-US" sz="1400" b="1" dirty="0">
                  <a:solidFill>
                    <a:schemeClr val="tx1"/>
                  </a:solidFill>
                  <a:latin typeface="Noto Sans SC" panose="020B0200000000000000" pitchFamily="34" charset="-122"/>
                  <a:ea typeface="Noto Sans SC" panose="020B0200000000000000" pitchFamily="34" charset="-122"/>
                </a:endParaRPr>
              </a:p>
            </p:txBody>
          </p:sp>
          <p:sp>
            <p:nvSpPr>
              <p:cNvPr id="7" name="箭头: 上弧形 6">
                <a:extLst>
                  <a:ext uri="{FF2B5EF4-FFF2-40B4-BE49-F238E27FC236}">
                    <a16:creationId xmlns:a16="http://schemas.microsoft.com/office/drawing/2014/main" id="{88B30DB7-2A1A-7A9E-32DD-81C1D8A0E40C}"/>
                  </a:ext>
                </a:extLst>
              </p:cNvPr>
              <p:cNvSpPr/>
              <p:nvPr/>
            </p:nvSpPr>
            <p:spPr>
              <a:xfrm rot="1430240" flipH="1">
                <a:off x="4897379" y="3171811"/>
                <a:ext cx="596043" cy="233680"/>
              </a:xfrm>
              <a:prstGeom prst="curvedDown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Noto Sans SC" panose="020B0200000000000000" pitchFamily="34" charset="-122"/>
                  <a:ea typeface="Noto Sans SC" panose="020B0200000000000000" pitchFamily="34" charset="-122"/>
                </a:endParaRPr>
              </a:p>
            </p:txBody>
          </p:sp>
        </p:grp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648E3CFC-79C4-6A4B-D2C2-AC2A9AB916DB}"/>
                </a:ext>
              </a:extLst>
            </p:cNvPr>
            <p:cNvSpPr txBox="1"/>
            <p:nvPr/>
          </p:nvSpPr>
          <p:spPr>
            <a:xfrm>
              <a:off x="1947953" y="4356828"/>
              <a:ext cx="1111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b="1" dirty="0">
                  <a:latin typeface="Noto Sans SC" panose="020B0200000000000000" pitchFamily="34" charset="-122"/>
                  <a:ea typeface="Noto Sans SC" panose="020B0200000000000000" pitchFamily="34" charset="-122"/>
                  <a:cs typeface="Cascadia Code SemiBold" panose="020B0609020000020004" pitchFamily="49" charset="0"/>
                </a:rPr>
                <a:t>spill down</a:t>
              </a:r>
              <a:endParaRPr lang="zh-CN" altLang="en-US" sz="1200" b="1" dirty="0">
                <a:latin typeface="Noto Sans SC" panose="020B0200000000000000" pitchFamily="34" charset="-122"/>
                <a:ea typeface="Noto Sans SC" panose="020B0200000000000000" pitchFamily="34" charset="-122"/>
                <a:cs typeface="Cascadia Code SemiBold" panose="020B0609020000020004" pitchFamily="49" charset="0"/>
              </a:endParaRPr>
            </a:p>
          </p:txBody>
        </p: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8089B9C2-598A-9FCE-ECAE-2ABE881BF49E}"/>
                </a:ext>
              </a:extLst>
            </p:cNvPr>
            <p:cNvSpPr txBox="1"/>
            <p:nvPr/>
          </p:nvSpPr>
          <p:spPr>
            <a:xfrm>
              <a:off x="2139495" y="5897948"/>
              <a:ext cx="1111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b="1" dirty="0">
                  <a:latin typeface="Noto Sans SC" panose="020B0200000000000000" pitchFamily="34" charset="-122"/>
                  <a:ea typeface="Noto Sans SC" panose="020B0200000000000000" pitchFamily="34" charset="-122"/>
                  <a:cs typeface="Cascadia Code SemiBold" panose="020B0609020000020004" pitchFamily="49" charset="0"/>
                </a:rPr>
                <a:t>E</a:t>
              </a:r>
              <a:endParaRPr lang="zh-CN" altLang="en-US" sz="1200" b="1" dirty="0">
                <a:latin typeface="Noto Sans SC" panose="020B0200000000000000" pitchFamily="34" charset="-122"/>
                <a:ea typeface="Noto Sans SC" panose="020B0200000000000000" pitchFamily="34" charset="-122"/>
                <a:cs typeface="Cascadia Code SemiBold" panose="020B0609020000020004" pitchFamily="49" charset="0"/>
              </a:endParaRP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2B32970C-93EF-EBAE-F092-4C2D1F8BEF8A}"/>
                </a:ext>
              </a:extLst>
            </p:cNvPr>
            <p:cNvSpPr txBox="1"/>
            <p:nvPr/>
          </p:nvSpPr>
          <p:spPr>
            <a:xfrm rot="16200000">
              <a:off x="-409905" y="3554850"/>
              <a:ext cx="1111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b="1" dirty="0" err="1">
                  <a:latin typeface="Noto Sans SC" panose="020B0200000000000000" pitchFamily="34" charset="-122"/>
                  <a:ea typeface="Noto Sans SC" panose="020B0200000000000000" pitchFamily="34" charset="-122"/>
                  <a:cs typeface="Cascadia Code SemiBold" panose="020B0609020000020004" pitchFamily="49" charset="0"/>
                </a:rPr>
                <a:t>dN</a:t>
              </a:r>
              <a:endParaRPr lang="zh-CN" altLang="en-US" sz="1200" b="1" dirty="0">
                <a:latin typeface="Noto Sans SC" panose="020B0200000000000000" pitchFamily="34" charset="-122"/>
                <a:ea typeface="Noto Sans SC" panose="020B0200000000000000" pitchFamily="34" charset="-122"/>
                <a:cs typeface="Cascadia Code SemiBold" panose="020B0609020000020004" pitchFamily="49" charset="0"/>
              </a:endParaRPr>
            </a:p>
          </p:txBody>
        </p:sp>
      </p:grp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2E0BC81-ABFD-4B47-AF12-BC1DEDDF5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7B954-2250-42A7-93CF-5B4DA09DBF21}" type="datetime1">
              <a:rPr lang="zh-CN" altLang="en-US" smtClean="0"/>
              <a:t>2026/8/17</a:t>
            </a:fld>
            <a:endParaRPr lang="zh-CN" altLang="en-US"/>
          </a:p>
        </p:txBody>
      </p:sp>
      <p:cxnSp>
        <p:nvCxnSpPr>
          <p:cNvPr id="40" name="直接连接符 39">
            <a:extLst>
              <a:ext uri="{FF2B5EF4-FFF2-40B4-BE49-F238E27FC236}">
                <a16:creationId xmlns:a16="http://schemas.microsoft.com/office/drawing/2014/main" id="{9F0D9A0F-8A26-4444-8C40-62F8E06F697F}"/>
              </a:ext>
            </a:extLst>
          </p:cNvPr>
          <p:cNvCxnSpPr>
            <a:cxnSpLocks/>
          </p:cNvCxnSpPr>
          <p:nvPr/>
        </p:nvCxnSpPr>
        <p:spPr>
          <a:xfrm>
            <a:off x="680655" y="1489133"/>
            <a:ext cx="5739195" cy="0"/>
          </a:xfrm>
          <a:prstGeom prst="line">
            <a:avLst/>
          </a:prstGeom>
          <a:ln w="19050">
            <a:solidFill>
              <a:srgbClr val="11163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9436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BC3C5-E409-1590-2C29-398EAB29C5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6">
            <a:extLst>
              <a:ext uri="{FF2B5EF4-FFF2-40B4-BE49-F238E27FC236}">
                <a16:creationId xmlns:a16="http://schemas.microsoft.com/office/drawing/2014/main" id="{28216FCF-2150-4E53-A7FC-31F82307405C}"/>
              </a:ext>
            </a:extLst>
          </p:cNvPr>
          <p:cNvSpPr/>
          <p:nvPr/>
        </p:nvSpPr>
        <p:spPr>
          <a:xfrm flipV="1">
            <a:off x="0" y="-2"/>
            <a:ext cx="12192000" cy="900000"/>
          </a:xfrm>
          <a:prstGeom prst="roundRect">
            <a:avLst>
              <a:gd name="adj" fmla="val 0"/>
            </a:avLst>
          </a:prstGeom>
          <a:solidFill>
            <a:srgbClr val="111630"/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1E11CF3-FFFD-CDF4-A3F6-4C6FF1C7C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B4DA8-D127-4600-A176-FB5A1647E9B2}" type="datetime1">
              <a:rPr lang="zh-CN" altLang="en-US" smtClean="0">
                <a:latin typeface="Noto Sans SC" panose="020B0200000000000000" pitchFamily="34" charset="-122"/>
                <a:ea typeface="Noto Sans SC" panose="020B0200000000000000" pitchFamily="34" charset="-122"/>
              </a:rPr>
              <a:t>2026/8/17</a:t>
            </a:fld>
            <a:endParaRPr lang="zh-CN" altLang="en-US" dirty="0"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sp>
        <p:nvSpPr>
          <p:cNvPr id="10" name="标题 1">
            <a:extLst>
              <a:ext uri="{FF2B5EF4-FFF2-40B4-BE49-F238E27FC236}">
                <a16:creationId xmlns:a16="http://schemas.microsoft.com/office/drawing/2014/main" id="{2FDB5D6A-7E11-A528-1CBD-32981A7F50D9}"/>
              </a:ext>
            </a:extLst>
          </p:cNvPr>
          <p:cNvSpPr txBox="1">
            <a:spLocks/>
          </p:cNvSpPr>
          <p:nvPr/>
        </p:nvSpPr>
        <p:spPr>
          <a:xfrm>
            <a:off x="838200" y="60151"/>
            <a:ext cx="10515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2400" b="1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r>
              <a:rPr lang="zh-CN" altLang="en-US" sz="3200" dirty="0">
                <a:solidFill>
                  <a:schemeClr val="bg1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成分鉴别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DDB8C47E-FDF5-AB5D-4A8A-481881F788A4}"/>
              </a:ext>
            </a:extLst>
          </p:cNvPr>
          <p:cNvSpPr txBox="1"/>
          <p:nvPr/>
        </p:nvSpPr>
        <p:spPr>
          <a:xfrm>
            <a:off x="629855" y="953810"/>
            <a:ext cx="552329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400" b="1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成分鉴别变量的挑选值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4B7A3B58-7F4F-96D1-2D69-D645696AB9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7948" y="2295317"/>
            <a:ext cx="5400000" cy="39195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5561C6B6-098F-4DAD-B929-2306AEC740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652" y="2332039"/>
            <a:ext cx="4465140" cy="38868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479375AD-B871-461D-9DC9-EB7B47C2EDB8}"/>
                  </a:ext>
                </a:extLst>
              </p:cNvPr>
              <p:cNvSpPr txBox="1"/>
              <p:nvPr/>
            </p:nvSpPr>
            <p:spPr>
              <a:xfrm>
                <a:off x="1613002" y="1263699"/>
                <a:ext cx="3874500" cy="10592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457200" indent="-457200">
                  <a:lnSpc>
                    <a:spcPct val="150000"/>
                  </a:lnSpc>
                  <a:buFont typeface="Wingdings" panose="05000000000000000000" pitchFamily="2" charset="2"/>
                  <a:buChar char="p"/>
                  <a:defRPr sz="2800" b="0" i="0">
                    <a:solidFill>
                      <a:srgbClr val="404040"/>
                    </a:solidFill>
                    <a:effectLst/>
                    <a:latin typeface="quote-cjk-patch"/>
                  </a:defRPr>
                </a:lvl1pPr>
              </a:lstStyle>
              <a:p>
                <a:pPr marL="0" indent="0">
                  <a:buNone/>
                </a:pPr>
                <a:r>
                  <a:rPr lang="en-US" altLang="zh-CN" dirty="0"/>
                  <a:t>	</a:t>
                </a:r>
                <a:r>
                  <a:rPr lang="zh-CN" altLang="zh-CN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i="1" smtClean="0">
                            <a:solidFill>
                              <a:srgbClr val="ED7D3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zh-CN">
                            <a:solidFill>
                              <a:srgbClr val="ED7D31"/>
                            </a:solidFill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  <m:sub>
                        <m:r>
                          <a:rPr lang="zh-CN" altLang="zh-CN">
                            <a:solidFill>
                              <a:srgbClr val="ED7D31"/>
                            </a:solidFill>
                            <a:latin typeface="Cambria Math" panose="02040503050406030204" pitchFamily="18" charset="0"/>
                          </a:rPr>
                          <m:t>𝝁</m:t>
                        </m:r>
                        <m:r>
                          <a:rPr lang="zh-CN" altLang="zh-CN">
                            <a:solidFill>
                              <a:srgbClr val="ED7D31"/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sub>
                    </m:sSub>
                    <m:r>
                      <a:rPr lang="zh-CN" altLang="zh-CN">
                        <a:solidFill>
                          <a:srgbClr val="ED7D3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zh-CN" altLang="zh-CN" i="1">
                            <a:solidFill>
                              <a:srgbClr val="ED7D3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i="1">
                                <a:solidFill>
                                  <a:srgbClr val="ED7D3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zh-CN">
                                <a:solidFill>
                                  <a:srgbClr val="ED7D31"/>
                                </a:solidFill>
                                <a:latin typeface="Cambria Math" panose="020405030504060302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zh-CN" altLang="zh-CN">
                                <a:solidFill>
                                  <a:srgbClr val="ED7D31"/>
                                </a:solidFill>
                                <a:latin typeface="Cambria Math" panose="02040503050406030204" pitchFamily="18" charset="0"/>
                              </a:rPr>
                              <m:t>𝝁</m:t>
                            </m:r>
                          </m:sub>
                        </m:sSub>
                      </m:num>
                      <m:den>
                        <m:sSubSup>
                          <m:sSubSupPr>
                            <m:ctrlPr>
                              <a:rPr lang="zh-CN" altLang="zh-CN" i="1">
                                <a:solidFill>
                                  <a:srgbClr val="ED7D3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zh-CN" altLang="zh-CN">
                                <a:solidFill>
                                  <a:srgbClr val="ED7D31"/>
                                </a:solidFill>
                                <a:latin typeface="Cambria Math" panose="020405030504060302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zh-CN" altLang="zh-CN">
                                <a:solidFill>
                                  <a:srgbClr val="ED7D31"/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sub>
                          <m:sup>
                            <m:r>
                              <a:rPr lang="zh-CN" altLang="zh-CN">
                                <a:solidFill>
                                  <a:srgbClr val="ED7D31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zh-CN" altLang="zh-CN">
                                <a:solidFill>
                                  <a:srgbClr val="ED7D31"/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zh-CN" altLang="zh-CN">
                                <a:solidFill>
                                  <a:srgbClr val="ED7D31"/>
                                </a:solidFill>
                                <a:latin typeface="Cambria Math" panose="02040503050406030204" pitchFamily="18" charset="0"/>
                              </a:rPr>
                              <m:t>𝟖</m:t>
                            </m:r>
                          </m:sup>
                        </m:sSubSup>
                      </m:den>
                    </m:f>
                  </m:oMath>
                </a14:m>
                <a:endParaRPr lang="en-US" altLang="zh-CN" dirty="0"/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479375AD-B871-461D-9DC9-EB7B47C2ED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3002" y="1263699"/>
                <a:ext cx="3874500" cy="105926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文本框 14">
            <a:extLst>
              <a:ext uri="{FF2B5EF4-FFF2-40B4-BE49-F238E27FC236}">
                <a16:creationId xmlns:a16="http://schemas.microsoft.com/office/drawing/2014/main" id="{06B160F0-20B5-4647-BFE2-9B852B29B760}"/>
              </a:ext>
            </a:extLst>
          </p:cNvPr>
          <p:cNvSpPr txBox="1"/>
          <p:nvPr/>
        </p:nvSpPr>
        <p:spPr>
          <a:xfrm>
            <a:off x="5740958" y="6126008"/>
            <a:ext cx="6096000" cy="5812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solidFill>
                  <a:srgbClr val="ED7D31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50%</a:t>
            </a:r>
            <a:r>
              <a:rPr lang="zh-CN" altLang="en-US" sz="2400" dirty="0">
                <a:solidFill>
                  <a:srgbClr val="ED7D31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挑选效率</a:t>
            </a:r>
            <a:r>
              <a:rPr lang="zh-CN" altLang="en-US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作</a:t>
            </a:r>
            <a:r>
              <a:rPr lang="en-US" altLang="zh-CN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cut</a:t>
            </a:r>
            <a:r>
              <a:rPr lang="zh-CN" altLang="en-US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值，以深蓝色星号表示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06C54B8B-14E6-4323-9246-3A81E6F75629}"/>
              </a:ext>
            </a:extLst>
          </p:cNvPr>
          <p:cNvSpPr txBox="1"/>
          <p:nvPr/>
        </p:nvSpPr>
        <p:spPr>
          <a:xfrm>
            <a:off x="546652" y="1592328"/>
            <a:ext cx="3606248" cy="581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挑选变量</a:t>
            </a:r>
            <a:endParaRPr lang="en-US" altLang="zh-CN" sz="2400" dirty="0"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D82A7035-4C96-445C-90A7-128D1B3F12D1}"/>
                  </a:ext>
                </a:extLst>
              </p:cNvPr>
              <p:cNvSpPr txBox="1"/>
              <p:nvPr/>
            </p:nvSpPr>
            <p:spPr>
              <a:xfrm>
                <a:off x="7053145" y="1237421"/>
                <a:ext cx="6055571" cy="10114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800100" lvl="1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sz="2000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000" b="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zh-CN" altLang="en-US" sz="2000" b="0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zh-CN" altLang="en-US" sz="2000" i="0" dirty="0">
                    <a:effectLst/>
                    <a:latin typeface="宋体" panose="02010600030101010101" pitchFamily="2" charset="-122"/>
                    <a:ea typeface="宋体" panose="02010600030101010101" pitchFamily="2" charset="-122"/>
                  </a:rPr>
                  <a:t>：</a:t>
                </a:r>
                <a:r>
                  <a:rPr lang="en-US" altLang="zh-CN" sz="2000" b="1" dirty="0">
                    <a:solidFill>
                      <a:srgbClr val="ED7D3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8</a:t>
                </a:r>
                <a:r>
                  <a:rPr lang="en-US" altLang="zh-CN" sz="2000" b="1" i="0" dirty="0">
                    <a:solidFill>
                      <a:srgbClr val="ED7D31"/>
                    </a:solidFill>
                    <a:effectLst/>
                    <a:latin typeface="宋体" panose="02010600030101010101" pitchFamily="2" charset="-122"/>
                    <a:ea typeface="宋体" panose="02010600030101010101" pitchFamily="2" charset="-122"/>
                  </a:rPr>
                  <a:t>0-120 m</a:t>
                </a:r>
                <a:r>
                  <a:rPr lang="zh-CN" altLang="en-US" sz="2000" i="0" dirty="0">
                    <a:effectLst/>
                    <a:latin typeface="宋体" panose="02010600030101010101" pitchFamily="2" charset="-122"/>
                    <a:ea typeface="宋体" panose="02010600030101010101" pitchFamily="2" charset="-122"/>
                  </a:rPr>
                  <a:t>范围内的电磁粒子数</a:t>
                </a:r>
                <a:endParaRPr lang="en-US" altLang="zh-CN" sz="2000" i="0" dirty="0">
                  <a:effectLst/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  <a:p>
                <a:pPr marL="800100" lvl="1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sz="2000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000" b="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zh-CN" altLang="en-US" sz="2000" b="0" i="1"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</m:oMath>
                </a14:m>
                <a:r>
                  <a:rPr lang="zh-CN" altLang="en-US" sz="2000" i="0" dirty="0">
                    <a:effectLst/>
                    <a:latin typeface="宋体" panose="02010600030101010101" pitchFamily="2" charset="-122"/>
                    <a:ea typeface="宋体" panose="02010600030101010101" pitchFamily="2" charset="-122"/>
                  </a:rPr>
                  <a:t>：</a:t>
                </a:r>
                <a:r>
                  <a:rPr lang="en-US" altLang="zh-CN" sz="2000" b="1" i="0" dirty="0">
                    <a:solidFill>
                      <a:srgbClr val="ED7D31"/>
                    </a:solidFill>
                    <a:effectLst/>
                    <a:latin typeface="宋体" panose="02010600030101010101" pitchFamily="2" charset="-122"/>
                    <a:ea typeface="宋体" panose="02010600030101010101" pitchFamily="2" charset="-122"/>
                  </a:rPr>
                  <a:t>120-380 m</a:t>
                </a:r>
                <a:r>
                  <a:rPr lang="zh-CN" altLang="en-US" sz="2000" i="0" dirty="0">
                    <a:effectLst/>
                    <a:latin typeface="宋体" panose="02010600030101010101" pitchFamily="2" charset="-122"/>
                    <a:ea typeface="宋体" panose="02010600030101010101" pitchFamily="2" charset="-122"/>
                  </a:rPr>
                  <a:t>范围内的缪子数</a:t>
                </a:r>
                <a:endParaRPr lang="en-US" altLang="zh-CN" sz="2000" i="0" dirty="0">
                  <a:effectLst/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D82A7035-4C96-445C-90A7-128D1B3F12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3145" y="1237421"/>
                <a:ext cx="6055571" cy="1011431"/>
              </a:xfrm>
              <a:prstGeom prst="rect">
                <a:avLst/>
              </a:prstGeom>
              <a:blipFill>
                <a:blip r:embed="rId6"/>
                <a:stretch>
                  <a:fillRect b="-60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91F02750-6CFD-427F-BF40-D1130D979920}"/>
              </a:ext>
            </a:extLst>
          </p:cNvPr>
          <p:cNvCxnSpPr>
            <a:cxnSpLocks/>
          </p:cNvCxnSpPr>
          <p:nvPr/>
        </p:nvCxnSpPr>
        <p:spPr>
          <a:xfrm>
            <a:off x="680655" y="1489133"/>
            <a:ext cx="5739195" cy="0"/>
          </a:xfrm>
          <a:prstGeom prst="line">
            <a:avLst/>
          </a:prstGeom>
          <a:ln w="19050">
            <a:solidFill>
              <a:srgbClr val="11163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17921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utoShape 6">
            <a:extLst>
              <a:ext uri="{FF2B5EF4-FFF2-40B4-BE49-F238E27FC236}">
                <a16:creationId xmlns:a16="http://schemas.microsoft.com/office/drawing/2014/main" id="{CF8AC2D8-C31F-4A84-BFE2-4BDC0D25C24B}"/>
              </a:ext>
            </a:extLst>
          </p:cNvPr>
          <p:cNvSpPr/>
          <p:nvPr/>
        </p:nvSpPr>
        <p:spPr>
          <a:xfrm flipV="1">
            <a:off x="0" y="-2"/>
            <a:ext cx="12192000" cy="900000"/>
          </a:xfrm>
          <a:prstGeom prst="roundRect">
            <a:avLst>
              <a:gd name="adj" fmla="val 0"/>
            </a:avLst>
          </a:prstGeom>
          <a:solidFill>
            <a:srgbClr val="111630"/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759AA50-ADC8-57D2-12B3-ACBC4A0A2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1AE3C-486E-448E-9008-E76A969EB15B}" type="datetime1">
              <a:rPr lang="zh-CN" altLang="en-US" smtClean="0"/>
              <a:t>2026/8/17</a:t>
            </a:fld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1E20E31-A0F4-4EB2-7E34-E2E4E55E26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630" y="1766848"/>
            <a:ext cx="4500000" cy="33166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2CA9A94-6853-C169-6594-50E6D8777B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4640" y="1776451"/>
            <a:ext cx="4500000" cy="330703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88B3FCA3-7AAC-6228-6B5E-CD31453C4CE3}"/>
              </a:ext>
            </a:extLst>
          </p:cNvPr>
          <p:cNvSpPr txBox="1"/>
          <p:nvPr/>
        </p:nvSpPr>
        <p:spPr>
          <a:xfrm>
            <a:off x="399495" y="4930008"/>
            <a:ext cx="11792505" cy="1691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rgbClr val="000000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拟合挑选变量得到平滑的逐</a:t>
            </a:r>
            <a:r>
              <a:rPr lang="en-US" altLang="zh-CN" sz="2400" dirty="0">
                <a:solidFill>
                  <a:srgbClr val="000000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bin</a:t>
            </a:r>
            <a:r>
              <a:rPr lang="zh-CN" altLang="en-US" sz="2400" dirty="0">
                <a:solidFill>
                  <a:srgbClr val="000000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挑选条件，</a:t>
            </a:r>
            <a:r>
              <a:rPr lang="zh-CN" altLang="en-US" sz="2400" b="0" dirty="0">
                <a:solidFill>
                  <a:srgbClr val="000000"/>
                </a:solidFill>
                <a:effectLst/>
                <a:latin typeface="Noto Sans SC" panose="020B0200000000000000" pitchFamily="34" charset="-122"/>
                <a:ea typeface="Noto Sans SC" panose="020B0200000000000000" pitchFamily="34" charset="-122"/>
              </a:rPr>
              <a:t>带入计算纯度和效率，可</a:t>
            </a:r>
            <a:r>
              <a:rPr lang="zh-CN" altLang="en-US" sz="2400" b="1" dirty="0">
                <a:solidFill>
                  <a:srgbClr val="ED7D31"/>
                </a:solidFill>
                <a:effectLst/>
                <a:latin typeface="Noto Sans SC" panose="020B0200000000000000" pitchFamily="34" charset="-122"/>
                <a:ea typeface="Noto Sans SC" panose="020B0200000000000000" pitchFamily="34" charset="-122"/>
              </a:rPr>
              <a:t>直观看到误差</a:t>
            </a:r>
            <a:r>
              <a:rPr lang="zh-CN" altLang="en-US" sz="2400" b="0" dirty="0">
                <a:solidFill>
                  <a:srgbClr val="000000"/>
                </a:solidFill>
                <a:effectLst/>
                <a:latin typeface="Noto Sans SC" panose="020B0200000000000000" pitchFamily="34" charset="-122"/>
                <a:ea typeface="Noto Sans SC" panose="020B0200000000000000" pitchFamily="34" charset="-122"/>
              </a:rPr>
              <a:t>；</a:t>
            </a:r>
            <a:endParaRPr lang="en-US" altLang="zh-CN" sz="2400" b="0" dirty="0">
              <a:solidFill>
                <a:srgbClr val="000000"/>
              </a:solidFill>
              <a:effectLst/>
              <a:latin typeface="Noto Sans SC" panose="020B0200000000000000" pitchFamily="34" charset="-122"/>
              <a:ea typeface="Noto Sans SC" panose="020B0200000000000000" pitchFamily="34" charset="-122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400" b="1" dirty="0">
                <a:solidFill>
                  <a:srgbClr val="000000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10 </a:t>
            </a:r>
            <a:r>
              <a:rPr lang="en-US" altLang="zh-CN" sz="2400" b="1" dirty="0" err="1">
                <a:solidFill>
                  <a:srgbClr val="000000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PeV</a:t>
            </a:r>
            <a:r>
              <a:rPr lang="zh-CN" altLang="en-US" sz="2400" b="1" dirty="0">
                <a:solidFill>
                  <a:srgbClr val="000000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以上由于模拟数据量小</a:t>
            </a:r>
            <a:r>
              <a:rPr lang="zh-CN" altLang="en-US" sz="2400" dirty="0">
                <a:solidFill>
                  <a:srgbClr val="000000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，误差较大；</a:t>
            </a:r>
            <a:endParaRPr lang="en-US" altLang="zh-CN" sz="2400" dirty="0">
              <a:solidFill>
                <a:srgbClr val="000000"/>
              </a:solidFill>
              <a:latin typeface="Noto Sans SC" panose="020B0200000000000000" pitchFamily="34" charset="-122"/>
              <a:ea typeface="Noto Sans SC" panose="020B0200000000000000" pitchFamily="34" charset="-122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rgbClr val="000000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纯度和效率修正给能谱</a:t>
            </a:r>
            <a:r>
              <a:rPr lang="zh-CN" altLang="en-US" sz="2400" b="0" dirty="0">
                <a:solidFill>
                  <a:srgbClr val="000000"/>
                </a:solidFill>
                <a:effectLst/>
                <a:latin typeface="Noto Sans SC" panose="020B0200000000000000" pitchFamily="34" charset="-122"/>
                <a:ea typeface="Noto Sans SC" panose="020B0200000000000000" pitchFamily="34" charset="-122"/>
              </a:rPr>
              <a:t>带来的</a:t>
            </a:r>
            <a:r>
              <a:rPr lang="zh-CN" altLang="en-US" sz="2400" b="1" dirty="0">
                <a:solidFill>
                  <a:srgbClr val="000000"/>
                </a:solidFill>
                <a:effectLst/>
                <a:latin typeface="Noto Sans SC" panose="020B0200000000000000" pitchFamily="34" charset="-122"/>
                <a:ea typeface="Noto Sans SC" panose="020B0200000000000000" pitchFamily="34" charset="-122"/>
              </a:rPr>
              <a:t>误差</a:t>
            </a:r>
            <a:r>
              <a:rPr lang="zh-CN" altLang="en-US" sz="2400" b="1" dirty="0">
                <a:solidFill>
                  <a:srgbClr val="ED7D31"/>
                </a:solidFill>
                <a:effectLst/>
                <a:latin typeface="Noto Sans SC" panose="020B0200000000000000" pitchFamily="34" charset="-122"/>
                <a:ea typeface="Noto Sans SC" panose="020B0200000000000000" pitchFamily="34" charset="-122"/>
              </a:rPr>
              <a:t>最大为</a:t>
            </a:r>
            <a:r>
              <a:rPr lang="en-US" altLang="zh-CN" sz="2400" dirty="0">
                <a:solidFill>
                  <a:srgbClr val="ED7D31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10.07%</a:t>
            </a:r>
            <a:endParaRPr lang="zh-CN" altLang="en-US" sz="2400" b="1" dirty="0">
              <a:solidFill>
                <a:srgbClr val="ED7D31"/>
              </a:solidFill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BAA6F786-C3C1-48E4-AD67-E01FEE0A70A6}"/>
              </a:ext>
            </a:extLst>
          </p:cNvPr>
          <p:cNvSpPr txBox="1"/>
          <p:nvPr/>
        </p:nvSpPr>
        <p:spPr>
          <a:xfrm>
            <a:off x="869199" y="1486910"/>
            <a:ext cx="47154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2000" baseline="300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*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使用挑选变量的拟合值</a:t>
            </a:r>
            <a:endParaRPr lang="zh-CN" altLang="en-US" sz="2000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CC7D7197-B3D0-4343-829C-E7826F9714E7}"/>
              </a:ext>
            </a:extLst>
          </p:cNvPr>
          <p:cNvSpPr txBox="1"/>
          <p:nvPr/>
        </p:nvSpPr>
        <p:spPr>
          <a:xfrm>
            <a:off x="5016969" y="3722753"/>
            <a:ext cx="8708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/>
              <a:t>纯度</a:t>
            </a:r>
            <a:endParaRPr lang="en-US" altLang="zh-CN" sz="1400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F16AABE8-C448-4375-BF9B-6FD4A3F14B22}"/>
              </a:ext>
            </a:extLst>
          </p:cNvPr>
          <p:cNvSpPr txBox="1"/>
          <p:nvPr/>
        </p:nvSpPr>
        <p:spPr>
          <a:xfrm>
            <a:off x="5011093" y="4135600"/>
            <a:ext cx="8708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dirty="0"/>
              <a:t>效率</a:t>
            </a:r>
          </a:p>
        </p:txBody>
      </p:sp>
      <p:sp>
        <p:nvSpPr>
          <p:cNvPr id="17" name="标题 1">
            <a:extLst>
              <a:ext uri="{FF2B5EF4-FFF2-40B4-BE49-F238E27FC236}">
                <a16:creationId xmlns:a16="http://schemas.microsoft.com/office/drawing/2014/main" id="{632EFD25-4A2C-49FA-AF41-A1E2FA154502}"/>
              </a:ext>
            </a:extLst>
          </p:cNvPr>
          <p:cNvSpPr txBox="1">
            <a:spLocks/>
          </p:cNvSpPr>
          <p:nvPr/>
        </p:nvSpPr>
        <p:spPr>
          <a:xfrm>
            <a:off x="838200" y="72851"/>
            <a:ext cx="10515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2400" b="1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r>
              <a:rPr lang="zh-CN" altLang="en-US" sz="3200" dirty="0">
                <a:solidFill>
                  <a:schemeClr val="bg1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成分鉴别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3570BCD-0EB2-4D95-8BEC-1DA0DEAC5F54}"/>
              </a:ext>
            </a:extLst>
          </p:cNvPr>
          <p:cNvSpPr txBox="1"/>
          <p:nvPr/>
        </p:nvSpPr>
        <p:spPr>
          <a:xfrm>
            <a:off x="629855" y="962690"/>
            <a:ext cx="552329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400" b="1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纯度和挑选效率</a:t>
            </a:r>
          </a:p>
        </p:txBody>
      </p: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D2349DBF-7BBE-44B0-B106-5291E5772C3E}"/>
              </a:ext>
            </a:extLst>
          </p:cNvPr>
          <p:cNvCxnSpPr>
            <a:cxnSpLocks/>
          </p:cNvCxnSpPr>
          <p:nvPr/>
        </p:nvCxnSpPr>
        <p:spPr>
          <a:xfrm>
            <a:off x="680655" y="1489133"/>
            <a:ext cx="5739195" cy="0"/>
          </a:xfrm>
          <a:prstGeom prst="line">
            <a:avLst/>
          </a:prstGeom>
          <a:ln w="19050">
            <a:solidFill>
              <a:srgbClr val="11163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68888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utoShape 6">
            <a:extLst>
              <a:ext uri="{FF2B5EF4-FFF2-40B4-BE49-F238E27FC236}">
                <a16:creationId xmlns:a16="http://schemas.microsoft.com/office/drawing/2014/main" id="{E3181A3A-DBEA-4AA8-BEF3-9DCE5A66C66F}"/>
              </a:ext>
            </a:extLst>
          </p:cNvPr>
          <p:cNvSpPr/>
          <p:nvPr/>
        </p:nvSpPr>
        <p:spPr>
          <a:xfrm flipV="1">
            <a:off x="0" y="-2"/>
            <a:ext cx="12192000" cy="900000"/>
          </a:xfrm>
          <a:prstGeom prst="roundRect">
            <a:avLst>
              <a:gd name="adj" fmla="val 0"/>
            </a:avLst>
          </a:prstGeom>
          <a:solidFill>
            <a:srgbClr val="111630"/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Noto Sans SC" panose="020B0200000000000000" pitchFamily="34" charset="-122"/>
              <a:ea typeface="Noto Sans SC" panose="020B0200000000000000" pitchFamily="34" charset="-122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DA8D6CDB-BDD8-7E39-DA0F-A1636E18DD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7672" y="1520830"/>
            <a:ext cx="4810956" cy="3643757"/>
          </a:xfrm>
          <a:prstGeom prst="rect">
            <a:avLst/>
          </a:prstGeom>
        </p:spPr>
      </p:pic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954198C-39D2-764C-A09F-B9E165E91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741A8-DA8D-4238-B2C6-0E7FF465A90C}" type="datetime1">
              <a:rPr lang="zh-CN" altLang="en-US" smtClean="0"/>
              <a:t>2026/8/17</a:t>
            </a:fld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5E432FD8-BCD7-63E2-9BA2-8B5D9E58B555}"/>
                  </a:ext>
                </a:extLst>
              </p:cNvPr>
              <p:cNvSpPr txBox="1"/>
              <p:nvPr/>
            </p:nvSpPr>
            <p:spPr>
              <a:xfrm>
                <a:off x="1062386" y="4926087"/>
                <a:ext cx="10505218" cy="16892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2400" dirty="0">
                    <a:solidFill>
                      <a:srgbClr val="000000"/>
                    </a:solidFill>
                    <a:effectLst/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2021 </a:t>
                </a:r>
                <a:r>
                  <a:rPr lang="zh-CN" altLang="en-US" sz="2400" dirty="0">
                    <a:solidFill>
                      <a:srgbClr val="000000"/>
                    </a:solidFill>
                    <a:effectLst/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年 </a:t>
                </a:r>
                <a:r>
                  <a:rPr lang="en-US" altLang="zh-CN" sz="2400" dirty="0">
                    <a:solidFill>
                      <a:srgbClr val="000000"/>
                    </a:solidFill>
                    <a:effectLst/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9 </a:t>
                </a:r>
                <a:r>
                  <a:rPr lang="zh-CN" altLang="en-US" sz="2400" dirty="0">
                    <a:solidFill>
                      <a:srgbClr val="000000"/>
                    </a:solidFill>
                    <a:effectLst/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月至 </a:t>
                </a:r>
                <a:r>
                  <a:rPr lang="en-US" altLang="zh-CN" sz="2400" dirty="0">
                    <a:solidFill>
                      <a:srgbClr val="000000"/>
                    </a:solidFill>
                    <a:effectLst/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2025 </a:t>
                </a:r>
                <a:r>
                  <a:rPr lang="zh-CN" altLang="en-US" sz="2400" dirty="0">
                    <a:solidFill>
                      <a:srgbClr val="000000"/>
                    </a:solidFill>
                    <a:effectLst/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年 </a:t>
                </a:r>
                <a:r>
                  <a:rPr lang="en-US" altLang="zh-CN" sz="2400" dirty="0">
                    <a:solidFill>
                      <a:srgbClr val="000000"/>
                    </a:solidFill>
                    <a:effectLst/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1 </a:t>
                </a:r>
                <a:r>
                  <a:rPr lang="zh-CN" altLang="en-US" sz="2400" dirty="0">
                    <a:solidFill>
                      <a:srgbClr val="000000"/>
                    </a:solidFill>
                    <a:effectLst/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月，共 </a:t>
                </a:r>
                <a:r>
                  <a:rPr lang="en-US" altLang="zh-CN" sz="2400" dirty="0">
                    <a:solidFill>
                      <a:srgbClr val="000000"/>
                    </a:solidFill>
                    <a:effectLst/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1,249 </a:t>
                </a:r>
                <a:r>
                  <a:rPr lang="zh-CN" altLang="en-US" sz="2400" dirty="0">
                    <a:solidFill>
                      <a:srgbClr val="000000"/>
                    </a:solidFill>
                    <a:effectLst/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天。</a:t>
                </a:r>
                <a:endParaRPr lang="en-US" altLang="zh-CN" sz="2400" dirty="0">
                  <a:solidFill>
                    <a:srgbClr val="000000"/>
                  </a:solidFill>
                  <a:effectLst/>
                  <a:latin typeface="Noto Sans SC" panose="020B0200000000000000" pitchFamily="34" charset="-122"/>
                  <a:ea typeface="Noto Sans SC" panose="020B0200000000000000" pitchFamily="34" charset="-122"/>
                </a:endParaRP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sz="2400" dirty="0">
                    <a:solidFill>
                      <a:srgbClr val="000000"/>
                    </a:solidFill>
                    <a:effectLst/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在重建能量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400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sub>
                    </m:sSub>
                    <m:sSub>
                      <m:sSubPr>
                        <m:ctrlPr>
                          <a:rPr lang="en-US" altLang="zh-CN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𝑟𝑒𝑐</m:t>
                        </m:r>
                      </m:sub>
                    </m:sSub>
                    <m:r>
                      <a:rPr lang="zh-CN" alt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sz="2400" dirty="0">
                    <a:solidFill>
                      <a:srgbClr val="000000"/>
                    </a:solidFill>
                    <a:effectLst/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∈ (6.5, 8) </a:t>
                </a:r>
                <a:r>
                  <a:rPr lang="zh-CN" altLang="en-US" sz="2400" dirty="0">
                    <a:solidFill>
                      <a:srgbClr val="000000"/>
                    </a:solidFill>
                    <a:effectLst/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的范围内、 使用好事例筛选条件做筛选后，得到好事例数共约</a:t>
                </a:r>
                <a:r>
                  <a:rPr lang="en-US" altLang="zh-CN" sz="2400" dirty="0">
                    <a:solidFill>
                      <a:srgbClr val="000000"/>
                    </a:solidFill>
                    <a:effectLst/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656</a:t>
                </a:r>
                <a:r>
                  <a:rPr lang="zh-CN" altLang="en-US" sz="2400" dirty="0">
                    <a:solidFill>
                      <a:srgbClr val="000000"/>
                    </a:solidFill>
                    <a:effectLst/>
                    <a:latin typeface="Noto Sans SC" panose="020B0200000000000000" pitchFamily="34" charset="-122"/>
                    <a:ea typeface="Noto Sans SC" panose="020B0200000000000000" pitchFamily="34" charset="-122"/>
                  </a:rPr>
                  <a:t>万例。</a:t>
                </a:r>
                <a:endParaRPr lang="zh-CN" altLang="en-US" sz="2400" dirty="0">
                  <a:latin typeface="Noto Sans SC" panose="020B0200000000000000" pitchFamily="34" charset="-122"/>
                  <a:ea typeface="Noto Sans SC" panose="020B0200000000000000" pitchFamily="34" charset="-122"/>
                </a:endParaRP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5E432FD8-BCD7-63E2-9BA2-8B5D9E58B5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2386" y="4926087"/>
                <a:ext cx="10505218" cy="1689245"/>
              </a:xfrm>
              <a:prstGeom prst="rect">
                <a:avLst/>
              </a:prstGeom>
              <a:blipFill>
                <a:blip r:embed="rId4"/>
                <a:stretch>
                  <a:fillRect l="-754" r="-3770" b="-75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标题 1">
            <a:extLst>
              <a:ext uri="{FF2B5EF4-FFF2-40B4-BE49-F238E27FC236}">
                <a16:creationId xmlns:a16="http://schemas.microsoft.com/office/drawing/2014/main" id="{02CC0112-50AF-4726-AECE-B9DDDBC585E4}"/>
              </a:ext>
            </a:extLst>
          </p:cNvPr>
          <p:cNvSpPr txBox="1">
            <a:spLocks/>
          </p:cNvSpPr>
          <p:nvPr/>
        </p:nvSpPr>
        <p:spPr>
          <a:xfrm>
            <a:off x="838200" y="72851"/>
            <a:ext cx="10515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2400" b="1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r>
              <a:rPr lang="zh-CN" altLang="en-US" sz="3200" dirty="0">
                <a:solidFill>
                  <a:schemeClr val="bg1"/>
                </a:solidFill>
                <a:latin typeface="Noto Sans SC" panose="020B0200000000000000" pitchFamily="34" charset="-122"/>
                <a:ea typeface="Noto Sans SC" panose="020B0200000000000000" pitchFamily="34" charset="-122"/>
              </a:rPr>
              <a:t>实验数据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B4A3D842-13F4-4C6B-9B89-F16E72B8208F}"/>
              </a:ext>
            </a:extLst>
          </p:cNvPr>
          <p:cNvSpPr txBox="1"/>
          <p:nvPr/>
        </p:nvSpPr>
        <p:spPr>
          <a:xfrm>
            <a:off x="629855" y="953814"/>
            <a:ext cx="552329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400" b="1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2800" dirty="0">
                <a:latin typeface="Noto Sans SC" panose="020B0200000000000000" pitchFamily="34" charset="-122"/>
                <a:ea typeface="Noto Sans SC" panose="020B0200000000000000" pitchFamily="34" charset="-122"/>
              </a:rPr>
              <a:t>事例数的分布</a:t>
            </a:r>
          </a:p>
        </p:txBody>
      </p: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82CED0B7-2F71-4125-87C3-255C5437AC8D}"/>
              </a:ext>
            </a:extLst>
          </p:cNvPr>
          <p:cNvCxnSpPr>
            <a:cxnSpLocks/>
          </p:cNvCxnSpPr>
          <p:nvPr/>
        </p:nvCxnSpPr>
        <p:spPr>
          <a:xfrm>
            <a:off x="680655" y="1489133"/>
            <a:ext cx="5739195" cy="0"/>
          </a:xfrm>
          <a:prstGeom prst="line">
            <a:avLst/>
          </a:prstGeom>
          <a:ln w="19050">
            <a:solidFill>
              <a:srgbClr val="11163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61420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5084</TotalTime>
  <Words>3325</Words>
  <Application>Microsoft Office PowerPoint</Application>
  <PresentationFormat>宽屏</PresentationFormat>
  <Paragraphs>443</Paragraphs>
  <Slides>41</Slides>
  <Notes>28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41</vt:i4>
      </vt:variant>
    </vt:vector>
  </HeadingPairs>
  <TitlesOfParts>
    <vt:vector size="54" baseType="lpstr">
      <vt:lpstr>Aptos</vt:lpstr>
      <vt:lpstr>Noto Sans SC</vt:lpstr>
      <vt:lpstr>quote-cjk-patch</vt:lpstr>
      <vt:lpstr>XITS-Regular</vt:lpstr>
      <vt:lpstr>等线</vt:lpstr>
      <vt:lpstr>等线 Light</vt:lpstr>
      <vt:lpstr>宋体</vt:lpstr>
      <vt:lpstr>Microsoft YaHei</vt:lpstr>
      <vt:lpstr>Microsoft YaHei</vt:lpstr>
      <vt:lpstr>Arial</vt:lpstr>
      <vt:lpstr>Cambria Math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HUOGUOLONG1</dc:creator>
  <cp:lastModifiedBy>HUOGUOLONG1</cp:lastModifiedBy>
  <cp:revision>287</cp:revision>
  <dcterms:created xsi:type="dcterms:W3CDTF">2026-08-12T15:05:54Z</dcterms:created>
  <dcterms:modified xsi:type="dcterms:W3CDTF">2026-08-17T22:56:55Z</dcterms:modified>
</cp:coreProperties>
</file>