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494" r:id="rId2"/>
    <p:sldId id="495" r:id="rId3"/>
    <p:sldId id="2026" r:id="rId4"/>
    <p:sldId id="2025" r:id="rId5"/>
    <p:sldId id="3349" r:id="rId6"/>
    <p:sldId id="490" r:id="rId7"/>
    <p:sldId id="2027" r:id="rId8"/>
    <p:sldId id="2028" r:id="rId9"/>
    <p:sldId id="2029" r:id="rId10"/>
    <p:sldId id="3355" r:id="rId11"/>
    <p:sldId id="3353" r:id="rId12"/>
    <p:sldId id="3356" r:id="rId13"/>
    <p:sldId id="3357" r:id="rId14"/>
    <p:sldId id="3358" r:id="rId15"/>
    <p:sldId id="3360" r:id="rId16"/>
    <p:sldId id="3361" r:id="rId17"/>
    <p:sldId id="3362" r:id="rId18"/>
    <p:sldId id="3354" r:id="rId19"/>
    <p:sldId id="3351" r:id="rId20"/>
    <p:sldId id="3352" r:id="rId21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 Min" initials="ZM" lastIdx="1" clrIdx="0"/>
  <p:cmAuthor id="2" name="yaoyh" initials="y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B025E"/>
    <a:srgbClr val="4522F6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88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356" y="52"/>
      </p:cViewPr>
      <p:guideLst>
        <p:guide orient="horz" pos="210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81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因此我报告主要内容如下</a:t>
            </a:r>
            <a:r>
              <a:rPr lang="en-US" altLang="zh-CN" dirty="0"/>
              <a:t>:</a:t>
            </a:r>
            <a:r>
              <a:rPr lang="zh-CN" altLang="en-US" dirty="0"/>
              <a:t>首先简单的介绍一下宇宙线传播理论，主要是基于宇宙线传播数值计算工具</a:t>
            </a:r>
            <a:r>
              <a:rPr lang="en-US" altLang="zh-CN" dirty="0" err="1"/>
              <a:t>Galprop</a:t>
            </a:r>
            <a:r>
              <a:rPr lang="en-US" altLang="zh-CN" dirty="0"/>
              <a:t>/Dragon</a:t>
            </a:r>
            <a:r>
              <a:rPr lang="zh-CN" altLang="en-US" dirty="0"/>
              <a:t>来讲，并且以大家通常的做法即传统解决方法。通过这个内容，可以得到宇宙线观测信使主要的预期结果。在这个基础上，介绍最新的实验观测结果，发现有些反常现象，根据我们刚刚介绍理论，理论工作是怎么样来解决这些问题的。通过比较，我们会发现，空间依赖传播模型能够解决大部分问题，因此，夹带点私货，介绍一下我们小组几年来开展的空间依赖传播模型；最后是一个简单的总结和展望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856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388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800100"/>
            <a:ext cx="10968990" cy="5449570"/>
          </a:xfrm>
        </p:spPr>
        <p:txBody>
          <a:bodyPr vert="horz" lIns="90000" tIns="46800" rIns="90000" bIns="46800" rtlCol="0">
            <a:normAutofit/>
          </a:bodyPr>
          <a:lstStyle>
            <a:lvl1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3200"/>
            </a:lvl1pPr>
            <a:lvl2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2pPr>
            <a:lvl3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3pPr>
            <a:lvl4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4pPr>
            <a:lvl5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3" name="直接连接符 22"/>
          <p:cNvCxnSpPr/>
          <p:nvPr userDrawn="1">
            <p:custDataLst>
              <p:tags r:id="rId4"/>
            </p:custDataLst>
          </p:nvPr>
        </p:nvCxnSpPr>
        <p:spPr>
          <a:xfrm>
            <a:off x="-85090" y="696595"/>
            <a:ext cx="123818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-501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3" name="直接连接符 22"/>
          <p:cNvCxnSpPr/>
          <p:nvPr userDrawn="1">
            <p:custDataLst>
              <p:tags r:id="rId3"/>
            </p:custDataLst>
          </p:nvPr>
        </p:nvCxnSpPr>
        <p:spPr>
          <a:xfrm>
            <a:off x="-85090" y="696595"/>
            <a:ext cx="123818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>
            <a:lvl1pPr>
              <a:defRPr sz="1400"/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459105"/>
            <a:ext cx="10968990" cy="5790565"/>
          </a:xfrm>
        </p:spPr>
        <p:txBody>
          <a:bodyPr vert="horz" lIns="90000" tIns="46800" rIns="90000" bIns="46800" rtlCol="0">
            <a:normAutofit/>
          </a:bodyPr>
          <a:lstStyle>
            <a:lvl1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3200"/>
            </a:lvl1pPr>
            <a:lvl2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2pPr>
            <a:lvl3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3pPr>
            <a:lvl4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4pPr>
            <a:lvl5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Autofit/>
          </a:bodyPr>
          <a:lstStyle>
            <a:lvl1pPr algn="ctr">
              <a:lnSpc>
                <a:spcPct val="110000"/>
              </a:lnSpc>
              <a:buNone/>
              <a:defRPr sz="32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6F95AAC-7390-4348-A8BA-11703558D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F93FBC0-2F18-410D-93D6-97F3D76FA059}"/>
              </a:ext>
            </a:extLst>
          </p:cNvPr>
          <p:cNvSpPr txBox="1"/>
          <p:nvPr/>
        </p:nvSpPr>
        <p:spPr>
          <a:xfrm>
            <a:off x="0" y="529180"/>
            <a:ext cx="12191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/>
              <a:t>宇宙线能谱膝区结构成因研究</a:t>
            </a:r>
          </a:p>
          <a:p>
            <a:pPr algn="ctr"/>
            <a:r>
              <a:rPr lang="en-US" altLang="zh-CN" sz="3600" b="1" dirty="0">
                <a:solidFill>
                  <a:srgbClr val="0000FF"/>
                </a:solidFill>
              </a:rPr>
              <a:t>(</a:t>
            </a:r>
            <a:r>
              <a:rPr lang="zh-CN" altLang="en-US" sz="3600" b="1" dirty="0">
                <a:solidFill>
                  <a:srgbClr val="0000FF"/>
                </a:solidFill>
              </a:rPr>
              <a:t>多种观测</a:t>
            </a:r>
            <a:r>
              <a:rPr lang="en-US" altLang="zh-CN" sz="3600" b="1" dirty="0">
                <a:solidFill>
                  <a:srgbClr val="0000FF"/>
                </a:solidFill>
              </a:rPr>
              <a:t>: </a:t>
            </a:r>
            <a:r>
              <a:rPr lang="zh-CN" altLang="en-US" sz="3600" b="1" dirty="0">
                <a:solidFill>
                  <a:srgbClr val="0000FF"/>
                </a:solidFill>
              </a:rPr>
              <a:t>能谱</a:t>
            </a:r>
            <a:r>
              <a:rPr lang="en-US" altLang="zh-CN" sz="3600" b="1" dirty="0">
                <a:solidFill>
                  <a:srgbClr val="0000FF"/>
                </a:solidFill>
              </a:rPr>
              <a:t>,</a:t>
            </a:r>
            <a:r>
              <a:rPr lang="zh-CN" altLang="en-US" sz="3600" b="1" dirty="0">
                <a:solidFill>
                  <a:srgbClr val="0000FF"/>
                </a:solidFill>
              </a:rPr>
              <a:t>成分</a:t>
            </a:r>
            <a:r>
              <a:rPr lang="en-US" altLang="zh-CN" sz="3600" b="1" dirty="0">
                <a:solidFill>
                  <a:srgbClr val="0000FF"/>
                </a:solidFill>
              </a:rPr>
              <a:t>,</a:t>
            </a:r>
            <a:r>
              <a:rPr lang="zh-CN" altLang="en-US" sz="3600" b="1" dirty="0">
                <a:solidFill>
                  <a:srgbClr val="0000FF"/>
                </a:solidFill>
              </a:rPr>
              <a:t>各向异性</a:t>
            </a:r>
            <a:r>
              <a:rPr lang="en-US" altLang="zh-CN" sz="3600" b="1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1EC15B2-0D6C-4A49-BA90-DA1467FF07C4}"/>
              </a:ext>
            </a:extLst>
          </p:cNvPr>
          <p:cNvSpPr txBox="1"/>
          <p:nvPr/>
        </p:nvSpPr>
        <p:spPr>
          <a:xfrm>
            <a:off x="-1" y="316378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latin typeface="+mj-ea"/>
                <a:ea typeface="+mj-ea"/>
              </a:rPr>
              <a:t>报告人：郭义庆（高能所）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DFF1B71-973B-4A58-BC72-4C3CA1739F1D}"/>
              </a:ext>
            </a:extLst>
          </p:cNvPr>
          <p:cNvSpPr txBox="1"/>
          <p:nvPr/>
        </p:nvSpPr>
        <p:spPr>
          <a:xfrm>
            <a:off x="-1" y="5677093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latin typeface="+mj-ea"/>
                <a:ea typeface="+mj-ea"/>
              </a:rPr>
              <a:t>LHAASO</a:t>
            </a:r>
            <a:r>
              <a:rPr lang="zh-CN" altLang="en-US" sz="2800" b="1" dirty="0">
                <a:latin typeface="+mj-ea"/>
                <a:ea typeface="+mj-ea"/>
              </a:rPr>
              <a:t>重点研发项目</a:t>
            </a:r>
            <a:r>
              <a:rPr lang="en-US" altLang="zh-CN" sz="2800" b="1" dirty="0">
                <a:latin typeface="+mj-ea"/>
                <a:ea typeface="+mj-ea"/>
              </a:rPr>
              <a:t>--2026</a:t>
            </a:r>
            <a:r>
              <a:rPr lang="zh-CN" altLang="en-US" sz="2800" b="1" dirty="0">
                <a:latin typeface="+mj-ea"/>
                <a:ea typeface="+mj-ea"/>
              </a:rPr>
              <a:t>年度进展会议</a:t>
            </a:r>
            <a:endParaRPr lang="en-US" altLang="zh-CN" sz="2800" b="1" dirty="0">
              <a:latin typeface="+mj-ea"/>
              <a:ea typeface="+mj-ea"/>
            </a:endParaRPr>
          </a:p>
          <a:p>
            <a:pPr algn="ctr"/>
            <a:r>
              <a:rPr lang="zh-CN" altLang="en-US" sz="2800" b="1" dirty="0">
                <a:latin typeface="+mj-ea"/>
                <a:ea typeface="+mj-ea"/>
              </a:rPr>
              <a:t>山东大学青岛前沿院</a:t>
            </a:r>
            <a:r>
              <a:rPr lang="en-US" altLang="zh-CN" sz="2800" b="1" dirty="0">
                <a:latin typeface="+mj-ea"/>
                <a:ea typeface="+mj-ea"/>
              </a:rPr>
              <a:t>--</a:t>
            </a:r>
            <a:r>
              <a:rPr lang="zh-CN" altLang="en-US" sz="2800" b="1" dirty="0">
                <a:latin typeface="+mj-ea"/>
                <a:ea typeface="+mj-ea"/>
              </a:rPr>
              <a:t>202</a:t>
            </a: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zh-CN" altLang="en-US" sz="2800" b="1" dirty="0">
                <a:latin typeface="+mj-ea"/>
                <a:ea typeface="+mj-ea"/>
              </a:rPr>
              <a:t>年</a:t>
            </a:r>
            <a:r>
              <a:rPr lang="en-US" altLang="zh-CN" sz="2800" b="1" dirty="0">
                <a:latin typeface="+mj-ea"/>
                <a:ea typeface="+mj-ea"/>
              </a:rPr>
              <a:t>8</a:t>
            </a:r>
            <a:r>
              <a:rPr lang="zh-CN" altLang="en-US" sz="2800" b="1" dirty="0">
                <a:latin typeface="+mj-ea"/>
                <a:ea typeface="+mj-ea"/>
              </a:rPr>
              <a:t>月</a:t>
            </a:r>
            <a:r>
              <a:rPr lang="en-US" altLang="zh-CN" sz="2800" b="1" dirty="0">
                <a:latin typeface="+mj-ea"/>
                <a:ea typeface="+mj-ea"/>
              </a:rPr>
              <a:t>18</a:t>
            </a:r>
            <a:r>
              <a:rPr lang="zh-CN" altLang="en-US" sz="2800" b="1" dirty="0">
                <a:latin typeface="+mj-ea"/>
                <a:ea typeface="+mj-ea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2230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DACB694-4703-4474-B11A-E88D4725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E64B62-8627-DF45-4422-0354C69AB26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膝区结构主要模型</a:t>
            </a:r>
            <a:endParaRPr lang="zh-CN" altLang="en-US" sz="4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BE4AC10-361A-5208-C4A1-F88AF2EF6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568" y="744631"/>
            <a:ext cx="4901184" cy="24994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2D0CED0-ABFF-A6C3-1527-ADE5D8CA87C2}"/>
              </a:ext>
            </a:extLst>
          </p:cNvPr>
          <p:cNvSpPr txBox="1"/>
          <p:nvPr/>
        </p:nvSpPr>
        <p:spPr>
          <a:xfrm>
            <a:off x="2199736" y="5642256"/>
            <a:ext cx="84033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kern="1000" spc="-100" dirty="0">
                <a:solidFill>
                  <a:srgbClr val="0000FF"/>
                </a:solidFill>
                <a:latin typeface="+mj-ea"/>
                <a:ea typeface="+mj-ea"/>
              </a:rPr>
              <a:t>问题：</a:t>
            </a:r>
            <a:r>
              <a:rPr lang="en-US" altLang="zh-CN" sz="3200" b="1" kern="1000" spc="-100" dirty="0">
                <a:latin typeface="+mj-ea"/>
                <a:ea typeface="+mj-ea"/>
              </a:rPr>
              <a:t>1.  </a:t>
            </a:r>
            <a:r>
              <a:rPr lang="zh-CN" altLang="en-US" sz="3200" b="1" kern="1000" spc="-100" dirty="0">
                <a:latin typeface="+mj-ea"/>
                <a:ea typeface="+mj-ea"/>
              </a:rPr>
              <a:t>加速机制产生，源在哪？</a:t>
            </a:r>
            <a:endParaRPr lang="en-US" altLang="zh-CN" sz="32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3200" b="1" kern="1000" spc="-100" dirty="0">
                <a:latin typeface="+mj-ea"/>
                <a:ea typeface="+mj-ea"/>
              </a:rPr>
              <a:t>           2.  </a:t>
            </a:r>
            <a:r>
              <a:rPr lang="zh-CN" altLang="en-US" sz="3200" b="1" kern="1000" spc="-100" dirty="0">
                <a:latin typeface="+mj-ea"/>
                <a:ea typeface="+mj-ea"/>
              </a:rPr>
              <a:t>用什么方法检这些源贡献 </a:t>
            </a:r>
            <a:endParaRPr lang="zh-CN" altLang="en-US" sz="3200" dirty="0"/>
          </a:p>
        </p:txBody>
      </p:sp>
      <p:sp>
        <p:nvSpPr>
          <p:cNvPr id="3" name="箭头: 左 2">
            <a:extLst>
              <a:ext uri="{FF2B5EF4-FFF2-40B4-BE49-F238E27FC236}">
                <a16:creationId xmlns:a16="http://schemas.microsoft.com/office/drawing/2014/main" id="{B910B120-7F61-D3A2-F1CA-1AD9F653CA4D}"/>
              </a:ext>
            </a:extLst>
          </p:cNvPr>
          <p:cNvSpPr/>
          <p:nvPr/>
        </p:nvSpPr>
        <p:spPr>
          <a:xfrm rot="19306751">
            <a:off x="2561609" y="3189514"/>
            <a:ext cx="701086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DC7CF13-F402-9331-11F1-3AD412E77E4C}"/>
              </a:ext>
            </a:extLst>
          </p:cNvPr>
          <p:cNvSpPr txBox="1"/>
          <p:nvPr/>
        </p:nvSpPr>
        <p:spPr>
          <a:xfrm rot="2669999">
            <a:off x="2291683" y="2668176"/>
            <a:ext cx="7880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①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C03C7F-126A-95CE-5417-BC1688F3823E}"/>
              </a:ext>
            </a:extLst>
          </p:cNvPr>
          <p:cNvSpPr txBox="1"/>
          <p:nvPr/>
        </p:nvSpPr>
        <p:spPr>
          <a:xfrm>
            <a:off x="622876" y="3918045"/>
            <a:ext cx="2289276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0" spc="-100" dirty="0">
                <a:latin typeface="+mj-ea"/>
                <a:ea typeface="+mj-ea"/>
              </a:rPr>
              <a:t>加速极限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E/Z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邻近源贡献</a:t>
            </a:r>
          </a:p>
        </p:txBody>
      </p:sp>
      <p:sp>
        <p:nvSpPr>
          <p:cNvPr id="7" name="箭头: 左 6">
            <a:extLst>
              <a:ext uri="{FF2B5EF4-FFF2-40B4-BE49-F238E27FC236}">
                <a16:creationId xmlns:a16="http://schemas.microsoft.com/office/drawing/2014/main" id="{625EB648-68E0-41C9-21D2-3BDDE6585D3B}"/>
              </a:ext>
            </a:extLst>
          </p:cNvPr>
          <p:cNvSpPr/>
          <p:nvPr/>
        </p:nvSpPr>
        <p:spPr>
          <a:xfrm rot="16200000">
            <a:off x="4304496" y="3258695"/>
            <a:ext cx="661059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850C46E-B225-FBB7-9B51-D2651617B59F}"/>
              </a:ext>
            </a:extLst>
          </p:cNvPr>
          <p:cNvSpPr txBox="1"/>
          <p:nvPr/>
        </p:nvSpPr>
        <p:spPr>
          <a:xfrm>
            <a:off x="3413536" y="3918045"/>
            <a:ext cx="244297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0" spc="-100" dirty="0">
                <a:latin typeface="+mj-ea"/>
                <a:ea typeface="+mj-ea"/>
              </a:rPr>
              <a:t>银河系传播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E/Z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银河系源分布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40091E9E-FF38-32F5-5862-702117337BF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55523" y="3216694"/>
            <a:ext cx="727710" cy="4572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②</a:t>
            </a:r>
          </a:p>
        </p:txBody>
      </p:sp>
      <p:sp>
        <p:nvSpPr>
          <p:cNvPr id="12" name="箭头: 左 11">
            <a:extLst>
              <a:ext uri="{FF2B5EF4-FFF2-40B4-BE49-F238E27FC236}">
                <a16:creationId xmlns:a16="http://schemas.microsoft.com/office/drawing/2014/main" id="{37C2B63B-6171-F0B5-ABD6-84CA31612A0A}"/>
              </a:ext>
            </a:extLst>
          </p:cNvPr>
          <p:cNvSpPr/>
          <p:nvPr/>
        </p:nvSpPr>
        <p:spPr>
          <a:xfrm rot="16200000">
            <a:off x="7226447" y="3258694"/>
            <a:ext cx="661059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7B82FB9-E946-900B-DE13-BBEB753A19C9}"/>
              </a:ext>
            </a:extLst>
          </p:cNvPr>
          <p:cNvSpPr txBox="1"/>
          <p:nvPr/>
        </p:nvSpPr>
        <p:spPr>
          <a:xfrm>
            <a:off x="6434622" y="3918045"/>
            <a:ext cx="244297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0" spc="-100" dirty="0">
                <a:latin typeface="+mj-ea"/>
                <a:ea typeface="+mj-ea"/>
              </a:rPr>
              <a:t>源区作用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E/A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源区光子场</a:t>
            </a:r>
          </a:p>
        </p:txBody>
      </p:sp>
      <p:sp>
        <p:nvSpPr>
          <p:cNvPr id="14" name="箭头: 左 13">
            <a:extLst>
              <a:ext uri="{FF2B5EF4-FFF2-40B4-BE49-F238E27FC236}">
                <a16:creationId xmlns:a16="http://schemas.microsoft.com/office/drawing/2014/main" id="{7F5ED08C-BF59-E6B7-104B-F1CC2D7BE0BB}"/>
              </a:ext>
            </a:extLst>
          </p:cNvPr>
          <p:cNvSpPr/>
          <p:nvPr/>
        </p:nvSpPr>
        <p:spPr>
          <a:xfrm rot="13032857">
            <a:off x="8925654" y="3205809"/>
            <a:ext cx="701086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B274112-BC01-F887-61B4-53262BBEEFAC}"/>
              </a:ext>
            </a:extLst>
          </p:cNvPr>
          <p:cNvSpPr txBox="1"/>
          <p:nvPr/>
        </p:nvSpPr>
        <p:spPr>
          <a:xfrm>
            <a:off x="9383060" y="3894842"/>
            <a:ext cx="244297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kern="1000" spc="-100" dirty="0">
                <a:latin typeface="+mj-ea"/>
                <a:ea typeface="+mj-ea"/>
              </a:rPr>
              <a:t>EAS</a:t>
            </a:r>
            <a:r>
              <a:rPr lang="zh-CN" altLang="en-US" sz="2800" b="1" kern="1000" spc="-100" dirty="0">
                <a:latin typeface="+mj-ea"/>
                <a:ea typeface="+mj-ea"/>
              </a:rPr>
              <a:t>作用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E/A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新物理产生</a:t>
            </a: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14921DF-CDEF-53D9-B981-0B28018E5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9933" y="3244047"/>
            <a:ext cx="727710" cy="426944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③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8EA6987-3D19-B413-881A-539D23392474}"/>
              </a:ext>
            </a:extLst>
          </p:cNvPr>
          <p:cNvSpPr txBox="1"/>
          <p:nvPr/>
        </p:nvSpPr>
        <p:spPr>
          <a:xfrm rot="18376006">
            <a:off x="9175853" y="2703360"/>
            <a:ext cx="595035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④</a:t>
            </a:r>
          </a:p>
        </p:txBody>
      </p:sp>
      <p:sp>
        <p:nvSpPr>
          <p:cNvPr id="21" name="星形: 四角 20">
            <a:extLst>
              <a:ext uri="{FF2B5EF4-FFF2-40B4-BE49-F238E27FC236}">
                <a16:creationId xmlns:a16="http://schemas.microsoft.com/office/drawing/2014/main" id="{86F5933C-B791-09FF-572E-11ACA3D9A825}"/>
              </a:ext>
            </a:extLst>
          </p:cNvPr>
          <p:cNvSpPr/>
          <p:nvPr/>
        </p:nvSpPr>
        <p:spPr>
          <a:xfrm rot="18726889">
            <a:off x="11480479" y="4204315"/>
            <a:ext cx="691116" cy="766048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星形: 四角 18">
            <a:extLst>
              <a:ext uri="{FF2B5EF4-FFF2-40B4-BE49-F238E27FC236}">
                <a16:creationId xmlns:a16="http://schemas.microsoft.com/office/drawing/2014/main" id="{68B93B53-925A-E1AB-FE3A-3AB76A4F4910}"/>
              </a:ext>
            </a:extLst>
          </p:cNvPr>
          <p:cNvSpPr/>
          <p:nvPr/>
        </p:nvSpPr>
        <p:spPr>
          <a:xfrm rot="18726889">
            <a:off x="3867306" y="3917286"/>
            <a:ext cx="1441712" cy="1386513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41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4AA2A0A-BCDD-42EA-CDFF-731DA2A9E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051C8F2-2441-AE8B-4BCB-FEE901FFC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0" y="1291808"/>
            <a:ext cx="5338203" cy="501416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B687123-E72B-86D7-9CDB-A16F911B1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695367"/>
            <a:ext cx="5858540" cy="3935098"/>
          </a:xfrm>
          <a:prstGeom prst="rect">
            <a:avLst/>
          </a:prstGeom>
          <a:ln w="19050">
            <a:solidFill>
              <a:srgbClr val="1515FF"/>
            </a:solidFill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95C8CAB-DEEF-075B-45FA-52AC8F398714}"/>
              </a:ext>
            </a:extLst>
          </p:cNvPr>
          <p:cNvSpPr txBox="1"/>
          <p:nvPr/>
        </p:nvSpPr>
        <p:spPr>
          <a:xfrm>
            <a:off x="3058961" y="246782"/>
            <a:ext cx="66373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/>
              <a:t>微类星体可能主要贡献者</a:t>
            </a:r>
          </a:p>
        </p:txBody>
      </p:sp>
    </p:spTree>
    <p:extLst>
      <p:ext uri="{BB962C8B-B14F-4D97-AF65-F5344CB8AC3E}">
        <p14:creationId xmlns:p14="http://schemas.microsoft.com/office/powerpoint/2010/main" val="1650292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35F9633-C871-6BAB-C1AC-E661870FB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426D6E6-1ED1-6440-7AB1-3A505787EB5A}"/>
              </a:ext>
            </a:extLst>
          </p:cNvPr>
          <p:cNvSpPr txBox="1"/>
          <p:nvPr/>
        </p:nvSpPr>
        <p:spPr>
          <a:xfrm>
            <a:off x="3898977" y="158880"/>
            <a:ext cx="39604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/>
              <a:t>微类星体分布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6179C51-3300-163F-C2B5-C399DDDA6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9888"/>
            <a:ext cx="6429933" cy="46285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74006C4-2621-6B77-ADA7-28D86155D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933" y="1432340"/>
            <a:ext cx="5589181" cy="438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10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7784FA7-0FEF-DC88-A3C1-A23A24443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F7C6A8-F865-A7CF-B56E-A640B15E2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00" y="909916"/>
            <a:ext cx="4850288" cy="28606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1CA6E5A-BE0B-3277-98CB-E902C2396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00" y="3770558"/>
            <a:ext cx="5105470" cy="286064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D873AB9-A7AB-2758-E950-E89BE2FBD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841" y="3751701"/>
            <a:ext cx="5320140" cy="2879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1D86D4B-1DE0-8816-4079-480BABA1D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9870" y="954522"/>
            <a:ext cx="5508111" cy="277142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69BCC1F-0DE7-C1D1-79FB-99DACF65C55F}"/>
              </a:ext>
            </a:extLst>
          </p:cNvPr>
          <p:cNvSpPr txBox="1"/>
          <p:nvPr/>
        </p:nvSpPr>
        <p:spPr>
          <a:xfrm>
            <a:off x="1715386" y="118171"/>
            <a:ext cx="87612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/>
              <a:t>微类星体产生能谱，各向异性贡献</a:t>
            </a:r>
          </a:p>
        </p:txBody>
      </p:sp>
    </p:spTree>
    <p:extLst>
      <p:ext uri="{BB962C8B-B14F-4D97-AF65-F5344CB8AC3E}">
        <p14:creationId xmlns:p14="http://schemas.microsoft.com/office/powerpoint/2010/main" val="1233425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39A126A-536D-41D5-8422-382183C7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2D93269-B378-9381-A512-981AC0CFAE51}"/>
              </a:ext>
            </a:extLst>
          </p:cNvPr>
          <p:cNvSpPr txBox="1"/>
          <p:nvPr/>
        </p:nvSpPr>
        <p:spPr>
          <a:xfrm>
            <a:off x="2211572" y="226800"/>
            <a:ext cx="72726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 b="1" dirty="0"/>
              <a:t>LHAASO</a:t>
            </a:r>
            <a:r>
              <a:rPr lang="zh-CN" altLang="en-US" sz="4400" b="1" dirty="0"/>
              <a:t>观测微类星体贡献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BF877D9-7825-A3D5-4F69-F10BF1F25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907" y="1612252"/>
            <a:ext cx="5919991" cy="391371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D900EDE-C9F0-5D88-A355-EE90F26A0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43" y="1722474"/>
            <a:ext cx="5334083" cy="380349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44A5BB0-646F-E242-09E0-5315A0665191}"/>
              </a:ext>
            </a:extLst>
          </p:cNvPr>
          <p:cNvSpPr txBox="1"/>
          <p:nvPr/>
        </p:nvSpPr>
        <p:spPr>
          <a:xfrm>
            <a:off x="2925684" y="5605866"/>
            <a:ext cx="57274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/>
              <a:t>这些源贡献膝区宇宙线有限</a:t>
            </a:r>
          </a:p>
        </p:txBody>
      </p:sp>
    </p:spTree>
    <p:extLst>
      <p:ext uri="{BB962C8B-B14F-4D97-AF65-F5344CB8AC3E}">
        <p14:creationId xmlns:p14="http://schemas.microsoft.com/office/powerpoint/2010/main" val="189765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78F0C1C-93B5-EB5A-DCCA-3B07D7CB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F32CE45-AED7-C77A-0FC4-03A1C566F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00662"/>
            <a:ext cx="5762846" cy="38566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A7ED023-43AC-DC41-3413-7A811D07A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4" y="1353313"/>
            <a:ext cx="6158591" cy="367001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7224EA-D1AE-0AF1-C28B-F1126EFCA7CC}"/>
              </a:ext>
            </a:extLst>
          </p:cNvPr>
          <p:cNvSpPr txBox="1"/>
          <p:nvPr/>
        </p:nvSpPr>
        <p:spPr>
          <a:xfrm>
            <a:off x="2732567" y="278334"/>
            <a:ext cx="72726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 b="1" dirty="0"/>
              <a:t>LHAASO</a:t>
            </a:r>
            <a:r>
              <a:rPr lang="zh-CN" altLang="en-US" sz="4400" b="1" dirty="0"/>
              <a:t>观测微类星体贡献</a:t>
            </a:r>
          </a:p>
        </p:txBody>
      </p:sp>
    </p:spTree>
    <p:extLst>
      <p:ext uri="{BB962C8B-B14F-4D97-AF65-F5344CB8AC3E}">
        <p14:creationId xmlns:p14="http://schemas.microsoft.com/office/powerpoint/2010/main" val="1645312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F9ADF7A-5102-85DB-7DB1-F16968DE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0F45730-935B-6BEB-2102-ADF83FEF5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562" y="1026869"/>
            <a:ext cx="7312019" cy="54614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8B8EDD3-ACD9-4709-83C0-389CC4F2228D}"/>
              </a:ext>
            </a:extLst>
          </p:cNvPr>
          <p:cNvSpPr txBox="1"/>
          <p:nvPr/>
        </p:nvSpPr>
        <p:spPr>
          <a:xfrm>
            <a:off x="2640419" y="257428"/>
            <a:ext cx="72726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/>
              <a:t>微类星体贡献最佳源扫描</a:t>
            </a:r>
          </a:p>
        </p:txBody>
      </p:sp>
    </p:spTree>
    <p:extLst>
      <p:ext uri="{BB962C8B-B14F-4D97-AF65-F5344CB8AC3E}">
        <p14:creationId xmlns:p14="http://schemas.microsoft.com/office/powerpoint/2010/main" val="1264302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F4E490E-8967-D5E8-0FB3-6C83D434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38F0AF6-370C-CE71-3080-5D2156848388}"/>
              </a:ext>
            </a:extLst>
          </p:cNvPr>
          <p:cNvSpPr txBox="1"/>
          <p:nvPr/>
        </p:nvSpPr>
        <p:spPr>
          <a:xfrm>
            <a:off x="4346058" y="309748"/>
            <a:ext cx="30471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小结及展望</a:t>
            </a:r>
            <a:endParaRPr lang="zh-CN" altLang="en-US" sz="44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82EF004-EFA8-7637-9FF5-3CE3374FF389}"/>
              </a:ext>
            </a:extLst>
          </p:cNvPr>
          <p:cNvSpPr txBox="1"/>
          <p:nvPr/>
        </p:nvSpPr>
        <p:spPr>
          <a:xfrm>
            <a:off x="2052970" y="1525404"/>
            <a:ext cx="9345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kern="1000" spc="-100" dirty="0">
                <a:latin typeface="+mj-ea"/>
                <a:ea typeface="+mj-ea"/>
              </a:rPr>
              <a:t>1.</a:t>
            </a:r>
            <a:r>
              <a:rPr lang="zh-CN" altLang="en-US" sz="3200" b="1" kern="1000" spc="-100" dirty="0">
                <a:latin typeface="+mj-ea"/>
                <a:ea typeface="+mj-ea"/>
              </a:rPr>
              <a:t> 通过</a:t>
            </a:r>
            <a:r>
              <a:rPr lang="en-US" altLang="zh-CN" sz="3200" b="1" kern="1000" spc="-100" dirty="0" err="1">
                <a:latin typeface="+mj-ea"/>
                <a:ea typeface="+mj-ea"/>
              </a:rPr>
              <a:t>PeV</a:t>
            </a:r>
            <a:r>
              <a:rPr lang="zh-CN" altLang="en-US" sz="3200" b="1" kern="1000" spc="-100" dirty="0">
                <a:latin typeface="+mj-ea"/>
                <a:ea typeface="+mj-ea"/>
              </a:rPr>
              <a:t>各向异性观测限制传播产生膝区能谱结构</a:t>
            </a:r>
            <a:endParaRPr lang="zh-CN" altLang="en-US" sz="32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AAA0B80-EB80-AA1A-559A-50DF281AF83E}"/>
              </a:ext>
            </a:extLst>
          </p:cNvPr>
          <p:cNvSpPr txBox="1"/>
          <p:nvPr/>
        </p:nvSpPr>
        <p:spPr>
          <a:xfrm>
            <a:off x="2052970" y="2264006"/>
            <a:ext cx="9345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kern="1000" spc="-100" dirty="0">
                <a:latin typeface="+mj-ea"/>
                <a:ea typeface="+mj-ea"/>
              </a:rPr>
              <a:t>2.</a:t>
            </a:r>
            <a:r>
              <a:rPr lang="zh-CN" altLang="en-US" sz="3200" b="1" kern="1000" spc="-100" dirty="0">
                <a:latin typeface="+mj-ea"/>
                <a:ea typeface="+mj-ea"/>
              </a:rPr>
              <a:t> 得到微类星体初步分布并研究贡献膝区结构</a:t>
            </a:r>
            <a:endParaRPr lang="zh-CN" altLang="en-US" sz="32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1E2C895-251B-E242-8721-E476C58BEC4F}"/>
              </a:ext>
            </a:extLst>
          </p:cNvPr>
          <p:cNvSpPr txBox="1"/>
          <p:nvPr/>
        </p:nvSpPr>
        <p:spPr>
          <a:xfrm>
            <a:off x="2052970" y="2965826"/>
            <a:ext cx="9345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kern="1000" spc="-100" dirty="0">
                <a:latin typeface="+mj-ea"/>
                <a:ea typeface="+mj-ea"/>
              </a:rPr>
              <a:t>3.</a:t>
            </a:r>
            <a:r>
              <a:rPr lang="zh-CN" altLang="en-US" sz="3200" b="1" kern="1000" spc="-100" dirty="0">
                <a:latin typeface="+mj-ea"/>
                <a:ea typeface="+mj-ea"/>
              </a:rPr>
              <a:t> </a:t>
            </a:r>
            <a:r>
              <a:rPr lang="en-US" altLang="zh-CN" sz="3200" b="1" kern="1000" spc="-100" dirty="0">
                <a:latin typeface="+mj-ea"/>
                <a:ea typeface="+mj-ea"/>
              </a:rPr>
              <a:t>LHAASO</a:t>
            </a:r>
            <a:r>
              <a:rPr lang="zh-CN" altLang="en-US" sz="3200" b="1" kern="1000" spc="-100" dirty="0">
                <a:latin typeface="+mj-ea"/>
                <a:ea typeface="+mj-ea"/>
              </a:rPr>
              <a:t>观测微类星体贡献有限</a:t>
            </a:r>
            <a:endParaRPr lang="zh-CN" altLang="en-US" sz="32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2CBB803-71B0-FF57-D50B-AD080358CBE4}"/>
              </a:ext>
            </a:extLst>
          </p:cNvPr>
          <p:cNvSpPr txBox="1"/>
          <p:nvPr/>
        </p:nvSpPr>
        <p:spPr>
          <a:xfrm>
            <a:off x="2052970" y="3667646"/>
            <a:ext cx="9345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kern="1000" spc="-100" dirty="0">
                <a:latin typeface="+mj-ea"/>
                <a:ea typeface="+mj-ea"/>
              </a:rPr>
              <a:t>4.</a:t>
            </a:r>
            <a:r>
              <a:rPr lang="zh-CN" altLang="en-US" sz="3200" b="1" kern="1000" spc="-100" dirty="0">
                <a:latin typeface="+mj-ea"/>
                <a:ea typeface="+mj-ea"/>
              </a:rPr>
              <a:t> 给出最佳邻近微类星体分布区间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28528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1E69741-2768-71E5-AFCF-1BAF267B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E808CEC6-51D7-A24F-1ED8-D41E0A8A9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773" y="1545237"/>
            <a:ext cx="77724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4400" b="1" dirty="0">
                <a:latin typeface="+mj-ea"/>
                <a:ea typeface="+mj-ea"/>
              </a:rPr>
              <a:t>备份</a:t>
            </a:r>
          </a:p>
        </p:txBody>
      </p:sp>
    </p:spTree>
    <p:extLst>
      <p:ext uri="{BB962C8B-B14F-4D97-AF65-F5344CB8AC3E}">
        <p14:creationId xmlns:p14="http://schemas.microsoft.com/office/powerpoint/2010/main" val="1133912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39179D5-7EF7-E1EC-EA41-D79A5043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DF42AF6-FF40-0301-FF17-30CDAFAED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823" y="226800"/>
            <a:ext cx="9186529" cy="597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1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79A3F31-5878-4614-8484-E5A92C58D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B92F8026-5598-497D-8D8D-C7F0F59F2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021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+mj-ea"/>
                <a:ea typeface="+mj-ea"/>
              </a:rPr>
              <a:t>主要内容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081572F-D447-4F57-B33D-9B0D52F7C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984" y="1143000"/>
            <a:ext cx="7421333" cy="532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608330" indent="-606425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1905" marR="0" lvl="0" indent="0" algn="l" defTabSz="449580" rtl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/>
            </a:pPr>
            <a:r>
              <a:rPr lang="en-US" altLang="zh-CN" sz="4000" b="1" kern="1000" spc="-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仿宋" panose="02010609060101010101" charset="-122"/>
              </a:rPr>
              <a:t>1. </a:t>
            </a:r>
            <a:r>
              <a:rPr lang="zh-CN" altLang="en-US" sz="40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膝区结构主要模型</a:t>
            </a:r>
            <a:endParaRPr kumimoji="0" lang="en-US" altLang="zh-CN" sz="4000" b="1" i="0" u="none" strike="noStrike" kern="1000" cap="none" spc="-1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j-ea"/>
              <a:ea typeface="+mj-ea"/>
              <a:cs typeface="仿宋" panose="02010609060101010101" charset="-122"/>
            </a:endParaRPr>
          </a:p>
          <a:p>
            <a:pPr marL="1905" marR="0" lvl="0" indent="0" algn="l" defTabSz="449580" rtl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/>
            </a:pPr>
            <a:r>
              <a:rPr kumimoji="0" lang="en-US" altLang="zh-CN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2. </a:t>
            </a:r>
            <a:r>
              <a:rPr kumimoji="0" lang="zh-CN" altLang="en-US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能谱</a:t>
            </a:r>
            <a:r>
              <a:rPr kumimoji="0" lang="en-US" altLang="zh-CN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,</a:t>
            </a:r>
            <a:r>
              <a:rPr kumimoji="0" lang="zh-CN" altLang="en-US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成分</a:t>
            </a:r>
            <a:r>
              <a:rPr kumimoji="0" lang="en-US" altLang="zh-CN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,</a:t>
            </a:r>
            <a:r>
              <a:rPr kumimoji="0" lang="zh-CN" altLang="en-US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各向异性共同演化</a:t>
            </a:r>
            <a:endParaRPr kumimoji="0" lang="en-US" altLang="zh-CN" sz="4000" b="1" i="0" u="none" strike="noStrike" kern="1000" cap="none" spc="-1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j-ea"/>
              <a:ea typeface="+mj-ea"/>
              <a:cs typeface="仿宋" panose="02010609060101010101" charset="-122"/>
            </a:endParaRPr>
          </a:p>
          <a:p>
            <a:pPr marL="1905" marR="0" lvl="0" indent="0" algn="l" defTabSz="449580" rtl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/>
            </a:pPr>
            <a:r>
              <a:rPr lang="en-US" altLang="zh-CN" sz="40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3. </a:t>
            </a:r>
            <a:r>
              <a:rPr lang="zh-CN" altLang="en-US" sz="40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各向异性排除传播机制</a:t>
            </a:r>
            <a:endParaRPr lang="en-US" altLang="zh-CN" sz="4000" b="1" kern="1000" spc="-100" dirty="0">
              <a:solidFill>
                <a:schemeClr val="tx1"/>
              </a:solidFill>
              <a:latin typeface="+mj-ea"/>
              <a:ea typeface="+mj-ea"/>
              <a:cs typeface="仿宋" panose="02010609060101010101" charset="-122"/>
            </a:endParaRPr>
          </a:p>
          <a:p>
            <a:pPr marL="1905" marR="0" lvl="0" indent="0" algn="l" defTabSz="449580" rtl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/>
            </a:pPr>
            <a:r>
              <a:rPr kumimoji="0" lang="en-US" altLang="zh-CN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4. </a:t>
            </a:r>
            <a:r>
              <a:rPr kumimoji="0" lang="zh-CN" altLang="en-US" sz="4000" b="1" i="0" u="none" strike="noStrike" kern="1000" cap="none" spc="-1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ea"/>
                <a:ea typeface="+mj-ea"/>
                <a:cs typeface="仿宋" panose="02010609060101010101" charset="-122"/>
              </a:rPr>
              <a:t>微类星体膝区主要贡献者</a:t>
            </a:r>
          </a:p>
          <a:p>
            <a:pPr marL="1905" marR="0" lvl="0" indent="0" algn="l" defTabSz="449580" rtl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607695" algn="l"/>
                <a:tab pos="1055370" algn="l"/>
                <a:tab pos="1504950" algn="l"/>
                <a:tab pos="1953895" algn="l"/>
                <a:tab pos="2403475" algn="l"/>
                <a:tab pos="2852420" algn="l"/>
                <a:tab pos="3302000" algn="l"/>
                <a:tab pos="3750945" algn="l"/>
                <a:tab pos="4200525" algn="l"/>
                <a:tab pos="4649470" algn="l"/>
                <a:tab pos="5099050" algn="l"/>
                <a:tab pos="5547995" algn="l"/>
                <a:tab pos="5997575" algn="l"/>
                <a:tab pos="6446520" algn="l"/>
                <a:tab pos="6896100" algn="l"/>
                <a:tab pos="7345045" algn="l"/>
                <a:tab pos="7794625" algn="l"/>
                <a:tab pos="8243570" algn="l"/>
                <a:tab pos="8693150" algn="l"/>
                <a:tab pos="9142095" algn="l"/>
                <a:tab pos="9591675" algn="l"/>
              </a:tabLst>
              <a:defRPr/>
            </a:pPr>
            <a:r>
              <a:rPr lang="en-US" altLang="zh-CN" sz="40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5. </a:t>
            </a:r>
            <a:r>
              <a:rPr lang="zh-CN" altLang="en-US" sz="40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小结及展望</a:t>
            </a:r>
            <a:endParaRPr kumimoji="0" lang="zh-CN" altLang="en-US" sz="4000" b="1" i="0" u="none" strike="noStrike" kern="1000" cap="none" spc="-1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j-ea"/>
              <a:ea typeface="+mj-ea"/>
              <a:cs typeface="仿宋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5010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FCDAAFE-CBA0-4127-AADA-56593E747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19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E6CFBC7-72E5-E906-BDA2-9F3055B9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BFCACA5-288A-03CE-C804-8878758D3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8" y="1350335"/>
            <a:ext cx="5629058" cy="402973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C6813C-CD78-1D5F-4C88-A07C26E53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284" y="1222744"/>
            <a:ext cx="6316716" cy="4631518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F2AE1150-7654-8E33-E096-E40C6B22B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816" y="266392"/>
            <a:ext cx="77724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宇宙线能谱及来源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5352040F-9CC8-498B-F756-D0C356E27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1487" y="5979557"/>
            <a:ext cx="6438237" cy="5540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宇宙线“膝”有那些产生机制？</a:t>
            </a:r>
          </a:p>
        </p:txBody>
      </p:sp>
    </p:spTree>
    <p:extLst>
      <p:ext uri="{BB962C8B-B14F-4D97-AF65-F5344CB8AC3E}">
        <p14:creationId xmlns:p14="http://schemas.microsoft.com/office/powerpoint/2010/main" val="287567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DACB694-4703-4474-B11A-E88D4725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0E64B62-8627-DF45-4422-0354C69AB26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kern="1000" spc="-1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膝区结构主要模型</a:t>
            </a:r>
            <a:endParaRPr lang="zh-CN" altLang="en-US" sz="4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BE4AC10-361A-5208-C4A1-F88AF2EF6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568" y="744631"/>
            <a:ext cx="4901184" cy="24994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2D0CED0-ABFF-A6C3-1527-ADE5D8CA87C2}"/>
              </a:ext>
            </a:extLst>
          </p:cNvPr>
          <p:cNvSpPr txBox="1"/>
          <p:nvPr/>
        </p:nvSpPr>
        <p:spPr>
          <a:xfrm>
            <a:off x="2339182" y="5665431"/>
            <a:ext cx="84033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kern="1000" spc="-100" dirty="0">
                <a:solidFill>
                  <a:srgbClr val="0000FF"/>
                </a:solidFill>
                <a:latin typeface="+mj-ea"/>
                <a:ea typeface="+mj-ea"/>
              </a:rPr>
              <a:t>问题：</a:t>
            </a:r>
            <a:r>
              <a:rPr lang="en-US" altLang="zh-CN" sz="3200" b="1" kern="1000" spc="-100" dirty="0">
                <a:latin typeface="+mj-ea"/>
                <a:ea typeface="+mj-ea"/>
              </a:rPr>
              <a:t>1.  </a:t>
            </a:r>
            <a:r>
              <a:rPr lang="zh-CN" altLang="en-US" sz="3200" b="1" kern="1000" spc="-100" dirty="0">
                <a:latin typeface="+mj-ea"/>
                <a:ea typeface="+mj-ea"/>
              </a:rPr>
              <a:t>传播及加速必须排除一种机制？</a:t>
            </a:r>
            <a:endParaRPr lang="en-US" altLang="zh-CN" sz="3200" b="1" kern="1000" spc="-100" dirty="0">
              <a:latin typeface="+mj-ea"/>
              <a:ea typeface="+mj-ea"/>
            </a:endParaRPr>
          </a:p>
          <a:p>
            <a:r>
              <a:rPr lang="en-US" altLang="zh-CN" sz="3200" b="1" kern="1000" spc="-100" dirty="0">
                <a:latin typeface="+mj-ea"/>
                <a:ea typeface="+mj-ea"/>
              </a:rPr>
              <a:t>               2.  </a:t>
            </a:r>
            <a:r>
              <a:rPr lang="zh-CN" altLang="en-US" sz="3200" b="1" kern="1000" spc="-100" dirty="0">
                <a:latin typeface="+mj-ea"/>
                <a:ea typeface="+mj-ea"/>
              </a:rPr>
              <a:t>如果是加速，源在哪？ </a:t>
            </a:r>
            <a:endParaRPr lang="zh-CN" altLang="en-US" sz="3200" dirty="0"/>
          </a:p>
        </p:txBody>
      </p:sp>
      <p:sp>
        <p:nvSpPr>
          <p:cNvPr id="3" name="箭头: 左 2">
            <a:extLst>
              <a:ext uri="{FF2B5EF4-FFF2-40B4-BE49-F238E27FC236}">
                <a16:creationId xmlns:a16="http://schemas.microsoft.com/office/drawing/2014/main" id="{B910B120-7F61-D3A2-F1CA-1AD9F653CA4D}"/>
              </a:ext>
            </a:extLst>
          </p:cNvPr>
          <p:cNvSpPr/>
          <p:nvPr/>
        </p:nvSpPr>
        <p:spPr>
          <a:xfrm rot="19306751">
            <a:off x="2561609" y="3189514"/>
            <a:ext cx="701086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DC7CF13-F402-9331-11F1-3AD412E77E4C}"/>
              </a:ext>
            </a:extLst>
          </p:cNvPr>
          <p:cNvSpPr txBox="1"/>
          <p:nvPr/>
        </p:nvSpPr>
        <p:spPr>
          <a:xfrm rot="2669999">
            <a:off x="2291683" y="2668176"/>
            <a:ext cx="7880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①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C03C7F-126A-95CE-5417-BC1688F3823E}"/>
              </a:ext>
            </a:extLst>
          </p:cNvPr>
          <p:cNvSpPr txBox="1"/>
          <p:nvPr/>
        </p:nvSpPr>
        <p:spPr>
          <a:xfrm>
            <a:off x="622876" y="3918045"/>
            <a:ext cx="2289276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0" spc="-100" dirty="0">
                <a:latin typeface="+mj-ea"/>
                <a:ea typeface="+mj-ea"/>
              </a:rPr>
              <a:t>加速极限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E/Z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邻近源贡献</a:t>
            </a:r>
          </a:p>
        </p:txBody>
      </p:sp>
      <p:sp>
        <p:nvSpPr>
          <p:cNvPr id="7" name="箭头: 左 6">
            <a:extLst>
              <a:ext uri="{FF2B5EF4-FFF2-40B4-BE49-F238E27FC236}">
                <a16:creationId xmlns:a16="http://schemas.microsoft.com/office/drawing/2014/main" id="{625EB648-68E0-41C9-21D2-3BDDE6585D3B}"/>
              </a:ext>
            </a:extLst>
          </p:cNvPr>
          <p:cNvSpPr/>
          <p:nvPr/>
        </p:nvSpPr>
        <p:spPr>
          <a:xfrm rot="16200000">
            <a:off x="4304496" y="3258695"/>
            <a:ext cx="661059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850C46E-B225-FBB7-9B51-D2651617B59F}"/>
              </a:ext>
            </a:extLst>
          </p:cNvPr>
          <p:cNvSpPr txBox="1"/>
          <p:nvPr/>
        </p:nvSpPr>
        <p:spPr>
          <a:xfrm>
            <a:off x="3413536" y="3918045"/>
            <a:ext cx="244297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0" spc="-100" dirty="0">
                <a:latin typeface="+mj-ea"/>
                <a:ea typeface="+mj-ea"/>
              </a:rPr>
              <a:t>银河系传播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E/Z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银河系源分布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40091E9E-FF38-32F5-5862-702117337BF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55523" y="3216694"/>
            <a:ext cx="727710" cy="4572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②</a:t>
            </a:r>
          </a:p>
        </p:txBody>
      </p:sp>
      <p:sp>
        <p:nvSpPr>
          <p:cNvPr id="12" name="箭头: 左 11">
            <a:extLst>
              <a:ext uri="{FF2B5EF4-FFF2-40B4-BE49-F238E27FC236}">
                <a16:creationId xmlns:a16="http://schemas.microsoft.com/office/drawing/2014/main" id="{37C2B63B-6171-F0B5-ABD6-84CA31612A0A}"/>
              </a:ext>
            </a:extLst>
          </p:cNvPr>
          <p:cNvSpPr/>
          <p:nvPr/>
        </p:nvSpPr>
        <p:spPr>
          <a:xfrm rot="16200000">
            <a:off x="7226447" y="3258694"/>
            <a:ext cx="661059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7B82FB9-E946-900B-DE13-BBEB753A19C9}"/>
              </a:ext>
            </a:extLst>
          </p:cNvPr>
          <p:cNvSpPr txBox="1"/>
          <p:nvPr/>
        </p:nvSpPr>
        <p:spPr>
          <a:xfrm>
            <a:off x="6434622" y="3918045"/>
            <a:ext cx="244297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0" spc="-100" dirty="0">
                <a:latin typeface="+mj-ea"/>
                <a:ea typeface="+mj-ea"/>
              </a:rPr>
              <a:t>源区作用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E/A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源区光子场</a:t>
            </a:r>
          </a:p>
        </p:txBody>
      </p:sp>
      <p:sp>
        <p:nvSpPr>
          <p:cNvPr id="14" name="箭头: 左 13">
            <a:extLst>
              <a:ext uri="{FF2B5EF4-FFF2-40B4-BE49-F238E27FC236}">
                <a16:creationId xmlns:a16="http://schemas.microsoft.com/office/drawing/2014/main" id="{7F5ED08C-BF59-E6B7-104B-F1CC2D7BE0BB}"/>
              </a:ext>
            </a:extLst>
          </p:cNvPr>
          <p:cNvSpPr/>
          <p:nvPr/>
        </p:nvSpPr>
        <p:spPr>
          <a:xfrm rot="13032857">
            <a:off x="8925654" y="3205809"/>
            <a:ext cx="701086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B274112-BC01-F887-61B4-53262BBEEFAC}"/>
              </a:ext>
            </a:extLst>
          </p:cNvPr>
          <p:cNvSpPr txBox="1"/>
          <p:nvPr/>
        </p:nvSpPr>
        <p:spPr>
          <a:xfrm>
            <a:off x="9383060" y="3894842"/>
            <a:ext cx="244297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kern="1000" spc="-100" dirty="0">
                <a:latin typeface="+mj-ea"/>
                <a:ea typeface="+mj-ea"/>
              </a:rPr>
              <a:t>EAS</a:t>
            </a:r>
            <a:r>
              <a:rPr lang="zh-CN" altLang="en-US" sz="2800" b="1" kern="1000" spc="-100" dirty="0">
                <a:latin typeface="+mj-ea"/>
                <a:ea typeface="+mj-ea"/>
              </a:rPr>
              <a:t>作用</a:t>
            </a:r>
            <a:endParaRPr lang="en-US" altLang="zh-CN" sz="2800" b="1" kern="1000" spc="-100" dirty="0">
              <a:latin typeface="+mj-ea"/>
              <a:ea typeface="+mj-ea"/>
            </a:endParaRPr>
          </a:p>
          <a:p>
            <a:pPr algn="ctr"/>
            <a:r>
              <a:rPr lang="en-US" altLang="zh-CN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E/A</a:t>
            </a:r>
            <a:r>
              <a:rPr lang="zh-CN" altLang="en-US" sz="2800" b="1" kern="1000" spc="-100" dirty="0">
                <a:solidFill>
                  <a:srgbClr val="0000FF"/>
                </a:solidFill>
                <a:latin typeface="+mj-ea"/>
                <a:ea typeface="+mj-ea"/>
              </a:rPr>
              <a:t>依赖</a:t>
            </a:r>
            <a:endParaRPr lang="en-US" altLang="zh-CN" sz="2800" b="1" kern="1000" spc="-100" dirty="0">
              <a:solidFill>
                <a:srgbClr val="0000FF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 dirty="0"/>
              <a:t>新物理产生</a:t>
            </a: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14921DF-CDEF-53D9-B981-0B28018E5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9933" y="3244047"/>
            <a:ext cx="727710" cy="426944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③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8EA6987-3D19-B413-881A-539D23392474}"/>
              </a:ext>
            </a:extLst>
          </p:cNvPr>
          <p:cNvSpPr txBox="1"/>
          <p:nvPr/>
        </p:nvSpPr>
        <p:spPr>
          <a:xfrm rot="18376006">
            <a:off x="9175853" y="2703360"/>
            <a:ext cx="595035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④</a:t>
            </a:r>
          </a:p>
        </p:txBody>
      </p:sp>
      <p:sp>
        <p:nvSpPr>
          <p:cNvPr id="21" name="星形: 四角 20">
            <a:extLst>
              <a:ext uri="{FF2B5EF4-FFF2-40B4-BE49-F238E27FC236}">
                <a16:creationId xmlns:a16="http://schemas.microsoft.com/office/drawing/2014/main" id="{86F5933C-B791-09FF-572E-11ACA3D9A825}"/>
              </a:ext>
            </a:extLst>
          </p:cNvPr>
          <p:cNvSpPr/>
          <p:nvPr/>
        </p:nvSpPr>
        <p:spPr>
          <a:xfrm rot="18726889">
            <a:off x="11480479" y="4204315"/>
            <a:ext cx="691116" cy="766048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88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C28B2ED-A1FF-4A67-AEA6-BA7432AB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5</a:t>
            </a:fld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7E7FA5F-5C7C-448E-9165-D41884052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76" y="839971"/>
            <a:ext cx="6318448" cy="500287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3FAD302-1C05-43D9-8D99-655416E2C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68" y="839971"/>
            <a:ext cx="5173454" cy="4819915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27B46B20-5568-4967-B2EF-5F6A22249EDE}"/>
              </a:ext>
            </a:extLst>
          </p:cNvPr>
          <p:cNvSpPr>
            <a:spLocks noGrp="1"/>
          </p:cNvSpPr>
          <p:nvPr/>
        </p:nvSpPr>
        <p:spPr>
          <a:xfrm>
            <a:off x="1647968" y="57149"/>
            <a:ext cx="9929632" cy="54176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 anchorCtr="0"/>
          <a:lstStyle>
            <a:lvl1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方法：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能谱，成分，各向异性</a:t>
            </a:r>
            <a:r>
              <a:rPr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共同演化</a:t>
            </a:r>
            <a:endParaRPr lang="zh-CN" alt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6A980A45-45A2-4196-8B2C-30AE32B376A0}"/>
              </a:ext>
            </a:extLst>
          </p:cNvPr>
          <p:cNvSpPr>
            <a:spLocks noGrp="1"/>
          </p:cNvSpPr>
          <p:nvPr/>
        </p:nvSpPr>
        <p:spPr>
          <a:xfrm>
            <a:off x="2920695" y="5930522"/>
            <a:ext cx="6686017" cy="719028"/>
          </a:xfrm>
          <a:prstGeom prst="rect">
            <a:avLst/>
          </a:prstGeom>
          <a:noFill/>
          <a:ln w="38100">
            <a:solidFill>
              <a:schemeClr val="accent1">
                <a:shade val="15000"/>
              </a:schemeClr>
            </a:solidFill>
          </a:ln>
        </p:spPr>
        <p:txBody>
          <a:bodyPr lIns="90000" tIns="46800" rIns="90000" bIns="46800" anchor="ctr" anchorCtr="0"/>
          <a:lstStyle>
            <a:lvl1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defTabSz="449580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3600" b="1" dirty="0">
                <a:solidFill>
                  <a:schemeClr val="tx1"/>
                </a:solidFill>
                <a:latin typeface="+mj-ea"/>
              </a:rPr>
              <a:t>能谱，成分，各项异性共同约束</a:t>
            </a:r>
          </a:p>
        </p:txBody>
      </p:sp>
    </p:spTree>
    <p:extLst>
      <p:ext uri="{BB962C8B-B14F-4D97-AF65-F5344CB8AC3E}">
        <p14:creationId xmlns:p14="http://schemas.microsoft.com/office/powerpoint/2010/main" val="197610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40823" y="98779"/>
            <a:ext cx="49503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lang="zh-CN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宇宙线能谱特征</a:t>
            </a:r>
            <a:endParaRPr lang="zh-CN" alt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00" y="1455251"/>
            <a:ext cx="4230282" cy="390887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042" y="1223854"/>
            <a:ext cx="4661258" cy="42752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95700" y="5511436"/>
            <a:ext cx="42302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AMS02,DAMPE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观测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86006" y="5499139"/>
            <a:ext cx="3780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TALE,ICETOP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观测</a:t>
            </a:r>
          </a:p>
        </p:txBody>
      </p:sp>
      <p:sp>
        <p:nvSpPr>
          <p:cNvPr id="10" name="箭头: 下 9"/>
          <p:cNvSpPr/>
          <p:nvPr/>
        </p:nvSpPr>
        <p:spPr bwMode="auto">
          <a:xfrm>
            <a:off x="3350817" y="2258922"/>
            <a:ext cx="540036" cy="907742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3999913" y="1493872"/>
            <a:ext cx="1646057" cy="3465230"/>
          </a:xfrm>
          <a:prstGeom prst="rect">
            <a:avLst/>
          </a:prstGeom>
          <a:solidFill>
            <a:srgbClr val="00B8FF">
              <a:alpha val="3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邻近源</a:t>
            </a:r>
          </a:p>
        </p:txBody>
      </p:sp>
      <p:sp>
        <p:nvSpPr>
          <p:cNvPr id="11" name="箭头: 下 10"/>
          <p:cNvSpPr/>
          <p:nvPr/>
        </p:nvSpPr>
        <p:spPr bwMode="auto">
          <a:xfrm>
            <a:off x="7626102" y="1433119"/>
            <a:ext cx="540036" cy="682727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166139" y="1583877"/>
            <a:ext cx="1646057" cy="3350362"/>
          </a:xfrm>
          <a:prstGeom prst="rect">
            <a:avLst/>
          </a:prstGeom>
          <a:solidFill>
            <a:srgbClr val="00B8FF">
              <a:alpha val="3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 altLang="zh-CN" dirty="0"/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邻近</a:t>
            </a:r>
            <a:endParaRPr lang="en-US" altLang="zh-CN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星系</a:t>
            </a: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zh-CN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8213CB3-A79A-747F-262B-1F03CF77A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7D1413E9-19AA-27F1-1AE7-2116B44D8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056" y="226800"/>
            <a:ext cx="77724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4400" b="1" dirty="0">
                <a:latin typeface="+mj-ea"/>
                <a:ea typeface="+mj-ea"/>
              </a:rPr>
              <a:t>加速或传播起源比较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EBB17BE-D9B7-2697-9C32-A8D07F6797C7}"/>
                  </a:ext>
                </a:extLst>
              </p:cNvPr>
              <p:cNvSpPr txBox="1"/>
              <p:nvPr/>
            </p:nvSpPr>
            <p:spPr>
              <a:xfrm>
                <a:off x="933893" y="1911143"/>
                <a:ext cx="4939074" cy="164410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000" i="1" smtClean="0">
                          <a:latin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zh-CN" alt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 i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</m:d>
                      <m:r>
                        <a:rPr lang="zh-CN" altLang="en-US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zh-CN" altLang="en-US" sz="20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zh-CN" altLang="en-US" sz="2000" i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zh-CN" altLang="en-US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p>
                                <m:sSupPr>
                                  <m:ctrlPr>
                                    <a:rPr lang="zh-CN" alt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en-US" sz="20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zh-CN" altLang="en-US" sz="2000" i="0">
                                              <a:latin typeface="Cambria Math" panose="02040503050406030204" pitchFamily="18" charset="0"/>
                                            </a:rPr>
                                            <m:t>ℛ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zh-CN" altLang="en-US" sz="20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2000" i="0">
                                                  <a:latin typeface="Cambria Math" panose="02040503050406030204" pitchFamily="18" charset="0"/>
                                                </a:rPr>
                                                <m:t>ℛ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𝑏𝑟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CN" altLang="en-US" sz="20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alt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000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zh-CN" altLang="en-US" sz="20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p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zh-CN" alt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000" i="0">
                                      <a:latin typeface="Cambria Math" panose="02040503050406030204" pitchFamily="18" charset="0"/>
                                    </a:rPr>
                                    <m:t>ℛ</m:t>
                                  </m:r>
                                </m:e>
                                <m:sub>
                                  <m: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  <m:t>𝑏𝑟</m:t>
                                  </m:r>
                                </m:sub>
                              </m:sSub>
                            </m:e>
                            <m:e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p>
                                <m:sSupPr>
                                  <m:ctrlPr>
                                    <a:rPr lang="zh-CN" alt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en-US" sz="20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zh-CN" altLang="en-US" sz="2000" i="0">
                                              <a:latin typeface="Cambria Math" panose="02040503050406030204" pitchFamily="18" charset="0"/>
                                            </a:rPr>
                                            <m:t>ℛ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zh-CN" altLang="en-US" sz="20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2000" i="0">
                                                  <a:latin typeface="Cambria Math" panose="02040503050406030204" pitchFamily="18" charset="0"/>
                                                </a:rPr>
                                                <m:t>ℛ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𝑏𝑟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CN" altLang="en-US" sz="20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alt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000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zh-CN" altLang="en-US" sz="20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p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zh-CN" altLang="en-US" sz="2000" b="1" i="1" smtClean="0">
                                      <a:solidFill>
                                        <a:srgbClr val="1515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000" b="1" i="1">
                                      <a:solidFill>
                                        <a:srgbClr val="1515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zh-CN" altLang="en-US" sz="2000" b="1" i="0">
                                      <a:solidFill>
                                        <a:srgbClr val="1515FF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zh-CN" altLang="en-US" sz="2000" b="1" i="1">
                                          <a:solidFill>
                                            <a:srgbClr val="1515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CN" altLang="en-US" sz="2000" b="1" i="0">
                                          <a:solidFill>
                                            <a:srgbClr val="1515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𝓡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zh-CN" altLang="en-US" sz="2000" b="1" i="1">
                                              <a:solidFill>
                                                <a:srgbClr val="1515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sz="2000" b="1" i="0">
                                              <a:solidFill>
                                                <a:srgbClr val="1515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𝓡</m:t>
                                          </m:r>
                                        </m:e>
                                        <m:sub>
                                          <m:r>
                                            <a:rPr lang="zh-CN" altLang="en-US" sz="2000" b="1" i="1">
                                              <a:solidFill>
                                                <a:srgbClr val="1515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𝒄</m:t>
                                          </m:r>
                                        </m:sub>
                                      </m:sSub>
                                    </m:den>
                                  </m:f>
                                </m:sup>
                              </m:sSup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zh-CN" altLang="en-US" sz="2000" i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zh-CN" alt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000" i="0">
                                      <a:latin typeface="Cambria Math" panose="02040503050406030204" pitchFamily="18" charset="0"/>
                                    </a:rPr>
                                    <m:t>ℛ</m:t>
                                  </m:r>
                                </m:e>
                                <m:sub>
                                  <m: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  <m:t>𝑏𝑟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 sz="20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EBB17BE-D9B7-2697-9C32-A8D07F679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93" y="1911143"/>
                <a:ext cx="4939074" cy="16441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0AE74E5C-B153-C547-B44C-252AC504F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34" y="1737025"/>
            <a:ext cx="5600063" cy="42743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850633F-017C-2215-FE8A-4A014AEA92D2}"/>
                  </a:ext>
                </a:extLst>
              </p:cNvPr>
              <p:cNvSpPr txBox="1"/>
              <p:nvPr/>
            </p:nvSpPr>
            <p:spPr>
              <a:xfrm>
                <a:off x="1073202" y="4529284"/>
                <a:ext cx="4660456" cy="1562031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ℛ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zh-CN" altLang="en-US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i="0">
                                                  <a:latin typeface="Cambria Math" panose="02040503050406030204" pitchFamily="18" charset="0"/>
                                                </a:rPr>
                                                <m:t>ℛ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i="0">
                                                  <a:latin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sup>
                              </m:s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                   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ℛ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𝑘𝑛𝑒𝑒</m:t>
                                  </m:r>
                                </m:sub>
                              </m:sSub>
                            </m:e>
                            <m:e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en-US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ℛ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zh-CN" altLang="en-US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i="0">
                                                  <a:latin typeface="Cambria Math" panose="02040503050406030204" pitchFamily="18" charset="0"/>
                                                </a:rPr>
                                                <m:t>ℛ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i="0">
                                                  <a:latin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zh-CN" altLang="en-US" b="1" i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𝓡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zh-CN" altLang="en-US" b="1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b="1" i="0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𝓡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b="1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𝒌𝒏𝒆𝒆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sSub>
                                    <m:sSubPr>
                                      <m:ctrlPr>
                                        <a:rPr lang="zh-CN" alt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𝜹</m:t>
                                      </m:r>
                                    </m:e>
                                    <m:sub>
                                      <m:r>
                                        <a:rPr lang="zh-CN" alt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𝒌𝒏𝒆𝒆</m:t>
                                      </m:r>
                                    </m:sub>
                                  </m:sSub>
                                </m:sup>
                              </m:s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ℛ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𝑘𝑛𝑒𝑒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850633F-017C-2215-FE8A-4A014AEA9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202" y="4529284"/>
                <a:ext cx="4660456" cy="1562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>
            <a:extLst>
              <a:ext uri="{FF2B5EF4-FFF2-40B4-BE49-F238E27FC236}">
                <a16:creationId xmlns:a16="http://schemas.microsoft.com/office/drawing/2014/main" id="{620923FD-2D36-00DE-29A6-178569F658E6}"/>
              </a:ext>
            </a:extLst>
          </p:cNvPr>
          <p:cNvSpPr/>
          <p:nvPr/>
        </p:nvSpPr>
        <p:spPr>
          <a:xfrm>
            <a:off x="3848986" y="2733195"/>
            <a:ext cx="861237" cy="695805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C4709AF-DBF1-EFA3-1254-432EFC499CDC}"/>
              </a:ext>
            </a:extLst>
          </p:cNvPr>
          <p:cNvSpPr/>
          <p:nvPr/>
        </p:nvSpPr>
        <p:spPr>
          <a:xfrm>
            <a:off x="3140149" y="5315562"/>
            <a:ext cx="1251098" cy="695805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D508ADF-7FE1-8371-0CB4-68DCDA615EED}"/>
              </a:ext>
            </a:extLst>
          </p:cNvPr>
          <p:cNvSpPr/>
          <p:nvPr/>
        </p:nvSpPr>
        <p:spPr>
          <a:xfrm rot="18030781">
            <a:off x="9680402" y="3207345"/>
            <a:ext cx="1094396" cy="695805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0000FF"/>
                </a:solidFill>
              </a:rPr>
              <a:t>突变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B4CF473-8B91-7702-6366-EE905AC99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530" y="1238923"/>
            <a:ext cx="2332074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b="1" dirty="0">
                <a:latin typeface="+mj-ea"/>
                <a:ea typeface="+mj-ea"/>
              </a:rPr>
              <a:t>加速源能谱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C4BF6A85-F734-7BE5-6762-035CA068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112" y="3938259"/>
            <a:ext cx="2332074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b="1" dirty="0">
                <a:latin typeface="+mj-ea"/>
                <a:ea typeface="+mj-ea"/>
              </a:rPr>
              <a:t>扩散机制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60FCE2A-3B4B-2870-4415-E82E17C4A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661" y="6195781"/>
            <a:ext cx="2332074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b="1" dirty="0">
                <a:latin typeface="+mj-ea"/>
                <a:ea typeface="+mj-ea"/>
              </a:rPr>
              <a:t>加速源能谱</a:t>
            </a:r>
          </a:p>
        </p:txBody>
      </p:sp>
      <p:sp>
        <p:nvSpPr>
          <p:cNvPr id="13" name="箭头: 左 12">
            <a:extLst>
              <a:ext uri="{FF2B5EF4-FFF2-40B4-BE49-F238E27FC236}">
                <a16:creationId xmlns:a16="http://schemas.microsoft.com/office/drawing/2014/main" id="{10E8F90B-BE47-3F2F-9DC0-B0F6F59F466F}"/>
              </a:ext>
            </a:extLst>
          </p:cNvPr>
          <p:cNvSpPr/>
          <p:nvPr/>
        </p:nvSpPr>
        <p:spPr>
          <a:xfrm rot="10800000">
            <a:off x="5435482" y="6214832"/>
            <a:ext cx="701086" cy="47897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E998BB1F-13A2-F9C2-CFC0-658564189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887" y="6139766"/>
            <a:ext cx="2332074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b="1" dirty="0">
                <a:latin typeface="+mj-ea"/>
                <a:ea typeface="+mj-ea"/>
              </a:rPr>
              <a:t>扩散机制</a:t>
            </a:r>
          </a:p>
        </p:txBody>
      </p:sp>
    </p:spTree>
    <p:extLst>
      <p:ext uri="{BB962C8B-B14F-4D97-AF65-F5344CB8AC3E}">
        <p14:creationId xmlns:p14="http://schemas.microsoft.com/office/powerpoint/2010/main" val="243827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0A2A709-7472-1D6C-5F4A-A9FDA587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16BA876-1E04-2496-6D32-579006B4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13" y="1235695"/>
            <a:ext cx="5286629" cy="454455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A96B743-63C9-E3B6-5622-40D1E92FA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028" y="1360966"/>
            <a:ext cx="5922335" cy="4419287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FA423623-D83F-C23F-C3BB-DE9DA4985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056" y="226800"/>
            <a:ext cx="77724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4400" b="1" dirty="0">
                <a:latin typeface="+mj-ea"/>
                <a:ea typeface="+mj-ea"/>
              </a:rPr>
              <a:t>传播机制产生膝区能谱结构</a:t>
            </a:r>
          </a:p>
        </p:txBody>
      </p:sp>
    </p:spTree>
    <p:extLst>
      <p:ext uri="{BB962C8B-B14F-4D97-AF65-F5344CB8AC3E}">
        <p14:creationId xmlns:p14="http://schemas.microsoft.com/office/powerpoint/2010/main" val="242922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BA68AE9-45F9-B32F-6CA2-D3A75D263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7D97A21-F380-F7D5-AA63-79B7FB754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932" y="1005997"/>
            <a:ext cx="7772400" cy="4940537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1944C137-8BCD-67C3-0E88-F14EF0D1A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056" y="226800"/>
            <a:ext cx="77724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4400" b="1" dirty="0">
                <a:latin typeface="+mj-ea"/>
                <a:ea typeface="+mj-ea"/>
              </a:rPr>
              <a:t>传播机制产生各向异性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398BCDF8-AB36-53F7-C935-DBCA14E66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056" y="6135135"/>
            <a:ext cx="8725639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44958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zh-CN" altLang="en-US" sz="3600" b="1" dirty="0">
                <a:latin typeface="+mj-ea"/>
                <a:ea typeface="+mj-ea"/>
              </a:rPr>
              <a:t>期待测量质子各向异性严格排除传播机制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8ED837B-1289-7348-B5F2-52310B64F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07" y="3130076"/>
            <a:ext cx="2371429" cy="1228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箭头: 左 8">
            <a:extLst>
              <a:ext uri="{FF2B5EF4-FFF2-40B4-BE49-F238E27FC236}">
                <a16:creationId xmlns:a16="http://schemas.microsoft.com/office/drawing/2014/main" id="{8930024F-8396-BF7E-5BD8-090513CC0922}"/>
              </a:ext>
            </a:extLst>
          </p:cNvPr>
          <p:cNvSpPr/>
          <p:nvPr/>
        </p:nvSpPr>
        <p:spPr>
          <a:xfrm rot="10800000">
            <a:off x="2858846" y="3291840"/>
            <a:ext cx="701086" cy="737727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23223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lkMDIzZTJhZmExNDJkNzZlZDIxNjhkYWM3MGUxNDA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8377</TotalTime>
  <Words>567</Words>
  <Application>Microsoft Office PowerPoint</Application>
  <PresentationFormat>宽屏</PresentationFormat>
  <Paragraphs>114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礼刚 郭</cp:lastModifiedBy>
  <cp:revision>1538</cp:revision>
  <dcterms:created xsi:type="dcterms:W3CDTF">2019-06-19T02:08:00Z</dcterms:created>
  <dcterms:modified xsi:type="dcterms:W3CDTF">2026-08-18T01:21:28Z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>F2929E46ED114F6ABAB1B7911F376749_13</vt:lpwstr>
  </property>
</Properties>
</file>