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9" r:id="rId6"/>
    <p:sldId id="267" r:id="rId7"/>
    <p:sldId id="265" r:id="rId8"/>
    <p:sldId id="275" r:id="rId9"/>
    <p:sldId id="266" r:id="rId10"/>
    <p:sldId id="260" r:id="rId11"/>
    <p:sldId id="262" r:id="rId12"/>
    <p:sldId id="272" r:id="rId13"/>
    <p:sldId id="264" r:id="rId14"/>
    <p:sldId id="276" r:id="rId15"/>
    <p:sldId id="27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44" autoAdjust="0"/>
  </p:normalViewPr>
  <p:slideViewPr>
    <p:cSldViewPr snapToGrid="0">
      <p:cViewPr varScale="1">
        <p:scale>
          <a:sx n="65" d="100"/>
          <a:sy n="65" d="100"/>
        </p:scale>
        <p:origin x="70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3489F-C0B3-4C4D-B0C3-FABBAB72EF9A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DC6D4-B9C0-4826-ADC0-01A895B9A64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3637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ADC6D4-B9C0-4826-ADC0-01A895B9A64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877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ADC6D4-B9C0-4826-ADC0-01A895B9A64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0296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ADC6D4-B9C0-4826-ADC0-01A895B9A64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652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ADC6D4-B9C0-4826-ADC0-01A895B9A64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6116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ADC6D4-B9C0-4826-ADC0-01A895B9A64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6749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DC6D4-B9C0-4826-ADC0-01A895B9A64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3204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ECF2-5D7F-4466-8F13-E5CAB63B9CC3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FD4A8-7230-40DB-8AAC-7EA389992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7877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ECF2-5D7F-4466-8F13-E5CAB63B9CC3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FD4A8-7230-40DB-8AAC-7EA389992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8669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ECF2-5D7F-4466-8F13-E5CAB63B9CC3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FD4A8-7230-40DB-8AAC-7EA3899928B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6496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ECF2-5D7F-4466-8F13-E5CAB63B9CC3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FD4A8-7230-40DB-8AAC-7EA389992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7974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ECF2-5D7F-4466-8F13-E5CAB63B9CC3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FD4A8-7230-40DB-8AAC-7EA3899928B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6424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ECF2-5D7F-4466-8F13-E5CAB63B9CC3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FD4A8-7230-40DB-8AAC-7EA389992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2981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ECF2-5D7F-4466-8F13-E5CAB63B9CC3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FD4A8-7230-40DB-8AAC-7EA389992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5933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ECF2-5D7F-4466-8F13-E5CAB63B9CC3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FD4A8-7230-40DB-8AAC-7EA389992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3541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ECF2-5D7F-4466-8F13-E5CAB63B9CC3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FD4A8-7230-40DB-8AAC-7EA389992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3596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ECF2-5D7F-4466-8F13-E5CAB63B9CC3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FD4A8-7230-40DB-8AAC-7EA389992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9646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ECF2-5D7F-4466-8F13-E5CAB63B9CC3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FD4A8-7230-40DB-8AAC-7EA389992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3632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ECF2-5D7F-4466-8F13-E5CAB63B9CC3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FD4A8-7230-40DB-8AAC-7EA389992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607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ECF2-5D7F-4466-8F13-E5CAB63B9CC3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FD4A8-7230-40DB-8AAC-7EA389992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7305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ECF2-5D7F-4466-8F13-E5CAB63B9CC3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FD4A8-7230-40DB-8AAC-7EA389992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0109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ECF2-5D7F-4466-8F13-E5CAB63B9CC3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FD4A8-7230-40DB-8AAC-7EA389992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4851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ECF2-5D7F-4466-8F13-E5CAB63B9CC3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FD4A8-7230-40DB-8AAC-7EA389992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2940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CECF2-5D7F-4466-8F13-E5CAB63B9CC3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CCFD4A8-7230-40DB-8AAC-7EA3899928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8452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06DFBBF-219E-4215-AFFB-566FA0656A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549498" y="2249988"/>
            <a:ext cx="10028349" cy="1738170"/>
          </a:xfrm>
        </p:spPr>
        <p:txBody>
          <a:bodyPr/>
          <a:lstStyle/>
          <a:p>
            <a:r>
              <a:rPr lang="zh-CN" altLang="en-US" dirty="0" smtClean="0"/>
              <a:t>水下缪子探测器研制进展</a:t>
            </a:r>
            <a:endParaRPr lang="zh-CN" alt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73C35D5C-9860-4C35-9264-78DF529A37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61261"/>
            <a:ext cx="7671515" cy="1174376"/>
          </a:xfrm>
        </p:spPr>
        <p:txBody>
          <a:bodyPr/>
          <a:lstStyle/>
          <a:p>
            <a:pPr algn="ctr"/>
            <a:r>
              <a:rPr lang="zh-CN" altLang="en-US" dirty="0" smtClean="0"/>
              <a:t>水下缪子探测器组</a:t>
            </a:r>
            <a:endParaRPr lang="en-US" altLang="zh-CN" dirty="0" smtClean="0"/>
          </a:p>
          <a:p>
            <a:pPr algn="ctr"/>
            <a:r>
              <a:rPr lang="zh-CN" altLang="en-US" dirty="0" smtClean="0"/>
              <a:t>中国科学院高能物理研究所</a:t>
            </a:r>
            <a:endParaRPr lang="en-US" altLang="zh-CN" dirty="0" smtClean="0"/>
          </a:p>
          <a:p>
            <a:pPr algn="ctr"/>
            <a:r>
              <a:rPr lang="en-US" altLang="zh-CN" dirty="0" smtClean="0"/>
              <a:t>2026-08-18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3767013" y="5939408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777777"/>
                </a:solidFill>
                <a:latin typeface="Roboto"/>
              </a:rPr>
              <a:t>Email: zuoxiong@ihep.ac.cn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1219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58D0296-85B7-49F4-9BBE-12632B175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142" y="188139"/>
            <a:ext cx="9332422" cy="753970"/>
          </a:xfrm>
        </p:spPr>
        <p:txBody>
          <a:bodyPr>
            <a:normAutofit/>
          </a:bodyPr>
          <a:lstStyle/>
          <a:p>
            <a:r>
              <a:rPr lang="zh-CN" altLang="en-US" dirty="0" smtClean="0"/>
              <a:t>水囊的设计与制作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2877A2CD-3619-4DB1-95EA-BD31C64AF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680" y="1093406"/>
            <a:ext cx="4894165" cy="557645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/>
              <a:t>三段式结构</a:t>
            </a:r>
            <a:r>
              <a:rPr lang="en-US" altLang="zh-CN" sz="2800" dirty="0" smtClean="0"/>
              <a:t> </a:t>
            </a:r>
            <a:endParaRPr lang="en-US" altLang="zh-CN" sz="2800" dirty="0"/>
          </a:p>
          <a:p>
            <a:pPr lvl="1">
              <a:lnSpc>
                <a:spcPct val="150000"/>
              </a:lnSpc>
            </a:pPr>
            <a:r>
              <a:rPr lang="zh-CN" altLang="en-US" sz="1800" dirty="0" smtClean="0">
                <a:solidFill>
                  <a:schemeClr val="bg2">
                    <a:lumMod val="50000"/>
                  </a:schemeClr>
                </a:solidFill>
              </a:rPr>
              <a:t>圆柱体结构保持性好</a:t>
            </a:r>
            <a:endParaRPr lang="en-US" altLang="zh-CN" sz="1800" dirty="0" smtClean="0">
              <a:solidFill>
                <a:schemeClr val="bg2">
                  <a:lumMod val="50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zh-CN" altLang="en-US" sz="1800" dirty="0">
                <a:solidFill>
                  <a:schemeClr val="bg2">
                    <a:lumMod val="50000"/>
                  </a:schemeClr>
                </a:solidFill>
              </a:rPr>
              <a:t>复合膜厚且</a:t>
            </a:r>
            <a:r>
              <a:rPr lang="zh-CN" altLang="en-US" sz="1800" dirty="0" smtClean="0">
                <a:solidFill>
                  <a:schemeClr val="bg2">
                    <a:lumMod val="50000"/>
                  </a:schemeClr>
                </a:solidFill>
              </a:rPr>
              <a:t>硬，制作难度大</a:t>
            </a:r>
            <a:endParaRPr lang="en-US" altLang="zh-CN" sz="1800" dirty="0" smtClean="0">
              <a:solidFill>
                <a:schemeClr val="bg2">
                  <a:lumMod val="50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zh-CN" altLang="en-US" sz="1800" dirty="0" smtClean="0">
                <a:solidFill>
                  <a:schemeClr val="bg2">
                    <a:lumMod val="50000"/>
                  </a:schemeClr>
                </a:solidFill>
              </a:rPr>
              <a:t>打包和运输过程中，隐藏风险高</a:t>
            </a:r>
            <a:endParaRPr lang="en-US" altLang="zh-CN" sz="1800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/>
              <a:t>上下层贴合设计</a:t>
            </a:r>
            <a:endParaRPr lang="en-US" altLang="zh-CN" sz="2400" dirty="0" smtClean="0"/>
          </a:p>
          <a:p>
            <a:pPr lvl="1">
              <a:lnSpc>
                <a:spcPct val="150000"/>
              </a:lnSpc>
            </a:pPr>
            <a:r>
              <a:rPr lang="zh-CN" altLang="en-US" sz="1800" dirty="0" smtClean="0">
                <a:solidFill>
                  <a:schemeClr val="bg2">
                    <a:lumMod val="50000"/>
                  </a:schemeClr>
                </a:solidFill>
              </a:rPr>
              <a:t>与</a:t>
            </a:r>
            <a:r>
              <a:rPr lang="en-US" altLang="zh-CN" sz="1800" dirty="0" smtClean="0">
                <a:solidFill>
                  <a:schemeClr val="bg2">
                    <a:lumMod val="50000"/>
                  </a:schemeClr>
                </a:solidFill>
              </a:rPr>
              <a:t>LHAASO</a:t>
            </a:r>
            <a:r>
              <a:rPr lang="zh-CN" altLang="en-US" sz="1800" dirty="0" smtClean="0">
                <a:solidFill>
                  <a:schemeClr val="bg2">
                    <a:lumMod val="50000"/>
                  </a:schemeClr>
                </a:solidFill>
              </a:rPr>
              <a:t>缪子探测器类似，依靠外部支撑框架来保持圆柱体形状</a:t>
            </a:r>
            <a:endParaRPr lang="en-US" altLang="zh-CN" sz="1800" dirty="0" smtClean="0">
              <a:solidFill>
                <a:schemeClr val="bg2">
                  <a:lumMod val="50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zh-CN" altLang="en-US" sz="1800" dirty="0" smtClean="0">
                <a:solidFill>
                  <a:schemeClr val="bg2">
                    <a:lumMod val="50000"/>
                  </a:schemeClr>
                </a:solidFill>
              </a:rPr>
              <a:t>内部充气和注水后，形状保持良好</a:t>
            </a:r>
            <a:endParaRPr lang="en-US" altLang="zh-CN" sz="1800" dirty="0" smtClean="0">
              <a:solidFill>
                <a:schemeClr val="bg2">
                  <a:lumMod val="50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zh-CN" altLang="en-US" sz="1800" dirty="0" smtClean="0">
                <a:solidFill>
                  <a:schemeClr val="bg2">
                    <a:lumMod val="50000"/>
                  </a:schemeClr>
                </a:solidFill>
              </a:rPr>
              <a:t>制作相对简单</a:t>
            </a:r>
            <a:endParaRPr lang="zh-CN" altLang="en-US" sz="18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4641517F-16C1-4A57-8E3D-825633BC42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489" y="2202574"/>
            <a:ext cx="3261027" cy="149593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B1865AB-CEBF-4FB0-8108-4A79BC95C1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175770"/>
            <a:ext cx="2078368" cy="231094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6181005A-7E11-4729-BA8A-769E5B6A7B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2969" y="1933069"/>
            <a:ext cx="3459622" cy="176543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BBEA2884-A319-4AB5-9792-C10E4B0DE2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5516" y="4872709"/>
            <a:ext cx="3514528" cy="1533915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A52DBACF-D347-4B23-B0E6-C54A828F9B50}"/>
              </a:ext>
            </a:extLst>
          </p:cNvPr>
          <p:cNvSpPr txBox="1"/>
          <p:nvPr/>
        </p:nvSpPr>
        <p:spPr>
          <a:xfrm>
            <a:off x="6764593" y="3785116"/>
            <a:ext cx="4584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三段式结构设计的水囊和样品充气实验</a:t>
            </a:r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="" xmlns:a16="http://schemas.microsoft.com/office/drawing/2014/main" id="{35006B01-7209-4A9C-A0B2-5439FBFE78AC}"/>
              </a:ext>
            </a:extLst>
          </p:cNvPr>
          <p:cNvSpPr txBox="1"/>
          <p:nvPr/>
        </p:nvSpPr>
        <p:spPr>
          <a:xfrm>
            <a:off x="6764593" y="6508039"/>
            <a:ext cx="4714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上下层贴合结构设计</a:t>
            </a:r>
            <a:r>
              <a:rPr lang="zh-CN" altLang="en-US" dirty="0"/>
              <a:t>的水囊和样品充气实验</a:t>
            </a:r>
          </a:p>
        </p:txBody>
      </p:sp>
    </p:spTree>
    <p:extLst>
      <p:ext uri="{BB962C8B-B14F-4D97-AF65-F5344CB8AC3E}">
        <p14:creationId xmlns:p14="http://schemas.microsoft.com/office/powerpoint/2010/main" val="266535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F7C2A2F0-500F-495D-BA66-22D5A599E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024" y="297022"/>
            <a:ext cx="6349719" cy="852275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探测器测试</a:t>
            </a:r>
            <a:br>
              <a:rPr lang="zh-CN" altLang="en-US" dirty="0"/>
            </a:b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1AEDE8F0-B48F-4A2F-B83B-D30A9E57F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042" y="1149297"/>
            <a:ext cx="6103324" cy="521587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/>
              <a:t>水囊注水测试</a:t>
            </a:r>
            <a:endParaRPr lang="en-US" altLang="zh-CN" sz="2800" dirty="0"/>
          </a:p>
          <a:p>
            <a:pPr>
              <a:lnSpc>
                <a:spcPct val="150000"/>
              </a:lnSpc>
            </a:pPr>
            <a:r>
              <a:rPr lang="zh-CN" altLang="en-US" sz="2800" dirty="0" smtClean="0"/>
              <a:t>在水面进行安装验证</a:t>
            </a:r>
            <a:endParaRPr lang="en-US" altLang="zh-CN" sz="2800" dirty="0"/>
          </a:p>
          <a:p>
            <a:pPr>
              <a:lnSpc>
                <a:spcPct val="150000"/>
              </a:lnSpc>
            </a:pPr>
            <a:r>
              <a:rPr lang="zh-CN" altLang="en-US" sz="2800" dirty="0" smtClean="0"/>
              <a:t>水囊已经在青岛内湖和</a:t>
            </a:r>
            <a:r>
              <a:rPr lang="en-US" altLang="zh-CN" sz="2800" dirty="0" smtClean="0"/>
              <a:t>LHAASO</a:t>
            </a:r>
            <a:r>
              <a:rPr lang="zh-CN" altLang="en-US" sz="2800" dirty="0" smtClean="0"/>
              <a:t>站址分别进行了注水和安装测试；</a:t>
            </a:r>
            <a:endParaRPr lang="en-US" altLang="zh-CN" sz="2800" dirty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LHAASO</a:t>
            </a:r>
            <a:r>
              <a:rPr lang="zh-CN" altLang="en-US" sz="2800" dirty="0" smtClean="0"/>
              <a:t>站址投入的是原型样机，进行了探测器的数据采集，初步的结果如单缪信号和水吸收长度的测量与</a:t>
            </a:r>
            <a:r>
              <a:rPr lang="en-US" altLang="zh-CN" sz="2800" dirty="0" smtClean="0"/>
              <a:t>LHAASO</a:t>
            </a:r>
            <a:r>
              <a:rPr lang="zh-CN" altLang="en-US" sz="2800" dirty="0" smtClean="0"/>
              <a:t>缪子探测器类似</a:t>
            </a:r>
            <a:endParaRPr lang="zh-CN" altLang="en-US" sz="2800" dirty="0"/>
          </a:p>
        </p:txBody>
      </p:sp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E8EB4556-A774-4D79-8237-F41D30D225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157" y="684850"/>
            <a:ext cx="3906594" cy="279891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="" xmlns:a16="http://schemas.microsoft.com/office/drawing/2014/main" id="{7F08A9B4-42C0-41A2-8D74-7E9E97E3318E}"/>
              </a:ext>
            </a:extLst>
          </p:cNvPr>
          <p:cNvSpPr txBox="1"/>
          <p:nvPr/>
        </p:nvSpPr>
        <p:spPr>
          <a:xfrm>
            <a:off x="7670831" y="3563087"/>
            <a:ext cx="3619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installation in the lake @Qingdao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7729EFC3-2294-45E4-9903-E9A08B6413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092" y="4064692"/>
            <a:ext cx="4189381" cy="2356527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="" xmlns:a16="http://schemas.microsoft.com/office/drawing/2014/main" id="{1711D4A1-A9B7-470A-8FD7-9C857FAF2793}"/>
              </a:ext>
            </a:extLst>
          </p:cNvPr>
          <p:cNvSpPr/>
          <p:nvPr/>
        </p:nvSpPr>
        <p:spPr>
          <a:xfrm>
            <a:off x="8187734" y="6461586"/>
            <a:ext cx="24673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Installation @ LHAASO</a:t>
            </a:r>
            <a:endParaRPr lang="zh-CN" altLang="en-US" dirty="0"/>
          </a:p>
        </p:txBody>
      </p:sp>
      <p:sp>
        <p:nvSpPr>
          <p:cNvPr id="9" name="椭圆 8">
            <a:extLst>
              <a:ext uri="{FF2B5EF4-FFF2-40B4-BE49-F238E27FC236}">
                <a16:creationId xmlns="" xmlns:a16="http://schemas.microsoft.com/office/drawing/2014/main" id="{6F0A77F3-B839-4AED-AD1A-0ECEE0D10994}"/>
              </a:ext>
            </a:extLst>
          </p:cNvPr>
          <p:cNvSpPr/>
          <p:nvPr/>
        </p:nvSpPr>
        <p:spPr>
          <a:xfrm>
            <a:off x="7837714" y="4477479"/>
            <a:ext cx="1810987" cy="9500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13" y="1653656"/>
            <a:ext cx="5801364" cy="420715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364717" y="5208900"/>
            <a:ext cx="2246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 water depth of 1m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2009984" y="3588088"/>
            <a:ext cx="35494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电荷分辨率</a:t>
            </a:r>
            <a:r>
              <a:rPr lang="en-US" altLang="zh-CN" dirty="0" smtClean="0"/>
              <a:t>~ 50%;</a:t>
            </a:r>
          </a:p>
          <a:p>
            <a:r>
              <a:rPr lang="zh-CN" altLang="en-US" dirty="0" smtClean="0"/>
              <a:t>混合了</a:t>
            </a:r>
            <a:r>
              <a:rPr lang="en-US" altLang="zh-CN" dirty="0" smtClean="0"/>
              <a:t>Punch-through </a:t>
            </a:r>
            <a:r>
              <a:rPr lang="zh-CN" altLang="en-US" dirty="0" smtClean="0"/>
              <a:t>电磁粒子</a:t>
            </a:r>
            <a:r>
              <a:rPr lang="en-US" altLang="zh-CN" dirty="0" smtClean="0"/>
              <a:t>  </a:t>
            </a:r>
            <a:r>
              <a:rPr lang="zh-CN" altLang="en-US" dirty="0" smtClean="0"/>
              <a:t>信号</a:t>
            </a:r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877" y="1644173"/>
            <a:ext cx="5580553" cy="4207159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7621341" y="3680421"/>
            <a:ext cx="3816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波形衰减时间</a:t>
            </a:r>
            <a:r>
              <a:rPr lang="en-US" altLang="zh-CN" dirty="0" smtClean="0"/>
              <a:t>: 117.5ns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18993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0AA8F53-7F96-432C-ABA4-34C9D883C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018" y="243840"/>
            <a:ext cx="8596668" cy="919942"/>
          </a:xfrm>
        </p:spPr>
        <p:txBody>
          <a:bodyPr/>
          <a:lstStyle/>
          <a:p>
            <a:r>
              <a:rPr lang="zh-CN" altLang="en-US" dirty="0"/>
              <a:t>总结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0CD53EED-61E5-4DFE-896F-1006CD711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018" y="1647394"/>
            <a:ext cx="9229217" cy="450759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/>
              <a:t>详细介绍了水下缪子探测器水囊和水囊支持框架等的研制进展，探测器的安装与初步实验测试已在按部就班进行中，目前进展顺利</a:t>
            </a:r>
            <a:r>
              <a:rPr lang="en-US" altLang="zh-CN" sz="3600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zh-CN" altLang="en-US" sz="3600" dirty="0" smtClean="0"/>
              <a:t>下一步继续优化探测器的设计，投入更多样机进行探测器丰富的性能测试。</a:t>
            </a:r>
            <a:endParaRPr lang="en-US" altLang="zh-CN" sz="3600" dirty="0" smtClean="0"/>
          </a:p>
        </p:txBody>
      </p:sp>
    </p:spTree>
    <p:extLst>
      <p:ext uri="{BB962C8B-B14F-4D97-AF65-F5344CB8AC3E}">
        <p14:creationId xmlns:p14="http://schemas.microsoft.com/office/powerpoint/2010/main" val="200264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3A9FA0DD-9A66-4D61-8A5C-47F350FF5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3208" y="2666188"/>
            <a:ext cx="3758738" cy="1325563"/>
          </a:xfrm>
        </p:spPr>
        <p:txBody>
          <a:bodyPr>
            <a:normAutofit/>
          </a:bodyPr>
          <a:lstStyle/>
          <a:p>
            <a:r>
              <a:rPr lang="zh-CN" altLang="en-US" sz="6600" b="1" dirty="0" smtClean="0">
                <a:solidFill>
                  <a:srgbClr val="FF0000"/>
                </a:solidFill>
              </a:rPr>
              <a:t>谢谢</a:t>
            </a:r>
            <a:r>
              <a:rPr lang="en-US" altLang="zh-CN" sz="6600" b="1" dirty="0" smtClean="0">
                <a:solidFill>
                  <a:srgbClr val="FF0000"/>
                </a:solidFill>
              </a:rPr>
              <a:t> </a:t>
            </a:r>
            <a:r>
              <a:rPr lang="en-US" altLang="zh-CN" sz="6600" b="1" dirty="0">
                <a:solidFill>
                  <a:srgbClr val="FF0000"/>
                </a:solidFill>
              </a:rPr>
              <a:t>!</a:t>
            </a:r>
            <a:endParaRPr lang="zh-CN" altLang="en-US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49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56017" cy="56845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17889" y="5987534"/>
            <a:ext cx="36247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zh-CN" altLang="zh-CN" b="1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图</a:t>
            </a:r>
            <a:r>
              <a:rPr lang="en-US" altLang="zh-CN" b="1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b="1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zh-CN" b="1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双层特卫强发射比测试报告</a:t>
            </a:r>
            <a:endParaRPr lang="zh-CN" altLang="en-US" dirty="0"/>
          </a:p>
        </p:txBody>
      </p:sp>
      <p:pic>
        <p:nvPicPr>
          <p:cNvPr id="6" name="图片 5" descr="C:\Users\jiangdong\Documents\WeChat Files\wxid_679oozylf3rz22\FileStorage\Temp\1673316692508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202" y="7620"/>
            <a:ext cx="4298417" cy="567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图片 6" descr="C:\Users\jiangdong\Documents\WeChat Files\wxid_679oozylf3rz22\FileStorage\Temp\1673316714164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128" y="7620"/>
            <a:ext cx="4227871" cy="56769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3600432" y="5987534"/>
            <a:ext cx="45191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266700" algn="ctr">
              <a:spcAft>
                <a:spcPts val="0"/>
              </a:spcAft>
            </a:pPr>
            <a:r>
              <a:rPr lang="zh-CN" altLang="zh-CN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图</a:t>
            </a:r>
            <a:r>
              <a:rPr lang="en-US" altLang="zh-CN" b="1" kern="100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：多层共挤材料透湿性数据报告</a:t>
            </a:r>
            <a:endParaRPr lang="zh-CN" altLang="zh-CN" sz="14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345272" y="5987534"/>
            <a:ext cx="3788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altLang="zh-CN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图</a:t>
            </a:r>
            <a:r>
              <a:rPr lang="en-US" altLang="zh-CN" b="1" kern="100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zh-CN" b="1" kern="100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多层共挤材料透氧率测试报告</a:t>
            </a:r>
            <a:endParaRPr lang="zh-CN" altLang="zh-CN" sz="14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8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75205" y="5967558"/>
            <a:ext cx="36247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zh-CN" altLang="zh-CN" b="1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图</a:t>
            </a:r>
            <a:r>
              <a:rPr lang="en-US" altLang="zh-CN" b="1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zh-CN" b="1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en-US" b="1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多层共挤膜透光率测试报告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7389421" y="5967558"/>
            <a:ext cx="2161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altLang="zh-CN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图</a:t>
            </a:r>
            <a:r>
              <a:rPr lang="en-US" altLang="zh-CN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zh-CN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en-US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透</a:t>
            </a:r>
            <a:r>
              <a:rPr lang="zh-CN" altLang="en-US" b="1" kern="100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光</a:t>
            </a:r>
            <a:r>
              <a:rPr lang="zh-CN" altLang="en-US" b="1" kern="100" dirty="0" smtClean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率</a:t>
            </a:r>
            <a:r>
              <a:rPr lang="zh-CN" altLang="en-US" b="1" kern="100" dirty="0"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曲线图</a:t>
            </a:r>
            <a:endParaRPr lang="zh-CN" altLang="zh-CN" sz="14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0" name="Picture 1">
            <a:extLst>
              <a:ext uri="{FF2B5EF4-FFF2-40B4-BE49-F238E27FC236}">
                <a16:creationId xmlns:lc="http://schemas.openxmlformats.org/drawingml/2006/lockedCanvas" xmlns:a16="http://schemas.microsoft.com/office/drawing/2014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id="{FDAB3A5B-545F-41F3-8EBB-A933556128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308452" y="461963"/>
            <a:ext cx="6323109" cy="4896618"/>
          </a:xfrm>
          <a:prstGeom prst="rect">
            <a:avLst/>
          </a:prstGeom>
        </p:spPr>
      </p:pic>
      <p:pic>
        <p:nvPicPr>
          <p:cNvPr id="11" name="图片 10" descr="C:\Users\jiangdong\Documents\WeChat Files\wxid_679oozylf3rz22\FileStorage\Temp\1673329301553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73040" cy="58010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332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D4BDE83-F26B-4D70-A166-3FB0EE976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目录</a:t>
            </a:r>
            <a:r>
              <a:rPr lang="en-US" altLang="zh-CN" dirty="0" smtClean="0"/>
              <a:t> 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8CD7D302-38F8-4D30-AB79-45CF903BD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258" y="1947097"/>
            <a:ext cx="10515600" cy="3163945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dirty="0" smtClean="0"/>
              <a:t>探测器水囊支撑框架研制进展</a:t>
            </a:r>
            <a:endParaRPr lang="en-US" altLang="zh-CN" sz="2800" dirty="0" smtClean="0"/>
          </a:p>
          <a:p>
            <a:pPr>
              <a:lnSpc>
                <a:spcPct val="200000"/>
              </a:lnSpc>
            </a:pPr>
            <a:r>
              <a:rPr lang="zh-CN" altLang="en-US" sz="2800" dirty="0"/>
              <a:t>探测器</a:t>
            </a:r>
            <a:r>
              <a:rPr lang="zh-CN" altLang="en-US" sz="2800" dirty="0" smtClean="0"/>
              <a:t>水囊研制</a:t>
            </a:r>
            <a:r>
              <a:rPr lang="zh-CN" altLang="en-US" sz="2800" dirty="0"/>
              <a:t>进展</a:t>
            </a:r>
            <a:endParaRPr lang="en-US" altLang="zh-CN" sz="2800" dirty="0"/>
          </a:p>
          <a:p>
            <a:pPr>
              <a:lnSpc>
                <a:spcPct val="200000"/>
              </a:lnSpc>
            </a:pPr>
            <a:r>
              <a:rPr lang="zh-CN" altLang="en-US" sz="2800" dirty="0" smtClean="0"/>
              <a:t>探测器测试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4200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FB5BDF58-0BC9-41E4-86AC-0919BE9E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459" y="232115"/>
            <a:ext cx="11037916" cy="1127613"/>
          </a:xfrm>
        </p:spPr>
        <p:txBody>
          <a:bodyPr>
            <a:normAutofit fontScale="90000"/>
          </a:bodyPr>
          <a:lstStyle/>
          <a:p>
            <a:pPr>
              <a:lnSpc>
                <a:spcPct val="200000"/>
              </a:lnSpc>
            </a:pPr>
            <a:r>
              <a:rPr lang="zh-CN" altLang="en-US" dirty="0"/>
              <a:t>探测器水囊支撑框架</a:t>
            </a:r>
            <a:r>
              <a:rPr lang="zh-CN" altLang="en-US" dirty="0" smtClean="0"/>
              <a:t>研制</a:t>
            </a:r>
            <a:endParaRPr lang="en-US" altLang="zh-CN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6B79C988-05DA-4C2D-B844-9D16605F5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584" y="1680882"/>
            <a:ext cx="7000257" cy="43434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/>
              <a:t>圆柱体，直径</a:t>
            </a:r>
            <a:r>
              <a:rPr lang="en-US" altLang="zh-CN" sz="2800" dirty="0" smtClean="0"/>
              <a:t>6.8</a:t>
            </a:r>
            <a:r>
              <a:rPr lang="zh-CN" altLang="en-US" sz="2800" dirty="0" smtClean="0"/>
              <a:t>米，高</a:t>
            </a:r>
            <a:r>
              <a:rPr lang="en-US" altLang="zh-CN" sz="2800" dirty="0" smtClean="0"/>
              <a:t>1.2</a:t>
            </a:r>
            <a:r>
              <a:rPr lang="zh-CN" altLang="en-US" sz="2800" dirty="0" smtClean="0"/>
              <a:t>米</a:t>
            </a:r>
            <a:endParaRPr lang="en-US" altLang="zh-CN" sz="2800" dirty="0"/>
          </a:p>
          <a:p>
            <a:pPr>
              <a:lnSpc>
                <a:spcPct val="150000"/>
              </a:lnSpc>
            </a:pPr>
            <a:r>
              <a:rPr lang="zh-CN" altLang="en-US" sz="2800" dirty="0" smtClean="0"/>
              <a:t>良好的机械强度，支撑其内部水囊重量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zh-CN" altLang="en-US" sz="2800" dirty="0" smtClean="0"/>
              <a:t>保持内部水囊形状</a:t>
            </a:r>
            <a:endParaRPr lang="zh-CN" altLang="en-US" sz="2800" dirty="0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AFEFE45-7615-4519-A71C-7BBCD4BCE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385" y="3856124"/>
            <a:ext cx="3472156" cy="263675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6C8DB9CE-13F4-4D9B-A709-4D7720AD2E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665" y="1268979"/>
            <a:ext cx="3472156" cy="210185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="" xmlns:a16="http://schemas.microsoft.com/office/drawing/2014/main" id="{B41329F8-94AE-4A2B-843E-FA55D272A0F3}"/>
              </a:ext>
            </a:extLst>
          </p:cNvPr>
          <p:cNvSpPr txBox="1"/>
          <p:nvPr/>
        </p:nvSpPr>
        <p:spPr>
          <a:xfrm>
            <a:off x="9519745" y="649287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/>
              <a:t>框架设计</a:t>
            </a:r>
            <a:endParaRPr lang="zh-CN" altLang="en-US" b="1" dirty="0"/>
          </a:p>
        </p:txBody>
      </p:sp>
      <p:sp>
        <p:nvSpPr>
          <p:cNvPr id="5" name="文本框 4">
            <a:extLst>
              <a:ext uri="{FF2B5EF4-FFF2-40B4-BE49-F238E27FC236}">
                <a16:creationId xmlns="" xmlns:a16="http://schemas.microsoft.com/office/drawing/2014/main" id="{2F2F75BD-BF1A-4BB8-8903-C381A5E5ACAA}"/>
              </a:ext>
            </a:extLst>
          </p:cNvPr>
          <p:cNvSpPr txBox="1"/>
          <p:nvPr/>
        </p:nvSpPr>
        <p:spPr>
          <a:xfrm>
            <a:off x="9385093" y="340777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/>
              <a:t>框架单元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412535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F00AC03-8862-4589-BE0F-15ED9789B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31" y="120980"/>
            <a:ext cx="8290984" cy="903270"/>
          </a:xfrm>
        </p:spPr>
        <p:txBody>
          <a:bodyPr>
            <a:normAutofit/>
          </a:bodyPr>
          <a:lstStyle/>
          <a:p>
            <a:r>
              <a:rPr lang="zh-CN" altLang="en-US" dirty="0"/>
              <a:t>探测器水囊支撑框架研制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71324773-74ED-4922-A058-811953B5D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57" y="1138551"/>
            <a:ext cx="7752427" cy="525539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chemeClr val="tx1"/>
                </a:solidFill>
              </a:rPr>
              <a:t>玻璃纤维框架</a:t>
            </a:r>
            <a:r>
              <a:rPr lang="zh-CN" altLang="en-US" sz="2800" dirty="0" smtClean="0">
                <a:solidFill>
                  <a:schemeClr val="tx1"/>
                </a:solidFill>
              </a:rPr>
              <a:t>‌</a:t>
            </a:r>
            <a:endParaRPr lang="en-US" altLang="zh-CN" sz="2800" dirty="0" smtClean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32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毫米口径的玻璃纤维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管</a:t>
            </a:r>
            <a:endParaRPr lang="en-US" altLang="zh-CN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zh-CN" altLang="en-US" sz="2400" dirty="0"/>
              <a:t>变形很大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zh-CN" altLang="en-US" sz="2400" dirty="0" smtClean="0"/>
              <a:t>易变形的圆柱</a:t>
            </a:r>
            <a:r>
              <a:rPr lang="zh-CN" altLang="en-US" sz="2400" dirty="0"/>
              <a:t>体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/>
              <a:t>不锈钢</a:t>
            </a:r>
            <a:r>
              <a:rPr lang="zh-CN" altLang="en-US" sz="2800" b="1" dirty="0" smtClean="0"/>
              <a:t>框架</a:t>
            </a:r>
            <a:endParaRPr lang="en-US" altLang="zh-CN" sz="2800" dirty="0" smtClean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304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不锈钢和钢丝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根</a:t>
            </a:r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32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毫米口径的不锈钢焊接而成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良好适配水囊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CEDD5D46-9F0F-437D-AC02-2EE647BF90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049" y="874376"/>
            <a:ext cx="3691954" cy="276812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5A3C0C12-2AAD-4269-B318-EEAA9F450A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049" y="3941440"/>
            <a:ext cx="3691954" cy="2611218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="" xmlns:a16="http://schemas.microsoft.com/office/drawing/2014/main" id="{02CC9C8E-BDF6-4333-B829-718010FBDC6D}"/>
              </a:ext>
            </a:extLst>
          </p:cNvPr>
          <p:cNvSpPr txBox="1"/>
          <p:nvPr/>
        </p:nvSpPr>
        <p:spPr>
          <a:xfrm>
            <a:off x="8807112" y="3502544"/>
            <a:ext cx="208582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玻璃纤维框架</a:t>
            </a:r>
            <a:r>
              <a:rPr lang="zh-CN" altLang="en-US" dirty="0" smtClean="0"/>
              <a:t>‌样机</a:t>
            </a:r>
            <a:endParaRPr lang="en-US" altLang="zh-CN" dirty="0"/>
          </a:p>
        </p:txBody>
      </p:sp>
      <p:sp>
        <p:nvSpPr>
          <p:cNvPr id="6" name="椭圆 5">
            <a:extLst>
              <a:ext uri="{FF2B5EF4-FFF2-40B4-BE49-F238E27FC236}">
                <a16:creationId xmlns="" xmlns:a16="http://schemas.microsoft.com/office/drawing/2014/main" id="{4F387C9B-414F-4A74-AECD-C886C211A0D4}"/>
              </a:ext>
            </a:extLst>
          </p:cNvPr>
          <p:cNvSpPr/>
          <p:nvPr/>
        </p:nvSpPr>
        <p:spPr>
          <a:xfrm>
            <a:off x="9955763" y="2299996"/>
            <a:ext cx="1175657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="" xmlns:a16="http://schemas.microsoft.com/office/drawing/2014/main" id="{DF4A9F8B-4EE0-4F5B-ACE4-541B9E5E7D3C}"/>
              </a:ext>
            </a:extLst>
          </p:cNvPr>
          <p:cNvSpPr/>
          <p:nvPr/>
        </p:nvSpPr>
        <p:spPr>
          <a:xfrm>
            <a:off x="10982130" y="1553559"/>
            <a:ext cx="393753" cy="6571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="" xmlns:a16="http://schemas.microsoft.com/office/drawing/2014/main" id="{FA55DFB8-0A92-47FD-8455-CFC4058064D0}"/>
              </a:ext>
            </a:extLst>
          </p:cNvPr>
          <p:cNvSpPr txBox="1"/>
          <p:nvPr/>
        </p:nvSpPr>
        <p:spPr>
          <a:xfrm>
            <a:off x="8916115" y="6528077"/>
            <a:ext cx="1867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/>
              <a:t>不锈钢框架样机</a:t>
            </a:r>
            <a:endParaRPr lang="zh-CN" altLang="en-US" b="1" dirty="0"/>
          </a:p>
        </p:txBody>
      </p:sp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17CF903D-8A3E-447A-B64C-269C1BEBB704}"/>
              </a:ext>
            </a:extLst>
          </p:cNvPr>
          <p:cNvSpPr/>
          <p:nvPr/>
        </p:nvSpPr>
        <p:spPr>
          <a:xfrm>
            <a:off x="8730125" y="5304424"/>
            <a:ext cx="2066829" cy="12848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231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2D383C9-185E-41A6-8C12-8F23558E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417" y="2690717"/>
            <a:ext cx="10515600" cy="1325563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zh-CN" altLang="en-US" dirty="0"/>
              <a:t>探测器水囊研制进展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614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4066496-B47B-41E0-90CE-52AE2DA95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24" y="152932"/>
            <a:ext cx="9065131" cy="696813"/>
          </a:xfrm>
        </p:spPr>
        <p:txBody>
          <a:bodyPr>
            <a:normAutofit/>
          </a:bodyPr>
          <a:lstStyle/>
          <a:p>
            <a:r>
              <a:rPr lang="zh-CN" altLang="en-US" dirty="0"/>
              <a:t>探测器</a:t>
            </a:r>
            <a:r>
              <a:rPr lang="zh-CN" altLang="en-US" dirty="0" smtClean="0"/>
              <a:t>水囊性能要求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029D9E86-821E-4DB4-9608-A741CAC13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015" y="1003515"/>
            <a:ext cx="9065131" cy="570155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 dirty="0" smtClean="0">
                <a:solidFill>
                  <a:schemeClr val="tx1"/>
                </a:solidFill>
              </a:rPr>
              <a:t>高</a:t>
            </a:r>
            <a:r>
              <a:rPr lang="zh-CN" altLang="en-US" sz="2400" dirty="0">
                <a:solidFill>
                  <a:schemeClr val="tx1"/>
                </a:solidFill>
              </a:rPr>
              <a:t>反射</a:t>
            </a:r>
            <a:r>
              <a:rPr lang="zh-CN" altLang="en-US" sz="2400" dirty="0" smtClean="0">
                <a:solidFill>
                  <a:schemeClr val="tx1"/>
                </a:solidFill>
              </a:rPr>
              <a:t>率（切伦科夫光）</a:t>
            </a:r>
            <a:endParaRPr lang="en-US" altLang="zh-CN" sz="2400" dirty="0" smtClean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400" dirty="0" smtClean="0">
                <a:solidFill>
                  <a:schemeClr val="tx1"/>
                </a:solidFill>
              </a:rPr>
              <a:t>保持内部高品质水质</a:t>
            </a:r>
            <a:endParaRPr lang="en-US" altLang="zh-CN" sz="2400" dirty="0">
              <a:solidFill>
                <a:schemeClr val="tx1"/>
              </a:solidFill>
            </a:endParaRPr>
          </a:p>
          <a:p>
            <a:pPr lvl="1">
              <a:lnSpc>
                <a:spcPct val="110000"/>
              </a:lnSpc>
            </a:pP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杜绝污染</a:t>
            </a:r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及抑制细菌活性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保证超纯水水质</a:t>
            </a:r>
            <a:endParaRPr lang="en-US" altLang="zh-CN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>
              <a:lnSpc>
                <a:spcPct val="110000"/>
              </a:lnSpc>
            </a:pP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制作水囊原材料的洁净</a:t>
            </a:r>
            <a:endParaRPr lang="en-US" altLang="zh-CN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10000"/>
              </a:lnSpc>
            </a:pPr>
            <a:r>
              <a:rPr lang="en-US" altLang="zh-CN" sz="2400" dirty="0" smtClean="0">
                <a:solidFill>
                  <a:schemeClr val="tx1"/>
                </a:solidFill>
              </a:rPr>
              <a:t>20</a:t>
            </a:r>
            <a:r>
              <a:rPr lang="zh-CN" altLang="en-US" sz="2400" dirty="0" smtClean="0">
                <a:solidFill>
                  <a:schemeClr val="tx1"/>
                </a:solidFill>
              </a:rPr>
              <a:t>年的超强水密封性</a:t>
            </a:r>
            <a:endParaRPr lang="en-US" altLang="zh-CN" sz="2400" dirty="0" smtClean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400" dirty="0">
                <a:solidFill>
                  <a:schemeClr val="tx1"/>
                </a:solidFill>
              </a:rPr>
              <a:t>优良</a:t>
            </a:r>
            <a:r>
              <a:rPr lang="zh-CN" altLang="en-US" sz="2400" dirty="0" smtClean="0">
                <a:solidFill>
                  <a:schemeClr val="tx1"/>
                </a:solidFill>
              </a:rPr>
              <a:t>的避光性，降低本底噪声</a:t>
            </a:r>
            <a:endParaRPr lang="en-US" altLang="zh-CN" sz="2400" dirty="0" smtClean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400" dirty="0" smtClean="0">
                <a:solidFill>
                  <a:schemeClr val="tx1"/>
                </a:solidFill>
              </a:rPr>
              <a:t>良好的机械强度</a:t>
            </a:r>
            <a:endParaRPr lang="en-US" altLang="zh-CN" sz="2400" dirty="0">
              <a:solidFill>
                <a:schemeClr val="tx1"/>
              </a:solidFill>
            </a:endParaRPr>
          </a:p>
          <a:p>
            <a:pPr lvl="1">
              <a:lnSpc>
                <a:spcPct val="110000"/>
              </a:lnSpc>
            </a:pPr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抵御湖泊环境与恶劣天气的不良影响</a:t>
            </a:r>
            <a:endParaRPr lang="en-US" altLang="zh-CN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>
              <a:lnSpc>
                <a:spcPct val="110000"/>
              </a:lnSpc>
            </a:pPr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耐紫外线</a:t>
            </a:r>
            <a:endParaRPr lang="en-US" altLang="zh-CN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>
              <a:lnSpc>
                <a:spcPct val="110000"/>
              </a:lnSpc>
            </a:pPr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耐高温</a:t>
            </a:r>
          </a:p>
        </p:txBody>
      </p:sp>
    </p:spTree>
    <p:extLst>
      <p:ext uri="{BB962C8B-B14F-4D97-AF65-F5344CB8AC3E}">
        <p14:creationId xmlns:p14="http://schemas.microsoft.com/office/powerpoint/2010/main" val="137039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FBB74E78-8C10-4105-BE92-A64BBE19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1" y="221674"/>
            <a:ext cx="3877194" cy="711200"/>
          </a:xfrm>
        </p:spPr>
        <p:txBody>
          <a:bodyPr/>
          <a:lstStyle/>
          <a:p>
            <a:r>
              <a:rPr lang="zh-CN" altLang="en-US" dirty="0" smtClean="0"/>
              <a:t>水囊结构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3835CB61-8ADE-4E42-9E4C-0AA7715D5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549" y="939967"/>
            <a:ext cx="5648092" cy="5696359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/>
              <a:t> </a:t>
            </a:r>
            <a:r>
              <a:rPr lang="zh-CN" altLang="en-US" sz="2800" dirty="0" smtClean="0"/>
              <a:t>避光膜</a:t>
            </a:r>
            <a:endParaRPr lang="en-US" altLang="zh-CN" sz="2800" dirty="0"/>
          </a:p>
          <a:p>
            <a:pPr lvl="1">
              <a:lnSpc>
                <a:spcPct val="150000"/>
              </a:lnSpc>
            </a:pPr>
            <a:r>
              <a:rPr lang="zh-CN" altLang="en-US" sz="2600" dirty="0">
                <a:solidFill>
                  <a:schemeClr val="bg2">
                    <a:lumMod val="50000"/>
                  </a:schemeClr>
                </a:solidFill>
              </a:rPr>
              <a:t>复合材料</a:t>
            </a:r>
            <a:endParaRPr lang="en-US" altLang="zh-CN" sz="2600" dirty="0">
              <a:solidFill>
                <a:schemeClr val="bg2">
                  <a:lumMod val="50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zh-CN" altLang="en-US" sz="2600" dirty="0">
                <a:solidFill>
                  <a:schemeClr val="bg2">
                    <a:lumMod val="50000"/>
                  </a:schemeClr>
                </a:solidFill>
              </a:rPr>
              <a:t>共挤出技术（</a:t>
            </a:r>
            <a:r>
              <a:rPr lang="en-US" altLang="zh-CN" sz="2600" dirty="0">
                <a:solidFill>
                  <a:schemeClr val="bg2">
                    <a:lumMod val="50000"/>
                  </a:schemeClr>
                </a:solidFill>
              </a:rPr>
              <a:t>Co-extrusion Technology</a:t>
            </a:r>
            <a:r>
              <a:rPr lang="zh-CN" altLang="en-US" sz="2600" dirty="0">
                <a:solidFill>
                  <a:schemeClr val="bg2">
                    <a:lumMod val="50000"/>
                  </a:schemeClr>
                </a:solidFill>
              </a:rPr>
              <a:t>）</a:t>
            </a:r>
            <a:endParaRPr lang="en-US" altLang="zh-CN" sz="2600" dirty="0">
              <a:solidFill>
                <a:schemeClr val="bg2">
                  <a:lumMod val="50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en-US" altLang="zh-CN" sz="2600" dirty="0">
                <a:solidFill>
                  <a:schemeClr val="bg2">
                    <a:lumMod val="50000"/>
                  </a:schemeClr>
                </a:solidFill>
              </a:rPr>
              <a:t>PE + EVOH + MLLDPE</a:t>
            </a:r>
          </a:p>
          <a:p>
            <a:pPr>
              <a:lnSpc>
                <a:spcPct val="150000"/>
              </a:lnSpc>
            </a:pPr>
            <a:r>
              <a:rPr lang="zh-CN" altLang="en-US" sz="2800" dirty="0" smtClean="0"/>
              <a:t>反射层</a:t>
            </a:r>
            <a:endParaRPr lang="en-US" altLang="zh-CN" sz="2800" dirty="0" smtClean="0"/>
          </a:p>
          <a:p>
            <a:pPr lvl="1">
              <a:lnSpc>
                <a:spcPct val="150000"/>
              </a:lnSpc>
            </a:pPr>
            <a:r>
              <a:rPr lang="en-US" altLang="zh-CN" sz="2600" dirty="0" smtClean="0">
                <a:solidFill>
                  <a:schemeClr val="bg2">
                    <a:lumMod val="50000"/>
                  </a:schemeClr>
                </a:solidFill>
              </a:rPr>
              <a:t>1085D Tyvek =&gt;1082D</a:t>
            </a:r>
          </a:p>
          <a:p>
            <a:pPr lvl="1">
              <a:lnSpc>
                <a:spcPct val="150000"/>
              </a:lnSpc>
            </a:pPr>
            <a:r>
              <a:rPr lang="zh-CN" altLang="en-US" sz="2600" dirty="0" smtClean="0">
                <a:solidFill>
                  <a:schemeClr val="bg2">
                    <a:lumMod val="50000"/>
                  </a:schemeClr>
                </a:solidFill>
              </a:rPr>
              <a:t>双层复合</a:t>
            </a:r>
            <a:endParaRPr lang="en-US" altLang="zh-CN" sz="2600" dirty="0">
              <a:solidFill>
                <a:schemeClr val="bg2">
                  <a:lumMod val="50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zh-CN" altLang="en-US" sz="2600" dirty="0" smtClean="0">
                <a:solidFill>
                  <a:schemeClr val="bg2">
                    <a:lumMod val="50000"/>
                  </a:schemeClr>
                </a:solidFill>
              </a:rPr>
              <a:t>聚乙烯</a:t>
            </a:r>
            <a:r>
              <a:rPr lang="zh-CN" altLang="en-US" sz="2600" dirty="0">
                <a:solidFill>
                  <a:schemeClr val="bg2">
                    <a:lumMod val="50000"/>
                  </a:schemeClr>
                </a:solidFill>
              </a:rPr>
              <a:t>涂层</a:t>
            </a:r>
            <a:r>
              <a:rPr lang="zh-CN" altLang="en-US" sz="2600" dirty="0" smtClean="0">
                <a:solidFill>
                  <a:schemeClr val="bg2">
                    <a:lumMod val="50000"/>
                  </a:schemeClr>
                </a:solidFill>
              </a:rPr>
              <a:t>技术</a:t>
            </a:r>
            <a:endParaRPr lang="en-US" altLang="zh-CN" sz="2600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chemeClr val="tx1"/>
                </a:solidFill>
              </a:rPr>
              <a:t>水囊膜</a:t>
            </a:r>
            <a:endParaRPr lang="en-US" altLang="zh-CN" sz="2800" dirty="0" smtClean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</a:pPr>
            <a:r>
              <a:rPr lang="zh-CN" altLang="en-US" sz="2600" dirty="0" smtClean="0">
                <a:solidFill>
                  <a:schemeClr val="bg2">
                    <a:lumMod val="50000"/>
                  </a:schemeClr>
                </a:solidFill>
              </a:rPr>
              <a:t>双层热合</a:t>
            </a:r>
            <a:endParaRPr lang="en-US" altLang="zh-CN" sz="2600" dirty="0">
              <a:solidFill>
                <a:schemeClr val="bg2">
                  <a:lumMod val="50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r>
              <a:rPr lang="zh-CN" altLang="en-US" sz="2600" dirty="0">
                <a:solidFill>
                  <a:schemeClr val="bg2">
                    <a:lumMod val="50000"/>
                  </a:schemeClr>
                </a:solidFill>
              </a:rPr>
              <a:t>避</a:t>
            </a:r>
            <a:r>
              <a:rPr lang="zh-CN" altLang="en-US" sz="2600" dirty="0" smtClean="0">
                <a:solidFill>
                  <a:schemeClr val="bg2">
                    <a:lumMod val="50000"/>
                  </a:schemeClr>
                </a:solidFill>
              </a:rPr>
              <a:t>光</a:t>
            </a:r>
            <a:r>
              <a:rPr lang="zh-CN" altLang="en-US" sz="2600" dirty="0" smtClean="0">
                <a:solidFill>
                  <a:schemeClr val="bg2">
                    <a:lumMod val="50000"/>
                  </a:schemeClr>
                </a:solidFill>
              </a:rPr>
              <a:t>膜</a:t>
            </a:r>
            <a:r>
              <a:rPr lang="en-US" altLang="zh-CN" sz="2600" dirty="0" smtClean="0">
                <a:solidFill>
                  <a:schemeClr val="bg2">
                    <a:lumMod val="50000"/>
                  </a:schemeClr>
                </a:solidFill>
              </a:rPr>
              <a:t>+</a:t>
            </a:r>
            <a:r>
              <a:rPr lang="zh-CN" altLang="en-US" sz="2600" dirty="0" smtClean="0">
                <a:solidFill>
                  <a:schemeClr val="bg2">
                    <a:lumMod val="50000"/>
                  </a:schemeClr>
                </a:solidFill>
              </a:rPr>
              <a:t>双层</a:t>
            </a:r>
            <a:r>
              <a:rPr lang="en-US" altLang="zh-CN" sz="2600" dirty="0" smtClean="0">
                <a:solidFill>
                  <a:schemeClr val="bg2">
                    <a:lumMod val="50000"/>
                  </a:schemeClr>
                </a:solidFill>
              </a:rPr>
              <a:t>Tyvek</a:t>
            </a:r>
            <a:endParaRPr lang="en-US" altLang="zh-CN" sz="2600" dirty="0">
              <a:solidFill>
                <a:schemeClr val="bg2">
                  <a:lumMod val="50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zh-CN" altLang="en-US" sz="2000" dirty="0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C75A7BC7-B47F-4A5F-8690-46D59E0E59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941" y="144008"/>
            <a:ext cx="1544457" cy="277248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5AE415BE-8E02-43D7-8250-D2BAF6B0B3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698" y="207942"/>
            <a:ext cx="2163434" cy="255528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A2316896-74D8-4CA8-B382-0CD9C8CB254A}"/>
              </a:ext>
            </a:extLst>
          </p:cNvPr>
          <p:cNvSpPr txBox="1"/>
          <p:nvPr/>
        </p:nvSpPr>
        <p:spPr>
          <a:xfrm>
            <a:off x="6393076" y="2939026"/>
            <a:ext cx="3980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避光膜多层结构和共挤出后的成品膜</a:t>
            </a:r>
            <a:endParaRPr lang="zh-CN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="" xmlns:a16="http://schemas.microsoft.com/office/drawing/2014/main" id="{ECCDE4ED-7515-4374-88EF-EC5789F6DC94}"/>
              </a:ext>
            </a:extLst>
          </p:cNvPr>
          <p:cNvSpPr/>
          <p:nvPr/>
        </p:nvSpPr>
        <p:spPr>
          <a:xfrm>
            <a:off x="6420517" y="111861"/>
            <a:ext cx="4800934" cy="322662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BE07414A-AF6F-4AC8-BD56-2557722075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53735" y="3883261"/>
            <a:ext cx="2951860" cy="2213894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="" xmlns:a16="http://schemas.microsoft.com/office/drawing/2014/main" id="{0B924168-6CB3-4CCD-A10B-3A7DD8C6D7B0}"/>
              </a:ext>
            </a:extLst>
          </p:cNvPr>
          <p:cNvSpPr txBox="1"/>
          <p:nvPr/>
        </p:nvSpPr>
        <p:spPr>
          <a:xfrm>
            <a:off x="6420517" y="6488668"/>
            <a:ext cx="1225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双层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</a:rPr>
              <a:t>Tyvek</a:t>
            </a:r>
            <a:endParaRPr lang="zh-CN" altLang="en-US" dirty="0"/>
          </a:p>
        </p:txBody>
      </p:sp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C9EA48F8-DB43-4FD9-B4EE-A58C3D2B57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8261" y="3514276"/>
            <a:ext cx="2402229" cy="2951860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="" xmlns:a16="http://schemas.microsoft.com/office/drawing/2014/main" id="{C6D53748-2260-4C83-8A64-0336E18B9C7E}"/>
              </a:ext>
            </a:extLst>
          </p:cNvPr>
          <p:cNvSpPr txBox="1"/>
          <p:nvPr/>
        </p:nvSpPr>
        <p:spPr>
          <a:xfrm>
            <a:off x="9507769" y="648738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水囊膜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758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7316" y="1485648"/>
            <a:ext cx="4223388" cy="1314286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FC26582-BFA6-436A-B824-21E9CC2A6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251" y="346354"/>
            <a:ext cx="8270286" cy="770436"/>
          </a:xfrm>
        </p:spPr>
        <p:txBody>
          <a:bodyPr>
            <a:normAutofit/>
          </a:bodyPr>
          <a:lstStyle/>
          <a:p>
            <a:r>
              <a:rPr lang="zh-CN" altLang="en-US" dirty="0" smtClean="0"/>
              <a:t>不同类型</a:t>
            </a:r>
            <a:r>
              <a:rPr lang="en-US" altLang="zh-CN" dirty="0" smtClean="0"/>
              <a:t>Tyvek</a:t>
            </a:r>
            <a:r>
              <a:rPr lang="zh-CN" altLang="en-US" dirty="0" smtClean="0"/>
              <a:t>的反射率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BF7FD38-D673-4F71-AEC8-310987D5D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102" y="1357576"/>
            <a:ext cx="9807488" cy="160117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/>
              <a:t>更厚类型的</a:t>
            </a:r>
            <a:r>
              <a:rPr lang="en-US" altLang="zh-CN" sz="2000" dirty="0" smtClean="0"/>
              <a:t>Tyvek </a:t>
            </a:r>
            <a:r>
              <a:rPr lang="zh-CN" altLang="en-US" sz="2000" dirty="0" smtClean="0"/>
              <a:t>反射率更好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 smtClean="0"/>
              <a:t>双层反射率比单层好</a:t>
            </a:r>
            <a:endParaRPr lang="en-US" altLang="zh-CN" sz="2000" dirty="0" smtClean="0"/>
          </a:p>
          <a:p>
            <a:pPr>
              <a:lnSpc>
                <a:spcPct val="150000"/>
              </a:lnSpc>
            </a:pPr>
            <a:r>
              <a:rPr lang="zh-CN" altLang="en-US" sz="2000" dirty="0" smtClean="0"/>
              <a:t>实际探测器数据表明</a:t>
            </a:r>
            <a:r>
              <a:rPr lang="en-US" altLang="zh-CN" sz="2000" dirty="0" smtClean="0"/>
              <a:t>1082D </a:t>
            </a:r>
            <a:r>
              <a:rPr lang="zh-CN" altLang="en-US" sz="2000" dirty="0" smtClean="0"/>
              <a:t>比</a:t>
            </a:r>
            <a:r>
              <a:rPr lang="en-US" altLang="zh-CN" sz="2000" dirty="0" smtClean="0"/>
              <a:t>1085D</a:t>
            </a:r>
            <a:r>
              <a:rPr lang="zh-CN" altLang="en-US" sz="2000" dirty="0" smtClean="0"/>
              <a:t>显著</a:t>
            </a:r>
            <a:r>
              <a:rPr lang="zh-CN" altLang="en-US" sz="2000" dirty="0"/>
              <a:t>更</a:t>
            </a:r>
            <a:r>
              <a:rPr lang="zh-CN" altLang="en-US" sz="2000" dirty="0" smtClean="0"/>
              <a:t>高</a:t>
            </a:r>
            <a:endParaRPr lang="zh-CN" altLang="en-US" sz="20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E5FCEE52-4D90-4490-B406-E281FAC0C5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5" y="3315413"/>
            <a:ext cx="5423438" cy="3358471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C753F63D-4DCA-4F63-B866-76EC6C1CF935}"/>
              </a:ext>
            </a:extLst>
          </p:cNvPr>
          <p:cNvSpPr txBox="1"/>
          <p:nvPr/>
        </p:nvSpPr>
        <p:spPr>
          <a:xfrm>
            <a:off x="2677359" y="3818021"/>
            <a:ext cx="1228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/>
              <a:t>1082D</a:t>
            </a:r>
            <a:endParaRPr lang="zh-CN" altLang="en-US" sz="2400" b="1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83661AA4-554B-4F21-BBFF-D6309E69CA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594" y="3429000"/>
            <a:ext cx="5571110" cy="335847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502" y="1566830"/>
            <a:ext cx="6007409" cy="4502381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6721312" y="4531611"/>
            <a:ext cx="1243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solidFill>
                  <a:srgbClr val="FF0000"/>
                </a:solidFill>
              </a:rPr>
              <a:t>Red:1082D</a:t>
            </a:r>
          </a:p>
          <a:p>
            <a:r>
              <a:rPr lang="en-US" altLang="zh-CN" sz="1200" dirty="0" smtClean="0"/>
              <a:t>Black:1085D</a:t>
            </a:r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091760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02FE063-B13A-4E1E-BD73-C575E0AE1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333" y="228582"/>
            <a:ext cx="7379467" cy="868218"/>
          </a:xfrm>
        </p:spPr>
        <p:txBody>
          <a:bodyPr>
            <a:normAutofit/>
          </a:bodyPr>
          <a:lstStyle/>
          <a:p>
            <a:r>
              <a:rPr lang="zh-CN" altLang="en-US" dirty="0"/>
              <a:t>避光</a:t>
            </a:r>
            <a:r>
              <a:rPr lang="zh-CN" altLang="en-US" dirty="0" smtClean="0"/>
              <a:t>膜透过率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DEB1898D-E9AA-4490-9F7D-B94E5702B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129" y="1324826"/>
            <a:ext cx="5835871" cy="495359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60000"/>
              </a:lnSpc>
            </a:pPr>
            <a:r>
              <a:rPr lang="zh-CN" altLang="en-US" sz="3200" dirty="0" smtClean="0"/>
              <a:t>具有极好避光性</a:t>
            </a:r>
            <a:r>
              <a:rPr lang="en-US" altLang="zh-CN" sz="3200" dirty="0" smtClean="0"/>
              <a:t> </a:t>
            </a:r>
          </a:p>
          <a:p>
            <a:pPr>
              <a:lnSpc>
                <a:spcPct val="160000"/>
              </a:lnSpc>
            </a:pPr>
            <a:r>
              <a:rPr lang="zh-CN" altLang="en-US" sz="3200" dirty="0" smtClean="0"/>
              <a:t>专业机构测量结果表明在切伦科夫光光谱内低于</a:t>
            </a:r>
            <a:r>
              <a:rPr lang="en-US" altLang="zh-CN" sz="3200" dirty="0" smtClean="0"/>
              <a:t>0.1% </a:t>
            </a:r>
          </a:p>
          <a:p>
            <a:pPr>
              <a:lnSpc>
                <a:spcPct val="160000"/>
              </a:lnSpc>
            </a:pPr>
            <a:r>
              <a:rPr lang="zh-CN" altLang="en-US" sz="3200" dirty="0" smtClean="0"/>
              <a:t>加</a:t>
            </a:r>
            <a:r>
              <a:rPr lang="en-US" altLang="zh-CN" sz="3200" dirty="0" smtClean="0"/>
              <a:t>PMT</a:t>
            </a:r>
            <a:r>
              <a:rPr lang="zh-CN" altLang="en-US" sz="3200" dirty="0" smtClean="0"/>
              <a:t>实测日光环境中，获得了纯净的暗噪声基线信号</a:t>
            </a:r>
            <a:endParaRPr lang="en-US" altLang="zh-CN" sz="3200" dirty="0"/>
          </a:p>
          <a:p>
            <a:pPr>
              <a:lnSpc>
                <a:spcPct val="160000"/>
              </a:lnSpc>
            </a:pPr>
            <a:r>
              <a:rPr lang="zh-CN" altLang="en-US" sz="3200" dirty="0" smtClean="0"/>
              <a:t>热合完</a:t>
            </a:r>
            <a:r>
              <a:rPr lang="en-US" altLang="zh-CN" sz="3200" dirty="0"/>
              <a:t>Tyvek </a:t>
            </a:r>
            <a:r>
              <a:rPr lang="zh-CN" altLang="en-US" sz="3200" dirty="0" smtClean="0"/>
              <a:t>层后，避光性进一步提高</a:t>
            </a:r>
            <a:endParaRPr lang="zh-CN" altLang="en-US" sz="3200" dirty="0"/>
          </a:p>
        </p:txBody>
      </p:sp>
      <p:sp>
        <p:nvSpPr>
          <p:cNvPr id="6" name="文本框 5">
            <a:extLst>
              <a:ext uri="{FF2B5EF4-FFF2-40B4-BE49-F238E27FC236}">
                <a16:creationId xmlns="" xmlns:a16="http://schemas.microsoft.com/office/drawing/2014/main" id="{1B24CCF1-BA04-49BB-8683-66033EEB0981}"/>
              </a:ext>
            </a:extLst>
          </p:cNvPr>
          <p:cNvSpPr txBox="1"/>
          <p:nvPr/>
        </p:nvSpPr>
        <p:spPr>
          <a:xfrm>
            <a:off x="8243236" y="4531502"/>
            <a:ext cx="2028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避光膜透过率测量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CF2CABC2-6417-4408-8FD4-DC1A665BA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592" y="999857"/>
            <a:ext cx="5532200" cy="35197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74" y="1381109"/>
            <a:ext cx="1920410" cy="257954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922" y="1381109"/>
            <a:ext cx="3287448" cy="2579542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9382228" y="2576256"/>
            <a:ext cx="15568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</a:rPr>
              <a:t>Threshold</a:t>
            </a:r>
            <a:r>
              <a:rPr lang="zh-CN" altLang="en-US" sz="1400" dirty="0" smtClean="0">
                <a:solidFill>
                  <a:schemeClr val="bg1"/>
                </a:solidFill>
              </a:rPr>
              <a:t>：</a:t>
            </a:r>
            <a:r>
              <a:rPr lang="en-US" altLang="zh-CN" sz="1400" dirty="0">
                <a:solidFill>
                  <a:schemeClr val="bg1"/>
                </a:solidFill>
              </a:rPr>
              <a:t>3</a:t>
            </a:r>
            <a:r>
              <a:rPr lang="en-US" altLang="zh-CN" sz="1400" dirty="0" smtClean="0">
                <a:solidFill>
                  <a:schemeClr val="bg1"/>
                </a:solidFill>
              </a:rPr>
              <a:t>mV 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矩形标注 13"/>
          <p:cNvSpPr/>
          <p:nvPr/>
        </p:nvSpPr>
        <p:spPr>
          <a:xfrm>
            <a:off x="7030065" y="1534328"/>
            <a:ext cx="1040292" cy="283629"/>
          </a:xfrm>
          <a:prstGeom prst="wedgeRectCallout">
            <a:avLst>
              <a:gd name="adj1" fmla="val 16028"/>
              <a:gd name="adj2" fmla="val 1976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/>
              <a:t>避光膜</a:t>
            </a:r>
            <a:endParaRPr lang="zh-CN" altLang="en-US" sz="1400" dirty="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5592" y="5125857"/>
            <a:ext cx="5483409" cy="117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04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</p:bldLst>
  </p:timing>
</p:sld>
</file>

<file path=ppt/theme/theme1.xml><?xml version="1.0" encoding="utf-8"?>
<a:theme xmlns:a="http://schemas.openxmlformats.org/drawingml/2006/main" name="平面">
  <a:themeElements>
    <a:clrScheme name="平面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平面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平面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2439</TotalTime>
  <Words>598</Words>
  <Application>Microsoft Office PowerPoint</Application>
  <PresentationFormat>宽屏</PresentationFormat>
  <Paragraphs>105</Paragraphs>
  <Slides>15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6" baseType="lpstr">
      <vt:lpstr>Roboto</vt:lpstr>
      <vt:lpstr>等线</vt:lpstr>
      <vt:lpstr>方正姚体</vt:lpstr>
      <vt:lpstr>华文新魏</vt:lpstr>
      <vt:lpstr>宋体</vt:lpstr>
      <vt:lpstr>Arial</vt:lpstr>
      <vt:lpstr>Calibri</vt:lpstr>
      <vt:lpstr>Times New Roman</vt:lpstr>
      <vt:lpstr>Trebuchet MS</vt:lpstr>
      <vt:lpstr>Wingdings 3</vt:lpstr>
      <vt:lpstr>平面</vt:lpstr>
      <vt:lpstr>水下缪子探测器研制进展</vt:lpstr>
      <vt:lpstr>目录 </vt:lpstr>
      <vt:lpstr>探测器水囊支撑框架研制</vt:lpstr>
      <vt:lpstr>探测器水囊支撑框架研制</vt:lpstr>
      <vt:lpstr>探测器水囊研制进展</vt:lpstr>
      <vt:lpstr>探测器水囊性能要求</vt:lpstr>
      <vt:lpstr>水囊结构</vt:lpstr>
      <vt:lpstr>不同类型Tyvek的反射率</vt:lpstr>
      <vt:lpstr>避光膜透过率</vt:lpstr>
      <vt:lpstr>水囊的设计与制作</vt:lpstr>
      <vt:lpstr>探测器测试 </vt:lpstr>
      <vt:lpstr>总结</vt:lpstr>
      <vt:lpstr>谢谢 !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 of underwater muon detector</dc:title>
  <dc:creator>WangLY</dc:creator>
  <cp:lastModifiedBy>zuoxiong</cp:lastModifiedBy>
  <cp:revision>222</cp:revision>
  <dcterms:created xsi:type="dcterms:W3CDTF">2023-11-21T15:33:29Z</dcterms:created>
  <dcterms:modified xsi:type="dcterms:W3CDTF">2026-08-15T14:15:11Z</dcterms:modified>
</cp:coreProperties>
</file>