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</p:sldMasterIdLst>
  <p:notesMasterIdLst>
    <p:notesMasterId r:id="rId25"/>
  </p:notesMasterIdLst>
  <p:sldIdLst>
    <p:sldId id="256" r:id="rId3"/>
    <p:sldId id="260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80" r:id="rId14"/>
    <p:sldId id="268" r:id="rId15"/>
    <p:sldId id="269" r:id="rId16"/>
    <p:sldId id="270" r:id="rId17"/>
    <p:sldId id="281" r:id="rId18"/>
    <p:sldId id="273" r:id="rId19"/>
    <p:sldId id="282" r:id="rId20"/>
    <p:sldId id="271" r:id="rId21"/>
    <p:sldId id="279" r:id="rId22"/>
    <p:sldId id="278" r:id="rId23"/>
    <p:sldId id="274" r:id="rId2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/>
    <p:restoredTop sz="71089" autoAdjust="0"/>
  </p:normalViewPr>
  <p:slideViewPr>
    <p:cSldViewPr snapToGrid="0">
      <p:cViewPr varScale="1">
        <p:scale>
          <a:sx n="40" d="100"/>
          <a:sy n="40" d="100"/>
        </p:scale>
        <p:origin x="52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989ADF-DB7E-952D-61CE-0B6690A113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3ED6062-F8C4-420B-0D97-0893958B01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565EC3-795E-03D9-491B-DBF72CC418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95937-F8D5-79D2-0109-ED96626C709F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333911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4CBC3E-C8B8-12ED-B3A1-441759B22B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6B3C00-69C2-5095-6012-42329EDAC7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F94615-5D2F-45E0-8E70-5C4C29A7B6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36D331-80E8-9C9B-7E6E-F20EA061E0C1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795622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3D48B8-100E-C3F5-F381-54648DC4A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B2D07B-DFDD-B352-B8CE-8FBD11C13F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D28B0D-EBF6-1458-E400-F398B82D81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58C779-73BA-DD18-5EC7-EF961FACD0C8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566986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【建议时长】1:10</a:t>
            </a:r>
          </a:p>
          <a:p>
            <a:endParaRPr dirty="0"/>
          </a:p>
          <a:p>
            <a:r>
              <a:rPr dirty="0"/>
              <a:t>【</a:t>
            </a:r>
            <a:r>
              <a:rPr dirty="0" err="1"/>
              <a:t>本页讲稿</a:t>
            </a:r>
            <a:r>
              <a:rPr dirty="0"/>
              <a:t>】</a:t>
            </a:r>
          </a:p>
          <a:p>
            <a:r>
              <a:rPr dirty="0"/>
              <a:t>把各径向位置的事例按PMT峰值分组，可以看到小信号更倾向贡献约49纳秒的晚峰，大信号更倾向贡献约39纳秒的早峰，中间幅值同时包含两类。进一步比较绝对过阈时间，随着信号增大，PMT平均过阈时间明显提前，而tagger触发时间基本不变。这说明残差结构主要来自PMT侧，并提示仍存在与幅值或波形形态相关的效应。虽然恒比定时可以减弱传统time walk，但如果脉冲包含多个光子群、上升沿形状变化或噪声，仍可能保留幅值相关偏移。汇报时把这一页定位为‘待解决的系统学线索’，而不是已经完成的物理解释。</a:t>
            </a:r>
          </a:p>
          <a:p>
            <a:endParaRPr dirty="0"/>
          </a:p>
          <a:p>
            <a:r>
              <a:rPr dirty="0"/>
              <a:t>【</a:t>
            </a:r>
            <a:r>
              <a:rPr dirty="0" err="1"/>
              <a:t>过渡</a:t>
            </a:r>
            <a:r>
              <a:rPr dirty="0"/>
              <a:t>】</a:t>
            </a:r>
          </a:p>
          <a:p>
            <a:r>
              <a:rPr dirty="0" err="1"/>
              <a:t>最后把已经建立的结论、适用范围和下一步工作放在一起</a:t>
            </a:r>
            <a:r>
              <a:rPr dirty="0"/>
              <a:t>。</a:t>
            </a:r>
          </a:p>
          <a:p>
            <a:endParaRPr dirty="0"/>
          </a:p>
          <a:p>
            <a:r>
              <a:rPr dirty="0"/>
              <a:t>【</a:t>
            </a:r>
            <a:r>
              <a:rPr dirty="0" err="1"/>
              <a:t>答疑提示</a:t>
            </a:r>
            <a:r>
              <a:rPr dirty="0"/>
              <a:t>】</a:t>
            </a:r>
          </a:p>
          <a:p>
            <a:r>
              <a:rPr dirty="0" err="1"/>
              <a:t>建议下一步：统一波形质量选择；按幅值和形状建立时间校正；用LED</a:t>
            </a:r>
            <a:r>
              <a:rPr dirty="0"/>
              <a:t>/</a:t>
            </a:r>
            <a:r>
              <a:rPr dirty="0" err="1"/>
              <a:t>激光分离PMT</a:t>
            </a:r>
            <a:r>
              <a:rPr dirty="0"/>
              <a:t> </a:t>
            </a:r>
            <a:r>
              <a:rPr dirty="0" err="1"/>
              <a:t>TTS与电子学；在模拟中卷积完整读出响应</a:t>
            </a:r>
            <a:r>
              <a:rPr dirty="0"/>
              <a:t>。</a:t>
            </a:r>
          </a:p>
          <a:p>
            <a:endParaRPr dirty="0"/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19F221-25FB-3FDE-898E-14D5556AA4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F69D73-4164-00D5-BEBB-3D9C555FBF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B00E7B4-DA17-248D-D966-8DA09B11BB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35B35F-08F7-0B87-C89B-37FC0D2819C4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899762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A77BE-3893-E294-DF7B-3C73EDF6B8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C100CDF-DF59-8F64-282C-2EF6CFEC3C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B89D1E-02DC-8A1E-B4AE-82B5E827F6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AA389C-E0B4-2AA6-13A5-5BC32C661A3D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1559676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3">
            <a:extLst>
              <a:ext uri="{FF2B5EF4-FFF2-40B4-BE49-F238E27FC236}">
                <a16:creationId xmlns:a16="http://schemas.microsoft.com/office/drawing/2014/main" id="{53CADD66-37D2-46DB-A8EB-8D524340B4FB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buNone/>
              <a:defRPr sz="1800" b="0" i="0">
                <a:latin typeface="楷体"/>
                <a:ea typeface="楷体"/>
                <a:cs typeface="楷体"/>
              </a:defRPr>
            </a:lvl1pPr>
          </a:lstStyle>
          <a:p>
            <a:pPr>
              <a:buNone/>
            </a:pPr>
            <a:r>
              <a:t>2024.9.18</a:t>
            </a:r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CBA36E19-0018-4EDB-953F-C90D6E613B1E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buNone/>
              <a:defRPr/>
            </a:lvl1pPr>
          </a:lstStyle>
          <a:p>
            <a:pPr>
              <a:buNone/>
            </a:pPr>
            <a:r>
              <a:t> Shandong University</a:t>
            </a:r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8658E7AF-1C38-4A30-8756-FFA23DF5D16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buNone/>
              <a:defRPr sz="1800" b="1" i="0">
                <a:latin typeface="微软雅黑"/>
                <a:ea typeface="微软雅黑"/>
                <a:cs typeface="微软雅黑"/>
              </a:defRPr>
            </a:lvl1pPr>
          </a:lstStyle>
          <a:p>
            <a:pPr>
              <a:buNone/>
            </a:pPr>
            <a:r>
              <a:t>1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AC02943-C58D-4F37-98EC-5C0391A496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86" y="1276597"/>
            <a:ext cx="11020301" cy="4900367"/>
          </a:xfrm>
          <a:prstGeom prst="rect">
            <a:avLst/>
          </a:prstGeom>
        </p:spPr>
        <p:txBody>
          <a:bodyPr/>
          <a:lstStyle>
            <a:lvl1pPr>
              <a:buNone/>
              <a:defRPr sz="1800"/>
            </a:lvl1pPr>
          </a:lstStyle>
          <a:p>
            <a:pPr lvl="0">
              <a:buNone/>
            </a:pPr>
            <a:r>
              <a:t>单击此处编辑母版文本样式</a:t>
            </a:r>
          </a:p>
          <a:p>
            <a:pPr lvl="1">
              <a:buNone/>
            </a:pPr>
            <a:r>
              <a:t>第二级</a:t>
            </a:r>
          </a:p>
          <a:p>
            <a:pPr lvl="2">
              <a:buNone/>
            </a:pPr>
            <a:r>
              <a:t>第三级</a:t>
            </a:r>
          </a:p>
          <a:p>
            <a:pPr lvl="3">
              <a:buNone/>
            </a:pPr>
            <a:r>
              <a:t>第四级</a:t>
            </a:r>
          </a:p>
          <a:p>
            <a:pPr lvl="4">
              <a:buNone/>
            </a:pPr>
            <a:r>
              <a:t>第五级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9A774C0C-069E-4258-AFA8-2428A5A76360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buNone/>
              <a:defRPr/>
            </a:lvl1pPr>
          </a:lstStyle>
          <a:p>
            <a:pPr>
              <a:buNone/>
            </a:pPr>
            <a:endParaRPr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A396C2D7-AC9E-4FA4-93DE-11287728EF21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buNone/>
              <a:defRPr/>
            </a:lvl1pPr>
          </a:lstStyle>
          <a:p>
            <a:pPr>
              <a:buNone/>
            </a:pPr>
            <a:r>
              <a:t>Shandong University</a:t>
            </a:r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0561191D-B902-450C-B951-809AD6CEFF7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buNone/>
              <a:defRPr/>
            </a:lvl1pPr>
          </a:lstStyle>
          <a:p>
            <a:pPr>
              <a:buNone/>
            </a:pPr>
            <a:fld id="{C03A558E-3D61-46EA-B425-5C464EB6BEF3}" type="slidenum">
              <a:t>‹#›</a:t>
            </a:fld>
            <a:endParaRPr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C6C18D15-285C-4760-B6A9-5606134D9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7466"/>
            <a:ext cx="12192000" cy="662781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4400"/>
            </a:lvl1pPr>
          </a:lstStyle>
          <a:p>
            <a:r>
              <a:t>单击此处编辑母版标题样式</a:t>
            </a:r>
          </a:p>
        </p:txBody>
      </p:sp>
      <p:sp>
        <p:nvSpPr>
          <p:cNvPr id="12" name="内容占位符 2">
            <a:extLst>
              <a:ext uri="{FF2B5EF4-FFF2-40B4-BE49-F238E27FC236}">
                <a16:creationId xmlns:a16="http://schemas.microsoft.com/office/drawing/2014/main" id="{4111DA5D-F551-4AB9-B4FD-77DDDA3C3B9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91886" y="853491"/>
            <a:ext cx="11020301" cy="3598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latin typeface="华文新魏"/>
                <a:ea typeface="华文新魏"/>
                <a:cs typeface="华文新魏"/>
              </a:defRPr>
            </a:lvl1pPr>
          </a:lstStyle>
          <a:p>
            <a:pPr lvl="0">
              <a:buNone/>
            </a:pPr>
            <a:r>
              <a:t>单击此处编辑母版文本样式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F50118F-2640-46A4-B1A4-6B01172A0D05}"/>
              </a:ext>
            </a:extLst>
          </p:cNvPr>
          <p:cNvSpPr>
            <a:spLocks noGrp="1"/>
          </p:cNvSpPr>
          <p:nvPr>
            <p:ph type="dt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l"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tx1">
                    <a:tint val="75000"/>
                  </a:schemeClr>
                </a:solidFill>
                <a:latin typeface="楷体"/>
                <a:ea typeface="楷体"/>
                <a:cs typeface="楷体"/>
              </a:defRPr>
            </a:lvl1pPr>
          </a:lstStyle>
          <a:p>
            <a:pPr>
              <a:buNone/>
            </a:pPr>
            <a:r>
              <a:t>2024.12.11</a:t>
            </a: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DEF97AB-6231-45A0-947A-C731AF1D225D}"/>
              </a:ext>
            </a:extLst>
          </p:cNvPr>
          <p:cNvSpPr>
            <a:spLocks noGrp="1"/>
          </p:cNvSpPr>
          <p:nvPr>
            <p:ph type="ft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ct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lt"/>
                <a:cs typeface="+mn-lt"/>
              </a:defRPr>
            </a:lvl1pPr>
          </a:lstStyle>
          <a:p>
            <a:pPr>
              <a:buNone/>
            </a:pPr>
            <a:r>
              <a:t>Shandong University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E1FEE69-116C-47F4-9DBF-548123939B20}"/>
              </a:ext>
            </a:extLst>
          </p:cNvPr>
          <p:cNvSpPr>
            <a:spLocks noGrp="1"/>
          </p:cNvSpPr>
          <p:nvPr>
            <p:ph type="sldNum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r">
              <a:spcBef>
                <a:spcPts val="0"/>
              </a:spcBef>
              <a:spcAft>
                <a:spcPts val="0"/>
              </a:spcAft>
              <a:buNone/>
              <a:defRPr sz="1800" b="1" i="0">
                <a:solidFill>
                  <a:schemeClr val="tx1">
                    <a:tint val="75000"/>
                  </a:schemeClr>
                </a:solidFill>
                <a:latin typeface="楷体"/>
                <a:ea typeface="楷体"/>
                <a:cs typeface="楷体"/>
              </a:defRPr>
            </a:lvl1pPr>
          </a:lstStyle>
          <a:p>
            <a:pPr>
              <a:buNone/>
            </a:pPr>
            <a:r>
              <a:t>1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267CAF22-9E79-4E9F-81FE-5B3E56016B15}"/>
              </a:ext>
            </a:extLst>
          </p:cNvPr>
          <p:cNvSpPr>
            <a:spLocks noGrp="1"/>
          </p:cNvSpPr>
          <p:nvPr/>
        </p:nvSpPr>
        <p:spPr>
          <a:xfrm>
            <a:off x="197353" y="1591977"/>
            <a:ext cx="1168984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sz="5400" b="1">
                <a:latin typeface="华文新魏"/>
                <a:ea typeface="华文新魏"/>
                <a:cs typeface="华文新魏"/>
              </a:rPr>
              <a:t>恒信水袋测试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BD1557A2-CF0F-46B5-8353-FD05ACBE6141}"/>
              </a:ext>
            </a:extLst>
          </p:cNvPr>
          <p:cNvSpPr>
            <a:spLocks noGrp="1"/>
          </p:cNvSpPr>
          <p:nvPr/>
        </p:nvSpPr>
        <p:spPr>
          <a:xfrm>
            <a:off x="0" y="4148969"/>
            <a:ext cx="12192000" cy="1113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sz="2400" b="1">
                <a:latin typeface="楷体"/>
                <a:ea typeface="楷体"/>
                <a:cs typeface="楷体"/>
              </a:rPr>
              <a:t>黄子奇</a:t>
            </a:r>
          </a:p>
          <a:p>
            <a:pPr algn="ctr">
              <a:lnSpc>
                <a:spcPct val="150000"/>
              </a:lnSpc>
              <a:buNone/>
            </a:pPr>
            <a:r>
              <a:rPr sz="2400" b="1">
                <a:latin typeface="楷体"/>
                <a:ea typeface="楷体"/>
                <a:cs typeface="楷体"/>
              </a:rPr>
              <a:t>2025.12</a:t>
            </a:r>
          </a:p>
        </p:txBody>
      </p:sp>
      <p:pic>
        <p:nvPicPr>
          <p:cNvPr id="16" name="图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1516" y="3279290"/>
            <a:ext cx="2108968" cy="64574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hf hdr="0" dt="0"/>
  <p:txStyles>
    <p:titleStyle>
      <a:lvl1pPr algn="ctr">
        <a:lnSpc>
          <a:spcPct val="90000"/>
        </a:lnSpc>
        <a:spcBef>
          <a:spcPct val="0"/>
        </a:spcBef>
        <a:spcAft>
          <a:spcPct val="0"/>
        </a:spcAft>
        <a:buNone/>
        <a:defRPr sz="4800" b="1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华文新魏"/>
          <a:ea typeface="华文新魏"/>
          <a:cs typeface="华文新魏"/>
        </a:defRPr>
      </a:lvl1pPr>
      <a:lvl2pPr algn="ctr">
        <a:lnSpc>
          <a:spcPct val="90000"/>
        </a:lnSpc>
        <a:spcBef>
          <a:spcPct val="0"/>
        </a:spcBef>
        <a:spcAft>
          <a:spcPct val="0"/>
        </a:spcAft>
        <a:buNone/>
        <a:defRPr sz="4800" b="1">
          <a:solidFill>
            <a:schemeClr val="tx1"/>
          </a:solidFill>
          <a:latin typeface="华文新魏"/>
          <a:ea typeface="华文新魏"/>
          <a:cs typeface="华文新魏"/>
        </a:defRPr>
      </a:lvl2pPr>
      <a:lvl3pPr algn="ctr">
        <a:lnSpc>
          <a:spcPct val="90000"/>
        </a:lnSpc>
        <a:spcBef>
          <a:spcPct val="0"/>
        </a:spcBef>
        <a:spcAft>
          <a:spcPct val="0"/>
        </a:spcAft>
        <a:buNone/>
        <a:defRPr sz="4800" b="1">
          <a:solidFill>
            <a:schemeClr val="tx1"/>
          </a:solidFill>
          <a:latin typeface="华文新魏"/>
          <a:ea typeface="华文新魏"/>
          <a:cs typeface="华文新魏"/>
        </a:defRPr>
      </a:lvl3pPr>
      <a:lvl4pPr algn="ctr">
        <a:lnSpc>
          <a:spcPct val="90000"/>
        </a:lnSpc>
        <a:spcBef>
          <a:spcPct val="0"/>
        </a:spcBef>
        <a:spcAft>
          <a:spcPct val="0"/>
        </a:spcAft>
        <a:buNone/>
        <a:defRPr sz="4800" b="1">
          <a:solidFill>
            <a:schemeClr val="tx1"/>
          </a:solidFill>
          <a:latin typeface="华文新魏"/>
          <a:ea typeface="华文新魏"/>
          <a:cs typeface="华文新魏"/>
        </a:defRPr>
      </a:lvl4pPr>
      <a:lvl5pPr algn="ctr">
        <a:lnSpc>
          <a:spcPct val="90000"/>
        </a:lnSpc>
        <a:spcBef>
          <a:spcPct val="0"/>
        </a:spcBef>
        <a:spcAft>
          <a:spcPct val="0"/>
        </a:spcAft>
        <a:buNone/>
        <a:defRPr sz="4800" b="1">
          <a:solidFill>
            <a:schemeClr val="tx1"/>
          </a:solidFill>
          <a:latin typeface="华文新魏"/>
          <a:ea typeface="华文新魏"/>
          <a:cs typeface="华文新魏"/>
        </a:defRPr>
      </a:lvl5pPr>
      <a:lvl6pPr marL="457200" algn="ctr">
        <a:lnSpc>
          <a:spcPct val="90000"/>
        </a:lnSpc>
        <a:spcBef>
          <a:spcPct val="0"/>
        </a:spcBef>
        <a:spcAft>
          <a:spcPct val="0"/>
        </a:spcAft>
        <a:buNone/>
        <a:defRPr sz="4800" b="1">
          <a:solidFill>
            <a:schemeClr val="tx1"/>
          </a:solidFill>
          <a:latin typeface="华文新魏"/>
          <a:ea typeface="华文新魏"/>
          <a:cs typeface="华文新魏"/>
        </a:defRPr>
      </a:lvl6pPr>
      <a:lvl7pPr marL="914400" algn="ctr">
        <a:lnSpc>
          <a:spcPct val="90000"/>
        </a:lnSpc>
        <a:spcBef>
          <a:spcPct val="0"/>
        </a:spcBef>
        <a:spcAft>
          <a:spcPct val="0"/>
        </a:spcAft>
        <a:buNone/>
        <a:defRPr sz="4800" b="1">
          <a:solidFill>
            <a:schemeClr val="tx1"/>
          </a:solidFill>
          <a:latin typeface="华文新魏"/>
          <a:ea typeface="华文新魏"/>
          <a:cs typeface="华文新魏"/>
        </a:defRPr>
      </a:lvl7pPr>
      <a:lvl8pPr marL="1371600" algn="ctr">
        <a:lnSpc>
          <a:spcPct val="90000"/>
        </a:lnSpc>
        <a:spcBef>
          <a:spcPct val="0"/>
        </a:spcBef>
        <a:spcAft>
          <a:spcPct val="0"/>
        </a:spcAft>
        <a:buNone/>
        <a:defRPr sz="4800" b="1">
          <a:solidFill>
            <a:schemeClr val="tx1"/>
          </a:solidFill>
          <a:latin typeface="华文新魏"/>
          <a:ea typeface="华文新魏"/>
          <a:cs typeface="华文新魏"/>
        </a:defRPr>
      </a:lvl8pPr>
      <a:lvl9pPr marL="1828800" algn="ctr">
        <a:lnSpc>
          <a:spcPct val="90000"/>
        </a:lnSpc>
        <a:spcBef>
          <a:spcPct val="0"/>
        </a:spcBef>
        <a:spcAft>
          <a:spcPct val="0"/>
        </a:spcAft>
        <a:buNone/>
        <a:defRPr sz="4800" b="1">
          <a:solidFill>
            <a:schemeClr val="tx1"/>
          </a:solidFill>
          <a:latin typeface="华文新魏"/>
          <a:ea typeface="华文新魏"/>
          <a:cs typeface="华文新魏"/>
        </a:defRPr>
      </a:lvl9pPr>
    </p:titleStyle>
    <p:bodyStyle>
      <a:lvl1pPr marL="228600" indent="-228600" algn="l">
        <a:lnSpc>
          <a:spcPct val="90000"/>
        </a:lnSpc>
        <a:spcBef>
          <a:spcPts val="1000"/>
        </a:spcBef>
        <a:spcAft>
          <a:spcPct val="0"/>
        </a:spcAft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spcAft>
          <a:spcPct val="0"/>
        </a:spcAft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spcAft>
          <a:spcPct val="0"/>
        </a:spcAft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spcAft>
          <a:spcPct val="0"/>
        </a:spcAft>
        <a:buFont typeface="Arial"/>
        <a:buChar char="•"/>
        <a:defRPr kern="12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spcAft>
          <a:spcPct val="0"/>
        </a:spcAft>
        <a:buFont typeface="Arial"/>
        <a:buChar char="•"/>
        <a:defRPr kern="12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1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.png"/><Relationship Id="rId9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24.png"/><Relationship Id="rId4" Type="http://schemas.openxmlformats.org/officeDocument/2006/relationships/image" Target="../media/image2.png"/><Relationship Id="rId9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3" Type="http://schemas.openxmlformats.org/officeDocument/2006/relationships/image" Target="../media/image1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24.png"/><Relationship Id="rId15" Type="http://schemas.openxmlformats.org/officeDocument/2006/relationships/image" Target="../media/image43.png"/><Relationship Id="rId10" Type="http://schemas.openxmlformats.org/officeDocument/2006/relationships/image" Target="../media/image38.png"/><Relationship Id="rId4" Type="http://schemas.openxmlformats.org/officeDocument/2006/relationships/image" Target="../media/image2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5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6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7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0.png"/><Relationship Id="rId5" Type="http://schemas.openxmlformats.org/officeDocument/2006/relationships/image" Target="../media/image12.png"/><Relationship Id="rId4" Type="http://schemas.openxmlformats.org/officeDocument/2006/relationships/image" Target="../media/image2.png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DB9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E5647860-926F-4232-9899-92D9569E4FE6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16" name="图片 11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550727" y="114300"/>
            <a:ext cx="1679845" cy="514350"/>
          </a:xfrm>
          <a:prstGeom prst="rect">
            <a:avLst/>
          </a:prstGeom>
        </p:spPr>
      </p:pic>
      <p:pic>
        <p:nvPicPr>
          <p:cNvPr id="17" name="图片 12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2793889" y="76200"/>
            <a:ext cx="2889472" cy="57150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B90FB430-B872-450D-897D-A4C4228E89ED}"/>
              </a:ext>
            </a:extLst>
          </p:cNvPr>
          <p:cNvSpPr>
            <a:spLocks noGrp="1"/>
          </p:cNvSpPr>
          <p:nvPr/>
        </p:nvSpPr>
        <p:spPr>
          <a:xfrm>
            <a:off x="571500" y="1714500"/>
            <a:ext cx="619125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3750" b="1">
                <a:solidFill>
                  <a:srgbClr val="122433"/>
                </a:solidFill>
              </a:defRPr>
            </a:pPr>
            <a:r>
              <a:rPr sz="3750" b="1">
                <a:solidFill>
                  <a:srgbClr val="122433"/>
                </a:solidFill>
              </a:rPr>
              <a:t>水上探测器原型样机测试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3BE30133-46F0-415D-B3D4-B62F97213160}"/>
                  </a:ext>
                </a:extLst>
              </p:cNvPr>
              <p:cNvSpPr>
                <a:spLocks noGrp="1"/>
              </p:cNvSpPr>
              <p:nvPr/>
            </p:nvSpPr>
            <p:spPr>
              <a:xfrm>
                <a:off x="590550" y="3102084"/>
                <a:ext cx="5334000" cy="1669941"/>
              </a:xfrm>
              <a:prstGeom prst="rect">
                <a:avLst/>
              </a:prstGeom>
              <a:noFill/>
              <a:ln w="0">
                <a:noFill/>
                <a:prstDash val="solid"/>
              </a:ln>
            </p:spPr>
            <p:txBody>
              <a:bodyPr/>
              <a:lstStyle/>
              <a:p>
                <a:pPr algn="ctr">
                  <a:lnSpc>
                    <a:spcPct val="150000"/>
                  </a:lnSpc>
                  <a:buNone/>
                  <a:defRPr sz="2250" b="1">
                    <a:solidFill>
                      <a:srgbClr val="3A7D22"/>
                    </a:solidFill>
                  </a:defRPr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zh-CN" altLang="en-US" sz="2250" i="0" dirty="0">
                            <a:solidFill>
                              <a:srgbClr val="3A7D22"/>
                            </a:solidFill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zh-CN" altLang="en-US" sz="2250" i="0" dirty="0">
                            <a:solidFill>
                              <a:srgbClr val="3A7D22"/>
                            </a:solidFill>
                          </a:rPr>
                          <m:t>黄子奇</m:t>
                        </m:r>
                      </m:e>
                      <m:sup>
                        <m:r>
                          <a:rPr lang="en-US" altLang="zh-CN" sz="2250" b="0" i="1" smtClean="0">
                            <a:solidFill>
                              <a:srgbClr val="3A7D2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zh-CN" altLang="en-US" sz="2250" dirty="0">
                    <a:solidFill>
                      <a:srgbClr val="3A7D22"/>
                    </a:solidFill>
                  </a:rPr>
                  <a:t>，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en-US" sz="2250" i="0" dirty="0">
                            <a:solidFill>
                              <a:srgbClr val="3A7D22"/>
                            </a:solidFill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zh-CN" altLang="en-US" sz="2250" i="0" dirty="0">
                            <a:solidFill>
                              <a:srgbClr val="3A7D22"/>
                            </a:solidFill>
                          </a:rPr>
                          <m:t>刘佳</m:t>
                        </m:r>
                      </m:e>
                      <m:sup>
                        <m:r>
                          <a:rPr lang="en-US" altLang="zh-CN" sz="2250" b="1" i="1" dirty="0" smtClean="0">
                            <a:solidFill>
                              <a:srgbClr val="3A7D2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altLang="zh-CN" sz="2250" b="0" i="1" smtClean="0">
                        <a:solidFill>
                          <a:srgbClr val="3A7D22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zh-CN" altLang="en-US" sz="2250" dirty="0">
                    <a:solidFill>
                      <a:srgbClr val="3A7D22"/>
                    </a:solidFill>
                  </a:rPr>
                  <a:t>，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en-US" sz="2250" i="0" dirty="0">
                            <a:solidFill>
                              <a:srgbClr val="3A7D22"/>
                            </a:solidFill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zh-CN" altLang="en-US" sz="2250" i="0" dirty="0">
                            <a:solidFill>
                              <a:srgbClr val="3A7D22"/>
                            </a:solidFill>
                          </a:rPr>
                          <m:t>冯存峰</m:t>
                        </m:r>
                      </m:e>
                      <m:sup>
                        <m:r>
                          <a:rPr lang="en-US" altLang="zh-CN" sz="2250" b="0" i="1">
                            <a:solidFill>
                              <a:srgbClr val="3A7D2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en-US" altLang="zh-CN" sz="2250" b="0" i="1">
                        <a:solidFill>
                          <a:srgbClr val="3A7D22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zh-CN" altLang="en-US" sz="2250" dirty="0">
                    <a:solidFill>
                      <a:srgbClr val="3A7D22"/>
                    </a:solidFill>
                  </a:rPr>
                  <a:t>，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en-US" sz="2250" i="0" dirty="0">
                            <a:solidFill>
                              <a:srgbClr val="3A7D22"/>
                            </a:solidFill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zh-CN" altLang="en-US" sz="2250" i="0" dirty="0">
                            <a:solidFill>
                              <a:srgbClr val="3A7D22"/>
                            </a:solidFill>
                          </a:rPr>
                          <m:t>刘栋</m:t>
                        </m:r>
                      </m:e>
                      <m:sup>
                        <m:r>
                          <a:rPr lang="en-US" altLang="zh-CN" sz="2250" b="0" i="1">
                            <a:solidFill>
                              <a:srgbClr val="3A7D2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endParaRPr lang="en-US" altLang="zh-CN" sz="2250" dirty="0">
                  <a:solidFill>
                    <a:srgbClr val="3A7D22"/>
                  </a:solidFill>
                </a:endParaRPr>
              </a:p>
              <a:p>
                <a:pPr algn="ctr">
                  <a:lnSpc>
                    <a:spcPct val="150000"/>
                  </a:lnSpc>
                  <a:buNone/>
                  <a:defRPr sz="2250" b="1">
                    <a:solidFill>
                      <a:srgbClr val="3A7D22"/>
                    </a:solidFill>
                  </a:defRPr>
                </a:pPr>
                <a:endParaRPr lang="en-US" altLang="zh-CN" sz="2250" b="1" dirty="0">
                  <a:solidFill>
                    <a:srgbClr val="3A7D22"/>
                  </a:solidFill>
                </a:endParaRPr>
              </a:p>
              <a:p>
                <a:pPr marL="457200" indent="-457200" algn="ctr">
                  <a:lnSpc>
                    <a:spcPct val="150000"/>
                  </a:lnSpc>
                  <a:buAutoNum type="arabicPeriod"/>
                  <a:defRPr sz="2250" b="1">
                    <a:solidFill>
                      <a:srgbClr val="3A7D22"/>
                    </a:solidFill>
                  </a:defRPr>
                </a:pPr>
                <a:r>
                  <a:rPr lang="zh-CN" altLang="en-US" sz="2000" b="1" dirty="0">
                    <a:solidFill>
                      <a:srgbClr val="3A7D22"/>
                    </a:solidFill>
                  </a:rPr>
                  <a:t>山东大学</a:t>
                </a:r>
                <a:endParaRPr lang="en-US" altLang="zh-CN" sz="2000" b="1" dirty="0">
                  <a:solidFill>
                    <a:srgbClr val="3A7D22"/>
                  </a:solidFill>
                </a:endParaRPr>
              </a:p>
              <a:p>
                <a:pPr marL="457200" indent="-457200" algn="ctr">
                  <a:lnSpc>
                    <a:spcPct val="150000"/>
                  </a:lnSpc>
                  <a:buAutoNum type="arabicPeriod"/>
                  <a:defRPr sz="2250" b="1">
                    <a:solidFill>
                      <a:srgbClr val="3A7D22"/>
                    </a:solidFill>
                  </a:defRPr>
                </a:pPr>
                <a:r>
                  <a:rPr lang="zh-CN" altLang="en-US" sz="2000" b="1" dirty="0">
                    <a:solidFill>
                      <a:srgbClr val="3A7D22"/>
                    </a:solidFill>
                  </a:rPr>
                  <a:t>中国科学院高能物理研究所</a:t>
                </a:r>
                <a:endParaRPr lang="en-US" altLang="zh-CN" sz="2000" b="1" dirty="0">
                  <a:solidFill>
                    <a:srgbClr val="3A7D22"/>
                  </a:solidFill>
                </a:endParaRPr>
              </a:p>
              <a:p>
                <a:pPr algn="ctr">
                  <a:lnSpc>
                    <a:spcPct val="150000"/>
                  </a:lnSpc>
                  <a:buNone/>
                  <a:defRPr sz="2250" b="1">
                    <a:solidFill>
                      <a:srgbClr val="3A7D22"/>
                    </a:solidFill>
                  </a:defRPr>
                </a:pPr>
                <a:endParaRPr lang="en-US" altLang="zh-CN" sz="2250" b="1" dirty="0">
                  <a:solidFill>
                    <a:srgbClr val="3A7D22"/>
                  </a:solidFill>
                </a:endParaRPr>
              </a:p>
              <a:p>
                <a:pPr algn="ctr">
                  <a:lnSpc>
                    <a:spcPct val="150000"/>
                  </a:lnSpc>
                  <a:buNone/>
                  <a:defRPr sz="2250" b="1">
                    <a:solidFill>
                      <a:srgbClr val="3A7D22"/>
                    </a:solidFill>
                  </a:defRPr>
                </a:pPr>
                <a:r>
                  <a:rPr lang="en-US" altLang="zh-CN" sz="2250" b="1" dirty="0">
                    <a:solidFill>
                      <a:srgbClr val="3A7D22"/>
                    </a:solidFill>
                  </a:rPr>
                  <a:t>2026.8.18</a:t>
                </a:r>
              </a:p>
              <a:p>
                <a:pPr algn="ctr">
                  <a:lnSpc>
                    <a:spcPct val="150000"/>
                  </a:lnSpc>
                  <a:buNone/>
                  <a:defRPr sz="2250" b="1">
                    <a:solidFill>
                      <a:srgbClr val="3A7D22"/>
                    </a:solidFill>
                  </a:defRPr>
                </a:pPr>
                <a:r>
                  <a:rPr lang="en-US" sz="2250" b="1" dirty="0" err="1">
                    <a:solidFill>
                      <a:srgbClr val="3A7D22"/>
                    </a:solidFill>
                  </a:rPr>
                  <a:t>山东青岛</a:t>
                </a:r>
                <a:endParaRPr sz="2250" b="1" dirty="0">
                  <a:solidFill>
                    <a:srgbClr val="3A7D22"/>
                  </a:solidFill>
                </a:endParaRPr>
              </a:p>
            </p:txBody>
          </p:sp>
        </mc:Choice>
        <mc:Fallback xmlns="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3BE30133-46F0-415D-B3D4-B62F9721316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550" y="3102084"/>
                <a:ext cx="5334000" cy="1669941"/>
              </a:xfrm>
              <a:prstGeom prst="rect">
                <a:avLst/>
              </a:prstGeom>
              <a:blipFill>
                <a:blip r:embed="rId5"/>
                <a:stretch>
                  <a:fillRect b="-118978"/>
                </a:stretch>
              </a:blipFill>
              <a:ln w="0">
                <a:noFill/>
                <a:prstDash val="solid"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矩形 6">
            <a:extLst>
              <a:ext uri="{FF2B5EF4-FFF2-40B4-BE49-F238E27FC236}">
                <a16:creationId xmlns:a16="http://schemas.microsoft.com/office/drawing/2014/main" id="{77C78969-B6F1-4E97-9419-15E8BE09FAE5}"/>
              </a:ext>
            </a:extLst>
          </p:cNvPr>
          <p:cNvSpPr>
            <a:spLocks noGrp="1"/>
          </p:cNvSpPr>
          <p:nvPr/>
        </p:nvSpPr>
        <p:spPr>
          <a:xfrm>
            <a:off x="590550" y="3876675"/>
            <a:ext cx="5810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425" b="0">
                <a:solidFill>
                  <a:srgbClr val="4E6475"/>
                </a:solidFill>
              </a:defRPr>
            </a:pPr>
            <a:endParaRPr sz="1425" b="0">
              <a:solidFill>
                <a:srgbClr val="4E6475"/>
              </a:solidFill>
            </a:endParaRP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35A48804-7EB1-4B1F-8EBA-CD788F1D6460}"/>
              </a:ext>
            </a:extLst>
          </p:cNvPr>
          <p:cNvSpPr>
            <a:spLocks noGrp="1"/>
          </p:cNvSpPr>
          <p:nvPr/>
        </p:nvSpPr>
        <p:spPr>
          <a:xfrm>
            <a:off x="6924675" y="1143000"/>
            <a:ext cx="4695825" cy="4810125"/>
          </a:xfrm>
          <a:prstGeom prst="roundRect">
            <a:avLst>
              <a:gd name="adj" fmla="val 2434"/>
            </a:avLst>
          </a:prstGeom>
          <a:solidFill>
            <a:srgbClr val="FFFFFF"/>
          </a:solidFill>
          <a:ln w="9525">
            <a:solidFill>
              <a:srgbClr val="3A7D22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54CCDF42-67B5-42EA-B979-10509AF1CC19}"/>
              </a:ext>
            </a:extLst>
          </p:cNvPr>
          <p:cNvSpPr>
            <a:spLocks noGrp="1"/>
          </p:cNvSpPr>
          <p:nvPr/>
        </p:nvSpPr>
        <p:spPr>
          <a:xfrm>
            <a:off x="590550" y="5905500"/>
            <a:ext cx="4953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425" b="1">
                <a:solidFill>
                  <a:srgbClr val="FFFFFF"/>
                </a:solidFill>
              </a:defRPr>
            </a:pPr>
            <a:endParaRPr sz="1425" b="1" dirty="0">
              <a:solidFill>
                <a:srgbClr val="FFFFFF"/>
              </a:solidFill>
            </a:endParaRPr>
          </a:p>
        </p:txBody>
      </p:sp>
      <p:pic>
        <p:nvPicPr>
          <p:cNvPr id="24" name="图片 2"/>
          <p:cNvPicPr>
            <a:picLocks noChangeAspect="1"/>
          </p:cNvPicPr>
          <p:nvPr/>
        </p:nvPicPr>
        <p:blipFill>
          <a:blip r:embed="rId6"/>
          <a:srcRect t="10366" b="8322"/>
          <a:stretch>
            <a:fillRect/>
          </a:stretch>
        </p:blipFill>
        <p:spPr>
          <a:xfrm>
            <a:off x="7114731" y="1225707"/>
            <a:ext cx="4315711" cy="4679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6599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DB9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>
            <a:extLst>
              <a:ext uri="{FF2B5EF4-FFF2-40B4-BE49-F238E27FC236}">
                <a16:creationId xmlns:a16="http://schemas.microsoft.com/office/drawing/2014/main" id="{77F34909-F943-4039-B221-2F6C7D78AC0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2390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261" name="图片 17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96111" y="104775"/>
            <a:ext cx="1617629" cy="495300"/>
          </a:xfrm>
          <a:prstGeom prst="rect">
            <a:avLst/>
          </a:prstGeom>
        </p:spPr>
      </p:pic>
      <p:pic>
        <p:nvPicPr>
          <p:cNvPr id="262" name="图片 18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2622972" y="76200"/>
            <a:ext cx="2793156" cy="55245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F1E81ECC-1DA3-439E-95C4-0D1CA7F0835B}"/>
              </a:ext>
            </a:extLst>
          </p:cNvPr>
          <p:cNvSpPr>
            <a:spLocks noGrp="1"/>
          </p:cNvSpPr>
          <p:nvPr/>
        </p:nvSpPr>
        <p:spPr>
          <a:xfrm>
            <a:off x="7524750" y="180975"/>
            <a:ext cx="41910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350" b="0">
                <a:solidFill>
                  <a:srgbClr val="4E6475"/>
                </a:solidFill>
              </a:defRPr>
            </a:pPr>
            <a:r>
              <a:rPr sz="1350">
                <a:solidFill>
                  <a:srgbClr val="4E6475"/>
                </a:solidFill>
              </a:rPr>
              <a:t>水上探测器原型样机测试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7B61327C-319D-422A-B5BB-FED68D43AA10}"/>
              </a:ext>
            </a:extLst>
          </p:cNvPr>
          <p:cNvSpPr>
            <a:spLocks noGrp="1"/>
          </p:cNvSpPr>
          <p:nvPr/>
        </p:nvSpPr>
        <p:spPr>
          <a:xfrm>
            <a:off x="228600" y="781050"/>
            <a:ext cx="11734800" cy="419100"/>
          </a:xfrm>
          <a:prstGeom prst="rect">
            <a:avLst/>
          </a:prstGeom>
          <a:solidFill>
            <a:srgbClr val="8ED145"/>
          </a:solidFill>
          <a:ln w="9525">
            <a:solidFill>
              <a:srgbClr val="3A7D22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13BF637E-C7F7-456C-8A03-9E6C77232BF2}"/>
              </a:ext>
            </a:extLst>
          </p:cNvPr>
          <p:cNvSpPr>
            <a:spLocks noGrp="1"/>
          </p:cNvSpPr>
          <p:nvPr/>
        </p:nvSpPr>
        <p:spPr>
          <a:xfrm>
            <a:off x="438150" y="828675"/>
            <a:ext cx="9334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2250" b="1">
                <a:solidFill>
                  <a:srgbClr val="122433"/>
                </a:solidFill>
              </a:defRPr>
            </a:pPr>
            <a:r>
              <a:rPr sz="2250" b="1" dirty="0" err="1">
                <a:solidFill>
                  <a:srgbClr val="122433"/>
                </a:solidFill>
              </a:rPr>
              <a:t>垂直</a:t>
            </a:r>
            <a:r>
              <a:rPr sz="2250" b="1" dirty="0">
                <a:solidFill>
                  <a:srgbClr val="122433"/>
                </a:solidFill>
              </a:rPr>
              <a:t> μ </a:t>
            </a:r>
            <a:r>
              <a:rPr sz="2250" b="1" dirty="0" err="1">
                <a:solidFill>
                  <a:srgbClr val="122433"/>
                </a:solidFill>
              </a:rPr>
              <a:t>子：数据与模拟呈现一致的径向下降趋势</a:t>
            </a:r>
            <a:endParaRPr sz="2250" b="1" dirty="0">
              <a:solidFill>
                <a:srgbClr val="122433"/>
              </a:solidFill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B212CB1D-1CAD-4E41-9707-DD1CE460B0FF}"/>
              </a:ext>
            </a:extLst>
          </p:cNvPr>
          <p:cNvSpPr>
            <a:spLocks noGrp="1"/>
          </p:cNvSpPr>
          <p:nvPr/>
        </p:nvSpPr>
        <p:spPr>
          <a:xfrm>
            <a:off x="10096500" y="866775"/>
            <a:ext cx="16002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350" b="1">
                <a:solidFill>
                  <a:srgbClr val="3A7D22"/>
                </a:solidFill>
              </a:defRPr>
            </a:pPr>
            <a:r>
              <a:rPr sz="1350" b="1">
                <a:solidFill>
                  <a:srgbClr val="3A7D22"/>
                </a:solidFill>
              </a:rPr>
              <a:t>实验</a:t>
            </a: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0CCF4252-CC06-41A5-BF09-A2D3509A3C57}"/>
              </a:ext>
            </a:extLst>
          </p:cNvPr>
          <p:cNvSpPr>
            <a:spLocks noGrp="1"/>
          </p:cNvSpPr>
          <p:nvPr/>
        </p:nvSpPr>
        <p:spPr>
          <a:xfrm>
            <a:off x="228600" y="1381125"/>
            <a:ext cx="11734800" cy="5105400"/>
          </a:xfrm>
          <a:prstGeom prst="roundRect">
            <a:avLst>
              <a:gd name="adj" fmla="val 2239"/>
            </a:avLst>
          </a:prstGeom>
          <a:solidFill>
            <a:srgbClr val="FFFFFF"/>
          </a:solidFill>
          <a:ln w="9525">
            <a:solidFill>
              <a:srgbClr val="3A7D22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25D85B50-4682-45E3-859E-E94F8B8FABBF}"/>
              </a:ext>
            </a:extLst>
          </p:cNvPr>
          <p:cNvSpPr>
            <a:spLocks noGrp="1"/>
          </p:cNvSpPr>
          <p:nvPr/>
        </p:nvSpPr>
        <p:spPr>
          <a:xfrm>
            <a:off x="11306175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975" b="0">
                <a:solidFill>
                  <a:srgbClr val="FFFFFF"/>
                </a:solidFill>
              </a:defRPr>
            </a:pPr>
            <a:r>
              <a:rPr sz="975" b="0" dirty="0">
                <a:solidFill>
                  <a:srgbClr val="FFFFFF"/>
                </a:solidFill>
              </a:rPr>
              <a:t>0</a:t>
            </a:r>
            <a:r>
              <a:rPr lang="en-US" sz="975" b="0" dirty="0">
                <a:solidFill>
                  <a:srgbClr val="FFFFFF"/>
                </a:solidFill>
              </a:rPr>
              <a:t>9</a:t>
            </a:r>
            <a:endParaRPr sz="975" b="0" dirty="0">
              <a:solidFill>
                <a:srgbClr val="FFFFFF"/>
              </a:solidFill>
            </a:endParaRPr>
          </a:p>
        </p:txBody>
      </p:sp>
      <p:pic>
        <p:nvPicPr>
          <p:cNvPr id="269" name="图片 25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3872744" y="2240484"/>
            <a:ext cx="4576124" cy="3303066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E5223810-02AE-40E9-94C5-ECF7B850E30A}"/>
              </a:ext>
            </a:extLst>
          </p:cNvPr>
          <p:cNvSpPr>
            <a:spLocks noGrp="1"/>
          </p:cNvSpPr>
          <p:nvPr/>
        </p:nvSpPr>
        <p:spPr>
          <a:xfrm>
            <a:off x="8461127" y="1809650"/>
            <a:ext cx="2857500" cy="1562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950" b="1">
                <a:solidFill>
                  <a:srgbClr val="B6282E"/>
                </a:solidFill>
              </a:defRPr>
            </a:pPr>
            <a:r>
              <a:rPr kumimoji="0" lang="en-US" altLang="zh-CN" sz="3225" b="1" i="0" u="none" strike="noStrike" kern="1200" cap="none" spc="0" normalizeH="0" baseline="0" noProof="0" dirty="0">
                <a:ln>
                  <a:noFill/>
                </a:ln>
                <a:solidFill>
                  <a:srgbClr val="3A7D22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100cm </a:t>
            </a:r>
            <a:r>
              <a:rPr kumimoji="0" lang="zh-CN" altLang="en-US" sz="3225" b="1" i="0" u="none" strike="noStrike" kern="1200" cap="none" spc="0" normalizeH="0" baseline="0" noProof="0" dirty="0">
                <a:ln>
                  <a:noFill/>
                </a:ln>
                <a:solidFill>
                  <a:srgbClr val="3A7D22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水深</a:t>
            </a:r>
            <a:endParaRPr sz="1950" b="1" dirty="0">
              <a:solidFill>
                <a:srgbClr val="B6282E"/>
              </a:solidFill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CF423445-9739-4E4C-AD3F-DECC3C129D8F}"/>
              </a:ext>
            </a:extLst>
          </p:cNvPr>
          <p:cNvSpPr>
            <a:spLocks noGrp="1"/>
          </p:cNvSpPr>
          <p:nvPr/>
        </p:nvSpPr>
        <p:spPr>
          <a:xfrm>
            <a:off x="8553450" y="2676525"/>
            <a:ext cx="3143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3225" b="1">
                <a:solidFill>
                  <a:srgbClr val="B6282E"/>
                </a:solidFill>
              </a:defRPr>
            </a:pPr>
            <a:r>
              <a:rPr lang="en-US" altLang="zh-CN" sz="3225" b="1" dirty="0">
                <a:solidFill>
                  <a:srgbClr val="3A7D22"/>
                </a:solidFill>
              </a:rPr>
              <a:t>~57 </a:t>
            </a:r>
            <a:r>
              <a:rPr lang="en-US" altLang="zh-CN" sz="3225" b="1" dirty="0" err="1">
                <a:solidFill>
                  <a:srgbClr val="3A7D22"/>
                </a:solidFill>
              </a:rPr>
              <a:t>p.e.</a:t>
            </a:r>
            <a:endParaRPr sz="3225" b="1" dirty="0">
              <a:solidFill>
                <a:srgbClr val="B6282E"/>
              </a:solidFill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23CA1052-8177-475E-AAD8-946DE2781A1A}"/>
              </a:ext>
            </a:extLst>
          </p:cNvPr>
          <p:cNvSpPr>
            <a:spLocks noGrp="1"/>
          </p:cNvSpPr>
          <p:nvPr/>
        </p:nvSpPr>
        <p:spPr>
          <a:xfrm>
            <a:off x="8553450" y="3314700"/>
            <a:ext cx="31432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1425" b="0">
                <a:solidFill>
                  <a:srgbClr val="4E6475"/>
                </a:solidFill>
              </a:defRPr>
            </a:pPr>
            <a:r>
              <a:rPr sz="1425" b="0">
                <a:solidFill>
                  <a:srgbClr val="4E6475"/>
                </a:solidFill>
              </a:rPr>
              <a:t>距中心 20 cm 的实验 MPV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8124FCBE-10A3-4E26-B3D6-FA08DBD47D25}"/>
              </a:ext>
            </a:extLst>
          </p:cNvPr>
          <p:cNvSpPr>
            <a:spLocks noGrp="1"/>
          </p:cNvSpPr>
          <p:nvPr/>
        </p:nvSpPr>
        <p:spPr>
          <a:xfrm>
            <a:off x="8553450" y="4010025"/>
            <a:ext cx="3143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3225" b="1">
                <a:solidFill>
                  <a:srgbClr val="3A7D22"/>
                </a:solidFill>
              </a:defRPr>
            </a:pPr>
            <a:r>
              <a:rPr lang="en-US" altLang="zh-CN" sz="3225" b="1" dirty="0">
                <a:solidFill>
                  <a:srgbClr val="3A7D22"/>
                </a:solidFill>
              </a:rPr>
              <a:t>&gt;10 </a:t>
            </a:r>
            <a:r>
              <a:rPr lang="en-US" altLang="zh-CN" sz="3225" b="1" dirty="0" err="1">
                <a:solidFill>
                  <a:srgbClr val="3A7D22"/>
                </a:solidFill>
              </a:rPr>
              <a:t>p.e.</a:t>
            </a:r>
            <a:endParaRPr lang="en-US" altLang="zh-CN" sz="3225" b="1" dirty="0">
              <a:solidFill>
                <a:srgbClr val="3A7D22"/>
              </a:solidFill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62F745AC-1877-4B1B-A5B6-4BA5F89F40A1}"/>
              </a:ext>
            </a:extLst>
          </p:cNvPr>
          <p:cNvSpPr>
            <a:spLocks noGrp="1"/>
          </p:cNvSpPr>
          <p:nvPr/>
        </p:nvSpPr>
        <p:spPr>
          <a:xfrm>
            <a:off x="8553450" y="4648200"/>
            <a:ext cx="31432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1425" b="0">
                <a:solidFill>
                  <a:srgbClr val="4E6475"/>
                </a:solidFill>
              </a:defRPr>
            </a:pPr>
            <a:r>
              <a:rPr sz="1425" b="0">
                <a:solidFill>
                  <a:srgbClr val="4E6475"/>
                </a:solidFill>
              </a:rPr>
              <a:t>距中心约 60 cm 仍可收集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85B93914-37A5-4083-9CEC-548A0D266CE6}"/>
              </a:ext>
            </a:extLst>
          </p:cNvPr>
          <p:cNvSpPr>
            <a:spLocks noGrp="1"/>
          </p:cNvSpPr>
          <p:nvPr/>
        </p:nvSpPr>
        <p:spPr>
          <a:xfrm>
            <a:off x="3550662" y="5843588"/>
            <a:ext cx="5987973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425" b="0">
                <a:solidFill>
                  <a:srgbClr val="4E6475"/>
                </a:solidFill>
              </a:defRPr>
            </a:pPr>
            <a:r>
              <a:rPr sz="1425" b="0" dirty="0">
                <a:solidFill>
                  <a:srgbClr val="4E6475"/>
                </a:solidFill>
              </a:rPr>
              <a:t>80 与 100 cm </a:t>
            </a:r>
            <a:r>
              <a:rPr sz="1425" b="0" dirty="0" err="1">
                <a:solidFill>
                  <a:srgbClr val="4E6475"/>
                </a:solidFill>
              </a:rPr>
              <a:t>数据均随径向距离下降；模拟重现了主要空间趋势</a:t>
            </a:r>
            <a:r>
              <a:rPr sz="1425" b="0" dirty="0">
                <a:solidFill>
                  <a:srgbClr val="4E6475"/>
                </a:solidFill>
              </a:rPr>
              <a:t>。</a:t>
            </a:r>
          </a:p>
        </p:txBody>
      </p:sp>
      <p:sp>
        <p:nvSpPr>
          <p:cNvPr id="2" name="椭圆 1">
            <a:extLst>
              <a:ext uri="{FF2B5EF4-FFF2-40B4-BE49-F238E27FC236}">
                <a16:creationId xmlns:a16="http://schemas.microsoft.com/office/drawing/2014/main" id="{25A51BF5-A6C3-A61F-0864-5582515ACE1A}"/>
              </a:ext>
            </a:extLst>
          </p:cNvPr>
          <p:cNvSpPr>
            <a:spLocks noGrp="1"/>
          </p:cNvSpPr>
          <p:nvPr/>
        </p:nvSpPr>
        <p:spPr>
          <a:xfrm>
            <a:off x="589826" y="4619653"/>
            <a:ext cx="3042884" cy="664296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3" name="椭圆 2">
            <a:extLst>
              <a:ext uri="{FF2B5EF4-FFF2-40B4-BE49-F238E27FC236}">
                <a16:creationId xmlns:a16="http://schemas.microsoft.com/office/drawing/2014/main" id="{EA1459D7-2CEA-7DD0-3C3E-2DBDE7A21075}"/>
              </a:ext>
            </a:extLst>
          </p:cNvPr>
          <p:cNvSpPr>
            <a:spLocks noGrp="1"/>
          </p:cNvSpPr>
          <p:nvPr/>
        </p:nvSpPr>
        <p:spPr>
          <a:xfrm>
            <a:off x="589826" y="2344377"/>
            <a:ext cx="3042884" cy="664296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0" name="六边形 9">
            <a:extLst>
              <a:ext uri="{FF2B5EF4-FFF2-40B4-BE49-F238E27FC236}">
                <a16:creationId xmlns:a16="http://schemas.microsoft.com/office/drawing/2014/main" id="{AFF301E6-1175-32C4-32FF-0F2345DCE4B8}"/>
              </a:ext>
            </a:extLst>
          </p:cNvPr>
          <p:cNvSpPr>
            <a:spLocks noGrp="1"/>
          </p:cNvSpPr>
          <p:nvPr/>
        </p:nvSpPr>
        <p:spPr>
          <a:xfrm>
            <a:off x="2061788" y="2573244"/>
            <a:ext cx="238496" cy="213755"/>
          </a:xfrm>
          <a:prstGeom prst="hexagon">
            <a:avLst/>
          </a:prstGeom>
          <a:solidFill>
            <a:schemeClr val="accent6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0" name="六边形 19">
            <a:extLst>
              <a:ext uri="{FF2B5EF4-FFF2-40B4-BE49-F238E27FC236}">
                <a16:creationId xmlns:a16="http://schemas.microsoft.com/office/drawing/2014/main" id="{F3C016FB-4BC4-7FB4-8FBC-834B391187D8}"/>
              </a:ext>
            </a:extLst>
          </p:cNvPr>
          <p:cNvSpPr>
            <a:spLocks noGrp="1"/>
          </p:cNvSpPr>
          <p:nvPr/>
        </p:nvSpPr>
        <p:spPr>
          <a:xfrm>
            <a:off x="2401838" y="2573244"/>
            <a:ext cx="238496" cy="213755"/>
          </a:xfrm>
          <a:prstGeom prst="hexagon">
            <a:avLst/>
          </a:prstGeom>
          <a:solidFill>
            <a:schemeClr val="accent6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1" name="六边形 20">
            <a:extLst>
              <a:ext uri="{FF2B5EF4-FFF2-40B4-BE49-F238E27FC236}">
                <a16:creationId xmlns:a16="http://schemas.microsoft.com/office/drawing/2014/main" id="{9B4B3A07-913E-88DD-1962-4848DFCD5EF0}"/>
              </a:ext>
            </a:extLst>
          </p:cNvPr>
          <p:cNvSpPr>
            <a:spLocks noGrp="1"/>
          </p:cNvSpPr>
          <p:nvPr/>
        </p:nvSpPr>
        <p:spPr>
          <a:xfrm>
            <a:off x="2564879" y="2573243"/>
            <a:ext cx="238496" cy="213755"/>
          </a:xfrm>
          <a:prstGeom prst="hexagon">
            <a:avLst/>
          </a:prstGeom>
          <a:solidFill>
            <a:schemeClr val="accent6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2" name="六边形 21">
            <a:extLst>
              <a:ext uri="{FF2B5EF4-FFF2-40B4-BE49-F238E27FC236}">
                <a16:creationId xmlns:a16="http://schemas.microsoft.com/office/drawing/2014/main" id="{972CFEEA-7A14-5B0B-E8FA-59894D3B0B2A}"/>
              </a:ext>
            </a:extLst>
          </p:cNvPr>
          <p:cNvSpPr>
            <a:spLocks noGrp="1"/>
          </p:cNvSpPr>
          <p:nvPr/>
        </p:nvSpPr>
        <p:spPr>
          <a:xfrm>
            <a:off x="2727920" y="2573243"/>
            <a:ext cx="238496" cy="213755"/>
          </a:xfrm>
          <a:prstGeom prst="hexagon">
            <a:avLst/>
          </a:prstGeom>
          <a:solidFill>
            <a:schemeClr val="accent6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3" name="六边形 22">
            <a:extLst>
              <a:ext uri="{FF2B5EF4-FFF2-40B4-BE49-F238E27FC236}">
                <a16:creationId xmlns:a16="http://schemas.microsoft.com/office/drawing/2014/main" id="{CB5E2FCE-51E0-74F1-08C8-33B880B6FB60}"/>
              </a:ext>
            </a:extLst>
          </p:cNvPr>
          <p:cNvSpPr>
            <a:spLocks noGrp="1"/>
          </p:cNvSpPr>
          <p:nvPr/>
        </p:nvSpPr>
        <p:spPr>
          <a:xfrm>
            <a:off x="2890961" y="2573243"/>
            <a:ext cx="238496" cy="213755"/>
          </a:xfrm>
          <a:prstGeom prst="hexagon">
            <a:avLst/>
          </a:prstGeom>
          <a:solidFill>
            <a:schemeClr val="accent6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4" name="六边形 23">
            <a:extLst>
              <a:ext uri="{FF2B5EF4-FFF2-40B4-BE49-F238E27FC236}">
                <a16:creationId xmlns:a16="http://schemas.microsoft.com/office/drawing/2014/main" id="{0414BD18-E2C4-7FE3-AABA-B7E997883A99}"/>
              </a:ext>
            </a:extLst>
          </p:cNvPr>
          <p:cNvSpPr>
            <a:spLocks noGrp="1"/>
          </p:cNvSpPr>
          <p:nvPr/>
        </p:nvSpPr>
        <p:spPr>
          <a:xfrm>
            <a:off x="3052269" y="2573243"/>
            <a:ext cx="238496" cy="213755"/>
          </a:xfrm>
          <a:prstGeom prst="hexagon">
            <a:avLst/>
          </a:prstGeom>
          <a:solidFill>
            <a:schemeClr val="accent6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5" name="椭圆 24">
            <a:extLst>
              <a:ext uri="{FF2B5EF4-FFF2-40B4-BE49-F238E27FC236}">
                <a16:creationId xmlns:a16="http://schemas.microsoft.com/office/drawing/2014/main" id="{09BAFCD4-4DAE-1C06-1CBC-D425A287ABBF}"/>
              </a:ext>
            </a:extLst>
          </p:cNvPr>
          <p:cNvSpPr>
            <a:spLocks noGrp="1"/>
          </p:cNvSpPr>
          <p:nvPr/>
        </p:nvSpPr>
        <p:spPr>
          <a:xfrm>
            <a:off x="2146005" y="2638967"/>
            <a:ext cx="77189" cy="6531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cxnSp>
        <p:nvCxnSpPr>
          <p:cNvPr id="285" name="直接连接符 26"/>
          <p:cNvCxnSpPr>
            <a:endCxn id="3" idx="6"/>
          </p:cNvCxnSpPr>
          <p:nvPr/>
        </p:nvCxnSpPr>
        <p:spPr>
          <a:xfrm>
            <a:off x="581036" y="2661182"/>
            <a:ext cx="3051674" cy="15343"/>
          </a:xfrm>
          <a:prstGeom prst="line">
            <a:avLst/>
          </a:prstGeom>
          <a:ln w="127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本框 27">
            <a:extLst>
              <a:ext uri="{FF2B5EF4-FFF2-40B4-BE49-F238E27FC236}">
                <a16:creationId xmlns:a16="http://schemas.microsoft.com/office/drawing/2014/main" id="{81A4E933-AF37-E36B-AD96-97165F380BF9}"/>
              </a:ext>
            </a:extLst>
          </p:cNvPr>
          <p:cNvSpPr>
            <a:spLocks noGrp="1"/>
          </p:cNvSpPr>
          <p:nvPr/>
        </p:nvSpPr>
        <p:spPr>
          <a:xfrm>
            <a:off x="1984599" y="1733119"/>
            <a:ext cx="1664238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/>
              <a:t>   0        20 30 40 50 60   (cm)</a:t>
            </a:r>
          </a:p>
        </p:txBody>
      </p:sp>
      <p:cxnSp>
        <p:nvCxnSpPr>
          <p:cNvPr id="287" name="直接箭头连接符 28"/>
          <p:cNvCxnSpPr/>
          <p:nvPr/>
        </p:nvCxnSpPr>
        <p:spPr>
          <a:xfrm flipH="1">
            <a:off x="2166773" y="2005339"/>
            <a:ext cx="1027215" cy="0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六边形 29">
            <a:extLst>
              <a:ext uri="{FF2B5EF4-FFF2-40B4-BE49-F238E27FC236}">
                <a16:creationId xmlns:a16="http://schemas.microsoft.com/office/drawing/2014/main" id="{4477581C-4ECA-F739-D31F-6D3358EDE5DB}"/>
              </a:ext>
            </a:extLst>
          </p:cNvPr>
          <p:cNvSpPr>
            <a:spLocks noGrp="1"/>
          </p:cNvSpPr>
          <p:nvPr/>
        </p:nvSpPr>
        <p:spPr>
          <a:xfrm>
            <a:off x="2038532" y="4840440"/>
            <a:ext cx="238496" cy="213755"/>
          </a:xfrm>
          <a:prstGeom prst="hexagon">
            <a:avLst/>
          </a:prstGeom>
          <a:solidFill>
            <a:schemeClr val="accent6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31" name="六边形 30">
            <a:extLst>
              <a:ext uri="{FF2B5EF4-FFF2-40B4-BE49-F238E27FC236}">
                <a16:creationId xmlns:a16="http://schemas.microsoft.com/office/drawing/2014/main" id="{82A1BD99-36B7-AF67-E780-F73DF2339FBC}"/>
              </a:ext>
            </a:extLst>
          </p:cNvPr>
          <p:cNvSpPr>
            <a:spLocks noGrp="1"/>
          </p:cNvSpPr>
          <p:nvPr/>
        </p:nvSpPr>
        <p:spPr>
          <a:xfrm>
            <a:off x="2378582" y="4840440"/>
            <a:ext cx="238496" cy="213755"/>
          </a:xfrm>
          <a:prstGeom prst="hexagon">
            <a:avLst/>
          </a:prstGeom>
          <a:solidFill>
            <a:schemeClr val="accent6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32" name="六边形 31">
            <a:extLst>
              <a:ext uri="{FF2B5EF4-FFF2-40B4-BE49-F238E27FC236}">
                <a16:creationId xmlns:a16="http://schemas.microsoft.com/office/drawing/2014/main" id="{AE85B4E0-CA78-0A63-5B7E-9BD908B226A7}"/>
              </a:ext>
            </a:extLst>
          </p:cNvPr>
          <p:cNvSpPr>
            <a:spLocks noGrp="1"/>
          </p:cNvSpPr>
          <p:nvPr/>
        </p:nvSpPr>
        <p:spPr>
          <a:xfrm>
            <a:off x="2541623" y="4840439"/>
            <a:ext cx="238496" cy="213755"/>
          </a:xfrm>
          <a:prstGeom prst="hexagon">
            <a:avLst/>
          </a:prstGeom>
          <a:solidFill>
            <a:schemeClr val="accent6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33" name="六边形 32">
            <a:extLst>
              <a:ext uri="{FF2B5EF4-FFF2-40B4-BE49-F238E27FC236}">
                <a16:creationId xmlns:a16="http://schemas.microsoft.com/office/drawing/2014/main" id="{5937989A-4D0A-C7B6-C494-9E75D6452250}"/>
              </a:ext>
            </a:extLst>
          </p:cNvPr>
          <p:cNvSpPr>
            <a:spLocks noGrp="1"/>
          </p:cNvSpPr>
          <p:nvPr/>
        </p:nvSpPr>
        <p:spPr>
          <a:xfrm>
            <a:off x="2704664" y="4840439"/>
            <a:ext cx="238496" cy="213755"/>
          </a:xfrm>
          <a:prstGeom prst="hexagon">
            <a:avLst/>
          </a:prstGeom>
          <a:solidFill>
            <a:schemeClr val="accent6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34" name="六边形 33">
            <a:extLst>
              <a:ext uri="{FF2B5EF4-FFF2-40B4-BE49-F238E27FC236}">
                <a16:creationId xmlns:a16="http://schemas.microsoft.com/office/drawing/2014/main" id="{9DD55DE3-1FF6-772C-D99A-E99936183BE3}"/>
              </a:ext>
            </a:extLst>
          </p:cNvPr>
          <p:cNvSpPr>
            <a:spLocks noGrp="1"/>
          </p:cNvSpPr>
          <p:nvPr/>
        </p:nvSpPr>
        <p:spPr>
          <a:xfrm>
            <a:off x="2867705" y="4840439"/>
            <a:ext cx="238496" cy="213755"/>
          </a:xfrm>
          <a:prstGeom prst="hexagon">
            <a:avLst/>
          </a:prstGeom>
          <a:solidFill>
            <a:schemeClr val="accent6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35" name="六边形 34">
            <a:extLst>
              <a:ext uri="{FF2B5EF4-FFF2-40B4-BE49-F238E27FC236}">
                <a16:creationId xmlns:a16="http://schemas.microsoft.com/office/drawing/2014/main" id="{66EFB5B3-4253-4F22-D3A2-07DA764188F4}"/>
              </a:ext>
            </a:extLst>
          </p:cNvPr>
          <p:cNvSpPr>
            <a:spLocks noGrp="1"/>
          </p:cNvSpPr>
          <p:nvPr/>
        </p:nvSpPr>
        <p:spPr>
          <a:xfrm>
            <a:off x="3029013" y="4840439"/>
            <a:ext cx="238496" cy="213755"/>
          </a:xfrm>
          <a:prstGeom prst="hexagon">
            <a:avLst/>
          </a:prstGeom>
          <a:solidFill>
            <a:schemeClr val="accent6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36" name="椭圆 35">
            <a:extLst>
              <a:ext uri="{FF2B5EF4-FFF2-40B4-BE49-F238E27FC236}">
                <a16:creationId xmlns:a16="http://schemas.microsoft.com/office/drawing/2014/main" id="{4717F811-98C0-FF3A-AFE9-7312B1E6540C}"/>
              </a:ext>
            </a:extLst>
          </p:cNvPr>
          <p:cNvSpPr>
            <a:spLocks noGrp="1"/>
          </p:cNvSpPr>
          <p:nvPr/>
        </p:nvSpPr>
        <p:spPr>
          <a:xfrm>
            <a:off x="2123515" y="4921885"/>
            <a:ext cx="77189" cy="6531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cxnSp>
        <p:nvCxnSpPr>
          <p:cNvPr id="295" name="直接连接符 36"/>
          <p:cNvCxnSpPr>
            <a:stCxn id="2" idx="2"/>
            <a:endCxn id="2" idx="6"/>
          </p:cNvCxnSpPr>
          <p:nvPr/>
        </p:nvCxnSpPr>
        <p:spPr>
          <a:xfrm>
            <a:off x="589826" y="4951801"/>
            <a:ext cx="3042884" cy="0"/>
          </a:xfrm>
          <a:prstGeom prst="line">
            <a:avLst/>
          </a:prstGeom>
          <a:ln w="127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6" name="直接箭头连接符 37"/>
          <p:cNvCxnSpPr/>
          <p:nvPr/>
        </p:nvCxnSpPr>
        <p:spPr>
          <a:xfrm flipH="1">
            <a:off x="2191056" y="4772746"/>
            <a:ext cx="1027215" cy="0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7" name="直接连接符 38"/>
          <p:cNvCxnSpPr>
            <a:endCxn id="2" idx="6"/>
          </p:cNvCxnSpPr>
          <p:nvPr/>
        </p:nvCxnSpPr>
        <p:spPr>
          <a:xfrm flipH="1">
            <a:off x="3632710" y="2689891"/>
            <a:ext cx="7128" cy="226191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8" name="直接连接符 39"/>
          <p:cNvCxnSpPr>
            <a:stCxn id="3" idx="2"/>
          </p:cNvCxnSpPr>
          <p:nvPr/>
        </p:nvCxnSpPr>
        <p:spPr>
          <a:xfrm flipH="1">
            <a:off x="580338" y="2676525"/>
            <a:ext cx="9488" cy="225383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直接连接符 40">
            <a:extLst>
              <a:ext uri="{FF2B5EF4-FFF2-40B4-BE49-F238E27FC236}">
                <a16:creationId xmlns:a16="http://schemas.microsoft.com/office/drawing/2014/main" id="{103AB471-4894-4E8E-89A7-8FBBB0817D93}"/>
              </a:ext>
            </a:extLst>
          </p:cNvPr>
          <p:cNvSpPr>
            <a:spLocks noGrp="1"/>
          </p:cNvSpPr>
          <p:nvPr/>
        </p:nvSpPr>
        <p:spPr>
          <a:xfrm flipH="1">
            <a:off x="2499408" y="2080065"/>
            <a:ext cx="4234" cy="3649505"/>
          </a:xfrm>
          <a:prstGeom prst="line">
            <a:avLst/>
          </a:prstGeom>
          <a:ln w="9525">
            <a:solidFill>
              <a:schemeClr val="dk1"/>
            </a:solidFill>
            <a:prstDash val="solid"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42" name="直接连接符 41">
            <a:extLst>
              <a:ext uri="{FF2B5EF4-FFF2-40B4-BE49-F238E27FC236}">
                <a16:creationId xmlns:a16="http://schemas.microsoft.com/office/drawing/2014/main" id="{F6E6F4A1-C3FF-4C4A-91F8-4617CE7BF1AA}"/>
              </a:ext>
            </a:extLst>
          </p:cNvPr>
          <p:cNvSpPr>
            <a:spLocks noGrp="1"/>
          </p:cNvSpPr>
          <p:nvPr/>
        </p:nvSpPr>
        <p:spPr>
          <a:xfrm flipH="1">
            <a:off x="2157780" y="2080065"/>
            <a:ext cx="17987" cy="3649505"/>
          </a:xfrm>
          <a:prstGeom prst="line">
            <a:avLst/>
          </a:prstGeom>
          <a:ln w="9525">
            <a:solidFill>
              <a:schemeClr val="dk1"/>
            </a:solidFill>
            <a:prstDash val="solid"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43" name="直接连接符 42">
            <a:extLst>
              <a:ext uri="{FF2B5EF4-FFF2-40B4-BE49-F238E27FC236}">
                <a16:creationId xmlns:a16="http://schemas.microsoft.com/office/drawing/2014/main" id="{29547104-8DA0-4520-A16B-987578B577BB}"/>
              </a:ext>
            </a:extLst>
          </p:cNvPr>
          <p:cNvSpPr>
            <a:spLocks noGrp="1"/>
          </p:cNvSpPr>
          <p:nvPr/>
        </p:nvSpPr>
        <p:spPr>
          <a:xfrm flipH="1">
            <a:off x="2679682" y="2080064"/>
            <a:ext cx="4234" cy="3649505"/>
          </a:xfrm>
          <a:prstGeom prst="line">
            <a:avLst/>
          </a:prstGeom>
          <a:ln w="9525">
            <a:solidFill>
              <a:schemeClr val="dk1"/>
            </a:solidFill>
            <a:prstDash val="solid"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44" name="直接连接符 43">
            <a:extLst>
              <a:ext uri="{FF2B5EF4-FFF2-40B4-BE49-F238E27FC236}">
                <a16:creationId xmlns:a16="http://schemas.microsoft.com/office/drawing/2014/main" id="{EC8D2518-451F-490F-8E38-7B25BA5CB1DB}"/>
              </a:ext>
            </a:extLst>
          </p:cNvPr>
          <p:cNvSpPr>
            <a:spLocks noGrp="1"/>
          </p:cNvSpPr>
          <p:nvPr/>
        </p:nvSpPr>
        <p:spPr>
          <a:xfrm flipH="1">
            <a:off x="2849416" y="2080065"/>
            <a:ext cx="4234" cy="3649505"/>
          </a:xfrm>
          <a:prstGeom prst="line">
            <a:avLst/>
          </a:prstGeom>
          <a:ln w="9525">
            <a:solidFill>
              <a:schemeClr val="dk1"/>
            </a:solidFill>
            <a:prstDash val="solid"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45" name="直接连接符 44">
            <a:extLst>
              <a:ext uri="{FF2B5EF4-FFF2-40B4-BE49-F238E27FC236}">
                <a16:creationId xmlns:a16="http://schemas.microsoft.com/office/drawing/2014/main" id="{74D2CAAB-4385-4408-B8DC-69FD6B04C3C8}"/>
              </a:ext>
            </a:extLst>
          </p:cNvPr>
          <p:cNvSpPr>
            <a:spLocks noGrp="1"/>
          </p:cNvSpPr>
          <p:nvPr/>
        </p:nvSpPr>
        <p:spPr>
          <a:xfrm flipH="1">
            <a:off x="2995196" y="2080064"/>
            <a:ext cx="4234" cy="3649505"/>
          </a:xfrm>
          <a:prstGeom prst="line">
            <a:avLst/>
          </a:prstGeom>
          <a:ln w="9525">
            <a:solidFill>
              <a:schemeClr val="dk1"/>
            </a:solidFill>
            <a:prstDash val="solid"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46" name="直接连接符 45">
            <a:extLst>
              <a:ext uri="{FF2B5EF4-FFF2-40B4-BE49-F238E27FC236}">
                <a16:creationId xmlns:a16="http://schemas.microsoft.com/office/drawing/2014/main" id="{15A5E28E-08B2-4949-9CFA-9710C47C1F01}"/>
              </a:ext>
            </a:extLst>
          </p:cNvPr>
          <p:cNvSpPr>
            <a:spLocks noGrp="1"/>
          </p:cNvSpPr>
          <p:nvPr/>
        </p:nvSpPr>
        <p:spPr>
          <a:xfrm flipH="1">
            <a:off x="3148261" y="2080064"/>
            <a:ext cx="17987" cy="3649505"/>
          </a:xfrm>
          <a:prstGeom prst="line">
            <a:avLst/>
          </a:prstGeom>
          <a:ln w="9525">
            <a:solidFill>
              <a:schemeClr val="dk1"/>
            </a:solidFill>
            <a:prstDash val="solid"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E0D3E518-0822-C5EA-9074-7FE287C250F2}"/>
              </a:ext>
            </a:extLst>
          </p:cNvPr>
          <p:cNvSpPr>
            <a:spLocks noGrp="1"/>
          </p:cNvSpPr>
          <p:nvPr/>
        </p:nvSpPr>
        <p:spPr>
          <a:xfrm>
            <a:off x="7940507" y="5160214"/>
            <a:ext cx="4262927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3225" b="1">
                <a:solidFill>
                  <a:srgbClr val="3A7D22"/>
                </a:solidFill>
              </a:defRPr>
            </a:pPr>
            <a:r>
              <a:rPr lang="zh-CN" altLang="en-US" sz="2400" b="1" dirty="0">
                <a:solidFill>
                  <a:srgbClr val="3A7D22"/>
                </a:solidFill>
                <a:latin typeface="+mn-ea"/>
              </a:rPr>
              <a:t>探测效率：</a:t>
            </a:r>
            <a:r>
              <a:rPr lang="en-US" altLang="zh-CN" sz="2400" b="1" dirty="0">
                <a:solidFill>
                  <a:srgbClr val="3A7D22"/>
                </a:solidFill>
                <a:latin typeface="+mn-ea"/>
              </a:rPr>
              <a:t>98% -&gt; 57%</a:t>
            </a:r>
          </a:p>
        </p:txBody>
      </p:sp>
    </p:spTree>
    <p:extLst>
      <p:ext uri="{BB962C8B-B14F-4D97-AF65-F5344CB8AC3E}">
        <p14:creationId xmlns:p14="http://schemas.microsoft.com/office/powerpoint/2010/main" val="19068818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DB9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>
            <a:extLst>
              <a:ext uri="{FF2B5EF4-FFF2-40B4-BE49-F238E27FC236}">
                <a16:creationId xmlns:a16="http://schemas.microsoft.com/office/drawing/2014/main" id="{654252CA-B827-4C00-9F92-5AD61765092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2390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255" name="图片 21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96111" y="104775"/>
            <a:ext cx="1617629" cy="495300"/>
          </a:xfrm>
          <a:prstGeom prst="rect">
            <a:avLst/>
          </a:prstGeom>
        </p:spPr>
      </p:pic>
      <p:pic>
        <p:nvPicPr>
          <p:cNvPr id="256" name="图片 22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2622972" y="76200"/>
            <a:ext cx="2793156" cy="55245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0D61EAEC-AC0C-49D9-97BD-7E255DD9766C}"/>
              </a:ext>
            </a:extLst>
          </p:cNvPr>
          <p:cNvSpPr>
            <a:spLocks noGrp="1"/>
          </p:cNvSpPr>
          <p:nvPr/>
        </p:nvSpPr>
        <p:spPr>
          <a:xfrm>
            <a:off x="7524750" y="180975"/>
            <a:ext cx="41910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350" b="0">
                <a:solidFill>
                  <a:srgbClr val="4E6475"/>
                </a:solidFill>
              </a:defRPr>
            </a:pPr>
            <a:r>
              <a:rPr sz="1350">
                <a:solidFill>
                  <a:srgbClr val="4E6475"/>
                </a:solidFill>
              </a:rPr>
              <a:t>水上探测器原型样机测试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9A87384-B346-479B-8CD6-5FC928DC315D}"/>
              </a:ext>
            </a:extLst>
          </p:cNvPr>
          <p:cNvSpPr>
            <a:spLocks noGrp="1"/>
          </p:cNvSpPr>
          <p:nvPr/>
        </p:nvSpPr>
        <p:spPr>
          <a:xfrm>
            <a:off x="228600" y="781050"/>
            <a:ext cx="11734800" cy="419100"/>
          </a:xfrm>
          <a:prstGeom prst="rect">
            <a:avLst/>
          </a:prstGeom>
          <a:solidFill>
            <a:srgbClr val="8ED145"/>
          </a:solidFill>
          <a:ln w="9525">
            <a:solidFill>
              <a:srgbClr val="3A7D22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96BA4B8E-D613-40EB-95BA-FECC19B53731}"/>
              </a:ext>
            </a:extLst>
          </p:cNvPr>
          <p:cNvSpPr>
            <a:spLocks noGrp="1"/>
          </p:cNvSpPr>
          <p:nvPr/>
        </p:nvSpPr>
        <p:spPr>
          <a:xfrm>
            <a:off x="438150" y="828675"/>
            <a:ext cx="9334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2250" b="1">
                <a:solidFill>
                  <a:srgbClr val="122433"/>
                </a:solidFill>
              </a:defRPr>
            </a:pPr>
            <a:r>
              <a:rPr sz="2250" b="1">
                <a:solidFill>
                  <a:srgbClr val="122433"/>
                </a:solidFill>
              </a:rPr>
              <a:t>斜入射 μ 子：位移增大时 NPE 下降，模拟给出相同趋势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F8CC37B2-D02C-45CD-A94A-0FCB20388FF7}"/>
              </a:ext>
            </a:extLst>
          </p:cNvPr>
          <p:cNvSpPr>
            <a:spLocks noGrp="1"/>
          </p:cNvSpPr>
          <p:nvPr/>
        </p:nvSpPr>
        <p:spPr>
          <a:xfrm>
            <a:off x="10096500" y="866775"/>
            <a:ext cx="16002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350" b="1">
                <a:solidFill>
                  <a:srgbClr val="3A7D22"/>
                </a:solidFill>
              </a:defRPr>
            </a:pPr>
            <a:r>
              <a:rPr sz="1350" b="1">
                <a:solidFill>
                  <a:srgbClr val="3A7D22"/>
                </a:solidFill>
              </a:rPr>
              <a:t>实验 × 模拟</a:t>
            </a: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303800C3-1373-4119-A584-1952CCC214F0}"/>
              </a:ext>
            </a:extLst>
          </p:cNvPr>
          <p:cNvSpPr>
            <a:spLocks noGrp="1"/>
          </p:cNvSpPr>
          <p:nvPr/>
        </p:nvSpPr>
        <p:spPr>
          <a:xfrm>
            <a:off x="228600" y="1314450"/>
            <a:ext cx="11734800" cy="5105400"/>
          </a:xfrm>
          <a:prstGeom prst="roundRect">
            <a:avLst>
              <a:gd name="adj" fmla="val 2239"/>
            </a:avLst>
          </a:prstGeom>
          <a:solidFill>
            <a:srgbClr val="FFFFFF"/>
          </a:solidFill>
          <a:ln w="9525">
            <a:solidFill>
              <a:srgbClr val="3A7D22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6E2BA6EF-E3AC-44E0-A057-C8742B1AC7DA}"/>
              </a:ext>
            </a:extLst>
          </p:cNvPr>
          <p:cNvSpPr>
            <a:spLocks noGrp="1"/>
          </p:cNvSpPr>
          <p:nvPr/>
        </p:nvSpPr>
        <p:spPr>
          <a:xfrm>
            <a:off x="11306175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975" b="0">
                <a:solidFill>
                  <a:srgbClr val="FFFFFF"/>
                </a:solidFill>
              </a:defRPr>
            </a:pPr>
            <a:r>
              <a:rPr lang="en-US" sz="975" dirty="0">
                <a:solidFill>
                  <a:srgbClr val="FFFFFF"/>
                </a:solidFill>
              </a:rPr>
              <a:t>10</a:t>
            </a:r>
            <a:endParaRPr sz="975" b="0" dirty="0">
              <a:solidFill>
                <a:srgbClr val="FFFFFF"/>
              </a:solidFill>
            </a:endParaRPr>
          </a:p>
        </p:txBody>
      </p:sp>
      <p:pic>
        <p:nvPicPr>
          <p:cNvPr id="263" name="图片 29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3824784" y="2322310"/>
            <a:ext cx="4417814" cy="3188798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28B57026-A6B8-4DDE-B844-2F944AA8DF7F}"/>
              </a:ext>
            </a:extLst>
          </p:cNvPr>
          <p:cNvSpPr>
            <a:spLocks noGrp="1"/>
          </p:cNvSpPr>
          <p:nvPr/>
        </p:nvSpPr>
        <p:spPr>
          <a:xfrm>
            <a:off x="8419908" y="1906934"/>
            <a:ext cx="2857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875" b="1">
                <a:solidFill>
                  <a:srgbClr val="3A7D22"/>
                </a:solidFill>
              </a:defRPr>
            </a:pPr>
            <a:r>
              <a:rPr sz="1875" b="1">
                <a:solidFill>
                  <a:srgbClr val="3A7D22"/>
                </a:solidFill>
              </a:rPr>
              <a:t>测试方式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2CA6C071-FB05-4405-8E6B-9C7496190EE0}"/>
              </a:ext>
            </a:extLst>
          </p:cNvPr>
          <p:cNvSpPr>
            <a:spLocks noGrp="1"/>
          </p:cNvSpPr>
          <p:nvPr/>
        </p:nvSpPr>
        <p:spPr>
          <a:xfrm>
            <a:off x="8419908" y="2545109"/>
            <a:ext cx="95250" cy="95250"/>
          </a:xfrm>
          <a:prstGeom prst="rect">
            <a:avLst/>
          </a:prstGeom>
          <a:solidFill>
            <a:srgbClr val="3A7D22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C7054C33-B55A-48AD-BF08-09F1DBB9D711}"/>
              </a:ext>
            </a:extLst>
          </p:cNvPr>
          <p:cNvSpPr>
            <a:spLocks noGrp="1"/>
          </p:cNvSpPr>
          <p:nvPr/>
        </p:nvSpPr>
        <p:spPr>
          <a:xfrm>
            <a:off x="8648508" y="2478434"/>
            <a:ext cx="29146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00" b="0">
                <a:solidFill>
                  <a:srgbClr val="122433"/>
                </a:solidFill>
              </a:defRPr>
            </a:pPr>
            <a:r>
              <a:rPr sz="1500" b="0">
                <a:solidFill>
                  <a:srgbClr val="122433"/>
                </a:solidFill>
              </a:rPr>
              <a:t>水深固定为 100 cm。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D3BD7408-39D7-4068-AAD3-587B61575DF3}"/>
              </a:ext>
            </a:extLst>
          </p:cNvPr>
          <p:cNvSpPr>
            <a:spLocks noGrp="1"/>
          </p:cNvSpPr>
          <p:nvPr/>
        </p:nvSpPr>
        <p:spPr>
          <a:xfrm>
            <a:off x="8419908" y="3230909"/>
            <a:ext cx="95250" cy="95250"/>
          </a:xfrm>
          <a:prstGeom prst="rect">
            <a:avLst/>
          </a:prstGeom>
          <a:solidFill>
            <a:srgbClr val="3A7D22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2448927E-5E61-44A8-8C11-C82743D16C3B}"/>
              </a:ext>
            </a:extLst>
          </p:cNvPr>
          <p:cNvSpPr>
            <a:spLocks noGrp="1"/>
          </p:cNvSpPr>
          <p:nvPr/>
        </p:nvSpPr>
        <p:spPr>
          <a:xfrm>
            <a:off x="8648508" y="3164234"/>
            <a:ext cx="3314892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00" b="0">
                <a:solidFill>
                  <a:srgbClr val="122433"/>
                </a:solidFill>
              </a:defRPr>
            </a:pPr>
            <a:r>
              <a:rPr sz="1500" b="0" dirty="0">
                <a:solidFill>
                  <a:srgbClr val="122433"/>
                </a:solidFill>
              </a:rPr>
              <a:t>上 tagger </a:t>
            </a:r>
            <a:r>
              <a:rPr sz="1500" b="0" dirty="0" err="1">
                <a:solidFill>
                  <a:srgbClr val="122433"/>
                </a:solidFill>
              </a:rPr>
              <a:t>固定，下</a:t>
            </a:r>
            <a:r>
              <a:rPr sz="1500" b="0" dirty="0">
                <a:solidFill>
                  <a:srgbClr val="122433"/>
                </a:solidFill>
              </a:rPr>
              <a:t> tagger </a:t>
            </a:r>
            <a:r>
              <a:rPr sz="1500" b="0" dirty="0" err="1">
                <a:solidFill>
                  <a:srgbClr val="122433"/>
                </a:solidFill>
              </a:rPr>
              <a:t>水平移动</a:t>
            </a:r>
            <a:r>
              <a:rPr sz="1500" b="0" dirty="0">
                <a:solidFill>
                  <a:srgbClr val="122433"/>
                </a:solidFill>
              </a:rPr>
              <a:t>。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96B8F171-2B0C-48F0-90B9-4260B553BE4E}"/>
              </a:ext>
            </a:extLst>
          </p:cNvPr>
          <p:cNvSpPr>
            <a:spLocks noGrp="1"/>
          </p:cNvSpPr>
          <p:nvPr/>
        </p:nvSpPr>
        <p:spPr>
          <a:xfrm>
            <a:off x="8419908" y="3916709"/>
            <a:ext cx="95250" cy="95250"/>
          </a:xfrm>
          <a:prstGeom prst="rect">
            <a:avLst/>
          </a:prstGeom>
          <a:solidFill>
            <a:srgbClr val="3A7D22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B0E61609-EBE3-43D1-9759-797AA4F4F779}"/>
              </a:ext>
            </a:extLst>
          </p:cNvPr>
          <p:cNvSpPr>
            <a:spLocks noGrp="1"/>
          </p:cNvSpPr>
          <p:nvPr/>
        </p:nvSpPr>
        <p:spPr>
          <a:xfrm>
            <a:off x="8648507" y="3850034"/>
            <a:ext cx="3047381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00" b="0">
                <a:solidFill>
                  <a:srgbClr val="122433"/>
                </a:solidFill>
              </a:defRPr>
            </a:pPr>
            <a:r>
              <a:rPr sz="1500" b="0" dirty="0" err="1">
                <a:solidFill>
                  <a:srgbClr val="122433"/>
                </a:solidFill>
              </a:rPr>
              <a:t>水平位移从</a:t>
            </a:r>
            <a:r>
              <a:rPr sz="1500" b="0" dirty="0">
                <a:solidFill>
                  <a:srgbClr val="122433"/>
                </a:solidFill>
              </a:rPr>
              <a:t> 20 cm </a:t>
            </a:r>
            <a:r>
              <a:rPr sz="1500" b="0" dirty="0" err="1">
                <a:solidFill>
                  <a:srgbClr val="122433"/>
                </a:solidFill>
              </a:rPr>
              <a:t>扫描至</a:t>
            </a:r>
            <a:r>
              <a:rPr sz="1500" b="0" dirty="0">
                <a:solidFill>
                  <a:srgbClr val="122433"/>
                </a:solidFill>
              </a:rPr>
              <a:t> 60 cm。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CF04F20C-2658-45EC-9CBF-3CA3B6D6A602}"/>
              </a:ext>
            </a:extLst>
          </p:cNvPr>
          <p:cNvSpPr>
            <a:spLocks noGrp="1"/>
          </p:cNvSpPr>
          <p:nvPr/>
        </p:nvSpPr>
        <p:spPr>
          <a:xfrm>
            <a:off x="8419908" y="4602509"/>
            <a:ext cx="95250" cy="95250"/>
          </a:xfrm>
          <a:prstGeom prst="rect">
            <a:avLst/>
          </a:prstGeom>
          <a:solidFill>
            <a:srgbClr val="3A7D22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D317B83D-4001-448D-A6A2-074ABAC7FE2C}"/>
              </a:ext>
            </a:extLst>
          </p:cNvPr>
          <p:cNvSpPr>
            <a:spLocks noGrp="1"/>
          </p:cNvSpPr>
          <p:nvPr/>
        </p:nvSpPr>
        <p:spPr>
          <a:xfrm>
            <a:off x="8648508" y="4535834"/>
            <a:ext cx="3314892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00" b="0">
                <a:solidFill>
                  <a:srgbClr val="122433"/>
                </a:solidFill>
              </a:defRPr>
            </a:pPr>
            <a:r>
              <a:rPr sz="1500" b="0" dirty="0" err="1">
                <a:solidFill>
                  <a:srgbClr val="122433"/>
                </a:solidFill>
              </a:rPr>
              <a:t>实验值高于模拟，但下降趋势一致</a:t>
            </a:r>
            <a:r>
              <a:rPr sz="1500" b="0" dirty="0">
                <a:solidFill>
                  <a:srgbClr val="122433"/>
                </a:solidFill>
              </a:rPr>
              <a:t>。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1F388B06-8868-4504-9792-EC345D1D9D3B}"/>
              </a:ext>
            </a:extLst>
          </p:cNvPr>
          <p:cNvSpPr>
            <a:spLocks noGrp="1"/>
          </p:cNvSpPr>
          <p:nvPr/>
        </p:nvSpPr>
        <p:spPr>
          <a:xfrm>
            <a:off x="8419908" y="5364509"/>
            <a:ext cx="30480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350" b="1">
                <a:solidFill>
                  <a:srgbClr val="B6282E"/>
                </a:solidFill>
              </a:defRPr>
            </a:pPr>
            <a:endParaRPr sz="1350" b="1">
              <a:solidFill>
                <a:srgbClr val="B6282E"/>
              </a:solidFill>
            </a:endParaRPr>
          </a:p>
        </p:txBody>
      </p:sp>
      <p:sp>
        <p:nvSpPr>
          <p:cNvPr id="2" name="椭圆 1">
            <a:extLst>
              <a:ext uri="{FF2B5EF4-FFF2-40B4-BE49-F238E27FC236}">
                <a16:creationId xmlns:a16="http://schemas.microsoft.com/office/drawing/2014/main" id="{96A8F6D2-8069-F60A-C6DD-3C37A30AA2C6}"/>
              </a:ext>
            </a:extLst>
          </p:cNvPr>
          <p:cNvSpPr>
            <a:spLocks noGrp="1"/>
          </p:cNvSpPr>
          <p:nvPr/>
        </p:nvSpPr>
        <p:spPr>
          <a:xfrm>
            <a:off x="505599" y="4700213"/>
            <a:ext cx="3042884" cy="664296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3" name="椭圆 2">
            <a:extLst>
              <a:ext uri="{FF2B5EF4-FFF2-40B4-BE49-F238E27FC236}">
                <a16:creationId xmlns:a16="http://schemas.microsoft.com/office/drawing/2014/main" id="{30CF30A8-B101-5EE0-1056-0EBB85B2E9EC}"/>
              </a:ext>
            </a:extLst>
          </p:cNvPr>
          <p:cNvSpPr>
            <a:spLocks noGrp="1"/>
          </p:cNvSpPr>
          <p:nvPr/>
        </p:nvSpPr>
        <p:spPr>
          <a:xfrm>
            <a:off x="505599" y="2424937"/>
            <a:ext cx="3042884" cy="664296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0" name="六边形 9">
            <a:extLst>
              <a:ext uri="{FF2B5EF4-FFF2-40B4-BE49-F238E27FC236}">
                <a16:creationId xmlns:a16="http://schemas.microsoft.com/office/drawing/2014/main" id="{D9B924EE-8886-1565-3356-CDB255F785D4}"/>
              </a:ext>
            </a:extLst>
          </p:cNvPr>
          <p:cNvSpPr>
            <a:spLocks noGrp="1"/>
          </p:cNvSpPr>
          <p:nvPr/>
        </p:nvSpPr>
        <p:spPr>
          <a:xfrm>
            <a:off x="1938630" y="2708824"/>
            <a:ext cx="238496" cy="213755"/>
          </a:xfrm>
          <a:prstGeom prst="hexagon">
            <a:avLst/>
          </a:prstGeom>
          <a:solidFill>
            <a:schemeClr val="accent6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4" name="椭圆 23">
            <a:extLst>
              <a:ext uri="{FF2B5EF4-FFF2-40B4-BE49-F238E27FC236}">
                <a16:creationId xmlns:a16="http://schemas.microsoft.com/office/drawing/2014/main" id="{A6BEFFC3-6F44-4B94-ADD1-F949C94549EE}"/>
              </a:ext>
            </a:extLst>
          </p:cNvPr>
          <p:cNvSpPr>
            <a:spLocks noGrp="1"/>
          </p:cNvSpPr>
          <p:nvPr/>
        </p:nvSpPr>
        <p:spPr>
          <a:xfrm>
            <a:off x="2019284" y="2705136"/>
            <a:ext cx="77189" cy="6531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5" name="直接连接符 24">
            <a:extLst>
              <a:ext uri="{FF2B5EF4-FFF2-40B4-BE49-F238E27FC236}">
                <a16:creationId xmlns:a16="http://schemas.microsoft.com/office/drawing/2014/main" id="{0B151D34-4E12-43CC-80DB-AA729635AC7B}"/>
              </a:ext>
            </a:extLst>
          </p:cNvPr>
          <p:cNvSpPr>
            <a:spLocks noGrp="1"/>
          </p:cNvSpPr>
          <p:nvPr/>
        </p:nvSpPr>
        <p:spPr>
          <a:xfrm>
            <a:off x="496111" y="2743200"/>
            <a:ext cx="3051674" cy="15343"/>
          </a:xfrm>
          <a:prstGeom prst="line">
            <a:avLst/>
          </a:prstGeom>
          <a:ln w="127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61590333-CAB4-43DD-0399-485A46AC939C}"/>
              </a:ext>
            </a:extLst>
          </p:cNvPr>
          <p:cNvSpPr>
            <a:spLocks noGrp="1"/>
          </p:cNvSpPr>
          <p:nvPr/>
        </p:nvSpPr>
        <p:spPr>
          <a:xfrm>
            <a:off x="1887809" y="1995594"/>
            <a:ext cx="1664238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/>
              <a:t>   0        20 30 40 50 60   (cm)</a:t>
            </a:r>
          </a:p>
        </p:txBody>
      </p:sp>
      <p:cxnSp>
        <p:nvCxnSpPr>
          <p:cNvPr id="280" name="直接箭头连接符 26"/>
          <p:cNvCxnSpPr/>
          <p:nvPr/>
        </p:nvCxnSpPr>
        <p:spPr>
          <a:xfrm flipH="1">
            <a:off x="2041955" y="2376721"/>
            <a:ext cx="1027215" cy="0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六边形 27">
            <a:extLst>
              <a:ext uri="{FF2B5EF4-FFF2-40B4-BE49-F238E27FC236}">
                <a16:creationId xmlns:a16="http://schemas.microsoft.com/office/drawing/2014/main" id="{56CD78DF-F4BC-6447-8030-3D272C7A2ADC}"/>
              </a:ext>
            </a:extLst>
          </p:cNvPr>
          <p:cNvSpPr>
            <a:spLocks noGrp="1"/>
          </p:cNvSpPr>
          <p:nvPr/>
        </p:nvSpPr>
        <p:spPr>
          <a:xfrm>
            <a:off x="1950313" y="5010915"/>
            <a:ext cx="238496" cy="213755"/>
          </a:xfrm>
          <a:prstGeom prst="hexagon">
            <a:avLst/>
          </a:prstGeom>
          <a:solidFill>
            <a:schemeClr val="accent6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9" name="六边形 28">
            <a:extLst>
              <a:ext uri="{FF2B5EF4-FFF2-40B4-BE49-F238E27FC236}">
                <a16:creationId xmlns:a16="http://schemas.microsoft.com/office/drawing/2014/main" id="{D0D96AC8-CF08-BCF3-E19D-676836647C78}"/>
              </a:ext>
            </a:extLst>
          </p:cNvPr>
          <p:cNvSpPr>
            <a:spLocks noGrp="1"/>
          </p:cNvSpPr>
          <p:nvPr/>
        </p:nvSpPr>
        <p:spPr>
          <a:xfrm>
            <a:off x="2290363" y="5010915"/>
            <a:ext cx="238496" cy="213755"/>
          </a:xfrm>
          <a:prstGeom prst="hexagon">
            <a:avLst/>
          </a:prstGeom>
          <a:solidFill>
            <a:schemeClr val="accent6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31" name="六边形 30">
            <a:extLst>
              <a:ext uri="{FF2B5EF4-FFF2-40B4-BE49-F238E27FC236}">
                <a16:creationId xmlns:a16="http://schemas.microsoft.com/office/drawing/2014/main" id="{643C951A-9CC4-F84E-456B-856139ED66A6}"/>
              </a:ext>
            </a:extLst>
          </p:cNvPr>
          <p:cNvSpPr>
            <a:spLocks noGrp="1"/>
          </p:cNvSpPr>
          <p:nvPr/>
        </p:nvSpPr>
        <p:spPr>
          <a:xfrm>
            <a:off x="2453404" y="5010914"/>
            <a:ext cx="238496" cy="213755"/>
          </a:xfrm>
          <a:prstGeom prst="hexagon">
            <a:avLst/>
          </a:prstGeom>
          <a:solidFill>
            <a:schemeClr val="accent6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32" name="六边形 31">
            <a:extLst>
              <a:ext uri="{FF2B5EF4-FFF2-40B4-BE49-F238E27FC236}">
                <a16:creationId xmlns:a16="http://schemas.microsoft.com/office/drawing/2014/main" id="{2C683DFA-69DE-6FE3-EAB4-FB1C2A0B3A68}"/>
              </a:ext>
            </a:extLst>
          </p:cNvPr>
          <p:cNvSpPr>
            <a:spLocks noGrp="1"/>
          </p:cNvSpPr>
          <p:nvPr/>
        </p:nvSpPr>
        <p:spPr>
          <a:xfrm>
            <a:off x="2616445" y="5010914"/>
            <a:ext cx="238496" cy="213755"/>
          </a:xfrm>
          <a:prstGeom prst="hexagon">
            <a:avLst/>
          </a:prstGeom>
          <a:solidFill>
            <a:schemeClr val="accent6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33" name="六边形 32">
            <a:extLst>
              <a:ext uri="{FF2B5EF4-FFF2-40B4-BE49-F238E27FC236}">
                <a16:creationId xmlns:a16="http://schemas.microsoft.com/office/drawing/2014/main" id="{68D5D122-5278-E243-9559-962666819FA3}"/>
              </a:ext>
            </a:extLst>
          </p:cNvPr>
          <p:cNvSpPr>
            <a:spLocks noGrp="1"/>
          </p:cNvSpPr>
          <p:nvPr/>
        </p:nvSpPr>
        <p:spPr>
          <a:xfrm>
            <a:off x="2779486" y="5010914"/>
            <a:ext cx="238496" cy="213755"/>
          </a:xfrm>
          <a:prstGeom prst="hexagon">
            <a:avLst/>
          </a:prstGeom>
          <a:solidFill>
            <a:schemeClr val="accent6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34" name="六边形 33">
            <a:extLst>
              <a:ext uri="{FF2B5EF4-FFF2-40B4-BE49-F238E27FC236}">
                <a16:creationId xmlns:a16="http://schemas.microsoft.com/office/drawing/2014/main" id="{F48EA6C4-47BC-F327-F276-D02B89160BA9}"/>
              </a:ext>
            </a:extLst>
          </p:cNvPr>
          <p:cNvSpPr>
            <a:spLocks noGrp="1"/>
          </p:cNvSpPr>
          <p:nvPr/>
        </p:nvSpPr>
        <p:spPr>
          <a:xfrm>
            <a:off x="2940794" y="5010914"/>
            <a:ext cx="238496" cy="213755"/>
          </a:xfrm>
          <a:prstGeom prst="hexagon">
            <a:avLst/>
          </a:prstGeom>
          <a:solidFill>
            <a:schemeClr val="accent6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35" name="椭圆 34">
            <a:extLst>
              <a:ext uri="{FF2B5EF4-FFF2-40B4-BE49-F238E27FC236}">
                <a16:creationId xmlns:a16="http://schemas.microsoft.com/office/drawing/2014/main" id="{89021780-52E1-1E2F-4E22-9AD4F17C0C97}"/>
              </a:ext>
            </a:extLst>
          </p:cNvPr>
          <p:cNvSpPr>
            <a:spLocks noGrp="1"/>
          </p:cNvSpPr>
          <p:nvPr/>
        </p:nvSpPr>
        <p:spPr>
          <a:xfrm>
            <a:off x="2022876" y="5010914"/>
            <a:ext cx="77189" cy="6531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36" name="直接连接符 35">
            <a:extLst>
              <a:ext uri="{FF2B5EF4-FFF2-40B4-BE49-F238E27FC236}">
                <a16:creationId xmlns:a16="http://schemas.microsoft.com/office/drawing/2014/main" id="{ADEF03DB-574D-4563-A9A6-9312186FBFAF}"/>
              </a:ext>
            </a:extLst>
          </p:cNvPr>
          <p:cNvSpPr>
            <a:spLocks noGrp="1"/>
          </p:cNvSpPr>
          <p:nvPr/>
        </p:nvSpPr>
        <p:spPr>
          <a:xfrm>
            <a:off x="505599" y="5032361"/>
            <a:ext cx="3042884" cy="0"/>
          </a:xfrm>
          <a:prstGeom prst="line">
            <a:avLst/>
          </a:prstGeom>
          <a:ln w="127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zh-CN" altLang="en-US"/>
          </a:p>
        </p:txBody>
      </p:sp>
      <p:cxnSp>
        <p:nvCxnSpPr>
          <p:cNvPr id="289" name="直接箭头连接符 36"/>
          <p:cNvCxnSpPr/>
          <p:nvPr/>
        </p:nvCxnSpPr>
        <p:spPr>
          <a:xfrm flipH="1">
            <a:off x="2102837" y="4943221"/>
            <a:ext cx="1027215" cy="0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0" name="直接连接符 37"/>
          <p:cNvCxnSpPr>
            <a:endCxn id="2" idx="6"/>
          </p:cNvCxnSpPr>
          <p:nvPr/>
        </p:nvCxnSpPr>
        <p:spPr>
          <a:xfrm flipH="1">
            <a:off x="3548483" y="2770451"/>
            <a:ext cx="7128" cy="226191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1" name="直接连接符 38"/>
          <p:cNvCxnSpPr>
            <a:stCxn id="3" idx="2"/>
          </p:cNvCxnSpPr>
          <p:nvPr/>
        </p:nvCxnSpPr>
        <p:spPr>
          <a:xfrm flipH="1">
            <a:off x="496111" y="2757085"/>
            <a:ext cx="9488" cy="225383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直接连接符 39">
            <a:extLst>
              <a:ext uri="{FF2B5EF4-FFF2-40B4-BE49-F238E27FC236}">
                <a16:creationId xmlns:a16="http://schemas.microsoft.com/office/drawing/2014/main" id="{CCFF3508-671F-4CE1-88B6-831EFBD4083A}"/>
              </a:ext>
            </a:extLst>
          </p:cNvPr>
          <p:cNvSpPr>
            <a:spLocks noGrp="1"/>
          </p:cNvSpPr>
          <p:nvPr/>
        </p:nvSpPr>
        <p:spPr>
          <a:xfrm>
            <a:off x="2057187" y="2839292"/>
            <a:ext cx="1372048" cy="3153134"/>
          </a:xfrm>
          <a:prstGeom prst="line">
            <a:avLst/>
          </a:prstGeom>
          <a:ln w="9525">
            <a:solidFill>
              <a:schemeClr val="dk1"/>
            </a:solidFill>
            <a:prstDash val="solid"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41" name="直接连接符 40">
            <a:extLst>
              <a:ext uri="{FF2B5EF4-FFF2-40B4-BE49-F238E27FC236}">
                <a16:creationId xmlns:a16="http://schemas.microsoft.com/office/drawing/2014/main" id="{6E797F3D-2965-4142-8898-E7D02EFE8D1D}"/>
              </a:ext>
            </a:extLst>
          </p:cNvPr>
          <p:cNvSpPr>
            <a:spLocks noGrp="1"/>
          </p:cNvSpPr>
          <p:nvPr/>
        </p:nvSpPr>
        <p:spPr>
          <a:xfrm>
            <a:off x="2057342" y="2839292"/>
            <a:ext cx="859351" cy="3187481"/>
          </a:xfrm>
          <a:prstGeom prst="line">
            <a:avLst/>
          </a:prstGeom>
          <a:ln w="9525">
            <a:solidFill>
              <a:schemeClr val="dk1"/>
            </a:solidFill>
            <a:prstDash val="solid"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42" name="直接连接符 41">
            <a:extLst>
              <a:ext uri="{FF2B5EF4-FFF2-40B4-BE49-F238E27FC236}">
                <a16:creationId xmlns:a16="http://schemas.microsoft.com/office/drawing/2014/main" id="{D493682F-0485-4B3F-890B-6E83D9E41C35}"/>
              </a:ext>
            </a:extLst>
          </p:cNvPr>
          <p:cNvSpPr>
            <a:spLocks noGrp="1"/>
          </p:cNvSpPr>
          <p:nvPr/>
        </p:nvSpPr>
        <p:spPr>
          <a:xfrm>
            <a:off x="2061161" y="2816953"/>
            <a:ext cx="679929" cy="3209820"/>
          </a:xfrm>
          <a:prstGeom prst="line">
            <a:avLst/>
          </a:prstGeom>
          <a:ln w="9525">
            <a:solidFill>
              <a:schemeClr val="dk1"/>
            </a:solidFill>
            <a:prstDash val="solid"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43" name="直接连接符 42">
            <a:extLst>
              <a:ext uri="{FF2B5EF4-FFF2-40B4-BE49-F238E27FC236}">
                <a16:creationId xmlns:a16="http://schemas.microsoft.com/office/drawing/2014/main" id="{9B3B7E1A-84DE-4C93-A1A9-EDCD4E67DE16}"/>
              </a:ext>
            </a:extLst>
          </p:cNvPr>
          <p:cNvSpPr>
            <a:spLocks noGrp="1"/>
          </p:cNvSpPr>
          <p:nvPr/>
        </p:nvSpPr>
        <p:spPr>
          <a:xfrm>
            <a:off x="2062602" y="2839292"/>
            <a:ext cx="1098047" cy="3153134"/>
          </a:xfrm>
          <a:prstGeom prst="line">
            <a:avLst/>
          </a:prstGeom>
          <a:ln w="9525">
            <a:solidFill>
              <a:schemeClr val="dk1"/>
            </a:solidFill>
            <a:prstDash val="solid"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44" name="直接连接符 43">
            <a:extLst>
              <a:ext uri="{FF2B5EF4-FFF2-40B4-BE49-F238E27FC236}">
                <a16:creationId xmlns:a16="http://schemas.microsoft.com/office/drawing/2014/main" id="{9F708BFD-CC91-4223-8B11-4726EB3DDE0C}"/>
              </a:ext>
            </a:extLst>
          </p:cNvPr>
          <p:cNvSpPr>
            <a:spLocks noGrp="1"/>
          </p:cNvSpPr>
          <p:nvPr/>
        </p:nvSpPr>
        <p:spPr>
          <a:xfrm>
            <a:off x="2068114" y="2817704"/>
            <a:ext cx="443832" cy="3209069"/>
          </a:xfrm>
          <a:prstGeom prst="line">
            <a:avLst/>
          </a:prstGeom>
          <a:ln w="9525">
            <a:solidFill>
              <a:schemeClr val="dk1"/>
            </a:solidFill>
            <a:prstDash val="solid"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45" name="直接连接符 44">
            <a:extLst>
              <a:ext uri="{FF2B5EF4-FFF2-40B4-BE49-F238E27FC236}">
                <a16:creationId xmlns:a16="http://schemas.microsoft.com/office/drawing/2014/main" id="{CC32047C-239E-4648-BDF3-D155DCFB6811}"/>
              </a:ext>
            </a:extLst>
          </p:cNvPr>
          <p:cNvSpPr>
            <a:spLocks noGrp="1"/>
          </p:cNvSpPr>
          <p:nvPr/>
        </p:nvSpPr>
        <p:spPr>
          <a:xfrm>
            <a:off x="2057878" y="2815701"/>
            <a:ext cx="2510" cy="3176725"/>
          </a:xfrm>
          <a:prstGeom prst="line">
            <a:avLst/>
          </a:prstGeom>
          <a:ln w="9525">
            <a:solidFill>
              <a:schemeClr val="dk1"/>
            </a:solidFill>
            <a:prstDash val="solid"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55108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DB9D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3DFBF5-F95C-59F1-8DB8-04AC4FBA3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>
            <a:extLst>
              <a:ext uri="{FF2B5EF4-FFF2-40B4-BE49-F238E27FC236}">
                <a16:creationId xmlns:a16="http://schemas.microsoft.com/office/drawing/2014/main" id="{08EF0753-D3F6-C545-823A-396E4BD06B0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2390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pic>
        <p:nvPicPr>
          <p:cNvPr id="255" name="图片 21">
            <a:extLst>
              <a:ext uri="{FF2B5EF4-FFF2-40B4-BE49-F238E27FC236}">
                <a16:creationId xmlns:a16="http://schemas.microsoft.com/office/drawing/2014/main" id="{AEC7EA92-29EA-1473-88BE-223F104EA9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96111" y="104775"/>
            <a:ext cx="1617629" cy="495300"/>
          </a:xfrm>
          <a:prstGeom prst="rect">
            <a:avLst/>
          </a:prstGeom>
        </p:spPr>
      </p:pic>
      <p:pic>
        <p:nvPicPr>
          <p:cNvPr id="256" name="图片 22">
            <a:extLst>
              <a:ext uri="{FF2B5EF4-FFF2-40B4-BE49-F238E27FC236}">
                <a16:creationId xmlns:a16="http://schemas.microsoft.com/office/drawing/2014/main" id="{02B22443-5930-F2D7-B1A3-D9B2B1317E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2622972" y="76200"/>
            <a:ext cx="2793156" cy="55245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C9762E42-B0E3-3E97-41EC-450DE1F4E6C4}"/>
              </a:ext>
            </a:extLst>
          </p:cNvPr>
          <p:cNvSpPr>
            <a:spLocks noGrp="1"/>
          </p:cNvSpPr>
          <p:nvPr/>
        </p:nvSpPr>
        <p:spPr>
          <a:xfrm>
            <a:off x="7524750" y="180975"/>
            <a:ext cx="41910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50" b="0">
                <a:solidFill>
                  <a:srgbClr val="4E6475"/>
                </a:solidFill>
              </a:defRPr>
            </a:pPr>
            <a:r>
              <a:rPr kumimoji="0" sz="1350" b="0" i="0" u="none" strike="noStrike" kern="1200" cap="none" spc="0" normalizeH="0" baseline="0" noProof="0">
                <a:ln>
                  <a:noFill/>
                </a:ln>
                <a:solidFill>
                  <a:srgbClr val="4E6475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水上探测器原型样机测试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3C62DEE8-FCB1-6278-8471-4F49DEAEBE1F}"/>
              </a:ext>
            </a:extLst>
          </p:cNvPr>
          <p:cNvSpPr>
            <a:spLocks noGrp="1"/>
          </p:cNvSpPr>
          <p:nvPr/>
        </p:nvSpPr>
        <p:spPr>
          <a:xfrm>
            <a:off x="228600" y="781050"/>
            <a:ext cx="11734800" cy="419100"/>
          </a:xfrm>
          <a:prstGeom prst="rect">
            <a:avLst/>
          </a:prstGeom>
          <a:solidFill>
            <a:srgbClr val="8ED145"/>
          </a:solidFill>
          <a:ln w="9525">
            <a:solidFill>
              <a:srgbClr val="3A7D22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A8A1555A-9644-6435-E733-EB6F2C91D2AC}"/>
              </a:ext>
            </a:extLst>
          </p:cNvPr>
          <p:cNvSpPr>
            <a:spLocks noGrp="1"/>
          </p:cNvSpPr>
          <p:nvPr/>
        </p:nvSpPr>
        <p:spPr>
          <a:xfrm>
            <a:off x="438150" y="828675"/>
            <a:ext cx="9334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50" b="1">
                <a:solidFill>
                  <a:srgbClr val="122433"/>
                </a:solidFill>
              </a:defRPr>
            </a:pPr>
            <a:r>
              <a:rPr kumimoji="0" lang="zh-CN" altLang="en-US" sz="2250" b="1" i="0" u="none" strike="noStrike" kern="1200" cap="none" spc="0" normalizeH="0" baseline="0" noProof="0" dirty="0">
                <a:ln>
                  <a:noFill/>
                </a:ln>
                <a:solidFill>
                  <a:srgbClr val="122433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单粒子分辨</a:t>
            </a:r>
            <a:endParaRPr kumimoji="0" sz="2250" b="1" i="0" u="none" strike="noStrike" kern="1200" cap="none" spc="0" normalizeH="0" baseline="0" noProof="0" dirty="0">
              <a:ln>
                <a:noFill/>
              </a:ln>
              <a:solidFill>
                <a:srgbClr val="122433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4640C27F-4855-3E1D-8225-FD7CF182073A}"/>
              </a:ext>
            </a:extLst>
          </p:cNvPr>
          <p:cNvSpPr>
            <a:spLocks noGrp="1"/>
          </p:cNvSpPr>
          <p:nvPr/>
        </p:nvSpPr>
        <p:spPr>
          <a:xfrm>
            <a:off x="10096500" y="866775"/>
            <a:ext cx="16002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50" b="1">
                <a:solidFill>
                  <a:srgbClr val="3A7D22"/>
                </a:solidFill>
              </a:defRPr>
            </a:pPr>
            <a:endParaRPr kumimoji="0" sz="1350" b="1" i="0" u="none" strike="noStrike" kern="1200" cap="none" spc="0" normalizeH="0" baseline="0" noProof="0" dirty="0">
              <a:ln>
                <a:noFill/>
              </a:ln>
              <a:solidFill>
                <a:srgbClr val="3A7D22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09757504-5D23-2EB2-6A24-0657CAA5A360}"/>
              </a:ext>
            </a:extLst>
          </p:cNvPr>
          <p:cNvSpPr>
            <a:spLocks noGrp="1"/>
          </p:cNvSpPr>
          <p:nvPr/>
        </p:nvSpPr>
        <p:spPr>
          <a:xfrm>
            <a:off x="228600" y="1314450"/>
            <a:ext cx="11734800" cy="5105400"/>
          </a:xfrm>
          <a:prstGeom prst="roundRect">
            <a:avLst>
              <a:gd name="adj" fmla="val 2239"/>
            </a:avLst>
          </a:prstGeom>
          <a:solidFill>
            <a:srgbClr val="FFFFFF"/>
          </a:solidFill>
          <a:ln w="9525">
            <a:solidFill>
              <a:srgbClr val="3A7D22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09727C3E-46C9-FB80-FD00-FCC05AC1AE36}"/>
              </a:ext>
            </a:extLst>
          </p:cNvPr>
          <p:cNvSpPr>
            <a:spLocks noGrp="1"/>
          </p:cNvSpPr>
          <p:nvPr/>
        </p:nvSpPr>
        <p:spPr>
          <a:xfrm>
            <a:off x="11306175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75" b="0">
                <a:solidFill>
                  <a:srgbClr val="FFFFFF"/>
                </a:solidFill>
              </a:defRPr>
            </a:pPr>
            <a:r>
              <a:rPr lang="en-US" sz="97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11</a:t>
            </a:r>
            <a:endParaRPr kumimoji="0" sz="975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500A93C6-28B1-0037-423A-8570E43D0A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9147" y="2369949"/>
            <a:ext cx="4611699" cy="3227308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4F8026C0-DAD7-B3BA-920F-8C5A2B72708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48846"/>
          <a:stretch>
            <a:fillRect/>
          </a:stretch>
        </p:blipFill>
        <p:spPr>
          <a:xfrm>
            <a:off x="3319073" y="2146731"/>
            <a:ext cx="2822962" cy="3508106"/>
          </a:xfrm>
          <a:prstGeom prst="rect">
            <a:avLst/>
          </a:prstGeom>
        </p:spPr>
      </p:pic>
      <p:pic>
        <p:nvPicPr>
          <p:cNvPr id="46" name="图片 45">
            <a:extLst>
              <a:ext uri="{FF2B5EF4-FFF2-40B4-BE49-F238E27FC236}">
                <a16:creationId xmlns:a16="http://schemas.microsoft.com/office/drawing/2014/main" id="{9588756B-D36F-9498-B19A-A6D3335BC24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687" b="50466"/>
          <a:stretch>
            <a:fillRect/>
          </a:stretch>
        </p:blipFill>
        <p:spPr>
          <a:xfrm>
            <a:off x="496111" y="2308656"/>
            <a:ext cx="2822962" cy="3349894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179B3F6A-EEDE-6924-CBE0-E285FA2D7329}"/>
              </a:ext>
            </a:extLst>
          </p:cNvPr>
          <p:cNvSpPr txBox="1"/>
          <p:nvPr/>
        </p:nvSpPr>
        <p:spPr>
          <a:xfrm>
            <a:off x="1699853" y="1720249"/>
            <a:ext cx="60976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b="1" dirty="0">
                <a:solidFill>
                  <a:srgbClr val="122433"/>
                </a:solidFill>
                <a:latin typeface="+mn-ea"/>
              </a:rPr>
              <a:t>水平距离</a:t>
            </a:r>
            <a:r>
              <a:rPr lang="en-US" altLang="zh-CN" b="1" dirty="0">
                <a:solidFill>
                  <a:srgbClr val="122433"/>
                </a:solidFill>
                <a:latin typeface="+mn-ea"/>
              </a:rPr>
              <a:t>30cm</a:t>
            </a:r>
            <a:r>
              <a:rPr lang="zh-CN" altLang="en-US" b="1" dirty="0">
                <a:solidFill>
                  <a:srgbClr val="122433"/>
                </a:solidFill>
                <a:latin typeface="+mn-ea"/>
              </a:rPr>
              <a:t>处为例，</a:t>
            </a:r>
            <a:r>
              <a:rPr lang="en-US" altLang="zh-CN" b="1" dirty="0">
                <a:solidFill>
                  <a:srgbClr val="122433"/>
                </a:solidFill>
                <a:latin typeface="+mn-ea"/>
              </a:rPr>
              <a:t>σ/MPV</a:t>
            </a:r>
            <a:r>
              <a:rPr lang="zh-CN" altLang="en-US" b="1" dirty="0">
                <a:solidFill>
                  <a:srgbClr val="122433"/>
                </a:solidFill>
                <a:latin typeface="+mn-ea"/>
              </a:rPr>
              <a:t>值</a:t>
            </a:r>
            <a:endParaRPr lang="en-US" altLang="zh-CN" b="1" dirty="0">
              <a:solidFill>
                <a:srgbClr val="122433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9038867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DB9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>
            <a:extLst>
              <a:ext uri="{FF2B5EF4-FFF2-40B4-BE49-F238E27FC236}">
                <a16:creationId xmlns:a16="http://schemas.microsoft.com/office/drawing/2014/main" id="{E2F189B9-6AE8-466E-8623-CBCBD6287D2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2390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23" name="图片 17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96111" y="104775"/>
            <a:ext cx="1617629" cy="495300"/>
          </a:xfrm>
          <a:prstGeom prst="rect">
            <a:avLst/>
          </a:prstGeom>
        </p:spPr>
      </p:pic>
      <p:pic>
        <p:nvPicPr>
          <p:cNvPr id="24" name="图片 18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2622972" y="76200"/>
            <a:ext cx="2793156" cy="55245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17E7B594-03D1-4BEC-86FD-AA98871577DF}"/>
              </a:ext>
            </a:extLst>
          </p:cNvPr>
          <p:cNvSpPr>
            <a:spLocks noGrp="1"/>
          </p:cNvSpPr>
          <p:nvPr/>
        </p:nvSpPr>
        <p:spPr>
          <a:xfrm>
            <a:off x="7524750" y="180975"/>
            <a:ext cx="41910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350" b="0">
                <a:solidFill>
                  <a:srgbClr val="4E6475"/>
                </a:solidFill>
              </a:defRPr>
            </a:pPr>
            <a:r>
              <a:rPr sz="1350" b="0" i="0" u="none" cap="none">
                <a:ln>
                  <a:noFill/>
                </a:ln>
                <a:solidFill>
                  <a:srgbClr val="4E6475"/>
                </a:solidFill>
                <a:latin typeface="Calibri"/>
                <a:ea typeface="Calibri"/>
                <a:cs typeface="Calibri"/>
              </a:rPr>
              <a:t>水上探测器原型样机测试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4026F71D-F6ED-4454-B551-9944BB16D10C}"/>
              </a:ext>
            </a:extLst>
          </p:cNvPr>
          <p:cNvSpPr>
            <a:spLocks noGrp="1"/>
          </p:cNvSpPr>
          <p:nvPr/>
        </p:nvSpPr>
        <p:spPr>
          <a:xfrm>
            <a:off x="228600" y="781050"/>
            <a:ext cx="11734800" cy="419100"/>
          </a:xfrm>
          <a:prstGeom prst="rect">
            <a:avLst/>
          </a:prstGeom>
          <a:solidFill>
            <a:srgbClr val="8ED145"/>
          </a:solidFill>
          <a:ln w="9525">
            <a:solidFill>
              <a:srgbClr val="3A7D22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E51912A9-38AB-46C4-B5DF-B433F12D5C02}"/>
              </a:ext>
            </a:extLst>
          </p:cNvPr>
          <p:cNvSpPr>
            <a:spLocks noGrp="1"/>
          </p:cNvSpPr>
          <p:nvPr/>
        </p:nvSpPr>
        <p:spPr>
          <a:xfrm>
            <a:off x="438150" y="828675"/>
            <a:ext cx="9525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2175" b="1">
                <a:solidFill>
                  <a:srgbClr val="122433"/>
                </a:solidFill>
              </a:defRPr>
            </a:pPr>
            <a:r>
              <a:rPr sz="2175" b="1" i="0" u="none" cap="none" dirty="0" err="1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时间分辨：扣除</a:t>
            </a:r>
            <a:r>
              <a:rPr lang="zh-CN" altLang="en-US" sz="2175" b="1" dirty="0"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探头时间晃动</a:t>
            </a:r>
            <a:r>
              <a:rPr sz="2175" b="1" i="0" u="none" cap="none" dirty="0" err="1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后评价探测器响应</a:t>
            </a:r>
            <a:endParaRPr sz="2175" b="1" i="0" u="none" cap="none" dirty="0">
              <a:ln>
                <a:noFill/>
              </a:ln>
              <a:solidFill>
                <a:srgbClr val="122433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31AFABDE-8BF1-475C-A13B-8F2D46245B1F}"/>
              </a:ext>
            </a:extLst>
          </p:cNvPr>
          <p:cNvSpPr>
            <a:spLocks noGrp="1"/>
          </p:cNvSpPr>
          <p:nvPr/>
        </p:nvSpPr>
        <p:spPr>
          <a:xfrm>
            <a:off x="10096500" y="866775"/>
            <a:ext cx="16002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350" b="1">
                <a:solidFill>
                  <a:srgbClr val="3A7D22"/>
                </a:solidFill>
              </a:defRPr>
            </a:pPr>
            <a:r>
              <a:rPr sz="1350" b="1" i="0" u="none" cap="none">
                <a:ln>
                  <a:noFill/>
                </a:ln>
                <a:solidFill>
                  <a:srgbClr val="3A7D22"/>
                </a:solidFill>
                <a:latin typeface="Calibri"/>
                <a:ea typeface="Calibri"/>
                <a:cs typeface="Calibri"/>
              </a:rPr>
              <a:t>时间测量</a:t>
            </a: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27B81FB6-2471-45A8-9430-F29C4644E2A6}"/>
              </a:ext>
            </a:extLst>
          </p:cNvPr>
          <p:cNvSpPr>
            <a:spLocks noGrp="1"/>
          </p:cNvSpPr>
          <p:nvPr/>
        </p:nvSpPr>
        <p:spPr>
          <a:xfrm>
            <a:off x="228600" y="1314450"/>
            <a:ext cx="11734800" cy="5105400"/>
          </a:xfrm>
          <a:prstGeom prst="roundRect">
            <a:avLst>
              <a:gd name="adj" fmla="val 2239"/>
            </a:avLst>
          </a:prstGeom>
          <a:solidFill>
            <a:srgbClr val="FFFFFF"/>
          </a:solidFill>
          <a:ln w="9525">
            <a:solidFill>
              <a:srgbClr val="3A7D22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0DC54436-35C7-42D3-9B34-60E5D537FDCF}"/>
              </a:ext>
            </a:extLst>
          </p:cNvPr>
          <p:cNvSpPr>
            <a:spLocks noGrp="1"/>
          </p:cNvSpPr>
          <p:nvPr/>
        </p:nvSpPr>
        <p:spPr>
          <a:xfrm>
            <a:off x="11306175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75" b="0">
                <a:solidFill>
                  <a:srgbClr val="FFFFFF"/>
                </a:solidFill>
              </a:defRPr>
            </a:pPr>
            <a:r>
              <a:rPr lang="en-US" sz="97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12</a:t>
            </a:r>
            <a:endParaRPr sz="975" b="0" i="0" u="none" cap="none" dirty="0">
              <a:ln>
                <a:noFill/>
              </a:ln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31" name="图片 26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7354778" y="1743075"/>
            <a:ext cx="3768944" cy="2381250"/>
          </a:xfrm>
          <a:prstGeom prst="rect">
            <a:avLst/>
          </a:prstGeom>
        </p:spPr>
      </p:pic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478AD644-CC52-4082-8339-459224BF0752}"/>
              </a:ext>
            </a:extLst>
          </p:cNvPr>
          <p:cNvSpPr>
            <a:spLocks noGrp="1"/>
          </p:cNvSpPr>
          <p:nvPr/>
        </p:nvSpPr>
        <p:spPr>
          <a:xfrm>
            <a:off x="7219950" y="4305300"/>
            <a:ext cx="4048125" cy="1476375"/>
          </a:xfrm>
          <a:prstGeom prst="roundRect">
            <a:avLst>
              <a:gd name="adj" fmla="val 7742"/>
            </a:avLst>
          </a:prstGeom>
          <a:solidFill>
            <a:srgbClr val="F6FAFD"/>
          </a:solidFill>
          <a:ln w="9525">
            <a:solidFill>
              <a:srgbClr val="A9C3D5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4CFFD420-9AC0-4BB8-BCB7-A581AD1406CF}"/>
              </a:ext>
            </a:extLst>
          </p:cNvPr>
          <p:cNvSpPr>
            <a:spLocks noGrp="1"/>
          </p:cNvSpPr>
          <p:nvPr/>
        </p:nvSpPr>
        <p:spPr>
          <a:xfrm>
            <a:off x="7354778" y="4495799"/>
            <a:ext cx="3627547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800" b="1">
                <a:solidFill>
                  <a:srgbClr val="397DB4"/>
                </a:solidFill>
              </a:defRPr>
            </a:pPr>
            <a:r>
              <a:rPr sz="1800" b="1" i="0" u="none" cap="none" dirty="0" err="1">
                <a:ln>
                  <a:noFill/>
                </a:ln>
                <a:solidFill>
                  <a:srgbClr val="397DB4"/>
                </a:solidFill>
                <a:latin typeface="Calibri"/>
                <a:ea typeface="Calibri"/>
                <a:cs typeface="Calibri"/>
              </a:rPr>
              <a:t>Δt</a:t>
            </a:r>
            <a:r>
              <a:rPr sz="1800" b="1" i="0" u="none" cap="none" dirty="0">
                <a:ln>
                  <a:noFill/>
                </a:ln>
                <a:solidFill>
                  <a:srgbClr val="397DB4"/>
                </a:solidFill>
                <a:latin typeface="Calibri"/>
                <a:ea typeface="Calibri"/>
                <a:cs typeface="Calibri"/>
              </a:rPr>
              <a:t> = </a:t>
            </a:r>
            <a:r>
              <a:rPr sz="1800" b="1" i="0" u="none" cap="none" dirty="0" err="1">
                <a:ln>
                  <a:noFill/>
                </a:ln>
                <a:solidFill>
                  <a:srgbClr val="397DB4"/>
                </a:solidFill>
                <a:latin typeface="Calibri"/>
                <a:ea typeface="Calibri"/>
                <a:cs typeface="Calibri"/>
              </a:rPr>
              <a:t>t_SD</a:t>
            </a:r>
            <a:r>
              <a:rPr sz="1800" b="1" i="0" u="none" cap="none" dirty="0">
                <a:ln>
                  <a:noFill/>
                </a:ln>
                <a:solidFill>
                  <a:srgbClr val="397DB4"/>
                </a:solidFill>
                <a:latin typeface="Calibri"/>
                <a:ea typeface="Calibri"/>
                <a:cs typeface="Calibri"/>
              </a:rPr>
              <a:t> − </a:t>
            </a:r>
            <a:r>
              <a:rPr lang="en-US" sz="1800" b="1" i="0" u="none" cap="none" dirty="0">
                <a:ln>
                  <a:noFill/>
                </a:ln>
                <a:solidFill>
                  <a:srgbClr val="397DB4"/>
                </a:solidFill>
                <a:latin typeface="Calibri"/>
                <a:ea typeface="Calibri"/>
                <a:cs typeface="Calibri"/>
              </a:rPr>
              <a:t>0.5*</a:t>
            </a:r>
            <a:r>
              <a:rPr lang="zh-CN" altLang="en-US" sz="1800" b="1" i="0" u="none" cap="none" dirty="0">
                <a:ln>
                  <a:noFill/>
                </a:ln>
                <a:solidFill>
                  <a:srgbClr val="397DB4"/>
                </a:solidFill>
                <a:latin typeface="Calibri"/>
                <a:ea typeface="Calibri"/>
                <a:cs typeface="Calibri"/>
              </a:rPr>
              <a:t>（</a:t>
            </a:r>
            <a:r>
              <a:rPr sz="1800" b="1" i="0" u="none" cap="none" dirty="0" err="1">
                <a:ln>
                  <a:noFill/>
                </a:ln>
                <a:solidFill>
                  <a:srgbClr val="397DB4"/>
                </a:solidFill>
                <a:latin typeface="Calibri"/>
                <a:ea typeface="Calibri"/>
                <a:cs typeface="Calibri"/>
              </a:rPr>
              <a:t>t_top</a:t>
            </a:r>
            <a:r>
              <a:rPr lang="en-US" sz="1800" b="1" i="0" u="none" cap="none" dirty="0">
                <a:ln>
                  <a:noFill/>
                </a:ln>
                <a:solidFill>
                  <a:srgbClr val="397DB4"/>
                </a:solidFill>
                <a:latin typeface="Calibri"/>
                <a:ea typeface="Calibri"/>
                <a:cs typeface="Calibri"/>
              </a:rPr>
              <a:t> + </a:t>
            </a:r>
            <a:r>
              <a:rPr lang="en-US" sz="1800" b="1" i="0" u="none" cap="none" dirty="0" err="1">
                <a:ln>
                  <a:noFill/>
                </a:ln>
                <a:solidFill>
                  <a:srgbClr val="397DB4"/>
                </a:solidFill>
                <a:latin typeface="Calibri"/>
                <a:ea typeface="Calibri"/>
                <a:cs typeface="Calibri"/>
              </a:rPr>
              <a:t>t_bottom</a:t>
            </a:r>
            <a:r>
              <a:rPr lang="en-US" sz="1800" b="1" i="0" u="none" cap="none" dirty="0">
                <a:ln>
                  <a:noFill/>
                </a:ln>
                <a:solidFill>
                  <a:srgbClr val="397DB4"/>
                </a:solidFill>
                <a:latin typeface="Calibri"/>
                <a:ea typeface="Calibri"/>
                <a:cs typeface="Calibri"/>
              </a:rPr>
              <a:t>)</a:t>
            </a:r>
            <a:endParaRPr sz="1800" b="1" i="0" u="none" cap="none" dirty="0">
              <a:ln>
                <a:noFill/>
              </a:ln>
              <a:solidFill>
                <a:srgbClr val="397DB4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B886612E-9516-49EC-928C-E77FC288642D}"/>
              </a:ext>
            </a:extLst>
          </p:cNvPr>
          <p:cNvSpPr>
            <a:spLocks noGrp="1"/>
          </p:cNvSpPr>
          <p:nvPr/>
        </p:nvSpPr>
        <p:spPr>
          <a:xfrm>
            <a:off x="7505700" y="4905375"/>
            <a:ext cx="3476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500" b="0">
                <a:solidFill>
                  <a:srgbClr val="122433"/>
                </a:solidFill>
              </a:defRPr>
            </a:pPr>
            <a:r>
              <a:rPr sz="1500" b="0" i="0" u="none" cap="none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σ_tagger ≈ σ_(top−bottom) / √2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B4E28CED-B49B-494D-8A3D-9FFE6F2ED2FA}"/>
              </a:ext>
            </a:extLst>
          </p:cNvPr>
          <p:cNvSpPr>
            <a:spLocks noGrp="1"/>
          </p:cNvSpPr>
          <p:nvPr/>
        </p:nvSpPr>
        <p:spPr>
          <a:xfrm>
            <a:off x="7505700" y="5286375"/>
            <a:ext cx="3476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500" b="0">
                <a:solidFill>
                  <a:srgbClr val="122433"/>
                </a:solidFill>
              </a:defRPr>
            </a:pPr>
            <a:r>
              <a:rPr sz="1500" b="0" i="0" u="none" cap="none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σ_SD = √(σ_Δt² − σ_tagger²)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E19BED3C-CD9A-4828-9B25-D2D10E0ED8E1}"/>
              </a:ext>
            </a:extLst>
          </p:cNvPr>
          <p:cNvSpPr>
            <a:spLocks noGrp="1"/>
          </p:cNvSpPr>
          <p:nvPr/>
        </p:nvSpPr>
        <p:spPr>
          <a:xfrm>
            <a:off x="685800" y="5857875"/>
            <a:ext cx="10287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350" b="0">
                <a:solidFill>
                  <a:srgbClr val="4E6475"/>
                </a:solidFill>
              </a:defRPr>
            </a:pPr>
            <a:r>
              <a:rPr sz="1350" b="0" i="0" u="none" cap="none">
                <a:ln>
                  <a:noFill/>
                </a:ln>
                <a:solidFill>
                  <a:srgbClr val="4E6475"/>
                </a:solidFill>
                <a:latin typeface="Calibri"/>
                <a:ea typeface="Calibri"/>
                <a:cs typeface="Calibri"/>
              </a:rPr>
              <a:t>左图示例的高斯宽度为 0.972 ± 0.098 ns；最终结果采用扣除</a:t>
            </a:r>
            <a:r>
              <a:rPr sz="1350">
                <a:solidFill>
                  <a:srgbClr val="4E6475"/>
                </a:solidFill>
                <a:latin typeface="Calibri"/>
                <a:ea typeface="Calibri"/>
                <a:cs typeface="Calibri"/>
              </a:rPr>
              <a:t>触发探头</a:t>
            </a:r>
            <a:r>
              <a:rPr sz="1350" b="0" i="0" u="none" cap="none">
                <a:ln>
                  <a:noFill/>
                </a:ln>
                <a:solidFill>
                  <a:srgbClr val="4E6475"/>
                </a:solidFill>
                <a:latin typeface="Calibri"/>
                <a:ea typeface="Calibri"/>
                <a:cs typeface="Calibri"/>
              </a:rPr>
              <a:t>贡献后的结果。</a:t>
            </a:r>
          </a:p>
        </p:txBody>
      </p:sp>
      <p:pic>
        <p:nvPicPr>
          <p:cNvPr id="37" name="图片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0286" y="1836815"/>
            <a:ext cx="5127978" cy="349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732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DB9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>
            <a:extLst>
              <a:ext uri="{FF2B5EF4-FFF2-40B4-BE49-F238E27FC236}">
                <a16:creationId xmlns:a16="http://schemas.microsoft.com/office/drawing/2014/main" id="{14351969-5253-4AAF-8868-4E708E1181A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2390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21" name="图片 15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96111" y="104775"/>
            <a:ext cx="1617629" cy="495300"/>
          </a:xfrm>
          <a:prstGeom prst="rect">
            <a:avLst/>
          </a:prstGeom>
        </p:spPr>
      </p:pic>
      <p:pic>
        <p:nvPicPr>
          <p:cNvPr id="22" name="图片 16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2622972" y="76200"/>
            <a:ext cx="2793156" cy="55245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F058D0E2-6B8D-43BC-924E-2CA7E18D6F5B}"/>
              </a:ext>
            </a:extLst>
          </p:cNvPr>
          <p:cNvSpPr>
            <a:spLocks noGrp="1"/>
          </p:cNvSpPr>
          <p:nvPr/>
        </p:nvSpPr>
        <p:spPr>
          <a:xfrm>
            <a:off x="7524750" y="180975"/>
            <a:ext cx="41910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350" b="0">
                <a:solidFill>
                  <a:srgbClr val="4E6475"/>
                </a:solidFill>
              </a:defRPr>
            </a:pPr>
            <a:r>
              <a:rPr sz="1350" b="0" i="0" u="none" cap="none" spc="0">
                <a:ln>
                  <a:noFill/>
                </a:ln>
                <a:solidFill>
                  <a:srgbClr val="4E6475"/>
                </a:solidFill>
                <a:latin typeface="Calibri"/>
                <a:ea typeface="Calibri"/>
                <a:cs typeface="Calibri"/>
              </a:rPr>
              <a:t>水上探测器原型样机测试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00DFA64C-41C7-41E3-B1E4-25BEE9B3BEA6}"/>
              </a:ext>
            </a:extLst>
          </p:cNvPr>
          <p:cNvSpPr>
            <a:spLocks noGrp="1"/>
          </p:cNvSpPr>
          <p:nvPr/>
        </p:nvSpPr>
        <p:spPr>
          <a:xfrm>
            <a:off x="228600" y="781050"/>
            <a:ext cx="11734800" cy="419100"/>
          </a:xfrm>
          <a:prstGeom prst="rect">
            <a:avLst/>
          </a:prstGeom>
          <a:solidFill>
            <a:srgbClr val="8ED145"/>
          </a:solidFill>
          <a:ln w="9525">
            <a:solidFill>
              <a:srgbClr val="3A7D22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248884F8-B86A-4FA3-8A7A-F9C3999ECA60}"/>
              </a:ext>
            </a:extLst>
          </p:cNvPr>
          <p:cNvSpPr>
            <a:spLocks noGrp="1"/>
          </p:cNvSpPr>
          <p:nvPr/>
        </p:nvSpPr>
        <p:spPr>
          <a:xfrm>
            <a:off x="438150" y="828675"/>
            <a:ext cx="9334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2250" b="1">
                <a:solidFill>
                  <a:srgbClr val="122433"/>
                </a:solidFill>
              </a:defRPr>
            </a:pPr>
            <a:r>
              <a:rPr sz="2250" b="1" i="0" u="none" cap="none" spc="0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校正后的时间展宽在已测垂直与斜入射轨迹中均低于 2 ns</a:t>
            </a: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7E29615F-E0A6-427C-A3DE-7A63BD69EE22}"/>
              </a:ext>
            </a:extLst>
          </p:cNvPr>
          <p:cNvSpPr>
            <a:spLocks noGrp="1"/>
          </p:cNvSpPr>
          <p:nvPr/>
        </p:nvSpPr>
        <p:spPr>
          <a:xfrm>
            <a:off x="228600" y="1314450"/>
            <a:ext cx="11734800" cy="5105400"/>
          </a:xfrm>
          <a:prstGeom prst="roundRect">
            <a:avLst>
              <a:gd name="adj" fmla="val 2239"/>
            </a:avLst>
          </a:prstGeom>
          <a:solidFill>
            <a:srgbClr val="FFFFFF"/>
          </a:solidFill>
          <a:ln w="9525">
            <a:solidFill>
              <a:srgbClr val="3A7D22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B1646A77-A242-4683-B297-EBDBA0ADB056}"/>
              </a:ext>
            </a:extLst>
          </p:cNvPr>
          <p:cNvSpPr>
            <a:spLocks noGrp="1"/>
          </p:cNvSpPr>
          <p:nvPr/>
        </p:nvSpPr>
        <p:spPr>
          <a:xfrm>
            <a:off x="11306175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75" b="0">
                <a:solidFill>
                  <a:srgbClr val="FFFFFF"/>
                </a:solidFill>
              </a:defRPr>
            </a:pPr>
            <a:r>
              <a:rPr sz="975" b="0" i="0" u="none" cap="none" spc="0">
                <a:ln>
                  <a:noFill/>
                </a:ln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13</a:t>
            </a:r>
          </a:p>
        </p:txBody>
      </p:sp>
      <p:pic>
        <p:nvPicPr>
          <p:cNvPr id="29" name="图片 24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7740451" y="2019300"/>
            <a:ext cx="4064397" cy="2933700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E3F6064B-2223-4306-880F-64E56226B606}"/>
              </a:ext>
            </a:extLst>
          </p:cNvPr>
          <p:cNvSpPr>
            <a:spLocks noGrp="1"/>
          </p:cNvSpPr>
          <p:nvPr/>
        </p:nvSpPr>
        <p:spPr>
          <a:xfrm>
            <a:off x="2281379" y="5039367"/>
            <a:ext cx="30480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650" b="1">
                <a:solidFill>
                  <a:srgbClr val="3A7D22"/>
                </a:solidFill>
              </a:defRPr>
            </a:pPr>
            <a:r>
              <a:rPr sz="1650" b="1" i="0" u="none" cap="none" spc="0" dirty="0" err="1">
                <a:ln>
                  <a:noFill/>
                </a:ln>
                <a:solidFill>
                  <a:srgbClr val="3A7D22"/>
                </a:solidFill>
                <a:latin typeface="Calibri"/>
                <a:ea typeface="Calibri"/>
                <a:cs typeface="Calibri"/>
              </a:rPr>
              <a:t>垂直径向扫描</a:t>
            </a:r>
            <a:r>
              <a:rPr lang="zh-CN" altLang="en-US" sz="1650" b="1" i="0" u="none" cap="none" spc="0" dirty="0">
                <a:ln>
                  <a:noFill/>
                </a:ln>
                <a:solidFill>
                  <a:srgbClr val="3A7D22"/>
                </a:solidFill>
                <a:latin typeface="Calibri"/>
                <a:ea typeface="Calibri"/>
                <a:cs typeface="Calibri"/>
              </a:rPr>
              <a:t>（</a:t>
            </a:r>
            <a:r>
              <a:rPr lang="en-US" altLang="zh-CN" sz="1650" b="1" i="0" u="none" cap="none" spc="0" dirty="0">
                <a:ln>
                  <a:noFill/>
                </a:ln>
                <a:solidFill>
                  <a:srgbClr val="3A7D22"/>
                </a:solidFill>
                <a:latin typeface="Calibri"/>
                <a:ea typeface="Calibri"/>
                <a:cs typeface="Calibri"/>
              </a:rPr>
              <a:t>100cm</a:t>
            </a:r>
            <a:r>
              <a:rPr lang="zh-CN" altLang="en-US" sz="1650" b="1" i="0" u="none" cap="none" spc="0" dirty="0">
                <a:ln>
                  <a:noFill/>
                </a:ln>
                <a:solidFill>
                  <a:srgbClr val="3A7D22"/>
                </a:solidFill>
                <a:latin typeface="Calibri"/>
                <a:ea typeface="Calibri"/>
                <a:cs typeface="Calibri"/>
              </a:rPr>
              <a:t>）</a:t>
            </a:r>
            <a:endParaRPr sz="1650" b="1" i="0" u="none" cap="none" spc="0" dirty="0">
              <a:ln>
                <a:noFill/>
              </a:ln>
              <a:solidFill>
                <a:srgbClr val="3A7D22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418CAD2A-DEA1-46B8-993A-3F9A2A971483}"/>
              </a:ext>
            </a:extLst>
          </p:cNvPr>
          <p:cNvSpPr>
            <a:spLocks noGrp="1"/>
          </p:cNvSpPr>
          <p:nvPr/>
        </p:nvSpPr>
        <p:spPr>
          <a:xfrm>
            <a:off x="8248649" y="5090886"/>
            <a:ext cx="30480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650" b="1">
                <a:solidFill>
                  <a:srgbClr val="3A7D22"/>
                </a:solidFill>
              </a:defRPr>
            </a:pPr>
            <a:r>
              <a:rPr sz="1650" b="1" i="0" u="none" cap="none" spc="0" dirty="0" err="1">
                <a:ln>
                  <a:noFill/>
                </a:ln>
                <a:solidFill>
                  <a:srgbClr val="3A7D22"/>
                </a:solidFill>
                <a:latin typeface="Calibri"/>
                <a:ea typeface="Calibri"/>
                <a:cs typeface="Calibri"/>
              </a:rPr>
              <a:t>斜入射位移扫描</a:t>
            </a:r>
            <a:endParaRPr sz="1650" b="1" i="0" u="none" cap="none" spc="0" dirty="0">
              <a:ln>
                <a:noFill/>
              </a:ln>
              <a:solidFill>
                <a:srgbClr val="3A7D22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F0703673-3EC3-4EBB-8565-3E83AC8347FB}"/>
              </a:ext>
            </a:extLst>
          </p:cNvPr>
          <p:cNvSpPr>
            <a:spLocks noGrp="1"/>
          </p:cNvSpPr>
          <p:nvPr/>
        </p:nvSpPr>
        <p:spPr>
          <a:xfrm>
            <a:off x="1047750" y="5726793"/>
            <a:ext cx="10096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350" b="0">
                <a:solidFill>
                  <a:srgbClr val="4E6475"/>
                </a:solidFill>
              </a:defRPr>
            </a:pPr>
            <a:r>
              <a:rPr lang="zh-CN" altLang="en-US" sz="2400" b="1" i="0" u="none" cap="none" spc="0" dirty="0">
                <a:ln>
                  <a:noFill/>
                </a:ln>
                <a:solidFill>
                  <a:schemeClr val="accent6"/>
                </a:solidFill>
                <a:latin typeface="Calibri"/>
                <a:ea typeface="Calibri"/>
                <a:cs typeface="Calibri"/>
              </a:rPr>
              <a:t>单峰拟合时间分辨</a:t>
            </a:r>
            <a:r>
              <a:rPr lang="en-US" altLang="zh-CN" sz="2400" b="1" i="0" u="none" cap="none" spc="0" dirty="0">
                <a:ln>
                  <a:noFill/>
                </a:ln>
                <a:solidFill>
                  <a:schemeClr val="accent6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b="1" dirty="0">
                <a:solidFill>
                  <a:schemeClr val="accent6"/>
                </a:solidFill>
                <a:latin typeface="Calibri"/>
                <a:ea typeface="Calibri"/>
                <a:cs typeface="Calibri"/>
              </a:rPr>
              <a:t>&lt; 2 ns</a:t>
            </a:r>
            <a:endParaRPr sz="2400" b="1" i="0" u="none" cap="none" spc="0" dirty="0">
              <a:ln>
                <a:noFill/>
              </a:ln>
              <a:solidFill>
                <a:schemeClr val="accent6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2" name="图片 1" descr="图表, 散点图&#10;&#10;AI 生成的内容可能不正确。">
            <a:extLst>
              <a:ext uri="{FF2B5EF4-FFF2-40B4-BE49-F238E27FC236}">
                <a16:creationId xmlns:a16="http://schemas.microsoft.com/office/drawing/2014/main" id="{2CFD50C3-8617-0AB7-6683-F1EEC80188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18857" y="1979461"/>
            <a:ext cx="3605893" cy="2816792"/>
          </a:xfrm>
          <a:prstGeom prst="rect">
            <a:avLst/>
          </a:prstGeom>
        </p:spPr>
      </p:pic>
      <p:pic>
        <p:nvPicPr>
          <p:cNvPr id="3" name="图片 2" descr="图表, 箱线图&#10;&#10;AI 生成的内容可能不正确。">
            <a:extLst>
              <a:ext uri="{FF2B5EF4-FFF2-40B4-BE49-F238E27FC236}">
                <a16:creationId xmlns:a16="http://schemas.microsoft.com/office/drawing/2014/main" id="{77F8DF63-5D9A-DDAB-5AFE-38A9BFFC500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8600" y="2019300"/>
            <a:ext cx="3561740" cy="2753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2597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DB9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>
            <a:extLst>
              <a:ext uri="{FF2B5EF4-FFF2-40B4-BE49-F238E27FC236}">
                <a16:creationId xmlns:a16="http://schemas.microsoft.com/office/drawing/2014/main" id="{5F1DB321-C610-F145-8E5D-F58A25C0283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2390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88" name="图片 17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96111" y="104775"/>
            <a:ext cx="1617629" cy="495300"/>
          </a:xfrm>
          <a:prstGeom prst="rect">
            <a:avLst/>
          </a:prstGeom>
        </p:spPr>
      </p:pic>
      <p:pic>
        <p:nvPicPr>
          <p:cNvPr id="89" name="图片 18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2622972" y="76200"/>
            <a:ext cx="2793156" cy="55245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FD75A782-7E05-3A5F-3520-F7729FDB784C}"/>
              </a:ext>
            </a:extLst>
          </p:cNvPr>
          <p:cNvSpPr>
            <a:spLocks noGrp="1"/>
          </p:cNvSpPr>
          <p:nvPr/>
        </p:nvSpPr>
        <p:spPr>
          <a:xfrm>
            <a:off x="7524750" y="180975"/>
            <a:ext cx="41910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350" b="0">
                <a:solidFill>
                  <a:srgbClr val="4E6475"/>
                </a:solidFill>
              </a:defRPr>
            </a:pPr>
            <a:r>
              <a:rPr sz="1350" b="0" i="0" u="none" cap="none">
                <a:ln>
                  <a:noFill/>
                </a:ln>
                <a:solidFill>
                  <a:srgbClr val="4E6475"/>
                </a:solidFill>
                <a:latin typeface="Calibri"/>
                <a:ea typeface="Calibri"/>
                <a:cs typeface="Calibri"/>
              </a:rPr>
              <a:t>水上探测器原型样机测试</a:t>
            </a:r>
            <a:endParaRPr sz="1350" b="0" i="0" u="none" kern="1200" cap="none" spc="0" baseline="0">
              <a:ln>
                <a:noFill/>
              </a:ln>
              <a:solidFill>
                <a:srgbClr val="4E6475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DAE47D7C-5E33-3CBF-56BD-9013E45D2549}"/>
              </a:ext>
            </a:extLst>
          </p:cNvPr>
          <p:cNvSpPr>
            <a:spLocks noGrp="1"/>
          </p:cNvSpPr>
          <p:nvPr/>
        </p:nvSpPr>
        <p:spPr>
          <a:xfrm>
            <a:off x="228600" y="781050"/>
            <a:ext cx="11734800" cy="419100"/>
          </a:xfrm>
          <a:prstGeom prst="rect">
            <a:avLst/>
          </a:prstGeom>
          <a:solidFill>
            <a:srgbClr val="8ED145"/>
          </a:solidFill>
          <a:ln w="9525">
            <a:solidFill>
              <a:srgbClr val="3A7D22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76D31E21-261F-9E37-48BE-FC7A92659446}"/>
              </a:ext>
            </a:extLst>
          </p:cNvPr>
          <p:cNvSpPr>
            <a:spLocks noGrp="1"/>
          </p:cNvSpPr>
          <p:nvPr/>
        </p:nvSpPr>
        <p:spPr>
          <a:xfrm>
            <a:off x="438150" y="828675"/>
            <a:ext cx="9334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2250" b="1">
                <a:solidFill>
                  <a:srgbClr val="122433"/>
                </a:solidFill>
              </a:defRPr>
            </a:pPr>
            <a:r>
              <a:rPr sz="2250" b="1" i="0" u="none" cap="none" dirty="0" err="1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波形验证：时间差</a:t>
            </a:r>
            <a:r>
              <a:rPr lang="zh-CN" altLang="en-US" sz="2250" b="1" i="0" u="none" cap="none" dirty="0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较</a:t>
            </a:r>
            <a:r>
              <a:rPr sz="2250" b="1" i="0" u="none" cap="none" dirty="0" err="1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晚峰来自</a:t>
            </a:r>
            <a:r>
              <a:rPr sz="2250" b="1" i="0" u="none" cap="none" dirty="0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 PMT </a:t>
            </a:r>
            <a:r>
              <a:rPr sz="2250" b="1" i="0" u="none" cap="none" dirty="0" err="1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过阈延后</a:t>
            </a:r>
            <a:endParaRPr sz="2250" b="1" i="0" u="none" cap="none" dirty="0">
              <a:ln>
                <a:noFill/>
              </a:ln>
              <a:solidFill>
                <a:srgbClr val="122433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2BD9F593-EA31-835A-C65A-C760CB70D82E}"/>
              </a:ext>
            </a:extLst>
          </p:cNvPr>
          <p:cNvSpPr>
            <a:spLocks noGrp="1"/>
          </p:cNvSpPr>
          <p:nvPr/>
        </p:nvSpPr>
        <p:spPr>
          <a:xfrm>
            <a:off x="6628305" y="1526947"/>
            <a:ext cx="16002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350" b="1">
                <a:solidFill>
                  <a:srgbClr val="3A7D22"/>
                </a:solidFill>
              </a:defRPr>
            </a:pPr>
            <a:r>
              <a:rPr sz="1350" b="1" i="0" u="none" cap="none">
                <a:ln>
                  <a:noFill/>
                </a:ln>
                <a:solidFill>
                  <a:srgbClr val="3A7D22"/>
                </a:solidFill>
                <a:latin typeface="Calibri"/>
                <a:ea typeface="Calibri"/>
                <a:cs typeface="Calibri"/>
              </a:rPr>
              <a:t>双峰分析</a:t>
            </a: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2FCE32FC-3C27-5777-AFBA-ABA283F81942}"/>
              </a:ext>
            </a:extLst>
          </p:cNvPr>
          <p:cNvSpPr>
            <a:spLocks noGrp="1"/>
          </p:cNvSpPr>
          <p:nvPr/>
        </p:nvSpPr>
        <p:spPr>
          <a:xfrm>
            <a:off x="228600" y="1347398"/>
            <a:ext cx="11734800" cy="5105400"/>
          </a:xfrm>
          <a:prstGeom prst="roundRect">
            <a:avLst>
              <a:gd name="adj" fmla="val 2239"/>
            </a:avLst>
          </a:prstGeom>
          <a:solidFill>
            <a:srgbClr val="FFFFFF"/>
          </a:solidFill>
          <a:ln w="9525">
            <a:solidFill>
              <a:srgbClr val="3A7D22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D07624B0-0E12-86EE-B18A-5B15CBD63AF4}"/>
              </a:ext>
            </a:extLst>
          </p:cNvPr>
          <p:cNvSpPr>
            <a:spLocks noGrp="1"/>
          </p:cNvSpPr>
          <p:nvPr/>
        </p:nvSpPr>
        <p:spPr>
          <a:xfrm>
            <a:off x="11306175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75" b="0">
                <a:solidFill>
                  <a:srgbClr val="FFFFFF"/>
                </a:solidFill>
              </a:defRPr>
            </a:pPr>
            <a:r>
              <a:rPr sz="975" b="0" i="0" u="none" cap="none" dirty="0">
                <a:ln>
                  <a:noFill/>
                </a:ln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  <a:r>
              <a:rPr lang="en-US" sz="975" b="0" i="0" u="none" cap="none" dirty="0">
                <a:ln>
                  <a:noFill/>
                </a:ln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4</a:t>
            </a:r>
            <a:endParaRPr sz="975" b="0" i="0" u="none" cap="none" dirty="0">
              <a:ln>
                <a:noFill/>
              </a:ln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97" name="图片 6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3085" y="3912396"/>
            <a:ext cx="2520000" cy="1800000"/>
          </a:xfrm>
          <a:prstGeom prst="rect">
            <a:avLst/>
          </a:prstGeom>
        </p:spPr>
      </p:pic>
      <p:pic>
        <p:nvPicPr>
          <p:cNvPr id="98" name="图片 6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71902" y="3966873"/>
            <a:ext cx="2520000" cy="1800000"/>
          </a:xfrm>
          <a:prstGeom prst="rect">
            <a:avLst/>
          </a:prstGeom>
        </p:spPr>
      </p:pic>
      <p:sp>
        <p:nvSpPr>
          <p:cNvPr id="72" name="文本框 71">
            <a:extLst>
              <a:ext uri="{FF2B5EF4-FFF2-40B4-BE49-F238E27FC236}">
                <a16:creationId xmlns:a16="http://schemas.microsoft.com/office/drawing/2014/main" id="{B25F0B2F-8AB0-83CE-4AE7-93EDF429FB0B}"/>
              </a:ext>
            </a:extLst>
          </p:cNvPr>
          <p:cNvSpPr>
            <a:spLocks noGrp="1"/>
          </p:cNvSpPr>
          <p:nvPr/>
        </p:nvSpPr>
        <p:spPr>
          <a:xfrm>
            <a:off x="959086" y="5766873"/>
            <a:ext cx="829262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+mn-ea"/>
                <a:ea typeface="+mn-ea"/>
                <a:cs typeface="+mn-ea"/>
              </a:rPr>
              <a:t>Led</a:t>
            </a:r>
            <a:r>
              <a:rPr lang="zh-CN" altLang="en-US" sz="1600" dirty="0">
                <a:latin typeface="+mn-ea"/>
                <a:ea typeface="+mn-ea"/>
                <a:cs typeface="+mn-ea"/>
              </a:rPr>
              <a:t>测试</a:t>
            </a:r>
            <a:r>
              <a:rPr lang="en-US" altLang="zh-CN" sz="1600" dirty="0" err="1">
                <a:latin typeface="+mn-ea"/>
                <a:ea typeface="+mn-ea"/>
                <a:cs typeface="+mn-ea"/>
              </a:rPr>
              <a:t>pmt</a:t>
            </a:r>
            <a:r>
              <a:rPr sz="1600" dirty="0">
                <a:latin typeface="+mn-ea"/>
                <a:ea typeface="+mn-ea"/>
                <a:cs typeface="+mn-ea"/>
              </a:rPr>
              <a:t>                 </a:t>
            </a:r>
            <a:r>
              <a:rPr sz="1600" dirty="0" err="1">
                <a:latin typeface="+mn-ea"/>
                <a:ea typeface="+mn-ea"/>
                <a:cs typeface="+mn-ea"/>
              </a:rPr>
              <a:t>时间差的第一个峰对应的波形示例</a:t>
            </a:r>
            <a:r>
              <a:rPr sz="1600" dirty="0">
                <a:latin typeface="+mn-ea"/>
                <a:ea typeface="+mn-ea"/>
                <a:cs typeface="+mn-ea"/>
              </a:rPr>
              <a:t>   </a:t>
            </a:r>
            <a:r>
              <a:rPr sz="1600" dirty="0" err="1">
                <a:latin typeface="+mn-ea"/>
                <a:ea typeface="+mn-ea"/>
                <a:cs typeface="+mn-ea"/>
              </a:rPr>
              <a:t>第二个峰对应的波形示例</a:t>
            </a:r>
            <a:endParaRPr sz="1600" dirty="0">
              <a:latin typeface="+mn-ea"/>
              <a:ea typeface="+mn-ea"/>
              <a:cs typeface="+mn-ea"/>
            </a:endParaRPr>
          </a:p>
        </p:txBody>
      </p:sp>
      <p:pic>
        <p:nvPicPr>
          <p:cNvPr id="100" name="图片 7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0978" y="1472695"/>
            <a:ext cx="2520000" cy="1800000"/>
          </a:xfrm>
          <a:prstGeom prst="rect">
            <a:avLst/>
          </a:prstGeom>
        </p:spPr>
      </p:pic>
      <p:sp>
        <p:nvSpPr>
          <p:cNvPr id="78" name="文本框 77">
            <a:extLst>
              <a:ext uri="{FF2B5EF4-FFF2-40B4-BE49-F238E27FC236}">
                <a16:creationId xmlns:a16="http://schemas.microsoft.com/office/drawing/2014/main" id="{59FD15BB-B97E-0A87-A7D2-6B53A967D530}"/>
              </a:ext>
            </a:extLst>
          </p:cNvPr>
          <p:cNvSpPr>
            <a:spLocks noGrp="1"/>
          </p:cNvSpPr>
          <p:nvPr/>
        </p:nvSpPr>
        <p:spPr>
          <a:xfrm>
            <a:off x="785161" y="3343873"/>
            <a:ext cx="799545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dirty="0" err="1">
                <a:latin typeface="+mn-ea"/>
              </a:rPr>
              <a:t>时间差</a:t>
            </a:r>
            <a:r>
              <a:rPr lang="zh-CN" altLang="en-US" sz="1600" dirty="0">
                <a:latin typeface="+mn-ea"/>
              </a:rPr>
              <a:t>分布</a:t>
            </a:r>
            <a:r>
              <a:rPr sz="1600" dirty="0">
                <a:latin typeface="+mn-ea"/>
              </a:rPr>
              <a:t>                                     </a:t>
            </a:r>
            <a:r>
              <a:rPr sz="1600" dirty="0" err="1">
                <a:latin typeface="+mn-ea"/>
              </a:rPr>
              <a:t>PMT过阈时间</a:t>
            </a:r>
            <a:r>
              <a:rPr sz="1600" dirty="0">
                <a:latin typeface="+mn-ea"/>
              </a:rPr>
              <a:t>                             </a:t>
            </a:r>
            <a:r>
              <a:rPr sz="1600" dirty="0" err="1">
                <a:latin typeface="+mn-ea"/>
              </a:rPr>
              <a:t>探头平均过阈时间</a:t>
            </a:r>
            <a:endParaRPr sz="1600" dirty="0">
              <a:latin typeface="+mn-ea"/>
            </a:endParaRPr>
          </a:p>
        </p:txBody>
      </p:sp>
      <p:pic>
        <p:nvPicPr>
          <p:cNvPr id="102" name="图片 7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10496" y="1466194"/>
            <a:ext cx="2520000" cy="1800000"/>
          </a:xfrm>
          <a:prstGeom prst="rect">
            <a:avLst/>
          </a:prstGeom>
        </p:spPr>
      </p:pic>
      <p:pic>
        <p:nvPicPr>
          <p:cNvPr id="103" name="图片 8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10014" y="1506398"/>
            <a:ext cx="2520000" cy="18000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3186FFBF-2F89-099C-7BA7-11084B2AE09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8018" y="3965288"/>
            <a:ext cx="2622960" cy="1680200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4ACE6411-29FC-582B-F187-F6B522E12F78}"/>
              </a:ext>
            </a:extLst>
          </p:cNvPr>
          <p:cNvSpPr>
            <a:spLocks noGrp="1"/>
          </p:cNvSpPr>
          <p:nvPr/>
        </p:nvSpPr>
        <p:spPr>
          <a:xfrm>
            <a:off x="8465680" y="1853627"/>
            <a:ext cx="3123137" cy="31318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950" b="1">
                <a:solidFill>
                  <a:srgbClr val="3A7D22"/>
                </a:solidFill>
              </a:defRPr>
            </a:pPr>
            <a:r>
              <a:rPr lang="zh-CN" altLang="en-US" sz="1950" b="1" dirty="0">
                <a:solidFill>
                  <a:srgbClr val="3A7D22"/>
                </a:solidFill>
              </a:rPr>
              <a:t>已排除原因：</a:t>
            </a:r>
            <a:endParaRPr sz="1950" b="1" dirty="0">
              <a:solidFill>
                <a:srgbClr val="3A7D22"/>
              </a:solidFill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98178B0D-F313-730E-7743-B525DC1F4A39}"/>
              </a:ext>
            </a:extLst>
          </p:cNvPr>
          <p:cNvSpPr>
            <a:spLocks noGrp="1"/>
          </p:cNvSpPr>
          <p:nvPr/>
        </p:nvSpPr>
        <p:spPr>
          <a:xfrm>
            <a:off x="8465680" y="2531012"/>
            <a:ext cx="95250" cy="95250"/>
          </a:xfrm>
          <a:prstGeom prst="rect">
            <a:avLst/>
          </a:prstGeom>
          <a:solidFill>
            <a:srgbClr val="3A7D22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698FFFF2-9BCA-7127-E35F-9628DED639DC}"/>
              </a:ext>
            </a:extLst>
          </p:cNvPr>
          <p:cNvSpPr>
            <a:spLocks noGrp="1"/>
          </p:cNvSpPr>
          <p:nvPr/>
        </p:nvSpPr>
        <p:spPr>
          <a:xfrm>
            <a:off x="8590267" y="2361688"/>
            <a:ext cx="280604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50000"/>
              </a:lnSpc>
              <a:buNone/>
              <a:defRPr sz="1575" b="0">
                <a:solidFill>
                  <a:srgbClr val="122433"/>
                </a:solidFill>
              </a:defRPr>
            </a:pPr>
            <a:r>
              <a:rPr lang="zh-CN" altLang="en-US" dirty="0">
                <a:solidFill>
                  <a:srgbClr val="122433"/>
                </a:solidFill>
                <a:latin typeface="+mn-ea"/>
              </a:rPr>
              <a:t>波形分布可能存在双峰：</a:t>
            </a:r>
            <a:endParaRPr lang="en-US" altLang="zh-CN" dirty="0">
              <a:solidFill>
                <a:srgbClr val="122433"/>
              </a:solidFill>
              <a:latin typeface="+mn-ea"/>
            </a:endParaRPr>
          </a:p>
          <a:p>
            <a:pPr algn="l">
              <a:lnSpc>
                <a:spcPct val="150000"/>
              </a:lnSpc>
              <a:buNone/>
              <a:defRPr sz="1575" b="0">
                <a:solidFill>
                  <a:srgbClr val="122433"/>
                </a:solidFill>
              </a:defRPr>
            </a:pPr>
            <a:r>
              <a:rPr lang="zh-CN" altLang="en-US" dirty="0">
                <a:solidFill>
                  <a:srgbClr val="122433"/>
                </a:solidFill>
                <a:latin typeface="+mn-ea"/>
              </a:rPr>
              <a:t>不存在，基本都是单峰事例</a:t>
            </a:r>
            <a:endParaRPr b="0" dirty="0">
              <a:solidFill>
                <a:srgbClr val="122433"/>
              </a:solidFill>
              <a:latin typeface="+mn-ea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C0359380-AFAF-42D0-3901-6652B3DBAE16}"/>
              </a:ext>
            </a:extLst>
          </p:cNvPr>
          <p:cNvSpPr>
            <a:spLocks noGrp="1"/>
          </p:cNvSpPr>
          <p:nvPr/>
        </p:nvSpPr>
        <p:spPr>
          <a:xfrm>
            <a:off x="8465680" y="3319147"/>
            <a:ext cx="95250" cy="95250"/>
          </a:xfrm>
          <a:prstGeom prst="rect">
            <a:avLst/>
          </a:prstGeom>
          <a:solidFill>
            <a:srgbClr val="3A7D22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44173B35-C77D-5D12-4108-C53235D90828}"/>
              </a:ext>
            </a:extLst>
          </p:cNvPr>
          <p:cNvSpPr>
            <a:spLocks noGrp="1"/>
          </p:cNvSpPr>
          <p:nvPr/>
        </p:nvSpPr>
        <p:spPr>
          <a:xfrm>
            <a:off x="8694280" y="3150137"/>
            <a:ext cx="2991492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50000"/>
              </a:lnSpc>
              <a:buNone/>
              <a:defRPr sz="1575" b="0">
                <a:solidFill>
                  <a:srgbClr val="122433"/>
                </a:solidFill>
              </a:defRPr>
            </a:pPr>
            <a:r>
              <a:rPr lang="zh-CN" altLang="en-US" sz="1575" b="0" dirty="0">
                <a:solidFill>
                  <a:srgbClr val="122433"/>
                </a:solidFill>
              </a:rPr>
              <a:t>时间游走</a:t>
            </a:r>
            <a:r>
              <a:rPr lang="en-US" sz="1575" b="0" dirty="0">
                <a:solidFill>
                  <a:srgbClr val="122433"/>
                </a:solidFill>
              </a:rPr>
              <a:t>: </a:t>
            </a:r>
            <a:r>
              <a:rPr lang="en-US" sz="1575" dirty="0">
                <a:solidFill>
                  <a:srgbClr val="122433"/>
                </a:solidFill>
              </a:rPr>
              <a:t> </a:t>
            </a:r>
            <a:r>
              <a:rPr lang="en-US" sz="1575" dirty="0" err="1">
                <a:solidFill>
                  <a:srgbClr val="122433"/>
                </a:solidFill>
              </a:rPr>
              <a:t>恒比定时没有抵消</a:t>
            </a:r>
            <a:endParaRPr sz="1575" b="0" dirty="0">
              <a:solidFill>
                <a:srgbClr val="122433"/>
              </a:solidFill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D2C614CF-FB10-2F3F-7FBB-1455EA513454}"/>
              </a:ext>
            </a:extLst>
          </p:cNvPr>
          <p:cNvSpPr>
            <a:spLocks noGrp="1"/>
          </p:cNvSpPr>
          <p:nvPr/>
        </p:nvSpPr>
        <p:spPr>
          <a:xfrm>
            <a:off x="8465680" y="3823762"/>
            <a:ext cx="95250" cy="95250"/>
          </a:xfrm>
          <a:prstGeom prst="rect">
            <a:avLst/>
          </a:prstGeom>
          <a:solidFill>
            <a:srgbClr val="3A7D22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D4DF8A8B-B768-C8B3-3F77-05BD6B1F601E}"/>
              </a:ext>
            </a:extLst>
          </p:cNvPr>
          <p:cNvSpPr>
            <a:spLocks noGrp="1"/>
          </p:cNvSpPr>
          <p:nvPr/>
        </p:nvSpPr>
        <p:spPr>
          <a:xfrm>
            <a:off x="8678528" y="3654715"/>
            <a:ext cx="3189702" cy="162907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lnSpc>
                <a:spcPct val="150000"/>
              </a:lnSpc>
              <a:buNone/>
              <a:defRPr sz="1575" b="0">
                <a:solidFill>
                  <a:srgbClr val="122433"/>
                </a:solidFill>
              </a:defRPr>
            </a:pPr>
            <a:r>
              <a:rPr lang="zh-CN" altLang="en-US" sz="1575" b="0" dirty="0">
                <a:solidFill>
                  <a:srgbClr val="122433"/>
                </a:solidFill>
                <a:latin typeface="+mn-ea"/>
              </a:rPr>
              <a:t>反射影响：</a:t>
            </a:r>
            <a:endParaRPr lang="en-US" altLang="zh-CN" sz="1575" b="0" dirty="0">
              <a:solidFill>
                <a:srgbClr val="122433"/>
              </a:solidFill>
              <a:latin typeface="+mn-ea"/>
            </a:endParaRPr>
          </a:p>
          <a:p>
            <a:pPr algn="l">
              <a:lnSpc>
                <a:spcPct val="150000"/>
              </a:lnSpc>
              <a:buNone/>
              <a:defRPr sz="1575" b="0">
                <a:solidFill>
                  <a:srgbClr val="122433"/>
                </a:solidFill>
              </a:defRPr>
            </a:pPr>
            <a:r>
              <a:rPr lang="zh-CN" altLang="en-US" sz="1575" b="0" dirty="0">
                <a:solidFill>
                  <a:srgbClr val="122433"/>
                </a:solidFill>
                <a:latin typeface="+mn-ea"/>
              </a:rPr>
              <a:t>两峰时间间隔约</a:t>
            </a:r>
            <a:r>
              <a:rPr lang="en-US" altLang="zh-CN" sz="1575" b="0" dirty="0">
                <a:solidFill>
                  <a:srgbClr val="122433"/>
                </a:solidFill>
                <a:latin typeface="+mn-ea"/>
              </a:rPr>
              <a:t>8ns</a:t>
            </a:r>
            <a:r>
              <a:rPr lang="zh-CN" altLang="en-US" sz="1575" b="0" dirty="0">
                <a:solidFill>
                  <a:srgbClr val="122433"/>
                </a:solidFill>
                <a:latin typeface="+mn-ea"/>
              </a:rPr>
              <a:t>，对应约</a:t>
            </a:r>
            <a:r>
              <a:rPr lang="en-US" altLang="zh-CN" sz="1575" b="0" dirty="0">
                <a:solidFill>
                  <a:srgbClr val="122433"/>
                </a:solidFill>
                <a:latin typeface="+mn-ea"/>
              </a:rPr>
              <a:t>2m</a:t>
            </a:r>
            <a:r>
              <a:rPr lang="zh-CN" altLang="en-US" sz="1575" b="0" dirty="0">
                <a:solidFill>
                  <a:srgbClr val="122433"/>
                </a:solidFill>
                <a:latin typeface="+mn-ea"/>
              </a:rPr>
              <a:t>路径。探测器高</a:t>
            </a:r>
            <a:r>
              <a:rPr lang="en-US" altLang="zh-CN" sz="1575" dirty="0">
                <a:solidFill>
                  <a:srgbClr val="122433"/>
                </a:solidFill>
                <a:latin typeface="+mn-ea"/>
              </a:rPr>
              <a:t>0.8/1m</a:t>
            </a:r>
            <a:r>
              <a:rPr lang="zh-CN" altLang="en-US" sz="1575" dirty="0">
                <a:solidFill>
                  <a:srgbClr val="122433"/>
                </a:solidFill>
                <a:latin typeface="+mn-ea"/>
              </a:rPr>
              <a:t>，反射率</a:t>
            </a:r>
            <a:r>
              <a:rPr lang="en-US" altLang="zh-CN" sz="1575" dirty="0">
                <a:solidFill>
                  <a:srgbClr val="122433"/>
                </a:solidFill>
                <a:latin typeface="+mn-ea"/>
              </a:rPr>
              <a:t>5%</a:t>
            </a:r>
            <a:r>
              <a:rPr lang="zh-CN" altLang="en-US" sz="1575" dirty="0">
                <a:solidFill>
                  <a:srgbClr val="122433"/>
                </a:solidFill>
                <a:latin typeface="+mn-ea"/>
              </a:rPr>
              <a:t>。</a:t>
            </a:r>
            <a:endParaRPr sz="1575" b="0" dirty="0">
              <a:solidFill>
                <a:srgbClr val="122433"/>
              </a:solidFill>
              <a:latin typeface="+mn-ea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5EC108FC-BBCC-927B-F0CC-5519A38B75B9}"/>
              </a:ext>
            </a:extLst>
          </p:cNvPr>
          <p:cNvSpPr>
            <a:spLocks noGrp="1"/>
          </p:cNvSpPr>
          <p:nvPr/>
        </p:nvSpPr>
        <p:spPr>
          <a:xfrm>
            <a:off x="8465680" y="5020429"/>
            <a:ext cx="95250" cy="95250"/>
          </a:xfrm>
          <a:prstGeom prst="rect">
            <a:avLst/>
          </a:prstGeom>
          <a:solidFill>
            <a:srgbClr val="3A7D22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80C968F1-5666-CA1E-C020-6FD3208FAA50}"/>
              </a:ext>
            </a:extLst>
          </p:cNvPr>
          <p:cNvSpPr>
            <a:spLocks noGrp="1"/>
          </p:cNvSpPr>
          <p:nvPr/>
        </p:nvSpPr>
        <p:spPr>
          <a:xfrm>
            <a:off x="8678528" y="4927346"/>
            <a:ext cx="3189702" cy="100368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75" b="0">
                <a:solidFill>
                  <a:srgbClr val="122433"/>
                </a:solidFill>
              </a:defRPr>
            </a:pPr>
            <a:r>
              <a:rPr lang="en-US" altLang="zh-CN" sz="1575" dirty="0">
                <a:solidFill>
                  <a:srgbClr val="122433"/>
                </a:solidFill>
              </a:rPr>
              <a:t>PMT</a:t>
            </a:r>
            <a:r>
              <a:rPr lang="zh-CN" altLang="en-US" sz="1575" dirty="0">
                <a:solidFill>
                  <a:srgbClr val="122433"/>
                </a:solidFill>
              </a:rPr>
              <a:t>：</a:t>
            </a:r>
            <a:r>
              <a:rPr lang="en-US" altLang="zh-CN" sz="1575" dirty="0">
                <a:solidFill>
                  <a:srgbClr val="122433"/>
                </a:solidFill>
              </a:rPr>
              <a:t>PMT</a:t>
            </a:r>
            <a:r>
              <a:rPr lang="zh-CN" altLang="en-US" sz="1575" dirty="0">
                <a:solidFill>
                  <a:srgbClr val="122433"/>
                </a:solidFill>
              </a:rPr>
              <a:t>在</a:t>
            </a:r>
            <a:r>
              <a:rPr lang="en-US" altLang="zh-CN" sz="1575" dirty="0">
                <a:solidFill>
                  <a:srgbClr val="122433"/>
                </a:solidFill>
              </a:rPr>
              <a:t>led</a:t>
            </a:r>
            <a:r>
              <a:rPr lang="zh-CN" altLang="en-US" sz="1575" dirty="0">
                <a:solidFill>
                  <a:srgbClr val="122433"/>
                </a:solidFill>
              </a:rPr>
              <a:t>测试时未发现双峰</a:t>
            </a:r>
            <a:endParaRPr sz="1575" b="0" dirty="0">
              <a:solidFill>
                <a:srgbClr val="1224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2793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DB9D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4C834C-AC52-A7DB-19E8-4BD55414B9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>
            <a:extLst>
              <a:ext uri="{FF2B5EF4-FFF2-40B4-BE49-F238E27FC236}">
                <a16:creationId xmlns:a16="http://schemas.microsoft.com/office/drawing/2014/main" id="{68AAE0DD-7D44-21BA-154B-3200A81D409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2390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pic>
        <p:nvPicPr>
          <p:cNvPr id="28" name="图片 24">
            <a:extLst>
              <a:ext uri="{FF2B5EF4-FFF2-40B4-BE49-F238E27FC236}">
                <a16:creationId xmlns:a16="http://schemas.microsoft.com/office/drawing/2014/main" id="{AE80E7E6-A7C7-4972-5EE8-29E64BBDB0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96111" y="104775"/>
            <a:ext cx="1617629" cy="495300"/>
          </a:xfrm>
          <a:prstGeom prst="rect">
            <a:avLst/>
          </a:prstGeom>
        </p:spPr>
      </p:pic>
      <p:pic>
        <p:nvPicPr>
          <p:cNvPr id="29" name="图片 25">
            <a:extLst>
              <a:ext uri="{FF2B5EF4-FFF2-40B4-BE49-F238E27FC236}">
                <a16:creationId xmlns:a16="http://schemas.microsoft.com/office/drawing/2014/main" id="{D015429D-5CB0-3BF4-0940-349CC710FC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2622972" y="76200"/>
            <a:ext cx="2793156" cy="55245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DED92CE0-9D8E-E13F-5EC5-06FAD7E24509}"/>
              </a:ext>
            </a:extLst>
          </p:cNvPr>
          <p:cNvSpPr>
            <a:spLocks noGrp="1"/>
          </p:cNvSpPr>
          <p:nvPr/>
        </p:nvSpPr>
        <p:spPr>
          <a:xfrm>
            <a:off x="7524750" y="180975"/>
            <a:ext cx="41910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50" b="0">
                <a:solidFill>
                  <a:srgbClr val="4E6475"/>
                </a:solidFill>
              </a:defRPr>
            </a:pPr>
            <a:r>
              <a:rPr kumimoji="0" sz="1350" b="0" i="0" u="none" strike="noStrike" kern="1200" cap="none" spc="0" normalizeH="0" baseline="0" noProof="0">
                <a:ln>
                  <a:noFill/>
                </a:ln>
                <a:solidFill>
                  <a:srgbClr val="4E6475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水上探测器原型样机测试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8DC5050C-867B-1625-2A6C-282D9EE9B35F}"/>
              </a:ext>
            </a:extLst>
          </p:cNvPr>
          <p:cNvSpPr>
            <a:spLocks noGrp="1"/>
          </p:cNvSpPr>
          <p:nvPr/>
        </p:nvSpPr>
        <p:spPr>
          <a:xfrm>
            <a:off x="228600" y="781050"/>
            <a:ext cx="11734800" cy="419100"/>
          </a:xfrm>
          <a:prstGeom prst="rect">
            <a:avLst/>
          </a:prstGeom>
          <a:solidFill>
            <a:srgbClr val="8ED145"/>
          </a:solidFill>
          <a:ln w="9525">
            <a:solidFill>
              <a:srgbClr val="3A7D22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CBF42691-C14B-523D-1D61-EA0B9A9617C3}"/>
              </a:ext>
            </a:extLst>
          </p:cNvPr>
          <p:cNvSpPr>
            <a:spLocks noGrp="1"/>
          </p:cNvSpPr>
          <p:nvPr/>
        </p:nvSpPr>
        <p:spPr>
          <a:xfrm>
            <a:off x="438150" y="828675"/>
            <a:ext cx="9334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50" b="1">
                <a:solidFill>
                  <a:srgbClr val="122433"/>
                </a:solidFill>
              </a:defRPr>
            </a:pPr>
            <a:r>
              <a:rPr lang="zh-CN" altLang="en-US" sz="2250" b="1" dirty="0">
                <a:solidFill>
                  <a:srgbClr val="122433"/>
                </a:solidFill>
                <a:latin typeface="Calibri"/>
                <a:cs typeface="Calibri"/>
              </a:rPr>
              <a:t>总结</a:t>
            </a:r>
            <a:endParaRPr kumimoji="0" sz="2250" b="1" i="0" u="none" strike="noStrike" kern="1200" cap="none" spc="0" normalizeH="0" baseline="0" noProof="0" dirty="0">
              <a:ln>
                <a:noFill/>
              </a:ln>
              <a:solidFill>
                <a:srgbClr val="122433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944435A9-2EA1-4244-9A51-CE7DF9277705}"/>
              </a:ext>
            </a:extLst>
          </p:cNvPr>
          <p:cNvSpPr>
            <a:spLocks noGrp="1"/>
          </p:cNvSpPr>
          <p:nvPr/>
        </p:nvSpPr>
        <p:spPr>
          <a:xfrm>
            <a:off x="10096500" y="866775"/>
            <a:ext cx="16002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50" b="1">
                <a:solidFill>
                  <a:srgbClr val="3A7D22"/>
                </a:solidFill>
              </a:defRPr>
            </a:pPr>
            <a:endParaRPr kumimoji="0" sz="1350" b="1" i="0" u="none" strike="noStrike" kern="1200" cap="none" spc="0" normalizeH="0" baseline="0" noProof="0" dirty="0">
              <a:ln>
                <a:noFill/>
              </a:ln>
              <a:solidFill>
                <a:srgbClr val="3A7D22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50BBA3F4-BDD7-4A55-A602-7B3A9299910B}"/>
              </a:ext>
            </a:extLst>
          </p:cNvPr>
          <p:cNvSpPr>
            <a:spLocks noGrp="1"/>
          </p:cNvSpPr>
          <p:nvPr/>
        </p:nvSpPr>
        <p:spPr>
          <a:xfrm>
            <a:off x="228600" y="1315104"/>
            <a:ext cx="11734800" cy="5105400"/>
          </a:xfrm>
          <a:prstGeom prst="roundRect">
            <a:avLst>
              <a:gd name="adj" fmla="val 2239"/>
            </a:avLst>
          </a:prstGeom>
          <a:solidFill>
            <a:srgbClr val="FFFFFF"/>
          </a:solidFill>
          <a:ln w="9525">
            <a:solidFill>
              <a:srgbClr val="3A7D22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B94CEF03-89E7-BE78-C9CF-5D864971E624}"/>
              </a:ext>
            </a:extLst>
          </p:cNvPr>
          <p:cNvSpPr>
            <a:spLocks noGrp="1"/>
          </p:cNvSpPr>
          <p:nvPr/>
        </p:nvSpPr>
        <p:spPr>
          <a:xfrm>
            <a:off x="11306175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75" b="0">
                <a:solidFill>
                  <a:srgbClr val="FFFFFF"/>
                </a:solidFill>
              </a:defRPr>
            </a:pPr>
            <a:r>
              <a:rPr kumimoji="0" sz="975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1</a:t>
            </a:r>
            <a:r>
              <a:rPr lang="en-US" sz="97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5</a:t>
            </a:r>
            <a:endParaRPr kumimoji="0" sz="975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1CDA27FD-28D1-4CEF-5CB4-024E6CD252B4}"/>
              </a:ext>
            </a:extLst>
          </p:cNvPr>
          <p:cNvSpPr>
            <a:spLocks noGrp="1"/>
          </p:cNvSpPr>
          <p:nvPr/>
        </p:nvSpPr>
        <p:spPr>
          <a:xfrm>
            <a:off x="7532829" y="4708100"/>
            <a:ext cx="40481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 b="1">
                <a:solidFill>
                  <a:srgbClr val="3A7D22"/>
                </a:solidFill>
              </a:defRPr>
            </a:pPr>
            <a:endParaRPr kumimoji="0" sz="1500" b="1" i="0" u="none" strike="noStrike" kern="1200" cap="none" spc="0" normalizeH="0" baseline="0" noProof="0">
              <a:ln>
                <a:noFill/>
              </a:ln>
              <a:solidFill>
                <a:srgbClr val="3A7D22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ECC97066-B336-E1EE-9A79-0929434408E6}"/>
              </a:ext>
            </a:extLst>
          </p:cNvPr>
          <p:cNvSpPr>
            <a:spLocks noGrp="1"/>
          </p:cNvSpPr>
          <p:nvPr/>
        </p:nvSpPr>
        <p:spPr>
          <a:xfrm>
            <a:off x="876300" y="3666719"/>
            <a:ext cx="3143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3225" b="1">
                <a:solidFill>
                  <a:srgbClr val="3A7D22"/>
                </a:solidFill>
              </a:defRPr>
            </a:pPr>
            <a:r>
              <a:rPr sz="2800" b="1" dirty="0">
                <a:solidFill>
                  <a:srgbClr val="3A7D22"/>
                </a:solidFill>
              </a:rPr>
              <a:t>80–100 cm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8C344842-D786-E048-E71E-BB32E212F2DF}"/>
              </a:ext>
            </a:extLst>
          </p:cNvPr>
          <p:cNvSpPr>
            <a:spLocks noGrp="1"/>
          </p:cNvSpPr>
          <p:nvPr/>
        </p:nvSpPr>
        <p:spPr>
          <a:xfrm>
            <a:off x="852488" y="4410375"/>
            <a:ext cx="31432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1425" b="0">
                <a:solidFill>
                  <a:srgbClr val="4E6475"/>
                </a:solidFill>
              </a:defRPr>
            </a:pPr>
            <a:r>
              <a:rPr dirty="0" err="1">
                <a:solidFill>
                  <a:srgbClr val="4E6475"/>
                </a:solidFill>
              </a:rPr>
              <a:t>模拟确定的原型测试水深区间</a:t>
            </a:r>
            <a:endParaRPr dirty="0">
              <a:solidFill>
                <a:srgbClr val="4E6475"/>
              </a:solidFill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3B1BEFA5-451B-10EC-1263-1FFD83B01322}"/>
              </a:ext>
            </a:extLst>
          </p:cNvPr>
          <p:cNvSpPr>
            <a:spLocks noGrp="1"/>
          </p:cNvSpPr>
          <p:nvPr/>
        </p:nvSpPr>
        <p:spPr>
          <a:xfrm>
            <a:off x="3883786" y="3658471"/>
            <a:ext cx="4257708" cy="608562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3225" b="1">
                <a:solidFill>
                  <a:srgbClr val="3A7D22"/>
                </a:solidFill>
              </a:defRPr>
            </a:pPr>
            <a:r>
              <a:rPr lang="zh-CN" altLang="en-US" sz="2800" b="1" dirty="0">
                <a:solidFill>
                  <a:srgbClr val="3A7D22"/>
                </a:solidFill>
                <a:latin typeface="+mn-ea"/>
              </a:rPr>
              <a:t>光产额与</a:t>
            </a:r>
            <a:r>
              <a:rPr lang="en-US" altLang="zh-CN" sz="2800" b="1" dirty="0">
                <a:solidFill>
                  <a:srgbClr val="3A7D22"/>
                </a:solidFill>
                <a:latin typeface="+mn-ea"/>
              </a:rPr>
              <a:t>1/R</a:t>
            </a:r>
            <a:r>
              <a:rPr lang="zh-CN" altLang="en-US" sz="2800" b="1" dirty="0">
                <a:solidFill>
                  <a:srgbClr val="3A7D22"/>
                </a:solidFill>
                <a:latin typeface="+mn-ea"/>
              </a:rPr>
              <a:t>趋势一致</a:t>
            </a:r>
            <a:endParaRPr sz="2800" b="1" dirty="0">
              <a:solidFill>
                <a:srgbClr val="3A7D22"/>
              </a:solidFill>
              <a:latin typeface="+mn-ea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2D5566A2-6C94-E619-BEE1-0A76A2AE27B6}"/>
              </a:ext>
            </a:extLst>
          </p:cNvPr>
          <p:cNvSpPr>
            <a:spLocks noGrp="1"/>
          </p:cNvSpPr>
          <p:nvPr/>
        </p:nvSpPr>
        <p:spPr>
          <a:xfrm>
            <a:off x="4519613" y="4410375"/>
            <a:ext cx="31432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1425" b="0">
                <a:solidFill>
                  <a:srgbClr val="4E6475"/>
                </a:solidFill>
              </a:defRPr>
            </a:pPr>
            <a:r>
              <a:rPr lang="zh-CN" altLang="en-US" b="0" dirty="0">
                <a:solidFill>
                  <a:srgbClr val="4E6475"/>
                </a:solidFill>
              </a:rPr>
              <a:t>光产额的空间响应趋势</a:t>
            </a:r>
            <a:endParaRPr b="0" dirty="0">
              <a:solidFill>
                <a:srgbClr val="4E6475"/>
              </a:solidFill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6EFACC1F-6855-A7B9-646F-7A26F3E5C610}"/>
              </a:ext>
            </a:extLst>
          </p:cNvPr>
          <p:cNvSpPr>
            <a:spLocks noGrp="1"/>
          </p:cNvSpPr>
          <p:nvPr/>
        </p:nvSpPr>
        <p:spPr>
          <a:xfrm>
            <a:off x="8117664" y="3666719"/>
            <a:ext cx="3143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3225" b="1">
                <a:solidFill>
                  <a:srgbClr val="3A7D22"/>
                </a:solidFill>
              </a:defRPr>
            </a:pPr>
            <a:r>
              <a:rPr lang="en-US" sz="2800" b="1" dirty="0" err="1">
                <a:solidFill>
                  <a:srgbClr val="3A7D22"/>
                </a:solidFill>
              </a:rPr>
              <a:t>时间分辨</a:t>
            </a:r>
            <a:r>
              <a:rPr sz="2800" b="1" dirty="0">
                <a:solidFill>
                  <a:srgbClr val="3A7D22"/>
                </a:solidFill>
              </a:rPr>
              <a:t>&lt; 2 ns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AE743BB9-6083-6669-EA4F-BA61E2766AA6}"/>
              </a:ext>
            </a:extLst>
          </p:cNvPr>
          <p:cNvSpPr>
            <a:spLocks noGrp="1"/>
          </p:cNvSpPr>
          <p:nvPr/>
        </p:nvSpPr>
        <p:spPr>
          <a:xfrm>
            <a:off x="8072438" y="4410375"/>
            <a:ext cx="3281362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1425" b="0">
                <a:solidFill>
                  <a:srgbClr val="4E6475"/>
                </a:solidFill>
              </a:defRPr>
            </a:pPr>
            <a:r>
              <a:rPr sz="1400" b="0" dirty="0" err="1">
                <a:solidFill>
                  <a:srgbClr val="4E6475"/>
                </a:solidFill>
              </a:rPr>
              <a:t>已测垂直与斜入射轨迹的校正时间展宽</a:t>
            </a:r>
            <a:endParaRPr sz="1400" b="0" dirty="0">
              <a:solidFill>
                <a:srgbClr val="4E6475"/>
              </a:solidFill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BD9C26F7-D9E7-70BE-6FA5-2840AE9B5A5C}"/>
              </a:ext>
            </a:extLst>
          </p:cNvPr>
          <p:cNvSpPr>
            <a:spLocks noGrp="1"/>
          </p:cNvSpPr>
          <p:nvPr/>
        </p:nvSpPr>
        <p:spPr>
          <a:xfrm>
            <a:off x="647700" y="4438950"/>
            <a:ext cx="102489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00" b="0">
                <a:solidFill>
                  <a:srgbClr val="122433"/>
                </a:solidFill>
              </a:defRPr>
            </a:pPr>
            <a:endParaRPr sz="1500" b="0">
              <a:solidFill>
                <a:srgbClr val="122433"/>
              </a:solidFill>
            </a:endParaRP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6C88D029-6BB7-862C-CD2E-AB88D8947CFE}"/>
              </a:ext>
            </a:extLst>
          </p:cNvPr>
          <p:cNvSpPr txBox="1"/>
          <p:nvPr/>
        </p:nvSpPr>
        <p:spPr>
          <a:xfrm>
            <a:off x="2113740" y="2420222"/>
            <a:ext cx="88744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122433"/>
                </a:solidFill>
                <a:latin typeface="+mn-ea"/>
              </a:rPr>
              <a:t>单</a:t>
            </a:r>
            <a:r>
              <a:rPr lang="en-US" altLang="zh-CN" sz="2800" b="1" dirty="0">
                <a:solidFill>
                  <a:srgbClr val="122433"/>
                </a:solidFill>
                <a:latin typeface="+mn-ea"/>
              </a:rPr>
              <a:t>PMT</a:t>
            </a:r>
            <a:r>
              <a:rPr lang="zh-CN" altLang="en-US" sz="2800" b="1" dirty="0">
                <a:solidFill>
                  <a:srgbClr val="122433"/>
                </a:solidFill>
                <a:latin typeface="+mn-ea"/>
              </a:rPr>
              <a:t>浅水低反射设计得到更集中、更快的时间响应</a:t>
            </a:r>
            <a:endParaRPr lang="zh-CN" altLang="en-US" sz="28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432160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DB9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>
            <a:extLst>
              <a:ext uri="{FF2B5EF4-FFF2-40B4-BE49-F238E27FC236}">
                <a16:creationId xmlns:a16="http://schemas.microsoft.com/office/drawing/2014/main" id="{14351969-5253-4AAF-8868-4E708E1181A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2390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19" name="图片 15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96111" y="104775"/>
            <a:ext cx="1617629" cy="495300"/>
          </a:xfrm>
          <a:prstGeom prst="rect">
            <a:avLst/>
          </a:prstGeom>
        </p:spPr>
      </p:pic>
      <p:pic>
        <p:nvPicPr>
          <p:cNvPr id="20" name="图片 16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2622972" y="76200"/>
            <a:ext cx="2793156" cy="55245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F058D0E2-6B8D-43BC-924E-2CA7E18D6F5B}"/>
              </a:ext>
            </a:extLst>
          </p:cNvPr>
          <p:cNvSpPr>
            <a:spLocks noGrp="1"/>
          </p:cNvSpPr>
          <p:nvPr/>
        </p:nvSpPr>
        <p:spPr>
          <a:xfrm>
            <a:off x="7524750" y="180975"/>
            <a:ext cx="41910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350" b="0">
                <a:solidFill>
                  <a:srgbClr val="4E6475"/>
                </a:solidFill>
              </a:defRPr>
            </a:pPr>
            <a:r>
              <a:rPr sz="1350" b="0" i="0" u="none" cap="none" spc="0">
                <a:ln>
                  <a:noFill/>
                </a:ln>
                <a:solidFill>
                  <a:srgbClr val="4E6475"/>
                </a:solidFill>
                <a:latin typeface="Calibri"/>
                <a:ea typeface="Calibri"/>
                <a:cs typeface="Calibri"/>
              </a:rPr>
              <a:t>水上探测器原型样机测试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248884F8-B86A-4FA3-8A7A-F9C3999ECA60}"/>
              </a:ext>
            </a:extLst>
          </p:cNvPr>
          <p:cNvSpPr>
            <a:spLocks noGrp="1"/>
          </p:cNvSpPr>
          <p:nvPr/>
        </p:nvSpPr>
        <p:spPr>
          <a:xfrm>
            <a:off x="0" y="3429000"/>
            <a:ext cx="12192000" cy="55368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2250" b="1">
                <a:solidFill>
                  <a:srgbClr val="122433"/>
                </a:solidFill>
              </a:defRPr>
            </a:pPr>
            <a:r>
              <a:rPr sz="6000" b="1" i="0" u="none" cap="none" spc="0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BACKUP</a:t>
            </a:r>
            <a:endParaRPr sz="6000" b="1" i="0" u="none" kern="1200" cap="none" spc="0" baseline="0">
              <a:ln>
                <a:noFill/>
              </a:ln>
              <a:solidFill>
                <a:srgbClr val="122433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B1646A77-A242-4683-B297-EBDBA0ADB056}"/>
              </a:ext>
            </a:extLst>
          </p:cNvPr>
          <p:cNvSpPr>
            <a:spLocks noGrp="1"/>
          </p:cNvSpPr>
          <p:nvPr/>
        </p:nvSpPr>
        <p:spPr>
          <a:xfrm>
            <a:off x="11306175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75" b="0">
                <a:solidFill>
                  <a:srgbClr val="FFFFFF"/>
                </a:solidFill>
              </a:defRPr>
            </a:pPr>
            <a:endParaRPr sz="975" b="0" i="0" u="none" cap="none" spc="0" dirty="0">
              <a:ln>
                <a:noFill/>
              </a:ln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682415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DB9D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0F8217-D4A1-8975-A320-CF1EECA437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>
            <a:extLst>
              <a:ext uri="{FF2B5EF4-FFF2-40B4-BE49-F238E27FC236}">
                <a16:creationId xmlns:a16="http://schemas.microsoft.com/office/drawing/2014/main" id="{4A789585-9E7E-A0E8-F725-36DDE2DB85A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2390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pic>
        <p:nvPicPr>
          <p:cNvPr id="28" name="图片 24">
            <a:extLst>
              <a:ext uri="{FF2B5EF4-FFF2-40B4-BE49-F238E27FC236}">
                <a16:creationId xmlns:a16="http://schemas.microsoft.com/office/drawing/2014/main" id="{3BE9DD60-EB4D-5E4C-5C58-46FDB17F65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96111" y="104775"/>
            <a:ext cx="1617629" cy="495300"/>
          </a:xfrm>
          <a:prstGeom prst="rect">
            <a:avLst/>
          </a:prstGeom>
        </p:spPr>
      </p:pic>
      <p:pic>
        <p:nvPicPr>
          <p:cNvPr id="29" name="图片 25">
            <a:extLst>
              <a:ext uri="{FF2B5EF4-FFF2-40B4-BE49-F238E27FC236}">
                <a16:creationId xmlns:a16="http://schemas.microsoft.com/office/drawing/2014/main" id="{11E36D91-ED93-BCFA-76DB-4B7F25C5D8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2622972" y="76200"/>
            <a:ext cx="2793156" cy="55245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EDE3C3CE-1404-93B1-018C-B1DF3695739E}"/>
              </a:ext>
            </a:extLst>
          </p:cNvPr>
          <p:cNvSpPr>
            <a:spLocks noGrp="1"/>
          </p:cNvSpPr>
          <p:nvPr/>
        </p:nvSpPr>
        <p:spPr>
          <a:xfrm>
            <a:off x="7524750" y="180975"/>
            <a:ext cx="41910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50" b="0">
                <a:solidFill>
                  <a:srgbClr val="4E6475"/>
                </a:solidFill>
              </a:defRPr>
            </a:pPr>
            <a:r>
              <a:rPr kumimoji="0" sz="1350" b="0" i="0" u="none" strike="noStrike" kern="1200" cap="none" spc="0" normalizeH="0" baseline="0" noProof="0">
                <a:ln>
                  <a:noFill/>
                </a:ln>
                <a:solidFill>
                  <a:srgbClr val="4E6475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水上探测器原型样机测试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C5B4053C-F8E0-ED90-E7F0-D54CC6EC564D}"/>
              </a:ext>
            </a:extLst>
          </p:cNvPr>
          <p:cNvSpPr>
            <a:spLocks noGrp="1"/>
          </p:cNvSpPr>
          <p:nvPr/>
        </p:nvSpPr>
        <p:spPr>
          <a:xfrm>
            <a:off x="228600" y="781050"/>
            <a:ext cx="11734800" cy="419100"/>
          </a:xfrm>
          <a:prstGeom prst="rect">
            <a:avLst/>
          </a:prstGeom>
          <a:solidFill>
            <a:srgbClr val="8ED145"/>
          </a:solidFill>
          <a:ln w="9525">
            <a:solidFill>
              <a:srgbClr val="3A7D22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>
                <a:solidFill>
                  <a:srgbClr val="000000"/>
                </a:solidFill>
                <a:latin typeface="Calibri"/>
                <a:cs typeface="Calibri"/>
              </a:rPr>
              <a:t>时间差分布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6FB02623-66AE-79D2-5DB0-89CD4DAEAB65}"/>
              </a:ext>
            </a:extLst>
          </p:cNvPr>
          <p:cNvSpPr>
            <a:spLocks noGrp="1"/>
          </p:cNvSpPr>
          <p:nvPr/>
        </p:nvSpPr>
        <p:spPr>
          <a:xfrm>
            <a:off x="438150" y="828675"/>
            <a:ext cx="9334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50" b="1">
                <a:solidFill>
                  <a:srgbClr val="122433"/>
                </a:solidFill>
              </a:defRPr>
            </a:pPr>
            <a:endParaRPr kumimoji="0" sz="2250" b="1" i="0" u="none" strike="noStrike" kern="1200" cap="none" spc="0" normalizeH="0" baseline="0" noProof="0" dirty="0">
              <a:ln>
                <a:noFill/>
              </a:ln>
              <a:solidFill>
                <a:srgbClr val="122433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B80396B8-7810-0037-42F0-297F8642789B}"/>
              </a:ext>
            </a:extLst>
          </p:cNvPr>
          <p:cNvSpPr>
            <a:spLocks noGrp="1"/>
          </p:cNvSpPr>
          <p:nvPr/>
        </p:nvSpPr>
        <p:spPr>
          <a:xfrm>
            <a:off x="10096500" y="866775"/>
            <a:ext cx="16002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50" b="1">
                <a:solidFill>
                  <a:srgbClr val="3A7D22"/>
                </a:solidFill>
              </a:defRPr>
            </a:pPr>
            <a:endParaRPr kumimoji="0" sz="1350" b="1" i="0" u="none" strike="noStrike" kern="1200" cap="none" spc="0" normalizeH="0" baseline="0" noProof="0" dirty="0">
              <a:ln>
                <a:noFill/>
              </a:ln>
              <a:solidFill>
                <a:srgbClr val="3A7D22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94F60238-E7C7-328F-35B0-1BE5C06B562C}"/>
              </a:ext>
            </a:extLst>
          </p:cNvPr>
          <p:cNvSpPr>
            <a:spLocks noGrp="1"/>
          </p:cNvSpPr>
          <p:nvPr/>
        </p:nvSpPr>
        <p:spPr>
          <a:xfrm>
            <a:off x="228600" y="1315104"/>
            <a:ext cx="11734800" cy="5105400"/>
          </a:xfrm>
          <a:prstGeom prst="roundRect">
            <a:avLst>
              <a:gd name="adj" fmla="val 2239"/>
            </a:avLst>
          </a:prstGeom>
          <a:solidFill>
            <a:srgbClr val="FFFFFF"/>
          </a:solidFill>
          <a:ln w="9525">
            <a:solidFill>
              <a:srgbClr val="3A7D22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446ACB91-E10A-B4C7-D5AA-CC6354E3F432}"/>
              </a:ext>
            </a:extLst>
          </p:cNvPr>
          <p:cNvSpPr>
            <a:spLocks noGrp="1"/>
          </p:cNvSpPr>
          <p:nvPr/>
        </p:nvSpPr>
        <p:spPr>
          <a:xfrm>
            <a:off x="11306175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75" b="0">
                <a:solidFill>
                  <a:srgbClr val="FFFFFF"/>
                </a:solidFill>
              </a:defRPr>
            </a:pPr>
            <a:r>
              <a:rPr kumimoji="0" sz="975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1</a:t>
            </a:r>
            <a:r>
              <a:rPr kumimoji="0" lang="en-US" sz="975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5</a:t>
            </a:r>
            <a:endParaRPr kumimoji="0" sz="975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3" name="图片 20">
            <a:extLst>
              <a:ext uri="{FF2B5EF4-FFF2-40B4-BE49-F238E27FC236}">
                <a16:creationId xmlns:a16="http://schemas.microsoft.com/office/drawing/2014/main" id="{7C033FFD-C106-BA2D-78B5-DB747376A2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0586" y="1682389"/>
            <a:ext cx="2774858" cy="1800398"/>
          </a:xfrm>
          <a:prstGeom prst="rect">
            <a:avLst/>
          </a:prstGeom>
        </p:spPr>
      </p:pic>
      <p:pic>
        <p:nvPicPr>
          <p:cNvPr id="11" name="图片 22">
            <a:extLst>
              <a:ext uri="{FF2B5EF4-FFF2-40B4-BE49-F238E27FC236}">
                <a16:creationId xmlns:a16="http://schemas.microsoft.com/office/drawing/2014/main" id="{5FA2A81F-2914-9942-428E-B654EB8433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23116" y="1654311"/>
            <a:ext cx="2774858" cy="1800398"/>
          </a:xfrm>
          <a:prstGeom prst="rect">
            <a:avLst/>
          </a:prstGeom>
        </p:spPr>
      </p:pic>
      <p:pic>
        <p:nvPicPr>
          <p:cNvPr id="13" name="图片 24">
            <a:extLst>
              <a:ext uri="{FF2B5EF4-FFF2-40B4-BE49-F238E27FC236}">
                <a16:creationId xmlns:a16="http://schemas.microsoft.com/office/drawing/2014/main" id="{8DB04539-5C80-B032-7E12-C8F81B4FCF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81925" y="1614739"/>
            <a:ext cx="2774858" cy="1800398"/>
          </a:xfrm>
          <a:prstGeom prst="rect">
            <a:avLst/>
          </a:prstGeom>
        </p:spPr>
      </p:pic>
      <p:pic>
        <p:nvPicPr>
          <p:cNvPr id="15" name="图片 28">
            <a:extLst>
              <a:ext uri="{FF2B5EF4-FFF2-40B4-BE49-F238E27FC236}">
                <a16:creationId xmlns:a16="http://schemas.microsoft.com/office/drawing/2014/main" id="{9B005A88-D4AA-794E-FA90-D6CBA657627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35687" y="4051446"/>
            <a:ext cx="2774858" cy="1800398"/>
          </a:xfrm>
          <a:prstGeom prst="rect">
            <a:avLst/>
          </a:prstGeom>
        </p:spPr>
      </p:pic>
      <p:pic>
        <p:nvPicPr>
          <p:cNvPr id="17" name="图片 32">
            <a:extLst>
              <a:ext uri="{FF2B5EF4-FFF2-40B4-BE49-F238E27FC236}">
                <a16:creationId xmlns:a16="http://schemas.microsoft.com/office/drawing/2014/main" id="{6C660E22-FCA2-E646-7349-2F36F27B246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95077" y="3962658"/>
            <a:ext cx="2765820" cy="1725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4796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DB9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>
            <a:extLst>
              <a:ext uri="{FF2B5EF4-FFF2-40B4-BE49-F238E27FC236}">
                <a16:creationId xmlns:a16="http://schemas.microsoft.com/office/drawing/2014/main" id="{552DD97A-40E9-CDDF-2BA4-FB1D4FEC06F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2390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108" name="图片 17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96111" y="104775"/>
            <a:ext cx="1617629" cy="495300"/>
          </a:xfrm>
          <a:prstGeom prst="rect">
            <a:avLst/>
          </a:prstGeom>
        </p:spPr>
      </p:pic>
      <p:pic>
        <p:nvPicPr>
          <p:cNvPr id="109" name="图片 18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2622972" y="76200"/>
            <a:ext cx="2793156" cy="55245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FD41DB8A-ABD4-20DB-7FD6-C13AD3AC7145}"/>
              </a:ext>
            </a:extLst>
          </p:cNvPr>
          <p:cNvSpPr>
            <a:spLocks noGrp="1"/>
          </p:cNvSpPr>
          <p:nvPr/>
        </p:nvSpPr>
        <p:spPr>
          <a:xfrm>
            <a:off x="7524750" y="180975"/>
            <a:ext cx="41910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350" b="0">
                <a:solidFill>
                  <a:srgbClr val="4E6475"/>
                </a:solidFill>
              </a:defRPr>
            </a:pPr>
            <a:r>
              <a:rPr sz="1350" b="0" i="0" u="none" cap="none" spc="0">
                <a:ln>
                  <a:noFill/>
                </a:ln>
                <a:solidFill>
                  <a:srgbClr val="4E6475"/>
                </a:solidFill>
                <a:latin typeface="Calibri"/>
                <a:ea typeface="Calibri"/>
                <a:cs typeface="Calibri"/>
              </a:rPr>
              <a:t>水上探测器原型样机测试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4EC24D05-1778-E117-9D40-1198463CAF8F}"/>
              </a:ext>
            </a:extLst>
          </p:cNvPr>
          <p:cNvSpPr>
            <a:spLocks noGrp="1"/>
          </p:cNvSpPr>
          <p:nvPr/>
        </p:nvSpPr>
        <p:spPr>
          <a:xfrm>
            <a:off x="228600" y="781050"/>
            <a:ext cx="11734800" cy="419100"/>
          </a:xfrm>
          <a:prstGeom prst="rect">
            <a:avLst/>
          </a:prstGeom>
          <a:solidFill>
            <a:srgbClr val="8ED145"/>
          </a:solidFill>
          <a:ln w="9525">
            <a:solidFill>
              <a:srgbClr val="3A7D22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2437A96F-83B5-E3CA-E6A1-252D83282009}"/>
              </a:ext>
            </a:extLst>
          </p:cNvPr>
          <p:cNvSpPr>
            <a:spLocks noGrp="1"/>
          </p:cNvSpPr>
          <p:nvPr/>
        </p:nvSpPr>
        <p:spPr>
          <a:xfrm>
            <a:off x="438150" y="828675"/>
            <a:ext cx="9525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2175" b="1">
                <a:solidFill>
                  <a:srgbClr val="122433"/>
                </a:solidFill>
              </a:defRPr>
            </a:pPr>
            <a:r>
              <a:rPr sz="2175" b="1" i="0" u="none" cap="none" spc="0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时间差分布按信号峰值大小</a:t>
            </a:r>
            <a:endParaRPr sz="2175" b="1" i="0" u="none" kern="1200" cap="none" spc="0" baseline="0">
              <a:ln>
                <a:noFill/>
              </a:ln>
              <a:solidFill>
                <a:srgbClr val="122433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877DAB00-5CAB-53B6-62BD-22FD718AA1CB}"/>
              </a:ext>
            </a:extLst>
          </p:cNvPr>
          <p:cNvSpPr>
            <a:spLocks noGrp="1"/>
          </p:cNvSpPr>
          <p:nvPr/>
        </p:nvSpPr>
        <p:spPr>
          <a:xfrm>
            <a:off x="228600" y="1220613"/>
            <a:ext cx="11734800" cy="5456412"/>
          </a:xfrm>
          <a:prstGeom prst="roundRect">
            <a:avLst>
              <a:gd name="adj" fmla="val 2239"/>
            </a:avLst>
          </a:prstGeom>
          <a:solidFill>
            <a:srgbClr val="FFFFFF"/>
          </a:solidFill>
          <a:ln w="9525">
            <a:solidFill>
              <a:srgbClr val="3A7D22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2FF4C8D5-03C6-C73D-3105-C5823A47A6EE}"/>
              </a:ext>
            </a:extLst>
          </p:cNvPr>
          <p:cNvSpPr>
            <a:spLocks noGrp="1"/>
          </p:cNvSpPr>
          <p:nvPr/>
        </p:nvSpPr>
        <p:spPr>
          <a:xfrm>
            <a:off x="11482387" y="6600826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75" b="0">
                <a:solidFill>
                  <a:srgbClr val="FFFFFF"/>
                </a:solidFill>
              </a:defRPr>
            </a:pPr>
            <a:r>
              <a:rPr sz="975" b="0" i="0" u="none" cap="none" spc="0">
                <a:ln>
                  <a:noFill/>
                </a:ln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16</a:t>
            </a:r>
          </a:p>
        </p:txBody>
      </p:sp>
      <p:pic>
        <p:nvPicPr>
          <p:cNvPr id="115" name="图片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3128" y="1320954"/>
            <a:ext cx="1671527" cy="1084529"/>
          </a:xfrm>
          <a:prstGeom prst="rect">
            <a:avLst/>
          </a:prstGeom>
        </p:spPr>
      </p:pic>
      <p:pic>
        <p:nvPicPr>
          <p:cNvPr id="116" name="图片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8685" y="2386083"/>
            <a:ext cx="1671527" cy="1084529"/>
          </a:xfrm>
          <a:prstGeom prst="rect">
            <a:avLst/>
          </a:prstGeom>
        </p:spPr>
      </p:pic>
      <p:pic>
        <p:nvPicPr>
          <p:cNvPr id="117" name="图片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8684" y="3457717"/>
            <a:ext cx="1671527" cy="1084529"/>
          </a:xfrm>
          <a:prstGeom prst="rect">
            <a:avLst/>
          </a:prstGeom>
        </p:spPr>
      </p:pic>
      <p:pic>
        <p:nvPicPr>
          <p:cNvPr id="118" name="图片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8684" y="4552859"/>
            <a:ext cx="1671527" cy="1084529"/>
          </a:xfrm>
          <a:prstGeom prst="rect">
            <a:avLst/>
          </a:prstGeom>
        </p:spPr>
      </p:pic>
      <p:pic>
        <p:nvPicPr>
          <p:cNvPr id="119" name="图片 3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3128" y="5613880"/>
            <a:ext cx="1666083" cy="1039636"/>
          </a:xfrm>
          <a:prstGeom prst="rect">
            <a:avLst/>
          </a:prstGeom>
        </p:spPr>
      </p:pic>
      <p:pic>
        <p:nvPicPr>
          <p:cNvPr id="120" name="图片 3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57338" y="1342270"/>
            <a:ext cx="4414313" cy="1060319"/>
          </a:xfrm>
          <a:prstGeom prst="rect">
            <a:avLst/>
          </a:prstGeom>
        </p:spPr>
      </p:pic>
      <p:pic>
        <p:nvPicPr>
          <p:cNvPr id="121" name="图片 3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57338" y="2380389"/>
            <a:ext cx="4414313" cy="1060319"/>
          </a:xfrm>
          <a:prstGeom prst="rect">
            <a:avLst/>
          </a:prstGeom>
        </p:spPr>
      </p:pic>
      <p:pic>
        <p:nvPicPr>
          <p:cNvPr id="122" name="图片 3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57338" y="3418508"/>
            <a:ext cx="4414313" cy="1060319"/>
          </a:xfrm>
          <a:prstGeom prst="rect">
            <a:avLst/>
          </a:prstGeom>
        </p:spPr>
      </p:pic>
      <p:pic>
        <p:nvPicPr>
          <p:cNvPr id="123" name="图片 3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457339" y="4478827"/>
            <a:ext cx="4414313" cy="1060319"/>
          </a:xfrm>
          <a:prstGeom prst="rect">
            <a:avLst/>
          </a:prstGeom>
        </p:spPr>
      </p:pic>
      <p:pic>
        <p:nvPicPr>
          <p:cNvPr id="124" name="图片 3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457340" y="5539146"/>
            <a:ext cx="4414313" cy="1060319"/>
          </a:xfrm>
          <a:prstGeom prst="rect">
            <a:avLst/>
          </a:prstGeom>
        </p:spPr>
      </p:pic>
      <p:sp>
        <p:nvSpPr>
          <p:cNvPr id="40" name="文本框 39">
            <a:extLst>
              <a:ext uri="{FF2B5EF4-FFF2-40B4-BE49-F238E27FC236}">
                <a16:creationId xmlns:a16="http://schemas.microsoft.com/office/drawing/2014/main" id="{3C95EE88-0DB1-2B52-CF4F-647F209272B4}"/>
              </a:ext>
            </a:extLst>
          </p:cNvPr>
          <p:cNvSpPr>
            <a:spLocks noGrp="1"/>
          </p:cNvSpPr>
          <p:nvPr/>
        </p:nvSpPr>
        <p:spPr>
          <a:xfrm>
            <a:off x="2829989" y="1655341"/>
            <a:ext cx="585417" cy="46166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400" b="0" i="0" u="none" cap="none" spc="0">
                <a:ln>
                  <a:noFill/>
                </a:ln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20cm</a:t>
            </a: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sz="1400" b="0" i="0" u="none" kern="1200" cap="none" spc="0" baseline="0">
              <a:ln>
                <a:noFill/>
              </a:ln>
              <a:solidFill>
                <a:prstClr val="black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sz="1400" b="0" i="0" u="none" kern="1200" cap="none" spc="0" baseline="0">
              <a:ln>
                <a:noFill/>
              </a:ln>
              <a:solidFill>
                <a:prstClr val="black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sz="1400" b="0" i="0" u="none" kern="1200" cap="none" spc="0" baseline="0">
              <a:ln>
                <a:noFill/>
              </a:ln>
              <a:solidFill>
                <a:prstClr val="black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sz="1400" b="0" i="0" u="none" kern="1200" cap="none" spc="0" baseline="0">
              <a:ln>
                <a:noFill/>
              </a:ln>
              <a:solidFill>
                <a:prstClr val="black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400" b="0" i="0" u="none" cap="none" spc="0">
                <a:ln>
                  <a:noFill/>
                </a:ln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30cm</a:t>
            </a: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sz="1400" b="0" i="0" u="none" kern="1200" cap="none" spc="0" baseline="0">
              <a:ln>
                <a:noFill/>
              </a:ln>
              <a:solidFill>
                <a:prstClr val="black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sz="1400" b="0" i="0" u="none" kern="1200" cap="none" spc="0" baseline="0">
              <a:ln>
                <a:noFill/>
              </a:ln>
              <a:solidFill>
                <a:prstClr val="black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sz="1400" b="0" i="0" u="none" kern="1200" cap="none" spc="0" baseline="0">
              <a:ln>
                <a:noFill/>
              </a:ln>
              <a:solidFill>
                <a:prstClr val="black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sz="1400" b="0" i="0" u="none" kern="1200" cap="none" spc="0" baseline="0">
              <a:ln>
                <a:noFill/>
              </a:ln>
              <a:solidFill>
                <a:prstClr val="black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400" b="0" i="0" u="none" cap="none" spc="0">
                <a:ln>
                  <a:noFill/>
                </a:ln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40cm</a:t>
            </a: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sz="1400" b="0" i="0" u="none" kern="1200" cap="none" spc="0" baseline="0">
              <a:ln>
                <a:noFill/>
              </a:ln>
              <a:solidFill>
                <a:prstClr val="black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sz="1400" b="0" i="0" u="none" kern="1200" cap="none" spc="0" baseline="0">
              <a:ln>
                <a:noFill/>
              </a:ln>
              <a:solidFill>
                <a:prstClr val="black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sz="1400" b="0" i="0" u="none" kern="1200" cap="none" spc="0" baseline="0">
              <a:ln>
                <a:noFill/>
              </a:ln>
              <a:solidFill>
                <a:prstClr val="black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sz="1400" b="0" i="0" u="none" kern="1200" cap="none" spc="0" baseline="0">
              <a:ln>
                <a:noFill/>
              </a:ln>
              <a:solidFill>
                <a:prstClr val="black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400" b="0" i="0" u="none" cap="none" spc="0">
                <a:ln>
                  <a:noFill/>
                </a:ln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50cm</a:t>
            </a: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sz="1400" b="0" i="0" u="none" kern="1200" cap="none" spc="0" baseline="0">
              <a:ln>
                <a:noFill/>
              </a:ln>
              <a:solidFill>
                <a:prstClr val="black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sz="1400" b="0" i="0" u="none" kern="1200" cap="none" spc="0" baseline="0">
              <a:ln>
                <a:noFill/>
              </a:ln>
              <a:solidFill>
                <a:prstClr val="black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sz="1400" b="0" i="0" u="none" kern="1200" cap="none" spc="0" baseline="0">
              <a:ln>
                <a:noFill/>
              </a:ln>
              <a:solidFill>
                <a:prstClr val="black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sz="1400" b="0" i="0" u="none" kern="1200" cap="none" spc="0" baseline="0">
              <a:ln>
                <a:noFill/>
              </a:ln>
              <a:solidFill>
                <a:prstClr val="black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400" b="0" i="0" u="none" cap="none" spc="0">
                <a:ln>
                  <a:noFill/>
                </a:ln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60cm</a:t>
            </a:r>
            <a:endParaRPr sz="1400" b="0" i="0" u="none" kern="1200" cap="none" spc="0" baseline="0">
              <a:ln>
                <a:noFill/>
              </a:ln>
              <a:solidFill>
                <a:prstClr val="black"/>
              </a:solidFill>
              <a:latin typeface="Calibri"/>
              <a:ea typeface="Calibri"/>
              <a:cs typeface="Calibri"/>
            </a:endParaRPr>
          </a:p>
        </p:txBody>
      </p:sp>
      <p:cxnSp>
        <p:nvCxnSpPr>
          <p:cNvPr id="126" name="直接箭头连接符 40"/>
          <p:cNvCxnSpPr/>
          <p:nvPr/>
        </p:nvCxnSpPr>
        <p:spPr>
          <a:xfrm>
            <a:off x="2254655" y="1584968"/>
            <a:ext cx="506716" cy="1"/>
          </a:xfrm>
          <a:prstGeom prst="straightConnector1">
            <a:avLst/>
          </a:prstGeom>
          <a:ln w="12700" cap="flat">
            <a:solidFill>
              <a:sysClr val="windowText" lastClr="000000"/>
            </a:solidFill>
            <a:prstDash val="solid"/>
            <a:miter/>
            <a:tailEnd type="triangle"/>
          </a:ln>
        </p:spPr>
      </p:cxnSp>
      <p:pic>
        <p:nvPicPr>
          <p:cNvPr id="127" name="图片 4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88932" y="1471889"/>
            <a:ext cx="2788687" cy="1678117"/>
          </a:xfrm>
          <a:prstGeom prst="rect">
            <a:avLst/>
          </a:prstGeom>
        </p:spPr>
      </p:pic>
      <p:pic>
        <p:nvPicPr>
          <p:cNvPr id="128" name="图片 43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388932" y="3150006"/>
            <a:ext cx="2788687" cy="1716387"/>
          </a:xfrm>
          <a:prstGeom prst="rect">
            <a:avLst/>
          </a:prstGeom>
        </p:spPr>
      </p:pic>
      <p:cxnSp>
        <p:nvCxnSpPr>
          <p:cNvPr id="129" name="直接箭头连接符 45"/>
          <p:cNvCxnSpPr/>
          <p:nvPr/>
        </p:nvCxnSpPr>
        <p:spPr>
          <a:xfrm>
            <a:off x="2120345" y="6133698"/>
            <a:ext cx="653664" cy="0"/>
          </a:xfrm>
          <a:prstGeom prst="straightConnector1">
            <a:avLst/>
          </a:prstGeom>
          <a:ln w="12700" cap="flat">
            <a:solidFill>
              <a:sysClr val="windowText" lastClr="000000"/>
            </a:solidFill>
            <a:prstDash val="solid"/>
            <a:miter/>
            <a:tailEnd type="triangle"/>
          </a:ln>
        </p:spPr>
      </p:cxnSp>
      <p:cxnSp>
        <p:nvCxnSpPr>
          <p:cNvPr id="130" name="直接箭头连接符 47"/>
          <p:cNvCxnSpPr/>
          <p:nvPr/>
        </p:nvCxnSpPr>
        <p:spPr>
          <a:xfrm>
            <a:off x="2149318" y="3948667"/>
            <a:ext cx="653664" cy="0"/>
          </a:xfrm>
          <a:prstGeom prst="straightConnector1">
            <a:avLst/>
          </a:prstGeom>
          <a:ln w="12700" cap="flat">
            <a:solidFill>
              <a:sysClr val="windowText" lastClr="000000"/>
            </a:solidFill>
            <a:prstDash val="solid"/>
            <a:miter/>
            <a:tailEnd type="triangle"/>
          </a:ln>
        </p:spPr>
      </p:cxnSp>
      <p:cxnSp>
        <p:nvCxnSpPr>
          <p:cNvPr id="131" name="直接箭头连接符 48"/>
          <p:cNvCxnSpPr/>
          <p:nvPr/>
        </p:nvCxnSpPr>
        <p:spPr>
          <a:xfrm>
            <a:off x="2198530" y="5026364"/>
            <a:ext cx="653664" cy="0"/>
          </a:xfrm>
          <a:prstGeom prst="straightConnector1">
            <a:avLst/>
          </a:prstGeom>
          <a:ln w="12700" cap="flat">
            <a:solidFill>
              <a:sysClr val="windowText" lastClr="000000"/>
            </a:solidFill>
            <a:prstDash val="solid"/>
            <a:miter/>
            <a:tailEnd type="triangle"/>
          </a:ln>
        </p:spPr>
      </p:cxnSp>
      <p:cxnSp>
        <p:nvCxnSpPr>
          <p:cNvPr id="132" name="直接箭头连接符 49"/>
          <p:cNvCxnSpPr/>
          <p:nvPr/>
        </p:nvCxnSpPr>
        <p:spPr>
          <a:xfrm>
            <a:off x="2181181" y="2910548"/>
            <a:ext cx="653664" cy="0"/>
          </a:xfrm>
          <a:prstGeom prst="straightConnector1">
            <a:avLst/>
          </a:prstGeom>
          <a:ln w="12700" cap="flat">
            <a:solidFill>
              <a:sysClr val="windowText" lastClr="000000"/>
            </a:solidFill>
            <a:prstDash val="solid"/>
            <a:miter/>
            <a:tailEnd type="triangle"/>
          </a:ln>
        </p:spPr>
      </p:cxnSp>
      <p:sp>
        <p:nvSpPr>
          <p:cNvPr id="52" name="文本框 51">
            <a:extLst>
              <a:ext uri="{FF2B5EF4-FFF2-40B4-BE49-F238E27FC236}">
                <a16:creationId xmlns:a16="http://schemas.microsoft.com/office/drawing/2014/main" id="{E6300403-258C-E8B8-A9BF-A43DC75ADFD2}"/>
              </a:ext>
            </a:extLst>
          </p:cNvPr>
          <p:cNvSpPr>
            <a:spLocks noGrp="1"/>
          </p:cNvSpPr>
          <p:nvPr/>
        </p:nvSpPr>
        <p:spPr>
          <a:xfrm>
            <a:off x="8388932" y="5029521"/>
            <a:ext cx="3097524" cy="11687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200" b="0" i="0" u="none" cap="none" spc="0">
                <a:ln>
                  <a:noFill/>
                </a:ln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上图：PMT过阈时间</a:t>
            </a:r>
            <a:endParaRPr sz="1200" b="0" i="0" u="none" kern="1200" cap="none" spc="0" baseline="0">
              <a:ln>
                <a:noFill/>
              </a:ln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l" defTabSz="9144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200" b="0" i="0" u="none" cap="none" spc="0">
                <a:ln>
                  <a:noFill/>
                </a:ln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下图：触发时间</a:t>
            </a:r>
            <a:endParaRPr sz="1200" b="0" i="0" u="none" kern="1200" cap="none" spc="0" baseline="0">
              <a:ln>
                <a:noFill/>
              </a:ln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l" defTabSz="9144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200" b="0" i="0" u="none" cap="none" spc="0">
                <a:ln>
                  <a:noFill/>
                </a:ln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可以看到对于大信号，PMT的平均过阈时间显著提前，而触发时间则几乎不变</a:t>
            </a:r>
          </a:p>
        </p:txBody>
      </p:sp>
    </p:spTree>
    <p:extLst>
      <p:ext uri="{BB962C8B-B14F-4D97-AF65-F5344CB8AC3E}">
        <p14:creationId xmlns:p14="http://schemas.microsoft.com/office/powerpoint/2010/main" val="1694641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DB9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>
            <a:extLst>
              <a:ext uri="{FF2B5EF4-FFF2-40B4-BE49-F238E27FC236}">
                <a16:creationId xmlns:a16="http://schemas.microsoft.com/office/drawing/2014/main" id="{A47AE28B-CA53-4BA1-A87C-608716EA5F3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2390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25" name="图片 19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96111" y="104775"/>
            <a:ext cx="1617629" cy="495300"/>
          </a:xfrm>
          <a:prstGeom prst="rect">
            <a:avLst/>
          </a:prstGeom>
        </p:spPr>
      </p:pic>
      <p:pic>
        <p:nvPicPr>
          <p:cNvPr id="26" name="图片 20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2622972" y="76200"/>
            <a:ext cx="2793156" cy="55245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223DC4EC-B923-4AB8-9F1B-6100EA6DF12A}"/>
              </a:ext>
            </a:extLst>
          </p:cNvPr>
          <p:cNvSpPr>
            <a:spLocks noGrp="1"/>
          </p:cNvSpPr>
          <p:nvPr/>
        </p:nvSpPr>
        <p:spPr>
          <a:xfrm>
            <a:off x="7524750" y="180975"/>
            <a:ext cx="41910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350" b="0">
                <a:solidFill>
                  <a:srgbClr val="4E6475"/>
                </a:solidFill>
              </a:defRPr>
            </a:pPr>
            <a:r>
              <a:rPr sz="1350" b="0" i="0" u="none" cap="none" spc="0">
                <a:ln>
                  <a:noFill/>
                </a:ln>
                <a:solidFill>
                  <a:srgbClr val="4E6475"/>
                </a:solidFill>
                <a:latin typeface="Calibri"/>
                <a:ea typeface="Calibri"/>
                <a:cs typeface="Calibri"/>
              </a:rPr>
              <a:t>水上探测器原型样机测试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478D5964-EB2D-417B-B88B-8CA298CA2501}"/>
              </a:ext>
            </a:extLst>
          </p:cNvPr>
          <p:cNvSpPr>
            <a:spLocks noGrp="1"/>
          </p:cNvSpPr>
          <p:nvPr/>
        </p:nvSpPr>
        <p:spPr>
          <a:xfrm>
            <a:off x="228600" y="781050"/>
            <a:ext cx="11734800" cy="419100"/>
          </a:xfrm>
          <a:prstGeom prst="rect">
            <a:avLst/>
          </a:prstGeom>
          <a:solidFill>
            <a:srgbClr val="8ED145"/>
          </a:solidFill>
          <a:ln w="9525">
            <a:solidFill>
              <a:srgbClr val="3A7D22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EAE5CB5B-8152-4574-A36A-12E21C13CB9E}"/>
              </a:ext>
            </a:extLst>
          </p:cNvPr>
          <p:cNvSpPr>
            <a:spLocks noGrp="1"/>
          </p:cNvSpPr>
          <p:nvPr/>
        </p:nvSpPr>
        <p:spPr>
          <a:xfrm>
            <a:off x="438150" y="828675"/>
            <a:ext cx="9334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lvl="0">
              <a:defRPr sz="2250" b="1">
                <a:solidFill>
                  <a:srgbClr val="122433"/>
                </a:solidFill>
              </a:defRPr>
            </a:pPr>
            <a:r>
              <a:rPr lang="zh-CN" altLang="en-US" sz="2250" b="1" dirty="0"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探测器设计：</a:t>
            </a:r>
            <a:r>
              <a:rPr lang="zh-CN" altLang="en-US" sz="2250" b="1" dirty="0">
                <a:solidFill>
                  <a:srgbClr val="122433"/>
                </a:solidFill>
              </a:rPr>
              <a:t>单</a:t>
            </a:r>
            <a:r>
              <a:rPr lang="en" altLang="zh-CN" sz="2250" b="1" dirty="0">
                <a:solidFill>
                  <a:srgbClr val="122433"/>
                </a:solidFill>
              </a:rPr>
              <a:t>PMT</a:t>
            </a:r>
            <a:r>
              <a:rPr lang="zh-CN" altLang="en-US" sz="2250" b="1" dirty="0">
                <a:solidFill>
                  <a:srgbClr val="122433"/>
                </a:solidFill>
              </a:rPr>
              <a:t>浅水低反射设计换取更集中、更快的时间响应</a:t>
            </a:r>
            <a:endParaRPr sz="2250" b="1" i="0" u="none" cap="none" spc="0" dirty="0">
              <a:ln>
                <a:noFill/>
              </a:ln>
              <a:solidFill>
                <a:srgbClr val="122433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D9588CB0-C5B7-4F88-8AF9-B43AA0D403DE}"/>
              </a:ext>
            </a:extLst>
          </p:cNvPr>
          <p:cNvSpPr>
            <a:spLocks noGrp="1"/>
          </p:cNvSpPr>
          <p:nvPr/>
        </p:nvSpPr>
        <p:spPr>
          <a:xfrm>
            <a:off x="10096500" y="866775"/>
            <a:ext cx="16002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350" b="1">
                <a:solidFill>
                  <a:srgbClr val="3A7D22"/>
                </a:solidFill>
              </a:defRPr>
            </a:pPr>
            <a:endParaRPr sz="1350" b="1" i="0" u="none" cap="none" spc="0" dirty="0">
              <a:ln>
                <a:noFill/>
              </a:ln>
              <a:solidFill>
                <a:srgbClr val="3A7D22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1A9C0737-5002-488A-921B-25B20AF36A1C}"/>
              </a:ext>
            </a:extLst>
          </p:cNvPr>
          <p:cNvSpPr>
            <a:spLocks noGrp="1"/>
          </p:cNvSpPr>
          <p:nvPr/>
        </p:nvSpPr>
        <p:spPr>
          <a:xfrm>
            <a:off x="228600" y="1314450"/>
            <a:ext cx="11734800" cy="5105400"/>
          </a:xfrm>
          <a:prstGeom prst="roundRect">
            <a:avLst>
              <a:gd name="adj" fmla="val 2239"/>
            </a:avLst>
          </a:prstGeom>
          <a:solidFill>
            <a:srgbClr val="FFFFFF"/>
          </a:solidFill>
          <a:ln w="9525">
            <a:solidFill>
              <a:srgbClr val="3A7D22"/>
            </a:solidFill>
            <a:prstDash val="solid"/>
          </a:ln>
        </p:spPr>
        <p:txBody>
          <a:bodyPr/>
          <a:lstStyle/>
          <a:p>
            <a:endParaRPr lang="zh-CN" altLang="en-US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FE090AE0-077C-4AC6-AD9F-DAA669CBFF02}"/>
              </a:ext>
            </a:extLst>
          </p:cNvPr>
          <p:cNvSpPr>
            <a:spLocks noGrp="1"/>
          </p:cNvSpPr>
          <p:nvPr/>
        </p:nvSpPr>
        <p:spPr>
          <a:xfrm>
            <a:off x="11306175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75" b="0">
                <a:solidFill>
                  <a:srgbClr val="FFFFFF"/>
                </a:solidFill>
              </a:defRPr>
            </a:pPr>
            <a:r>
              <a:rPr sz="975" b="0" i="0" u="none" cap="none" spc="0" dirty="0">
                <a:ln>
                  <a:noFill/>
                </a:ln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0</a:t>
            </a:r>
            <a:r>
              <a:rPr lang="en-US" sz="975" b="0" i="0" u="none" cap="none" spc="0" dirty="0">
                <a:ln>
                  <a:noFill/>
                </a:ln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  <a:endParaRPr sz="975" b="0" i="0" u="none" cap="none" spc="0" dirty="0">
              <a:ln>
                <a:noFill/>
              </a:ln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33" name="图片 27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3991016" y="1663460"/>
            <a:ext cx="5489994" cy="1820709"/>
          </a:xfrm>
          <a:prstGeom prst="rect">
            <a:avLst/>
          </a:prstGeom>
        </p:spPr>
      </p:pic>
      <p:pic>
        <p:nvPicPr>
          <p:cNvPr id="34" name="图片 28"/>
          <p:cNvPicPr>
            <a:picLocks noChangeAspect="1"/>
          </p:cNvPicPr>
          <p:nvPr/>
        </p:nvPicPr>
        <p:blipFill>
          <a:blip r:embed="rId6"/>
          <a:srcRect r="6892"/>
          <a:stretch>
            <a:fillRect/>
          </a:stretch>
        </p:blipFill>
        <p:spPr>
          <a:xfrm>
            <a:off x="496111" y="1389591"/>
            <a:ext cx="3464709" cy="2333625"/>
          </a:xfrm>
          <a:prstGeom prst="rect">
            <a:avLst/>
          </a:prstGeom>
        </p:spPr>
      </p:pic>
      <p:pic>
        <p:nvPicPr>
          <p:cNvPr id="2" name="图片 21">
            <a:extLst>
              <a:ext uri="{FF2B5EF4-FFF2-40B4-BE49-F238E27FC236}">
                <a16:creationId xmlns:a16="http://schemas.microsoft.com/office/drawing/2014/main" id="{3DEAECF7-DDB2-F57A-E1CD-8937ED5BF29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4624"/>
          <a:stretch>
            <a:fillRect/>
          </a:stretch>
        </p:blipFill>
        <p:spPr>
          <a:xfrm>
            <a:off x="5762043" y="3546627"/>
            <a:ext cx="3374778" cy="2248453"/>
          </a:xfrm>
          <a:prstGeom prst="rect">
            <a:avLst/>
          </a:prstGeom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id="{E077C6D3-16F1-BA79-1C64-F7B4E519DBAA}"/>
              </a:ext>
            </a:extLst>
          </p:cNvPr>
          <p:cNvSpPr txBox="1"/>
          <p:nvPr/>
        </p:nvSpPr>
        <p:spPr>
          <a:xfrm>
            <a:off x="9481010" y="2486465"/>
            <a:ext cx="27109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solidFill>
                  <a:srgbClr val="122433"/>
                </a:solidFill>
              </a:rPr>
              <a:t>黑色内衬压低晚到光子</a:t>
            </a:r>
            <a:endParaRPr lang="zh-CN" altLang="en-US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B4547D1C-B3AE-536D-435F-820A51EE6386}"/>
              </a:ext>
            </a:extLst>
          </p:cNvPr>
          <p:cNvSpPr txBox="1"/>
          <p:nvPr/>
        </p:nvSpPr>
        <p:spPr>
          <a:xfrm>
            <a:off x="5094514" y="4483082"/>
            <a:ext cx="1001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模拟：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57E9C952-4E43-6273-C579-B2D75EE189DE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5983" t="20103" r="13327" b="16975"/>
          <a:stretch>
            <a:fillRect/>
          </a:stretch>
        </p:blipFill>
        <p:spPr>
          <a:xfrm>
            <a:off x="1275976" y="3723216"/>
            <a:ext cx="2139934" cy="2540710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FE016162-5018-4B92-2121-FF265ED4DFC5}"/>
              </a:ext>
            </a:extLst>
          </p:cNvPr>
          <p:cNvSpPr txBox="1"/>
          <p:nvPr/>
        </p:nvSpPr>
        <p:spPr>
          <a:xfrm>
            <a:off x="5094514" y="5844659"/>
            <a:ext cx="60976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原型应在光产额、探测效率和时间响应之间取折中。</a:t>
            </a:r>
          </a:p>
        </p:txBody>
      </p:sp>
    </p:spTree>
    <p:extLst>
      <p:ext uri="{BB962C8B-B14F-4D97-AF65-F5344CB8AC3E}">
        <p14:creationId xmlns:p14="http://schemas.microsoft.com/office/powerpoint/2010/main" val="838192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DB9D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B68B20-F886-9A36-40B3-46E7A1FE80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>
            <a:extLst>
              <a:ext uri="{FF2B5EF4-FFF2-40B4-BE49-F238E27FC236}">
                <a16:creationId xmlns:a16="http://schemas.microsoft.com/office/drawing/2014/main" id="{C17A8CDD-1B9A-3DC8-D622-A33F877A233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2390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pic>
        <p:nvPicPr>
          <p:cNvPr id="28" name="图片 24">
            <a:extLst>
              <a:ext uri="{FF2B5EF4-FFF2-40B4-BE49-F238E27FC236}">
                <a16:creationId xmlns:a16="http://schemas.microsoft.com/office/drawing/2014/main" id="{69DCE528-921F-ACF6-9DEC-9F2379055F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96111" y="104775"/>
            <a:ext cx="1617629" cy="495300"/>
          </a:xfrm>
          <a:prstGeom prst="rect">
            <a:avLst/>
          </a:prstGeom>
        </p:spPr>
      </p:pic>
      <p:pic>
        <p:nvPicPr>
          <p:cNvPr id="29" name="图片 25">
            <a:extLst>
              <a:ext uri="{FF2B5EF4-FFF2-40B4-BE49-F238E27FC236}">
                <a16:creationId xmlns:a16="http://schemas.microsoft.com/office/drawing/2014/main" id="{2B3E0C8F-9150-B91B-8E7F-A175E39EA5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2622972" y="76200"/>
            <a:ext cx="2793156" cy="55245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496C4AC6-1C35-586A-9153-AB08AA2CCB51}"/>
              </a:ext>
            </a:extLst>
          </p:cNvPr>
          <p:cNvSpPr>
            <a:spLocks noGrp="1"/>
          </p:cNvSpPr>
          <p:nvPr/>
        </p:nvSpPr>
        <p:spPr>
          <a:xfrm>
            <a:off x="7524750" y="180975"/>
            <a:ext cx="41910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50" b="0">
                <a:solidFill>
                  <a:srgbClr val="4E6475"/>
                </a:solidFill>
              </a:defRPr>
            </a:pPr>
            <a:r>
              <a:rPr kumimoji="0" sz="1350" b="0" i="0" u="none" strike="noStrike" kern="1200" cap="none" spc="0" normalizeH="0" baseline="0" noProof="0">
                <a:ln>
                  <a:noFill/>
                </a:ln>
                <a:solidFill>
                  <a:srgbClr val="4E6475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水上探测器原型样机测试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3B00716-35DD-26F9-D50E-03B7A591A9D2}"/>
              </a:ext>
            </a:extLst>
          </p:cNvPr>
          <p:cNvSpPr>
            <a:spLocks noGrp="1"/>
          </p:cNvSpPr>
          <p:nvPr/>
        </p:nvSpPr>
        <p:spPr>
          <a:xfrm>
            <a:off x="228600" y="781050"/>
            <a:ext cx="11734800" cy="419100"/>
          </a:xfrm>
          <a:prstGeom prst="rect">
            <a:avLst/>
          </a:prstGeom>
          <a:solidFill>
            <a:srgbClr val="8ED145"/>
          </a:solidFill>
          <a:ln w="9525">
            <a:solidFill>
              <a:srgbClr val="3A7D22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</a:rPr>
              <a:t>NPE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</a:rPr>
              <a:t>朗道拟合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56FD6B41-FF59-EDC4-E70E-B8C270B3E7BC}"/>
              </a:ext>
            </a:extLst>
          </p:cNvPr>
          <p:cNvSpPr>
            <a:spLocks noGrp="1"/>
          </p:cNvSpPr>
          <p:nvPr/>
        </p:nvSpPr>
        <p:spPr>
          <a:xfrm>
            <a:off x="438150" y="828675"/>
            <a:ext cx="9334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50" b="1">
                <a:solidFill>
                  <a:srgbClr val="122433"/>
                </a:solidFill>
              </a:defRPr>
            </a:pPr>
            <a:endParaRPr kumimoji="0" sz="2250" b="1" i="0" u="none" strike="noStrike" kern="1200" cap="none" spc="0" normalizeH="0" baseline="0" noProof="0" dirty="0">
              <a:ln>
                <a:noFill/>
              </a:ln>
              <a:solidFill>
                <a:srgbClr val="122433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057FE085-E934-5228-3A08-612A9DB782E4}"/>
              </a:ext>
            </a:extLst>
          </p:cNvPr>
          <p:cNvSpPr>
            <a:spLocks noGrp="1"/>
          </p:cNvSpPr>
          <p:nvPr/>
        </p:nvSpPr>
        <p:spPr>
          <a:xfrm>
            <a:off x="10096500" y="866775"/>
            <a:ext cx="16002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50" b="1">
                <a:solidFill>
                  <a:srgbClr val="3A7D22"/>
                </a:solidFill>
              </a:defRPr>
            </a:pPr>
            <a:r>
              <a:rPr kumimoji="0" sz="1350" b="1" i="0" u="none" strike="noStrike" kern="1200" cap="none" spc="0" normalizeH="0" baseline="0" noProof="0">
                <a:ln>
                  <a:noFill/>
                </a:ln>
                <a:solidFill>
                  <a:srgbClr val="3A7D22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总结</a:t>
            </a: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0D84C17A-D346-57D4-295A-932DB25EE31D}"/>
              </a:ext>
            </a:extLst>
          </p:cNvPr>
          <p:cNvSpPr>
            <a:spLocks noGrp="1"/>
          </p:cNvSpPr>
          <p:nvPr/>
        </p:nvSpPr>
        <p:spPr>
          <a:xfrm>
            <a:off x="228600" y="1314450"/>
            <a:ext cx="11734800" cy="5105400"/>
          </a:xfrm>
          <a:prstGeom prst="roundRect">
            <a:avLst>
              <a:gd name="adj" fmla="val 2239"/>
            </a:avLst>
          </a:prstGeom>
          <a:solidFill>
            <a:srgbClr val="FFFFFF"/>
          </a:solidFill>
          <a:ln w="9525">
            <a:solidFill>
              <a:srgbClr val="3A7D22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D2EE0060-AC5A-4149-8920-8578F2458579}"/>
              </a:ext>
            </a:extLst>
          </p:cNvPr>
          <p:cNvSpPr>
            <a:spLocks noGrp="1"/>
          </p:cNvSpPr>
          <p:nvPr/>
        </p:nvSpPr>
        <p:spPr>
          <a:xfrm>
            <a:off x="11306175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75" b="0">
                <a:solidFill>
                  <a:srgbClr val="FFFFFF"/>
                </a:solidFill>
              </a:defRPr>
            </a:pPr>
            <a:r>
              <a:rPr kumimoji="0" sz="975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12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2160128D-29AE-60C2-362D-E532F8D544FB}"/>
              </a:ext>
            </a:extLst>
          </p:cNvPr>
          <p:cNvSpPr>
            <a:spLocks noGrp="1"/>
          </p:cNvSpPr>
          <p:nvPr/>
        </p:nvSpPr>
        <p:spPr>
          <a:xfrm>
            <a:off x="7616190" y="5593625"/>
            <a:ext cx="40481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 b="1">
                <a:solidFill>
                  <a:srgbClr val="3A7D22"/>
                </a:solidFill>
              </a:defRPr>
            </a:pPr>
            <a:endParaRPr kumimoji="0" sz="1500" b="1" i="0" u="none" strike="noStrike" kern="1200" cap="none" spc="0" normalizeH="0" baseline="0" noProof="0">
              <a:ln>
                <a:noFill/>
              </a:ln>
              <a:solidFill>
                <a:srgbClr val="3A7D22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2" name="图片 1" descr="十组朗道拟合">
            <a:extLst>
              <a:ext uri="{FF2B5EF4-FFF2-40B4-BE49-F238E27FC236}">
                <a16:creationId xmlns:a16="http://schemas.microsoft.com/office/drawing/2014/main" id="{3F3A6F74-D3FB-782B-F687-D17240EFB1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2634" y="1530897"/>
            <a:ext cx="9831631" cy="4888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0699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1E63F5-F0F3-268E-48B1-871F20CC62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>
            <a:extLst>
              <a:ext uri="{FF2B5EF4-FFF2-40B4-BE49-F238E27FC236}">
                <a16:creationId xmlns:a16="http://schemas.microsoft.com/office/drawing/2014/main" id="{59E14143-773F-16F3-9ED5-75AC8B0A417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2390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pic>
        <p:nvPicPr>
          <p:cNvPr id="25" name="图片 19">
            <a:extLst>
              <a:ext uri="{FF2B5EF4-FFF2-40B4-BE49-F238E27FC236}">
                <a16:creationId xmlns:a16="http://schemas.microsoft.com/office/drawing/2014/main" id="{9231A39A-FE5F-06CD-BACC-7C0C814D50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96111" y="104775"/>
            <a:ext cx="1617629" cy="495300"/>
          </a:xfrm>
          <a:prstGeom prst="rect">
            <a:avLst/>
          </a:prstGeom>
        </p:spPr>
      </p:pic>
      <p:pic>
        <p:nvPicPr>
          <p:cNvPr id="26" name="图片 20">
            <a:extLst>
              <a:ext uri="{FF2B5EF4-FFF2-40B4-BE49-F238E27FC236}">
                <a16:creationId xmlns:a16="http://schemas.microsoft.com/office/drawing/2014/main" id="{47CBC7BF-DCAE-2AA0-97A8-E2B1BA4877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2622972" y="76200"/>
            <a:ext cx="2793156" cy="55245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05BA5155-1FB4-337B-4291-CEBBD5E530BF}"/>
              </a:ext>
            </a:extLst>
          </p:cNvPr>
          <p:cNvSpPr>
            <a:spLocks noGrp="1"/>
          </p:cNvSpPr>
          <p:nvPr/>
        </p:nvSpPr>
        <p:spPr>
          <a:xfrm>
            <a:off x="7524750" y="180975"/>
            <a:ext cx="41910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50" b="0">
                <a:solidFill>
                  <a:srgbClr val="4E6475"/>
                </a:solidFill>
              </a:defRPr>
            </a:pPr>
            <a:r>
              <a:rPr kumimoji="0" sz="1350" b="0" i="0" u="none" strike="noStrike" kern="1200" cap="none" spc="0" normalizeH="0" baseline="0" noProof="0" dirty="0" err="1">
                <a:ln>
                  <a:noFill/>
                </a:ln>
                <a:solidFill>
                  <a:srgbClr val="4E6475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水上探测器原型样机测试</a:t>
            </a: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srgbClr val="4E6475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7A1CDF27-F0DB-4A75-B520-94CEE40204CE}"/>
              </a:ext>
            </a:extLst>
          </p:cNvPr>
          <p:cNvSpPr>
            <a:spLocks noGrp="1"/>
          </p:cNvSpPr>
          <p:nvPr/>
        </p:nvSpPr>
        <p:spPr>
          <a:xfrm>
            <a:off x="228600" y="781050"/>
            <a:ext cx="11734800" cy="419100"/>
          </a:xfrm>
          <a:prstGeom prst="rect">
            <a:avLst/>
          </a:prstGeom>
          <a:solidFill>
            <a:srgbClr val="8ED145"/>
          </a:solidFill>
          <a:ln w="9525">
            <a:solidFill>
              <a:srgbClr val="3A7D22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D9B2DBC8-29C1-380D-C0DB-77335CDCA446}"/>
              </a:ext>
            </a:extLst>
          </p:cNvPr>
          <p:cNvSpPr>
            <a:spLocks noGrp="1"/>
          </p:cNvSpPr>
          <p:nvPr/>
        </p:nvSpPr>
        <p:spPr>
          <a:xfrm>
            <a:off x="438150" y="828675"/>
            <a:ext cx="9334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50" b="1">
                <a:solidFill>
                  <a:srgbClr val="122433"/>
                </a:solidFill>
              </a:defRPr>
            </a:pPr>
            <a:r>
              <a:rPr lang="zh-CN" altLang="en-US" sz="2250" b="1" dirty="0"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单粒子分辨（</a:t>
            </a:r>
            <a:r>
              <a:rPr lang="en-US" altLang="zh-CN" sz="2250" b="1" dirty="0"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l-g</a:t>
            </a:r>
            <a:r>
              <a:rPr lang="zh-CN" altLang="en-US" sz="2250" b="1" dirty="0"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）</a:t>
            </a:r>
            <a:endParaRPr kumimoji="0" sz="2250" b="1" i="0" u="none" strike="noStrike" kern="1200" cap="none" spc="0" normalizeH="0" baseline="0" noProof="0" dirty="0">
              <a:ln>
                <a:noFill/>
              </a:ln>
              <a:solidFill>
                <a:srgbClr val="122433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38616F02-8923-B835-9360-659533CD2DF7}"/>
              </a:ext>
            </a:extLst>
          </p:cNvPr>
          <p:cNvSpPr>
            <a:spLocks noGrp="1"/>
          </p:cNvSpPr>
          <p:nvPr/>
        </p:nvSpPr>
        <p:spPr>
          <a:xfrm>
            <a:off x="10096500" y="866775"/>
            <a:ext cx="16002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50" b="1">
                <a:solidFill>
                  <a:srgbClr val="3A7D22"/>
                </a:solidFill>
              </a:defRPr>
            </a:pPr>
            <a:endParaRPr kumimoji="0" sz="1350" b="1" i="0" u="none" strike="noStrike" kern="1200" cap="none" spc="0" normalizeH="0" baseline="0" noProof="0" dirty="0">
              <a:ln>
                <a:noFill/>
              </a:ln>
              <a:solidFill>
                <a:srgbClr val="3A7D22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8A939B8E-BEED-648E-F47B-5D61093D7E97}"/>
              </a:ext>
            </a:extLst>
          </p:cNvPr>
          <p:cNvSpPr>
            <a:spLocks noGrp="1"/>
          </p:cNvSpPr>
          <p:nvPr/>
        </p:nvSpPr>
        <p:spPr>
          <a:xfrm>
            <a:off x="228600" y="1314450"/>
            <a:ext cx="11734800" cy="5105400"/>
          </a:xfrm>
          <a:prstGeom prst="roundRect">
            <a:avLst>
              <a:gd name="adj" fmla="val 2239"/>
            </a:avLst>
          </a:prstGeom>
          <a:solidFill>
            <a:srgbClr val="FFFFFF"/>
          </a:solidFill>
          <a:ln w="9525">
            <a:solidFill>
              <a:srgbClr val="3A7D22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945A3806-9904-9BC2-FD56-88FD307A3409}"/>
              </a:ext>
            </a:extLst>
          </p:cNvPr>
          <p:cNvSpPr>
            <a:spLocks noGrp="1"/>
          </p:cNvSpPr>
          <p:nvPr/>
        </p:nvSpPr>
        <p:spPr>
          <a:xfrm>
            <a:off x="11306175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75" b="0">
                <a:solidFill>
                  <a:srgbClr val="FFFFFF"/>
                </a:solidFill>
              </a:defRPr>
            </a:pPr>
            <a:r>
              <a:rPr kumimoji="0" sz="975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05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153FDEC2-DA19-BA4F-ADFC-4C354E3641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2349983"/>
            <a:ext cx="11564319" cy="287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0870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DB9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>
            <a:extLst>
              <a:ext uri="{FF2B5EF4-FFF2-40B4-BE49-F238E27FC236}">
                <a16:creationId xmlns:a16="http://schemas.microsoft.com/office/drawing/2014/main" id="{74181F41-9537-452B-8850-22B8B88A70A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2390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27" name="图片 22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96111" y="104775"/>
            <a:ext cx="1617629" cy="495300"/>
          </a:xfrm>
          <a:prstGeom prst="rect">
            <a:avLst/>
          </a:prstGeom>
        </p:spPr>
      </p:pic>
      <p:pic>
        <p:nvPicPr>
          <p:cNvPr id="28" name="图片 23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2622972" y="76200"/>
            <a:ext cx="2793156" cy="55245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EC9F91E3-D62D-4C18-9DE2-46FC0A20156F}"/>
              </a:ext>
            </a:extLst>
          </p:cNvPr>
          <p:cNvSpPr>
            <a:spLocks noGrp="1"/>
          </p:cNvSpPr>
          <p:nvPr/>
        </p:nvSpPr>
        <p:spPr>
          <a:xfrm>
            <a:off x="7524750" y="180975"/>
            <a:ext cx="41910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350" b="0">
                <a:solidFill>
                  <a:srgbClr val="4E6475"/>
                </a:solidFill>
              </a:defRPr>
            </a:pPr>
            <a:r>
              <a:rPr sz="1350" b="0" i="0" u="none" cap="none">
                <a:ln>
                  <a:noFill/>
                </a:ln>
                <a:solidFill>
                  <a:srgbClr val="4E6475"/>
                </a:solidFill>
                <a:latin typeface="Calibri"/>
                <a:ea typeface="Calibri"/>
                <a:cs typeface="Calibri"/>
              </a:rPr>
              <a:t>水上探测器原型样机测试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377FBEA8-865A-411C-A43A-B9B21ABECE2E}"/>
              </a:ext>
            </a:extLst>
          </p:cNvPr>
          <p:cNvSpPr>
            <a:spLocks noGrp="1"/>
          </p:cNvSpPr>
          <p:nvPr/>
        </p:nvSpPr>
        <p:spPr>
          <a:xfrm>
            <a:off x="228600" y="781050"/>
            <a:ext cx="11734800" cy="419100"/>
          </a:xfrm>
          <a:prstGeom prst="rect">
            <a:avLst/>
          </a:prstGeom>
          <a:solidFill>
            <a:srgbClr val="8ED145"/>
          </a:solidFill>
          <a:ln w="9525">
            <a:solidFill>
              <a:srgbClr val="3A7D22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65BAAEBD-85A9-4A95-9BA1-5CE11270A7F9}"/>
              </a:ext>
            </a:extLst>
          </p:cNvPr>
          <p:cNvSpPr>
            <a:spLocks noGrp="1"/>
          </p:cNvSpPr>
          <p:nvPr/>
        </p:nvSpPr>
        <p:spPr>
          <a:xfrm>
            <a:off x="438150" y="828675"/>
            <a:ext cx="9525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2175" b="1">
                <a:solidFill>
                  <a:srgbClr val="122433"/>
                </a:solidFill>
              </a:defRPr>
            </a:pPr>
            <a:r>
              <a:rPr sz="2175" b="1" i="0" u="none" cap="none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双峰溯源：两类 PMT 过阈时段对应两个时间分量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5FD6FA93-3AD3-472A-BD46-1A8599582FE8}"/>
              </a:ext>
            </a:extLst>
          </p:cNvPr>
          <p:cNvSpPr>
            <a:spLocks noGrp="1"/>
          </p:cNvSpPr>
          <p:nvPr/>
        </p:nvSpPr>
        <p:spPr>
          <a:xfrm>
            <a:off x="10096500" y="866775"/>
            <a:ext cx="16002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350" b="1">
                <a:solidFill>
                  <a:srgbClr val="3A7D22"/>
                </a:solidFill>
              </a:defRPr>
            </a:pPr>
            <a:r>
              <a:rPr sz="1350" b="1" i="0" u="none" cap="none">
                <a:ln>
                  <a:noFill/>
                </a:ln>
                <a:solidFill>
                  <a:srgbClr val="3A7D22"/>
                </a:solidFill>
                <a:latin typeface="Calibri"/>
                <a:ea typeface="Calibri"/>
                <a:cs typeface="Calibri"/>
              </a:rPr>
              <a:t>双峰分析</a:t>
            </a: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AC1FA351-1796-44F6-B9A9-7B0271DDBBA1}"/>
              </a:ext>
            </a:extLst>
          </p:cNvPr>
          <p:cNvSpPr>
            <a:spLocks noGrp="1"/>
          </p:cNvSpPr>
          <p:nvPr/>
        </p:nvSpPr>
        <p:spPr>
          <a:xfrm>
            <a:off x="228600" y="1314450"/>
            <a:ext cx="11734800" cy="5105400"/>
          </a:xfrm>
          <a:prstGeom prst="roundRect">
            <a:avLst>
              <a:gd name="adj" fmla="val 2239"/>
            </a:avLst>
          </a:prstGeom>
          <a:solidFill>
            <a:srgbClr val="FFFFFF"/>
          </a:solidFill>
          <a:ln w="9525">
            <a:solidFill>
              <a:srgbClr val="3A7D22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579F987D-918A-4662-A420-A704CB83A923}"/>
              </a:ext>
            </a:extLst>
          </p:cNvPr>
          <p:cNvSpPr>
            <a:spLocks noGrp="1"/>
          </p:cNvSpPr>
          <p:nvPr/>
        </p:nvSpPr>
        <p:spPr>
          <a:xfrm>
            <a:off x="11306175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75" b="0">
                <a:solidFill>
                  <a:srgbClr val="FFFFFF"/>
                </a:solidFill>
              </a:defRPr>
            </a:pPr>
            <a:r>
              <a:rPr sz="975" b="0" i="0" u="none" cap="none">
                <a:ln>
                  <a:noFill/>
                </a:ln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10</a:t>
            </a:r>
          </a:p>
        </p:txBody>
      </p:sp>
      <p:pic>
        <p:nvPicPr>
          <p:cNvPr id="35" name="图片 30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1005042" y="1676400"/>
            <a:ext cx="6257615" cy="4238625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15713E66-4155-449A-8EF3-7B9762F24757}"/>
              </a:ext>
            </a:extLst>
          </p:cNvPr>
          <p:cNvSpPr>
            <a:spLocks noGrp="1"/>
          </p:cNvSpPr>
          <p:nvPr/>
        </p:nvSpPr>
        <p:spPr>
          <a:xfrm>
            <a:off x="8096250" y="1809750"/>
            <a:ext cx="2762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800" b="1">
                <a:solidFill>
                  <a:srgbClr val="3A7D22"/>
                </a:solidFill>
              </a:defRPr>
            </a:pPr>
            <a:r>
              <a:rPr sz="1800" b="1" i="0" u="none" cap="none">
                <a:ln>
                  <a:noFill/>
                </a:ln>
                <a:solidFill>
                  <a:srgbClr val="3A7D22"/>
                </a:solidFill>
                <a:latin typeface="Calibri"/>
                <a:ea typeface="Calibri"/>
                <a:cs typeface="Calibri"/>
              </a:rPr>
              <a:t>关键观察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4CA4DC14-D66E-442E-A254-59272F3E25F4}"/>
              </a:ext>
            </a:extLst>
          </p:cNvPr>
          <p:cNvSpPr>
            <a:spLocks noGrp="1"/>
          </p:cNvSpPr>
          <p:nvPr/>
        </p:nvSpPr>
        <p:spPr>
          <a:xfrm>
            <a:off x="8001000" y="2428875"/>
            <a:ext cx="95250" cy="95250"/>
          </a:xfrm>
          <a:prstGeom prst="rect">
            <a:avLst/>
          </a:prstGeom>
          <a:solidFill>
            <a:srgbClr val="3A7D22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3B13322A-8A73-4C73-8EEA-AC8F928ABD73}"/>
              </a:ext>
            </a:extLst>
          </p:cNvPr>
          <p:cNvSpPr>
            <a:spLocks noGrp="1"/>
          </p:cNvSpPr>
          <p:nvPr/>
        </p:nvSpPr>
        <p:spPr>
          <a:xfrm>
            <a:off x="8229600" y="2362200"/>
            <a:ext cx="3152775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350" b="0">
                <a:solidFill>
                  <a:srgbClr val="122433"/>
                </a:solidFill>
              </a:defRPr>
            </a:pPr>
            <a:r>
              <a:rPr sz="1350" b="0" i="0" u="none" cap="none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主峰约 37.5 ns，晚峰约 47.2 ns。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7F03A0B0-75E1-4FB6-99BD-37404351EC09}"/>
              </a:ext>
            </a:extLst>
          </p:cNvPr>
          <p:cNvSpPr>
            <a:spLocks noGrp="1"/>
          </p:cNvSpPr>
          <p:nvPr/>
        </p:nvSpPr>
        <p:spPr>
          <a:xfrm>
            <a:off x="8001000" y="3152775"/>
            <a:ext cx="95250" cy="95250"/>
          </a:xfrm>
          <a:prstGeom prst="rect">
            <a:avLst/>
          </a:prstGeom>
          <a:solidFill>
            <a:srgbClr val="3A7D22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E98965E4-F24B-4EA2-9DDF-AE8C12DD6080}"/>
              </a:ext>
            </a:extLst>
          </p:cNvPr>
          <p:cNvSpPr>
            <a:spLocks noGrp="1"/>
          </p:cNvSpPr>
          <p:nvPr/>
        </p:nvSpPr>
        <p:spPr>
          <a:xfrm>
            <a:off x="8229600" y="3086100"/>
            <a:ext cx="3152775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350" b="0">
                <a:solidFill>
                  <a:srgbClr val="122433"/>
                </a:solidFill>
              </a:defRPr>
            </a:pPr>
            <a:r>
              <a:rPr sz="1350" b="0" i="0" u="none" cap="none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按 PMT 过阈时间 t₀ 分组后，两类事例明显分离。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BFEB76A7-B8B8-480A-8F4E-6C8951CA0A9A}"/>
              </a:ext>
            </a:extLst>
          </p:cNvPr>
          <p:cNvSpPr>
            <a:spLocks noGrp="1"/>
          </p:cNvSpPr>
          <p:nvPr/>
        </p:nvSpPr>
        <p:spPr>
          <a:xfrm>
            <a:off x="8001000" y="3876675"/>
            <a:ext cx="95250" cy="95250"/>
          </a:xfrm>
          <a:prstGeom prst="rect">
            <a:avLst/>
          </a:prstGeom>
          <a:solidFill>
            <a:srgbClr val="3A7D22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A485EEE7-CF4C-433C-8499-CE70B6F4EBAE}"/>
              </a:ext>
            </a:extLst>
          </p:cNvPr>
          <p:cNvSpPr>
            <a:spLocks noGrp="1"/>
          </p:cNvSpPr>
          <p:nvPr/>
        </p:nvSpPr>
        <p:spPr>
          <a:xfrm>
            <a:off x="8229600" y="3810000"/>
            <a:ext cx="3152775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350" b="0">
                <a:solidFill>
                  <a:srgbClr val="122433"/>
                </a:solidFill>
              </a:defRPr>
            </a:pPr>
            <a:r>
              <a:rPr sz="1350" b="0" i="0" u="none" cap="none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上下 tagger 时间差保持单峰，触发参考不是双峰来源。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E9008D84-60A9-451F-935F-AE8A1BFD078F}"/>
              </a:ext>
            </a:extLst>
          </p:cNvPr>
          <p:cNvSpPr>
            <a:spLocks noGrp="1"/>
          </p:cNvSpPr>
          <p:nvPr/>
        </p:nvSpPr>
        <p:spPr>
          <a:xfrm>
            <a:off x="8001000" y="4600575"/>
            <a:ext cx="95250" cy="95250"/>
          </a:xfrm>
          <a:prstGeom prst="rect">
            <a:avLst/>
          </a:prstGeom>
          <a:solidFill>
            <a:srgbClr val="3A7D22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9002C50D-ED07-4142-A2CA-F385BCDDEDE1}"/>
              </a:ext>
            </a:extLst>
          </p:cNvPr>
          <p:cNvSpPr>
            <a:spLocks noGrp="1"/>
          </p:cNvSpPr>
          <p:nvPr/>
        </p:nvSpPr>
        <p:spPr>
          <a:xfrm>
            <a:off x="8229600" y="4533900"/>
            <a:ext cx="3152775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350" b="0">
                <a:solidFill>
                  <a:srgbClr val="122433"/>
                </a:solidFill>
              </a:defRPr>
            </a:pPr>
            <a:r>
              <a:rPr sz="1350" b="0" i="0" u="none" cap="none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双峰首先表现为 PMT 信号到时结构的两类事例。</a:t>
            </a:r>
          </a:p>
        </p:txBody>
      </p:sp>
      <p:sp>
        <p:nvSpPr>
          <p:cNvPr id="20" name="矩形: 圆角 19">
            <a:extLst>
              <a:ext uri="{FF2B5EF4-FFF2-40B4-BE49-F238E27FC236}">
                <a16:creationId xmlns:a16="http://schemas.microsoft.com/office/drawing/2014/main" id="{15E4A2AB-A7A3-4765-93EA-25E9D6288B6A}"/>
              </a:ext>
            </a:extLst>
          </p:cNvPr>
          <p:cNvSpPr>
            <a:spLocks noGrp="1"/>
          </p:cNvSpPr>
          <p:nvPr/>
        </p:nvSpPr>
        <p:spPr>
          <a:xfrm>
            <a:off x="8020050" y="5257800"/>
            <a:ext cx="3333750" cy="619125"/>
          </a:xfrm>
          <a:prstGeom prst="roundRect">
            <a:avLst>
              <a:gd name="adj" fmla="val 18462"/>
            </a:avLst>
          </a:prstGeom>
          <a:solidFill>
            <a:srgbClr val="F6FAFD"/>
          </a:solidFill>
          <a:ln w="9525">
            <a:solidFill>
              <a:srgbClr val="A9C3D5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A1A539AB-07E2-4A66-9B4A-FD34A94E03BB}"/>
              </a:ext>
            </a:extLst>
          </p:cNvPr>
          <p:cNvSpPr>
            <a:spLocks noGrp="1"/>
          </p:cNvSpPr>
          <p:nvPr/>
        </p:nvSpPr>
        <p:spPr>
          <a:xfrm>
            <a:off x="8191500" y="5438775"/>
            <a:ext cx="300037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350" b="1">
                <a:solidFill>
                  <a:srgbClr val="B6282E"/>
                </a:solidFill>
              </a:defRPr>
            </a:pPr>
            <a:r>
              <a:rPr sz="1350" b="1" i="0" u="none" cap="none">
                <a:ln>
                  <a:noFill/>
                </a:ln>
                <a:solidFill>
                  <a:srgbClr val="B6282E"/>
                </a:solidFill>
                <a:latin typeface="Calibri"/>
                <a:ea typeface="Calibri"/>
                <a:cs typeface="Calibri"/>
              </a:rPr>
              <a:t>结论：双峰与 PMT 侧的延迟过阈相关。</a:t>
            </a:r>
          </a:p>
        </p:txBody>
      </p:sp>
    </p:spTree>
    <p:extLst>
      <p:ext uri="{BB962C8B-B14F-4D97-AF65-F5344CB8AC3E}">
        <p14:creationId xmlns:p14="http://schemas.microsoft.com/office/powerpoint/2010/main" val="1919826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DB9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>
            <a:extLst>
              <a:ext uri="{FF2B5EF4-FFF2-40B4-BE49-F238E27FC236}">
                <a16:creationId xmlns:a16="http://schemas.microsoft.com/office/drawing/2014/main" id="{8E5C6437-75DB-4C0E-93AF-29C9B582F0A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2390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32" name="图片 28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96111" y="104775"/>
            <a:ext cx="1617629" cy="495300"/>
          </a:xfrm>
          <a:prstGeom prst="rect">
            <a:avLst/>
          </a:prstGeom>
        </p:spPr>
      </p:pic>
      <p:pic>
        <p:nvPicPr>
          <p:cNvPr id="33" name="图片 29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2622972" y="76200"/>
            <a:ext cx="2793156" cy="55245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8C43D3A4-5800-44D6-8522-6D365E1B8991}"/>
              </a:ext>
            </a:extLst>
          </p:cNvPr>
          <p:cNvSpPr>
            <a:spLocks noGrp="1"/>
          </p:cNvSpPr>
          <p:nvPr/>
        </p:nvSpPr>
        <p:spPr>
          <a:xfrm>
            <a:off x="7524750" y="180975"/>
            <a:ext cx="41910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350" b="0">
                <a:solidFill>
                  <a:srgbClr val="4E6475"/>
                </a:solidFill>
              </a:defRPr>
            </a:pPr>
            <a:r>
              <a:rPr sz="1350">
                <a:solidFill>
                  <a:srgbClr val="4E6475"/>
                </a:solidFill>
              </a:rPr>
              <a:t>水上探测器原型样机测试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5BC9D7FF-C138-4AEA-BCD1-D8A2804CBE6F}"/>
              </a:ext>
            </a:extLst>
          </p:cNvPr>
          <p:cNvSpPr>
            <a:spLocks noGrp="1"/>
          </p:cNvSpPr>
          <p:nvPr/>
        </p:nvSpPr>
        <p:spPr>
          <a:xfrm>
            <a:off x="228600" y="781050"/>
            <a:ext cx="11734800" cy="419100"/>
          </a:xfrm>
          <a:prstGeom prst="rect">
            <a:avLst/>
          </a:prstGeom>
          <a:solidFill>
            <a:srgbClr val="8ED145"/>
          </a:solidFill>
          <a:ln w="9525">
            <a:solidFill>
              <a:srgbClr val="3A7D22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C2C184EE-CC6F-42CD-89C4-6B010F205765}"/>
              </a:ext>
            </a:extLst>
          </p:cNvPr>
          <p:cNvSpPr>
            <a:spLocks noGrp="1"/>
          </p:cNvSpPr>
          <p:nvPr/>
        </p:nvSpPr>
        <p:spPr>
          <a:xfrm>
            <a:off x="438150" y="828675"/>
            <a:ext cx="9334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2250" b="1">
                <a:solidFill>
                  <a:srgbClr val="122433"/>
                </a:solidFill>
              </a:defRPr>
            </a:pPr>
            <a:r>
              <a:rPr sz="2250" b="1">
                <a:solidFill>
                  <a:srgbClr val="122433"/>
                </a:solidFill>
              </a:rPr>
              <a:t>模拟框架：从粒子输运到光电子计数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CE5030CD-24F4-4DE0-83F3-1FAE4CB7F6C0}"/>
              </a:ext>
            </a:extLst>
          </p:cNvPr>
          <p:cNvSpPr>
            <a:spLocks noGrp="1"/>
          </p:cNvSpPr>
          <p:nvPr/>
        </p:nvSpPr>
        <p:spPr>
          <a:xfrm>
            <a:off x="10096500" y="866775"/>
            <a:ext cx="16002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350" b="1">
                <a:solidFill>
                  <a:srgbClr val="3A7D22"/>
                </a:solidFill>
              </a:defRPr>
            </a:pPr>
            <a:r>
              <a:rPr sz="1350" b="1">
                <a:solidFill>
                  <a:srgbClr val="3A7D22"/>
                </a:solidFill>
              </a:rPr>
              <a:t>模拟</a:t>
            </a: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099F7D8F-57EB-4A9E-AB17-F6A3574A8B8F}"/>
              </a:ext>
            </a:extLst>
          </p:cNvPr>
          <p:cNvSpPr>
            <a:spLocks noGrp="1"/>
          </p:cNvSpPr>
          <p:nvPr/>
        </p:nvSpPr>
        <p:spPr>
          <a:xfrm>
            <a:off x="228600" y="1314450"/>
            <a:ext cx="11734800" cy="5105400"/>
          </a:xfrm>
          <a:prstGeom prst="roundRect">
            <a:avLst>
              <a:gd name="adj" fmla="val 2239"/>
            </a:avLst>
          </a:prstGeom>
          <a:solidFill>
            <a:srgbClr val="FFFFFF"/>
          </a:solidFill>
          <a:ln w="9525">
            <a:solidFill>
              <a:srgbClr val="3A7D22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4C2CEC32-7148-4F99-9099-AB1E2F8BCB81}"/>
              </a:ext>
            </a:extLst>
          </p:cNvPr>
          <p:cNvSpPr>
            <a:spLocks noGrp="1"/>
          </p:cNvSpPr>
          <p:nvPr/>
        </p:nvSpPr>
        <p:spPr>
          <a:xfrm>
            <a:off x="10919444" y="6503679"/>
            <a:ext cx="840137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975" b="0">
                <a:solidFill>
                  <a:srgbClr val="FFFFFF"/>
                </a:solidFill>
              </a:defRPr>
            </a:pPr>
            <a:r>
              <a:rPr sz="975" b="0" dirty="0">
                <a:solidFill>
                  <a:srgbClr val="FFFFFF"/>
                </a:solidFill>
              </a:rPr>
              <a:t>0</a:t>
            </a:r>
            <a:r>
              <a:rPr lang="en-US" sz="975" b="0" dirty="0">
                <a:solidFill>
                  <a:srgbClr val="FFFFFF"/>
                </a:solidFill>
              </a:rPr>
              <a:t>2</a:t>
            </a:r>
            <a:endParaRPr sz="975" b="0" dirty="0">
              <a:solidFill>
                <a:srgbClr val="FFFFFF"/>
              </a:solidFill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D07A5659-2E37-43A5-9F27-7D60B21D871E}"/>
              </a:ext>
            </a:extLst>
          </p:cNvPr>
          <p:cNvSpPr>
            <a:spLocks noGrp="1"/>
          </p:cNvSpPr>
          <p:nvPr/>
        </p:nvSpPr>
        <p:spPr>
          <a:xfrm>
            <a:off x="666750" y="1695450"/>
            <a:ext cx="47625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2400" b="1">
                <a:solidFill>
                  <a:srgbClr val="397DB4"/>
                </a:solidFill>
              </a:defRPr>
            </a:pPr>
            <a:r>
              <a:rPr sz="2400" b="1">
                <a:solidFill>
                  <a:srgbClr val="397DB4"/>
                </a:solidFill>
              </a:rPr>
              <a:t>Geant4 11.2.2 patch 2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519FA697-1BEC-426D-A45C-4554EB008978}"/>
              </a:ext>
            </a:extLst>
          </p:cNvPr>
          <p:cNvSpPr>
            <a:spLocks noGrp="1"/>
          </p:cNvSpPr>
          <p:nvPr/>
        </p:nvSpPr>
        <p:spPr>
          <a:xfrm>
            <a:off x="666750" y="2400300"/>
            <a:ext cx="95250" cy="95250"/>
          </a:xfrm>
          <a:prstGeom prst="rect">
            <a:avLst/>
          </a:prstGeom>
          <a:solidFill>
            <a:srgbClr val="3A7D22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A34035E6-EA6A-4828-8906-C1FAC3BF533A}"/>
              </a:ext>
            </a:extLst>
          </p:cNvPr>
          <p:cNvSpPr>
            <a:spLocks noGrp="1"/>
          </p:cNvSpPr>
          <p:nvPr/>
        </p:nvSpPr>
        <p:spPr>
          <a:xfrm>
            <a:off x="895350" y="2333625"/>
            <a:ext cx="48672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75" b="0">
                <a:solidFill>
                  <a:srgbClr val="122433"/>
                </a:solidFill>
              </a:defRPr>
            </a:pPr>
            <a:r>
              <a:rPr sz="1575" b="0">
                <a:solidFill>
                  <a:srgbClr val="122433"/>
                </a:solidFill>
              </a:rPr>
              <a:t>强子物理：QGSP_BERT；电磁过程：standard EM option 4。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F5E37D2A-98D5-4708-8589-458F53ED97CD}"/>
              </a:ext>
            </a:extLst>
          </p:cNvPr>
          <p:cNvSpPr>
            <a:spLocks noGrp="1"/>
          </p:cNvSpPr>
          <p:nvPr/>
        </p:nvSpPr>
        <p:spPr>
          <a:xfrm>
            <a:off x="666750" y="3086100"/>
            <a:ext cx="95250" cy="95250"/>
          </a:xfrm>
          <a:prstGeom prst="rect">
            <a:avLst/>
          </a:prstGeom>
          <a:solidFill>
            <a:srgbClr val="3A7D22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9A0271FE-AC40-4DCF-8B58-1577130F5B8C}"/>
              </a:ext>
            </a:extLst>
          </p:cNvPr>
          <p:cNvSpPr>
            <a:spLocks noGrp="1"/>
          </p:cNvSpPr>
          <p:nvPr/>
        </p:nvSpPr>
        <p:spPr>
          <a:xfrm>
            <a:off x="895350" y="3019425"/>
            <a:ext cx="48672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75" b="0">
                <a:solidFill>
                  <a:srgbClr val="122433"/>
                </a:solidFill>
              </a:defRPr>
            </a:pPr>
            <a:r>
              <a:rPr sz="1575" b="0">
                <a:solidFill>
                  <a:srgbClr val="122433"/>
                </a:solidFill>
              </a:rPr>
              <a:t>光学过程：Cherenkov、吸收、Rayleigh、Mie 与光学边界。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764357ED-B587-4AFC-A4CD-360E30A5C57A}"/>
              </a:ext>
            </a:extLst>
          </p:cNvPr>
          <p:cNvSpPr>
            <a:spLocks noGrp="1"/>
          </p:cNvSpPr>
          <p:nvPr/>
        </p:nvSpPr>
        <p:spPr>
          <a:xfrm>
            <a:off x="666750" y="3875727"/>
            <a:ext cx="95250" cy="95250"/>
          </a:xfrm>
          <a:prstGeom prst="rect">
            <a:avLst/>
          </a:prstGeom>
          <a:solidFill>
            <a:srgbClr val="3A7D22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6548B9D0-0BCB-42A2-A689-75F04690832E}"/>
              </a:ext>
            </a:extLst>
          </p:cNvPr>
          <p:cNvSpPr>
            <a:spLocks noGrp="1"/>
          </p:cNvSpPr>
          <p:nvPr/>
        </p:nvSpPr>
        <p:spPr>
          <a:xfrm>
            <a:off x="895350" y="3809052"/>
            <a:ext cx="48672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75" b="0">
                <a:solidFill>
                  <a:srgbClr val="122433"/>
                </a:solidFill>
              </a:defRPr>
            </a:pPr>
            <a:r>
              <a:rPr sz="1575" b="0" dirty="0">
                <a:solidFill>
                  <a:srgbClr val="122433"/>
                </a:solidFill>
              </a:rPr>
              <a:t>PMT </a:t>
            </a:r>
            <a:r>
              <a:rPr sz="1575" b="0" dirty="0" err="1">
                <a:solidFill>
                  <a:srgbClr val="122433"/>
                </a:solidFill>
              </a:rPr>
              <a:t>使用波长相关</a:t>
            </a:r>
            <a:r>
              <a:rPr sz="1575" b="0" dirty="0">
                <a:solidFill>
                  <a:srgbClr val="122433"/>
                </a:solidFill>
              </a:rPr>
              <a:t> </a:t>
            </a:r>
            <a:r>
              <a:rPr sz="1575" b="0" dirty="0" err="1">
                <a:solidFill>
                  <a:srgbClr val="122433"/>
                </a:solidFill>
              </a:rPr>
              <a:t>QE（最大约</a:t>
            </a:r>
            <a:r>
              <a:rPr sz="1575" b="0" dirty="0">
                <a:solidFill>
                  <a:srgbClr val="122433"/>
                </a:solidFill>
              </a:rPr>
              <a:t> 24.9%）与 0.60 </a:t>
            </a:r>
            <a:r>
              <a:rPr sz="1575" b="0" dirty="0" err="1">
                <a:solidFill>
                  <a:srgbClr val="122433"/>
                </a:solidFill>
              </a:rPr>
              <a:t>收集效率</a:t>
            </a:r>
            <a:r>
              <a:rPr sz="1575" b="0" dirty="0">
                <a:solidFill>
                  <a:srgbClr val="122433"/>
                </a:solidFill>
              </a:rPr>
              <a:t>。</a:t>
            </a:r>
          </a:p>
        </p:txBody>
      </p:sp>
      <p:sp>
        <p:nvSpPr>
          <p:cNvPr id="19" name="矩形: 圆角 18">
            <a:extLst>
              <a:ext uri="{FF2B5EF4-FFF2-40B4-BE49-F238E27FC236}">
                <a16:creationId xmlns:a16="http://schemas.microsoft.com/office/drawing/2014/main" id="{853720F8-23E2-462A-9B29-224B1B648B55}"/>
              </a:ext>
            </a:extLst>
          </p:cNvPr>
          <p:cNvSpPr>
            <a:spLocks noGrp="1"/>
          </p:cNvSpPr>
          <p:nvPr/>
        </p:nvSpPr>
        <p:spPr>
          <a:xfrm>
            <a:off x="6148387" y="1834350"/>
            <a:ext cx="5191125" cy="2353642"/>
          </a:xfrm>
          <a:prstGeom prst="roundRect">
            <a:avLst>
              <a:gd name="adj" fmla="val 2857"/>
            </a:avLst>
          </a:prstGeom>
          <a:solidFill>
            <a:srgbClr val="F6FAFD"/>
          </a:solidFill>
          <a:ln w="9525">
            <a:solidFill>
              <a:srgbClr val="A9C3D5"/>
            </a:solidFill>
            <a:prstDash val="solid"/>
          </a:ln>
        </p:spPr>
        <p:txBody>
          <a:bodyPr/>
          <a:lstStyle/>
          <a:p>
            <a:endParaRPr lang="zh-CN" altLang="en-US" dirty="0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320D2F5B-DC96-432E-A73C-76D7DC5C1C8A}"/>
              </a:ext>
            </a:extLst>
          </p:cNvPr>
          <p:cNvSpPr>
            <a:spLocks noGrp="1"/>
          </p:cNvSpPr>
          <p:nvPr/>
        </p:nvSpPr>
        <p:spPr>
          <a:xfrm>
            <a:off x="6481763" y="1805594"/>
            <a:ext cx="1905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800" b="1">
                <a:solidFill>
                  <a:srgbClr val="3A7D22"/>
                </a:solidFill>
              </a:defRPr>
            </a:pPr>
            <a:r>
              <a:rPr sz="1800" b="1" dirty="0" err="1">
                <a:solidFill>
                  <a:srgbClr val="3A7D22"/>
                </a:solidFill>
              </a:rPr>
              <a:t>统计定义</a:t>
            </a:r>
            <a:endParaRPr sz="1800" b="1" dirty="0">
              <a:solidFill>
                <a:srgbClr val="3A7D22"/>
              </a:solidFill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DDE57BA7-2209-46BC-88E4-313B8DB0A8CD}"/>
              </a:ext>
            </a:extLst>
          </p:cNvPr>
          <p:cNvSpPr>
            <a:spLocks noGrp="1"/>
          </p:cNvSpPr>
          <p:nvPr/>
        </p:nvSpPr>
        <p:spPr>
          <a:xfrm>
            <a:off x="6481763" y="2200276"/>
            <a:ext cx="1238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2250" b="1">
                <a:solidFill>
                  <a:srgbClr val="122433"/>
                </a:solidFill>
              </a:defRPr>
            </a:pPr>
            <a:r>
              <a:rPr sz="2250" dirty="0">
                <a:solidFill>
                  <a:srgbClr val="122433"/>
                </a:solidFill>
              </a:rPr>
              <a:t>NPE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790B3B6D-FD83-417E-87BA-9660DF64F614}"/>
              </a:ext>
            </a:extLst>
          </p:cNvPr>
          <p:cNvSpPr>
            <a:spLocks noGrp="1"/>
          </p:cNvSpPr>
          <p:nvPr/>
        </p:nvSpPr>
        <p:spPr>
          <a:xfrm>
            <a:off x="7910513" y="2266951"/>
            <a:ext cx="304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00" b="0">
                <a:solidFill>
                  <a:srgbClr val="122433"/>
                </a:solidFill>
              </a:defRPr>
            </a:pPr>
            <a:r>
              <a:rPr sz="1500" b="0" dirty="0">
                <a:solidFill>
                  <a:srgbClr val="122433"/>
                </a:solidFill>
              </a:rPr>
              <a:t>PMT </a:t>
            </a:r>
            <a:r>
              <a:rPr sz="1500" b="0" dirty="0" err="1">
                <a:solidFill>
                  <a:srgbClr val="122433"/>
                </a:solidFill>
              </a:rPr>
              <a:t>光阴极面接受的光子数</a:t>
            </a:r>
            <a:endParaRPr sz="1500" b="0" dirty="0">
              <a:solidFill>
                <a:srgbClr val="122433"/>
              </a:solidFill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5A0783C6-B1C7-4F26-9994-41CE4C267FFC}"/>
              </a:ext>
            </a:extLst>
          </p:cNvPr>
          <p:cNvSpPr>
            <a:spLocks noGrp="1"/>
          </p:cNvSpPr>
          <p:nvPr/>
        </p:nvSpPr>
        <p:spPr>
          <a:xfrm>
            <a:off x="6481762" y="2833586"/>
            <a:ext cx="1428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2250" b="1">
                <a:solidFill>
                  <a:srgbClr val="122433"/>
                </a:solidFill>
              </a:defRPr>
            </a:pPr>
            <a:r>
              <a:rPr lang="zh-CN" altLang="en-US" sz="2250" b="1" dirty="0">
                <a:solidFill>
                  <a:srgbClr val="122433"/>
                </a:solidFill>
              </a:rPr>
              <a:t>探测</a:t>
            </a:r>
            <a:r>
              <a:rPr sz="2250" b="1" dirty="0" err="1">
                <a:solidFill>
                  <a:srgbClr val="122433"/>
                </a:solidFill>
              </a:rPr>
              <a:t>效率</a:t>
            </a:r>
            <a:endParaRPr sz="2250" b="1" dirty="0">
              <a:solidFill>
                <a:srgbClr val="122433"/>
              </a:solidFill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1704F604-B8E9-4414-8BDF-E54CAB5B8EC7}"/>
              </a:ext>
            </a:extLst>
          </p:cNvPr>
          <p:cNvSpPr>
            <a:spLocks noGrp="1"/>
          </p:cNvSpPr>
          <p:nvPr/>
        </p:nvSpPr>
        <p:spPr>
          <a:xfrm>
            <a:off x="7910513" y="2902081"/>
            <a:ext cx="304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00" b="0">
                <a:solidFill>
                  <a:srgbClr val="122433"/>
                </a:solidFill>
              </a:defRPr>
            </a:pPr>
            <a:r>
              <a:rPr sz="1500" b="0" dirty="0">
                <a:solidFill>
                  <a:srgbClr val="122433"/>
                </a:solidFill>
              </a:rPr>
              <a:t>N(NPE &gt; 0) / N_generated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82865058-BBB9-4974-B760-43B2D8C03348}"/>
              </a:ext>
            </a:extLst>
          </p:cNvPr>
          <p:cNvSpPr>
            <a:spLocks noGrp="1"/>
          </p:cNvSpPr>
          <p:nvPr/>
        </p:nvSpPr>
        <p:spPr>
          <a:xfrm>
            <a:off x="6481762" y="3509622"/>
            <a:ext cx="1364011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2250" b="1">
                <a:solidFill>
                  <a:srgbClr val="122433"/>
                </a:solidFill>
              </a:defRPr>
            </a:pPr>
            <a:r>
              <a:rPr lang="zh-CN" altLang="en-US" sz="2250" b="1" dirty="0">
                <a:solidFill>
                  <a:srgbClr val="122433"/>
                </a:solidFill>
              </a:rPr>
              <a:t>时间晃动</a:t>
            </a:r>
            <a:endParaRPr sz="2250" b="1" dirty="0">
              <a:solidFill>
                <a:srgbClr val="122433"/>
              </a:solidFill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3F6AB968-781F-4948-8B6A-5C37CACAB49E}"/>
              </a:ext>
            </a:extLst>
          </p:cNvPr>
          <p:cNvSpPr>
            <a:spLocks noGrp="1"/>
          </p:cNvSpPr>
          <p:nvPr/>
        </p:nvSpPr>
        <p:spPr>
          <a:xfrm>
            <a:off x="7910513" y="3576297"/>
            <a:ext cx="3048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00" b="0">
                <a:solidFill>
                  <a:srgbClr val="122433"/>
                </a:solidFill>
              </a:defRPr>
            </a:pPr>
            <a:r>
              <a:rPr lang="zh-CN" altLang="en-US" sz="1500" b="0" dirty="0">
                <a:solidFill>
                  <a:srgbClr val="122433"/>
                </a:solidFill>
              </a:rPr>
              <a:t>首光电子产生时间</a:t>
            </a:r>
            <a:r>
              <a:rPr lang="en-US" altLang="zh-CN" sz="1500" b="0" dirty="0">
                <a:solidFill>
                  <a:srgbClr val="122433"/>
                </a:solidFill>
              </a:rPr>
              <a:t>RMS</a:t>
            </a:r>
            <a:endParaRPr sz="1500" b="0" dirty="0">
              <a:solidFill>
                <a:srgbClr val="122433"/>
              </a:solidFill>
            </a:endParaRPr>
          </a:p>
        </p:txBody>
      </p:sp>
      <p:sp>
        <p:nvSpPr>
          <p:cNvPr id="3" name="矩形: 圆角 11">
            <a:extLst>
              <a:ext uri="{FF2B5EF4-FFF2-40B4-BE49-F238E27FC236}">
                <a16:creationId xmlns:a16="http://schemas.microsoft.com/office/drawing/2014/main" id="{DEF4EA63-B67B-4F93-1BD8-508158CDF4D7}"/>
              </a:ext>
            </a:extLst>
          </p:cNvPr>
          <p:cNvSpPr>
            <a:spLocks noGrp="1"/>
          </p:cNvSpPr>
          <p:nvPr/>
        </p:nvSpPr>
        <p:spPr>
          <a:xfrm>
            <a:off x="583406" y="4909662"/>
            <a:ext cx="11025188" cy="1017966"/>
          </a:xfrm>
          <a:prstGeom prst="roundRect">
            <a:avLst>
              <a:gd name="adj" fmla="val 8000"/>
            </a:avLst>
          </a:prstGeom>
          <a:solidFill>
            <a:srgbClr val="F6FAFD"/>
          </a:solidFill>
          <a:ln w="9525">
            <a:solidFill>
              <a:srgbClr val="A9C3D5"/>
            </a:solidFill>
            <a:prstDash val="solid"/>
          </a:ln>
        </p:spPr>
        <p:txBody>
          <a:bodyPr/>
          <a:lstStyle/>
          <a:p>
            <a:endParaRPr lang="zh-CN" altLang="en-US" dirty="0"/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2EFD96B7-3EAC-BC0A-89F2-7196F8E6684B}"/>
              </a:ext>
            </a:extLst>
          </p:cNvPr>
          <p:cNvSpPr>
            <a:spLocks noGrp="1"/>
          </p:cNvSpPr>
          <p:nvPr/>
        </p:nvSpPr>
        <p:spPr>
          <a:xfrm>
            <a:off x="944912" y="4983601"/>
            <a:ext cx="1047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725" b="1">
                <a:solidFill>
                  <a:srgbClr val="397DB4"/>
                </a:solidFill>
              </a:defRPr>
            </a:pPr>
            <a:r>
              <a:rPr sz="1725" b="1" i="0" u="none" cap="none" spc="0">
                <a:ln>
                  <a:noFill/>
                </a:ln>
                <a:solidFill>
                  <a:srgbClr val="397DB4"/>
                </a:solidFill>
                <a:latin typeface="Calibri"/>
                <a:ea typeface="Calibri"/>
                <a:cs typeface="Calibri"/>
              </a:rPr>
              <a:t>水</a:t>
            </a: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CDB329EF-481B-5408-7585-8DE1C7C3870B}"/>
              </a:ext>
            </a:extLst>
          </p:cNvPr>
          <p:cNvSpPr>
            <a:spLocks noGrp="1"/>
          </p:cNvSpPr>
          <p:nvPr/>
        </p:nvSpPr>
        <p:spPr>
          <a:xfrm>
            <a:off x="716312" y="5402701"/>
            <a:ext cx="33909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275" b="0">
                <a:solidFill>
                  <a:srgbClr val="122433"/>
                </a:solidFill>
              </a:defRPr>
            </a:pPr>
            <a:r>
              <a:rPr sz="1275" b="0" i="0" u="none" cap="none" spc="0" dirty="0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32 </a:t>
            </a:r>
            <a:r>
              <a:rPr sz="1275" b="0" i="0" u="none" cap="none" spc="0" dirty="0" err="1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点折射率与吸收长度；Mie</a:t>
            </a:r>
            <a:r>
              <a:rPr sz="1275" b="0" i="0" u="none" cap="none" spc="0" dirty="0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/Rayleigh </a:t>
            </a:r>
            <a:r>
              <a:rPr sz="1275" b="0" i="0" u="none" cap="none" spc="0" dirty="0" err="1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散射</a:t>
            </a:r>
            <a:endParaRPr sz="1275" b="0" i="0" u="none" cap="none" spc="0" dirty="0">
              <a:ln>
                <a:noFill/>
              </a:ln>
              <a:solidFill>
                <a:srgbClr val="122433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DAAF181A-F69E-0192-FB83-6530ED1D0D3B}"/>
              </a:ext>
            </a:extLst>
          </p:cNvPr>
          <p:cNvSpPr>
            <a:spLocks noGrp="1"/>
          </p:cNvSpPr>
          <p:nvPr/>
        </p:nvSpPr>
        <p:spPr>
          <a:xfrm>
            <a:off x="4145312" y="4983601"/>
            <a:ext cx="1047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725" b="1">
                <a:solidFill>
                  <a:srgbClr val="3A7D22"/>
                </a:solidFill>
              </a:defRPr>
            </a:pPr>
            <a:r>
              <a:rPr sz="1725" b="1" i="0" u="none" cap="none" spc="0">
                <a:ln>
                  <a:noFill/>
                </a:ln>
                <a:solidFill>
                  <a:srgbClr val="3A7D22"/>
                </a:solidFill>
                <a:latin typeface="Calibri"/>
                <a:ea typeface="Calibri"/>
                <a:cs typeface="Calibri"/>
              </a:rPr>
              <a:t>黑膜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003FE144-F300-B8E2-9D90-7659D227C73E}"/>
              </a:ext>
            </a:extLst>
          </p:cNvPr>
          <p:cNvSpPr>
            <a:spLocks noGrp="1"/>
          </p:cNvSpPr>
          <p:nvPr/>
        </p:nvSpPr>
        <p:spPr>
          <a:xfrm>
            <a:off x="4145312" y="5402701"/>
            <a:ext cx="3509962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350" b="0">
                <a:solidFill>
                  <a:srgbClr val="122433"/>
                </a:solidFill>
              </a:defRPr>
            </a:pPr>
            <a:r>
              <a:rPr sz="1350" b="0" i="0" u="none" cap="none" spc="0" dirty="0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ground unified dielectric–</a:t>
            </a:r>
            <a:r>
              <a:rPr sz="1350" b="0" i="0" u="none" cap="none" spc="0" dirty="0" err="1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metal；反射率</a:t>
            </a:r>
            <a:r>
              <a:rPr sz="1350" b="0" i="0" u="none" cap="none" spc="0" dirty="0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 0.05</a:t>
            </a: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810646F1-3835-E39B-5B09-A71FAF3DF485}"/>
              </a:ext>
            </a:extLst>
          </p:cNvPr>
          <p:cNvSpPr>
            <a:spLocks noGrp="1"/>
          </p:cNvSpPr>
          <p:nvPr/>
        </p:nvSpPr>
        <p:spPr>
          <a:xfrm>
            <a:off x="7845774" y="4983601"/>
            <a:ext cx="1428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725" b="1">
                <a:solidFill>
                  <a:srgbClr val="B6282E"/>
                </a:solidFill>
              </a:defRPr>
            </a:pPr>
            <a:r>
              <a:rPr sz="1725" b="1" i="0" u="none" cap="none" spc="0" dirty="0">
                <a:ln>
                  <a:noFill/>
                </a:ln>
                <a:solidFill>
                  <a:srgbClr val="B6282E"/>
                </a:solidFill>
                <a:latin typeface="Calibri"/>
                <a:ea typeface="Calibri"/>
                <a:cs typeface="Calibri"/>
              </a:rPr>
              <a:t>PMT </a:t>
            </a:r>
            <a:r>
              <a:rPr sz="1725" b="1" i="0" u="none" cap="none" spc="0" dirty="0" err="1">
                <a:ln>
                  <a:noFill/>
                </a:ln>
                <a:solidFill>
                  <a:srgbClr val="B6282E"/>
                </a:solidFill>
                <a:latin typeface="Calibri"/>
                <a:ea typeface="Calibri"/>
                <a:cs typeface="Calibri"/>
              </a:rPr>
              <a:t>接口</a:t>
            </a:r>
            <a:endParaRPr sz="1725" b="1" i="0" u="none" cap="none" spc="0" dirty="0">
              <a:ln>
                <a:noFill/>
              </a:ln>
              <a:solidFill>
                <a:srgbClr val="B6282E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EF623215-9A22-9402-FA7C-50BAACA857E3}"/>
              </a:ext>
            </a:extLst>
          </p:cNvPr>
          <p:cNvSpPr>
            <a:spLocks noGrp="1"/>
          </p:cNvSpPr>
          <p:nvPr/>
        </p:nvSpPr>
        <p:spPr>
          <a:xfrm>
            <a:off x="7504731" y="5406436"/>
            <a:ext cx="4231037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350" b="0">
                <a:solidFill>
                  <a:srgbClr val="122433"/>
                </a:solidFill>
              </a:defRPr>
            </a:pPr>
            <a:r>
              <a:rPr lang="zh-CN" altLang="en-US" sz="1350" b="0" i="0" u="none" cap="none" spc="0" dirty="0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光阴极面几何形状；</a:t>
            </a:r>
            <a:r>
              <a:rPr sz="1350" b="0" i="0" u="none" cap="none" spc="0" dirty="0" err="1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亚克力光窗与</a:t>
            </a:r>
            <a:r>
              <a:rPr sz="1350" b="0" i="0" u="none" cap="none" spc="0" dirty="0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 EJ-550 </a:t>
            </a:r>
            <a:r>
              <a:rPr sz="1350" b="0" i="0" u="none" cap="none" spc="0" dirty="0" err="1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光学</a:t>
            </a:r>
            <a:r>
              <a:rPr lang="zh-CN" altLang="en-US" sz="1350" b="0" i="0" u="none" cap="none" spc="0" dirty="0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硅脂</a:t>
            </a:r>
            <a:r>
              <a:rPr sz="1350" b="0" i="0" u="none" cap="none" spc="0" dirty="0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；</a:t>
            </a:r>
          </a:p>
        </p:txBody>
      </p:sp>
    </p:spTree>
    <p:extLst>
      <p:ext uri="{BB962C8B-B14F-4D97-AF65-F5344CB8AC3E}">
        <p14:creationId xmlns:p14="http://schemas.microsoft.com/office/powerpoint/2010/main" val="770313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DB9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>
            <a:extLst>
              <a:ext uri="{FF2B5EF4-FFF2-40B4-BE49-F238E27FC236}">
                <a16:creationId xmlns:a16="http://schemas.microsoft.com/office/drawing/2014/main" id="{8E59BF6D-9466-45D0-879B-6D05E148D17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2390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26" name="图片 21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96111" y="104775"/>
            <a:ext cx="1617629" cy="495300"/>
          </a:xfrm>
          <a:prstGeom prst="rect">
            <a:avLst/>
          </a:prstGeom>
        </p:spPr>
      </p:pic>
      <p:pic>
        <p:nvPicPr>
          <p:cNvPr id="27" name="图片 22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2622972" y="76200"/>
            <a:ext cx="2793156" cy="55245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D39AD126-4520-4380-9125-808A497B55AB}"/>
              </a:ext>
            </a:extLst>
          </p:cNvPr>
          <p:cNvSpPr>
            <a:spLocks noGrp="1"/>
          </p:cNvSpPr>
          <p:nvPr/>
        </p:nvSpPr>
        <p:spPr>
          <a:xfrm>
            <a:off x="7524750" y="180975"/>
            <a:ext cx="41910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350" b="0">
                <a:solidFill>
                  <a:srgbClr val="4E6475"/>
                </a:solidFill>
              </a:defRPr>
            </a:pPr>
            <a:r>
              <a:rPr sz="1350" b="0" i="0" u="none" cap="none" spc="0">
                <a:ln>
                  <a:noFill/>
                </a:ln>
                <a:solidFill>
                  <a:srgbClr val="4E6475"/>
                </a:solidFill>
                <a:latin typeface="Calibri"/>
                <a:ea typeface="Calibri"/>
                <a:cs typeface="Calibri"/>
              </a:rPr>
              <a:t>水上探测器原型样机测试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1D30844E-93B8-4018-BE70-D483C03088C0}"/>
              </a:ext>
            </a:extLst>
          </p:cNvPr>
          <p:cNvSpPr>
            <a:spLocks noGrp="1"/>
          </p:cNvSpPr>
          <p:nvPr/>
        </p:nvSpPr>
        <p:spPr>
          <a:xfrm>
            <a:off x="228600" y="781050"/>
            <a:ext cx="11734800" cy="419100"/>
          </a:xfrm>
          <a:prstGeom prst="rect">
            <a:avLst/>
          </a:prstGeom>
          <a:solidFill>
            <a:srgbClr val="8ED145"/>
          </a:solidFill>
          <a:ln w="9525">
            <a:solidFill>
              <a:srgbClr val="3A7D22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3774EDF6-0B51-40D5-923C-D4E54FB9F6EE}"/>
              </a:ext>
            </a:extLst>
          </p:cNvPr>
          <p:cNvSpPr>
            <a:spLocks noGrp="1"/>
          </p:cNvSpPr>
          <p:nvPr/>
        </p:nvSpPr>
        <p:spPr>
          <a:xfrm>
            <a:off x="438150" y="828675"/>
            <a:ext cx="9334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2250" b="1">
                <a:solidFill>
                  <a:srgbClr val="122433"/>
                </a:solidFill>
              </a:defRPr>
            </a:pPr>
            <a:r>
              <a:rPr sz="2250" b="1" i="0" u="none" cap="none" spc="0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输入粒子：代表性宽能谱与统一入射面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A2B9738C-20C0-498F-B67F-88B68236A169}"/>
              </a:ext>
            </a:extLst>
          </p:cNvPr>
          <p:cNvSpPr>
            <a:spLocks noGrp="1"/>
          </p:cNvSpPr>
          <p:nvPr/>
        </p:nvSpPr>
        <p:spPr>
          <a:xfrm>
            <a:off x="10096500" y="866775"/>
            <a:ext cx="16002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350" b="1">
                <a:solidFill>
                  <a:srgbClr val="3A7D22"/>
                </a:solidFill>
              </a:defRPr>
            </a:pPr>
            <a:endParaRPr sz="1350" b="1" i="0" u="none" cap="none" spc="0" dirty="0">
              <a:ln>
                <a:noFill/>
              </a:ln>
              <a:solidFill>
                <a:srgbClr val="3A7D22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21094FCC-6342-4DB6-9770-F564901E806A}"/>
              </a:ext>
            </a:extLst>
          </p:cNvPr>
          <p:cNvSpPr>
            <a:spLocks noGrp="1"/>
          </p:cNvSpPr>
          <p:nvPr/>
        </p:nvSpPr>
        <p:spPr>
          <a:xfrm>
            <a:off x="228600" y="1314450"/>
            <a:ext cx="11734800" cy="5105400"/>
          </a:xfrm>
          <a:prstGeom prst="roundRect">
            <a:avLst>
              <a:gd name="adj" fmla="val 2239"/>
            </a:avLst>
          </a:prstGeom>
          <a:solidFill>
            <a:srgbClr val="FFFFFF"/>
          </a:solidFill>
          <a:ln w="9525">
            <a:solidFill>
              <a:srgbClr val="3A7D22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9380D16A-7558-45A1-A187-BF1679F257E4}"/>
              </a:ext>
            </a:extLst>
          </p:cNvPr>
          <p:cNvSpPr>
            <a:spLocks noGrp="1"/>
          </p:cNvSpPr>
          <p:nvPr/>
        </p:nvSpPr>
        <p:spPr>
          <a:xfrm>
            <a:off x="11306175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75" b="0">
                <a:solidFill>
                  <a:srgbClr val="FFFFFF"/>
                </a:solidFill>
              </a:defRPr>
            </a:pPr>
            <a:r>
              <a:rPr sz="975" b="0" i="0" u="none" cap="none" spc="0" dirty="0">
                <a:ln>
                  <a:noFill/>
                </a:ln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0</a:t>
            </a:r>
            <a:r>
              <a:rPr lang="en-US" sz="975" b="0" i="0" u="none" cap="none" spc="0" dirty="0">
                <a:ln>
                  <a:noFill/>
                </a:ln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3</a:t>
            </a:r>
            <a:endParaRPr sz="975" b="0" i="0" u="none" cap="none" spc="0" dirty="0">
              <a:ln>
                <a:noFill/>
              </a:ln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34" name="图片 29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1046343" y="1762125"/>
            <a:ext cx="6165488" cy="4095750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0F3D5735-CEAE-4CF0-A9B9-96CEBFFCE4DC}"/>
              </a:ext>
            </a:extLst>
          </p:cNvPr>
          <p:cNvSpPr>
            <a:spLocks noGrp="1"/>
          </p:cNvSpPr>
          <p:nvPr/>
        </p:nvSpPr>
        <p:spPr>
          <a:xfrm>
            <a:off x="8048625" y="1809750"/>
            <a:ext cx="2857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875" b="1">
                <a:solidFill>
                  <a:srgbClr val="3A7D22"/>
                </a:solidFill>
              </a:defRPr>
            </a:pPr>
            <a:r>
              <a:rPr sz="1875" b="1" i="0" u="none" cap="none" spc="0">
                <a:ln>
                  <a:noFill/>
                </a:ln>
                <a:solidFill>
                  <a:srgbClr val="3A7D22"/>
                </a:solidFill>
                <a:latin typeface="Calibri"/>
                <a:ea typeface="Calibri"/>
                <a:cs typeface="Calibri"/>
              </a:rPr>
              <a:t>源项设置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A32EC453-0F5E-49A7-86A2-419BB0BFC24D}"/>
              </a:ext>
            </a:extLst>
          </p:cNvPr>
          <p:cNvSpPr>
            <a:spLocks noGrp="1"/>
          </p:cNvSpPr>
          <p:nvPr/>
        </p:nvSpPr>
        <p:spPr>
          <a:xfrm>
            <a:off x="8048625" y="2409825"/>
            <a:ext cx="95250" cy="95250"/>
          </a:xfrm>
          <a:prstGeom prst="rect">
            <a:avLst/>
          </a:prstGeom>
          <a:solidFill>
            <a:srgbClr val="3A7D22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CBDCDB0B-63C7-4F1E-B3B6-69EB2FB1089F}"/>
              </a:ext>
            </a:extLst>
          </p:cNvPr>
          <p:cNvSpPr>
            <a:spLocks noGrp="1"/>
          </p:cNvSpPr>
          <p:nvPr/>
        </p:nvSpPr>
        <p:spPr>
          <a:xfrm>
            <a:off x="8277225" y="2343150"/>
            <a:ext cx="31051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425" b="0">
                <a:solidFill>
                  <a:srgbClr val="122433"/>
                </a:solidFill>
              </a:defRPr>
            </a:pPr>
            <a:r>
              <a:rPr sz="1425" b="0" i="0" u="none" cap="none" spc="0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粒子：γ、e、μ，均使用代表性宽能谱。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89C849A1-D46E-494F-9B29-EC356051CFA3}"/>
              </a:ext>
            </a:extLst>
          </p:cNvPr>
          <p:cNvSpPr>
            <a:spLocks noGrp="1"/>
          </p:cNvSpPr>
          <p:nvPr/>
        </p:nvSpPr>
        <p:spPr>
          <a:xfrm>
            <a:off x="8048625" y="3152775"/>
            <a:ext cx="95250" cy="95250"/>
          </a:xfrm>
          <a:prstGeom prst="rect">
            <a:avLst/>
          </a:prstGeom>
          <a:solidFill>
            <a:srgbClr val="3A7D22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9AA601DA-B726-4E39-8071-9B6965B7F055}"/>
              </a:ext>
            </a:extLst>
          </p:cNvPr>
          <p:cNvSpPr>
            <a:spLocks noGrp="1"/>
          </p:cNvSpPr>
          <p:nvPr/>
        </p:nvSpPr>
        <p:spPr>
          <a:xfrm>
            <a:off x="8277225" y="3086100"/>
            <a:ext cx="31051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425" b="0">
                <a:solidFill>
                  <a:srgbClr val="122433"/>
                </a:solidFill>
              </a:defRPr>
            </a:pPr>
            <a:r>
              <a:rPr sz="1425" b="0" i="0" u="none" cap="none" spc="0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入射位置：覆盖探测器整个上表面。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A8A70F50-EFB5-432C-9047-F01EB42570FD}"/>
              </a:ext>
            </a:extLst>
          </p:cNvPr>
          <p:cNvSpPr>
            <a:spLocks noGrp="1"/>
          </p:cNvSpPr>
          <p:nvPr/>
        </p:nvSpPr>
        <p:spPr>
          <a:xfrm>
            <a:off x="8048625" y="3895725"/>
            <a:ext cx="95250" cy="95250"/>
          </a:xfrm>
          <a:prstGeom prst="rect">
            <a:avLst/>
          </a:prstGeom>
          <a:solidFill>
            <a:srgbClr val="3A7D22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C0537CCE-7D01-4979-BC03-6EAD72F5DA89}"/>
              </a:ext>
            </a:extLst>
          </p:cNvPr>
          <p:cNvSpPr>
            <a:spLocks noGrp="1"/>
          </p:cNvSpPr>
          <p:nvPr/>
        </p:nvSpPr>
        <p:spPr>
          <a:xfrm>
            <a:off x="8277225" y="3829050"/>
            <a:ext cx="31051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425" b="0">
                <a:solidFill>
                  <a:srgbClr val="122433"/>
                </a:solidFill>
              </a:defRPr>
            </a:pPr>
            <a:r>
              <a:rPr sz="1425" b="0" i="0" u="none" cap="none" spc="0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方位角均匀；天顶角采用 sinθ·cos⁴θ 权重。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94B0C232-7274-43BD-B897-CE97E0F19830}"/>
              </a:ext>
            </a:extLst>
          </p:cNvPr>
          <p:cNvSpPr>
            <a:spLocks noGrp="1"/>
          </p:cNvSpPr>
          <p:nvPr/>
        </p:nvSpPr>
        <p:spPr>
          <a:xfrm>
            <a:off x="8048625" y="4638675"/>
            <a:ext cx="95250" cy="95250"/>
          </a:xfrm>
          <a:prstGeom prst="rect">
            <a:avLst/>
          </a:prstGeom>
          <a:solidFill>
            <a:srgbClr val="3A7D22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E4513D0D-FBCB-4F9E-B101-7603B21EEFFA}"/>
              </a:ext>
            </a:extLst>
          </p:cNvPr>
          <p:cNvSpPr>
            <a:spLocks noGrp="1"/>
          </p:cNvSpPr>
          <p:nvPr/>
        </p:nvSpPr>
        <p:spPr>
          <a:xfrm>
            <a:off x="8277225" y="4572000"/>
            <a:ext cx="31051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425" b="0">
                <a:solidFill>
                  <a:srgbClr val="122433"/>
                </a:solidFill>
              </a:defRPr>
            </a:pPr>
            <a:r>
              <a:rPr sz="1425" b="0" i="0" u="none" cap="none" spc="0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各水深使用相同投点面积和角分布。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BC12386E-FDC7-4D5B-809B-639ECD42DD77}"/>
              </a:ext>
            </a:extLst>
          </p:cNvPr>
          <p:cNvSpPr>
            <a:spLocks noGrp="1"/>
          </p:cNvSpPr>
          <p:nvPr/>
        </p:nvSpPr>
        <p:spPr>
          <a:xfrm>
            <a:off x="8048625" y="5314950"/>
            <a:ext cx="32385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350" b="0">
                <a:solidFill>
                  <a:srgbClr val="4E6475"/>
                </a:solidFill>
              </a:defRPr>
            </a:pPr>
            <a:r>
              <a:rPr sz="1350" b="0" i="0" u="none" cap="none" spc="0">
                <a:ln>
                  <a:noFill/>
                </a:ln>
                <a:solidFill>
                  <a:srgbClr val="4E6475"/>
                </a:solidFill>
                <a:latin typeface="Calibri"/>
                <a:ea typeface="Calibri"/>
                <a:cs typeface="Calibri"/>
              </a:rPr>
              <a:t>这些谱用于比较水深响应，不代表完整空气簇射次级粒子联合分布。</a:t>
            </a:r>
          </a:p>
        </p:txBody>
      </p:sp>
    </p:spTree>
    <p:extLst>
      <p:ext uri="{BB962C8B-B14F-4D97-AF65-F5344CB8AC3E}">
        <p14:creationId xmlns:p14="http://schemas.microsoft.com/office/powerpoint/2010/main" val="17001884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DB9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>
            <a:extLst>
              <a:ext uri="{FF2B5EF4-FFF2-40B4-BE49-F238E27FC236}">
                <a16:creationId xmlns:a16="http://schemas.microsoft.com/office/drawing/2014/main" id="{A038014F-FE1E-4BA0-8391-A8F6BF08CC3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2390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24" name="图片 19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96111" y="104775"/>
            <a:ext cx="1617629" cy="495300"/>
          </a:xfrm>
          <a:prstGeom prst="rect">
            <a:avLst/>
          </a:prstGeom>
        </p:spPr>
      </p:pic>
      <p:pic>
        <p:nvPicPr>
          <p:cNvPr id="25" name="图片 20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2622972" y="76200"/>
            <a:ext cx="2793156" cy="55245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C641D448-7BBD-4E2E-8131-6898447231D3}"/>
              </a:ext>
            </a:extLst>
          </p:cNvPr>
          <p:cNvSpPr>
            <a:spLocks noGrp="1"/>
          </p:cNvSpPr>
          <p:nvPr/>
        </p:nvSpPr>
        <p:spPr>
          <a:xfrm>
            <a:off x="7524750" y="180975"/>
            <a:ext cx="41910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350" b="0">
                <a:solidFill>
                  <a:srgbClr val="4E6475"/>
                </a:solidFill>
              </a:defRPr>
            </a:pPr>
            <a:r>
              <a:rPr sz="1350" b="0" i="0" u="none" cap="none" spc="0">
                <a:ln>
                  <a:noFill/>
                </a:ln>
                <a:solidFill>
                  <a:srgbClr val="4E6475"/>
                </a:solidFill>
                <a:latin typeface="Calibri"/>
                <a:ea typeface="Calibri"/>
                <a:cs typeface="Calibri"/>
              </a:rPr>
              <a:t>水上探测器原型样机测试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36F89B99-FB58-4DBC-936D-697A5968C39A}"/>
              </a:ext>
            </a:extLst>
          </p:cNvPr>
          <p:cNvSpPr>
            <a:spLocks noGrp="1"/>
          </p:cNvSpPr>
          <p:nvPr/>
        </p:nvSpPr>
        <p:spPr>
          <a:xfrm>
            <a:off x="228600" y="781050"/>
            <a:ext cx="11734800" cy="419100"/>
          </a:xfrm>
          <a:prstGeom prst="rect">
            <a:avLst/>
          </a:prstGeom>
          <a:solidFill>
            <a:srgbClr val="8ED145"/>
          </a:solidFill>
          <a:ln w="9525">
            <a:solidFill>
              <a:srgbClr val="3A7D22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0B76BC2F-26B8-4A91-A262-033B8DC19CB1}"/>
              </a:ext>
            </a:extLst>
          </p:cNvPr>
          <p:cNvSpPr>
            <a:spLocks noGrp="1"/>
          </p:cNvSpPr>
          <p:nvPr/>
        </p:nvSpPr>
        <p:spPr>
          <a:xfrm>
            <a:off x="438150" y="828675"/>
            <a:ext cx="9334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2250" b="1">
                <a:solidFill>
                  <a:srgbClr val="122433"/>
                </a:solidFill>
              </a:defRPr>
            </a:pPr>
            <a:r>
              <a:rPr sz="2250" b="1" i="0" u="none" cap="none" spc="0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水深扫描：μ 子光产额随轨迹长度增加，电磁成分趋于平缓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2E99017F-CB7B-410F-B631-AFFDC300F7CB}"/>
              </a:ext>
            </a:extLst>
          </p:cNvPr>
          <p:cNvSpPr>
            <a:spLocks noGrp="1"/>
          </p:cNvSpPr>
          <p:nvPr/>
        </p:nvSpPr>
        <p:spPr>
          <a:xfrm>
            <a:off x="10096500" y="866775"/>
            <a:ext cx="16002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350" b="1">
                <a:solidFill>
                  <a:srgbClr val="3A7D22"/>
                </a:solidFill>
              </a:defRPr>
            </a:pPr>
            <a:endParaRPr sz="1350" b="1" i="0" u="none" kern="1200" cap="none" spc="0" baseline="0">
              <a:ln>
                <a:noFill/>
              </a:ln>
              <a:solidFill>
                <a:srgbClr val="3A7D22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F406C9AE-F1DA-45E9-82B0-8EBA03E8204C}"/>
              </a:ext>
            </a:extLst>
          </p:cNvPr>
          <p:cNvSpPr>
            <a:spLocks noGrp="1"/>
          </p:cNvSpPr>
          <p:nvPr/>
        </p:nvSpPr>
        <p:spPr>
          <a:xfrm>
            <a:off x="228600" y="1314450"/>
            <a:ext cx="11734800" cy="5105400"/>
          </a:xfrm>
          <a:prstGeom prst="roundRect">
            <a:avLst>
              <a:gd name="adj" fmla="val 2239"/>
            </a:avLst>
          </a:prstGeom>
          <a:solidFill>
            <a:srgbClr val="FFFFFF"/>
          </a:solidFill>
          <a:ln w="9525">
            <a:solidFill>
              <a:srgbClr val="3A7D22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499AC347-2B26-4EF9-97F1-35C872A7AB47}"/>
              </a:ext>
            </a:extLst>
          </p:cNvPr>
          <p:cNvSpPr>
            <a:spLocks noGrp="1"/>
          </p:cNvSpPr>
          <p:nvPr/>
        </p:nvSpPr>
        <p:spPr>
          <a:xfrm>
            <a:off x="11306175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75" b="0">
                <a:solidFill>
                  <a:srgbClr val="FFFFFF"/>
                </a:solidFill>
              </a:defRPr>
            </a:pPr>
            <a:r>
              <a:rPr sz="975" b="0" i="0" u="none" cap="none" spc="0" dirty="0">
                <a:ln>
                  <a:noFill/>
                </a:ln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0</a:t>
            </a:r>
            <a:r>
              <a:rPr lang="en-US" sz="975" b="0" i="0" u="none" cap="none" spc="0" dirty="0">
                <a:ln>
                  <a:noFill/>
                </a:ln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4</a:t>
            </a:r>
            <a:endParaRPr sz="975" b="0" i="0" u="none" cap="none" spc="0" dirty="0">
              <a:ln>
                <a:noFill/>
              </a:ln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32" name="图片 27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2409825" y="1638300"/>
            <a:ext cx="6352835" cy="4286250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AF43A09D-BC38-4FFE-AA7D-C76D91BB7A77}"/>
              </a:ext>
            </a:extLst>
          </p:cNvPr>
          <p:cNvSpPr>
            <a:spLocks noGrp="1"/>
          </p:cNvSpPr>
          <p:nvPr/>
        </p:nvSpPr>
        <p:spPr>
          <a:xfrm>
            <a:off x="8091487" y="2353733"/>
            <a:ext cx="95250" cy="95250"/>
          </a:xfrm>
          <a:prstGeom prst="rect">
            <a:avLst/>
          </a:prstGeom>
          <a:solidFill>
            <a:srgbClr val="3A7D22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1864AE0F-27EC-4906-B2C0-3FA2151AAAFF}"/>
              </a:ext>
            </a:extLst>
          </p:cNvPr>
          <p:cNvSpPr>
            <a:spLocks noGrp="1"/>
          </p:cNvSpPr>
          <p:nvPr/>
        </p:nvSpPr>
        <p:spPr>
          <a:xfrm>
            <a:off x="8320087" y="2287058"/>
            <a:ext cx="32004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425" b="0">
                <a:solidFill>
                  <a:srgbClr val="122433"/>
                </a:solidFill>
              </a:defRPr>
            </a:pPr>
            <a:r>
              <a:rPr sz="1425" b="0" i="0" u="none" cap="none" spc="0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μ：水深增加，水中径迹变长，NPE 持续上升。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125BC5E7-6D4D-45C7-96A3-8DBEA12DCB4D}"/>
              </a:ext>
            </a:extLst>
          </p:cNvPr>
          <p:cNvSpPr>
            <a:spLocks noGrp="1"/>
          </p:cNvSpPr>
          <p:nvPr/>
        </p:nvSpPr>
        <p:spPr>
          <a:xfrm>
            <a:off x="8091487" y="3230033"/>
            <a:ext cx="95250" cy="95250"/>
          </a:xfrm>
          <a:prstGeom prst="rect">
            <a:avLst/>
          </a:prstGeom>
          <a:solidFill>
            <a:srgbClr val="3A7D22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0E990F1C-ACF8-4392-A546-1526D691523F}"/>
              </a:ext>
            </a:extLst>
          </p:cNvPr>
          <p:cNvSpPr>
            <a:spLocks noGrp="1"/>
          </p:cNvSpPr>
          <p:nvPr/>
        </p:nvSpPr>
        <p:spPr>
          <a:xfrm>
            <a:off x="8320087" y="3163358"/>
            <a:ext cx="32004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425" b="0">
                <a:solidFill>
                  <a:srgbClr val="122433"/>
                </a:solidFill>
              </a:defRPr>
            </a:pPr>
            <a:r>
              <a:rPr sz="1425" b="0" i="0" u="none" cap="none" spc="0" dirty="0" err="1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e：约</a:t>
            </a:r>
            <a:r>
              <a:rPr sz="1425" b="0" i="0" u="none" cap="none" spc="0" dirty="0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 50–60 cm </a:t>
            </a:r>
            <a:r>
              <a:rPr sz="1425" b="0" i="0" u="none" cap="none" spc="0" dirty="0" err="1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后趋于</a:t>
            </a:r>
            <a:r>
              <a:rPr lang="zh-CN" altLang="en-US" sz="1425" b="0" i="0" u="none" cap="none" spc="0" dirty="0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平缓</a:t>
            </a:r>
            <a:r>
              <a:rPr sz="1425" b="0" i="0" u="none" cap="none" spc="0" dirty="0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，</a:t>
            </a:r>
            <a:r>
              <a:rPr sz="1425" b="0" i="0" u="none" cap="none" spc="0" dirty="0" err="1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并缓慢下降</a:t>
            </a:r>
            <a:r>
              <a:rPr sz="1425" b="0" i="0" u="none" cap="none" spc="0" dirty="0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。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357D37CF-2BC6-45A9-83E0-3BBD881E93B2}"/>
              </a:ext>
            </a:extLst>
          </p:cNvPr>
          <p:cNvSpPr>
            <a:spLocks noGrp="1"/>
          </p:cNvSpPr>
          <p:nvPr/>
        </p:nvSpPr>
        <p:spPr>
          <a:xfrm>
            <a:off x="8091487" y="4106333"/>
            <a:ext cx="95250" cy="95250"/>
          </a:xfrm>
          <a:prstGeom prst="rect">
            <a:avLst/>
          </a:prstGeom>
          <a:solidFill>
            <a:srgbClr val="3A7D22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C98BE58B-283D-41F1-8BEC-D3EAC23DFA7D}"/>
              </a:ext>
            </a:extLst>
          </p:cNvPr>
          <p:cNvSpPr>
            <a:spLocks noGrp="1"/>
          </p:cNvSpPr>
          <p:nvPr/>
        </p:nvSpPr>
        <p:spPr>
          <a:xfrm>
            <a:off x="8320087" y="4039658"/>
            <a:ext cx="32004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425" b="0">
                <a:solidFill>
                  <a:srgbClr val="122433"/>
                </a:solidFill>
              </a:defRPr>
            </a:pPr>
            <a:r>
              <a:rPr sz="1425" b="0" i="0" u="none" cap="none" spc="0" dirty="0" err="1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γ：变化较小</a:t>
            </a:r>
            <a:endParaRPr sz="1425" b="0" i="0" u="none" cap="none" spc="0" dirty="0">
              <a:ln>
                <a:noFill/>
              </a:ln>
              <a:solidFill>
                <a:srgbClr val="122433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549EFAAC-05A2-4148-A989-FB025FFCC477}"/>
              </a:ext>
            </a:extLst>
          </p:cNvPr>
          <p:cNvSpPr>
            <a:spLocks noGrp="1"/>
          </p:cNvSpPr>
          <p:nvPr/>
        </p:nvSpPr>
        <p:spPr>
          <a:xfrm>
            <a:off x="8329612" y="5049308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350" b="0">
                <a:solidFill>
                  <a:srgbClr val="4E6475"/>
                </a:solidFill>
              </a:defRPr>
            </a:pPr>
            <a:r>
              <a:rPr sz="1350" b="0" i="0" u="none" cap="none" spc="0" dirty="0" err="1">
                <a:ln>
                  <a:noFill/>
                </a:ln>
                <a:solidFill>
                  <a:srgbClr val="4E6475"/>
                </a:solidFill>
                <a:latin typeface="Calibri"/>
                <a:ea typeface="Calibri"/>
                <a:cs typeface="Calibri"/>
              </a:rPr>
              <a:t>图中为</a:t>
            </a:r>
            <a:r>
              <a:rPr sz="1350" b="0" i="0" u="none" cap="none" spc="0" dirty="0">
                <a:ln>
                  <a:noFill/>
                </a:ln>
                <a:solidFill>
                  <a:srgbClr val="4E6475"/>
                </a:solidFill>
                <a:latin typeface="Calibri"/>
                <a:ea typeface="Calibri"/>
                <a:cs typeface="Calibri"/>
              </a:rPr>
              <a:t> 0.5 ≤ NPE &lt; 200 </a:t>
            </a:r>
            <a:r>
              <a:rPr sz="1350" b="0" i="0" u="none" cap="none" spc="0" dirty="0" err="1">
                <a:ln>
                  <a:noFill/>
                </a:ln>
                <a:solidFill>
                  <a:srgbClr val="4E6475"/>
                </a:solidFill>
                <a:latin typeface="Calibri"/>
                <a:ea typeface="Calibri"/>
                <a:cs typeface="Calibri"/>
              </a:rPr>
              <a:t>区间的截断均值</a:t>
            </a:r>
            <a:r>
              <a:rPr sz="1350" b="0" i="0" u="none" cap="none" spc="0" dirty="0">
                <a:ln>
                  <a:noFill/>
                </a:ln>
                <a:solidFill>
                  <a:srgbClr val="4E6475"/>
                </a:solidFill>
                <a:latin typeface="Calibri"/>
                <a:ea typeface="Calibri"/>
                <a:cs typeface="Calibri"/>
              </a:rPr>
              <a:t>。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359F2F37-8654-63B8-80EE-27E565830044}"/>
              </a:ext>
            </a:extLst>
          </p:cNvPr>
          <p:cNvSpPr txBox="1"/>
          <p:nvPr/>
        </p:nvSpPr>
        <p:spPr>
          <a:xfrm>
            <a:off x="228600" y="2881895"/>
            <a:ext cx="2997200" cy="1094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buNone/>
              <a:defRPr sz="1500" b="0">
                <a:solidFill>
                  <a:srgbClr val="122433"/>
                </a:solidFill>
              </a:defRPr>
            </a:pPr>
            <a:r>
              <a:rPr lang="zh-CN" altLang="en-US" sz="1500" b="0" dirty="0">
                <a:solidFill>
                  <a:srgbClr val="122433"/>
                </a:solidFill>
                <a:latin typeface="+mn-ea"/>
              </a:rPr>
              <a:t>固定直径</a:t>
            </a:r>
            <a:r>
              <a:rPr lang="en-US" altLang="zh-CN" sz="1500" b="0" dirty="0">
                <a:solidFill>
                  <a:srgbClr val="122433"/>
                </a:solidFill>
                <a:latin typeface="+mn-ea"/>
              </a:rPr>
              <a:t>1.4 m</a:t>
            </a:r>
            <a:r>
              <a:rPr lang="zh-CN" altLang="en-US" sz="1500" b="0" dirty="0">
                <a:solidFill>
                  <a:srgbClr val="122433"/>
                </a:solidFill>
                <a:latin typeface="+mn-ea"/>
              </a:rPr>
              <a:t>；</a:t>
            </a:r>
          </a:p>
          <a:p>
            <a:pPr algn="l">
              <a:lnSpc>
                <a:spcPct val="150000"/>
              </a:lnSpc>
              <a:buNone/>
              <a:defRPr sz="1500" b="0">
                <a:solidFill>
                  <a:srgbClr val="122433"/>
                </a:solidFill>
              </a:defRPr>
            </a:pPr>
            <a:r>
              <a:rPr lang="en-US" altLang="zh-CN" sz="1500" b="0" dirty="0">
                <a:solidFill>
                  <a:srgbClr val="122433"/>
                </a:solidFill>
                <a:latin typeface="+mn-ea"/>
              </a:rPr>
              <a:t>20cm-100cm</a:t>
            </a:r>
            <a:r>
              <a:rPr lang="zh-CN" altLang="en-US" sz="1500" b="0" dirty="0">
                <a:solidFill>
                  <a:srgbClr val="122433"/>
                </a:solidFill>
                <a:latin typeface="+mn-ea"/>
              </a:rPr>
              <a:t>，间隔</a:t>
            </a:r>
            <a:r>
              <a:rPr lang="en-US" altLang="zh-CN" sz="1500" b="0" dirty="0">
                <a:solidFill>
                  <a:srgbClr val="122433"/>
                </a:solidFill>
                <a:latin typeface="+mn-ea"/>
              </a:rPr>
              <a:t>5cm</a:t>
            </a:r>
            <a:r>
              <a:rPr lang="zh-CN" altLang="en-US" sz="1500" b="0" dirty="0">
                <a:solidFill>
                  <a:srgbClr val="122433"/>
                </a:solidFill>
                <a:latin typeface="+mn-ea"/>
              </a:rPr>
              <a:t>扫描</a:t>
            </a:r>
          </a:p>
          <a:p>
            <a:pPr algn="l">
              <a:lnSpc>
                <a:spcPct val="150000"/>
              </a:lnSpc>
              <a:buNone/>
              <a:defRPr sz="1500" b="0">
                <a:solidFill>
                  <a:srgbClr val="122433"/>
                </a:solidFill>
              </a:defRPr>
            </a:pPr>
            <a:r>
              <a:rPr lang="zh-CN" altLang="en-US" sz="1500" b="0" dirty="0">
                <a:solidFill>
                  <a:srgbClr val="122433"/>
                </a:solidFill>
                <a:latin typeface="+mn-ea"/>
              </a:rPr>
              <a:t>每水深：</a:t>
            </a:r>
            <a:r>
              <a:rPr lang="el-GR" altLang="zh-CN" sz="1500" b="0" dirty="0">
                <a:solidFill>
                  <a:srgbClr val="122433"/>
                </a:solidFill>
                <a:latin typeface="+mn-ea"/>
              </a:rPr>
              <a:t>γ/</a:t>
            </a:r>
            <a:r>
              <a:rPr lang="en-US" altLang="zh-CN" sz="1500" b="0" dirty="0">
                <a:solidFill>
                  <a:srgbClr val="122433"/>
                </a:solidFill>
                <a:latin typeface="+mn-ea"/>
              </a:rPr>
              <a:t>e </a:t>
            </a:r>
            <a:r>
              <a:rPr lang="zh-CN" altLang="en-US" sz="1500" b="0" dirty="0">
                <a:solidFill>
                  <a:srgbClr val="122433"/>
                </a:solidFill>
                <a:latin typeface="+mn-ea"/>
              </a:rPr>
              <a:t>各</a:t>
            </a:r>
            <a:r>
              <a:rPr lang="en-US" altLang="zh-CN" sz="1500" b="0" dirty="0">
                <a:solidFill>
                  <a:srgbClr val="122433"/>
                </a:solidFill>
                <a:latin typeface="+mn-ea"/>
              </a:rPr>
              <a:t>5</a:t>
            </a:r>
            <a:r>
              <a:rPr lang="zh-CN" altLang="en-US" sz="1500" b="0" dirty="0">
                <a:solidFill>
                  <a:srgbClr val="122433"/>
                </a:solidFill>
                <a:latin typeface="+mn-ea"/>
              </a:rPr>
              <a:t>万，</a:t>
            </a:r>
            <a:r>
              <a:rPr lang="el-GR" altLang="zh-CN" sz="1500" b="0" dirty="0">
                <a:solidFill>
                  <a:srgbClr val="122433"/>
                </a:solidFill>
                <a:latin typeface="+mn-ea"/>
              </a:rPr>
              <a:t>μ 1</a:t>
            </a:r>
            <a:r>
              <a:rPr lang="zh-CN" altLang="en-US" sz="1500" b="0" dirty="0">
                <a:solidFill>
                  <a:srgbClr val="122433"/>
                </a:solidFill>
                <a:latin typeface="+mn-ea"/>
              </a:rPr>
              <a:t>万事例</a:t>
            </a:r>
          </a:p>
        </p:txBody>
      </p:sp>
    </p:spTree>
    <p:extLst>
      <p:ext uri="{BB962C8B-B14F-4D97-AF65-F5344CB8AC3E}">
        <p14:creationId xmlns:p14="http://schemas.microsoft.com/office/powerpoint/2010/main" val="1862046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DB9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>
            <a:extLst>
              <a:ext uri="{FF2B5EF4-FFF2-40B4-BE49-F238E27FC236}">
                <a16:creationId xmlns:a16="http://schemas.microsoft.com/office/drawing/2014/main" id="{D7A4B820-EAC6-482C-8B24-D1AA7650256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2390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25" name="图片 20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96111" y="104775"/>
            <a:ext cx="1617629" cy="495300"/>
          </a:xfrm>
          <a:prstGeom prst="rect">
            <a:avLst/>
          </a:prstGeom>
        </p:spPr>
      </p:pic>
      <p:pic>
        <p:nvPicPr>
          <p:cNvPr id="26" name="图片 21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2622972" y="76200"/>
            <a:ext cx="2793156" cy="55245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07325B8F-DD06-4B2F-B562-F756E1B2A6E6}"/>
              </a:ext>
            </a:extLst>
          </p:cNvPr>
          <p:cNvSpPr>
            <a:spLocks noGrp="1"/>
          </p:cNvSpPr>
          <p:nvPr/>
        </p:nvSpPr>
        <p:spPr>
          <a:xfrm>
            <a:off x="7524750" y="180975"/>
            <a:ext cx="41910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350" b="0">
                <a:solidFill>
                  <a:srgbClr val="4E6475"/>
                </a:solidFill>
              </a:defRPr>
            </a:pPr>
            <a:r>
              <a:rPr sz="1350" b="0" i="0" u="none" cap="none" spc="0">
                <a:ln>
                  <a:noFill/>
                </a:ln>
                <a:solidFill>
                  <a:srgbClr val="4E6475"/>
                </a:solidFill>
                <a:latin typeface="Calibri"/>
                <a:ea typeface="Calibri"/>
                <a:cs typeface="Calibri"/>
              </a:rPr>
              <a:t>水上探测器原型样机测试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8DDF7A64-2583-4F2F-A1EC-550884358FAF}"/>
              </a:ext>
            </a:extLst>
          </p:cNvPr>
          <p:cNvSpPr>
            <a:spLocks noGrp="1"/>
          </p:cNvSpPr>
          <p:nvPr/>
        </p:nvSpPr>
        <p:spPr>
          <a:xfrm>
            <a:off x="228600" y="781050"/>
            <a:ext cx="11734800" cy="419100"/>
          </a:xfrm>
          <a:prstGeom prst="rect">
            <a:avLst/>
          </a:prstGeom>
          <a:solidFill>
            <a:srgbClr val="8ED145"/>
          </a:solidFill>
          <a:ln w="9525">
            <a:solidFill>
              <a:srgbClr val="3A7D22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2A28E320-02CF-4D45-94B2-A5A322CA6851}"/>
              </a:ext>
            </a:extLst>
          </p:cNvPr>
          <p:cNvSpPr>
            <a:spLocks noGrp="1"/>
          </p:cNvSpPr>
          <p:nvPr/>
        </p:nvSpPr>
        <p:spPr>
          <a:xfrm>
            <a:off x="438150" y="828675"/>
            <a:ext cx="9334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2250" b="1">
                <a:solidFill>
                  <a:srgbClr val="122433"/>
                </a:solidFill>
              </a:defRPr>
            </a:pPr>
            <a:r>
              <a:rPr sz="2250" b="1" i="0" u="none" cap="none" spc="0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探测效率：更深的水显著提高 γ 转化概率，但收益逐渐减弱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4284F97C-F04D-48F5-84EA-0DCA806A7AAC}"/>
              </a:ext>
            </a:extLst>
          </p:cNvPr>
          <p:cNvSpPr>
            <a:spLocks noGrp="1"/>
          </p:cNvSpPr>
          <p:nvPr/>
        </p:nvSpPr>
        <p:spPr>
          <a:xfrm>
            <a:off x="10096500" y="866775"/>
            <a:ext cx="16002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350" b="1">
                <a:solidFill>
                  <a:srgbClr val="3A7D22"/>
                </a:solidFill>
              </a:defRPr>
            </a:pPr>
            <a:endParaRPr sz="1350" b="1" i="0" u="none" kern="1200" cap="none" spc="0" baseline="0">
              <a:ln>
                <a:noFill/>
              </a:ln>
              <a:solidFill>
                <a:srgbClr val="3A7D22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515EFD2F-CE1B-4566-B562-F313D286FF26}"/>
              </a:ext>
            </a:extLst>
          </p:cNvPr>
          <p:cNvSpPr>
            <a:spLocks noGrp="1"/>
          </p:cNvSpPr>
          <p:nvPr/>
        </p:nvSpPr>
        <p:spPr>
          <a:xfrm>
            <a:off x="228600" y="1314450"/>
            <a:ext cx="11734800" cy="5105400"/>
          </a:xfrm>
          <a:prstGeom prst="roundRect">
            <a:avLst>
              <a:gd name="adj" fmla="val 2239"/>
            </a:avLst>
          </a:prstGeom>
          <a:solidFill>
            <a:srgbClr val="FFFFFF"/>
          </a:solidFill>
          <a:ln w="9525">
            <a:solidFill>
              <a:srgbClr val="3A7D22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4EEF6338-79BC-4F98-9D61-56FB26487FBA}"/>
              </a:ext>
            </a:extLst>
          </p:cNvPr>
          <p:cNvSpPr>
            <a:spLocks noGrp="1"/>
          </p:cNvSpPr>
          <p:nvPr/>
        </p:nvSpPr>
        <p:spPr>
          <a:xfrm>
            <a:off x="11306175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75" b="0">
                <a:solidFill>
                  <a:srgbClr val="FFFFFF"/>
                </a:solidFill>
              </a:defRPr>
            </a:pPr>
            <a:r>
              <a:rPr sz="975" b="0" i="0" u="none" cap="none" spc="0" dirty="0">
                <a:ln>
                  <a:noFill/>
                </a:ln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0</a:t>
            </a:r>
            <a:r>
              <a:rPr lang="en-US" sz="975" b="0" i="0" u="none" cap="none" spc="0" dirty="0">
                <a:ln>
                  <a:noFill/>
                </a:ln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5</a:t>
            </a:r>
            <a:endParaRPr sz="975" b="0" i="0" u="none" cap="none" spc="0" dirty="0">
              <a:ln>
                <a:noFill/>
              </a:ln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33" name="图片 28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1033633" y="1695450"/>
            <a:ext cx="6352835" cy="4286250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FEB07BEB-B39A-479F-AFB5-DB2494868487}"/>
              </a:ext>
            </a:extLst>
          </p:cNvPr>
          <p:cNvSpPr>
            <a:spLocks noGrp="1"/>
          </p:cNvSpPr>
          <p:nvPr/>
        </p:nvSpPr>
        <p:spPr>
          <a:xfrm>
            <a:off x="8191500" y="1885950"/>
            <a:ext cx="2762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875" b="1">
                <a:solidFill>
                  <a:srgbClr val="3A7D22"/>
                </a:solidFill>
              </a:defRPr>
            </a:pPr>
            <a:r>
              <a:rPr sz="1875" b="1" i="0" u="none" cap="none" spc="0">
                <a:ln>
                  <a:noFill/>
                </a:ln>
                <a:solidFill>
                  <a:srgbClr val="3A7D22"/>
                </a:solidFill>
                <a:latin typeface="Calibri"/>
                <a:ea typeface="Calibri"/>
                <a:cs typeface="Calibri"/>
              </a:rPr>
              <a:t>效率定义</a:t>
            </a:r>
            <a:endParaRPr sz="1875" b="1" i="0" u="none" kern="1200" cap="none" spc="0" baseline="0">
              <a:ln>
                <a:noFill/>
              </a:ln>
              <a:solidFill>
                <a:srgbClr val="3A7D22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F0717C97-C9DD-4E03-829F-8D85DE3DB8B1}"/>
              </a:ext>
            </a:extLst>
          </p:cNvPr>
          <p:cNvSpPr>
            <a:spLocks noGrp="1"/>
          </p:cNvSpPr>
          <p:nvPr/>
        </p:nvSpPr>
        <p:spPr>
          <a:xfrm>
            <a:off x="8191500" y="2381250"/>
            <a:ext cx="3143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650" b="1">
                <a:solidFill>
                  <a:srgbClr val="122433"/>
                </a:solidFill>
              </a:defRPr>
            </a:pPr>
            <a:r>
              <a:rPr sz="1650" b="1" i="0" u="none" cap="none" spc="0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ε = N(NPE &gt; 0) / N_generated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72FBCA08-46BD-45F0-BBC5-DDBDB8347E81}"/>
              </a:ext>
            </a:extLst>
          </p:cNvPr>
          <p:cNvSpPr>
            <a:spLocks noGrp="1"/>
          </p:cNvSpPr>
          <p:nvPr/>
        </p:nvSpPr>
        <p:spPr>
          <a:xfrm>
            <a:off x="8191500" y="3257550"/>
            <a:ext cx="95250" cy="95250"/>
          </a:xfrm>
          <a:prstGeom prst="rect">
            <a:avLst/>
          </a:prstGeom>
          <a:solidFill>
            <a:srgbClr val="3A7D22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F6F60C06-4AC0-477C-BF54-F93182C6CFAE}"/>
              </a:ext>
            </a:extLst>
          </p:cNvPr>
          <p:cNvSpPr>
            <a:spLocks noGrp="1"/>
          </p:cNvSpPr>
          <p:nvPr/>
        </p:nvSpPr>
        <p:spPr>
          <a:xfrm>
            <a:off x="8420100" y="3190875"/>
            <a:ext cx="29146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500" b="0">
                <a:solidFill>
                  <a:srgbClr val="122433"/>
                </a:solidFill>
              </a:defRPr>
            </a:pPr>
            <a:r>
              <a:rPr sz="1500" b="0" i="0" u="none" cap="none" spc="0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μ 与 γ 效率随水深提高。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BCF70ECB-CF77-4FA4-BB68-65A51D1B1E19}"/>
              </a:ext>
            </a:extLst>
          </p:cNvPr>
          <p:cNvSpPr>
            <a:spLocks noGrp="1"/>
          </p:cNvSpPr>
          <p:nvPr/>
        </p:nvSpPr>
        <p:spPr>
          <a:xfrm>
            <a:off x="8191500" y="3924300"/>
            <a:ext cx="95250" cy="95250"/>
          </a:xfrm>
          <a:prstGeom prst="rect">
            <a:avLst/>
          </a:prstGeom>
          <a:solidFill>
            <a:srgbClr val="3A7D22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46A46166-A545-4BAA-B8C5-3EB91F8FE99C}"/>
              </a:ext>
            </a:extLst>
          </p:cNvPr>
          <p:cNvSpPr>
            <a:spLocks noGrp="1"/>
          </p:cNvSpPr>
          <p:nvPr/>
        </p:nvSpPr>
        <p:spPr>
          <a:xfrm>
            <a:off x="8420099" y="3857625"/>
            <a:ext cx="3143249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500" b="0">
                <a:solidFill>
                  <a:srgbClr val="122433"/>
                </a:solidFill>
              </a:defRPr>
            </a:pPr>
            <a:r>
              <a:rPr sz="1500" b="0" i="0" u="none" cap="none" spc="0" dirty="0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e </a:t>
            </a:r>
            <a:r>
              <a:rPr sz="1500" b="0" i="0" u="none" cap="none" spc="0" dirty="0" err="1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效率约在</a:t>
            </a:r>
            <a:r>
              <a:rPr sz="1500" b="0" i="0" u="none" cap="none" spc="0" dirty="0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500" b="0" i="0" u="none" cap="none" spc="0" dirty="0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5</a:t>
            </a:r>
            <a:r>
              <a:rPr sz="1500" b="0" i="0" u="none" cap="none" spc="0" dirty="0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0–70 cm 后</a:t>
            </a:r>
            <a:r>
              <a:rPr lang="zh-CN" altLang="en-US" sz="1500" b="0" i="0" u="none" cap="none" spc="0" dirty="0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趋于平缓</a:t>
            </a:r>
            <a:r>
              <a:rPr sz="1500" b="0" i="0" u="none" cap="none" spc="0" dirty="0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。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DD9760B8-2F77-44CF-B096-FC442B2FBEBE}"/>
              </a:ext>
            </a:extLst>
          </p:cNvPr>
          <p:cNvSpPr>
            <a:spLocks noGrp="1"/>
          </p:cNvSpPr>
          <p:nvPr/>
        </p:nvSpPr>
        <p:spPr>
          <a:xfrm>
            <a:off x="8191500" y="4591050"/>
            <a:ext cx="95250" cy="95250"/>
          </a:xfrm>
          <a:prstGeom prst="rect">
            <a:avLst/>
          </a:prstGeom>
          <a:solidFill>
            <a:srgbClr val="3A7D22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4B6724D4-DCAF-45A5-959D-746B8ECA2193}"/>
              </a:ext>
            </a:extLst>
          </p:cNvPr>
          <p:cNvSpPr>
            <a:spLocks noGrp="1"/>
          </p:cNvSpPr>
          <p:nvPr/>
        </p:nvSpPr>
        <p:spPr>
          <a:xfrm>
            <a:off x="8420100" y="4524375"/>
            <a:ext cx="29146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500" b="0">
                <a:solidFill>
                  <a:srgbClr val="122433"/>
                </a:solidFill>
              </a:defRPr>
            </a:pPr>
            <a:r>
              <a:rPr sz="1500" b="0" i="0" u="none" cap="none" spc="0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所用 γ 谱在 100 cm 时效率仍低于 40%。</a:t>
            </a:r>
          </a:p>
        </p:txBody>
      </p:sp>
    </p:spTree>
    <p:extLst>
      <p:ext uri="{BB962C8B-B14F-4D97-AF65-F5344CB8AC3E}">
        <p14:creationId xmlns:p14="http://schemas.microsoft.com/office/powerpoint/2010/main" val="13677551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DB9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>
            <a:extLst>
              <a:ext uri="{FF2B5EF4-FFF2-40B4-BE49-F238E27FC236}">
                <a16:creationId xmlns:a16="http://schemas.microsoft.com/office/drawing/2014/main" id="{6F95DAC3-E0B6-4B35-9B85-4193A00C930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2390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25" name="图片 20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96111" y="104775"/>
            <a:ext cx="1617629" cy="495300"/>
          </a:xfrm>
          <a:prstGeom prst="rect">
            <a:avLst/>
          </a:prstGeom>
        </p:spPr>
      </p:pic>
      <p:pic>
        <p:nvPicPr>
          <p:cNvPr id="26" name="图片 21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2622972" y="76200"/>
            <a:ext cx="2793156" cy="55245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5F1B9FC6-27BA-4086-8700-DB8E7957D167}"/>
              </a:ext>
            </a:extLst>
          </p:cNvPr>
          <p:cNvSpPr>
            <a:spLocks noGrp="1"/>
          </p:cNvSpPr>
          <p:nvPr/>
        </p:nvSpPr>
        <p:spPr>
          <a:xfrm>
            <a:off x="7524750" y="180975"/>
            <a:ext cx="41910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350" b="0">
                <a:solidFill>
                  <a:srgbClr val="4E6475"/>
                </a:solidFill>
              </a:defRPr>
            </a:pPr>
            <a:r>
              <a:rPr sz="1350" b="0" i="0" u="none" cap="none" spc="0">
                <a:ln>
                  <a:noFill/>
                </a:ln>
                <a:solidFill>
                  <a:srgbClr val="4E6475"/>
                </a:solidFill>
                <a:latin typeface="Calibri"/>
                <a:ea typeface="Calibri"/>
                <a:cs typeface="Calibri"/>
              </a:rPr>
              <a:t>水上探测器原型样机测试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883DC79C-E89C-4204-AFAA-95A71B9BEC20}"/>
              </a:ext>
            </a:extLst>
          </p:cNvPr>
          <p:cNvSpPr>
            <a:spLocks noGrp="1"/>
          </p:cNvSpPr>
          <p:nvPr/>
        </p:nvSpPr>
        <p:spPr>
          <a:xfrm>
            <a:off x="228600" y="781050"/>
            <a:ext cx="11734800" cy="419100"/>
          </a:xfrm>
          <a:prstGeom prst="rect">
            <a:avLst/>
          </a:prstGeom>
          <a:solidFill>
            <a:srgbClr val="8ED145"/>
          </a:solidFill>
          <a:ln w="9525">
            <a:solidFill>
              <a:srgbClr val="3A7D22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D77FC5F3-80F9-4581-BD25-AC2E4A588633}"/>
              </a:ext>
            </a:extLst>
          </p:cNvPr>
          <p:cNvSpPr>
            <a:spLocks noGrp="1"/>
          </p:cNvSpPr>
          <p:nvPr/>
        </p:nvSpPr>
        <p:spPr>
          <a:xfrm>
            <a:off x="438150" y="828675"/>
            <a:ext cx="9334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2250" b="1">
                <a:solidFill>
                  <a:srgbClr val="122433"/>
                </a:solidFill>
              </a:defRPr>
            </a:pPr>
            <a:r>
              <a:rPr sz="2250" b="1" i="0" u="none" cap="none" spc="0" dirty="0" err="1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时间晃动在约</a:t>
            </a:r>
            <a:r>
              <a:rPr sz="2250" b="1" i="0" u="none" cap="none" spc="0" dirty="0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 80 cm 后</a:t>
            </a:r>
            <a:r>
              <a:rPr lang="zh-CN" altLang="en-US" sz="2250" b="1" i="0" u="none" cap="none" spc="0" dirty="0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趋于平缓</a:t>
            </a:r>
            <a:endParaRPr sz="2250" b="1" i="0" u="none" kern="1200" cap="none" spc="0" baseline="0" dirty="0">
              <a:ln>
                <a:noFill/>
              </a:ln>
              <a:solidFill>
                <a:srgbClr val="122433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DA52DD19-7556-49EA-BB4A-30D1C16270FA}"/>
              </a:ext>
            </a:extLst>
          </p:cNvPr>
          <p:cNvSpPr>
            <a:spLocks noGrp="1"/>
          </p:cNvSpPr>
          <p:nvPr/>
        </p:nvSpPr>
        <p:spPr>
          <a:xfrm>
            <a:off x="10096500" y="866775"/>
            <a:ext cx="16002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350" b="1">
                <a:solidFill>
                  <a:srgbClr val="3A7D22"/>
                </a:solidFill>
              </a:defRPr>
            </a:pPr>
            <a:endParaRPr sz="1350" b="1" i="0" u="none" cap="none" spc="0" dirty="0">
              <a:ln>
                <a:noFill/>
              </a:ln>
              <a:solidFill>
                <a:srgbClr val="3A7D22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466AC126-B9F5-4A99-B9A3-AD9506075973}"/>
              </a:ext>
            </a:extLst>
          </p:cNvPr>
          <p:cNvSpPr>
            <a:spLocks noGrp="1"/>
          </p:cNvSpPr>
          <p:nvPr/>
        </p:nvSpPr>
        <p:spPr>
          <a:xfrm>
            <a:off x="228600" y="1314450"/>
            <a:ext cx="11734800" cy="5105400"/>
          </a:xfrm>
          <a:prstGeom prst="roundRect">
            <a:avLst>
              <a:gd name="adj" fmla="val 2239"/>
            </a:avLst>
          </a:prstGeom>
          <a:solidFill>
            <a:srgbClr val="FFFFFF"/>
          </a:solidFill>
          <a:ln w="9525">
            <a:solidFill>
              <a:srgbClr val="3A7D22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991CCF1C-8CB3-40CE-9F61-95D87C3D4890}"/>
              </a:ext>
            </a:extLst>
          </p:cNvPr>
          <p:cNvSpPr>
            <a:spLocks noGrp="1"/>
          </p:cNvSpPr>
          <p:nvPr/>
        </p:nvSpPr>
        <p:spPr>
          <a:xfrm>
            <a:off x="11306175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75" b="0">
                <a:solidFill>
                  <a:srgbClr val="FFFFFF"/>
                </a:solidFill>
              </a:defRPr>
            </a:pPr>
            <a:r>
              <a:rPr sz="975" b="0" i="0" u="none" cap="none" spc="0" dirty="0">
                <a:ln>
                  <a:noFill/>
                </a:ln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0</a:t>
            </a:r>
            <a:r>
              <a:rPr lang="en-US" sz="975" b="0" i="0" u="none" cap="none" spc="0" dirty="0">
                <a:ln>
                  <a:noFill/>
                </a:ln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6</a:t>
            </a:r>
            <a:endParaRPr sz="975" b="0" i="0" u="none" cap="none" spc="0" dirty="0">
              <a:ln>
                <a:noFill/>
              </a:ln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33" name="图片 28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1033633" y="1695450"/>
            <a:ext cx="6352835" cy="4286250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13AAA9C5-E510-42E7-A5F9-84D118EDC0C9}"/>
              </a:ext>
            </a:extLst>
          </p:cNvPr>
          <p:cNvSpPr>
            <a:spLocks noGrp="1"/>
          </p:cNvSpPr>
          <p:nvPr/>
        </p:nvSpPr>
        <p:spPr>
          <a:xfrm>
            <a:off x="8191500" y="1905000"/>
            <a:ext cx="2857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875" b="1">
                <a:solidFill>
                  <a:srgbClr val="3A7D22"/>
                </a:solidFill>
              </a:defRPr>
            </a:pPr>
            <a:r>
              <a:rPr sz="1875" b="1" i="0" u="none" cap="none" spc="0">
                <a:ln>
                  <a:noFill/>
                </a:ln>
                <a:solidFill>
                  <a:srgbClr val="3A7D22"/>
                </a:solidFill>
                <a:latin typeface="Calibri"/>
                <a:ea typeface="Calibri"/>
                <a:cs typeface="Calibri"/>
              </a:rPr>
              <a:t>深度选择依据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51E3234D-EB75-48F7-83E1-117C273A3CD8}"/>
              </a:ext>
            </a:extLst>
          </p:cNvPr>
          <p:cNvSpPr>
            <a:spLocks noGrp="1"/>
          </p:cNvSpPr>
          <p:nvPr/>
        </p:nvSpPr>
        <p:spPr>
          <a:xfrm>
            <a:off x="8191500" y="2590800"/>
            <a:ext cx="95250" cy="95250"/>
          </a:xfrm>
          <a:prstGeom prst="rect">
            <a:avLst/>
          </a:prstGeom>
          <a:solidFill>
            <a:srgbClr val="3A7D22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02DB74F4-B03D-43BD-B864-6414D68F7A6C}"/>
              </a:ext>
            </a:extLst>
          </p:cNvPr>
          <p:cNvSpPr>
            <a:spLocks noGrp="1"/>
          </p:cNvSpPr>
          <p:nvPr/>
        </p:nvSpPr>
        <p:spPr>
          <a:xfrm>
            <a:off x="8420100" y="2524125"/>
            <a:ext cx="291465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500" b="0">
                <a:solidFill>
                  <a:srgbClr val="122433"/>
                </a:solidFill>
              </a:defRPr>
            </a:pPr>
            <a:r>
              <a:rPr sz="1500" b="0" i="0" u="none" cap="none" spc="0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首光电子产生时间 RMS 随水深快速下降。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59B29301-B710-49A3-A59E-F78B180C21EC}"/>
              </a:ext>
            </a:extLst>
          </p:cNvPr>
          <p:cNvSpPr>
            <a:spLocks noGrp="1"/>
          </p:cNvSpPr>
          <p:nvPr/>
        </p:nvSpPr>
        <p:spPr>
          <a:xfrm>
            <a:off x="8191500" y="3390900"/>
            <a:ext cx="95250" cy="95250"/>
          </a:xfrm>
          <a:prstGeom prst="rect">
            <a:avLst/>
          </a:prstGeom>
          <a:solidFill>
            <a:srgbClr val="3A7D22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D020217B-7ADB-4900-98AF-3D385CD33D7C}"/>
              </a:ext>
            </a:extLst>
          </p:cNvPr>
          <p:cNvSpPr>
            <a:spLocks noGrp="1"/>
          </p:cNvSpPr>
          <p:nvPr/>
        </p:nvSpPr>
        <p:spPr>
          <a:xfrm>
            <a:off x="8420100" y="3324225"/>
            <a:ext cx="291465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500" b="0">
                <a:solidFill>
                  <a:srgbClr val="122433"/>
                </a:solidFill>
              </a:defRPr>
            </a:pPr>
            <a:r>
              <a:rPr sz="1500" b="0" i="0" u="none" cap="none" spc="0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约 80 cm 以上变化较小。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64C782FE-143C-496A-9739-B17C6D39C91B}"/>
              </a:ext>
            </a:extLst>
          </p:cNvPr>
          <p:cNvSpPr>
            <a:spLocks noGrp="1"/>
          </p:cNvSpPr>
          <p:nvPr/>
        </p:nvSpPr>
        <p:spPr>
          <a:xfrm>
            <a:off x="8191500" y="4191000"/>
            <a:ext cx="95250" cy="95250"/>
          </a:xfrm>
          <a:prstGeom prst="rect">
            <a:avLst/>
          </a:prstGeom>
          <a:solidFill>
            <a:srgbClr val="3A7D22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A1036A4E-B997-43C0-BF9F-4343CE475F30}"/>
              </a:ext>
            </a:extLst>
          </p:cNvPr>
          <p:cNvSpPr>
            <a:spLocks noGrp="1"/>
          </p:cNvSpPr>
          <p:nvPr/>
        </p:nvSpPr>
        <p:spPr>
          <a:xfrm>
            <a:off x="8420100" y="4124325"/>
            <a:ext cx="291465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500" b="0">
                <a:solidFill>
                  <a:srgbClr val="122433"/>
                </a:solidFill>
              </a:defRPr>
            </a:pPr>
            <a:r>
              <a:rPr sz="1500" b="0" i="0" u="none" cap="none" spc="0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结合 NPE 与效率，选取 80/100 cm 进行原型测试。</a:t>
            </a:r>
          </a:p>
        </p:txBody>
      </p:sp>
      <p:sp>
        <p:nvSpPr>
          <p:cNvPr id="18" name="矩形: 圆角 17">
            <a:extLst>
              <a:ext uri="{FF2B5EF4-FFF2-40B4-BE49-F238E27FC236}">
                <a16:creationId xmlns:a16="http://schemas.microsoft.com/office/drawing/2014/main" id="{135472A6-A872-4C92-BE9E-29A34573E3A6}"/>
              </a:ext>
            </a:extLst>
          </p:cNvPr>
          <p:cNvSpPr>
            <a:spLocks noGrp="1"/>
          </p:cNvSpPr>
          <p:nvPr/>
        </p:nvSpPr>
        <p:spPr>
          <a:xfrm>
            <a:off x="8096250" y="5029200"/>
            <a:ext cx="3238500" cy="685800"/>
          </a:xfrm>
          <a:prstGeom prst="roundRect">
            <a:avLst>
              <a:gd name="adj" fmla="val 16667"/>
            </a:avLst>
          </a:prstGeom>
          <a:solidFill>
            <a:srgbClr val="F6FAFD"/>
          </a:solidFill>
          <a:ln w="9525">
            <a:solidFill>
              <a:srgbClr val="A9C3D5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FAB6773D-400E-4F56-823C-B719F6615F2D}"/>
              </a:ext>
            </a:extLst>
          </p:cNvPr>
          <p:cNvSpPr>
            <a:spLocks noGrp="1"/>
          </p:cNvSpPr>
          <p:nvPr/>
        </p:nvSpPr>
        <p:spPr>
          <a:xfrm>
            <a:off x="8286750" y="5181600"/>
            <a:ext cx="28575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350" b="1">
                <a:solidFill>
                  <a:srgbClr val="B6282E"/>
                </a:solidFill>
              </a:defRPr>
            </a:pPr>
            <a:r>
              <a:rPr sz="1350" b="1" i="0" u="none" cap="none" spc="0">
                <a:ln>
                  <a:noFill/>
                </a:ln>
                <a:solidFill>
                  <a:srgbClr val="B6282E"/>
                </a:solidFill>
                <a:latin typeface="Calibri"/>
                <a:ea typeface="Calibri"/>
                <a:cs typeface="Calibri"/>
              </a:rPr>
              <a:t>注意：该指标不含 PMT TTS、电子学与定时算法。</a:t>
            </a:r>
          </a:p>
        </p:txBody>
      </p:sp>
    </p:spTree>
    <p:extLst>
      <p:ext uri="{BB962C8B-B14F-4D97-AF65-F5344CB8AC3E}">
        <p14:creationId xmlns:p14="http://schemas.microsoft.com/office/powerpoint/2010/main" val="4910792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DB9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>
            <a:extLst>
              <a:ext uri="{FF2B5EF4-FFF2-40B4-BE49-F238E27FC236}">
                <a16:creationId xmlns:a16="http://schemas.microsoft.com/office/drawing/2014/main" id="{02EDCE7D-D290-74DA-69F7-46D6CA56783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2390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26" name="图片 20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96111" y="104775"/>
            <a:ext cx="1617629" cy="495300"/>
          </a:xfrm>
          <a:prstGeom prst="rect">
            <a:avLst/>
          </a:prstGeom>
        </p:spPr>
      </p:pic>
      <p:pic>
        <p:nvPicPr>
          <p:cNvPr id="27" name="图片 21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2622972" y="76200"/>
            <a:ext cx="2793156" cy="55245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6EEE3E76-CC6E-04D3-56E7-266441F6B90F}"/>
              </a:ext>
            </a:extLst>
          </p:cNvPr>
          <p:cNvSpPr>
            <a:spLocks noGrp="1"/>
          </p:cNvSpPr>
          <p:nvPr/>
        </p:nvSpPr>
        <p:spPr>
          <a:xfrm>
            <a:off x="7524750" y="180975"/>
            <a:ext cx="41910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350" b="0">
                <a:solidFill>
                  <a:srgbClr val="4E6475"/>
                </a:solidFill>
              </a:defRPr>
            </a:pPr>
            <a:r>
              <a:rPr sz="1350" b="0" i="0" u="none" cap="none">
                <a:ln>
                  <a:noFill/>
                </a:ln>
                <a:solidFill>
                  <a:srgbClr val="4E6475"/>
                </a:solidFill>
                <a:latin typeface="Calibri"/>
                <a:ea typeface="Calibri"/>
                <a:cs typeface="Calibri"/>
              </a:rPr>
              <a:t>水上探测器原型样机测试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673054D2-4F0D-05F7-F688-60988893131C}"/>
              </a:ext>
            </a:extLst>
          </p:cNvPr>
          <p:cNvSpPr>
            <a:spLocks noGrp="1"/>
          </p:cNvSpPr>
          <p:nvPr/>
        </p:nvSpPr>
        <p:spPr>
          <a:xfrm>
            <a:off x="228600" y="781050"/>
            <a:ext cx="11734800" cy="419100"/>
          </a:xfrm>
          <a:prstGeom prst="rect">
            <a:avLst/>
          </a:prstGeom>
          <a:solidFill>
            <a:srgbClr val="8ED145"/>
          </a:solidFill>
          <a:ln w="9525">
            <a:solidFill>
              <a:srgbClr val="3A7D22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48621418-34E2-60DC-892D-BA663CDD71AB}"/>
              </a:ext>
            </a:extLst>
          </p:cNvPr>
          <p:cNvSpPr>
            <a:spLocks noGrp="1"/>
          </p:cNvSpPr>
          <p:nvPr/>
        </p:nvSpPr>
        <p:spPr>
          <a:xfrm>
            <a:off x="438150" y="828675"/>
            <a:ext cx="9334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2250" b="1">
                <a:solidFill>
                  <a:srgbClr val="122433"/>
                </a:solidFill>
              </a:defRPr>
            </a:pPr>
            <a:r>
              <a:rPr sz="2250" b="1" i="0" u="none" cap="none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实验系统：双探头定义宇宙线 μ 子轨迹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952EC7DF-D659-8315-BEB2-DD458BEC5E35}"/>
              </a:ext>
            </a:extLst>
          </p:cNvPr>
          <p:cNvSpPr>
            <a:spLocks noGrp="1"/>
          </p:cNvSpPr>
          <p:nvPr/>
        </p:nvSpPr>
        <p:spPr>
          <a:xfrm>
            <a:off x="10096500" y="866775"/>
            <a:ext cx="16002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350" b="1">
                <a:solidFill>
                  <a:srgbClr val="3A7D22"/>
                </a:solidFill>
              </a:defRPr>
            </a:pPr>
            <a:r>
              <a:rPr sz="1350" b="1" i="0" u="none" cap="none">
                <a:ln>
                  <a:noFill/>
                </a:ln>
                <a:solidFill>
                  <a:srgbClr val="3A7D22"/>
                </a:solidFill>
                <a:latin typeface="Calibri"/>
                <a:ea typeface="Calibri"/>
                <a:cs typeface="Calibri"/>
              </a:rPr>
              <a:t>实验</a:t>
            </a: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2F0D204A-13A9-39F4-D1A4-01F913C07F03}"/>
              </a:ext>
            </a:extLst>
          </p:cNvPr>
          <p:cNvSpPr>
            <a:spLocks noGrp="1"/>
          </p:cNvSpPr>
          <p:nvPr/>
        </p:nvSpPr>
        <p:spPr>
          <a:xfrm>
            <a:off x="228600" y="1314450"/>
            <a:ext cx="11734800" cy="5105400"/>
          </a:xfrm>
          <a:prstGeom prst="roundRect">
            <a:avLst>
              <a:gd name="adj" fmla="val 2239"/>
            </a:avLst>
          </a:prstGeom>
          <a:solidFill>
            <a:srgbClr val="FFFFFF"/>
          </a:solidFill>
          <a:ln w="9525">
            <a:solidFill>
              <a:srgbClr val="3A7D22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646C7520-E19C-038E-69C0-7C56970AE0DC}"/>
              </a:ext>
            </a:extLst>
          </p:cNvPr>
          <p:cNvSpPr>
            <a:spLocks noGrp="1"/>
          </p:cNvSpPr>
          <p:nvPr/>
        </p:nvSpPr>
        <p:spPr>
          <a:xfrm>
            <a:off x="11306175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75" b="0">
                <a:solidFill>
                  <a:srgbClr val="FFFFFF"/>
                </a:solidFill>
              </a:defRPr>
            </a:pPr>
            <a:r>
              <a:rPr sz="975" b="0" i="0" u="none" cap="none" dirty="0">
                <a:ln>
                  <a:noFill/>
                </a:ln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0</a:t>
            </a:r>
            <a:r>
              <a:rPr lang="en-US" sz="975" b="0" i="0" u="none" cap="none" dirty="0">
                <a:ln>
                  <a:noFill/>
                </a:ln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7</a:t>
            </a:r>
            <a:endParaRPr sz="975" b="0" i="0" u="none" cap="none" dirty="0">
              <a:ln>
                <a:noFill/>
              </a:ln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34" name="图片 28"/>
          <p:cNvPicPr>
            <a:picLocks noChangeAspect="1"/>
          </p:cNvPicPr>
          <p:nvPr/>
        </p:nvPicPr>
        <p:blipFill>
          <a:blip r:embed="rId5"/>
          <a:srcRect l="2949" t="3662" r="3039" b="12594"/>
          <a:stretch>
            <a:fillRect/>
          </a:stretch>
        </p:blipFill>
        <p:spPr>
          <a:xfrm>
            <a:off x="812823" y="1414922"/>
            <a:ext cx="6113417" cy="3174274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274790BB-5FCC-4EF8-AB30-98C062DD545C}"/>
              </a:ext>
            </a:extLst>
          </p:cNvPr>
          <p:cNvSpPr>
            <a:spLocks noGrp="1"/>
          </p:cNvSpPr>
          <p:nvPr/>
        </p:nvSpPr>
        <p:spPr>
          <a:xfrm>
            <a:off x="7739062" y="4381500"/>
            <a:ext cx="95250" cy="95250"/>
          </a:xfrm>
          <a:prstGeom prst="rect">
            <a:avLst/>
          </a:prstGeom>
          <a:solidFill>
            <a:srgbClr val="3A7D22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8EC3779C-7624-B12B-CE62-E7BD60BC7664}"/>
              </a:ext>
            </a:extLst>
          </p:cNvPr>
          <p:cNvSpPr>
            <a:spLocks noGrp="1"/>
          </p:cNvSpPr>
          <p:nvPr/>
        </p:nvSpPr>
        <p:spPr>
          <a:xfrm>
            <a:off x="7967662" y="4314825"/>
            <a:ext cx="3486150" cy="3905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275" b="0">
                <a:solidFill>
                  <a:srgbClr val="122433"/>
                </a:solidFill>
              </a:defRPr>
            </a:pPr>
            <a:r>
              <a:rPr sz="1275" b="0" i="0" u="none" cap="none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水袋：直径 1.4 m；水深 80/100 cm。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8842F71A-F6BF-9BD2-3B99-2C396D4DB423}"/>
              </a:ext>
            </a:extLst>
          </p:cNvPr>
          <p:cNvSpPr>
            <a:spLocks noGrp="1"/>
          </p:cNvSpPr>
          <p:nvPr/>
        </p:nvSpPr>
        <p:spPr>
          <a:xfrm>
            <a:off x="7739062" y="4791075"/>
            <a:ext cx="95250" cy="95250"/>
          </a:xfrm>
          <a:prstGeom prst="rect">
            <a:avLst/>
          </a:prstGeom>
          <a:solidFill>
            <a:srgbClr val="3A7D22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ECF047C3-198D-8E60-6E98-C856F1CCDBEA}"/>
                  </a:ext>
                </a:extLst>
              </p:cNvPr>
              <p:cNvSpPr>
                <a:spLocks noGrp="1"/>
              </p:cNvSpPr>
              <p:nvPr/>
            </p:nvSpPr>
            <p:spPr>
              <a:xfrm>
                <a:off x="7967662" y="4724400"/>
                <a:ext cx="3486150" cy="390525"/>
              </a:xfrm>
              <a:prstGeom prst="rect">
                <a:avLst/>
              </a:prstGeom>
              <a:noFill/>
              <a:ln w="0">
                <a:noFill/>
                <a:prstDash val="solid"/>
              </a:ln>
            </p:spPr>
            <p:txBody>
              <a:bodyPr/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sz="1275" b="0">
                    <a:solidFill>
                      <a:srgbClr val="122433"/>
                    </a:solidFill>
                  </a:defRPr>
                </a:pPr>
                <a:r>
                  <a:rPr lang="en-US" sz="1275" b="0" i="0" u="none" cap="none" dirty="0">
                    <a:ln>
                      <a:noFill/>
                    </a:ln>
                    <a:solidFill>
                      <a:srgbClr val="122433"/>
                    </a:solidFill>
                    <a:latin typeface="Calibri"/>
                    <a:ea typeface="Calibri"/>
                    <a:cs typeface="Calibri"/>
                  </a:rPr>
                  <a:t>PMT：Hamamatsu R5912，3.35*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275" b="0" i="1" u="none" cap="none" smtClean="0">
                            <a:ln>
                              <a:noFill/>
                            </a:ln>
                            <a:solidFill>
                              <a:srgbClr val="122433"/>
                            </a:solidFill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</m:ctrlPr>
                      </m:sSupPr>
                      <m:e>
                        <m:r>
                          <a:rPr lang="en-US" altLang="zh-CN" sz="1275" b="0" i="1" u="none" cap="none" smtClean="0">
                            <a:ln>
                              <a:noFill/>
                            </a:ln>
                            <a:solidFill>
                              <a:srgbClr val="122433"/>
                            </a:solidFill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  <m:t>10</m:t>
                        </m:r>
                      </m:e>
                      <m:sup>
                        <m:r>
                          <a:rPr lang="en-US" altLang="zh-CN" sz="1275" b="0" i="1" u="none" cap="none" smtClean="0">
                            <a:ln>
                              <a:noFill/>
                            </a:ln>
                            <a:solidFill>
                              <a:srgbClr val="122433"/>
                            </a:solidFill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  <m:t>6</m:t>
                        </m:r>
                      </m:sup>
                    </m:sSup>
                  </m:oMath>
                </a14:m>
                <a:r>
                  <a:rPr lang="en-US" sz="1275" b="0" i="0" u="none" cap="none" dirty="0">
                    <a:ln>
                      <a:noFill/>
                    </a:ln>
                    <a:solidFill>
                      <a:srgbClr val="122433"/>
                    </a:solidFill>
                    <a:latin typeface="Calibri"/>
                    <a:ea typeface="Calibri"/>
                    <a:cs typeface="Calibri"/>
                  </a:rPr>
                  <a:t>@1500V</a:t>
                </a:r>
                <a:endParaRPr sz="1275" b="0" i="0" u="none" cap="none" dirty="0">
                  <a:ln>
                    <a:noFill/>
                  </a:ln>
                  <a:solidFill>
                    <a:srgbClr val="122433"/>
                  </a:solidFill>
                  <a:latin typeface="Calibri"/>
                  <a:ea typeface="Calibri"/>
                  <a:cs typeface="Calibri"/>
                </a:endParaRPr>
              </a:p>
            </p:txBody>
          </p:sp>
        </mc:Choice>
        <mc:Fallback xmlns=""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ECF047C3-198D-8E60-6E98-C856F1CCDBE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7662" y="4724400"/>
                <a:ext cx="3486150" cy="390525"/>
              </a:xfrm>
              <a:prstGeom prst="rect">
                <a:avLst/>
              </a:prstGeom>
              <a:blipFill>
                <a:blip r:embed="rId6"/>
                <a:stretch>
                  <a:fillRect l="-175" t="-3125"/>
                </a:stretch>
              </a:blipFill>
              <a:ln w="0">
                <a:noFill/>
                <a:prstDash val="solid"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矩形 15">
            <a:extLst>
              <a:ext uri="{FF2B5EF4-FFF2-40B4-BE49-F238E27FC236}">
                <a16:creationId xmlns:a16="http://schemas.microsoft.com/office/drawing/2014/main" id="{FB1F4C68-4322-C1C3-C37D-8CD112840808}"/>
              </a:ext>
            </a:extLst>
          </p:cNvPr>
          <p:cNvSpPr>
            <a:spLocks noGrp="1"/>
          </p:cNvSpPr>
          <p:nvPr/>
        </p:nvSpPr>
        <p:spPr>
          <a:xfrm>
            <a:off x="7739062" y="5753100"/>
            <a:ext cx="95250" cy="95250"/>
          </a:xfrm>
          <a:prstGeom prst="rect">
            <a:avLst/>
          </a:prstGeom>
          <a:solidFill>
            <a:srgbClr val="3A7D22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75DB12DE-100B-351A-161E-1CE18C5272D9}"/>
              </a:ext>
            </a:extLst>
          </p:cNvPr>
          <p:cNvSpPr>
            <a:spLocks noGrp="1"/>
          </p:cNvSpPr>
          <p:nvPr/>
        </p:nvSpPr>
        <p:spPr>
          <a:xfrm>
            <a:off x="7967662" y="5686425"/>
            <a:ext cx="3486150" cy="3905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275" b="0">
                <a:solidFill>
                  <a:srgbClr val="122433"/>
                </a:solidFill>
              </a:defRPr>
            </a:pPr>
            <a:r>
              <a:rPr lang="zh-CN" altLang="en-US" sz="1275" b="0" i="0" u="none" cap="none" dirty="0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波形采样</a:t>
            </a:r>
            <a:r>
              <a:rPr sz="1275" b="0" i="0" u="none" cap="none" dirty="0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：CAEN V1743，12 bit，3.2 GS/s。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EFCE9DFE-7260-537A-07E9-F6E2269AE14C}"/>
              </a:ext>
            </a:extLst>
          </p:cNvPr>
          <p:cNvSpPr>
            <a:spLocks noGrp="1"/>
          </p:cNvSpPr>
          <p:nvPr/>
        </p:nvSpPr>
        <p:spPr>
          <a:xfrm>
            <a:off x="7739062" y="5200650"/>
            <a:ext cx="95250" cy="95250"/>
          </a:xfrm>
          <a:prstGeom prst="rect">
            <a:avLst/>
          </a:prstGeom>
          <a:solidFill>
            <a:srgbClr val="3A7D22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DED5907D-7623-87FB-FF5C-27DB07F5EAA2}"/>
                  </a:ext>
                </a:extLst>
              </p:cNvPr>
              <p:cNvSpPr>
                <a:spLocks noGrp="1"/>
              </p:cNvSpPr>
              <p:nvPr/>
            </p:nvSpPr>
            <p:spPr>
              <a:xfrm>
                <a:off x="7967662" y="5133975"/>
                <a:ext cx="3486150" cy="390525"/>
              </a:xfrm>
              <a:prstGeom prst="rect">
                <a:avLst/>
              </a:prstGeom>
              <a:noFill/>
              <a:ln w="0">
                <a:noFill/>
                <a:prstDash val="solid"/>
              </a:ln>
            </p:spPr>
            <p:txBody>
              <a:bodyPr/>
              <a:lstStyle/>
              <a:p>
                <a:pPr lvl="0">
                  <a:defRPr sz="1275" b="0">
                    <a:solidFill>
                      <a:srgbClr val="122433"/>
                    </a:solidFill>
                  </a:defRPr>
                </a:pPr>
                <a:r>
                  <a:rPr lang="zh-CN" altLang="en-US" sz="1200" b="0" i="0" u="none" cap="none" dirty="0">
                    <a:ln>
                      <a:noFill/>
                    </a:ln>
                    <a:solidFill>
                      <a:srgbClr val="122433"/>
                    </a:solidFill>
                    <a:latin typeface="Calibri"/>
                    <a:ea typeface="Calibri"/>
                    <a:cs typeface="Calibri"/>
                  </a:rPr>
                  <a:t>上下</a:t>
                </a:r>
                <a:r>
                  <a:rPr lang="zh-CN" altLang="en-US" sz="1200" dirty="0">
                    <a:solidFill>
                      <a:srgbClr val="122433"/>
                    </a:solidFill>
                    <a:latin typeface="Calibri"/>
                    <a:ea typeface="Calibri"/>
                    <a:cs typeface="Calibri"/>
                  </a:rPr>
                  <a:t>两个</a:t>
                </a:r>
                <a:r>
                  <a:rPr lang="en-US" altLang="zh-CN" sz="1200" b="0" i="0" u="none" cap="none" dirty="0">
                    <a:ln>
                      <a:noFill/>
                    </a:ln>
                    <a:solidFill>
                      <a:prstClr val="black"/>
                    </a:solidFill>
                    <a:latin typeface="Calibri"/>
                    <a:ea typeface="Calibri"/>
                    <a:cs typeface="Calibri"/>
                  </a:rPr>
                  <a:t>100</a:t>
                </a:r>
                <a:r>
                  <a:rPr lang="zh-CN" altLang="en-US" sz="1200" dirty="0">
                    <a:solidFill>
                      <a:srgbClr val="122433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200" b="0" i="1" smtClean="0">
                            <a:solidFill>
                              <a:srgbClr val="122433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200" b="0" i="1" smtClean="0">
                            <a:solidFill>
                              <a:srgbClr val="122433"/>
                            </a:solidFill>
                            <a:latin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en-US" altLang="zh-CN" sz="1200" b="0" i="1" smtClean="0">
                            <a:solidFill>
                              <a:srgbClr val="122433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zh-CN" altLang="en-US" sz="1200" dirty="0" err="1">
                    <a:solidFill>
                      <a:prstClr val="black"/>
                    </a:solidFill>
                    <a:latin typeface="Calibri"/>
                    <a:ea typeface="Calibri"/>
                    <a:cs typeface="Calibri"/>
                  </a:rPr>
                  <a:t>触发探头</a:t>
                </a:r>
                <a:r>
                  <a:rPr lang="zh-CN" altLang="en-US" sz="1200" b="0" i="0" u="none" cap="none" dirty="0" err="1">
                    <a:ln>
                      <a:noFill/>
                    </a:ln>
                    <a:solidFill>
                      <a:srgbClr val="122433"/>
                    </a:solidFill>
                    <a:latin typeface="Calibri"/>
                    <a:ea typeface="Calibri"/>
                    <a:cs typeface="Calibri"/>
                  </a:rPr>
                  <a:t>紧贴水袋表面，扫描径向位置与倾斜轨迹</a:t>
                </a:r>
                <a:r>
                  <a:rPr lang="zh-CN" altLang="en-US" sz="1200" b="0" i="0" u="none" cap="none" dirty="0">
                    <a:ln>
                      <a:noFill/>
                    </a:ln>
                    <a:solidFill>
                      <a:srgbClr val="122433"/>
                    </a:solidFill>
                    <a:latin typeface="Calibri"/>
                    <a:ea typeface="Calibri"/>
                    <a:cs typeface="Calibri"/>
                  </a:rPr>
                  <a:t>。</a:t>
                </a:r>
                <a:endParaRPr sz="1200" b="0" i="0" u="none" cap="none" dirty="0">
                  <a:ln>
                    <a:noFill/>
                  </a:ln>
                  <a:solidFill>
                    <a:srgbClr val="122433"/>
                  </a:solidFill>
                  <a:latin typeface="Calibri"/>
                  <a:ea typeface="Calibri"/>
                  <a:cs typeface="Calibri"/>
                </a:endParaRPr>
              </a:p>
            </p:txBody>
          </p:sp>
        </mc:Choice>
        <mc:Fallback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DED5907D-7623-87FB-FF5C-27DB07F5EAA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7662" y="5133975"/>
                <a:ext cx="3486150" cy="390525"/>
              </a:xfrm>
              <a:prstGeom prst="rect">
                <a:avLst/>
              </a:prstGeom>
              <a:blipFill>
                <a:blip r:embed="rId7"/>
                <a:stretch>
                  <a:fillRect b="-29688"/>
                </a:stretch>
              </a:blipFill>
              <a:ln w="0">
                <a:noFill/>
                <a:prstDash val="solid"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3" name="图片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67662" y="1414922"/>
            <a:ext cx="2581101" cy="2647644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478B74AA-19E4-3478-B99F-EC3FB511BF46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4344"/>
          <a:stretch>
            <a:fillRect/>
          </a:stretch>
        </p:blipFill>
        <p:spPr>
          <a:xfrm>
            <a:off x="935356" y="4510087"/>
            <a:ext cx="6269221" cy="190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2896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DB9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>
            <a:extLst>
              <a:ext uri="{FF2B5EF4-FFF2-40B4-BE49-F238E27FC236}">
                <a16:creationId xmlns:a16="http://schemas.microsoft.com/office/drawing/2014/main" id="{CE38A676-69D0-4FE2-90C2-ABD1A13C541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2390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26" name="图片 20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96111" y="104775"/>
            <a:ext cx="1617629" cy="495300"/>
          </a:xfrm>
          <a:prstGeom prst="rect">
            <a:avLst/>
          </a:prstGeom>
        </p:spPr>
      </p:pic>
      <p:pic>
        <p:nvPicPr>
          <p:cNvPr id="27" name="图片 21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2622972" y="76200"/>
            <a:ext cx="2793156" cy="55245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217F8715-11C5-472D-ADDA-F405126A6637}"/>
              </a:ext>
            </a:extLst>
          </p:cNvPr>
          <p:cNvSpPr>
            <a:spLocks noGrp="1"/>
          </p:cNvSpPr>
          <p:nvPr/>
        </p:nvSpPr>
        <p:spPr>
          <a:xfrm>
            <a:off x="7524750" y="180975"/>
            <a:ext cx="41910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350" b="0">
                <a:solidFill>
                  <a:srgbClr val="4E6475"/>
                </a:solidFill>
              </a:defRPr>
            </a:pPr>
            <a:r>
              <a:rPr sz="1350" b="0" i="0" u="none" cap="none">
                <a:ln>
                  <a:noFill/>
                </a:ln>
                <a:solidFill>
                  <a:srgbClr val="4E6475"/>
                </a:solidFill>
                <a:latin typeface="Calibri"/>
                <a:ea typeface="Calibri"/>
                <a:cs typeface="Calibri"/>
              </a:rPr>
              <a:t>水上探测器原型样机测试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A08F765-AD78-4900-9984-EED6B72A392E}"/>
              </a:ext>
            </a:extLst>
          </p:cNvPr>
          <p:cNvSpPr>
            <a:spLocks noGrp="1"/>
          </p:cNvSpPr>
          <p:nvPr/>
        </p:nvSpPr>
        <p:spPr>
          <a:xfrm>
            <a:off x="228600" y="781050"/>
            <a:ext cx="11734800" cy="419100"/>
          </a:xfrm>
          <a:prstGeom prst="rect">
            <a:avLst/>
          </a:prstGeom>
          <a:solidFill>
            <a:srgbClr val="8ED145"/>
          </a:solidFill>
          <a:ln w="9525">
            <a:solidFill>
              <a:srgbClr val="3A7D22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D9316987-6FD9-4083-9083-CAE8ED514696}"/>
              </a:ext>
            </a:extLst>
          </p:cNvPr>
          <p:cNvSpPr>
            <a:spLocks noGrp="1"/>
          </p:cNvSpPr>
          <p:nvPr/>
        </p:nvSpPr>
        <p:spPr>
          <a:xfrm>
            <a:off x="438150" y="828675"/>
            <a:ext cx="9525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2175" b="1">
                <a:solidFill>
                  <a:srgbClr val="122433"/>
                </a:solidFill>
              </a:defRPr>
            </a:pPr>
            <a:r>
              <a:rPr sz="2175" b="1" i="0" u="none" cap="none" dirty="0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NPE </a:t>
            </a:r>
            <a:r>
              <a:rPr lang="zh-CN" altLang="en-US" sz="2175" b="1" i="0" u="none" cap="none" dirty="0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计算</a:t>
            </a:r>
            <a:r>
              <a:rPr sz="2175" b="1" i="0" u="none" cap="none" dirty="0" err="1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示例</a:t>
            </a:r>
            <a:r>
              <a:rPr sz="2175" b="1" i="0" u="none" cap="none" dirty="0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： Landau </a:t>
            </a:r>
            <a:r>
              <a:rPr sz="2175" b="1" i="0" u="none" cap="none" dirty="0" err="1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拟合的</a:t>
            </a:r>
            <a:r>
              <a:rPr sz="2175" b="1" i="0" u="none" cap="none" dirty="0">
                <a:ln>
                  <a:noFill/>
                </a:ln>
                <a:solidFill>
                  <a:srgbClr val="122433"/>
                </a:solidFill>
                <a:latin typeface="Calibri"/>
                <a:ea typeface="Calibri"/>
                <a:cs typeface="Calibri"/>
              </a:rPr>
              <a:t> MPV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AFB23BF2-7C35-4F80-8170-77E33EF4D63F}"/>
              </a:ext>
            </a:extLst>
          </p:cNvPr>
          <p:cNvSpPr>
            <a:spLocks noGrp="1"/>
          </p:cNvSpPr>
          <p:nvPr/>
        </p:nvSpPr>
        <p:spPr>
          <a:xfrm>
            <a:off x="10096500" y="866775"/>
            <a:ext cx="16002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350" b="1">
                <a:solidFill>
                  <a:srgbClr val="3A7D22"/>
                </a:solidFill>
              </a:defRPr>
            </a:pPr>
            <a:r>
              <a:rPr sz="1350" b="1" i="0" u="none" cap="none">
                <a:ln>
                  <a:noFill/>
                </a:ln>
                <a:solidFill>
                  <a:srgbClr val="3A7D22"/>
                </a:solidFill>
                <a:latin typeface="Calibri"/>
                <a:ea typeface="Calibri"/>
                <a:cs typeface="Calibri"/>
              </a:rPr>
              <a:t>实验分析</a:t>
            </a: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FFB5EA08-8538-49BD-8539-8890FE6A736A}"/>
              </a:ext>
            </a:extLst>
          </p:cNvPr>
          <p:cNvSpPr>
            <a:spLocks noGrp="1"/>
          </p:cNvSpPr>
          <p:nvPr/>
        </p:nvSpPr>
        <p:spPr>
          <a:xfrm>
            <a:off x="228600" y="1314450"/>
            <a:ext cx="11734800" cy="5105400"/>
          </a:xfrm>
          <a:prstGeom prst="roundRect">
            <a:avLst>
              <a:gd name="adj" fmla="val 2239"/>
            </a:avLst>
          </a:prstGeom>
          <a:solidFill>
            <a:srgbClr val="FFFFFF"/>
          </a:solidFill>
          <a:ln w="9525">
            <a:solidFill>
              <a:srgbClr val="3A7D22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50C9A2DE-6911-418E-B944-2E032E1E2319}"/>
              </a:ext>
            </a:extLst>
          </p:cNvPr>
          <p:cNvSpPr>
            <a:spLocks noGrp="1"/>
          </p:cNvSpPr>
          <p:nvPr/>
        </p:nvSpPr>
        <p:spPr>
          <a:xfrm>
            <a:off x="11306175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75" b="0">
                <a:solidFill>
                  <a:srgbClr val="FFFFFF"/>
                </a:solidFill>
              </a:defRPr>
            </a:pPr>
            <a:r>
              <a:rPr sz="975" b="0" i="0" u="none" cap="none" dirty="0">
                <a:ln>
                  <a:noFill/>
                </a:ln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0</a:t>
            </a:r>
            <a:r>
              <a:rPr lang="en-US" sz="975" b="0" i="0" u="none" cap="none" dirty="0">
                <a:ln>
                  <a:noFill/>
                </a:ln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8</a:t>
            </a:r>
            <a:endParaRPr sz="975" b="0" i="0" u="none" cap="none" dirty="0">
              <a:ln>
                <a:noFill/>
              </a:ln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7115A6B4-5141-4A3C-980F-A693388AF627}"/>
              </a:ext>
            </a:extLst>
          </p:cNvPr>
          <p:cNvSpPr>
            <a:spLocks noGrp="1"/>
          </p:cNvSpPr>
          <p:nvPr/>
        </p:nvSpPr>
        <p:spPr>
          <a:xfrm>
            <a:off x="5312220" y="4756204"/>
            <a:ext cx="2667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575" b="1">
                <a:solidFill>
                  <a:srgbClr val="3A7D22"/>
                </a:solidFill>
              </a:defRPr>
            </a:pPr>
            <a:r>
              <a:rPr sz="1575" b="1" i="0" u="none" cap="none" dirty="0">
                <a:ln>
                  <a:noFill/>
                </a:ln>
                <a:solidFill>
                  <a:srgbClr val="3A7D22"/>
                </a:solidFill>
                <a:latin typeface="Calibri"/>
                <a:ea typeface="Calibri"/>
                <a:cs typeface="Calibri"/>
              </a:rPr>
              <a:t>NPE </a:t>
            </a:r>
            <a:r>
              <a:rPr sz="1575" b="1" i="0" u="none" cap="none" dirty="0" err="1">
                <a:ln>
                  <a:noFill/>
                </a:ln>
                <a:solidFill>
                  <a:srgbClr val="3A7D22"/>
                </a:solidFill>
                <a:latin typeface="Calibri"/>
                <a:ea typeface="Calibri"/>
                <a:cs typeface="Calibri"/>
              </a:rPr>
              <a:t>分布</a:t>
            </a:r>
            <a:endParaRPr sz="1575" b="1" i="0" u="none" cap="none" dirty="0">
              <a:ln>
                <a:noFill/>
              </a:ln>
              <a:solidFill>
                <a:srgbClr val="3A7D22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30B9C6E2-FA9E-4BD2-A1FA-1B49A3D31C11}"/>
              </a:ext>
            </a:extLst>
          </p:cNvPr>
          <p:cNvSpPr>
            <a:spLocks noGrp="1"/>
          </p:cNvSpPr>
          <p:nvPr/>
        </p:nvSpPr>
        <p:spPr>
          <a:xfrm>
            <a:off x="2311036" y="5076825"/>
            <a:ext cx="7127431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575" b="1">
                <a:solidFill>
                  <a:srgbClr val="B6282E"/>
                </a:solidFill>
              </a:defRPr>
            </a:pPr>
            <a:r>
              <a:rPr sz="1575" b="1" i="0" u="none" cap="none" dirty="0" err="1">
                <a:ln>
                  <a:noFill/>
                </a:ln>
                <a:solidFill>
                  <a:srgbClr val="B6282E"/>
                </a:solidFill>
                <a:latin typeface="Calibri"/>
                <a:ea typeface="Calibri"/>
                <a:cs typeface="Calibri"/>
              </a:rPr>
              <a:t>图示样本：NPE</a:t>
            </a:r>
            <a:r>
              <a:rPr sz="1575" b="1" i="0" u="none" cap="none" dirty="0">
                <a:ln>
                  <a:noFill/>
                </a:ln>
                <a:solidFill>
                  <a:srgbClr val="B6282E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575" b="1" dirty="0">
                <a:solidFill>
                  <a:srgbClr val="B6282E"/>
                </a:solidFill>
                <a:latin typeface="Calibri"/>
                <a:ea typeface="Calibri"/>
                <a:cs typeface="Calibri"/>
              </a:rPr>
              <a:t>MPV</a:t>
            </a:r>
            <a:r>
              <a:rPr sz="1575" b="1" i="0" u="none" cap="none" dirty="0">
                <a:ln>
                  <a:noFill/>
                </a:ln>
                <a:solidFill>
                  <a:srgbClr val="B6282E"/>
                </a:solidFill>
                <a:latin typeface="Calibri"/>
                <a:ea typeface="Calibri"/>
                <a:cs typeface="Calibri"/>
              </a:rPr>
              <a:t> = </a:t>
            </a:r>
            <a:r>
              <a:rPr lang="en-US" altLang="zh-CN" sz="1575" b="1" dirty="0">
                <a:solidFill>
                  <a:srgbClr val="B6282E"/>
                </a:solidFill>
                <a:latin typeface="Calibri"/>
                <a:ea typeface="Calibri"/>
                <a:cs typeface="Calibri"/>
              </a:rPr>
              <a:t>24.27</a:t>
            </a:r>
            <a:r>
              <a:rPr lang="zh-CN" altLang="en-US" sz="1575" b="1" dirty="0">
                <a:solidFill>
                  <a:srgbClr val="B6282E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575" b="1" dirty="0" err="1">
                <a:solidFill>
                  <a:srgbClr val="B6282E"/>
                </a:solidFill>
                <a:latin typeface="Calibri"/>
                <a:ea typeface="Calibri"/>
                <a:cs typeface="Calibri"/>
              </a:rPr>
              <a:t>p.e.</a:t>
            </a:r>
            <a:r>
              <a:rPr sz="1575" b="1" i="0" u="none" cap="none" dirty="0">
                <a:ln>
                  <a:noFill/>
                </a:ln>
                <a:solidFill>
                  <a:srgbClr val="B6282E"/>
                </a:solidFill>
                <a:latin typeface="Calibri"/>
                <a:ea typeface="Calibri"/>
                <a:cs typeface="Calibri"/>
              </a:rPr>
              <a:t> ± </a:t>
            </a:r>
            <a:r>
              <a:rPr lang="en-US" sz="1575" b="1" dirty="0">
                <a:solidFill>
                  <a:srgbClr val="B6282E"/>
                </a:solidFill>
                <a:latin typeface="Calibri"/>
                <a:ea typeface="Calibri"/>
                <a:cs typeface="Calibri"/>
              </a:rPr>
              <a:t>0.4</a:t>
            </a:r>
            <a:r>
              <a:rPr sz="1575" b="1" i="0" u="none" cap="none" dirty="0">
                <a:ln>
                  <a:noFill/>
                </a:ln>
                <a:solidFill>
                  <a:srgbClr val="B6282E"/>
                </a:solidFill>
                <a:latin typeface="Calibri"/>
                <a:ea typeface="Calibri"/>
                <a:cs typeface="Calibri"/>
              </a:rPr>
              <a:t>5 </a:t>
            </a:r>
            <a:r>
              <a:rPr sz="1575" b="1" i="0" u="none" cap="none" dirty="0" err="1">
                <a:ln>
                  <a:noFill/>
                </a:ln>
                <a:solidFill>
                  <a:srgbClr val="B6282E"/>
                </a:solidFill>
                <a:latin typeface="Calibri"/>
                <a:ea typeface="Calibri"/>
                <a:cs typeface="Calibri"/>
              </a:rPr>
              <a:t>p.e.</a:t>
            </a:r>
            <a:r>
              <a:rPr lang="en-US" sz="1575" b="1" i="0" u="none" cap="none" dirty="0">
                <a:ln>
                  <a:noFill/>
                </a:ln>
                <a:solidFill>
                  <a:srgbClr val="B6282E"/>
                </a:solidFill>
                <a:latin typeface="Calibri"/>
                <a:ea typeface="Calibri"/>
                <a:cs typeface="Calibri"/>
              </a:rPr>
              <a:t>      Sigma/MPV: 3.699/24.27= 0.152</a:t>
            </a:r>
            <a:endParaRPr sz="1575" b="1" i="0" u="none" cap="none" dirty="0">
              <a:ln>
                <a:noFill/>
              </a:ln>
              <a:solidFill>
                <a:srgbClr val="B6282E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CA1A9DED-CF71-441A-B139-ED5FC447B1D1}"/>
              </a:ext>
            </a:extLst>
          </p:cNvPr>
          <p:cNvSpPr>
            <a:spLocks noGrp="1"/>
          </p:cNvSpPr>
          <p:nvPr/>
        </p:nvSpPr>
        <p:spPr>
          <a:xfrm>
            <a:off x="2260903" y="5667375"/>
            <a:ext cx="6310449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425" b="0">
                <a:solidFill>
                  <a:srgbClr val="4E6475"/>
                </a:solidFill>
              </a:defRPr>
            </a:pPr>
            <a:r>
              <a:rPr sz="1425" b="0" i="0" u="none" cap="none" dirty="0" err="1">
                <a:ln>
                  <a:noFill/>
                </a:ln>
                <a:solidFill>
                  <a:srgbClr val="4E6475"/>
                </a:solidFill>
                <a:latin typeface="Calibri"/>
                <a:ea typeface="Calibri"/>
                <a:cs typeface="Calibri"/>
              </a:rPr>
              <a:t>各位置均采用同一拟合流程；径向比较使用</a:t>
            </a:r>
            <a:r>
              <a:rPr sz="1425" b="0" i="0" u="none" cap="none" dirty="0">
                <a:ln>
                  <a:noFill/>
                </a:ln>
                <a:solidFill>
                  <a:srgbClr val="4E6475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425" b="0" i="0" u="none" cap="none" dirty="0" err="1">
                <a:ln>
                  <a:noFill/>
                </a:ln>
                <a:solidFill>
                  <a:srgbClr val="4E6475"/>
                </a:solidFill>
                <a:latin typeface="Calibri"/>
                <a:ea typeface="Calibri"/>
                <a:cs typeface="Calibri"/>
              </a:rPr>
              <a:t>MPV，而不是分布算术均值</a:t>
            </a:r>
            <a:r>
              <a:rPr sz="1425" b="0" i="0" u="none" cap="none" dirty="0">
                <a:ln>
                  <a:noFill/>
                </a:ln>
                <a:solidFill>
                  <a:srgbClr val="4E6475"/>
                </a:solidFill>
                <a:latin typeface="Calibri"/>
                <a:ea typeface="Calibri"/>
                <a:cs typeface="Calibri"/>
              </a:rPr>
              <a:t>。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A07E9F16-7649-40E9-34CC-5074677E93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111" y="1771095"/>
            <a:ext cx="4080678" cy="2709775"/>
          </a:xfrm>
          <a:prstGeom prst="rect">
            <a:avLst/>
          </a:prstGeom>
        </p:spPr>
      </p:pic>
      <p:pic>
        <p:nvPicPr>
          <p:cNvPr id="3" name="图片 2" descr="图表&#10;&#10;AI 生成的内容可能不正确。">
            <a:extLst>
              <a:ext uri="{FF2B5EF4-FFF2-40B4-BE49-F238E27FC236}">
                <a16:creationId xmlns:a16="http://schemas.microsoft.com/office/drawing/2014/main" id="{6C4BC30F-EB80-1E1A-1429-F677431883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95975" y="1886903"/>
            <a:ext cx="4168247" cy="2510603"/>
          </a:xfrm>
          <a:prstGeom prst="rect">
            <a:avLst/>
          </a:prstGeom>
        </p:spPr>
      </p:pic>
      <p:pic>
        <p:nvPicPr>
          <p:cNvPr id="11" name="图片 65">
            <a:extLst>
              <a:ext uri="{FF2B5EF4-FFF2-40B4-BE49-F238E27FC236}">
                <a16:creationId xmlns:a16="http://schemas.microsoft.com/office/drawing/2014/main" id="{9FC26B7D-8030-D3CB-0275-AC727802F0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19550" y="1898704"/>
            <a:ext cx="3514845" cy="2510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74479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F-kneeSpectru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952</TotalTime>
  <Words>1056</Words>
  <Application>Microsoft Office PowerPoint</Application>
  <DocSecurity>0</DocSecurity>
  <PresentationFormat>宽屏</PresentationFormat>
  <Paragraphs>207</Paragraphs>
  <Slides>22</Slides>
  <Notes>22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22</vt:i4>
      </vt:variant>
    </vt:vector>
  </HeadingPairs>
  <TitlesOfParts>
    <vt:vector size="30" baseType="lpstr">
      <vt:lpstr>华文新魏</vt:lpstr>
      <vt:lpstr>楷体</vt:lpstr>
      <vt:lpstr>微软雅黑</vt:lpstr>
      <vt:lpstr>Arial</vt:lpstr>
      <vt:lpstr>Calibri</vt:lpstr>
      <vt:lpstr>Cambria Math</vt:lpstr>
      <vt:lpstr>ChatGPT</vt:lpstr>
      <vt:lpstr>1_CF-kneeSpectrum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H HERO</cp:lastModifiedBy>
  <cp:revision>61</cp:revision>
  <dcterms:created xsi:type="dcterms:W3CDTF">2026-08-16T08:48:47Z</dcterms:created>
  <dcterms:modified xsi:type="dcterms:W3CDTF">2026-08-17T17:56:57Z</dcterms:modified>
</cp:coreProperties>
</file>