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02" r:id="rId2"/>
    <p:sldId id="2514" r:id="rId3"/>
    <p:sldId id="263" r:id="rId4"/>
    <p:sldId id="2503" r:id="rId5"/>
    <p:sldId id="2510" r:id="rId6"/>
    <p:sldId id="270" r:id="rId7"/>
    <p:sldId id="2505" r:id="rId8"/>
    <p:sldId id="2566" r:id="rId9"/>
    <p:sldId id="2511" r:id="rId10"/>
    <p:sldId id="2512" r:id="rId11"/>
    <p:sldId id="2513" r:id="rId12"/>
    <p:sldId id="290" r:id="rId13"/>
    <p:sldId id="257" r:id="rId14"/>
    <p:sldId id="2564" r:id="rId15"/>
    <p:sldId id="2508" r:id="rId16"/>
    <p:sldId id="2506" r:id="rId17"/>
    <p:sldId id="2518" r:id="rId18"/>
    <p:sldId id="2567" r:id="rId19"/>
    <p:sldId id="2568" r:id="rId20"/>
    <p:sldId id="268" r:id="rId21"/>
    <p:sldId id="2516" r:id="rId22"/>
    <p:sldId id="256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FF66FF"/>
    <a:srgbClr val="FFFFFF"/>
    <a:srgbClr val="FF33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269D01E-BC32-4049-B463-5C60D7B0CCD2}" styleName="主题样式 2 - 强调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 autoAdjust="0"/>
    <p:restoredTop sz="95263" autoAdjust="0"/>
  </p:normalViewPr>
  <p:slideViewPr>
    <p:cSldViewPr>
      <p:cViewPr varScale="1">
        <p:scale>
          <a:sx n="84" d="100"/>
          <a:sy n="84" d="100"/>
        </p:scale>
        <p:origin x="208" y="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7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576"/>
    </p:cViewPr>
  </p:sorterViewPr>
  <p:notesViewPr>
    <p:cSldViewPr>
      <p:cViewPr varScale="1">
        <p:scale>
          <a:sx n="77" d="100"/>
          <a:sy n="77" d="100"/>
        </p:scale>
        <p:origin x="279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77FD16-5B1B-D0AB-A14C-100E7E10A4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AE2AC-380F-24AC-A919-7DBAFBC7D7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3DB41-4DDD-4E73-B72F-28629DFB6C39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73C13F-ED7A-1E7A-6D4D-028D0B754C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1975E-F425-C09C-AF58-FCC57EA42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0E3F-9829-416B-A44F-A1C64C9D2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629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61CD9-6533-4982-9E36-F2FD584A8BE2}" type="datetimeFigureOut">
              <a:rPr lang="zh-CN" altLang="en-US" smtClean="0"/>
              <a:pPr/>
              <a:t>2026/8/18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2A54B-5D00-4A88-9334-D14FB6D47CA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992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进入第三部分：河外源监测。我们主要的观测目标是活动星系核，特别是其中的耀变体。通过长期监测这些遥远的宇宙灯塔，我们可以研究它们内部的物理机制，比如喷流是如何产生和传播的，以及物质是如何被加速到极高能量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dirty="0"/>
              <a:t>单击此处编辑母版副标题样式</a:t>
            </a:r>
            <a:endParaRPr kumimoji="0" lang="en-US" dirty="0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250232" cy="365760"/>
          </a:xfrm>
        </p:spPr>
        <p:txBody>
          <a:bodyPr/>
          <a:lstStyle>
            <a:lvl1pPr>
              <a:defRPr sz="14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FDEBC381-DCCE-489F-AF77-25AA13E1D95C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3_节标题">
    <p:bg>
      <p:bgPr>
        <a:blipFill dpi="0" rotWithShape="1">
          <a:blip r:embed="rId2"/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1" cap="none" baseline="0">
                <a:solidFill>
                  <a:schemeClr val="accent4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538064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282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1440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5388864" cy="5104224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u"/>
              <a:defRPr sz="2200" b="1">
                <a:latin typeface="Verdana" panose="020B0604030504040204" pitchFamily="34" charset="0"/>
                <a:ea typeface="微软雅黑" panose="020B0503020204020204" pitchFamily="34" charset="-122"/>
                <a:cs typeface="Tahoma" pitchFamily="34" charset="0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buFont typeface="Wingdings 3" pitchFamily="18" charset="2"/>
              <a:buChar char=""/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176264" y="1052736"/>
            <a:ext cx="5388864" cy="5101176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u"/>
              <a:defRPr sz="2200" b="1">
                <a:latin typeface="Verdana" panose="020B0604030504040204" pitchFamily="34" charset="0"/>
                <a:ea typeface="微软雅黑" panose="020B0503020204020204" pitchFamily="34" charset="-122"/>
                <a:cs typeface="Tahoma" pitchFamily="34" charset="0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14400"/>
          </a:xfrm>
        </p:spPr>
        <p:txBody>
          <a:bodyPr anchor="ctr"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052736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197601" y="1052736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27D444E0-C2C7-4E72-88D4-E4C5CE8BDB62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>
                <a:ea typeface="Verdana" panose="020B0604030504040204" pitchFamily="34" charset="0"/>
              </a:rPr>
              <a:t>Data &amp; AI</a:t>
            </a:r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1844824"/>
            <a:ext cx="5384800" cy="4327376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u"/>
              <a:defRPr sz="2200"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6197600" y="1844824"/>
            <a:ext cx="5384800" cy="4327376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u"/>
              <a:defRPr sz="2200"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1440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BCBFDAF5-0B3F-4B8F-9243-63CD9ED3DA8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>
                <a:ea typeface="Verdana" panose="020B0604030504040204" pitchFamily="34" charset="0"/>
              </a:rPr>
              <a:t>Data &amp; AI</a:t>
            </a:r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ACC36833-0064-42B3-A281-66D020E31FA6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>
                <a:ea typeface="Verdana" panose="020B0604030504040204" pitchFamily="34" charset="0"/>
              </a:rPr>
              <a:t>Data &amp; AI</a:t>
            </a:r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C010F2E0-100D-4335-950D-241FCF7F2662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>
            <a:normAutofit/>
          </a:bodyPr>
          <a:lstStyle>
            <a:lvl1pPr>
              <a:buFont typeface="Wingdings" pitchFamily="2" charset="2"/>
              <a:buChar char="u"/>
              <a:defRPr sz="2400" b="1" u="none">
                <a:latin typeface="Verdana" panose="020B0604030504040204" pitchFamily="34" charset="0"/>
                <a:ea typeface="微软雅黑" panose="020B0503020204020204" pitchFamily="34" charset="-122"/>
                <a:cs typeface="Tahoma" pitchFamily="34" charset="0"/>
              </a:defRPr>
            </a:lvl1pPr>
            <a:lvl2pPr>
              <a:buFont typeface="Wingdings" pitchFamily="2" charset="2"/>
              <a:buChar char="n"/>
              <a:defRPr sz="2000" b="0" u="none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7EB224E8-8C5C-4850-89D9-E9C23221385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buFont typeface="Wingdings" pitchFamily="2" charset="2"/>
              <a:buChar char="u"/>
              <a:defRPr sz="2200"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5EE5A0C0-AEF3-4C0A-A709-1A87DDCD2017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>
            <a:normAutofit/>
          </a:bodyPr>
          <a:lstStyle>
            <a:lvl1pPr>
              <a:buFont typeface="Wingdings" pitchFamily="2" charset="2"/>
              <a:buChar char="u"/>
              <a:defRPr sz="2200"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Font typeface="Wingdings" pitchFamily="2" charset="2"/>
              <a:buChar char="n"/>
              <a:defRPr sz="2000"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defRPr sz="1800"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defRPr sz="1600"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defRPr sz="1400"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95FA464E-DE64-45FF-810E-19C3C9ADAFB2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90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250232" cy="365760"/>
          </a:xfrm>
        </p:spPr>
        <p:txBody>
          <a:bodyPr/>
          <a:lstStyle>
            <a:lvl1pPr>
              <a:defRPr sz="14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9238DDCA-6E46-4E66-892B-237C0B9D0B0A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625600" y="2348880"/>
            <a:ext cx="9144000" cy="2527920"/>
          </a:xfrm>
        </p:spPr>
        <p:txBody>
          <a:bodyPr anchor="t" anchorCtr="0"/>
          <a:lstStyle>
            <a:lvl1pPr algn="r">
              <a:defRPr sz="32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250232" cy="365760"/>
          </a:xfrm>
        </p:spPr>
        <p:txBody>
          <a:bodyPr/>
          <a:lstStyle>
            <a:lvl1pPr>
              <a:defRPr sz="14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B9BC9092-894A-4A54-9390-198728C76A20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06500" y="2276873"/>
            <a:ext cx="9753600" cy="2651363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99457" y="2276873"/>
            <a:ext cx="311844" cy="2651363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534400" y="6356350"/>
            <a:ext cx="3250232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287291B5-E503-40C3-940D-F5417E96CE6C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032216"/>
          </a:xfrm>
        </p:spPr>
        <p:txBody>
          <a:bodyPr>
            <a:normAutofit/>
          </a:bodyPr>
          <a:lstStyle>
            <a:lvl1pPr>
              <a:spcAft>
                <a:spcPts val="200"/>
              </a:spcAft>
              <a:buFont typeface="Wingdings" pitchFamily="2" charset="2"/>
              <a:buChar char="u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Tahoma" pitchFamily="34" charset="0"/>
              </a:defRPr>
            </a:lvl1pPr>
            <a:lvl2pPr>
              <a:spcAft>
                <a:spcPts val="200"/>
              </a:spcAft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>
              <a:spcAft>
                <a:spcPts val="200"/>
              </a:spcAft>
              <a:buFont typeface="Wingdings 3" pitchFamily="18" charset="2"/>
              <a:buChar char="}"/>
              <a:defRPr sz="18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>
              <a:spcAft>
                <a:spcPts val="2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>
              <a:spcAft>
                <a:spcPts val="20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/>
          <a:lstStyle>
            <a:lvl1pPr>
              <a:defRPr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534400" y="6356350"/>
            <a:ext cx="3250232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F3403354-73A2-4921-8619-71BF7E13E5F1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b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5032216"/>
          </a:xfrm>
        </p:spPr>
        <p:txBody>
          <a:bodyPr>
            <a:normAutofit/>
          </a:bodyPr>
          <a:lstStyle>
            <a:lvl1pPr marL="0" indent="0">
              <a:spcAft>
                <a:spcPts val="200"/>
              </a:spcAft>
              <a:buFont typeface="Wingdings" pitchFamily="2" charset="2"/>
              <a:buNone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Tahoma" pitchFamily="34" charset="0"/>
              </a:defRPr>
            </a:lvl1pPr>
            <a:lvl2pPr marL="360000" indent="-342900">
              <a:spcAft>
                <a:spcPts val="200"/>
              </a:spcAft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2pPr>
            <a:lvl3pPr marL="720000">
              <a:spcAft>
                <a:spcPts val="200"/>
              </a:spcAft>
              <a:buFont typeface="Wingdings 3" pitchFamily="18" charset="2"/>
              <a:buChar char="}"/>
              <a:defRPr sz="18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3pPr>
            <a:lvl4pPr marL="1080000">
              <a:spcAft>
                <a:spcPts val="2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4pPr>
            <a:lvl5pPr marL="1440000">
              <a:spcAft>
                <a:spcPts val="20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</a:p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2202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/>
          <a:lstStyle>
            <a:lvl1pPr>
              <a:defRPr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534400" y="6356350"/>
            <a:ext cx="3250232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FF93B363-78AA-48D5-B536-A48C4B9E76E1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9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1" cap="none" baseline="0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538064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>
          <a:xfrm>
            <a:off x="8534400" y="6356350"/>
            <a:ext cx="3250232" cy="365760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A3291AF9-D64A-402A-A82A-4A3B046BE913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sz="1600" dirty="0">
              <a:ea typeface="Verdana" panose="020B0604030504040204" pitchFamily="34" charset="0"/>
            </a:endParaRPr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</p:spTree>
    <p:extLst>
      <p:ext uri="{BB962C8B-B14F-4D97-AF65-F5344CB8AC3E}">
        <p14:creationId xmlns:p14="http://schemas.microsoft.com/office/powerpoint/2010/main" val="16070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538064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4C9227C-1F3D-98B0-5D37-02D259DB0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58AF11DF-097E-8736-7B06-98DD657B0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76E02CE-3E28-4862-A65D-CAE2330F45C0}" type="datetime1">
              <a:rPr lang="en-US" altLang="zh-CN" smtClean="0">
                <a:ea typeface="Verdana" panose="020B0604030504040204" pitchFamily="34" charset="0"/>
              </a:rPr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8DB5B18E-1BE4-EC12-E631-801A1889B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C6F33C1-FDE8-7F77-56D5-8F63D9F6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sz="1600" dirty="0">
              <a:ea typeface="Verdana" panose="020B060403050404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_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1" cap="none" baseline="0">
                <a:solidFill>
                  <a:schemeClr val="accent4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538064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2400" b="1">
                <a:solidFill>
                  <a:schemeClr val="accent4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0047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2502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fld id="{576E02CE-3E28-4862-A65D-CAE2330F45C0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ea typeface="Verdana" panose="020B0604030504040204" pitchFamily="34" charset="0"/>
              </a:rPr>
              <a:t>Data &amp; AI</a:t>
            </a: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sz="1600" dirty="0">
              <a:ea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5" r:id="rId3"/>
    <p:sldLayoutId id="2147483662" r:id="rId4"/>
    <p:sldLayoutId id="2147483679" r:id="rId5"/>
    <p:sldLayoutId id="2147483680" r:id="rId6"/>
    <p:sldLayoutId id="2147483676" r:id="rId7"/>
    <p:sldLayoutId id="2147483663" r:id="rId8"/>
    <p:sldLayoutId id="2147483677" r:id="rId9"/>
    <p:sldLayoutId id="2147483678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81" r:id="rId19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2"/>
          </a:solidFill>
          <a:latin typeface="Verdana" panose="020B0604030504040204" pitchFamily="34" charset="0"/>
          <a:ea typeface="微软雅黑" panose="020B0503020204020204" pitchFamily="34" charset="-122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" pitchFamily="2" charset="2"/>
        <a:buChar char="u"/>
        <a:defRPr kumimoji="0" sz="2200" b="1" kern="12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" pitchFamily="2" charset="2"/>
        <a:buChar char="n"/>
        <a:defRPr kumimoji="0" sz="2000" kern="1200">
          <a:solidFill>
            <a:schemeClr val="tx2"/>
          </a:solidFill>
          <a:latin typeface="Verdana" panose="020B0604030504040204" pitchFamily="34" charset="0"/>
          <a:ea typeface="微软雅黑" panose="020B0503020204020204" pitchFamily="34" charset="-122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800" kern="12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400" kern="12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7346B-D142-38FB-140E-B0F4EF723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Extra-Galactic Source Monitoring and Transients Searching in WCDA</a:t>
            </a:r>
            <a:br>
              <a:rPr lang="en-US" sz="800" dirty="0"/>
            </a:br>
            <a:endParaRPr lang="zh-CN" alt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68FB32-5E33-E9DF-5FDE-48FF9ADAA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E0ECFF">
                    <a:alpha val="90196"/>
                  </a:srgbClr>
                </a:solidFill>
                <a:latin typeface="Noto Sans SC"/>
                <a:sym typeface="Noto Sans SC"/>
              </a:rPr>
              <a:t>Min</a:t>
            </a:r>
            <a:r>
              <a:rPr lang="zh-CN" altLang="en-US" dirty="0">
                <a:solidFill>
                  <a:srgbClr val="E0ECFF">
                    <a:alpha val="90196"/>
                  </a:srgbClr>
                </a:solidFill>
                <a:latin typeface="Noto Sans SC"/>
                <a:sym typeface="Noto Sans SC"/>
              </a:rPr>
              <a:t> </a:t>
            </a:r>
            <a:r>
              <a:rPr lang="en-US" altLang="zh-CN" dirty="0">
                <a:solidFill>
                  <a:srgbClr val="E0ECFF">
                    <a:alpha val="90196"/>
                  </a:srgbClr>
                </a:solidFill>
                <a:latin typeface="Noto Sans SC"/>
                <a:sym typeface="Noto Sans SC"/>
              </a:rPr>
              <a:t>Zha for IHEP + SHAO + NJU + YNU working group </a:t>
            </a:r>
            <a:endParaRPr lang="en-US" sz="1100" dirty="0"/>
          </a:p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54813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FD4B2-D3EB-9C69-D644-9C1974E02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4262264" cy="572534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1.2: 1ES</a:t>
            </a:r>
            <a:r>
              <a:rPr lang="zh-CN" altLang="en-US" dirty="0"/>
              <a:t> </a:t>
            </a:r>
            <a:r>
              <a:rPr lang="en-US" altLang="zh-CN" dirty="0"/>
              <a:t>2344+514</a:t>
            </a:r>
            <a:endParaRPr lang="en-CN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12524C-A85D-7371-7947-0C8D864C2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52385-2C5C-B6EB-984A-59509C178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10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85DE9EF-BA0A-7490-7453-1853FCACDFBA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37" y="2734872"/>
            <a:ext cx="5557699" cy="2771151"/>
          </a:xfrm>
          <a:prstGeom prst="rect">
            <a:avLst/>
          </a:prstGeom>
        </p:spPr>
      </p:pic>
      <p:pic>
        <p:nvPicPr>
          <p:cNvPr id="8" name="内容占位符 4">
            <a:extLst>
              <a:ext uri="{FF2B5EF4-FFF2-40B4-BE49-F238E27FC236}">
                <a16:creationId xmlns:a16="http://schemas.microsoft.com/office/drawing/2014/main" id="{64B200D4-B9E4-07FD-0B81-9D96605CD6E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35096" y="974805"/>
            <a:ext cx="5765518" cy="1670788"/>
          </a:xfrm>
        </p:spPr>
      </p:pic>
      <p:pic>
        <p:nvPicPr>
          <p:cNvPr id="11" name="内容占位符 4">
            <a:extLst>
              <a:ext uri="{FF2B5EF4-FFF2-40B4-BE49-F238E27FC236}">
                <a16:creationId xmlns:a16="http://schemas.microsoft.com/office/drawing/2014/main" id="{6D57D987-DC5E-ACE7-8C53-CBB2A2C68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405" y="2776766"/>
            <a:ext cx="3625075" cy="2671365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80B591DC-72C8-E8DB-DCC8-DF023CE0F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233" y="478452"/>
            <a:ext cx="5840145" cy="20075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BD5F8E-3AD4-D7F5-7783-87A727CC2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5603042"/>
            <a:ext cx="4263256" cy="9361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37A7B5-B510-B87A-8A82-8BBFABA94E26}"/>
              </a:ext>
            </a:extLst>
          </p:cNvPr>
          <p:cNvSpPr txBox="1"/>
          <p:nvPr/>
        </p:nvSpPr>
        <p:spPr bwMode="auto">
          <a:xfrm>
            <a:off x="1055441" y="2743436"/>
            <a:ext cx="2520280" cy="295978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CN" sz="10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SED @ WCDA compared with IACTs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FCCDB3-2829-3587-F401-E0B7693B48B2}"/>
              </a:ext>
            </a:extLst>
          </p:cNvPr>
          <p:cNvSpPr txBox="1"/>
          <p:nvPr/>
        </p:nvSpPr>
        <p:spPr bwMode="auto">
          <a:xfrm>
            <a:off x="3039694" y="1186250"/>
            <a:ext cx="1691604" cy="295978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CN" sz="10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WCDA light curve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2D0A4F-E72C-AB04-03AC-F2CB22664BBC}"/>
              </a:ext>
            </a:extLst>
          </p:cNvPr>
          <p:cNvSpPr txBox="1"/>
          <p:nvPr/>
        </p:nvSpPr>
        <p:spPr bwMode="auto">
          <a:xfrm>
            <a:off x="5728040" y="5872049"/>
            <a:ext cx="6056592" cy="45890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omic Sans MS" panose="030F0902030302020204" pitchFamily="66" charset="0"/>
                <a:ea typeface="微软雅黑" panose="020B0503020204020204" pitchFamily="34" charset="-122"/>
              </a:rPr>
              <a:t>S</a:t>
            </a:r>
            <a:r>
              <a:rPr lang="en-CN" dirty="0">
                <a:solidFill>
                  <a:schemeClr val="accent5">
                    <a:lumMod val="50000"/>
                  </a:schemeClr>
                </a:solidFill>
                <a:latin typeface="Comic Sans MS" panose="030F0902030302020204" pitchFamily="66" charset="0"/>
                <a:ea typeface="微软雅黑" panose="020B0503020204020204" pitchFamily="34" charset="-122"/>
              </a:rPr>
              <a:t>tatus: Modelling discussion and draft preparation </a:t>
            </a:r>
          </a:p>
        </p:txBody>
      </p:sp>
    </p:spTree>
    <p:extLst>
      <p:ext uri="{BB962C8B-B14F-4D97-AF65-F5344CB8AC3E}">
        <p14:creationId xmlns:p14="http://schemas.microsoft.com/office/powerpoint/2010/main" val="376715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D95CD-B72B-BA26-5C6B-02F1AA2B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609284"/>
          </a:xfrm>
        </p:spPr>
        <p:txBody>
          <a:bodyPr/>
          <a:lstStyle/>
          <a:p>
            <a:r>
              <a:rPr lang="en-CN" dirty="0"/>
              <a:t>1.3:  BL Lacertae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C15789-D164-5F42-B4B3-671EE7F0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237A2-FA65-B840-720C-B5FE3FBD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11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A4CA0B5-24B4-DE76-B793-97ECAE11C51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07" y="644884"/>
            <a:ext cx="3709586" cy="2747842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id="{D439DD52-52AF-6381-650F-39536573D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71"/>
          <a:stretch>
            <a:fillRect/>
          </a:stretch>
        </p:blipFill>
        <p:spPr>
          <a:xfrm>
            <a:off x="46305" y="873072"/>
            <a:ext cx="3649403" cy="5331019"/>
          </a:xfrm>
          <a:prstGeom prst="rect">
            <a:avLst/>
          </a:prstGeom>
        </p:spPr>
      </p:pic>
      <p:sp>
        <p:nvSpPr>
          <p:cNvPr id="11" name="文本框 1">
            <a:extLst>
              <a:ext uri="{FF2B5EF4-FFF2-40B4-BE49-F238E27FC236}">
                <a16:creationId xmlns:a16="http://schemas.microsoft.com/office/drawing/2014/main" id="{A0223919-7310-AEBE-0ECC-A8C5CD9137C5}"/>
              </a:ext>
            </a:extLst>
          </p:cNvPr>
          <p:cNvSpPr txBox="1"/>
          <p:nvPr/>
        </p:nvSpPr>
        <p:spPr>
          <a:xfrm>
            <a:off x="7791693" y="244380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WCDA</a:t>
            </a:r>
            <a:r>
              <a:rPr lang="zh-CN" altLang="en-US" dirty="0"/>
              <a:t> </a:t>
            </a:r>
            <a:r>
              <a:rPr lang="en-US" altLang="zh-CN" dirty="0"/>
              <a:t>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Using more than 4 years of WCDA data, BL Lacertae is detected with significance of 9 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4 outbursts in total with </a:t>
            </a:r>
            <a:r>
              <a:rPr lang="en-US" altLang="zh-CN" dirty="0">
                <a:solidFill>
                  <a:srgbClr val="00B050"/>
                </a:solidFill>
              </a:rPr>
              <a:t>duration ranging from 2 days to 6 months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The flux of </a:t>
            </a:r>
            <a:r>
              <a:rPr lang="en-US" altLang="zh-CN" dirty="0">
                <a:solidFill>
                  <a:srgbClr val="FF0000"/>
                </a:solidFill>
              </a:rPr>
              <a:t>outburst4 is the highest </a:t>
            </a:r>
            <a:r>
              <a:rPr lang="en-US" altLang="zh-CN" dirty="0"/>
              <a:t>ever.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Multi-wavelength LCs show interesting features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potential SED evolution in O3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disappeared TeV flare before O4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E93A9D-882A-7726-24E9-D827DE2B5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422" y="3244843"/>
            <a:ext cx="3709586" cy="23042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529322-E3A7-3C24-4E18-1B23F1F2FD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959" y="3429000"/>
            <a:ext cx="3393940" cy="2243001"/>
          </a:xfrm>
          <a:prstGeom prst="rect">
            <a:avLst/>
          </a:prstGeom>
        </p:spPr>
      </p:pic>
      <p:sp>
        <p:nvSpPr>
          <p:cNvPr id="17" name="文本框 1">
            <a:extLst>
              <a:ext uri="{FF2B5EF4-FFF2-40B4-BE49-F238E27FC236}">
                <a16:creationId xmlns:a16="http://schemas.microsoft.com/office/drawing/2014/main" id="{7D294A43-16EC-7A9F-2E59-4F960DB6069C}"/>
              </a:ext>
            </a:extLst>
          </p:cNvPr>
          <p:cNvSpPr txBox="1"/>
          <p:nvPr/>
        </p:nvSpPr>
        <p:spPr>
          <a:xfrm>
            <a:off x="5373085" y="5534667"/>
            <a:ext cx="66670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Next</a:t>
            </a:r>
            <a:endParaRPr lang="en-US" altLang="zh-C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Detailed analysis of O3 and O4.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PSD</a:t>
            </a:r>
            <a:r>
              <a:rPr lang="zh-CN" altLang="en-US" dirty="0"/>
              <a:t>： </a:t>
            </a:r>
            <a:r>
              <a:rPr lang="en-US" altLang="zh-CN" dirty="0"/>
              <a:t>Deviate from simple power-law?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Multi-wavelength DCF</a:t>
            </a:r>
          </a:p>
        </p:txBody>
      </p:sp>
    </p:spTree>
    <p:extLst>
      <p:ext uri="{BB962C8B-B14F-4D97-AF65-F5344CB8AC3E}">
        <p14:creationId xmlns:p14="http://schemas.microsoft.com/office/powerpoint/2010/main" val="215741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FF25CE-41DC-95C5-A856-372DD3346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92" y="160171"/>
            <a:ext cx="5435876" cy="507680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+mj-lt"/>
              </a:rPr>
              <a:t>1.4: H 1426+428</a:t>
            </a:r>
            <a:endParaRPr lang="zh-CN" altLang="en-US" sz="3600" dirty="0">
              <a:latin typeface="+mj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ACBFDD-99BF-303D-2D43-F5053710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0" y="1030348"/>
            <a:ext cx="3737372" cy="435133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Source Type: HBL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Discovered by Whipple in 2002</a:t>
            </a:r>
            <a:r>
              <a:rPr lang="zh-CN" altLang="en-US" sz="2000" dirty="0">
                <a:latin typeface="+mj-lt"/>
              </a:rPr>
              <a:t>、</a:t>
            </a:r>
            <a:endParaRPr lang="en-US" altLang="zh-CN" sz="2000" dirty="0">
              <a:latin typeface="+mj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z = 0.129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Position: 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R.A.:</a:t>
            </a:r>
            <a:r>
              <a:rPr lang="zh-CN" altLang="en-US" dirty="0">
                <a:latin typeface="+mj-lt"/>
              </a:rPr>
              <a:t> </a:t>
            </a:r>
            <a:r>
              <a:rPr lang="en-US" altLang="zh-CN" dirty="0">
                <a:latin typeface="+mj-lt"/>
              </a:rPr>
              <a:t>217.17°   Dec.:</a:t>
            </a:r>
            <a:r>
              <a:rPr lang="zh-CN" altLang="en-US" dirty="0">
                <a:latin typeface="+mj-lt"/>
              </a:rPr>
              <a:t> </a:t>
            </a:r>
            <a:r>
              <a:rPr lang="en-US" altLang="zh-CN" dirty="0">
                <a:latin typeface="+mj-lt"/>
              </a:rPr>
              <a:t>42.67°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Spectral Index: 3.5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j-lt"/>
              </a:rPr>
              <a:t>WCDA observation</a:t>
            </a:r>
          </a:p>
          <a:p>
            <a:pPr marL="702900" lvl="1" fontAlgn="ctr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TS=133</a:t>
            </a:r>
          </a:p>
          <a:p>
            <a:pPr marL="702900" lvl="1" fontAlgn="ctr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No flaring has been identified.</a:t>
            </a:r>
          </a:p>
          <a:p>
            <a:pPr marL="702900" lvl="1" fontAlgn="ctr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FF0000"/>
                </a:solidFill>
                <a:latin typeface="+mj-lt"/>
              </a:rPr>
              <a:t>No IC peak @ SED</a:t>
            </a:r>
            <a:endParaRPr lang="zh-CN" altLang="zh-CN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内容占位符 9" descr="图表&#10;&#10;AI 生成的内容可能不正确。">
            <a:extLst>
              <a:ext uri="{FF2B5EF4-FFF2-40B4-BE49-F238E27FC236}">
                <a16:creationId xmlns:a16="http://schemas.microsoft.com/office/drawing/2014/main" id="{0AF2B154-92C4-C7E1-2D9E-5E56447F7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636979"/>
            <a:ext cx="3761704" cy="2792021"/>
          </a:xfrm>
          <a:prstGeom prst="rect">
            <a:avLst/>
          </a:prstGeom>
        </p:spPr>
      </p:pic>
      <p:pic>
        <p:nvPicPr>
          <p:cNvPr id="5" name="内容占位符 8" descr="图片包含 游戏机, 物体, 海&#10;&#10;AI 生成的内容可能不正确。">
            <a:extLst>
              <a:ext uri="{FF2B5EF4-FFF2-40B4-BE49-F238E27FC236}">
                <a16:creationId xmlns:a16="http://schemas.microsoft.com/office/drawing/2014/main" id="{9752B362-2753-AE39-71E0-2A3CEBE40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440" y="3867119"/>
            <a:ext cx="8579277" cy="2497846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71B54B0E-3372-1E76-789D-45E0F12F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979" y="816806"/>
            <a:ext cx="3165355" cy="268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40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914F3E-6AD4-4614-80C8-D7CE83F28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94" y="63417"/>
            <a:ext cx="4919422" cy="629279"/>
          </a:xfrm>
        </p:spPr>
        <p:txBody>
          <a:bodyPr/>
          <a:lstStyle/>
          <a:p>
            <a:r>
              <a:rPr lang="en-US" altLang="zh-CN" dirty="0">
                <a:latin typeface="+mj-lt"/>
              </a:rPr>
              <a:t>1.5:  RGB J2056+496</a:t>
            </a:r>
            <a:endParaRPr lang="zh-CN" altLang="en-US" dirty="0">
              <a:latin typeface="+mj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A3B09E-B6B6-4555-B838-155F7E5F7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67" y="836712"/>
            <a:ext cx="4055571" cy="58326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Source Type: 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Discovered by VERITAS in 2016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FF0000"/>
                </a:solidFill>
                <a:latin typeface="+mj-lt"/>
              </a:rPr>
              <a:t>Unknown redshift blazar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Position: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R.A.: 314.18°, Dec.: 49.67°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Micro-quasar candidate LS III +4913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RA: 314.175°, DEC: 49.671°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13 arc-seconds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WCDA observation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20210308-20250731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TS=30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zh-CN" dirty="0">
                <a:latin typeface="+mj-lt"/>
              </a:rPr>
              <a:t>No flaring behavior has been identified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altLang="zh-CN" dirty="0">
              <a:latin typeface="+mj-lt"/>
            </a:endParaRPr>
          </a:p>
        </p:txBody>
      </p:sp>
      <p:pic>
        <p:nvPicPr>
          <p:cNvPr id="4" name="图片 2" descr="图表&#10;&#10;AI 生成的内容可能不正确。">
            <a:extLst>
              <a:ext uri="{FF2B5EF4-FFF2-40B4-BE49-F238E27FC236}">
                <a16:creationId xmlns:a16="http://schemas.microsoft.com/office/drawing/2014/main" id="{D7B813E9-0F71-15BB-42FC-2EFC4BA80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2996670"/>
            <a:ext cx="4487618" cy="3313705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5E6DB415-3F1F-5CCD-0A60-1B66FFB9D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781" y="378056"/>
            <a:ext cx="8005750" cy="233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4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ECF5C-B6BF-A64B-D73C-65B106A9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j-lt"/>
              </a:rPr>
              <a:t>1.6-1.7:</a:t>
            </a:r>
            <a:r>
              <a:rPr lang="zh-CN" altLang="en-US" dirty="0">
                <a:latin typeface="+mj-lt"/>
              </a:rPr>
              <a:t> </a:t>
            </a:r>
            <a:r>
              <a:rPr lang="en-US" altLang="zh-CN" dirty="0">
                <a:latin typeface="+mj-lt"/>
                <a:cs typeface="MV Boli" panose="020F0502020204030204" pitchFamily="34" charset="0"/>
              </a:rPr>
              <a:t>HBL 1ES 1741+196 and EHBL TXS0210+515</a:t>
            </a:r>
            <a:endParaRPr lang="en-CN" dirty="0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191780-CE32-1137-5543-9D5BFE9F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0EE83-0F7E-7A79-429E-296BB54DC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14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18A50A-0FE5-04CB-12D9-50C376F3024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4506972"/>
            <a:ext cx="11175032" cy="2018372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Dataset: March 5, 2021 to July 31, 2025, covering an energy range of 1TeV to 20TeV. </a:t>
            </a:r>
          </a:p>
          <a:p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Key analysis results are presented in the figures below. VHE gamma-ray emission was detected from two blazars: HBL 1ES 1741+196 (R.A. = 265.99°, Dec. = 19.59°, z = 0.084) and EHBL TXS 0210+515 (R.A. = 33.57°, Dec. = 51.75°, z = 0.049), with statistical significances of 7.0 </a:t>
            </a:r>
            <a:r>
              <a:rPr lang="en-US" altLang="zh-CN" sz="2600" b="0" dirty="0" err="1">
                <a:latin typeface="+mn-lt"/>
                <a:ea typeface="Batang" panose="02030600000101010101" pitchFamily="18" charset="-127"/>
              </a:rPr>
              <a:t>σ</a:t>
            </a:r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 and 6.5 </a:t>
            </a:r>
            <a:r>
              <a:rPr lang="en-US" altLang="zh-CN" sz="2600" b="0" dirty="0" err="1">
                <a:latin typeface="+mn-lt"/>
                <a:ea typeface="Batang" panose="02030600000101010101" pitchFamily="18" charset="-127"/>
              </a:rPr>
              <a:t>σ</a:t>
            </a:r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 respectively (left panel). </a:t>
            </a:r>
          </a:p>
          <a:p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The energy spectra of the two sources are shown in the middle panel, with spectral indices of 2.4±0.2 (1ES 1741+196) and 2.2±0.3 (TXS 0210+515). </a:t>
            </a:r>
          </a:p>
          <a:p>
            <a:r>
              <a:rPr lang="en-US" altLang="zh-CN" sz="2600" b="0" dirty="0">
                <a:latin typeface="+mn-lt"/>
                <a:ea typeface="Batang" panose="02030600000101010101" pitchFamily="18" charset="-127"/>
              </a:rPr>
              <a:t>Notably, no high-flux states (flares) were observed for either blazar during the observation period.</a:t>
            </a:r>
          </a:p>
        </p:txBody>
      </p:sp>
      <p:grpSp>
        <p:nvGrpSpPr>
          <p:cNvPr id="8" name="组合 47">
            <a:extLst>
              <a:ext uri="{FF2B5EF4-FFF2-40B4-BE49-F238E27FC236}">
                <a16:creationId xmlns:a16="http://schemas.microsoft.com/office/drawing/2014/main" id="{0DDE808A-A5BE-5E10-AB9F-0D258E1C033B}"/>
              </a:ext>
            </a:extLst>
          </p:cNvPr>
          <p:cNvGrpSpPr/>
          <p:nvPr/>
        </p:nvGrpSpPr>
        <p:grpSpPr>
          <a:xfrm>
            <a:off x="835936" y="850298"/>
            <a:ext cx="10729192" cy="3459440"/>
            <a:chOff x="513245" y="18890170"/>
            <a:chExt cx="15647432" cy="8448974"/>
          </a:xfrm>
        </p:grpSpPr>
        <p:grpSp>
          <p:nvGrpSpPr>
            <p:cNvPr id="9" name="组合 9">
              <a:extLst>
                <a:ext uri="{FF2B5EF4-FFF2-40B4-BE49-F238E27FC236}">
                  <a16:creationId xmlns:a16="http://schemas.microsoft.com/office/drawing/2014/main" id="{0C4061F9-ED98-BF5B-346D-4EE843DDB02C}"/>
                </a:ext>
              </a:extLst>
            </p:cNvPr>
            <p:cNvGrpSpPr/>
            <p:nvPr/>
          </p:nvGrpSpPr>
          <p:grpSpPr>
            <a:xfrm>
              <a:off x="587250" y="22909200"/>
              <a:ext cx="7441387" cy="4429944"/>
              <a:chOff x="1021014" y="19195782"/>
              <a:chExt cx="7441387" cy="4429944"/>
            </a:xfrm>
          </p:grpSpPr>
          <p:pic>
            <p:nvPicPr>
              <p:cNvPr id="15" name="图片 2">
                <a:extLst>
                  <a:ext uri="{FF2B5EF4-FFF2-40B4-BE49-F238E27FC236}">
                    <a16:creationId xmlns:a16="http://schemas.microsoft.com/office/drawing/2014/main" id="{1A604019-A05F-D8D7-4700-F84C8B703E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21014" y="20060061"/>
                <a:ext cx="7441387" cy="3565665"/>
              </a:xfrm>
              <a:prstGeom prst="rect">
                <a:avLst/>
              </a:prstGeom>
            </p:spPr>
          </p:pic>
          <p:sp>
            <p:nvSpPr>
              <p:cNvPr id="16" name="文本框 8">
                <a:extLst>
                  <a:ext uri="{FF2B5EF4-FFF2-40B4-BE49-F238E27FC236}">
                    <a16:creationId xmlns:a16="http://schemas.microsoft.com/office/drawing/2014/main" id="{E4F1CCF8-DE7F-8D04-25B3-A30B55DCE392}"/>
                  </a:ext>
                </a:extLst>
              </p:cNvPr>
              <p:cNvSpPr txBox="1"/>
              <p:nvPr/>
            </p:nvSpPr>
            <p:spPr>
              <a:xfrm>
                <a:off x="3687435" y="19195782"/>
                <a:ext cx="3146061" cy="1124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</a:rPr>
                  <a:t>TXS0210+51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5</a:t>
                </a:r>
                <a:endParaRPr lang="zh-CN" altLang="en-US" sz="24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0" name="组合 10">
              <a:extLst>
                <a:ext uri="{FF2B5EF4-FFF2-40B4-BE49-F238E27FC236}">
                  <a16:creationId xmlns:a16="http://schemas.microsoft.com/office/drawing/2014/main" id="{0DABFA6B-98AC-FEB4-E0C6-3C27A86A7866}"/>
                </a:ext>
              </a:extLst>
            </p:cNvPr>
            <p:cNvGrpSpPr/>
            <p:nvPr/>
          </p:nvGrpSpPr>
          <p:grpSpPr>
            <a:xfrm>
              <a:off x="513245" y="18890170"/>
              <a:ext cx="7476397" cy="4312912"/>
              <a:chOff x="1019554" y="23163972"/>
              <a:chExt cx="7476397" cy="4312912"/>
            </a:xfrm>
          </p:grpSpPr>
          <p:pic>
            <p:nvPicPr>
              <p:cNvPr id="13" name="图片 4">
                <a:extLst>
                  <a:ext uri="{FF2B5EF4-FFF2-40B4-BE49-F238E27FC236}">
                    <a16:creationId xmlns:a16="http://schemas.microsoft.com/office/drawing/2014/main" id="{DBD9290B-0986-C64B-059B-5F84109689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9554" y="23911219"/>
                <a:ext cx="7476397" cy="3565665"/>
              </a:xfrm>
              <a:prstGeom prst="rect">
                <a:avLst/>
              </a:prstGeom>
            </p:spPr>
          </p:pic>
          <p:sp>
            <p:nvSpPr>
              <p:cNvPr id="14" name="文本框 40">
                <a:extLst>
                  <a:ext uri="{FF2B5EF4-FFF2-40B4-BE49-F238E27FC236}">
                    <a16:creationId xmlns:a16="http://schemas.microsoft.com/office/drawing/2014/main" id="{118FEE25-D6DE-2DDE-2E43-6C04B3528B2C}"/>
                  </a:ext>
                </a:extLst>
              </p:cNvPr>
              <p:cNvSpPr txBox="1"/>
              <p:nvPr/>
            </p:nvSpPr>
            <p:spPr>
              <a:xfrm>
                <a:off x="3552027" y="23163972"/>
                <a:ext cx="3143482" cy="1127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</a:rPr>
                  <a:t>1ES1741+196</a:t>
                </a:r>
                <a:endParaRPr lang="zh-CN" altLang="en-US" sz="2400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11" name="图片 44">
              <a:extLst>
                <a:ext uri="{FF2B5EF4-FFF2-40B4-BE49-F238E27FC236}">
                  <a16:creationId xmlns:a16="http://schemas.microsoft.com/office/drawing/2014/main" id="{5476A71D-C29D-6116-FCCC-D70B112C7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2791" y="19637417"/>
              <a:ext cx="8097886" cy="3586361"/>
            </a:xfrm>
            <a:prstGeom prst="rect">
              <a:avLst/>
            </a:prstGeom>
          </p:spPr>
        </p:pic>
        <p:pic>
          <p:nvPicPr>
            <p:cNvPr id="12" name="图片 45">
              <a:extLst>
                <a:ext uri="{FF2B5EF4-FFF2-40B4-BE49-F238E27FC236}">
                  <a16:creationId xmlns:a16="http://schemas.microsoft.com/office/drawing/2014/main" id="{BE5EDC19-3174-C85E-84A9-F786F0EE6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1509" y="23633939"/>
              <a:ext cx="8016906" cy="35656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5349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C7E679-4952-680F-84B0-894C3556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F25BC-A7E7-0607-E41F-2F9903827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15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F16284-BD68-887B-DC7A-5974BBAE7911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altLang="zh-CN" sz="2400" b="0" dirty="0">
                <a:latin typeface="+mj-lt"/>
                <a:cs typeface="Arial" panose="020B0604020202020204" pitchFamily="34" charset="0"/>
              </a:rPr>
              <a:t>We use WCDA data during 2021-03-09 to 2025-01-31 to analyze HESS J1943+213. The test statistic (TS) of the source is greater than 25, and its global spectral index is 3.19 ± 0.19.</a:t>
            </a:r>
          </a:p>
          <a:p>
            <a:r>
              <a:rPr lang="en-US" altLang="zh-CN" sz="2400" b="0" dirty="0">
                <a:latin typeface="+mj-lt"/>
                <a:cs typeface="Arial" panose="020B0604020202020204" pitchFamily="34" charset="0"/>
              </a:rPr>
              <a:t> Additionally, the half-year binned light curve reveals no significant variability was found.</a:t>
            </a:r>
          </a:p>
          <a:p>
            <a:r>
              <a:rPr lang="en-US" altLang="zh-CN" sz="2400" b="0" dirty="0">
                <a:latin typeface="+mj-lt"/>
                <a:cs typeface="Arial" panose="020B0604020202020204" pitchFamily="34" charset="0"/>
              </a:rPr>
              <a:t>Next step @ AI-aid data </a:t>
            </a:r>
          </a:p>
          <a:p>
            <a:pPr lvl="1"/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To refine our results.</a:t>
            </a:r>
          </a:p>
          <a:p>
            <a:endParaRPr lang="en-CN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0D6FA9E-52EE-508A-EC0C-42179E9CB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496"/>
            <a:ext cx="12174066" cy="759364"/>
          </a:xfrm>
        </p:spPr>
        <p:txBody>
          <a:bodyPr>
            <a:noAutofit/>
          </a:bodyPr>
          <a:lstStyle/>
          <a:p>
            <a:r>
              <a:rPr lang="en-US" altLang="zh-CN" sz="2600" kern="0" dirty="0"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1.8: HESS J1943+213, a mysterious source on Galactic plane </a:t>
            </a:r>
            <a:endParaRPr lang="en-CN" sz="2600" dirty="0"/>
          </a:p>
        </p:txBody>
      </p:sp>
      <p:pic>
        <p:nvPicPr>
          <p:cNvPr id="12" name="图片 109">
            <a:extLst>
              <a:ext uri="{FF2B5EF4-FFF2-40B4-BE49-F238E27FC236}">
                <a16:creationId xmlns:a16="http://schemas.microsoft.com/office/drawing/2014/main" id="{EA3DF17F-A026-6D67-518C-B914D35A371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777" y="2883005"/>
            <a:ext cx="5389563" cy="3270907"/>
          </a:xfrm>
          <a:prstGeom prst="rect">
            <a:avLst/>
          </a:prstGeom>
        </p:spPr>
      </p:pic>
      <p:pic>
        <p:nvPicPr>
          <p:cNvPr id="13" name="图片 108">
            <a:extLst>
              <a:ext uri="{FF2B5EF4-FFF2-40B4-BE49-F238E27FC236}">
                <a16:creationId xmlns:a16="http://schemas.microsoft.com/office/drawing/2014/main" id="{15B96A7A-B921-5738-CB4B-AC317714C7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73" y="850298"/>
            <a:ext cx="6189208" cy="210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9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963AAE9-D0C6-339A-F30D-9971EE52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1.9:  HBL RX J0648.7+1516</a:t>
            </a:r>
            <a:endParaRPr lang="en-CN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7F2E1-A392-98A7-D2DC-8CE0F7D6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27D444E0-C2C7-4E72-88D4-E4C5CE8BDB62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0CF7F-81EC-F716-C28C-F8CC90DD6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16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D876731B-6DD6-F95B-6033-A555BA2F79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083" y="963545"/>
            <a:ext cx="4228410" cy="5051491"/>
          </a:xfrm>
        </p:spPr>
        <p:txBody>
          <a:bodyPr>
            <a:normAutofit/>
          </a:bodyPr>
          <a:lstStyle/>
          <a:p>
            <a:r>
              <a:rPr lang="en-US" altLang="zh-CN" sz="2400" b="0" dirty="0">
                <a:solidFill>
                  <a:schemeClr val="tx2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Source Information</a:t>
            </a:r>
          </a:p>
          <a:p>
            <a:pPr lvl="1"/>
            <a:r>
              <a:rPr lang="en-US" altLang="zh-CN" sz="2400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Discovered by VERITAS in 2010</a:t>
            </a:r>
          </a:p>
          <a:p>
            <a:pPr lvl="1"/>
            <a:r>
              <a:rPr lang="en-US" altLang="zh-CN" sz="2400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Position: R.A.: 102.19°, Dec.: 15.27°</a:t>
            </a:r>
          </a:p>
          <a:p>
            <a:pPr lvl="1"/>
            <a:r>
              <a:rPr lang="en-US" altLang="zh-CN" sz="2400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z = 0.179</a:t>
            </a:r>
          </a:p>
          <a:p>
            <a:pPr lvl="1"/>
            <a:r>
              <a:rPr lang="en-US" altLang="zh-CN" sz="2400" dirty="0">
                <a:solidFill>
                  <a:srgbClr val="FF000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located @ </a:t>
            </a:r>
            <a:r>
              <a:rPr lang="en-US" altLang="zh-CN" sz="2400" dirty="0" err="1">
                <a:solidFill>
                  <a:srgbClr val="FF000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Geminga</a:t>
            </a:r>
            <a:r>
              <a:rPr lang="en-US" altLang="zh-CN" sz="2400" dirty="0">
                <a:solidFill>
                  <a:srgbClr val="FF0000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 region</a:t>
            </a:r>
          </a:p>
          <a:p>
            <a:r>
              <a:rPr lang="en-US" altLang="zh-CN" sz="2400" b="0" dirty="0">
                <a:solidFill>
                  <a:schemeClr val="tx2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WCDA Observation</a:t>
            </a:r>
          </a:p>
          <a:p>
            <a:pPr lvl="1"/>
            <a:r>
              <a:rPr lang="en-US" sz="2400" dirty="0">
                <a:latin typeface="+mn-lt"/>
              </a:rPr>
              <a:t>D</a:t>
            </a:r>
            <a:r>
              <a:rPr lang="en-CN" sz="2400" dirty="0">
                <a:latin typeface="+mn-lt"/>
              </a:rPr>
              <a:t>ata:202103-202603</a:t>
            </a:r>
          </a:p>
          <a:p>
            <a:pPr lvl="1"/>
            <a:r>
              <a:rPr lang="en-US" sz="2400" dirty="0">
                <a:latin typeface="+mn-lt"/>
              </a:rPr>
              <a:t>A</a:t>
            </a:r>
            <a:r>
              <a:rPr lang="en-CN" sz="2400" dirty="0">
                <a:latin typeface="+mn-lt"/>
              </a:rPr>
              <a:t> flaring event is conintuing @ 5 sigma</a:t>
            </a:r>
          </a:p>
          <a:p>
            <a:pPr lvl="1"/>
            <a:r>
              <a:rPr lang="en-US" altLang="zh-CN" sz="2400" dirty="0">
                <a:latin typeface="+mn-lt"/>
              </a:rPr>
              <a:t>Index: 3.3 </a:t>
            </a:r>
          </a:p>
          <a:p>
            <a:endParaRPr lang="en-US" altLang="zh-CN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92699033-B7D3-BCD3-7BE9-3F6A1006A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904" y="85622"/>
            <a:ext cx="5976664" cy="2162323"/>
          </a:xfrm>
          <a:prstGeom prst="rect">
            <a:avLst/>
          </a:prstGeom>
        </p:spPr>
      </p:pic>
      <p:pic>
        <p:nvPicPr>
          <p:cNvPr id="2" name="内容占位符 3" descr="图片包含 物体, 游戏机, 测量, 海&#10;&#10;AI 生成的内容可能不正确。">
            <a:extLst>
              <a:ext uri="{FF2B5EF4-FFF2-40B4-BE49-F238E27FC236}">
                <a16:creationId xmlns:a16="http://schemas.microsoft.com/office/drawing/2014/main" id="{C648F33D-E374-C227-A2E7-129BF1F5B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302" y="4832942"/>
            <a:ext cx="6475266" cy="1809660"/>
          </a:xfrm>
          <a:prstGeom prst="rect">
            <a:avLst/>
          </a:prstGeom>
        </p:spPr>
      </p:pic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A5C388DE-C2F5-3389-CD79-4758D179C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24" y="2550053"/>
            <a:ext cx="2931190" cy="2083765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9175D0C3-D61A-0B7D-70F7-D0EC3B8B3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572" y="2447069"/>
            <a:ext cx="2641600" cy="228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09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F033B-0B42-C868-C183-397E57F32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576064"/>
          </a:xfrm>
        </p:spPr>
        <p:txBody>
          <a:bodyPr>
            <a:normAutofit fontScale="90000"/>
          </a:bodyPr>
          <a:lstStyle/>
          <a:p>
            <a:r>
              <a:rPr lang="en-CN" dirty="0"/>
              <a:t>2. real-time monitoring status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CC7F19-7632-9D54-26EE-6D4D15623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A0DB5C-DC76-EA56-34BF-1844F7736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17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2B0B5E1-0697-AA01-6903-46220AD7EC0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3577121"/>
            <a:ext cx="5387975" cy="2454338"/>
          </a:xfrm>
          <a:prstGeom prst="rect">
            <a:avLst/>
          </a:prstGeom>
        </p:spPr>
      </p:pic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D48F8D8-F516-D6C2-B459-50FB1E9AD5A9}"/>
              </a:ext>
            </a:extLst>
          </p:cNvPr>
          <p:cNvSpPr txBox="1">
            <a:spLocks/>
          </p:cNvSpPr>
          <p:nvPr/>
        </p:nvSpPr>
        <p:spPr>
          <a:xfrm>
            <a:off x="263352" y="1191190"/>
            <a:ext cx="6054710" cy="107234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" pitchFamily="2" charset="2"/>
              <a:buChar char="u"/>
              <a:defRPr kumimoji="0" sz="2200" b="1" kern="12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Char char="n"/>
              <a:defRPr kumimoji="0" sz="2000" kern="1200">
                <a:solidFill>
                  <a:schemeClr val="tx2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1800" kern="12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400" kern="120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902030302020204" pitchFamily="66" charset="0"/>
              </a:rPr>
              <a:t>Candidate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N" sz="1600" dirty="0">
                <a:latin typeface="Comic Sans MS" panose="030F0902030302020204" pitchFamily="66" charset="0"/>
              </a:rPr>
              <a:t>Duration: 0.5,1,2,4 transits</a:t>
            </a:r>
            <a:endParaRPr lang="en-CN" sz="1600" b="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902030302020204" pitchFamily="66" charset="0"/>
              </a:rPr>
              <a:t>A</a:t>
            </a:r>
            <a:r>
              <a:rPr lang="en-CN" sz="1600" dirty="0">
                <a:latin typeface="Comic Sans MS" panose="030F0902030302020204" pitchFamily="66" charset="0"/>
              </a:rPr>
              <a:t>lert threshold </a:t>
            </a:r>
            <a:r>
              <a:rPr lang="en-CN" sz="1600" dirty="0">
                <a:latin typeface="Comic Sans MS" panose="030F0902030302020204" pitchFamily="66" charset="0"/>
                <a:sym typeface="Wingdings" pitchFamily="2" charset="2"/>
              </a:rPr>
              <a:t></a:t>
            </a:r>
            <a:r>
              <a:rPr lang="en-CN" sz="1600" dirty="0">
                <a:latin typeface="Comic Sans MS" panose="030F0902030302020204" pitchFamily="66" charset="0"/>
              </a:rPr>
              <a:t> the false alarm rate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CN" sz="1600" dirty="0">
              <a:latin typeface="Comic Sans MS" panose="030F09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3178F2-7998-9F53-990A-51803C402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2181455"/>
            <a:ext cx="4812659" cy="15269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BBBAB0-D4AD-774C-32B9-B85D79EAED88}"/>
              </a:ext>
            </a:extLst>
          </p:cNvPr>
          <p:cNvSpPr txBox="1"/>
          <p:nvPr/>
        </p:nvSpPr>
        <p:spPr bwMode="auto">
          <a:xfrm>
            <a:off x="645443" y="664334"/>
            <a:ext cx="3491212" cy="458908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Phase I: S</a:t>
            </a:r>
            <a:r>
              <a:rPr lang="en-CN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elected candidated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9E460A33-BD84-577C-FDBC-7011158F85DB}"/>
              </a:ext>
            </a:extLst>
          </p:cNvPr>
          <p:cNvSpPr/>
          <p:nvPr/>
        </p:nvSpPr>
        <p:spPr>
          <a:xfrm>
            <a:off x="5507311" y="3140968"/>
            <a:ext cx="1524793" cy="720080"/>
          </a:xfrm>
          <a:prstGeom prst="rightArrow">
            <a:avLst>
              <a:gd name="adj1" fmla="val 0"/>
              <a:gd name="adj2" fmla="val 50000"/>
            </a:avLst>
          </a:prstGeom>
        </p:spPr>
        <p:txBody>
          <a:bodyPr wrap="none" rtlCol="0" anchor="ctr">
            <a:spAutoFit/>
          </a:bodyPr>
          <a:lstStyle/>
          <a:p>
            <a:pPr algn="ctr"/>
            <a:endParaRPr lang="en-CN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E849B4-713D-86F3-9376-265EAC497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11" y="1062639"/>
            <a:ext cx="6054710" cy="473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60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9FEBD-5008-BF7A-7C50-394F3C27D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1B1C6-0A30-C251-69CA-A2801F649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P</a:t>
            </a:r>
            <a:r>
              <a:rPr lang="en-CN" dirty="0"/>
              <a:t>hase II: full sky monitoring status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78B48F-417B-2089-D3EC-D24A1C9C7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5889C-930A-E50E-2C6A-4EE09135B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18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95CE54-724C-6B80-F791-B25C54F3B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5" y="1359235"/>
            <a:ext cx="3961816" cy="4227201"/>
          </a:xfrm>
          <a:prstGeom prst="rect">
            <a:avLst/>
          </a:prstGeom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D60A7771-AD70-F694-9686-B9976E18939C}"/>
              </a:ext>
            </a:extLst>
          </p:cNvPr>
          <p:cNvSpPr/>
          <p:nvPr/>
        </p:nvSpPr>
        <p:spPr>
          <a:xfrm>
            <a:off x="5507311" y="3140968"/>
            <a:ext cx="1524793" cy="720080"/>
          </a:xfrm>
          <a:prstGeom prst="rightArrow">
            <a:avLst>
              <a:gd name="adj1" fmla="val 0"/>
              <a:gd name="adj2" fmla="val 50000"/>
            </a:avLst>
          </a:prstGeom>
        </p:spPr>
        <p:txBody>
          <a:bodyPr wrap="none" rtlCol="0" anchor="ctr">
            <a:spAutoFit/>
          </a:bodyPr>
          <a:lstStyle/>
          <a:p>
            <a:pPr algn="ctr"/>
            <a:endParaRPr lang="en-CN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51199-7EA9-D7F1-976A-E255572815F9}"/>
              </a:ext>
            </a:extLst>
          </p:cNvPr>
          <p:cNvSpPr txBox="1"/>
          <p:nvPr/>
        </p:nvSpPr>
        <p:spPr bwMode="auto">
          <a:xfrm>
            <a:off x="1408115" y="6273075"/>
            <a:ext cx="9723184" cy="491738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 1 works very normal, now phase 2 is under test running</a:t>
            </a:r>
            <a:endParaRPr lang="en-CN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 descr="ts_dist_windows.png">
            <a:extLst>
              <a:ext uri="{FF2B5EF4-FFF2-40B4-BE49-F238E27FC236}">
                <a16:creationId xmlns:a16="http://schemas.microsoft.com/office/drawing/2014/main" id="{34E0C4F7-F62B-3984-18E3-D9A692DFE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834" y="4102695"/>
            <a:ext cx="6173661" cy="209121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0E17939-ED1E-7AE6-C997-020E6C6956B5}"/>
              </a:ext>
            </a:extLst>
          </p:cNvPr>
          <p:cNvSpPr txBox="1"/>
          <p:nvPr/>
        </p:nvSpPr>
        <p:spPr>
          <a:xfrm>
            <a:off x="4225227" y="745967"/>
            <a:ext cx="3741545" cy="3377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800" b="1" i="0" dirty="0">
                <a:solidFill>
                  <a:srgbClr val="1F4E79"/>
                </a:solidFill>
                <a:latin typeface="微软雅黑"/>
                <a:ea typeface="微软雅黑"/>
              </a:rPr>
              <a:t>▪ </a:t>
            </a:r>
            <a:r>
              <a:rPr sz="18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工作方式</a:t>
            </a:r>
            <a:endParaRPr sz="1800" b="1" i="0" dirty="0">
              <a:solidFill>
                <a:srgbClr val="1F4E79"/>
              </a:solidFill>
              <a:latin typeface="微软雅黑"/>
              <a:ea typeface="微软雅黑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– 32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天滑动窗口累加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 +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平滑，逐像素计算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 TS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–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每日更新，银道面自动掩蔽</a:t>
            </a:r>
            <a:endParaRPr sz="1450" b="0" i="0" dirty="0">
              <a:solidFill>
                <a:srgbClr val="595959"/>
              </a:solidFill>
              <a:latin typeface="微软雅黑"/>
              <a:ea typeface="微软雅黑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–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告警按误报率分两档阈值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（≈10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次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/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年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、≈1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次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/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年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）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800" b="1" i="0" dirty="0">
                <a:solidFill>
                  <a:srgbClr val="1F4E79"/>
                </a:solidFill>
                <a:latin typeface="微软雅黑"/>
                <a:ea typeface="微软雅黑"/>
              </a:rPr>
              <a:t>▪ </a:t>
            </a:r>
            <a:r>
              <a:rPr sz="18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可靠性验证</a:t>
            </a:r>
            <a:endParaRPr sz="1800" b="1" i="0" dirty="0">
              <a:solidFill>
                <a:srgbClr val="1F4E79"/>
              </a:solidFill>
              <a:latin typeface="微软雅黑"/>
              <a:ea typeface="微软雅黑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– 1–32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天各窗口：实测</a:t>
            </a: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 TS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分布与模拟高度吻合</a:t>
            </a:r>
            <a:endParaRPr sz="1450" b="0" i="0" dirty="0">
              <a:solidFill>
                <a:srgbClr val="595959"/>
              </a:solidFill>
              <a:latin typeface="微软雅黑"/>
              <a:ea typeface="微软雅黑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50" b="0" i="0" dirty="0">
                <a:solidFill>
                  <a:srgbClr val="595959"/>
                </a:solidFill>
                <a:latin typeface="微软雅黑"/>
                <a:ea typeface="微软雅黑"/>
              </a:rPr>
              <a:t>– </a:t>
            </a:r>
            <a:r>
              <a:rPr sz="1450" b="0" i="0" dirty="0" err="1">
                <a:solidFill>
                  <a:srgbClr val="595959"/>
                </a:solidFill>
                <a:latin typeface="微软雅黑"/>
                <a:ea typeface="微软雅黑"/>
              </a:rPr>
              <a:t>误报模型可靠，阈值可定量设定</a:t>
            </a:r>
            <a:endParaRPr sz="1450" b="0" i="0" dirty="0">
              <a:solidFill>
                <a:srgbClr val="595959"/>
              </a:solidFill>
              <a:latin typeface="微软雅黑"/>
              <a:ea typeface="微软雅黑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448B5A4-A3BB-D369-DA94-BCFC4DE51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743208"/>
            <a:ext cx="3250232" cy="311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97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121E5-2A15-F626-BD1F-FD2BD5FE8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LHAASO-WCDA Monitor webpage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4C3525-F769-BBB9-5906-BDC859B7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FF3F2B-4143-5AAE-529F-30E255B2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19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9FBF05-C296-5D5B-1A73-A32E397214A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780190"/>
            <a:ext cx="5389563" cy="3297620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32526E0-6284-CE91-7A46-13B47B0A5E4A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62" y="1849151"/>
            <a:ext cx="5387975" cy="31596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A509A7-B3E5-4B4D-AE82-2AD4DD15B993}"/>
              </a:ext>
            </a:extLst>
          </p:cNvPr>
          <p:cNvSpPr txBox="1"/>
          <p:nvPr/>
        </p:nvSpPr>
        <p:spPr bwMode="auto">
          <a:xfrm>
            <a:off x="2958927" y="5669521"/>
            <a:ext cx="5387975" cy="45890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CN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http://wcdadqm.ihep.ac.cn/monitor/login</a:t>
            </a:r>
          </a:p>
        </p:txBody>
      </p:sp>
    </p:spTree>
    <p:extLst>
      <p:ext uri="{BB962C8B-B14F-4D97-AF65-F5344CB8AC3E}">
        <p14:creationId xmlns:p14="http://schemas.microsoft.com/office/powerpoint/2010/main" val="174904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F51EE-C5E8-628A-BEEA-8B5CC4EA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outline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34EC6-382C-7009-D080-659E54D3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BCBFDAF5-0B3F-4B8F-9243-63CD9ED3DA8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A73C-3DC5-86DE-C2B0-97084100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2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28C7B-E559-4CDB-019A-E21246F415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Scientific target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Extragalactic sky map @ L</a:t>
            </a:r>
            <a:r>
              <a:rPr lang="en-CN" dirty="0"/>
              <a:t>ong-term observation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CN" dirty="0"/>
              <a:t>ach source status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</a:t>
            </a:r>
            <a:r>
              <a:rPr lang="en-CN" dirty="0"/>
              <a:t>eal-time monitoring @ transient searching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dirty="0"/>
              <a:t>P</a:t>
            </a:r>
            <a:r>
              <a:rPr lang="en-CN" dirty="0"/>
              <a:t>hase-I: selected sources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/>
              <a:t>Phase-II: full-sky monitoring</a:t>
            </a:r>
          </a:p>
          <a:p>
            <a:pPr marL="1062900" lvl="2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CN" dirty="0"/>
              <a:t> new TeV emitter source: 4C + 42.22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N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N" dirty="0"/>
              <a:t>Outlook</a:t>
            </a:r>
          </a:p>
        </p:txBody>
      </p:sp>
    </p:spTree>
    <p:extLst>
      <p:ext uri="{BB962C8B-B14F-4D97-AF65-F5344CB8AC3E}">
        <p14:creationId xmlns:p14="http://schemas.microsoft.com/office/powerpoint/2010/main" val="4266803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7D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10515600" cy="53309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科学亮</a:t>
            </a:r>
            <a:r>
              <a:rPr lang="zh-CN" altLang="en-US" sz="2700" b="1" i="0" dirty="0">
                <a:solidFill>
                  <a:srgbClr val="1F4E79"/>
                </a:solidFill>
                <a:latin typeface="微软雅黑"/>
                <a:ea typeface="微软雅黑"/>
              </a:rPr>
              <a:t>点</a:t>
            </a:r>
            <a:r>
              <a:rPr sz="2700" b="1" i="0" dirty="0">
                <a:solidFill>
                  <a:srgbClr val="1F4E79"/>
                </a:solidFill>
                <a:latin typeface="微软雅黑"/>
                <a:ea typeface="微软雅黑"/>
              </a:rPr>
              <a:t>：</a:t>
            </a:r>
            <a:r>
              <a:rPr sz="27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新</a:t>
            </a:r>
            <a:r>
              <a:rPr sz="2700" b="1" i="0" dirty="0">
                <a:solidFill>
                  <a:srgbClr val="1F4E79"/>
                </a:solidFill>
                <a:latin typeface="微软雅黑"/>
                <a:ea typeface="微软雅黑"/>
              </a:rPr>
              <a:t> </a:t>
            </a:r>
            <a:r>
              <a:rPr sz="27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TeV</a:t>
            </a:r>
            <a:r>
              <a:rPr sz="2700" b="1" i="0" dirty="0">
                <a:solidFill>
                  <a:srgbClr val="1F4E79"/>
                </a:solidFill>
                <a:latin typeface="微软雅黑"/>
                <a:ea typeface="微软雅黑"/>
              </a:rPr>
              <a:t> </a:t>
            </a:r>
            <a:r>
              <a:rPr sz="2700" b="1" i="0" dirty="0" err="1">
                <a:solidFill>
                  <a:srgbClr val="1F4E79"/>
                </a:solidFill>
                <a:latin typeface="微软雅黑"/>
                <a:ea typeface="微软雅黑"/>
              </a:rPr>
              <a:t>源</a:t>
            </a:r>
            <a:r>
              <a:rPr sz="2700" b="1" i="0" dirty="0">
                <a:solidFill>
                  <a:srgbClr val="1F4E79"/>
                </a:solidFill>
                <a:latin typeface="微软雅黑"/>
                <a:ea typeface="微软雅黑"/>
              </a:rPr>
              <a:t> 4C+42.22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1463040" cy="27432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505895" y="6473952"/>
            <a:ext cx="502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8C8C8C"/>
                </a:solidFill>
                <a:latin typeface="微软雅黑"/>
                <a:ea typeface="微软雅黑"/>
              </a:rPr>
              <a:t>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767" y="1253587"/>
            <a:ext cx="5378201" cy="26716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00" b="0" i="0" dirty="0">
                <a:solidFill>
                  <a:srgbClr val="595959"/>
                </a:solidFill>
                <a:latin typeface="微软雅黑"/>
                <a:ea typeface="微软雅黑"/>
              </a:rPr>
              <a:t>▪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盲搜索捕获一个持续约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8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天的暂现河外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TeV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源，单点显著性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8.5σ（全局 </a:t>
            </a:r>
            <a:r>
              <a:rPr lang="en-US" sz="1400" b="0" i="0" dirty="0">
                <a:solidFill>
                  <a:srgbClr val="595959"/>
                </a:solidFill>
                <a:latin typeface="+mn-ea"/>
              </a:rPr>
              <a:t>5.2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σ）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00" b="0" i="0" dirty="0">
                <a:solidFill>
                  <a:srgbClr val="595959"/>
                </a:solidFill>
                <a:latin typeface="+mn-ea"/>
              </a:rPr>
              <a:t>▪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位置与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blazar 4C+42.22（红移 z=0.059）相符，偏差仅 0.03°，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流量约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42% Crab</a:t>
            </a: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sz="1400" b="0" i="0" dirty="0">
                <a:solidFill>
                  <a:srgbClr val="595959"/>
                </a:solidFill>
                <a:latin typeface="+mn-ea"/>
              </a:rPr>
              <a:t>▪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似然比</a:t>
            </a:r>
            <a:r>
              <a:rPr sz="1400" b="0" i="0" dirty="0">
                <a:solidFill>
                  <a:srgbClr val="595959"/>
                </a:solidFill>
                <a:latin typeface="+mn-ea"/>
              </a:rPr>
              <a:t> + </a:t>
            </a:r>
            <a:r>
              <a:rPr sz="1400" b="0" i="0" dirty="0" err="1">
                <a:solidFill>
                  <a:srgbClr val="595959"/>
                </a:solidFill>
                <a:latin typeface="+mn-ea"/>
              </a:rPr>
              <a:t>泊松偶然符合概率完成对应体认证</a:t>
            </a:r>
            <a:r>
              <a:rPr sz="1600" b="0" i="0" dirty="0">
                <a:solidFill>
                  <a:srgbClr val="595959"/>
                </a:solidFill>
                <a:latin typeface="+mn-ea"/>
              </a:rPr>
              <a:t>——</a:t>
            </a:r>
            <a:r>
              <a:rPr sz="1600" b="0" i="0" dirty="0" err="1">
                <a:solidFill>
                  <a:srgbClr val="595959"/>
                </a:solidFill>
                <a:latin typeface="+mn-ea"/>
              </a:rPr>
              <a:t>监测系统实现「数据</a:t>
            </a:r>
            <a:r>
              <a:rPr sz="1600" b="0" i="0" dirty="0">
                <a:solidFill>
                  <a:srgbClr val="595959"/>
                </a:solidFill>
                <a:latin typeface="+mn-ea"/>
              </a:rPr>
              <a:t> → </a:t>
            </a:r>
            <a:r>
              <a:rPr sz="1600" b="0" i="0" dirty="0" err="1">
                <a:solidFill>
                  <a:srgbClr val="595959"/>
                </a:solidFill>
                <a:latin typeface="+mn-ea"/>
              </a:rPr>
              <a:t>发现」闭环</a:t>
            </a:r>
            <a:endParaRPr lang="en-US" sz="1600" dirty="0">
              <a:solidFill>
                <a:srgbClr val="595959"/>
              </a:solidFill>
              <a:latin typeface="+mn-ea"/>
            </a:endParaRPr>
          </a:p>
          <a:p>
            <a:pPr marL="285750" indent="-285750" algn="l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CN" sz="1600" dirty="0">
                <a:solidFill>
                  <a:srgbClr val="FF0000"/>
                </a:solidFill>
                <a:latin typeface="微软雅黑"/>
                <a:ea typeface="微软雅黑"/>
              </a:rPr>
              <a:t>草稿已经基本完成</a:t>
            </a:r>
            <a:r>
              <a:rPr lang="zh-CN" altLang="en-US" sz="1600" dirty="0">
                <a:solidFill>
                  <a:srgbClr val="FF0000"/>
                </a:solidFill>
                <a:latin typeface="微软雅黑"/>
                <a:ea typeface="微软雅黑"/>
              </a:rPr>
              <a:t>，即将提交</a:t>
            </a:r>
            <a:r>
              <a:rPr lang="en-US" altLang="zh-CN" sz="1600" dirty="0">
                <a:solidFill>
                  <a:srgbClr val="FF0000"/>
                </a:solidFill>
                <a:latin typeface="微软雅黑"/>
                <a:ea typeface="微软雅黑"/>
              </a:rPr>
              <a:t>PCC</a:t>
            </a:r>
            <a:r>
              <a:rPr lang="zh-CN" altLang="en-US" sz="1600" dirty="0">
                <a:solidFill>
                  <a:srgbClr val="FF0000"/>
                </a:solidFill>
                <a:latin typeface="微软雅黑"/>
                <a:ea typeface="微软雅黑"/>
              </a:rPr>
              <a:t>讨论。</a:t>
            </a:r>
            <a:endParaRPr lang="en-US" sz="1600" dirty="0">
              <a:solidFill>
                <a:srgbClr val="FF0000"/>
              </a:solidFill>
              <a:latin typeface="微软雅黑"/>
              <a:ea typeface="微软雅黑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endParaRPr lang="en-US" sz="1600" b="0" i="0" dirty="0">
              <a:solidFill>
                <a:srgbClr val="595959"/>
              </a:solidFill>
              <a:latin typeface="微软雅黑"/>
              <a:ea typeface="微软雅黑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7AD0B8-F105-1761-57B3-EB8CC810D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54" y="1172285"/>
            <a:ext cx="5339808" cy="20854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A173D0-819A-974A-B8CC-9B3D1C944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51" y="3809639"/>
            <a:ext cx="3318520" cy="25254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7F11AF-8B1E-A1B2-0231-8EA940B30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0" y="3699781"/>
            <a:ext cx="2621384" cy="25868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1D83B6-B7EC-FF05-A70B-44EEF67005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85" y="3887147"/>
            <a:ext cx="4835004" cy="21891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1478-28F5-8DE5-34D7-534F0310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CN" dirty="0"/>
              <a:t>tatus and outlook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5D6B9E-F2B8-CD2F-A6B4-AC0543EFA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9CE03-7CE3-2B00-2BC3-8C36C545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21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2B3A56-0EE0-B404-9B4B-E3F881CE57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9518848" cy="51042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omic Sans MS" panose="030F0902030302020204" pitchFamily="66" charset="0"/>
              </a:rPr>
              <a:t>B</a:t>
            </a:r>
            <a:r>
              <a:rPr lang="en-CN" dirty="0">
                <a:solidFill>
                  <a:schemeClr val="tx2"/>
                </a:solidFill>
                <a:latin typeface="Comic Sans MS" panose="030F0902030302020204" pitchFamily="66" charset="0"/>
              </a:rPr>
              <a:t>lind searching @ real-time flaring monitoring;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omic Sans MS" panose="030F0902030302020204" pitchFamily="66" charset="0"/>
              </a:rPr>
              <a:t>F</a:t>
            </a:r>
            <a:r>
              <a:rPr lang="en-CN" dirty="0">
                <a:solidFill>
                  <a:schemeClr val="tx2"/>
                </a:solidFill>
                <a:latin typeface="Comic Sans MS" panose="030F0902030302020204" pitchFamily="66" charset="0"/>
              </a:rPr>
              <a:t>urther refine the analysis and publish results;</a:t>
            </a:r>
          </a:p>
          <a:p>
            <a:pPr marL="617220" lvl="1" indent="-342900">
              <a:buFont typeface="Arial" panose="020B0604020202020204" pitchFamily="34" charset="0"/>
              <a:buChar char="•"/>
            </a:pPr>
            <a:r>
              <a:rPr lang="en-CN" dirty="0">
                <a:latin typeface="Comic Sans MS" panose="030F0902030302020204" pitchFamily="66" charset="0"/>
              </a:rPr>
              <a:t>1ES 2344 / BL Lac / </a:t>
            </a:r>
            <a:r>
              <a:rPr lang="en-CN" dirty="0">
                <a:solidFill>
                  <a:schemeClr val="tx2"/>
                </a:solidFill>
                <a:latin typeface="Comic Sans MS" panose="030F0902030302020204" pitchFamily="66" charset="0"/>
              </a:rPr>
              <a:t>EHBL group</a:t>
            </a:r>
            <a:endParaRPr lang="en-CN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B050"/>
              </a:solidFill>
              <a:latin typeface="Comic Sans MS" panose="030F09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Comic Sans MS" panose="030F0902030302020204" pitchFamily="66" charset="0"/>
              </a:rPr>
              <a:t>To-do-list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>
                <a:solidFill>
                  <a:srgbClr val="00B050"/>
                </a:solidFill>
                <a:latin typeface="Comic Sans MS" panose="030F0902030302020204" pitchFamily="66" charset="0"/>
              </a:rPr>
              <a:t>Further updates on AI-version data;</a:t>
            </a:r>
            <a:endParaRPr lang="en-CN" dirty="0"/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Comic Sans MS" panose="030F0902030302020204" pitchFamily="66" charset="0"/>
              </a:rPr>
              <a:t>……</a:t>
            </a:r>
            <a:endParaRPr lang="en-CN" dirty="0">
              <a:solidFill>
                <a:srgbClr val="00B050"/>
              </a:solidFill>
              <a:latin typeface="Comic Sans MS" panose="030F09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EB98E-6565-4DC8-5E42-3DA565F9E7EB}"/>
              </a:ext>
            </a:extLst>
          </p:cNvPr>
          <p:cNvSpPr txBox="1"/>
          <p:nvPr/>
        </p:nvSpPr>
        <p:spPr bwMode="auto">
          <a:xfrm>
            <a:off x="4641273" y="-346364"/>
            <a:ext cx="184731" cy="45890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endParaRPr lang="en-CN" b="1" dirty="0">
              <a:solidFill>
                <a:schemeClr val="accent5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FBE302-B2D9-D16D-5B46-2F54F17D2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72" y="4005064"/>
            <a:ext cx="10852108" cy="202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04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71354B-5EEF-BBE2-C83E-BEECE164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05C0C23-C0E9-4F7D-82F5-C675B84633F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ACB7B9-9DEF-96D0-2409-FBFEBDAA6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22</a:t>
            </a:fld>
            <a:endParaRPr lang="en-US">
              <a:ea typeface="Verdana" panose="020B0604030504040204" pitchFamily="34" charset="0"/>
            </a:endParaRPr>
          </a:p>
        </p:txBody>
      </p:sp>
      <p:pic>
        <p:nvPicPr>
          <p:cNvPr id="8" name="Picture 7" descr="counterpart.png">
            <a:extLst>
              <a:ext uri="{FF2B5EF4-FFF2-40B4-BE49-F238E27FC236}">
                <a16:creationId xmlns:a16="http://schemas.microsoft.com/office/drawing/2014/main" id="{AD06E921-ECDA-BAE8-F106-AA98B35F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0" y="1700808"/>
            <a:ext cx="8782872" cy="377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9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河外源监测：科学目标</a:t>
            </a:r>
            <a:endParaRPr lang="en-US" sz="11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84" r="184"/>
          <a:stretch>
            <a:fillRect/>
          </a:stretch>
        </p:blipFill>
        <p:spPr>
          <a:xfrm>
            <a:off x="762000" y="1778000"/>
            <a:ext cx="4572000" cy="2578100"/>
          </a:xfrm>
          <a:prstGeom prst="rect">
            <a:avLst/>
          </a:prstGeom>
          <a:noFill/>
          <a:ln w="25400" cap="flat" cmpd="sng">
            <a:solidFill>
              <a:srgbClr val="4A90E2">
                <a:alpha val="50000"/>
              </a:srgbClr>
            </a:solidFill>
            <a:prstDash val="solid"/>
            <a:round/>
          </a:ln>
          <a:effectLst>
            <a:outerShdw blurRad="190500" dir="2700000" algn="tl" rotWithShape="0">
              <a:srgbClr val="4A90E2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69900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300" b="0" i="0" u="none" strike="noStrike" dirty="0">
                <a:solidFill>
                  <a:srgbClr val="D1D5DB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图活动星系核（AGN）内部结构示意图，清晰展示了超大质量黑洞、吸积盘系统以及沿自转轴高速喷出的相对论性喷流。这种特殊的天体结构是甚高能（VHE）伽马射线的主要河外来源。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5715000" y="1778000"/>
            <a:ext cx="5969000" cy="1587500"/>
          </a:xfrm>
          <a:prstGeom prst="roundRect">
            <a:avLst>
              <a:gd name="adj" fmla="val 0"/>
            </a:avLst>
          </a:prstGeom>
          <a:solidFill>
            <a:srgbClr val="4A90E2">
              <a:alpha val="10000"/>
            </a:srgbClr>
          </a:solidFill>
          <a:ln w="12700" cap="flat" cmpd="sng">
            <a:solidFill>
              <a:srgbClr val="4A90E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5905500" y="1930400"/>
            <a:ext cx="558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核心目标：解析耀变体的极端物理</a:t>
            </a:r>
            <a:endParaRPr lang="en-US" sz="1100"/>
          </a:p>
          <a:p>
            <a:pPr marL="0" indent="0" algn="l">
              <a:lnSpc>
                <a:spcPct val="116666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活动星系核（AGNs）是河外VHE伽马射线的主导源。其中，</a:t>
            </a:r>
            <a:r>
              <a:rPr lang="en-US" sz="1400" b="1" i="0" u="none" strike="noStrike">
                <a:solidFill>
                  <a:srgbClr val="64B5F6"/>
                </a:solidFill>
                <a:latin typeface="Noto Sans SC"/>
                <a:ea typeface="Noto Sans SC"/>
                <a:cs typeface="Noto Sans SC"/>
                <a:sym typeface="Noto Sans SC"/>
              </a:rPr>
              <a:t>耀变体（Blazars）</a:t>
            </a: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因喷流方向几乎正对地球，辐射被相对论效应剧烈增强，成为我们探索宇宙极端物理环境、检验高能物理理论的天然实验室。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5715000" y="3683000"/>
            <a:ext cx="1854200" cy="24765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4A90E2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7400" y="3873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273800" y="3873500"/>
            <a:ext cx="139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辐射可变性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867400" y="4445000"/>
            <a:ext cx="165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B4BED2"/>
                </a:solidFill>
                <a:latin typeface="Noto Sans SC"/>
                <a:ea typeface="Noto Sans SC"/>
                <a:cs typeface="Noto Sans SC"/>
                <a:sym typeface="Noto Sans SC"/>
              </a:rPr>
              <a:t>捕捉从分钟到数年的全波段快速光变，揭示中心引擎的能量释放模式，解析喷流内部的激波传播与粒子加速动态过程。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747000" y="3683000"/>
            <a:ext cx="1854200" cy="24765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4A90E2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9400" y="38735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305800" y="3873500"/>
            <a:ext cx="139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辐射机制解码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899400" y="4445000"/>
            <a:ext cx="165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B4BED2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通过多波段同时性观测构建SED图谱，区分同步辐射与逆康普顿散射模型，厘清高能粒子的加速机制与能量损失过程。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779000" y="3683000"/>
            <a:ext cx="1854200" cy="24765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4A90E2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31400" y="38735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0337800" y="3873500"/>
            <a:ext cx="139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宇宙学检验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931400" y="4445000"/>
            <a:ext cx="165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B4BED2"/>
                </a:solidFill>
                <a:latin typeface="Noto Sans SC"/>
                <a:ea typeface="Noto Sans SC"/>
                <a:cs typeface="Noto Sans SC"/>
                <a:sym typeface="Noto Sans SC"/>
              </a:rPr>
              <a:t>利用VHE光子与宇宙背景光（EBL）的相互作用，精确测量EBL的能谱分布，从而限制宇宙演化与星系形成的理论模型。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9ACA69-B2B9-69C3-4647-B2F8AF7E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18" y="157019"/>
            <a:ext cx="12085182" cy="914400"/>
          </a:xfrm>
        </p:spPr>
        <p:txBody>
          <a:bodyPr/>
          <a:lstStyle/>
          <a:p>
            <a:pPr algn="ctr"/>
            <a:r>
              <a:rPr lang="en-CN" dirty="0"/>
              <a:t>1.  extra-galactic sources</a:t>
            </a:r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C26F0EC9-1623-74D4-7949-34B44B48F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0" y="1898149"/>
            <a:ext cx="6414161" cy="31235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2358FA-DAB6-72B8-47F1-6631CDC06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632" y="2023303"/>
            <a:ext cx="5317008" cy="267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6AE811D-8236-A84C-6373-DD434846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--continues:  D</a:t>
            </a:r>
            <a:r>
              <a:rPr lang="en-CN" dirty="0"/>
              <a:t>etails about each sources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E9EA52-DA2B-6521-0D49-2BD7B7C05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BCBFDAF5-0B3F-4B8F-9243-63CD9ED3DA89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D6A3BB-C595-2139-64D2-9F4E9C8C6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5</a:t>
            </a:fld>
            <a:endParaRPr lang="en-US">
              <a:ea typeface="Verdana" panose="020B060403050404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4229517-249D-D71B-2B29-79D2A9B9B0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CN" dirty="0">
                <a:solidFill>
                  <a:srgbClr val="FF0000"/>
                </a:solidFill>
              </a:rPr>
              <a:t>ublished sources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/>
              <a:t>Mrk 421 (APJS in 2026)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N" dirty="0">
                <a:solidFill>
                  <a:srgbClr val="00B050"/>
                </a:solidFill>
              </a:rPr>
              <a:t>In submission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/>
              <a:t>1ES 1959 + 650 (APJL)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N" dirty="0">
                <a:solidFill>
                  <a:srgbClr val="00B0F0"/>
                </a:solidFill>
              </a:rPr>
              <a:t>In preparation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US" dirty="0"/>
              <a:t>M</a:t>
            </a:r>
            <a:r>
              <a:rPr lang="en-CN" dirty="0"/>
              <a:t>rk 501</a:t>
            </a:r>
          </a:p>
          <a:p>
            <a:pPr marL="1062900" lvl="2">
              <a:buFont typeface="Arial" panose="020B0604020202020204" pitchFamily="34" charset="0"/>
              <a:buChar char="•"/>
            </a:pPr>
            <a:r>
              <a:rPr lang="en-CN" dirty="0">
                <a:sym typeface="Wingdings" pitchFamily="2" charset="2"/>
              </a:rPr>
              <a:t>2nd round internal-review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>
                <a:sym typeface="Wingdings" pitchFamily="2" charset="2"/>
              </a:rPr>
              <a:t>4C+42.22</a:t>
            </a:r>
          </a:p>
          <a:p>
            <a:pPr marL="1062900" lvl="2">
              <a:buFont typeface="Arial" panose="020B0604020202020204" pitchFamily="34" charset="0"/>
              <a:buChar char="•"/>
            </a:pPr>
            <a:r>
              <a:rPr lang="en-CN" dirty="0">
                <a:sym typeface="Wingdings" pitchFamily="2" charset="2"/>
              </a:rPr>
              <a:t>new VHE gamma-ray emitter, draft is ready and will be submitted to PCC soon.</a:t>
            </a:r>
            <a:endParaRPr lang="en-CN" dirty="0"/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>
                <a:sym typeface="Wingdings" pitchFamily="2" charset="2"/>
              </a:rPr>
              <a:t>IC 310</a:t>
            </a:r>
          </a:p>
          <a:p>
            <a:pPr marL="1062900" lvl="2">
              <a:buFont typeface="Arial" panose="020B0604020202020204" pitchFamily="34" charset="0"/>
              <a:buChar char="•"/>
            </a:pPr>
            <a:r>
              <a:rPr lang="en-CN" dirty="0">
                <a:sym typeface="Wingdings" pitchFamily="2" charset="2"/>
              </a:rPr>
              <a:t>draft is almost ready, plan to submit PCC in the end of this Aug.</a:t>
            </a:r>
            <a:endParaRPr lang="en-CN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N" dirty="0"/>
              <a:t>In understudying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dirty="0"/>
              <a:t>9 single sources are understudying</a:t>
            </a:r>
          </a:p>
          <a:p>
            <a:pPr marL="702900" lvl="1">
              <a:buFont typeface="Arial" panose="020B0604020202020204" pitchFamily="34" charset="0"/>
              <a:buChar char="•"/>
            </a:pP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709007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EACB-BA5A-2449-6301-3BE83B0E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09" y="0"/>
            <a:ext cx="11563350" cy="551656"/>
          </a:xfrm>
        </p:spPr>
        <p:txBody>
          <a:bodyPr>
            <a:noAutofit/>
          </a:bodyPr>
          <a:lstStyle/>
          <a:p>
            <a:r>
              <a:rPr lang="en-CN" sz="2400" dirty="0">
                <a:ea typeface="Verdana" panose="020B0604030504040204" pitchFamily="34" charset="0"/>
                <a:cs typeface="Verdana" panose="020B0604030504040204" pitchFamily="34" charset="0"/>
              </a:rPr>
              <a:t>LHAASO observations of extreme spectral variability  in IC 310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D07F80-6FE8-2B65-DD5E-ED91D8978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63" y="627817"/>
            <a:ext cx="4953064" cy="62301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3BE0BD-4D38-B215-7656-1B4435C2A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974" y="2683272"/>
            <a:ext cx="5674507" cy="41747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1F914B-3821-4D36-B545-F501702F2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868" y="839117"/>
            <a:ext cx="3607613" cy="16327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78A97D-918C-E6C2-D73E-004C65C340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699288"/>
            <a:ext cx="1994708" cy="198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9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93AB-8C82-D0CB-440F-3E0C5CB92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0D35F-025D-85D1-86E2-F0B5A4D8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51656"/>
          </a:xfrm>
        </p:spPr>
        <p:txBody>
          <a:bodyPr>
            <a:normAutofit fontScale="90000"/>
          </a:bodyPr>
          <a:lstStyle/>
          <a:p>
            <a:r>
              <a:rPr lang="en-CN" dirty="0"/>
              <a:t>Intra-day Variability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6AE428-EFDB-7E9C-D7EA-E67BBD1E6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65" y="825500"/>
            <a:ext cx="5318939" cy="20376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FDE6EA-1789-033E-25D8-0581FB1F0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061" y="938357"/>
            <a:ext cx="5848350" cy="19247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715DC2-EDD1-2F83-D22D-E5905510E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33" y="2863128"/>
            <a:ext cx="5492750" cy="2037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8A9861-8344-7842-8E0C-30407913F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282" y="2863128"/>
            <a:ext cx="5848350" cy="20376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8FB7C9-210F-7099-56FF-D8C5792CE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2282" y="4711511"/>
            <a:ext cx="5699939" cy="21140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58E401-037A-5AB6-52C6-9ED4310FBE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1" y="4900756"/>
            <a:ext cx="5348103" cy="191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351AFA-890D-768E-1DF9-CB448BB77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503" y="221859"/>
            <a:ext cx="5758210" cy="33295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551E29-78F3-F8CC-6A16-71FB61CA6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5258"/>
            <a:ext cx="7886700" cy="538956"/>
          </a:xfrm>
        </p:spPr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CN" dirty="0"/>
              <a:t>ime evolution &amp; SED modelling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7F-B9DA-02CE-783F-0CA1873E1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3EF20-E3A5-F5DF-68BC-EFB867F8F94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907766" y="3751379"/>
            <a:ext cx="4677040" cy="2580895"/>
          </a:xfrm>
        </p:spPr>
        <p:txBody>
          <a:bodyPr/>
          <a:lstStyle/>
          <a:p>
            <a:r>
              <a:rPr lang="en-US" dirty="0"/>
              <a:t>MWL SED Modelling</a:t>
            </a:r>
          </a:p>
          <a:p>
            <a:pPr lvl="1"/>
            <a:r>
              <a:rPr lang="en-US" dirty="0"/>
              <a:t>Leptonic </a:t>
            </a:r>
          </a:p>
          <a:p>
            <a:pPr lvl="1"/>
            <a:r>
              <a:rPr lang="en-US" dirty="0"/>
              <a:t>H</a:t>
            </a:r>
            <a:r>
              <a:rPr lang="en-CN" dirty="0"/>
              <a:t>ardonic </a:t>
            </a:r>
          </a:p>
          <a:p>
            <a:pPr lvl="2"/>
            <a:r>
              <a:rPr lang="en-US" dirty="0"/>
              <a:t>P</a:t>
            </a:r>
            <a:r>
              <a:rPr lang="en-CN" dirty="0"/>
              <a:t>roton synchroton</a:t>
            </a:r>
          </a:p>
          <a:p>
            <a:pPr lvl="2"/>
            <a:r>
              <a:rPr lang="en-US" dirty="0"/>
              <a:t>P</a:t>
            </a:r>
            <a:r>
              <a:rPr lang="en-CN" dirty="0"/>
              <a:t>roton-proton</a:t>
            </a:r>
          </a:p>
          <a:p>
            <a:pPr lvl="2"/>
            <a:r>
              <a:rPr lang="en-US" dirty="0"/>
              <a:t>P</a:t>
            </a:r>
            <a:r>
              <a:rPr lang="en-CN" dirty="0"/>
              <a:t>roton-meson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E5671C-5769-9B12-7B7C-D8F74A23E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84" y="722744"/>
            <a:ext cx="5758210" cy="36643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714F05-3ED3-F605-99DD-D60B74C9D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9" y="4402422"/>
            <a:ext cx="7059499" cy="195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6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3575E31-7FFF-108B-CB0F-DCDDE0925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4871832"/>
            <a:ext cx="6688526" cy="1646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1F6E4C-9985-746F-F607-8746F1D6C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71147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1.1: Deep observation around NGC 4278 region</a:t>
            </a:r>
            <a:endParaRPr lang="en-CN" sz="3600" dirty="0">
              <a:latin typeface="+mn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4A6218-976F-E3FF-92C6-57D6158E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F3403354-73A2-4921-8619-71BF7E13E5F1}" type="datetime1">
              <a:rPr lang="en-US" altLang="zh-CN" smtClean="0">
                <a:ea typeface="Verdana" panose="020B0604030504040204" pitchFamily="34" charset="0"/>
              </a:rPr>
              <a:pPr algn="r"/>
              <a:t>8/18/26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348EF3-EC2C-501D-06A7-6EA356E7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9</a:t>
            </a:fld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CBBA20-6F86-7182-B4E4-4169252ACB6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032103" y="3697770"/>
            <a:ext cx="5047393" cy="258647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N" sz="1600" b="0" dirty="0"/>
              <a:t>4 sources: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sz="1400" b="0" dirty="0"/>
              <a:t>1ES 1215+303/ 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sz="1400" b="0" dirty="0"/>
              <a:t>1ES 1218+304/ HBL </a:t>
            </a:r>
            <a:r>
              <a:rPr lang="en-CN" sz="1400" b="0" dirty="0">
                <a:sym typeface="Wingdings" pitchFamily="2" charset="2"/>
              </a:rPr>
              <a:t> EHBL </a:t>
            </a:r>
            <a:endParaRPr lang="en-CN" sz="1400" b="0" dirty="0"/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sz="1400" b="0" dirty="0"/>
              <a:t> NGC 4278/ LLAGN </a:t>
            </a:r>
          </a:p>
          <a:p>
            <a:pPr marL="702900" lvl="1">
              <a:buFont typeface="Arial" panose="020B0604020202020204" pitchFamily="34" charset="0"/>
              <a:buChar char="•"/>
            </a:pPr>
            <a:r>
              <a:rPr lang="en-CN" sz="1400" b="0" dirty="0"/>
              <a:t>W comae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>
                <a:latin typeface="+mn-lt"/>
              </a:rPr>
              <a:t>1ES 1218+304 was observed 14.7 </a:t>
            </a:r>
            <a:r>
              <a:rPr lang="en-US" altLang="zh-CN" sz="1600" b="0" dirty="0" err="1">
                <a:latin typeface="+mn-lt"/>
              </a:rPr>
              <a:t>σ</a:t>
            </a:r>
            <a:r>
              <a:rPr lang="en-US" altLang="zh-CN" sz="1600" b="0" dirty="0">
                <a:latin typeface="+mn-lt"/>
              </a:rPr>
              <a:t> by WCAD and one flare phase was detected at  8.3 </a:t>
            </a:r>
            <a:r>
              <a:rPr lang="en-US" altLang="zh-CN" sz="1600" b="0" dirty="0" err="1">
                <a:latin typeface="+mn-lt"/>
              </a:rPr>
              <a:t>σ</a:t>
            </a:r>
            <a:r>
              <a:rPr lang="en-US" altLang="zh-CN" sz="1600" b="0" dirty="0">
                <a:latin typeface="+mn-lt"/>
              </a:rPr>
              <a:t>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>
                <a:latin typeface="+mn-lt"/>
              </a:rPr>
              <a:t>W Comae was detected at 4.1 </a:t>
            </a:r>
            <a:r>
              <a:rPr lang="en-US" altLang="zh-CN" sz="1600" b="0" dirty="0" err="1">
                <a:latin typeface="+mn-lt"/>
              </a:rPr>
              <a:t>σ</a:t>
            </a:r>
            <a:r>
              <a:rPr lang="en-US" altLang="zh-CN" sz="1600" b="0" dirty="0">
                <a:latin typeface="+mn-lt"/>
              </a:rPr>
              <a:t>, showing an angular separation of 0.23° from the IACT position.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0785F8-EDD9-D1D2-DA0F-A5C37DB06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1" y="993481"/>
            <a:ext cx="3022269" cy="2562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0DB05E-FE14-69C1-F0EE-17CADC8C8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346069"/>
            <a:ext cx="6688526" cy="1580411"/>
          </a:xfrm>
          <a:prstGeom prst="rect">
            <a:avLst/>
          </a:prstGeom>
        </p:spPr>
      </p:pic>
      <p:pic>
        <p:nvPicPr>
          <p:cNvPr id="15" name="图片 12">
            <a:extLst>
              <a:ext uri="{FF2B5EF4-FFF2-40B4-BE49-F238E27FC236}">
                <a16:creationId xmlns:a16="http://schemas.microsoft.com/office/drawing/2014/main" id="{F09B29AF-322E-1FF1-5659-E5F805A80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611" y="1080777"/>
            <a:ext cx="2514192" cy="2012925"/>
          </a:xfrm>
          <a:prstGeom prst="rect">
            <a:avLst/>
          </a:prstGeom>
        </p:spPr>
      </p:pic>
      <p:pic>
        <p:nvPicPr>
          <p:cNvPr id="16" name="图片 10">
            <a:extLst>
              <a:ext uri="{FF2B5EF4-FFF2-40B4-BE49-F238E27FC236}">
                <a16:creationId xmlns:a16="http://schemas.microsoft.com/office/drawing/2014/main" id="{FB21A4B0-A3CC-B301-8742-8235268F23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22" y="1045300"/>
            <a:ext cx="2641601" cy="2114931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6DE38224-BC26-7FB8-9110-400956B43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323" y="896545"/>
            <a:ext cx="3246174" cy="2161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72FA53-8D1E-F354-EC36-E732ED062F1D}"/>
              </a:ext>
            </a:extLst>
          </p:cNvPr>
          <p:cNvSpPr txBox="1"/>
          <p:nvPr/>
        </p:nvSpPr>
        <p:spPr bwMode="auto">
          <a:xfrm>
            <a:off x="3916431" y="944198"/>
            <a:ext cx="2025372" cy="299313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q</a:t>
            </a:r>
            <a:r>
              <a:rPr lang="en-CN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uiet @ 1ES1218+304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5367F5-72BA-FD37-7C6C-011B0F6F0EF1}"/>
              </a:ext>
            </a:extLst>
          </p:cNvPr>
          <p:cNvSpPr txBox="1"/>
          <p:nvPr/>
        </p:nvSpPr>
        <p:spPr bwMode="auto">
          <a:xfrm>
            <a:off x="6875535" y="941688"/>
            <a:ext cx="2025372" cy="299313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flaring</a:t>
            </a:r>
            <a:r>
              <a:rPr lang="en-CN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 @ 1ES1218+304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C86-05B2-DAD1-05AA-5D9921F28185}"/>
              </a:ext>
            </a:extLst>
          </p:cNvPr>
          <p:cNvSpPr txBox="1"/>
          <p:nvPr/>
        </p:nvSpPr>
        <p:spPr bwMode="auto">
          <a:xfrm>
            <a:off x="3071664" y="3530916"/>
            <a:ext cx="1080120" cy="299313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CN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1ES1218+304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9DEB7-122A-CFCE-B399-EF5F755F7441}"/>
              </a:ext>
            </a:extLst>
          </p:cNvPr>
          <p:cNvSpPr txBox="1"/>
          <p:nvPr/>
        </p:nvSpPr>
        <p:spPr bwMode="auto">
          <a:xfrm>
            <a:off x="3071664" y="5029190"/>
            <a:ext cx="936104" cy="299313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W Comae</a:t>
            </a:r>
            <a:endParaRPr lang="en-CN" sz="1000" dirty="0">
              <a:solidFill>
                <a:schemeClr val="accent5">
                  <a:lumMod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492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myreport">
      <a:majorFont>
        <a:latin typeface="Calibri"/>
        <a:ea typeface="黑体"/>
        <a:cs typeface=""/>
      </a:majorFont>
      <a:minorFont>
        <a:latin typeface="Calibri"/>
        <a:ea typeface="宋体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/>
      <a:bodyPr wrap="none">
        <a:spAutoFit/>
      </a:bodyPr>
      <a:lstStyle>
        <a:defPPr>
          <a:defRPr dirty="0">
            <a:latin typeface="Calibri" panose="020F0502020204030204" pitchFamily="34" charset="0"/>
            <a:cs typeface="Arial" panose="020B0604020202020204" pitchFamily="34" charset="0"/>
          </a:defRPr>
        </a:defPPr>
      </a:lstStyle>
    </a:spDef>
    <a:lnDef>
      <a:spPr>
        <a:ln w="25400">
          <a:solidFill>
            <a:srgbClr val="00B050"/>
          </a:solidFill>
          <a:tailEnd type="arrow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3175">
          <a:solidFill>
            <a:schemeClr val="bg1">
              <a:lumMod val="65000"/>
            </a:schemeClr>
          </a:solidFill>
        </a:ln>
        <a:extLst>
          <a:ext uri="{909E8E84-426E-40dd-AFC4-6F175D3DCCD1}">
            <a14:hiddenFill xmlns:r="http://schemas.openxmlformats.org/officeDocument/2006/relationships" xmlns:a14="http://schemas.microsoft.com/office/drawing/2010/main" xmlns="" xmlns:p="http://schemas.openxmlformats.org/presentationml/2006/main">
              <a:solidFill>
                <a:srgbClr val="FFFFFF"/>
              </a:solidFill>
            </a14:hiddenFill>
          </a:ext>
          <a:ext uri="{91240B29-F687-4f45-9708-019B960494DF}">
            <a14:hiddenLine xmlns:r="http://schemas.openxmlformats.org/officeDocument/2006/relationships" xmlns:a14="http://schemas.microsoft.com/office/drawing/2010/main" xmlns="" xmlns:p="http://schemas.openxmlformats.org/presentationml/2006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>
        <a:spAutoFit/>
      </a:bodyPr>
      <a:lstStyle>
        <a:defPPr marL="0" indent="0" algn="l">
          <a:lnSpc>
            <a:spcPct val="150000"/>
          </a:lnSpc>
          <a:spcBef>
            <a:spcPts val="1200"/>
          </a:spcBef>
          <a:spcAft>
            <a:spcPts val="450"/>
          </a:spcAft>
          <a:buNone/>
          <a:defRPr b="1" dirty="0" smtClean="0">
            <a:solidFill>
              <a:schemeClr val="accent5">
                <a:lumMod val="50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249577</TotalTime>
  <Words>1048</Words>
  <Application>Microsoft Macintosh PowerPoint</Application>
  <PresentationFormat>Widescreen</PresentationFormat>
  <Paragraphs>182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等线</vt:lpstr>
      <vt:lpstr>微软雅黑</vt:lpstr>
      <vt:lpstr>Noto Sans SC</vt:lpstr>
      <vt:lpstr>宋体</vt:lpstr>
      <vt:lpstr>Arial</vt:lpstr>
      <vt:lpstr>Calibri</vt:lpstr>
      <vt:lpstr>Calibri Light</vt:lpstr>
      <vt:lpstr>Comic Sans MS</vt:lpstr>
      <vt:lpstr>Courier New</vt:lpstr>
      <vt:lpstr>Verdana</vt:lpstr>
      <vt:lpstr>Wingdings</vt:lpstr>
      <vt:lpstr>Wingdings 3</vt:lpstr>
      <vt:lpstr>Origin</vt:lpstr>
      <vt:lpstr>Extra-Galactic Source Monitoring and Transients Searching in WCDA </vt:lpstr>
      <vt:lpstr>outline</vt:lpstr>
      <vt:lpstr>PowerPoint Presentation</vt:lpstr>
      <vt:lpstr>1.  extra-galactic sources</vt:lpstr>
      <vt:lpstr>--continues:  Details about each sources</vt:lpstr>
      <vt:lpstr>LHAASO observations of extreme spectral variability  in IC 310</vt:lpstr>
      <vt:lpstr>Intra-day Variability</vt:lpstr>
      <vt:lpstr>Time evolution &amp; SED modelling</vt:lpstr>
      <vt:lpstr>1.1: Deep observation around NGC 4278 region</vt:lpstr>
      <vt:lpstr>1.2: 1ES 2344+514</vt:lpstr>
      <vt:lpstr>1.3:  BL Lacertae</vt:lpstr>
      <vt:lpstr>1.4: H 1426+428</vt:lpstr>
      <vt:lpstr>1.5:  RGB J2056+496</vt:lpstr>
      <vt:lpstr>1.6-1.7: HBL 1ES 1741+196 and EHBL TXS0210+515</vt:lpstr>
      <vt:lpstr>1.8: HESS J1943+213, a mysterious source on Galactic plane </vt:lpstr>
      <vt:lpstr>1.9:  HBL RX J0648.7+1516</vt:lpstr>
      <vt:lpstr>2. real-time monitoring status</vt:lpstr>
      <vt:lpstr>Phase II: full sky monitoring status</vt:lpstr>
      <vt:lpstr>LHAASO-WCDA Monitor webpage</vt:lpstr>
      <vt:lpstr>PowerPoint Presentation</vt:lpstr>
      <vt:lpstr>Status and outlook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Zhiguo Yao</dc:creator>
  <cp:lastModifiedBy>Min Zha</cp:lastModifiedBy>
  <cp:revision>6216</cp:revision>
  <cp:lastPrinted>2025-03-31T01:19:43Z</cp:lastPrinted>
  <dcterms:created xsi:type="dcterms:W3CDTF">2011-04-09T21:30:20Z</dcterms:created>
  <dcterms:modified xsi:type="dcterms:W3CDTF">2026-08-18T01:28:26Z</dcterms:modified>
</cp:coreProperties>
</file>