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2" r:id="rId7"/>
    <p:sldId id="272" r:id="rId8"/>
    <p:sldId id="275" r:id="rId9"/>
    <p:sldId id="270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/>
    <p:restoredTop sz="94658"/>
  </p:normalViewPr>
  <p:slideViewPr>
    <p:cSldViewPr snapToGrid="0" snapToObjects="1">
      <p:cViewPr varScale="1">
        <p:scale>
          <a:sx n="119" d="100"/>
          <a:sy n="119" d="100"/>
        </p:scale>
        <p:origin x="208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1828800"/>
            <a:ext cx="11247120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/>
          </a:p>
          <a:p>
            <a:pPr algn="ctr">
              <a:defRPr sz="4000" b="1">
                <a:solidFill>
                  <a:srgbClr val="FFFFFF"/>
                </a:solidFill>
              </a:defRPr>
            </a:pPr>
            <a:r>
              <a:rPr sz="4600" dirty="0"/>
              <a:t>Searching for </a:t>
            </a:r>
            <a:r>
              <a:rPr sz="4600" dirty="0" err="1"/>
              <a:t>TeV</a:t>
            </a:r>
            <a:r>
              <a:rPr sz="4600" dirty="0"/>
              <a:t> Quasi-Periodic Oscillations in Markarian 421</a:t>
            </a:r>
          </a:p>
          <a:p>
            <a:pPr algn="ctr">
              <a:defRPr sz="2400">
                <a:solidFill>
                  <a:srgbClr val="FFFFFF"/>
                </a:solidFill>
              </a:defRPr>
            </a:pPr>
            <a:r>
              <a:rPr sz="2400" dirty="0"/>
              <a:t>with LHAASO-WCDA</a:t>
            </a:r>
          </a:p>
          <a:p>
            <a:pPr algn="ctr">
              <a:defRPr sz="1800">
                <a:solidFill>
                  <a:srgbClr val="FFFFFF"/>
                </a:solidFill>
              </a:defRPr>
            </a:pPr>
            <a:r>
              <a:rPr lang="en" altLang="zh-CN" sz="2400" dirty="0"/>
              <a:t>G.M. Xiang, J.N. Zhou</a:t>
            </a:r>
            <a:r>
              <a:rPr lang="en-US" altLang="zh-CN" sz="2400" dirty="0"/>
              <a:t>, </a:t>
            </a:r>
            <a:r>
              <a:rPr lang="en-US" altLang="zh-CN" sz="2400" dirty="0" err="1"/>
              <a:t>M.Zha</a:t>
            </a:r>
            <a:r>
              <a:rPr lang="en-US" altLang="zh-CN" sz="2400" dirty="0"/>
              <a:t>, </a:t>
            </a:r>
            <a:r>
              <a:rPr lang="en-US" altLang="zh-CN" sz="2400" dirty="0" err="1"/>
              <a:t>D.H.Yan</a:t>
            </a:r>
            <a:endParaRPr lang="en" altLang="zh-CN" sz="2400" dirty="0"/>
          </a:p>
          <a:p>
            <a:pPr algn="ctr">
              <a:defRPr sz="1800">
                <a:solidFill>
                  <a:srgbClr val="FFFFFF"/>
                </a:solidFill>
              </a:defRPr>
            </a:pPr>
            <a:r>
              <a:rPr lang="en" altLang="zh-CN" sz="2400" dirty="0"/>
              <a:t>2026/08/18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BAC66AA0-13F9-B54F-8E51-01C34E3A20D3}"/>
              </a:ext>
            </a:extLst>
          </p:cNvPr>
          <p:cNvGraphicFramePr>
            <a:graphicFrameLocks noGrp="1"/>
          </p:cNvGraphicFramePr>
          <p:nvPr/>
        </p:nvGraphicFramePr>
        <p:xfrm>
          <a:off x="1409064" y="1099850"/>
          <a:ext cx="2733606" cy="1928620"/>
        </p:xfrm>
        <a:graphic>
          <a:graphicData uri="http://schemas.openxmlformats.org/drawingml/2006/table">
            <a:tbl>
              <a:tblPr/>
              <a:tblGrid>
                <a:gridCol w="1366803">
                  <a:extLst>
                    <a:ext uri="{9D8B030D-6E8A-4147-A177-3AD203B41FA5}">
                      <a16:colId xmlns:a16="http://schemas.microsoft.com/office/drawing/2014/main" val="3340630981"/>
                    </a:ext>
                  </a:extLst>
                </a:gridCol>
                <a:gridCol w="1366803">
                  <a:extLst>
                    <a:ext uri="{9D8B030D-6E8A-4147-A177-3AD203B41FA5}">
                      <a16:colId xmlns:a16="http://schemas.microsoft.com/office/drawing/2014/main" val="508499653"/>
                    </a:ext>
                  </a:extLst>
                </a:gridCol>
              </a:tblGrid>
              <a:tr h="482155">
                <a:tc>
                  <a:txBody>
                    <a:bodyPr/>
                    <a:lstStyle/>
                    <a:p>
                      <a:pPr algn="ctr"/>
                      <a:r>
                        <a:rPr lang="en" dirty="0">
                          <a:effectLst/>
                        </a:rPr>
                        <a:t>MJD</a:t>
                      </a:r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">
                          <a:effectLst/>
                        </a:rPr>
                        <a:t>Period[d]</a:t>
                      </a:r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3823059"/>
                  </a:ext>
                </a:extLst>
              </a:tr>
              <a:tr h="482155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" altLang="zh-CN" sz="1800" dirty="0">
                          <a:solidFill>
                            <a:srgbClr val="000000"/>
                          </a:solidFill>
                        </a:rPr>
                        <a:t>61143.9</a:t>
                      </a:r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" altLang="zh-CN" sz="1800" dirty="0">
                          <a:solidFill>
                            <a:srgbClr val="000000"/>
                          </a:solidFill>
                        </a:rPr>
                        <a:t>84.68</a:t>
                      </a:r>
                      <a:endParaRPr lang="en" dirty="0">
                        <a:effectLst/>
                      </a:endParaRPr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1173230"/>
                  </a:ext>
                </a:extLst>
              </a:tr>
              <a:tr h="482155">
                <a:tc>
                  <a:txBody>
                    <a:bodyPr/>
                    <a:lstStyle/>
                    <a:p>
                      <a:pPr algn="ctr"/>
                      <a:r>
                        <a:rPr lang="en" altLang="zh-CN" sz="1800" dirty="0">
                          <a:solidFill>
                            <a:srgbClr val="000000"/>
                          </a:solidFill>
                        </a:rPr>
                        <a:t>60110.6</a:t>
                      </a:r>
                      <a:endParaRPr lang="en" dirty="0">
                        <a:effectLst/>
                      </a:endParaRPr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" altLang="zh-CN" sz="1800" dirty="0">
                          <a:solidFill>
                            <a:srgbClr val="000000"/>
                          </a:solidFill>
                        </a:rPr>
                        <a:t>132.00</a:t>
                      </a:r>
                      <a:endParaRPr lang="en" dirty="0">
                        <a:effectLst/>
                      </a:endParaRPr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8760713"/>
                  </a:ext>
                </a:extLst>
              </a:tr>
              <a:tr h="48215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" altLang="zh-CN" sz="1800" dirty="0">
                          <a:solidFill>
                            <a:srgbClr val="000000"/>
                          </a:solidFill>
                        </a:rPr>
                        <a:t>60395.4 </a:t>
                      </a:r>
                      <a:endParaRPr lang="en" dirty="0">
                        <a:effectLst/>
                      </a:endParaRPr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" altLang="zh-CN" sz="1800" dirty="0">
                          <a:solidFill>
                            <a:srgbClr val="000000"/>
                          </a:solidFill>
                        </a:rPr>
                        <a:t>49.98</a:t>
                      </a:r>
                      <a:endParaRPr lang="en" dirty="0">
                        <a:effectLst/>
                      </a:endParaRPr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0040976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034FAAE0-AB21-0A47-B90E-B9EAD578266F}"/>
              </a:ext>
            </a:extLst>
          </p:cNvPr>
          <p:cNvSpPr/>
          <p:nvPr/>
        </p:nvSpPr>
        <p:spPr>
          <a:xfrm>
            <a:off x="0" y="0"/>
            <a:ext cx="12191695" cy="73152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9D2F7DD0-B90C-E941-B2E9-73E52EEF8364}"/>
              </a:ext>
            </a:extLst>
          </p:cNvPr>
          <p:cNvSpPr txBox="1"/>
          <p:nvPr/>
        </p:nvSpPr>
        <p:spPr>
          <a:xfrm>
            <a:off x="246185" y="121577"/>
            <a:ext cx="614289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FFFFFF"/>
                </a:solidFill>
              </a:defRPr>
            </a:pPr>
            <a:r>
              <a:rPr lang="en" altLang="zh-CN" sz="3000" dirty="0"/>
              <a:t>Results : WWZ Candidates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6CF0B61-34E8-3144-AC6D-38A164DB4C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221"/>
          <a:stretch/>
        </p:blipFill>
        <p:spPr>
          <a:xfrm>
            <a:off x="5364166" y="853097"/>
            <a:ext cx="6444912" cy="3031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B5E032BC-1396-3C4E-B191-F5C002A4E2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166" y="4097846"/>
            <a:ext cx="6757988" cy="2638577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F3B9B939-55B7-7045-9337-6713B8D56F7C}"/>
              </a:ext>
            </a:extLst>
          </p:cNvPr>
          <p:cNvSpPr/>
          <p:nvPr/>
        </p:nvSpPr>
        <p:spPr>
          <a:xfrm>
            <a:off x="10922003" y="4343865"/>
            <a:ext cx="831239" cy="2032233"/>
          </a:xfrm>
          <a:prstGeom prst="rect">
            <a:avLst/>
          </a:prstGeom>
          <a:solidFill>
            <a:srgbClr val="00B050">
              <a:alpha val="25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ACAAE9A5-E659-1546-83C0-3C058860E0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5" b="75043"/>
          <a:stretch/>
        </p:blipFill>
        <p:spPr>
          <a:xfrm>
            <a:off x="155324" y="4387606"/>
            <a:ext cx="5486893" cy="2032234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42A09CBF-2090-BC47-9770-905A70E7189B}"/>
              </a:ext>
            </a:extLst>
          </p:cNvPr>
          <p:cNvSpPr/>
          <p:nvPr/>
        </p:nvSpPr>
        <p:spPr>
          <a:xfrm>
            <a:off x="8884969" y="4343864"/>
            <a:ext cx="831239" cy="2032233"/>
          </a:xfrm>
          <a:prstGeom prst="rect">
            <a:avLst/>
          </a:prstGeom>
          <a:solidFill>
            <a:srgbClr val="FF0000">
              <a:alpha val="25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A2447C36-D608-154A-824F-2250A204B0B4}"/>
              </a:ext>
            </a:extLst>
          </p:cNvPr>
          <p:cNvSpPr/>
          <p:nvPr/>
        </p:nvSpPr>
        <p:spPr>
          <a:xfrm>
            <a:off x="6644680" y="4343863"/>
            <a:ext cx="2648549" cy="2032233"/>
          </a:xfrm>
          <a:prstGeom prst="rect">
            <a:avLst/>
          </a:prstGeom>
          <a:solidFill>
            <a:srgbClr val="FFFF00">
              <a:alpha val="25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84650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03982" y="88761"/>
            <a:ext cx="374807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3000" b="1">
                <a:solidFill>
                  <a:srgbClr val="FFFFFF"/>
                </a:solidFill>
              </a:defRPr>
            </a:lvl1pPr>
          </a:lstStyle>
          <a:p>
            <a:r>
              <a:rPr dirty="0"/>
              <a:t>Why </a:t>
            </a:r>
            <a:r>
              <a:rPr dirty="0" err="1"/>
              <a:t>TeV</a:t>
            </a:r>
            <a:r>
              <a:rPr dirty="0"/>
              <a:t> QPOs Matter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14400"/>
            <a:ext cx="11247120" cy="4693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sz="2400" dirty="0"/>
          </a:p>
          <a:p>
            <a:pPr>
              <a:spcAft>
                <a:spcPts val="600"/>
              </a:spcAft>
              <a:defRPr sz="1800">
                <a:solidFill>
                  <a:srgbClr val="000000"/>
                </a:solidFill>
              </a:defRPr>
            </a:pPr>
            <a:r>
              <a:rPr sz="2400" dirty="0"/>
              <a:t>QPOs are nearly periodic modulations in light curves, identified as narrow peaks in the power spectrum.</a:t>
            </a:r>
          </a:p>
          <a:p>
            <a:pPr>
              <a:spcAft>
                <a:spcPts val="600"/>
              </a:spcAft>
              <a:defRPr sz="1800">
                <a:solidFill>
                  <a:srgbClr val="000000"/>
                </a:solidFill>
              </a:defRPr>
            </a:pPr>
            <a:r>
              <a:rPr sz="2400" dirty="0"/>
              <a:t>In blazars, QPOs may originate from: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sz="2400" dirty="0"/>
              <a:t>jet precession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sz="2400" dirty="0"/>
              <a:t>binary supermassive black hole systems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sz="2400" dirty="0"/>
              <a:t>accretion disk instabilities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sz="2400" dirty="0"/>
              <a:t>magnetohydrodynamic processes in relativistic jets</a:t>
            </a:r>
            <a:endParaRPr lang="en-US" sz="2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lang="en-US" sz="2400" dirty="0"/>
              <a:t>…</a:t>
            </a:r>
            <a:endParaRPr sz="2400" dirty="0"/>
          </a:p>
          <a:p>
            <a:pPr>
              <a:spcAft>
                <a:spcPts val="600"/>
              </a:spcAft>
              <a:defRPr sz="1800">
                <a:solidFill>
                  <a:srgbClr val="000000"/>
                </a:solidFill>
              </a:defRPr>
            </a:pPr>
            <a:r>
              <a:rPr sz="2400" dirty="0"/>
              <a:t>Detecting QPOs in the gamma-ray band can constrain the geometry, dynamics, and emission mechanisms of these extreme environments.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9FDE0B1-A9F7-2F40-AF3C-CC5860B9D6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9849" y="4411828"/>
            <a:ext cx="2602935" cy="239932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12191695" cy="73152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91440"/>
            <a:ext cx="7142468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lang="en" sz="3000" dirty="0"/>
              <a:t>Current Status of Gamma-ray QPO Searches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14400"/>
            <a:ext cx="11247120" cy="5216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sz="2400" dirty="0"/>
          </a:p>
          <a:p>
            <a:pPr>
              <a:spcAft>
                <a:spcPts val="600"/>
              </a:spcAft>
              <a:defRPr sz="1800">
                <a:solidFill>
                  <a:srgbClr val="000000"/>
                </a:solidFill>
              </a:defRPr>
            </a:pPr>
            <a:r>
              <a:rPr sz="2400" dirty="0"/>
              <a:t>GeV band (Fermi-LAT):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sz="2400" dirty="0"/>
              <a:t>PG 1553+113, PKS 2155-304, PKS 1510-089: </a:t>
            </a:r>
            <a:br>
              <a:rPr lang="en-US" sz="2400" dirty="0"/>
            </a:br>
            <a:r>
              <a:rPr sz="2400" dirty="0"/>
              <a:t>candidates on year-timescales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sz="2400" dirty="0"/>
              <a:t>PKS 2247-131: 5.2σ QPO at ~34.5 d </a:t>
            </a:r>
            <a:endParaRPr lang="en-US" sz="2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lang="en-US" sz="2400" dirty="0"/>
              <a:t>…</a:t>
            </a:r>
            <a:endParaRPr sz="2400" dirty="0"/>
          </a:p>
          <a:p>
            <a:pPr>
              <a:spcAft>
                <a:spcPts val="600"/>
              </a:spcAft>
              <a:defRPr sz="1800">
                <a:solidFill>
                  <a:srgbClr val="000000"/>
                </a:solidFill>
              </a:defRPr>
            </a:pPr>
            <a:r>
              <a:rPr sz="2400" dirty="0" err="1"/>
              <a:t>TeV</a:t>
            </a:r>
            <a:r>
              <a:rPr sz="2400" dirty="0"/>
              <a:t> band: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sz="2400" dirty="0"/>
              <a:t>Telescope Array: possible ~12.7 d QPO in </a:t>
            </a:r>
            <a:r>
              <a:rPr sz="2400" dirty="0" err="1"/>
              <a:t>Mrk</a:t>
            </a:r>
            <a:r>
              <a:rPr sz="2400" dirty="0"/>
              <a:t> 501 (debated</a:t>
            </a:r>
            <a:r>
              <a:rPr lang="en-US" altLang="zh-CN" sz="2400" dirty="0"/>
              <a:t>)</a:t>
            </a:r>
            <a:endParaRPr sz="2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sz="2400" dirty="0"/>
              <a:t>H.E.S.S. / MAGIC: limited duty cycle, not suited for long-term QPO searches</a:t>
            </a:r>
            <a:endParaRPr lang="en-US" sz="2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endParaRPr sz="2400" dirty="0"/>
          </a:p>
          <a:p>
            <a:pPr>
              <a:spcAft>
                <a:spcPts val="600"/>
              </a:spcAft>
              <a:defRPr sz="1800">
                <a:solidFill>
                  <a:srgbClr val="000000"/>
                </a:solidFill>
              </a:defRPr>
            </a:pPr>
            <a:r>
              <a:rPr sz="2400" dirty="0"/>
              <a:t>LHAASO-WCDA: wide field, continuous monitoring </a:t>
            </a:r>
            <a:endParaRPr lang="en-US" sz="2400" dirty="0"/>
          </a:p>
          <a:p>
            <a:pPr>
              <a:spcAft>
                <a:spcPts val="600"/>
              </a:spcAft>
              <a:defRPr sz="1800">
                <a:solidFill>
                  <a:srgbClr val="000000"/>
                </a:solidFill>
              </a:defRPr>
            </a:pPr>
            <a:r>
              <a:rPr sz="2400" dirty="0"/>
              <a:t>→ systematic </a:t>
            </a:r>
            <a:r>
              <a:rPr sz="2400" dirty="0" err="1"/>
              <a:t>TeV</a:t>
            </a:r>
            <a:r>
              <a:rPr sz="2400" dirty="0"/>
              <a:t> QPO search possible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9BA7F47-EAA7-4349-9E7D-75E791A3D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1672" y="1123483"/>
            <a:ext cx="3122648" cy="2399323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7B243E30-8E61-4C4D-9014-46565E45A257}"/>
              </a:ext>
            </a:extLst>
          </p:cNvPr>
          <p:cNvSpPr txBox="1"/>
          <p:nvPr/>
        </p:nvSpPr>
        <p:spPr>
          <a:xfrm>
            <a:off x="10142996" y="3467311"/>
            <a:ext cx="13598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altLang="zh-CN" sz="1400" b="0" i="0" u="none" strike="noStrike" dirty="0">
                <a:solidFill>
                  <a:srgbClr val="656773"/>
                </a:solidFill>
                <a:effectLst/>
                <a:latin typeface="Helvetica Neue" panose="02000503000000020004" pitchFamily="2" charset="0"/>
              </a:rPr>
              <a:t>J.N.Zhou,2018</a:t>
            </a:r>
            <a:endParaRPr kumimoji="1" lang="zh-CN" altLang="en-US" sz="14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DC98275-E8AF-1749-97D2-E327C6A64AC8}"/>
              </a:ext>
            </a:extLst>
          </p:cNvPr>
          <p:cNvSpPr txBox="1"/>
          <p:nvPr/>
        </p:nvSpPr>
        <p:spPr>
          <a:xfrm>
            <a:off x="10142996" y="4681886"/>
            <a:ext cx="183535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400" b="0" i="0" dirty="0">
                <a:solidFill>
                  <a:srgbClr val="656773"/>
                </a:solidFill>
                <a:effectLst/>
                <a:latin typeface="Helvetica Neue" panose="02000503000000020004" pitchFamily="2" charset="0"/>
              </a:rPr>
              <a:t>N </a:t>
            </a:r>
            <a:r>
              <a:rPr lang="en" altLang="zh-CN" sz="1400" b="0" i="0" dirty="0" err="1">
                <a:solidFill>
                  <a:srgbClr val="656773"/>
                </a:solidFill>
                <a:effectLst/>
                <a:latin typeface="Helvetica Neue" panose="02000503000000020004" pitchFamily="2" charset="0"/>
              </a:rPr>
              <a:t>Hayashida</a:t>
            </a:r>
            <a:r>
              <a:rPr lang="en" altLang="zh-CN" sz="1400" b="0" i="0" dirty="0">
                <a:solidFill>
                  <a:srgbClr val="656773"/>
                </a:solidFill>
                <a:effectLst/>
                <a:latin typeface="Helvetica Neue" panose="02000503000000020004" pitchFamily="2" charset="0"/>
              </a:rPr>
              <a:t> · 1998</a:t>
            </a:r>
            <a:endParaRPr lang="zh-CN" alt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91440"/>
            <a:ext cx="2810000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000" dirty="0"/>
              <a:t>Data &amp; Methods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14400"/>
            <a:ext cx="5029200" cy="4909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sz="2400" dirty="0"/>
          </a:p>
          <a:p>
            <a:pPr>
              <a:spcAft>
                <a:spcPts val="600"/>
              </a:spcAft>
              <a:defRPr sz="1800">
                <a:solidFill>
                  <a:srgbClr val="000000"/>
                </a:solidFill>
              </a:defRPr>
            </a:pPr>
            <a:r>
              <a:rPr sz="2400" dirty="0"/>
              <a:t>Data: LHAASO-WCDA daily light curve of </a:t>
            </a:r>
            <a:r>
              <a:rPr sz="2400" dirty="0" err="1"/>
              <a:t>Mrk</a:t>
            </a:r>
            <a:r>
              <a:rPr sz="2400" dirty="0"/>
              <a:t> 421 (MJD 59282–61263)</a:t>
            </a:r>
          </a:p>
          <a:p>
            <a:pPr>
              <a:spcAft>
                <a:spcPts val="600"/>
              </a:spcAft>
              <a:defRPr sz="1800">
                <a:solidFill>
                  <a:srgbClr val="000000"/>
                </a:solidFill>
              </a:defRPr>
            </a:pPr>
            <a:r>
              <a:rPr sz="2400" dirty="0"/>
              <a:t>Methods: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sz="2400" dirty="0"/>
              <a:t>Weighted Wavelet Z-transform (WWZ)</a:t>
            </a:r>
            <a:endParaRPr lang="en-US" sz="2400" dirty="0"/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sz="2400" dirty="0"/>
              <a:t>Gaussian Process (GP) regression: </a:t>
            </a:r>
            <a:r>
              <a:rPr sz="2400" dirty="0" err="1"/>
              <a:t>SHO_periodic</a:t>
            </a:r>
            <a:r>
              <a:rPr sz="2400" dirty="0"/>
              <a:t> + </a:t>
            </a:r>
            <a:r>
              <a:rPr sz="2400" dirty="0" err="1"/>
              <a:t>SHO_aperiodic</a:t>
            </a:r>
            <a:r>
              <a:rPr sz="2400" dirty="0"/>
              <a:t> + WN</a:t>
            </a:r>
            <a:r>
              <a:rPr lang="en-US" sz="2400" dirty="0"/>
              <a:t>, </a:t>
            </a:r>
            <a:r>
              <a:rPr sz="2400" dirty="0"/>
              <a:t>MCMC for posterior sampling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sz="2400" dirty="0"/>
              <a:t>Red-noise simulations for significance assessment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12EA0B4-8092-4F42-B53E-D3591B9031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0895" y="1425819"/>
            <a:ext cx="6400800" cy="49911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F4368DE-7B08-8B4C-A3C1-9F4B472B5A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875"/>
          <a:stretch/>
        </p:blipFill>
        <p:spPr>
          <a:xfrm>
            <a:off x="5490577" y="921484"/>
            <a:ext cx="6536995" cy="4644683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894953E9-CF07-EB47-80E4-D0FC435CB6B6}"/>
              </a:ext>
            </a:extLst>
          </p:cNvPr>
          <p:cNvSpPr txBox="1"/>
          <p:nvPr/>
        </p:nvSpPr>
        <p:spPr>
          <a:xfrm>
            <a:off x="274320" y="1062799"/>
            <a:ext cx="5130778" cy="3672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" altLang="zh-CN" sz="2400" dirty="0"/>
          </a:p>
          <a:p>
            <a:pPr>
              <a:spcAft>
                <a:spcPts val="500"/>
              </a:spcAft>
              <a:defRPr sz="1500" b="0">
                <a:solidFill>
                  <a:srgbClr val="000000"/>
                </a:solidFill>
              </a:defRPr>
            </a:pPr>
            <a:r>
              <a:rPr lang="en" altLang="zh-CN" sz="2400" dirty="0"/>
              <a:t>MJD 60300-60500 window:</a:t>
            </a:r>
          </a:p>
          <a:p>
            <a:pPr lvl="1">
              <a:spcAft>
                <a:spcPts val="500"/>
              </a:spcAft>
              <a:defRPr sz="1500" b="0">
                <a:solidFill>
                  <a:srgbClr val="000000"/>
                </a:solidFill>
              </a:defRPr>
            </a:pPr>
            <a:r>
              <a:rPr lang="en" altLang="zh-CN" sz="2400" dirty="0"/>
              <a:t>~50 d WWZ global exceeds the local 95%/99% red-noise curve</a:t>
            </a:r>
          </a:p>
          <a:p>
            <a:pPr>
              <a:spcAft>
                <a:spcPts val="500"/>
              </a:spcAft>
              <a:defRPr sz="1500" b="0">
                <a:solidFill>
                  <a:srgbClr val="000000"/>
                </a:solidFill>
              </a:defRPr>
            </a:pPr>
            <a:r>
              <a:rPr lang="en" altLang="zh-CN" sz="2400" dirty="0"/>
              <a:t>BUT:</a:t>
            </a:r>
          </a:p>
          <a:p>
            <a:pPr marL="800100" lvl="1" indent="-342900">
              <a:spcAft>
                <a:spcPts val="500"/>
              </a:spcAft>
              <a:buFont typeface="Arial" panose="020B0604020202020204" pitchFamily="34" charset="0"/>
              <a:buChar char="•"/>
              <a:defRPr sz="1500" b="0">
                <a:solidFill>
                  <a:srgbClr val="C00000"/>
                </a:solidFill>
              </a:defRPr>
            </a:pPr>
            <a:r>
              <a:rPr lang="en" altLang="zh-CN" sz="2400" dirty="0"/>
              <a:t>local only (no look-elsewhere correction)</a:t>
            </a:r>
          </a:p>
          <a:p>
            <a:pPr marL="800100" lvl="1" indent="-342900">
              <a:spcAft>
                <a:spcPts val="500"/>
              </a:spcAft>
              <a:buFont typeface="Arial" panose="020B0604020202020204" pitchFamily="34" charset="0"/>
              <a:buChar char="•"/>
              <a:defRPr sz="1500" b="0">
                <a:solidFill>
                  <a:srgbClr val="C00000"/>
                </a:solidFill>
              </a:defRPr>
            </a:pPr>
            <a:r>
              <a:rPr lang="en" altLang="zh-CN" sz="2400" dirty="0"/>
              <a:t>broad 47-54 d band -&gt; red-noise bump, not a narrow line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A18C70AC-8C33-5546-AF3F-F6CB77ABB93C}"/>
              </a:ext>
            </a:extLst>
          </p:cNvPr>
          <p:cNvSpPr/>
          <p:nvPr/>
        </p:nvSpPr>
        <p:spPr>
          <a:xfrm>
            <a:off x="0" y="0"/>
            <a:ext cx="12191695" cy="73152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600" b="1">
                <a:solidFill>
                  <a:srgbClr val="FFFFFF"/>
                </a:solidFill>
              </a:defRPr>
            </a:pPr>
            <a:endParaRPr lang="en" altLang="zh-CN" sz="3000" dirty="0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88D24BE-37B1-8A49-ABF8-B6B2854E14F5}"/>
              </a:ext>
            </a:extLst>
          </p:cNvPr>
          <p:cNvSpPr txBox="1"/>
          <p:nvPr/>
        </p:nvSpPr>
        <p:spPr>
          <a:xfrm>
            <a:off x="274320" y="91440"/>
            <a:ext cx="5407762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</a:defRPr>
            </a:pPr>
            <a:r>
              <a:rPr lang="en" altLang="zh-CN" sz="3000" dirty="0"/>
              <a:t>Results : A Local Excess at ~50 d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23AEB51-12C5-F44C-B95D-02BE552007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736" t="73615"/>
          <a:stretch/>
        </p:blipFill>
        <p:spPr>
          <a:xfrm>
            <a:off x="867508" y="4733493"/>
            <a:ext cx="4367089" cy="2123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869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0FFFBC0A-1FC2-AF47-A1E2-02883728F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580" y="2058697"/>
            <a:ext cx="8810839" cy="379111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0"/>
            <a:ext cx="12191695" cy="73152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91440"/>
            <a:ext cx="8985024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000" dirty="0"/>
              <a:t>Results</a:t>
            </a:r>
            <a:r>
              <a:rPr lang="zh-CN" altLang="en-US" sz="3000" dirty="0"/>
              <a:t>：</a:t>
            </a:r>
            <a:r>
              <a:rPr lang="en-US" altLang="zh-CN" sz="3000" dirty="0"/>
              <a:t>GP candidate: P ≈ 5.09 d in MJD 60200–60600</a:t>
            </a:r>
            <a:endParaRPr sz="3000" dirty="0"/>
          </a:p>
        </p:txBody>
      </p:sp>
      <p:sp>
        <p:nvSpPr>
          <p:cNvPr id="4" name="TextBox 3"/>
          <p:cNvSpPr txBox="1"/>
          <p:nvPr/>
        </p:nvSpPr>
        <p:spPr>
          <a:xfrm>
            <a:off x="490491" y="1164276"/>
            <a:ext cx="5029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000000"/>
                </a:solidFill>
              </a:defRPr>
            </a:pPr>
            <a:r>
              <a:rPr sz="2400" dirty="0"/>
              <a:t>MJD 60</a:t>
            </a:r>
            <a:r>
              <a:rPr lang="en-US" sz="2400" dirty="0"/>
              <a:t>200</a:t>
            </a:r>
            <a:r>
              <a:rPr sz="2400" dirty="0"/>
              <a:t>–60</a:t>
            </a:r>
            <a:r>
              <a:rPr lang="en-US" sz="2400" dirty="0"/>
              <a:t>600 </a:t>
            </a:r>
            <a:r>
              <a:rPr lang="en" sz="2400" dirty="0"/>
              <a:t>w</a:t>
            </a:r>
            <a:r>
              <a:rPr lang="en" altLang="zh-CN" sz="2400" dirty="0"/>
              <a:t>indow </a:t>
            </a:r>
            <a:r>
              <a:rPr sz="2400" dirty="0"/>
              <a:t>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591CCB2-B04B-D14A-9831-A2F501F441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259" y="2039815"/>
            <a:ext cx="5068956" cy="3985846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4015C5D2-E7C5-3E41-9CD1-A61B7D60A1EC}"/>
              </a:ext>
            </a:extLst>
          </p:cNvPr>
          <p:cNvSpPr/>
          <p:nvPr/>
        </p:nvSpPr>
        <p:spPr>
          <a:xfrm>
            <a:off x="0" y="0"/>
            <a:ext cx="12191695" cy="73152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0454AE35-F711-B34E-8D54-82601B2C1D91}"/>
              </a:ext>
            </a:extLst>
          </p:cNvPr>
          <p:cNvSpPr txBox="1"/>
          <p:nvPr/>
        </p:nvSpPr>
        <p:spPr>
          <a:xfrm>
            <a:off x="274320" y="91440"/>
            <a:ext cx="451405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dirty="0">
                <a:solidFill>
                  <a:schemeClr val="bg1"/>
                </a:solidFill>
              </a:rPr>
              <a:t>Results: PSD decomposition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B2E2FDF-7BA6-8940-8782-83C433FEE8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2287" y="2039815"/>
            <a:ext cx="5068956" cy="398584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9DCBEA75-0F93-5E47-A163-4A70E2B82C98}"/>
                  </a:ext>
                </a:extLst>
              </p:cNvPr>
              <p:cNvSpPr txBox="1"/>
              <p:nvPr/>
            </p:nvSpPr>
            <p:spPr>
              <a:xfrm>
                <a:off x="2778369" y="924002"/>
                <a:ext cx="7437193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/>
                  <a:t>(SHO_aperiodic + WN):</a:t>
                </a:r>
                <a:r>
                  <a:rPr lang="en-US" altLang="zh-CN" sz="2400" dirty="0"/>
                  <a:t> BIC= 828.2</a:t>
                </a:r>
              </a:p>
              <a:p>
                <a:r>
                  <a:rPr lang="en" altLang="zh-CN" sz="2400" dirty="0"/>
                  <a:t>(</a:t>
                </a:r>
                <a:r>
                  <a:rPr lang="en" altLang="zh-CN" sz="2400" dirty="0" err="1"/>
                  <a:t>SHO_periodic</a:t>
                </a:r>
                <a:r>
                  <a:rPr lang="en" altLang="zh-CN" sz="2400" dirty="0"/>
                  <a:t> + </a:t>
                </a:r>
                <a:r>
                  <a:rPr lang="zh-CN" altLang="en-US" sz="2400" dirty="0"/>
                  <a:t>SHO_aperiodic </a:t>
                </a:r>
                <a:r>
                  <a:rPr lang="en" altLang="zh-CN" sz="2400" dirty="0"/>
                  <a:t>+WN): BIC = 806.4</a:t>
                </a:r>
              </a:p>
              <a:p>
                <a14:m>
                  <m:oMath xmlns:m="http://schemas.openxmlformats.org/officeDocument/2006/math">
                    <m:r>
                      <a:rPr lang="en" altLang="zh-C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" altLang="zh-CN" sz="2400" dirty="0"/>
                  <a:t>BIC = 21.8</a:t>
                </a: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9DCBEA75-0F93-5E47-A163-4A70E2B82C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8369" y="924002"/>
                <a:ext cx="7437193" cy="1200329"/>
              </a:xfrm>
              <a:prstGeom prst="rect">
                <a:avLst/>
              </a:prstGeom>
              <a:blipFill>
                <a:blip r:embed="rId4"/>
                <a:stretch>
                  <a:fillRect l="-1193" t="-4167" b="-104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文本框 11">
            <a:extLst>
              <a:ext uri="{FF2B5EF4-FFF2-40B4-BE49-F238E27FC236}">
                <a16:creationId xmlns:a16="http://schemas.microsoft.com/office/drawing/2014/main" id="{C1A75D8A-00D1-F541-ACE8-8F360024C4F8}"/>
              </a:ext>
            </a:extLst>
          </p:cNvPr>
          <p:cNvSpPr txBox="1"/>
          <p:nvPr/>
        </p:nvSpPr>
        <p:spPr>
          <a:xfrm>
            <a:off x="7210289" y="6124359"/>
            <a:ext cx="86745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2400" dirty="0"/>
              <a:t>SHO </a:t>
            </a:r>
            <a:r>
              <a:rPr lang="en-US" altLang="zh-CN" sz="2400" dirty="0"/>
              <a:t>: </a:t>
            </a:r>
            <a:r>
              <a:rPr lang="en" altLang="zh-CN" sz="2400" dirty="0"/>
              <a:t>P = 5.09 d, Q = 94.53</a:t>
            </a:r>
          </a:p>
        </p:txBody>
      </p:sp>
    </p:spTree>
    <p:extLst>
      <p:ext uri="{BB962C8B-B14F-4D97-AF65-F5344CB8AC3E}">
        <p14:creationId xmlns:p14="http://schemas.microsoft.com/office/powerpoint/2010/main" val="4213891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4DDA906-AB66-0C47-AD4C-75CA84AFA56C}"/>
              </a:ext>
            </a:extLst>
          </p:cNvPr>
          <p:cNvSpPr/>
          <p:nvPr/>
        </p:nvSpPr>
        <p:spPr>
          <a:xfrm>
            <a:off x="0" y="0"/>
            <a:ext cx="12191695" cy="73152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717786-55F8-ED46-AF75-B3F2928BFE85}"/>
              </a:ext>
            </a:extLst>
          </p:cNvPr>
          <p:cNvSpPr txBox="1"/>
          <p:nvPr/>
        </p:nvSpPr>
        <p:spPr>
          <a:xfrm>
            <a:off x="274320" y="91440"/>
            <a:ext cx="531863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sz="3000" dirty="0"/>
              <a:t>Results</a:t>
            </a:r>
            <a:r>
              <a:rPr lang="zh-CN" altLang="en-US" sz="3000" dirty="0"/>
              <a:t>： </a:t>
            </a:r>
            <a:r>
              <a:rPr lang="en" altLang="zh-CN" sz="3000" b="1" dirty="0">
                <a:solidFill>
                  <a:srgbClr val="FFFFFF"/>
                </a:solidFill>
              </a:rPr>
              <a:t>Red‑noise simulations</a:t>
            </a:r>
            <a:endParaRPr sz="3000" b="1" dirty="0">
              <a:solidFill>
                <a:srgbClr val="FFFFFF"/>
              </a:solidFill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1F5DA54-C6C2-8042-A40C-9FF361E7D6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000"/>
          <a:stretch/>
        </p:blipFill>
        <p:spPr>
          <a:xfrm>
            <a:off x="274320" y="2555866"/>
            <a:ext cx="5577743" cy="3745894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8746C4D-4333-3A4E-BE80-FA5FA8EB806D}"/>
              </a:ext>
            </a:extLst>
          </p:cNvPr>
          <p:cNvSpPr txBox="1"/>
          <p:nvPr/>
        </p:nvSpPr>
        <p:spPr>
          <a:xfrm>
            <a:off x="658690" y="1355537"/>
            <a:ext cx="510906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2400" dirty="0"/>
              <a:t>A</a:t>
            </a:r>
            <a:r>
              <a:rPr lang="zh-CN" altLang="en-US" sz="2400" dirty="0"/>
              <a:t> </a:t>
            </a:r>
            <a:r>
              <a:rPr lang="en-US" altLang="zh-CN" sz="2400" dirty="0"/>
              <a:t>quick</a:t>
            </a:r>
            <a:r>
              <a:rPr lang="zh-CN" altLang="en-US" sz="2400" dirty="0"/>
              <a:t> </a:t>
            </a:r>
            <a:r>
              <a:rPr lang="en" altLang="zh-CN" sz="2400" dirty="0"/>
              <a:t>1000 times simulation, p-value (</a:t>
            </a:r>
            <a:r>
              <a:rPr lang="el-GR" altLang="zh-CN" sz="2400" dirty="0"/>
              <a:t>Δ</a:t>
            </a:r>
            <a:r>
              <a:rPr lang="en" altLang="zh-CN" sz="2400" dirty="0"/>
              <a:t>BIC &gt;= observed) </a:t>
            </a:r>
            <a:r>
              <a:rPr lang="en-US" altLang="zh-CN" sz="2400" dirty="0"/>
              <a:t>&lt;</a:t>
            </a:r>
            <a:r>
              <a:rPr lang="en" altLang="zh-CN" sz="2400" dirty="0"/>
              <a:t> 0.001</a:t>
            </a:r>
            <a:endParaRPr lang="zh-CN" altLang="en-US" sz="24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E0EA7F6-8A06-CE40-A126-B96684009E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729"/>
          <a:stretch/>
        </p:blipFill>
        <p:spPr>
          <a:xfrm>
            <a:off x="6235944" y="2810930"/>
            <a:ext cx="5681736" cy="323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511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3152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74320" y="73152"/>
            <a:ext cx="344363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</a:defRPr>
            </a:pPr>
            <a:r>
              <a:rPr lang="en-US" altLang="zh-CN" sz="3000" dirty="0"/>
              <a:t>Summary</a:t>
            </a:r>
            <a:r>
              <a:rPr lang="zh-CN" altLang="en-US" sz="3000" dirty="0"/>
              <a:t> </a:t>
            </a:r>
            <a:r>
              <a:rPr lang="en-US" altLang="zh-CN" sz="3000" dirty="0"/>
              <a:t>&amp;</a:t>
            </a:r>
            <a:r>
              <a:rPr lang="zh-CN" altLang="en-US" sz="3000" dirty="0"/>
              <a:t> </a:t>
            </a:r>
            <a:r>
              <a:rPr sz="3000" dirty="0"/>
              <a:t>Outlook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3727" y="1341121"/>
            <a:ext cx="11064240" cy="4844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" altLang="zh-CN" sz="2400" dirty="0"/>
              <a:t>We searched for </a:t>
            </a:r>
            <a:r>
              <a:rPr lang="en" altLang="zh-CN" sz="2400" dirty="0" err="1"/>
              <a:t>TeV</a:t>
            </a:r>
            <a:r>
              <a:rPr lang="en" altLang="zh-CN" sz="2400" dirty="0"/>
              <a:t> QPOs</a:t>
            </a:r>
            <a:r>
              <a:rPr lang="zh-CN" altLang="en-US" sz="2400" dirty="0"/>
              <a:t> </a:t>
            </a:r>
            <a:r>
              <a:rPr lang="en" altLang="zh-CN" sz="2400" dirty="0"/>
              <a:t>of </a:t>
            </a:r>
            <a:r>
              <a:rPr lang="en" altLang="zh-CN" sz="2400" dirty="0" err="1"/>
              <a:t>Mrk</a:t>
            </a:r>
            <a:r>
              <a:rPr lang="en" altLang="zh-CN" sz="2400" dirty="0"/>
              <a:t> 421 using the long‑term daily light curve from LHAASO‑WCDA.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" altLang="zh-CN" sz="2400" dirty="0"/>
              <a:t>We applied the Weighted Wavelet Z‑transform , Gaussian‑Process regression with SHO kernels, MCMC sampling and red‑noise simulations for significance evaluation.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" altLang="zh-CN" sz="2400" dirty="0"/>
              <a:t>A tentative signal with ~50 days is identified, marginally exceeding the 99%</a:t>
            </a:r>
            <a:r>
              <a:rPr lang="zh-CN" altLang="en-US" sz="2400" dirty="0"/>
              <a:t> </a:t>
            </a:r>
            <a:r>
              <a:rPr lang="en" altLang="zh-CN" sz="2400" dirty="0"/>
              <a:t>confidence level.</a:t>
            </a:r>
            <a:endParaRPr sz="2400" dirty="0"/>
          </a:p>
          <a:p>
            <a:pPr marL="342900" indent="-342900">
              <a:spcAft>
                <a:spcPts val="500"/>
              </a:spcAft>
              <a:buFont typeface="Arial" panose="020B0604020202020204" pitchFamily="34" charset="0"/>
              <a:buChar char="•"/>
              <a:defRPr sz="1900" b="0">
                <a:solidFill>
                  <a:srgbClr val="000000"/>
                </a:solidFill>
              </a:defRPr>
            </a:pPr>
            <a:r>
              <a:rPr lang="en" altLang="zh-CN" sz="2400" dirty="0"/>
              <a:t>The</a:t>
            </a:r>
            <a:r>
              <a:rPr lang="zh-CN" altLang="en-US" sz="2400" dirty="0"/>
              <a:t> </a:t>
            </a:r>
            <a:r>
              <a:rPr lang="en-US" altLang="zh-CN" sz="2400" dirty="0"/>
              <a:t>5.09</a:t>
            </a:r>
            <a:r>
              <a:rPr lang="zh-CN" altLang="en-US" sz="2400" dirty="0"/>
              <a:t> </a:t>
            </a:r>
            <a:r>
              <a:rPr lang="en-US" altLang="zh-CN" sz="2400" dirty="0"/>
              <a:t>d</a:t>
            </a:r>
            <a:r>
              <a:rPr lang="zh-CN" altLang="en-US" sz="2400" dirty="0"/>
              <a:t> </a:t>
            </a:r>
            <a:r>
              <a:rPr lang="en-US" altLang="zh-CN" sz="2400" dirty="0"/>
              <a:t>signal</a:t>
            </a:r>
            <a:r>
              <a:rPr lang="zh-CN" altLang="en-US" sz="2400" dirty="0"/>
              <a:t> </a:t>
            </a:r>
            <a:r>
              <a:rPr lang="en-US" altLang="zh-CN" sz="2400" dirty="0"/>
              <a:t>need</a:t>
            </a:r>
            <a:r>
              <a:rPr lang="en" altLang="zh-CN" sz="2400" dirty="0"/>
              <a:t> further verification</a:t>
            </a:r>
            <a:r>
              <a:rPr lang="en-US" altLang="zh-CN" sz="2400" dirty="0"/>
              <a:t>.</a:t>
            </a:r>
          </a:p>
          <a:p>
            <a:pPr marL="342900" indent="-342900">
              <a:spcAft>
                <a:spcPts val="500"/>
              </a:spcAft>
              <a:buFont typeface="Arial" panose="020B0604020202020204" pitchFamily="34" charset="0"/>
              <a:buChar char="•"/>
              <a:defRPr sz="1900" b="0">
                <a:solidFill>
                  <a:srgbClr val="000000"/>
                </a:solidFill>
              </a:defRPr>
            </a:pPr>
            <a:endParaRPr lang="en-US" sz="2400" dirty="0"/>
          </a:p>
          <a:p>
            <a:pPr>
              <a:spcAft>
                <a:spcPts val="500"/>
              </a:spcAft>
              <a:defRPr sz="1900" b="0">
                <a:solidFill>
                  <a:srgbClr val="000000"/>
                </a:solidFill>
              </a:defRPr>
            </a:pPr>
            <a:r>
              <a:rPr lang="en-US" sz="2400" dirty="0"/>
              <a:t>To</a:t>
            </a:r>
            <a:r>
              <a:rPr lang="zh-CN" altLang="en-US" sz="2400" dirty="0"/>
              <a:t> </a:t>
            </a:r>
            <a:r>
              <a:rPr lang="en-US" altLang="zh-CN" sz="2400" dirty="0"/>
              <a:t>do</a:t>
            </a:r>
            <a:r>
              <a:rPr lang="zh-CN" altLang="en-US" sz="2400" dirty="0"/>
              <a:t> </a:t>
            </a:r>
            <a:r>
              <a:rPr lang="en-US" sz="2400" dirty="0"/>
              <a:t>Next</a:t>
            </a:r>
            <a:r>
              <a:rPr lang="zh-CN" altLang="en-US" sz="2400" dirty="0"/>
              <a:t> </a:t>
            </a:r>
            <a:endParaRPr lang="en-US" altLang="zh-CN" sz="2400" dirty="0"/>
          </a:p>
          <a:p>
            <a:pPr marL="342900" indent="-342900">
              <a:spcAft>
                <a:spcPts val="500"/>
              </a:spcAft>
              <a:buFont typeface="Arial" panose="020B0604020202020204" pitchFamily="34" charset="0"/>
              <a:buChar char="•"/>
              <a:defRPr sz="1900" b="0">
                <a:solidFill>
                  <a:srgbClr val="000000"/>
                </a:solidFill>
              </a:defRPr>
            </a:pPr>
            <a:r>
              <a:rPr sz="2400" dirty="0"/>
              <a:t>Multi-wavelength cross-check of the candidates (Fermi-LAT, Swift, MAXI)</a:t>
            </a:r>
            <a:r>
              <a:rPr lang="zh-CN" altLang="en-US" sz="2400" dirty="0"/>
              <a:t>；</a:t>
            </a:r>
            <a:endParaRPr lang="en-US" sz="2400" dirty="0"/>
          </a:p>
          <a:p>
            <a:pPr marL="342900" indent="-342900">
              <a:spcAft>
                <a:spcPts val="500"/>
              </a:spcAft>
              <a:buFont typeface="Arial" panose="020B0604020202020204" pitchFamily="34" charset="0"/>
              <a:buChar char="•"/>
              <a:defRPr sz="1900" b="0">
                <a:solidFill>
                  <a:srgbClr val="000000"/>
                </a:solidFill>
              </a:defRPr>
            </a:pPr>
            <a:r>
              <a:rPr lang="en" altLang="zh-CN" sz="2400" dirty="0"/>
              <a:t>Re-run the full pipeline on AI-reconstructed light curves</a:t>
            </a:r>
            <a:r>
              <a:rPr lang="zh-CN" altLang="en-US" sz="2400" dirty="0"/>
              <a:t>；</a:t>
            </a:r>
            <a:endParaRPr sz="2400" dirty="0"/>
          </a:p>
          <a:p>
            <a:pPr marL="342900" indent="-342900">
              <a:spcAft>
                <a:spcPts val="500"/>
              </a:spcAft>
              <a:buFont typeface="Arial" panose="020B0604020202020204" pitchFamily="34" charset="0"/>
              <a:buChar char="•"/>
              <a:defRPr sz="1900" b="0">
                <a:solidFill>
                  <a:srgbClr val="000000"/>
                </a:solidFill>
              </a:defRPr>
            </a:pPr>
            <a:r>
              <a:rPr sz="2400" dirty="0"/>
              <a:t>Apply the same pipeline to Markarian 501.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1944</TotalTime>
  <Words>498</Words>
  <Application>Microsoft Macintosh PowerPoint</Application>
  <PresentationFormat>Widescreen</PresentationFormat>
  <Paragraphs>71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 Math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/>
  <dc:creator/>
  <cp:keywords/>
  <dc:description>generated using python-pptx</dc:description>
  <cp:lastModifiedBy>Min Zha</cp:lastModifiedBy>
  <cp:revision>67</cp:revision>
  <dcterms:created xsi:type="dcterms:W3CDTF">2013-01-27T09:14:16Z</dcterms:created>
  <dcterms:modified xsi:type="dcterms:W3CDTF">2026-08-18T01:12:01Z</dcterms:modified>
  <cp:category/>
</cp:coreProperties>
</file>