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diagrams/data5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59" r:id="rId4"/>
    <p:sldId id="2612" r:id="rId5"/>
    <p:sldId id="2623" r:id="rId6"/>
    <p:sldId id="2615" r:id="rId7"/>
    <p:sldId id="2618" r:id="rId8"/>
    <p:sldId id="2626" r:id="rId9"/>
    <p:sldId id="2622" r:id="rId10"/>
    <p:sldId id="2619" r:id="rId11"/>
    <p:sldId id="2621" r:id="rId12"/>
    <p:sldId id="2620" r:id="rId13"/>
    <p:sldId id="2627" r:id="rId14"/>
    <p:sldId id="2628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63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022545-7CDB-4886-BEBB-D2810FBDF33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B2DFEB-F683-47F6-A0AB-8A6FFB3C49BE}">
      <dgm:prSet custT="1"/>
      <dgm:spPr/>
      <dgm:t>
        <a:bodyPr/>
        <a:lstStyle/>
        <a:p>
          <a:r>
            <a:rPr lang="zh-CN" altLang="en-US" sz="1600" b="1" dirty="0">
              <a:latin typeface="楷体" panose="02010609060101010101" pitchFamily="49" charset="-122"/>
              <a:ea typeface="楷体" panose="02010609060101010101" pitchFamily="49" charset="-122"/>
            </a:rPr>
            <a:t>记录了自大爆炸以来所有星系和恒星释放的宇宙光子</a:t>
          </a:r>
          <a:endParaRPr lang="en-US" sz="1600" dirty="0">
            <a:latin typeface="楷体" panose="02010609060101010101" pitchFamily="49" charset="-122"/>
            <a:ea typeface="楷体" panose="02010609060101010101" pitchFamily="49" charset="-122"/>
          </a:endParaRPr>
        </a:p>
      </dgm:t>
    </dgm:pt>
    <dgm:pt modelId="{3E19A37E-98A8-4BAB-9CC3-37D4EC6D68CF}" type="parTrans" cxnId="{7770B5B0-A0AB-440B-BDB0-A9C8DFAFCE78}">
      <dgm:prSet/>
      <dgm:spPr/>
      <dgm:t>
        <a:bodyPr/>
        <a:lstStyle/>
        <a:p>
          <a:endParaRPr lang="en-US" sz="1600"/>
        </a:p>
      </dgm:t>
    </dgm:pt>
    <dgm:pt modelId="{C4B23DCC-644D-42AA-8B98-2DAEE94B323A}" type="sibTrans" cxnId="{7770B5B0-A0AB-440B-BDB0-A9C8DFAFCE78}">
      <dgm:prSet/>
      <dgm:spPr/>
      <dgm:t>
        <a:bodyPr/>
        <a:lstStyle/>
        <a:p>
          <a:endParaRPr lang="en-US" sz="1600"/>
        </a:p>
      </dgm:t>
    </dgm:pt>
    <dgm:pt modelId="{101CE0CD-EE5E-4809-8CAF-9CF176B4ECAA}">
      <dgm:prSet custT="1"/>
      <dgm:spPr/>
      <dgm:t>
        <a:bodyPr/>
        <a:lstStyle/>
        <a:p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可以揭示宇宙演化的恒星形成历史</a:t>
          </a:r>
          <a:endParaRPr lang="en-US" sz="1600" b="1" kern="1200" dirty="0">
            <a:solidFill>
              <a:prstClr val="white"/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gm:t>
    </dgm:pt>
    <dgm:pt modelId="{87A891BA-F806-4CC8-BED2-F9D14CB889DB}" type="parTrans" cxnId="{AB385474-B093-446B-A485-9C31B166E73C}">
      <dgm:prSet/>
      <dgm:spPr/>
      <dgm:t>
        <a:bodyPr/>
        <a:lstStyle/>
        <a:p>
          <a:endParaRPr lang="en-US" sz="1600"/>
        </a:p>
      </dgm:t>
    </dgm:pt>
    <dgm:pt modelId="{02A102F0-C979-48EC-B846-2E1408342F66}" type="sibTrans" cxnId="{AB385474-B093-446B-A485-9C31B166E73C}">
      <dgm:prSet/>
      <dgm:spPr/>
      <dgm:t>
        <a:bodyPr/>
        <a:lstStyle/>
        <a:p>
          <a:endParaRPr lang="en-US" sz="1600"/>
        </a:p>
      </dgm:t>
    </dgm:pt>
    <dgm:pt modelId="{370EC60F-DFCE-4B7D-9F9D-90BEBA604C20}">
      <dgm:prSet custT="1"/>
      <dgm:spPr/>
      <dgm:t>
        <a:bodyPr/>
        <a:lstStyle/>
        <a:p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是星系中尘埃吸收和再发射的痕迹</a:t>
          </a:r>
          <a:endParaRPr lang="en-US" sz="1600" b="1" kern="1200" dirty="0">
            <a:solidFill>
              <a:prstClr val="white"/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gm:t>
    </dgm:pt>
    <dgm:pt modelId="{A52C64F5-4D85-4BBA-A7BF-AD34AF52DA4E}" type="parTrans" cxnId="{168C4D49-D3D3-44B5-AE33-275964D9576B}">
      <dgm:prSet/>
      <dgm:spPr/>
      <dgm:t>
        <a:bodyPr/>
        <a:lstStyle/>
        <a:p>
          <a:endParaRPr lang="en-US" sz="1600"/>
        </a:p>
      </dgm:t>
    </dgm:pt>
    <dgm:pt modelId="{348265AB-C096-4873-AC60-075A94D00781}" type="sibTrans" cxnId="{168C4D49-D3D3-44B5-AE33-275964D9576B}">
      <dgm:prSet/>
      <dgm:spPr/>
      <dgm:t>
        <a:bodyPr/>
        <a:lstStyle/>
        <a:p>
          <a:endParaRPr lang="en-US" sz="1600"/>
        </a:p>
      </dgm:t>
    </dgm:pt>
    <dgm:pt modelId="{A4F69EE8-0343-4C48-B177-59C9DB0CFA37}">
      <dgm:prSet custT="1"/>
      <dgm:spPr/>
      <dgm:t>
        <a:bodyPr/>
        <a:lstStyle/>
        <a:p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用于约束星系演化和宇宙学模型</a:t>
          </a:r>
          <a:endParaRPr lang="en-US" sz="1600" b="1" kern="1200" dirty="0">
            <a:solidFill>
              <a:prstClr val="white"/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gm:t>
    </dgm:pt>
    <dgm:pt modelId="{1A58862D-9EA7-4F8A-8869-12DB4AEEFBC5}" type="parTrans" cxnId="{438CEFC0-E085-4780-B804-DDE872D5215F}">
      <dgm:prSet/>
      <dgm:spPr/>
      <dgm:t>
        <a:bodyPr/>
        <a:lstStyle/>
        <a:p>
          <a:endParaRPr lang="en-US" sz="1600"/>
        </a:p>
      </dgm:t>
    </dgm:pt>
    <dgm:pt modelId="{952C52CE-FC49-49C9-9031-4B739788556F}" type="sibTrans" cxnId="{438CEFC0-E085-4780-B804-DDE872D5215F}">
      <dgm:prSet/>
      <dgm:spPr/>
      <dgm:t>
        <a:bodyPr/>
        <a:lstStyle/>
        <a:p>
          <a:endParaRPr lang="en-US" sz="1600"/>
        </a:p>
      </dgm:t>
    </dgm:pt>
    <dgm:pt modelId="{E049B610-A0FD-4846-A275-1F1DDC1AA87C}">
      <dgm:prSet custT="1"/>
      <dgm:spPr/>
      <dgm:t>
        <a:bodyPr/>
        <a:lstStyle/>
        <a:p>
          <a:r>
            <a:rPr lang="zh-CN" altLang="en-US" sz="1600" b="1" dirty="0">
              <a:solidFill>
                <a:schemeClr val="accent4">
                  <a:lumMod val="60000"/>
                  <a:lumOff val="4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rPr>
            <a:t>影响高能伽马射线的传播（例如来自活动星系核、伽马射线暴）</a:t>
          </a:r>
          <a:endParaRPr lang="en-US" sz="1600" dirty="0">
            <a:solidFill>
              <a:schemeClr val="accent4">
                <a:lumMod val="60000"/>
                <a:lumOff val="40000"/>
              </a:schemeClr>
            </a:solidFill>
            <a:latin typeface="楷体" panose="02010609060101010101" pitchFamily="49" charset="-122"/>
            <a:ea typeface="楷体" panose="02010609060101010101" pitchFamily="49" charset="-122"/>
          </a:endParaRPr>
        </a:p>
      </dgm:t>
    </dgm:pt>
    <dgm:pt modelId="{B98CD03B-64CC-4697-BA1F-C2A50F1199E7}" type="parTrans" cxnId="{F57BDD65-91D6-4BBD-9332-24265456B6EA}">
      <dgm:prSet/>
      <dgm:spPr/>
      <dgm:t>
        <a:bodyPr/>
        <a:lstStyle/>
        <a:p>
          <a:endParaRPr lang="en-US" sz="1600"/>
        </a:p>
      </dgm:t>
    </dgm:pt>
    <dgm:pt modelId="{CC343E5B-2F55-4D9B-A117-C510E7067FB9}" type="sibTrans" cxnId="{F57BDD65-91D6-4BBD-9332-24265456B6EA}">
      <dgm:prSet/>
      <dgm:spPr/>
      <dgm:t>
        <a:bodyPr/>
        <a:lstStyle/>
        <a:p>
          <a:endParaRPr lang="en-US" sz="1600"/>
        </a:p>
      </dgm:t>
    </dgm:pt>
    <dgm:pt modelId="{B8063FA9-FEA0-458D-9DA0-A7389CD8C679}">
      <dgm:prSet custT="1"/>
      <dgm:spPr/>
      <dgm:t>
        <a:bodyPr/>
        <a:lstStyle/>
        <a:p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测试类轴子粒子或洛伦兹不变性破坏等新物理学</a:t>
          </a:r>
          <a:endParaRPr lang="en-US" sz="1600" b="1" kern="1200" dirty="0">
            <a:solidFill>
              <a:prstClr val="white"/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gm:t>
    </dgm:pt>
    <dgm:pt modelId="{B40529ED-6388-4114-8738-2A44FA5C0382}" type="parTrans" cxnId="{32E969D5-F157-40BD-96EA-C38AB66A95B1}">
      <dgm:prSet/>
      <dgm:spPr/>
      <dgm:t>
        <a:bodyPr/>
        <a:lstStyle/>
        <a:p>
          <a:endParaRPr lang="en-US" sz="1600"/>
        </a:p>
      </dgm:t>
    </dgm:pt>
    <dgm:pt modelId="{7C12D806-6C8B-4049-B9ED-34257E9488F8}" type="sibTrans" cxnId="{32E969D5-F157-40BD-96EA-C38AB66A95B1}">
      <dgm:prSet/>
      <dgm:spPr/>
      <dgm:t>
        <a:bodyPr/>
        <a:lstStyle/>
        <a:p>
          <a:endParaRPr lang="en-US" sz="1600"/>
        </a:p>
      </dgm:t>
    </dgm:pt>
    <dgm:pt modelId="{BE45AA44-BA8B-451B-AFEA-3DFE69D83393}" type="pres">
      <dgm:prSet presAssocID="{96022545-7CDB-4886-BEBB-D2810FBDF332}" presName="linear" presStyleCnt="0">
        <dgm:presLayoutVars>
          <dgm:animLvl val="lvl"/>
          <dgm:resizeHandles val="exact"/>
        </dgm:presLayoutVars>
      </dgm:prSet>
      <dgm:spPr/>
    </dgm:pt>
    <dgm:pt modelId="{6D26DE4B-21FB-4E44-A126-E6BA8318BD02}" type="pres">
      <dgm:prSet presAssocID="{FBB2DFEB-F683-47F6-A0AB-8A6FFB3C49BE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EA80A432-0FCC-4EF2-8615-CE27EB840172}" type="pres">
      <dgm:prSet presAssocID="{C4B23DCC-644D-42AA-8B98-2DAEE94B323A}" presName="spacer" presStyleCnt="0"/>
      <dgm:spPr/>
    </dgm:pt>
    <dgm:pt modelId="{651EC1EB-729B-4AD1-98A6-056782A785BE}" type="pres">
      <dgm:prSet presAssocID="{101CE0CD-EE5E-4809-8CAF-9CF176B4ECAA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F9F85C69-1493-42FA-9C32-DC07D48C51C4}" type="pres">
      <dgm:prSet presAssocID="{02A102F0-C979-48EC-B846-2E1408342F66}" presName="spacer" presStyleCnt="0"/>
      <dgm:spPr/>
    </dgm:pt>
    <dgm:pt modelId="{93E4E5B6-FFEF-4DF8-96C3-56412C20CC2E}" type="pres">
      <dgm:prSet presAssocID="{370EC60F-DFCE-4B7D-9F9D-90BEBA604C20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2A51547-B18A-4218-B0BC-2E83FCF4D98A}" type="pres">
      <dgm:prSet presAssocID="{348265AB-C096-4873-AC60-075A94D00781}" presName="spacer" presStyleCnt="0"/>
      <dgm:spPr/>
    </dgm:pt>
    <dgm:pt modelId="{340738F0-38CD-461F-A595-A0E203AAE8A7}" type="pres">
      <dgm:prSet presAssocID="{A4F69EE8-0343-4C48-B177-59C9DB0CFA37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B0BF98A8-A951-4D7D-B830-B13E450A812E}" type="pres">
      <dgm:prSet presAssocID="{952C52CE-FC49-49C9-9031-4B739788556F}" presName="spacer" presStyleCnt="0"/>
      <dgm:spPr/>
    </dgm:pt>
    <dgm:pt modelId="{08E1A8AA-2ECA-42D7-A7AF-AF3D9ADC04D2}" type="pres">
      <dgm:prSet presAssocID="{E049B610-A0FD-4846-A275-1F1DDC1AA87C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EC31FCCE-CA9D-4F61-A933-F3520F23EA9F}" type="pres">
      <dgm:prSet presAssocID="{CC343E5B-2F55-4D9B-A117-C510E7067FB9}" presName="spacer" presStyleCnt="0"/>
      <dgm:spPr/>
    </dgm:pt>
    <dgm:pt modelId="{7CBB32E6-2AB8-4CBA-8272-DA3AF67F17B2}" type="pres">
      <dgm:prSet presAssocID="{B8063FA9-FEA0-458D-9DA0-A7389CD8C679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E9559C03-D242-4B8B-9935-F4BEEC7836BA}" type="presOf" srcId="{FBB2DFEB-F683-47F6-A0AB-8A6FFB3C49BE}" destId="{6D26DE4B-21FB-4E44-A126-E6BA8318BD02}" srcOrd="0" destOrd="0" presId="urn:microsoft.com/office/officeart/2005/8/layout/vList2"/>
    <dgm:cxn modelId="{02C1D91E-B9B4-4708-AAB6-DC0BCD58E4FB}" type="presOf" srcId="{E049B610-A0FD-4846-A275-1F1DDC1AA87C}" destId="{08E1A8AA-2ECA-42D7-A7AF-AF3D9ADC04D2}" srcOrd="0" destOrd="0" presId="urn:microsoft.com/office/officeart/2005/8/layout/vList2"/>
    <dgm:cxn modelId="{C096EC27-7AB7-4351-AEF5-E3F5F40CA43A}" type="presOf" srcId="{370EC60F-DFCE-4B7D-9F9D-90BEBA604C20}" destId="{93E4E5B6-FFEF-4DF8-96C3-56412C20CC2E}" srcOrd="0" destOrd="0" presId="urn:microsoft.com/office/officeart/2005/8/layout/vList2"/>
    <dgm:cxn modelId="{31C80530-5EF1-4CD2-9963-0BE1DAEF65D8}" type="presOf" srcId="{B8063FA9-FEA0-458D-9DA0-A7389CD8C679}" destId="{7CBB32E6-2AB8-4CBA-8272-DA3AF67F17B2}" srcOrd="0" destOrd="0" presId="urn:microsoft.com/office/officeart/2005/8/layout/vList2"/>
    <dgm:cxn modelId="{F57BDD65-91D6-4BBD-9332-24265456B6EA}" srcId="{96022545-7CDB-4886-BEBB-D2810FBDF332}" destId="{E049B610-A0FD-4846-A275-1F1DDC1AA87C}" srcOrd="4" destOrd="0" parTransId="{B98CD03B-64CC-4697-BA1F-C2A50F1199E7}" sibTransId="{CC343E5B-2F55-4D9B-A117-C510E7067FB9}"/>
    <dgm:cxn modelId="{168C4D49-D3D3-44B5-AE33-275964D9576B}" srcId="{96022545-7CDB-4886-BEBB-D2810FBDF332}" destId="{370EC60F-DFCE-4B7D-9F9D-90BEBA604C20}" srcOrd="2" destOrd="0" parTransId="{A52C64F5-4D85-4BBA-A7BF-AD34AF52DA4E}" sibTransId="{348265AB-C096-4873-AC60-075A94D00781}"/>
    <dgm:cxn modelId="{F3166951-8E65-4091-B066-6B57847E4A03}" type="presOf" srcId="{A4F69EE8-0343-4C48-B177-59C9DB0CFA37}" destId="{340738F0-38CD-461F-A595-A0E203AAE8A7}" srcOrd="0" destOrd="0" presId="urn:microsoft.com/office/officeart/2005/8/layout/vList2"/>
    <dgm:cxn modelId="{AB385474-B093-446B-A485-9C31B166E73C}" srcId="{96022545-7CDB-4886-BEBB-D2810FBDF332}" destId="{101CE0CD-EE5E-4809-8CAF-9CF176B4ECAA}" srcOrd="1" destOrd="0" parTransId="{87A891BA-F806-4CC8-BED2-F9D14CB889DB}" sibTransId="{02A102F0-C979-48EC-B846-2E1408342F66}"/>
    <dgm:cxn modelId="{9BC3D3A8-0245-45CC-B7E3-C9121C31AB6B}" type="presOf" srcId="{101CE0CD-EE5E-4809-8CAF-9CF176B4ECAA}" destId="{651EC1EB-729B-4AD1-98A6-056782A785BE}" srcOrd="0" destOrd="0" presId="urn:microsoft.com/office/officeart/2005/8/layout/vList2"/>
    <dgm:cxn modelId="{7770B5B0-A0AB-440B-BDB0-A9C8DFAFCE78}" srcId="{96022545-7CDB-4886-BEBB-D2810FBDF332}" destId="{FBB2DFEB-F683-47F6-A0AB-8A6FFB3C49BE}" srcOrd="0" destOrd="0" parTransId="{3E19A37E-98A8-4BAB-9CC3-37D4EC6D68CF}" sibTransId="{C4B23DCC-644D-42AA-8B98-2DAEE94B323A}"/>
    <dgm:cxn modelId="{438CEFC0-E085-4780-B804-DDE872D5215F}" srcId="{96022545-7CDB-4886-BEBB-D2810FBDF332}" destId="{A4F69EE8-0343-4C48-B177-59C9DB0CFA37}" srcOrd="3" destOrd="0" parTransId="{1A58862D-9EA7-4F8A-8869-12DB4AEEFBC5}" sibTransId="{952C52CE-FC49-49C9-9031-4B739788556F}"/>
    <dgm:cxn modelId="{32E969D5-F157-40BD-96EA-C38AB66A95B1}" srcId="{96022545-7CDB-4886-BEBB-D2810FBDF332}" destId="{B8063FA9-FEA0-458D-9DA0-A7389CD8C679}" srcOrd="5" destOrd="0" parTransId="{B40529ED-6388-4114-8738-2A44FA5C0382}" sibTransId="{7C12D806-6C8B-4049-B9ED-34257E9488F8}"/>
    <dgm:cxn modelId="{F23A7DFE-A713-4834-81D1-25CFAAC335E7}" type="presOf" srcId="{96022545-7CDB-4886-BEBB-D2810FBDF332}" destId="{BE45AA44-BA8B-451B-AFEA-3DFE69D83393}" srcOrd="0" destOrd="0" presId="urn:microsoft.com/office/officeart/2005/8/layout/vList2"/>
    <dgm:cxn modelId="{8A4D17D4-3A51-4F54-A01D-BC072B6E8D89}" type="presParOf" srcId="{BE45AA44-BA8B-451B-AFEA-3DFE69D83393}" destId="{6D26DE4B-21FB-4E44-A126-E6BA8318BD02}" srcOrd="0" destOrd="0" presId="urn:microsoft.com/office/officeart/2005/8/layout/vList2"/>
    <dgm:cxn modelId="{A092BA09-AC4A-4E22-AC36-F6F8A2CD004C}" type="presParOf" srcId="{BE45AA44-BA8B-451B-AFEA-3DFE69D83393}" destId="{EA80A432-0FCC-4EF2-8615-CE27EB840172}" srcOrd="1" destOrd="0" presId="urn:microsoft.com/office/officeart/2005/8/layout/vList2"/>
    <dgm:cxn modelId="{8FB24EE0-E121-4227-9EDE-7333B4A22B57}" type="presParOf" srcId="{BE45AA44-BA8B-451B-AFEA-3DFE69D83393}" destId="{651EC1EB-729B-4AD1-98A6-056782A785BE}" srcOrd="2" destOrd="0" presId="urn:microsoft.com/office/officeart/2005/8/layout/vList2"/>
    <dgm:cxn modelId="{C4514061-02CC-4592-BDE6-705C29E5A5AF}" type="presParOf" srcId="{BE45AA44-BA8B-451B-AFEA-3DFE69D83393}" destId="{F9F85C69-1493-42FA-9C32-DC07D48C51C4}" srcOrd="3" destOrd="0" presId="urn:microsoft.com/office/officeart/2005/8/layout/vList2"/>
    <dgm:cxn modelId="{D2BC953F-1A24-46EA-8240-9EBEE5FBA50C}" type="presParOf" srcId="{BE45AA44-BA8B-451B-AFEA-3DFE69D83393}" destId="{93E4E5B6-FFEF-4DF8-96C3-56412C20CC2E}" srcOrd="4" destOrd="0" presId="urn:microsoft.com/office/officeart/2005/8/layout/vList2"/>
    <dgm:cxn modelId="{3DCD4843-E345-4535-AD34-ECD45C6EF150}" type="presParOf" srcId="{BE45AA44-BA8B-451B-AFEA-3DFE69D83393}" destId="{82A51547-B18A-4218-B0BC-2E83FCF4D98A}" srcOrd="5" destOrd="0" presId="urn:microsoft.com/office/officeart/2005/8/layout/vList2"/>
    <dgm:cxn modelId="{4E9C8B73-828B-4CC7-9163-1868998FF85C}" type="presParOf" srcId="{BE45AA44-BA8B-451B-AFEA-3DFE69D83393}" destId="{340738F0-38CD-461F-A595-A0E203AAE8A7}" srcOrd="6" destOrd="0" presId="urn:microsoft.com/office/officeart/2005/8/layout/vList2"/>
    <dgm:cxn modelId="{5DEE99FC-0A2C-4D5A-B38F-B50491D0A9E2}" type="presParOf" srcId="{BE45AA44-BA8B-451B-AFEA-3DFE69D83393}" destId="{B0BF98A8-A951-4D7D-B830-B13E450A812E}" srcOrd="7" destOrd="0" presId="urn:microsoft.com/office/officeart/2005/8/layout/vList2"/>
    <dgm:cxn modelId="{5B346794-9327-48DB-A30D-1DF834851EC7}" type="presParOf" srcId="{BE45AA44-BA8B-451B-AFEA-3DFE69D83393}" destId="{08E1A8AA-2ECA-42D7-A7AF-AF3D9ADC04D2}" srcOrd="8" destOrd="0" presId="urn:microsoft.com/office/officeart/2005/8/layout/vList2"/>
    <dgm:cxn modelId="{0E37027E-D3F2-41B6-9AFE-46BFA8E23D02}" type="presParOf" srcId="{BE45AA44-BA8B-451B-AFEA-3DFE69D83393}" destId="{EC31FCCE-CA9D-4F61-A933-F3520F23EA9F}" srcOrd="9" destOrd="0" presId="urn:microsoft.com/office/officeart/2005/8/layout/vList2"/>
    <dgm:cxn modelId="{9F1D2A8F-A557-458A-BD31-548DF7A6F1A4}" type="presParOf" srcId="{BE45AA44-BA8B-451B-AFEA-3DFE69D83393}" destId="{7CBB32E6-2AB8-4CBA-8272-DA3AF67F17B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BF3F60-B8A1-46B3-B445-2DA8DEB619A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CFF9F6-C7E3-4F38-B3FE-E4BE868280D7}">
      <dgm:prSet custT="1"/>
      <dgm:spPr/>
      <dgm:t>
        <a:bodyPr/>
        <a:lstStyle/>
        <a:p>
          <a:r>
            <a:rPr lang="zh-CN" altLang="en-US" sz="1600" b="1" dirty="0">
              <a:latin typeface="楷体" panose="02010609060101010101" pitchFamily="49" charset="-122"/>
              <a:ea typeface="楷体" panose="02010609060101010101" pitchFamily="49" charset="-122"/>
            </a:rPr>
            <a:t>星系计数法 </a:t>
          </a:r>
          <a:r>
            <a:rPr lang="en-US" sz="16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(e.g. Saldana‑Lopez 2021)</a:t>
          </a:r>
          <a:endParaRPr lang="en-US" sz="1600" dirty="0"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041E2221-101C-41B0-B55E-6124E9983B65}" type="parTrans" cxnId="{2FF42805-D3D7-40A2-A081-DCF1C4405513}">
      <dgm:prSet/>
      <dgm:spPr/>
      <dgm:t>
        <a:bodyPr/>
        <a:lstStyle/>
        <a:p>
          <a:endParaRPr lang="en-US"/>
        </a:p>
      </dgm:t>
    </dgm:pt>
    <dgm:pt modelId="{ED4502B1-1F35-459B-AFB2-031436D7B006}" type="sibTrans" cxnId="{2FF42805-D3D7-40A2-A081-DCF1C4405513}">
      <dgm:prSet/>
      <dgm:spPr/>
      <dgm:t>
        <a:bodyPr/>
        <a:lstStyle/>
        <a:p>
          <a:endParaRPr lang="en-US"/>
        </a:p>
      </dgm:t>
    </dgm:pt>
    <dgm:pt modelId="{825A8C99-F102-4854-BEEE-408D971D580C}">
      <dgm:prSet custT="1"/>
      <dgm:spPr/>
      <dgm:t>
        <a:bodyPr/>
        <a:lstStyle/>
        <a:p>
          <a:r>
            <a:rPr lang="zh-CN" altLang="en-US" sz="1300" b="1" dirty="0">
              <a:latin typeface="楷体" panose="02010609060101010101" pitchFamily="49" charset="-122"/>
              <a:ea typeface="楷体" panose="02010609060101010101" pitchFamily="49" charset="-122"/>
            </a:rPr>
            <a:t>基于深空多波段星系巡天构建（红移最高𝑧∼</a:t>
          </a:r>
          <a:r>
            <a:rPr lang="en-US" altLang="zh-CN" sz="1300" b="1" dirty="0">
              <a:latin typeface="楷体" panose="02010609060101010101" pitchFamily="49" charset="-122"/>
              <a:ea typeface="楷体" panose="02010609060101010101" pitchFamily="49" charset="-122"/>
            </a:rPr>
            <a:t>6)</a:t>
          </a:r>
          <a:endParaRPr lang="en-US" sz="1300" dirty="0">
            <a:latin typeface="楷体" panose="02010609060101010101" pitchFamily="49" charset="-122"/>
            <a:ea typeface="楷体" panose="02010609060101010101" pitchFamily="49" charset="-122"/>
          </a:endParaRPr>
        </a:p>
      </dgm:t>
    </dgm:pt>
    <dgm:pt modelId="{A23D622A-D730-45C4-8729-12B7160AA946}" type="parTrans" cxnId="{4A20C17C-3C96-40C2-989D-A3A92B87BB50}">
      <dgm:prSet/>
      <dgm:spPr/>
      <dgm:t>
        <a:bodyPr/>
        <a:lstStyle/>
        <a:p>
          <a:endParaRPr lang="en-US"/>
        </a:p>
      </dgm:t>
    </dgm:pt>
    <dgm:pt modelId="{2467A729-23D9-4DBF-89BD-330DD78CE3E5}" type="sibTrans" cxnId="{4A20C17C-3C96-40C2-989D-A3A92B87BB50}">
      <dgm:prSet/>
      <dgm:spPr/>
      <dgm:t>
        <a:bodyPr/>
        <a:lstStyle/>
        <a:p>
          <a:endParaRPr lang="en-US"/>
        </a:p>
      </dgm:t>
    </dgm:pt>
    <dgm:pt modelId="{C55A50CA-3634-49CC-A447-0135F1ED76F5}">
      <dgm:prSet custT="1"/>
      <dgm:spPr/>
      <dgm:t>
        <a:bodyPr/>
        <a:lstStyle/>
        <a:p>
          <a:r>
            <a:rPr lang="zh-CN" altLang="en-US" sz="1300" b="1" dirty="0">
              <a:latin typeface="楷体" panose="02010609060101010101" pitchFamily="49" charset="-122"/>
              <a:ea typeface="楷体" panose="02010609060101010101" pitchFamily="49" charset="-122"/>
            </a:rPr>
            <a:t>直接整合观测到的光，为</a:t>
          </a:r>
          <a:r>
            <a:rPr lang="en-US" altLang="zh-CN" sz="1300" b="1" dirty="0">
              <a:latin typeface="楷体" panose="02010609060101010101" pitchFamily="49" charset="-122"/>
              <a:ea typeface="楷体" panose="02010609060101010101" pitchFamily="49" charset="-122"/>
            </a:rPr>
            <a:t>EBL</a:t>
          </a:r>
          <a:r>
            <a:rPr lang="zh-CN" altLang="en-US" sz="1300" b="1" dirty="0">
              <a:latin typeface="楷体" panose="02010609060101010101" pitchFamily="49" charset="-122"/>
              <a:ea typeface="楷体" panose="02010609060101010101" pitchFamily="49" charset="-122"/>
            </a:rPr>
            <a:t>设定了保守下界</a:t>
          </a:r>
          <a:endParaRPr lang="en-US" sz="1300" dirty="0">
            <a:latin typeface="楷体" panose="02010609060101010101" pitchFamily="49" charset="-122"/>
            <a:ea typeface="楷体" panose="02010609060101010101" pitchFamily="49" charset="-122"/>
          </a:endParaRPr>
        </a:p>
      </dgm:t>
    </dgm:pt>
    <dgm:pt modelId="{03EBEE37-28C5-4298-9133-3AA6892DF5DA}" type="parTrans" cxnId="{D7730BF4-9F36-4987-90CB-8533CD9D0B49}">
      <dgm:prSet/>
      <dgm:spPr/>
      <dgm:t>
        <a:bodyPr/>
        <a:lstStyle/>
        <a:p>
          <a:endParaRPr lang="en-US"/>
        </a:p>
      </dgm:t>
    </dgm:pt>
    <dgm:pt modelId="{77A92975-7F20-47BA-B728-4385DE6B910B}" type="sibTrans" cxnId="{D7730BF4-9F36-4987-90CB-8533CD9D0B49}">
      <dgm:prSet/>
      <dgm:spPr/>
      <dgm:t>
        <a:bodyPr/>
        <a:lstStyle/>
        <a:p>
          <a:endParaRPr lang="en-US"/>
        </a:p>
      </dgm:t>
    </dgm:pt>
    <dgm:pt modelId="{79E657D4-0C33-42E2-87A6-46B8BF92F044}">
      <dgm:prSet custT="1"/>
      <dgm:spPr/>
      <dgm:t>
        <a:bodyPr/>
        <a:lstStyle/>
        <a:p>
          <a:r>
            <a:rPr lang="zh-CN" altLang="en-US" sz="1300" b="1" dirty="0">
              <a:latin typeface="楷体" panose="02010609060101010101" pitchFamily="49" charset="-122"/>
              <a:ea typeface="楷体" panose="02010609060101010101" pitchFamily="49" charset="-122"/>
            </a:rPr>
            <a:t>不确定性来自暗源</a:t>
          </a:r>
          <a:r>
            <a:rPr lang="en-US" altLang="zh-CN" sz="1300" b="1" dirty="0">
              <a:latin typeface="楷体" panose="02010609060101010101" pitchFamily="49" charset="-122"/>
              <a:ea typeface="楷体" panose="02010609060101010101" pitchFamily="49" charset="-122"/>
            </a:rPr>
            <a:t>/</a:t>
          </a:r>
          <a:r>
            <a:rPr lang="zh-CN" altLang="en-US" sz="1300" b="1" dirty="0">
              <a:latin typeface="楷体" panose="02010609060101010101" pitchFamily="49" charset="-122"/>
              <a:ea typeface="楷体" panose="02010609060101010101" pitchFamily="49" charset="-122"/>
            </a:rPr>
            <a:t>未解析出的源</a:t>
          </a:r>
          <a:endParaRPr lang="en-US" sz="1300" dirty="0">
            <a:latin typeface="楷体" panose="02010609060101010101" pitchFamily="49" charset="-122"/>
            <a:ea typeface="楷体" panose="02010609060101010101" pitchFamily="49" charset="-122"/>
          </a:endParaRPr>
        </a:p>
      </dgm:t>
    </dgm:pt>
    <dgm:pt modelId="{F266A310-63CF-41BF-89B7-7CB59126EFAC}" type="parTrans" cxnId="{4E4F3D39-3DAC-4AFA-8DE2-F5446F47DBCF}">
      <dgm:prSet/>
      <dgm:spPr/>
      <dgm:t>
        <a:bodyPr/>
        <a:lstStyle/>
        <a:p>
          <a:endParaRPr lang="en-US"/>
        </a:p>
      </dgm:t>
    </dgm:pt>
    <dgm:pt modelId="{D9226290-83A0-45FC-B575-48C2B7858AB5}" type="sibTrans" cxnId="{4E4F3D39-3DAC-4AFA-8DE2-F5446F47DBCF}">
      <dgm:prSet/>
      <dgm:spPr/>
      <dgm:t>
        <a:bodyPr/>
        <a:lstStyle/>
        <a:p>
          <a:endParaRPr lang="en-US"/>
        </a:p>
      </dgm:t>
    </dgm:pt>
    <dgm:pt modelId="{664F46D7-BA2D-4CB5-B49F-B24F5191DFE7}">
      <dgm:prSet custT="1"/>
      <dgm:spPr/>
      <dgm:t>
        <a:bodyPr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半解析法 </a:t>
          </a:r>
          <a:r>
            <a:rPr lang="en-US" sz="1600" b="1" kern="1200" dirty="0">
              <a:solidFill>
                <a:prstClr val="white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(e.g. Finke 2022)</a:t>
          </a:r>
        </a:p>
      </dgm:t>
    </dgm:pt>
    <dgm:pt modelId="{775D8B1E-F359-4A7A-B5C2-61453672D83C}" type="parTrans" cxnId="{243A661A-BD0C-4A4A-9CEB-E3117918D9BB}">
      <dgm:prSet/>
      <dgm:spPr/>
      <dgm:t>
        <a:bodyPr/>
        <a:lstStyle/>
        <a:p>
          <a:endParaRPr lang="en-US"/>
        </a:p>
      </dgm:t>
    </dgm:pt>
    <dgm:pt modelId="{D2D0487F-6149-4E1A-9ED9-5712AEA6CCE7}" type="sibTrans" cxnId="{243A661A-BD0C-4A4A-9CEB-E3117918D9BB}">
      <dgm:prSet/>
      <dgm:spPr/>
      <dgm:t>
        <a:bodyPr/>
        <a:lstStyle/>
        <a:p>
          <a:endParaRPr lang="en-US"/>
        </a:p>
      </dgm:t>
    </dgm:pt>
    <dgm:pt modelId="{DAB3A898-5306-4477-8463-04890F2F8336}">
      <dgm:prSet custT="1"/>
      <dgm:spPr/>
      <dgm:t>
        <a:bodyPr/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使用宇宙恒星形成历史</a:t>
          </a:r>
          <a:r>
            <a:rPr lang="en-US" altLang="zh-CN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+</a:t>
          </a: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恒星演化</a:t>
          </a:r>
          <a:r>
            <a:rPr lang="en-US" altLang="zh-CN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+</a:t>
          </a: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尘埃再处理</a:t>
          </a:r>
          <a:endParaRPr lang="en-US" sz="13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gm:t>
    </dgm:pt>
    <dgm:pt modelId="{C8A59DEC-56DE-4F47-A1E2-0EED86E8D6B9}" type="parTrans" cxnId="{6DCCD4BF-A66A-4B56-ABDB-5EB587A26D42}">
      <dgm:prSet/>
      <dgm:spPr/>
      <dgm:t>
        <a:bodyPr/>
        <a:lstStyle/>
        <a:p>
          <a:endParaRPr lang="en-US"/>
        </a:p>
      </dgm:t>
    </dgm:pt>
    <dgm:pt modelId="{EBEEAD71-D9B2-4FE3-9307-66EDF9A1F95C}" type="sibTrans" cxnId="{6DCCD4BF-A66A-4B56-ABDB-5EB587A26D42}">
      <dgm:prSet/>
      <dgm:spPr/>
      <dgm:t>
        <a:bodyPr/>
        <a:lstStyle/>
        <a:p>
          <a:endParaRPr lang="en-US"/>
        </a:p>
      </dgm:t>
    </dgm:pt>
    <dgm:pt modelId="{3B25F66E-0016-4A58-AD7E-4B11D12E7A07}">
      <dgm:prSet custT="1"/>
      <dgm:spPr/>
      <dgm:t>
        <a:bodyPr/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预测从紫外到远红外的</a:t>
          </a:r>
          <a:r>
            <a:rPr lang="en-US" altLang="zh-CN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EBL</a:t>
          </a: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光谱演变以及相应的</a:t>
          </a:r>
          <a:r>
            <a:rPr lang="en-US" altLang="zh-CN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γ</a:t>
          </a: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射线光学深度</a:t>
          </a:r>
          <a:endParaRPr lang="en-US" sz="13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gm:t>
    </dgm:pt>
    <dgm:pt modelId="{D57737D9-208F-4B15-8A50-662A7D66FD02}" type="parTrans" cxnId="{B1DB3E93-4777-47A7-82BD-6F0DC924EE5A}">
      <dgm:prSet/>
      <dgm:spPr/>
      <dgm:t>
        <a:bodyPr/>
        <a:lstStyle/>
        <a:p>
          <a:endParaRPr lang="en-US"/>
        </a:p>
      </dgm:t>
    </dgm:pt>
    <dgm:pt modelId="{408FE9CF-1E94-4BBA-818B-9172C0A811A5}" type="sibTrans" cxnId="{B1DB3E93-4777-47A7-82BD-6F0DC924EE5A}">
      <dgm:prSet/>
      <dgm:spPr/>
      <dgm:t>
        <a:bodyPr/>
        <a:lstStyle/>
        <a:p>
          <a:endParaRPr lang="en-US"/>
        </a:p>
      </dgm:t>
    </dgm:pt>
    <dgm:pt modelId="{AAEEDFD4-4681-4EA5-B754-929D8578D5FF}">
      <dgm:prSet custT="1"/>
      <dgm:spPr/>
      <dgm:t>
        <a:bodyPr/>
        <a:lstStyle/>
        <a:p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混合</a:t>
          </a:r>
          <a:r>
            <a:rPr lang="en-US" altLang="zh-CN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/</a:t>
          </a:r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演化模型</a:t>
          </a:r>
          <a:r>
            <a:rPr 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 </a:t>
          </a:r>
          <a:r>
            <a:rPr lang="en-US" sz="1600" b="1" kern="1200" dirty="0">
              <a:solidFill>
                <a:prstClr val="white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(e.g. </a:t>
          </a:r>
          <a:r>
            <a:rPr lang="en-US" sz="1600" b="1" kern="1200" dirty="0" err="1">
              <a:solidFill>
                <a:prstClr val="white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Franceschini</a:t>
          </a:r>
          <a:r>
            <a:rPr lang="en-US" sz="1600" b="1" kern="1200" dirty="0">
              <a:solidFill>
                <a:prstClr val="white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 2017, Domínguez 2011)</a:t>
          </a:r>
        </a:p>
      </dgm:t>
    </dgm:pt>
    <dgm:pt modelId="{1F3EA11E-4780-4EA1-A5B0-38EB64430EE8}" type="parTrans" cxnId="{AA0C9AB4-00F6-4C32-8EE2-6AC1E833FDB0}">
      <dgm:prSet/>
      <dgm:spPr/>
      <dgm:t>
        <a:bodyPr/>
        <a:lstStyle/>
        <a:p>
          <a:endParaRPr lang="en-US"/>
        </a:p>
      </dgm:t>
    </dgm:pt>
    <dgm:pt modelId="{73CBC9ED-D789-4F15-ABE6-94F94125F01B}" type="sibTrans" cxnId="{AA0C9AB4-00F6-4C32-8EE2-6AC1E833FDB0}">
      <dgm:prSet/>
      <dgm:spPr/>
      <dgm:t>
        <a:bodyPr/>
        <a:lstStyle/>
        <a:p>
          <a:endParaRPr lang="en-US"/>
        </a:p>
      </dgm:t>
    </dgm:pt>
    <dgm:pt modelId="{51384ECB-C7CD-4894-949A-1A18A2018753}">
      <dgm:prSet custT="1"/>
      <dgm:spPr/>
      <dgm:t>
        <a:bodyPr/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结合星系计数、发射模板和尘埃再发射</a:t>
          </a:r>
          <a:endParaRPr lang="en-US" sz="13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gm:t>
    </dgm:pt>
    <dgm:pt modelId="{4F8E0EE1-4094-436F-A736-9BCABBEC10FA}" type="parTrans" cxnId="{C4CEB9AD-FCC3-4E94-B1D6-03D42D0BF95D}">
      <dgm:prSet/>
      <dgm:spPr/>
      <dgm:t>
        <a:bodyPr/>
        <a:lstStyle/>
        <a:p>
          <a:endParaRPr lang="en-US"/>
        </a:p>
      </dgm:t>
    </dgm:pt>
    <dgm:pt modelId="{A2CD7C96-9683-4533-9D60-A3B8F4D1A35F}" type="sibTrans" cxnId="{C4CEB9AD-FCC3-4E94-B1D6-03D42D0BF95D}">
      <dgm:prSet/>
      <dgm:spPr/>
      <dgm:t>
        <a:bodyPr/>
        <a:lstStyle/>
        <a:p>
          <a:endParaRPr lang="en-US"/>
        </a:p>
      </dgm:t>
    </dgm:pt>
    <dgm:pt modelId="{168ABB35-B72E-4817-83E9-A08B3C32E1F5}">
      <dgm:prSet custT="1"/>
      <dgm:spPr/>
      <dgm:t>
        <a:bodyPr/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拟合红移依赖的光度函数来再现观测结果</a:t>
          </a:r>
          <a:endParaRPr lang="en-US" sz="13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gm:t>
    </dgm:pt>
    <dgm:pt modelId="{39DB8868-17AA-4A6B-8596-89B78EA1B373}" type="parTrans" cxnId="{938D0159-07ED-43C5-9DAB-56332D190BAD}">
      <dgm:prSet/>
      <dgm:spPr/>
      <dgm:t>
        <a:bodyPr/>
        <a:lstStyle/>
        <a:p>
          <a:endParaRPr lang="en-US"/>
        </a:p>
      </dgm:t>
    </dgm:pt>
    <dgm:pt modelId="{92CDD26B-E79C-4E1E-91BC-6200A2ADA9E6}" type="sibTrans" cxnId="{938D0159-07ED-43C5-9DAB-56332D190BAD}">
      <dgm:prSet/>
      <dgm:spPr/>
      <dgm:t>
        <a:bodyPr/>
        <a:lstStyle/>
        <a:p>
          <a:endParaRPr lang="en-US"/>
        </a:p>
      </dgm:t>
    </dgm:pt>
    <dgm:pt modelId="{C3673A41-BC4F-4C40-9C30-CB8D6381D878}">
      <dgm:prSet custT="1"/>
      <dgm:spPr/>
      <dgm:t>
        <a:bodyPr/>
        <a:lstStyle/>
        <a:p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基于伽马射线吸收设限</a:t>
          </a:r>
          <a:endParaRPr lang="en-US" sz="1600" b="1" kern="1200" dirty="0">
            <a:solidFill>
              <a:prstClr val="white"/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gm:t>
    </dgm:pt>
    <dgm:pt modelId="{2674EEF4-ED29-4D72-B0AC-47C9EDF3D2E1}" type="parTrans" cxnId="{6BCB1DA9-A7CE-4D55-B133-67B3B035F523}">
      <dgm:prSet/>
      <dgm:spPr/>
      <dgm:t>
        <a:bodyPr/>
        <a:lstStyle/>
        <a:p>
          <a:endParaRPr lang="en-US"/>
        </a:p>
      </dgm:t>
    </dgm:pt>
    <dgm:pt modelId="{CE7FD3DA-75C9-47A7-B4F0-AE955701CCA2}" type="sibTrans" cxnId="{6BCB1DA9-A7CE-4D55-B133-67B3B035F523}">
      <dgm:prSet/>
      <dgm:spPr/>
      <dgm:t>
        <a:bodyPr/>
        <a:lstStyle/>
        <a:p>
          <a:endParaRPr lang="en-US"/>
        </a:p>
      </dgm:t>
    </dgm:pt>
    <dgm:pt modelId="{91615A60-C215-41E7-933B-27E6284CDEC3}">
      <dgm:prSet custT="1"/>
      <dgm:spPr/>
      <dgm:t>
        <a:bodyPr/>
        <a:lstStyle/>
        <a:p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使用</a:t>
          </a:r>
          <a:r>
            <a:rPr lang="en-US" altLang="zh-CN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blazar/GRB</a:t>
          </a: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光谱，通过比较预测衰减与观测衰减来测试模型</a:t>
          </a:r>
          <a:endParaRPr lang="en-US" sz="13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gm:t>
    </dgm:pt>
    <dgm:pt modelId="{29D693D3-F4D8-48D3-8B74-983A85D06E53}" type="parTrans" cxnId="{1C9187D2-8117-41CD-A995-156CE189AACF}">
      <dgm:prSet/>
      <dgm:spPr/>
      <dgm:t>
        <a:bodyPr/>
        <a:lstStyle/>
        <a:p>
          <a:endParaRPr lang="en-US"/>
        </a:p>
      </dgm:t>
    </dgm:pt>
    <dgm:pt modelId="{CD71F439-2779-4486-87CA-FB78763133E4}" type="sibTrans" cxnId="{1C9187D2-8117-41CD-A995-156CE189AACF}">
      <dgm:prSet/>
      <dgm:spPr/>
      <dgm:t>
        <a:bodyPr/>
        <a:lstStyle/>
        <a:p>
          <a:endParaRPr lang="en-US"/>
        </a:p>
      </dgm:t>
    </dgm:pt>
    <dgm:pt modelId="{78253030-F401-4024-88A4-48004A377610}">
      <dgm:prSet custT="1"/>
      <dgm:spPr/>
      <dgm:t>
        <a:bodyPr/>
        <a:lstStyle/>
        <a:p>
          <a:r>
            <a:rPr 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MAGIC (+ Fermi-LAT), VERITAS, H.E.S.S. </a:t>
          </a: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及 </a:t>
          </a:r>
          <a:r>
            <a:rPr 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HAWC </a:t>
          </a: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的观测数据可在</a:t>
          </a:r>
          <a:r>
            <a:rPr 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 </a:t>
          </a:r>
          <a:r>
            <a:rPr 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0.5–50 </a:t>
          </a:r>
          <a:r>
            <a:rPr lang="el-GR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μ</a:t>
          </a:r>
          <a:r>
            <a:rPr 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m, </a:t>
          </a:r>
          <a:r>
            <a:rPr lang="zh-CN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𝑧</a:t>
          </a:r>
          <a:r>
            <a:rPr 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&lt;0.2 </a:t>
          </a: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范围内分段提供限制</a:t>
          </a:r>
          <a:endParaRPr lang="en-US" sz="13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gm:t>
    </dgm:pt>
    <dgm:pt modelId="{6AA69DE6-DF9F-490D-BCC1-66484B1D335F}" type="parTrans" cxnId="{7550DF96-49D4-4DF7-8D52-B51B385DB166}">
      <dgm:prSet/>
      <dgm:spPr/>
      <dgm:t>
        <a:bodyPr/>
        <a:lstStyle/>
        <a:p>
          <a:endParaRPr lang="en-US"/>
        </a:p>
      </dgm:t>
    </dgm:pt>
    <dgm:pt modelId="{8033DD5C-674B-4B13-AC31-78C2B015A983}" type="sibTrans" cxnId="{7550DF96-49D4-4DF7-8D52-B51B385DB166}">
      <dgm:prSet/>
      <dgm:spPr/>
      <dgm:t>
        <a:bodyPr/>
        <a:lstStyle/>
        <a:p>
          <a:endParaRPr lang="en-US"/>
        </a:p>
      </dgm:t>
    </dgm:pt>
    <dgm:pt modelId="{5E71816A-0841-4ADA-82F7-227C50636B42}" type="pres">
      <dgm:prSet presAssocID="{38BF3F60-B8A1-46B3-B445-2DA8DEB619A3}" presName="Name0" presStyleCnt="0">
        <dgm:presLayoutVars>
          <dgm:dir/>
          <dgm:animLvl val="lvl"/>
          <dgm:resizeHandles val="exact"/>
        </dgm:presLayoutVars>
      </dgm:prSet>
      <dgm:spPr/>
    </dgm:pt>
    <dgm:pt modelId="{5574D42E-0734-4B81-8ABA-6507F6944AFF}" type="pres">
      <dgm:prSet presAssocID="{26CFF9F6-C7E3-4F38-B3FE-E4BE868280D7}" presName="linNode" presStyleCnt="0"/>
      <dgm:spPr/>
    </dgm:pt>
    <dgm:pt modelId="{C1EAB1C4-4A2A-4C8D-A7A3-D063782581EA}" type="pres">
      <dgm:prSet presAssocID="{26CFF9F6-C7E3-4F38-B3FE-E4BE868280D7}" presName="parentText" presStyleLbl="node1" presStyleIdx="0" presStyleCnt="4" custScaleX="91297" custLinFactNeighborX="-5223" custLinFactNeighborY="-7172">
        <dgm:presLayoutVars>
          <dgm:chMax val="1"/>
          <dgm:bulletEnabled val="1"/>
        </dgm:presLayoutVars>
      </dgm:prSet>
      <dgm:spPr/>
    </dgm:pt>
    <dgm:pt modelId="{4188F398-FDCA-4C02-AEC8-AA01938414D1}" type="pres">
      <dgm:prSet presAssocID="{26CFF9F6-C7E3-4F38-B3FE-E4BE868280D7}" presName="descendantText" presStyleLbl="alignAccFollowNode1" presStyleIdx="0" presStyleCnt="4" custScaleX="104218" custScaleY="115849">
        <dgm:presLayoutVars>
          <dgm:bulletEnabled val="1"/>
        </dgm:presLayoutVars>
      </dgm:prSet>
      <dgm:spPr/>
    </dgm:pt>
    <dgm:pt modelId="{0B98583A-55B9-4D23-9DDB-36729823D170}" type="pres">
      <dgm:prSet presAssocID="{ED4502B1-1F35-459B-AFB2-031436D7B006}" presName="sp" presStyleCnt="0"/>
      <dgm:spPr/>
    </dgm:pt>
    <dgm:pt modelId="{0BA6F2E2-CE32-4534-BF25-DC568D78F564}" type="pres">
      <dgm:prSet presAssocID="{664F46D7-BA2D-4CB5-B49F-B24F5191DFE7}" presName="linNode" presStyleCnt="0"/>
      <dgm:spPr/>
    </dgm:pt>
    <dgm:pt modelId="{E637710C-4B4E-4AD8-A57D-9B5A54693ACC}" type="pres">
      <dgm:prSet presAssocID="{664F46D7-BA2D-4CB5-B49F-B24F5191DFE7}" presName="parentText" presStyleLbl="node1" presStyleIdx="1" presStyleCnt="4" custScaleX="91297">
        <dgm:presLayoutVars>
          <dgm:chMax val="1"/>
          <dgm:bulletEnabled val="1"/>
        </dgm:presLayoutVars>
      </dgm:prSet>
      <dgm:spPr/>
    </dgm:pt>
    <dgm:pt modelId="{97BD9B87-6C64-4E32-B5DF-3712B0802039}" type="pres">
      <dgm:prSet presAssocID="{664F46D7-BA2D-4CB5-B49F-B24F5191DFE7}" presName="descendantText" presStyleLbl="alignAccFollowNode1" presStyleIdx="1" presStyleCnt="4" custScaleX="104218" custScaleY="115849">
        <dgm:presLayoutVars>
          <dgm:bulletEnabled val="1"/>
        </dgm:presLayoutVars>
      </dgm:prSet>
      <dgm:spPr/>
    </dgm:pt>
    <dgm:pt modelId="{6E807EA2-A3A8-414C-8F32-44BA047A221A}" type="pres">
      <dgm:prSet presAssocID="{D2D0487F-6149-4E1A-9ED9-5712AEA6CCE7}" presName="sp" presStyleCnt="0"/>
      <dgm:spPr/>
    </dgm:pt>
    <dgm:pt modelId="{F5004FB1-5F92-4B26-8137-3A69AAC94B64}" type="pres">
      <dgm:prSet presAssocID="{AAEEDFD4-4681-4EA5-B754-929D8578D5FF}" presName="linNode" presStyleCnt="0"/>
      <dgm:spPr/>
    </dgm:pt>
    <dgm:pt modelId="{C617000B-48C4-4A37-BE8D-A3968F5E04B4}" type="pres">
      <dgm:prSet presAssocID="{AAEEDFD4-4681-4EA5-B754-929D8578D5FF}" presName="parentText" presStyleLbl="node1" presStyleIdx="2" presStyleCnt="4" custScaleX="91297">
        <dgm:presLayoutVars>
          <dgm:chMax val="1"/>
          <dgm:bulletEnabled val="1"/>
        </dgm:presLayoutVars>
      </dgm:prSet>
      <dgm:spPr/>
    </dgm:pt>
    <dgm:pt modelId="{D3534EFC-B4D2-41A2-81D3-41359AC17769}" type="pres">
      <dgm:prSet presAssocID="{AAEEDFD4-4681-4EA5-B754-929D8578D5FF}" presName="descendantText" presStyleLbl="alignAccFollowNode1" presStyleIdx="2" presStyleCnt="4" custScaleX="104218" custScaleY="115849">
        <dgm:presLayoutVars>
          <dgm:bulletEnabled val="1"/>
        </dgm:presLayoutVars>
      </dgm:prSet>
      <dgm:spPr/>
    </dgm:pt>
    <dgm:pt modelId="{FE8F0314-5716-4ADF-AFB1-FAC240C4C912}" type="pres">
      <dgm:prSet presAssocID="{73CBC9ED-D789-4F15-ABE6-94F94125F01B}" presName="sp" presStyleCnt="0"/>
      <dgm:spPr/>
    </dgm:pt>
    <dgm:pt modelId="{20FFDEFE-CA96-4491-BEDA-FFF23ADE3DE5}" type="pres">
      <dgm:prSet presAssocID="{C3673A41-BC4F-4C40-9C30-CB8D6381D878}" presName="linNode" presStyleCnt="0"/>
      <dgm:spPr/>
    </dgm:pt>
    <dgm:pt modelId="{B2A0E557-B802-4581-A818-357349D8F08E}" type="pres">
      <dgm:prSet presAssocID="{C3673A41-BC4F-4C40-9C30-CB8D6381D878}" presName="parentText" presStyleLbl="node1" presStyleIdx="3" presStyleCnt="4" custScaleX="91297">
        <dgm:presLayoutVars>
          <dgm:chMax val="1"/>
          <dgm:bulletEnabled val="1"/>
        </dgm:presLayoutVars>
      </dgm:prSet>
      <dgm:spPr/>
    </dgm:pt>
    <dgm:pt modelId="{60F9BA08-CD3D-496F-A58A-EE0A3902E3A4}" type="pres">
      <dgm:prSet presAssocID="{C3673A41-BC4F-4C40-9C30-CB8D6381D878}" presName="descendantText" presStyleLbl="alignAccFollowNode1" presStyleIdx="3" presStyleCnt="4" custScaleX="104218" custScaleY="115849">
        <dgm:presLayoutVars>
          <dgm:bulletEnabled val="1"/>
        </dgm:presLayoutVars>
      </dgm:prSet>
      <dgm:spPr/>
    </dgm:pt>
  </dgm:ptLst>
  <dgm:cxnLst>
    <dgm:cxn modelId="{2FF42805-D3D7-40A2-A081-DCF1C4405513}" srcId="{38BF3F60-B8A1-46B3-B445-2DA8DEB619A3}" destId="{26CFF9F6-C7E3-4F38-B3FE-E4BE868280D7}" srcOrd="0" destOrd="0" parTransId="{041E2221-101C-41B0-B55E-6124E9983B65}" sibTransId="{ED4502B1-1F35-459B-AFB2-031436D7B006}"/>
    <dgm:cxn modelId="{243A661A-BD0C-4A4A-9CEB-E3117918D9BB}" srcId="{38BF3F60-B8A1-46B3-B445-2DA8DEB619A3}" destId="{664F46D7-BA2D-4CB5-B49F-B24F5191DFE7}" srcOrd="1" destOrd="0" parTransId="{775D8B1E-F359-4A7A-B5C2-61453672D83C}" sibTransId="{D2D0487F-6149-4E1A-9ED9-5712AEA6CCE7}"/>
    <dgm:cxn modelId="{F1830926-1011-4B3D-A2F7-C6BD1C880AA2}" type="presOf" srcId="{79E657D4-0C33-42E2-87A6-46B8BF92F044}" destId="{4188F398-FDCA-4C02-AEC8-AA01938414D1}" srcOrd="0" destOrd="2" presId="urn:microsoft.com/office/officeart/2005/8/layout/vList5"/>
    <dgm:cxn modelId="{4E4F3D39-3DAC-4AFA-8DE2-F5446F47DBCF}" srcId="{26CFF9F6-C7E3-4F38-B3FE-E4BE868280D7}" destId="{79E657D4-0C33-42E2-87A6-46B8BF92F044}" srcOrd="2" destOrd="0" parTransId="{F266A310-63CF-41BF-89B7-7CB59126EFAC}" sibTransId="{D9226290-83A0-45FC-B575-48C2B7858AB5}"/>
    <dgm:cxn modelId="{A586343E-207C-42DA-B054-6B47B7F80B7A}" type="presOf" srcId="{C3673A41-BC4F-4C40-9C30-CB8D6381D878}" destId="{B2A0E557-B802-4581-A818-357349D8F08E}" srcOrd="0" destOrd="0" presId="urn:microsoft.com/office/officeart/2005/8/layout/vList5"/>
    <dgm:cxn modelId="{EFE1BB43-45C9-4DF7-BD39-FC36BD378C72}" type="presOf" srcId="{91615A60-C215-41E7-933B-27E6284CDEC3}" destId="{60F9BA08-CD3D-496F-A58A-EE0A3902E3A4}" srcOrd="0" destOrd="0" presId="urn:microsoft.com/office/officeart/2005/8/layout/vList5"/>
    <dgm:cxn modelId="{BF140D4A-9208-4F3B-BA70-93CAE88AD96D}" type="presOf" srcId="{664F46D7-BA2D-4CB5-B49F-B24F5191DFE7}" destId="{E637710C-4B4E-4AD8-A57D-9B5A54693ACC}" srcOrd="0" destOrd="0" presId="urn:microsoft.com/office/officeart/2005/8/layout/vList5"/>
    <dgm:cxn modelId="{FE63AC4E-928C-4B31-BF20-1DBC1F09A02F}" type="presOf" srcId="{DAB3A898-5306-4477-8463-04890F2F8336}" destId="{97BD9B87-6C64-4E32-B5DF-3712B0802039}" srcOrd="0" destOrd="0" presId="urn:microsoft.com/office/officeart/2005/8/layout/vList5"/>
    <dgm:cxn modelId="{82B79C75-089B-493C-9855-2CAAF56D62B8}" type="presOf" srcId="{38BF3F60-B8A1-46B3-B445-2DA8DEB619A3}" destId="{5E71816A-0841-4ADA-82F7-227C50636B42}" srcOrd="0" destOrd="0" presId="urn:microsoft.com/office/officeart/2005/8/layout/vList5"/>
    <dgm:cxn modelId="{938D0159-07ED-43C5-9DAB-56332D190BAD}" srcId="{AAEEDFD4-4681-4EA5-B754-929D8578D5FF}" destId="{168ABB35-B72E-4817-83E9-A08B3C32E1F5}" srcOrd="1" destOrd="0" parTransId="{39DB8868-17AA-4A6B-8596-89B78EA1B373}" sibTransId="{92CDD26B-E79C-4E1E-91BC-6200A2ADA9E6}"/>
    <dgm:cxn modelId="{4A20C17C-3C96-40C2-989D-A3A92B87BB50}" srcId="{26CFF9F6-C7E3-4F38-B3FE-E4BE868280D7}" destId="{825A8C99-F102-4854-BEEE-408D971D580C}" srcOrd="0" destOrd="0" parTransId="{A23D622A-D730-45C4-8729-12B7160AA946}" sibTransId="{2467A729-23D9-4DBF-89BD-330DD78CE3E5}"/>
    <dgm:cxn modelId="{3940D184-8039-44B6-8FAB-4E2E8DE370CE}" type="presOf" srcId="{168ABB35-B72E-4817-83E9-A08B3C32E1F5}" destId="{D3534EFC-B4D2-41A2-81D3-41359AC17769}" srcOrd="0" destOrd="1" presId="urn:microsoft.com/office/officeart/2005/8/layout/vList5"/>
    <dgm:cxn modelId="{B1DB3E93-4777-47A7-82BD-6F0DC924EE5A}" srcId="{664F46D7-BA2D-4CB5-B49F-B24F5191DFE7}" destId="{3B25F66E-0016-4A58-AD7E-4B11D12E7A07}" srcOrd="1" destOrd="0" parTransId="{D57737D9-208F-4B15-8A50-662A7D66FD02}" sibTransId="{408FE9CF-1E94-4BBA-818B-9172C0A811A5}"/>
    <dgm:cxn modelId="{7550DF96-49D4-4DF7-8D52-B51B385DB166}" srcId="{C3673A41-BC4F-4C40-9C30-CB8D6381D878}" destId="{78253030-F401-4024-88A4-48004A377610}" srcOrd="1" destOrd="0" parTransId="{6AA69DE6-DF9F-490D-BCC1-66484B1D335F}" sibTransId="{8033DD5C-674B-4B13-AC31-78C2B015A983}"/>
    <dgm:cxn modelId="{6BCB1DA9-A7CE-4D55-B133-67B3B035F523}" srcId="{38BF3F60-B8A1-46B3-B445-2DA8DEB619A3}" destId="{C3673A41-BC4F-4C40-9C30-CB8D6381D878}" srcOrd="3" destOrd="0" parTransId="{2674EEF4-ED29-4D72-B0AC-47C9EDF3D2E1}" sibTransId="{CE7FD3DA-75C9-47A7-B4F0-AE955701CCA2}"/>
    <dgm:cxn modelId="{DA7786AD-1A03-42D8-8774-241E6A26C8FB}" type="presOf" srcId="{26CFF9F6-C7E3-4F38-B3FE-E4BE868280D7}" destId="{C1EAB1C4-4A2A-4C8D-A7A3-D063782581EA}" srcOrd="0" destOrd="0" presId="urn:microsoft.com/office/officeart/2005/8/layout/vList5"/>
    <dgm:cxn modelId="{C4CEB9AD-FCC3-4E94-B1D6-03D42D0BF95D}" srcId="{AAEEDFD4-4681-4EA5-B754-929D8578D5FF}" destId="{51384ECB-C7CD-4894-949A-1A18A2018753}" srcOrd="0" destOrd="0" parTransId="{4F8E0EE1-4094-436F-A736-9BCABBEC10FA}" sibTransId="{A2CD7C96-9683-4533-9D60-A3B8F4D1A35F}"/>
    <dgm:cxn modelId="{AA0C9AB4-00F6-4C32-8EE2-6AC1E833FDB0}" srcId="{38BF3F60-B8A1-46B3-B445-2DA8DEB619A3}" destId="{AAEEDFD4-4681-4EA5-B754-929D8578D5FF}" srcOrd="2" destOrd="0" parTransId="{1F3EA11E-4780-4EA1-A5B0-38EB64430EE8}" sibTransId="{73CBC9ED-D789-4F15-ABE6-94F94125F01B}"/>
    <dgm:cxn modelId="{6DCCD4BF-A66A-4B56-ABDB-5EB587A26D42}" srcId="{664F46D7-BA2D-4CB5-B49F-B24F5191DFE7}" destId="{DAB3A898-5306-4477-8463-04890F2F8336}" srcOrd="0" destOrd="0" parTransId="{C8A59DEC-56DE-4F47-A1E2-0EED86E8D6B9}" sibTransId="{EBEEAD71-D9B2-4FE3-9307-66EDF9A1F95C}"/>
    <dgm:cxn modelId="{CC5DDAC1-0BE4-4448-99D7-A073B77AF4C6}" type="presOf" srcId="{3B25F66E-0016-4A58-AD7E-4B11D12E7A07}" destId="{97BD9B87-6C64-4E32-B5DF-3712B0802039}" srcOrd="0" destOrd="1" presId="urn:microsoft.com/office/officeart/2005/8/layout/vList5"/>
    <dgm:cxn modelId="{275C90C3-129A-4D9A-880D-E1E3991D1F02}" type="presOf" srcId="{78253030-F401-4024-88A4-48004A377610}" destId="{60F9BA08-CD3D-496F-A58A-EE0A3902E3A4}" srcOrd="0" destOrd="1" presId="urn:microsoft.com/office/officeart/2005/8/layout/vList5"/>
    <dgm:cxn modelId="{6F30BBC4-24FE-43CF-862E-0BF671421351}" type="presOf" srcId="{825A8C99-F102-4854-BEEE-408D971D580C}" destId="{4188F398-FDCA-4C02-AEC8-AA01938414D1}" srcOrd="0" destOrd="0" presId="urn:microsoft.com/office/officeart/2005/8/layout/vList5"/>
    <dgm:cxn modelId="{E6FDB6CE-FC05-4831-A2E0-A6D2B552A4BB}" type="presOf" srcId="{51384ECB-C7CD-4894-949A-1A18A2018753}" destId="{D3534EFC-B4D2-41A2-81D3-41359AC17769}" srcOrd="0" destOrd="0" presId="urn:microsoft.com/office/officeart/2005/8/layout/vList5"/>
    <dgm:cxn modelId="{1C9187D2-8117-41CD-A995-156CE189AACF}" srcId="{C3673A41-BC4F-4C40-9C30-CB8D6381D878}" destId="{91615A60-C215-41E7-933B-27E6284CDEC3}" srcOrd="0" destOrd="0" parTransId="{29D693D3-F4D8-48D3-8B74-983A85D06E53}" sibTransId="{CD71F439-2779-4486-87CA-FB78763133E4}"/>
    <dgm:cxn modelId="{D7730BF4-9F36-4987-90CB-8533CD9D0B49}" srcId="{26CFF9F6-C7E3-4F38-B3FE-E4BE868280D7}" destId="{C55A50CA-3634-49CC-A447-0135F1ED76F5}" srcOrd="1" destOrd="0" parTransId="{03EBEE37-28C5-4298-9133-3AA6892DF5DA}" sibTransId="{77A92975-7F20-47BA-B728-4385DE6B910B}"/>
    <dgm:cxn modelId="{2D2914F4-DFB3-4090-8412-B228764FE98C}" type="presOf" srcId="{C55A50CA-3634-49CC-A447-0135F1ED76F5}" destId="{4188F398-FDCA-4C02-AEC8-AA01938414D1}" srcOrd="0" destOrd="1" presId="urn:microsoft.com/office/officeart/2005/8/layout/vList5"/>
    <dgm:cxn modelId="{91473EFA-4BFD-4D03-A5A6-88B4113D9576}" type="presOf" srcId="{AAEEDFD4-4681-4EA5-B754-929D8578D5FF}" destId="{C617000B-48C4-4A37-BE8D-A3968F5E04B4}" srcOrd="0" destOrd="0" presId="urn:microsoft.com/office/officeart/2005/8/layout/vList5"/>
    <dgm:cxn modelId="{82087BCC-F2B0-453E-B113-42F3699424EB}" type="presParOf" srcId="{5E71816A-0841-4ADA-82F7-227C50636B42}" destId="{5574D42E-0734-4B81-8ABA-6507F6944AFF}" srcOrd="0" destOrd="0" presId="urn:microsoft.com/office/officeart/2005/8/layout/vList5"/>
    <dgm:cxn modelId="{27637DB8-3442-498D-987F-A116349745FF}" type="presParOf" srcId="{5574D42E-0734-4B81-8ABA-6507F6944AFF}" destId="{C1EAB1C4-4A2A-4C8D-A7A3-D063782581EA}" srcOrd="0" destOrd="0" presId="urn:microsoft.com/office/officeart/2005/8/layout/vList5"/>
    <dgm:cxn modelId="{DF0C4CDB-6DC4-4B0D-AABE-FF9C39F9F836}" type="presParOf" srcId="{5574D42E-0734-4B81-8ABA-6507F6944AFF}" destId="{4188F398-FDCA-4C02-AEC8-AA01938414D1}" srcOrd="1" destOrd="0" presId="urn:microsoft.com/office/officeart/2005/8/layout/vList5"/>
    <dgm:cxn modelId="{0D04C98F-E527-422E-A6E8-F8622E1F3988}" type="presParOf" srcId="{5E71816A-0841-4ADA-82F7-227C50636B42}" destId="{0B98583A-55B9-4D23-9DDB-36729823D170}" srcOrd="1" destOrd="0" presId="urn:microsoft.com/office/officeart/2005/8/layout/vList5"/>
    <dgm:cxn modelId="{5F93C0F8-44E3-4BD8-9186-4C3EED9B99D2}" type="presParOf" srcId="{5E71816A-0841-4ADA-82F7-227C50636B42}" destId="{0BA6F2E2-CE32-4534-BF25-DC568D78F564}" srcOrd="2" destOrd="0" presId="urn:microsoft.com/office/officeart/2005/8/layout/vList5"/>
    <dgm:cxn modelId="{7E6C0A2C-2FBF-4BF9-B49A-9A1146D18F5C}" type="presParOf" srcId="{0BA6F2E2-CE32-4534-BF25-DC568D78F564}" destId="{E637710C-4B4E-4AD8-A57D-9B5A54693ACC}" srcOrd="0" destOrd="0" presId="urn:microsoft.com/office/officeart/2005/8/layout/vList5"/>
    <dgm:cxn modelId="{4E0E27EA-BEAF-4E24-9E85-123ACD5FDCB6}" type="presParOf" srcId="{0BA6F2E2-CE32-4534-BF25-DC568D78F564}" destId="{97BD9B87-6C64-4E32-B5DF-3712B0802039}" srcOrd="1" destOrd="0" presId="urn:microsoft.com/office/officeart/2005/8/layout/vList5"/>
    <dgm:cxn modelId="{27687F2B-9BCE-4C5D-9E0F-4A2CAE18F57D}" type="presParOf" srcId="{5E71816A-0841-4ADA-82F7-227C50636B42}" destId="{6E807EA2-A3A8-414C-8F32-44BA047A221A}" srcOrd="3" destOrd="0" presId="urn:microsoft.com/office/officeart/2005/8/layout/vList5"/>
    <dgm:cxn modelId="{1042E39B-6E02-4B91-A7E1-DB2BC42B8324}" type="presParOf" srcId="{5E71816A-0841-4ADA-82F7-227C50636B42}" destId="{F5004FB1-5F92-4B26-8137-3A69AAC94B64}" srcOrd="4" destOrd="0" presId="urn:microsoft.com/office/officeart/2005/8/layout/vList5"/>
    <dgm:cxn modelId="{2A7D3155-A2A6-4D9B-9723-20D5549012BA}" type="presParOf" srcId="{F5004FB1-5F92-4B26-8137-3A69AAC94B64}" destId="{C617000B-48C4-4A37-BE8D-A3968F5E04B4}" srcOrd="0" destOrd="0" presId="urn:microsoft.com/office/officeart/2005/8/layout/vList5"/>
    <dgm:cxn modelId="{3BBBB89B-82AA-4919-9C47-6E76DB358180}" type="presParOf" srcId="{F5004FB1-5F92-4B26-8137-3A69AAC94B64}" destId="{D3534EFC-B4D2-41A2-81D3-41359AC17769}" srcOrd="1" destOrd="0" presId="urn:microsoft.com/office/officeart/2005/8/layout/vList5"/>
    <dgm:cxn modelId="{4E5E6ADC-B226-4937-9238-A1B736FA4DA0}" type="presParOf" srcId="{5E71816A-0841-4ADA-82F7-227C50636B42}" destId="{FE8F0314-5716-4ADF-AFB1-FAC240C4C912}" srcOrd="5" destOrd="0" presId="urn:microsoft.com/office/officeart/2005/8/layout/vList5"/>
    <dgm:cxn modelId="{35D98F8E-EAF4-4747-9440-93C7339A8641}" type="presParOf" srcId="{5E71816A-0841-4ADA-82F7-227C50636B42}" destId="{20FFDEFE-CA96-4491-BEDA-FFF23ADE3DE5}" srcOrd="6" destOrd="0" presId="urn:microsoft.com/office/officeart/2005/8/layout/vList5"/>
    <dgm:cxn modelId="{868DF951-B00B-42E4-BDAF-C1BC932E23A6}" type="presParOf" srcId="{20FFDEFE-CA96-4491-BEDA-FFF23ADE3DE5}" destId="{B2A0E557-B802-4581-A818-357349D8F08E}" srcOrd="0" destOrd="0" presId="urn:microsoft.com/office/officeart/2005/8/layout/vList5"/>
    <dgm:cxn modelId="{96F9CEEB-B8C3-4C5A-9F33-6C526FBE682F}" type="presParOf" srcId="{20FFDEFE-CA96-4491-BEDA-FFF23ADE3DE5}" destId="{60F9BA08-CD3D-496F-A58A-EE0A3902E3A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8BF3F60-B8A1-46B3-B445-2DA8DEB619A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CFF9F6-C7E3-4F38-B3FE-E4BE868280D7}">
      <dgm:prSet custT="1"/>
      <dgm:spPr>
        <a:solidFill>
          <a:schemeClr val="accent2"/>
        </a:solidFill>
      </dgm:spPr>
      <dgm:t>
        <a:bodyPr/>
        <a:lstStyle/>
        <a:p>
          <a:r>
            <a:rPr lang="zh-CN" altLang="en-US" sz="16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观测对象</a:t>
          </a:r>
          <a:endParaRPr lang="en-US" sz="1600" b="1" dirty="0"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041E2221-101C-41B0-B55E-6124E9983B65}" type="parTrans" cxnId="{2FF42805-D3D7-40A2-A081-DCF1C4405513}">
      <dgm:prSet/>
      <dgm:spPr/>
      <dgm:t>
        <a:bodyPr/>
        <a:lstStyle/>
        <a:p>
          <a:endParaRPr lang="en-US"/>
        </a:p>
      </dgm:t>
    </dgm:pt>
    <dgm:pt modelId="{ED4502B1-1F35-459B-AFB2-031436D7B006}" type="sibTrans" cxnId="{2FF42805-D3D7-40A2-A081-DCF1C4405513}">
      <dgm:prSet/>
      <dgm:spPr/>
      <dgm:t>
        <a:bodyPr/>
        <a:lstStyle/>
        <a:p>
          <a:endParaRPr lang="en-US"/>
        </a:p>
      </dgm:t>
    </dgm:pt>
    <dgm:pt modelId="{825A8C99-F102-4854-BEEE-408D971D580C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VERITAS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、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H.E.S.S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、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IACTs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：深度观测高红移源、硬谱耀变体</a:t>
          </a:r>
          <a:endParaRPr lang="en-US" sz="16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A23D622A-D730-45C4-8729-12B7160AA946}" type="parTrans" cxnId="{4A20C17C-3C96-40C2-989D-A3A92B87BB50}">
      <dgm:prSet/>
      <dgm:spPr/>
      <dgm:t>
        <a:bodyPr/>
        <a:lstStyle/>
        <a:p>
          <a:endParaRPr lang="en-US"/>
        </a:p>
      </dgm:t>
    </dgm:pt>
    <dgm:pt modelId="{2467A729-23D9-4DBF-89BD-330DD78CE3E5}" type="sibTrans" cxnId="{4A20C17C-3C96-40C2-989D-A3A92B87BB50}">
      <dgm:prSet/>
      <dgm:spPr/>
      <dgm:t>
        <a:bodyPr/>
        <a:lstStyle/>
        <a:p>
          <a:endParaRPr lang="en-US"/>
        </a:p>
      </dgm:t>
    </dgm:pt>
    <dgm:pt modelId="{664F46D7-BA2D-4CB5-B49F-B24F5191DFE7}">
      <dgm:prSet custT="1"/>
      <dgm:spPr>
        <a:solidFill>
          <a:schemeClr val="accent2"/>
        </a:solidFill>
      </dgm:spPr>
      <dgm:t>
        <a:bodyPr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测量方法</a:t>
          </a:r>
          <a:endParaRPr lang="en-US" sz="1600" b="1" kern="1200" dirty="0">
            <a:solidFill>
              <a:prstClr val="white"/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775D8B1E-F359-4A7A-B5C2-61453672D83C}" type="parTrans" cxnId="{243A661A-BD0C-4A4A-9CEB-E3117918D9BB}">
      <dgm:prSet/>
      <dgm:spPr/>
      <dgm:t>
        <a:bodyPr/>
        <a:lstStyle/>
        <a:p>
          <a:endParaRPr lang="en-US"/>
        </a:p>
      </dgm:t>
    </dgm:pt>
    <dgm:pt modelId="{D2D0487F-6149-4E1A-9ED9-5712AEA6CCE7}" type="sibTrans" cxnId="{243A661A-BD0C-4A4A-9CEB-E3117918D9BB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DAB3A898-5306-4477-8463-04890F2F8336}">
          <dgm:prSet custT="1"/>
          <dgm:spPr>
            <a:solidFill>
              <a:schemeClr val="accent4">
                <a:lumMod val="40000"/>
                <a:lumOff val="60000"/>
                <a:alpha val="90000"/>
              </a:schemeClr>
            </a:solidFill>
          </dgm:spPr>
          <dgm:t>
            <a:bodyPr/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在每个区间内引入缩放因子，假设一个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EBL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强度的</a:t>
              </a:r>
              <a:r>
                <a:rPr lang="zh-CN" altLang="en-US" sz="1600" b="1" kern="1200" dirty="0">
                  <a:solidFill>
                    <a:srgbClr val="7030A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缩放因子 </a:t>
              </a:r>
              <a14:m>
                <m:oMath xmlns:m="http://schemas.openxmlformats.org/officeDocument/2006/math">
                  <m:r>
                    <a:rPr lang="en-US" altLang="zh-CN" sz="1600" b="1" i="1" kern="120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Cambria Math" panose="020405030504060302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m:t>𝒇</m:t>
                  </m:r>
                </m:oMath>
              </a14:m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（即修正后的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EBL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强度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= </a:t>
              </a:r>
              <a14:m>
                <m:oMath xmlns:m="http://schemas.openxmlformats.org/officeDocument/2006/math">
                  <m:r>
                    <a:rPr lang="en-US" altLang="zh-CN" sz="1600" b="1" i="1" kern="120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Cambria Math" panose="020405030504060302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m:t>𝒇</m:t>
                  </m:r>
                </m:oMath>
              </a14:m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× 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某先验模型）。</a:t>
              </a:r>
              <a:endParaRPr lang="en-US" sz="1600" b="1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dgm:t>
        </dgm:pt>
      </mc:Choice>
      <mc:Fallback xmlns="">
        <dgm:pt modelId="{DAB3A898-5306-4477-8463-04890F2F8336}">
          <dgm:prSet custT="1"/>
          <dgm:spPr>
            <a:solidFill>
              <a:schemeClr val="accent4">
                <a:lumMod val="40000"/>
                <a:lumOff val="60000"/>
                <a:alpha val="90000"/>
              </a:schemeClr>
            </a:solidFill>
          </dgm:spPr>
          <dgm:t>
            <a:bodyPr/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在每个区间内引入缩放因子，假设一个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EBL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强度的</a:t>
              </a:r>
              <a:r>
                <a:rPr lang="zh-CN" altLang="en-US" sz="1600" b="1" kern="1200" dirty="0">
                  <a:solidFill>
                    <a:srgbClr val="7030A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缩放因子 </a:t>
              </a:r>
              <a:r>
                <a:rPr lang="en-US" altLang="zh-CN" sz="1600" b="1" i="0" kern="120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mbria Math" panose="020405030504060302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𝒇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（即修正后的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EBL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强度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= </a:t>
              </a:r>
              <a:r>
                <a:rPr lang="en-US" altLang="zh-CN" sz="1600" b="1" i="0" kern="120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mbria Math" panose="020405030504060302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𝒇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× 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某先验模型）。</a:t>
              </a:r>
              <a:endParaRPr lang="en-US" sz="1600" b="1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dgm:t>
        </dgm:pt>
      </mc:Fallback>
    </mc:AlternateContent>
    <dgm:pt modelId="{C8A59DEC-56DE-4F47-A1E2-0EED86E8D6B9}" type="parTrans" cxnId="{6DCCD4BF-A66A-4B56-ABDB-5EB587A26D42}">
      <dgm:prSet/>
      <dgm:spPr/>
      <dgm:t>
        <a:bodyPr/>
        <a:lstStyle/>
        <a:p>
          <a:endParaRPr lang="en-US"/>
        </a:p>
      </dgm:t>
    </dgm:pt>
    <dgm:pt modelId="{EBEEAD71-D9B2-4FE3-9307-66EDF9A1F95C}" type="sibTrans" cxnId="{6DCCD4BF-A66A-4B56-ABDB-5EB587A26D42}">
      <dgm:prSet/>
      <dgm:spPr/>
      <dgm:t>
        <a:bodyPr/>
        <a:lstStyle/>
        <a:p>
          <a:endParaRPr lang="en-US"/>
        </a:p>
      </dgm:t>
    </dgm:pt>
    <dgm:pt modelId="{FD5CDFF2-1348-4D52-B72A-BE189F72D50B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HAWC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：多源、亮源</a:t>
          </a:r>
          <a:r>
            <a:rPr lang="zh-CN" altLang="en-US" sz="1600" b="1" i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长期光变分析；统计样本平均；高能端约束</a:t>
          </a:r>
          <a:endParaRPr lang="en-US" sz="16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7A183628-2E52-43D2-9152-8279B879DA44}" type="parTrans" cxnId="{892A1BDB-C936-40A3-8BCE-28E7E50B409B}">
      <dgm:prSet/>
      <dgm:spPr/>
      <dgm:t>
        <a:bodyPr/>
        <a:lstStyle/>
        <a:p>
          <a:endParaRPr lang="zh-CN" altLang="en-US"/>
        </a:p>
      </dgm:t>
    </dgm:pt>
    <dgm:pt modelId="{4A4626BF-E7F9-4514-A747-D1E7514E0BB3}" type="sibTrans" cxnId="{892A1BDB-C936-40A3-8BCE-28E7E50B409B}">
      <dgm:prSet/>
      <dgm:spPr/>
      <dgm:t>
        <a:bodyPr/>
        <a:lstStyle/>
        <a:p>
          <a:endParaRPr lang="zh-CN" altLang="en-US"/>
        </a:p>
      </dgm:t>
    </dgm:pt>
    <dgm:pt modelId="{D03669B1-46F2-4989-AEAF-295A1F7928A0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利用观测到的伽马能谱，以及假设的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强度，反演源的本征能谱。</a:t>
          </a:r>
          <a:endParaRPr lang="en-US" sz="16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1B164C51-D953-4F1C-B1AA-334EB0232F4E}" type="parTrans" cxnId="{DB9FE8C7-0F6E-4792-9915-8E03C5EF4699}">
      <dgm:prSet/>
      <dgm:spPr/>
      <dgm:t>
        <a:bodyPr/>
        <a:lstStyle/>
        <a:p>
          <a:endParaRPr lang="zh-CN" altLang="en-US"/>
        </a:p>
      </dgm:t>
    </dgm:pt>
    <dgm:pt modelId="{2066B54A-AEE2-4437-B5EF-B90AE88E44A1}" type="sibTrans" cxnId="{DB9FE8C7-0F6E-4792-9915-8E03C5EF4699}">
      <dgm:prSet/>
      <dgm:spPr/>
      <dgm:t>
        <a:bodyPr/>
        <a:lstStyle/>
        <a:p>
          <a:endParaRPr lang="zh-CN" altLang="en-US"/>
        </a:p>
      </dgm:t>
    </dgm:pt>
    <dgm:pt modelId="{DF2056D5-2712-486A-8BE0-C51E30749503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设限：</a:t>
          </a:r>
          <a:endParaRPr lang="en-US" sz="16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CC380255-A6AB-49FB-B707-154A3485B011}" type="parTrans" cxnId="{D66C48ED-5E19-442B-9FA5-9F4F87BD0099}">
      <dgm:prSet/>
      <dgm:spPr/>
      <dgm:t>
        <a:bodyPr/>
        <a:lstStyle/>
        <a:p>
          <a:endParaRPr lang="zh-CN" altLang="en-US"/>
        </a:p>
      </dgm:t>
    </dgm:pt>
    <dgm:pt modelId="{B043E7D4-95A3-4EA8-8ADF-17D5D1C50D2F}" type="sibTrans" cxnId="{D66C48ED-5E19-442B-9FA5-9F4F87BD0099}">
      <dgm:prSet/>
      <dgm:spPr/>
      <dgm:t>
        <a:bodyPr/>
        <a:lstStyle/>
        <a:p>
          <a:endParaRPr lang="zh-CN" altLang="en-US"/>
        </a:p>
      </dgm:t>
    </dgm:pt>
    <dgm:pt modelId="{C5B3C2F5-E74F-4D9E-A82D-598662DC79A0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多源联合：将多个不同红移（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z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）的源的数据</a:t>
          </a:r>
          <a:r>
            <a:rPr lang="zh-CN" altLang="en-US" sz="1600" b="1" kern="1200" dirty="0">
              <a:solidFill>
                <a:srgbClr val="7030A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联合拟合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，消除单个源假设带来的偏差，最终得到每个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能段的置信区间</a:t>
          </a:r>
          <a:endParaRPr lang="en-US" sz="16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AA2BDBF6-C457-4050-BA71-B6FE661C4DCA}" type="sibTrans" cxnId="{4066F4E5-0947-4A4A-98E4-5D02BD7295DF}">
      <dgm:prSet/>
      <dgm:spPr/>
      <dgm:t>
        <a:bodyPr/>
        <a:lstStyle/>
        <a:p>
          <a:endParaRPr lang="zh-CN" altLang="en-US"/>
        </a:p>
      </dgm:t>
    </dgm:pt>
    <dgm:pt modelId="{38822866-90F2-463A-ABAD-C555810FA9A1}" type="parTrans" cxnId="{4066F4E5-0947-4A4A-98E4-5D02BD7295DF}">
      <dgm:prSet/>
      <dgm:spPr/>
      <dgm:t>
        <a:bodyPr/>
        <a:lstStyle/>
        <a:p>
          <a:endParaRPr lang="zh-CN" alt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54C32EB4-B4F5-40FA-85DB-9406211E4BDB}">
          <dgm:prSet custT="1"/>
          <dgm:spPr>
            <a:solidFill>
              <a:schemeClr val="accent4">
                <a:lumMod val="40000"/>
                <a:lumOff val="60000"/>
                <a:alpha val="90000"/>
              </a:schemeClr>
            </a:solidFill>
          </dgm:spPr>
          <dgm:t>
            <a:bodyPr/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上限：如果 </a:t>
              </a:r>
              <a14:m>
                <m:oMath xmlns:m="http://schemas.openxmlformats.org/officeDocument/2006/math">
                  <m:r>
                    <a:rPr lang="en-US" altLang="zh-CN" sz="1600" b="1" i="1" kern="120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Cambria Math" panose="020405030504060302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m:t>𝒇</m:t>
                  </m:r>
                </m:oMath>
              </a14:m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太大（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EBL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太厚），反推出来的本征谱就会变得“极其陡峭”或出现“反常堆积（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Pile-up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）”，这</a:t>
              </a:r>
              <a:r>
                <a:rPr lang="zh-CN" altLang="en-US" sz="1600" b="1" kern="1200" dirty="0">
                  <a:solidFill>
                    <a:srgbClr val="7030A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违背了粒子加速的物理常识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。于是使本征谱刚好达到“非物理”临界点的 </a:t>
              </a:r>
              <a14:m>
                <m:oMath xmlns:m="http://schemas.openxmlformats.org/officeDocument/2006/math">
                  <m:r>
                    <a:rPr lang="en-US" altLang="zh-CN" sz="1600" b="1" i="1" kern="120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Cambria Math" panose="020405030504060302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m:t>𝒇</m:t>
                  </m:r>
                </m:oMath>
              </a14:m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值，结合统计置信度（如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95% CL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），就是该能段的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EBL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保守上限。</a:t>
              </a:r>
              <a:endParaRPr lang="en-US" sz="1600" b="1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dgm:t>
        </dgm:pt>
      </mc:Choice>
      <mc:Fallback xmlns="">
        <dgm:pt modelId="{54C32EB4-B4F5-40FA-85DB-9406211E4BDB}">
          <dgm:prSet custT="1"/>
          <dgm:spPr>
            <a:solidFill>
              <a:schemeClr val="accent4">
                <a:lumMod val="40000"/>
                <a:lumOff val="60000"/>
                <a:alpha val="90000"/>
              </a:schemeClr>
            </a:solidFill>
          </dgm:spPr>
          <dgm:t>
            <a:bodyPr/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上限：如果 </a:t>
              </a:r>
              <a:r>
                <a:rPr lang="en-US" altLang="zh-CN" sz="1600" b="1" i="0" kern="120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mbria Math" panose="020405030504060302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𝒇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太大（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EBL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太厚），反推出来的本征谱就会变得“极其陡峭”或出现“反常堆积（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Pile-up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）”，这</a:t>
              </a:r>
              <a:r>
                <a:rPr lang="zh-CN" altLang="en-US" sz="1600" b="1" kern="1200" dirty="0">
                  <a:solidFill>
                    <a:srgbClr val="7030A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违背了粒子加速的物理常识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。于是使本征谱刚好达到“非物理”临界点的 </a:t>
              </a:r>
              <a:r>
                <a:rPr lang="en-US" altLang="zh-CN" sz="1600" b="1" i="0" kern="120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mbria Math" panose="020405030504060302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𝒇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值，结合统计置信度（如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95% CL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），就是该能段的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EBL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保守上限。</a:t>
              </a:r>
              <a:endParaRPr lang="en-US" sz="1600" b="1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dgm:t>
        </dgm:pt>
      </mc:Fallback>
    </mc:AlternateContent>
    <dgm:pt modelId="{4DA97FB5-840D-4923-A66E-D6369CDA7CCF}" type="parTrans" cxnId="{5C92F1D3-CF44-4E89-A221-D6CEB2869B8A}">
      <dgm:prSet/>
      <dgm:spPr/>
      <dgm:t>
        <a:bodyPr/>
        <a:lstStyle/>
        <a:p>
          <a:endParaRPr lang="zh-CN" altLang="en-US"/>
        </a:p>
      </dgm:t>
    </dgm:pt>
    <dgm:pt modelId="{D7C1CD65-FF8E-443C-BE51-878321F12A0E}" type="sibTrans" cxnId="{5C92F1D3-CF44-4E89-A221-D6CEB2869B8A}">
      <dgm:prSet/>
      <dgm:spPr/>
      <dgm:t>
        <a:bodyPr/>
        <a:lstStyle/>
        <a:p>
          <a:endParaRPr lang="zh-CN" alt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A12F205B-8F34-4489-B0E9-93E1FA206D3D}">
          <dgm:prSet custT="1"/>
          <dgm:spPr>
            <a:solidFill>
              <a:schemeClr val="accent4">
                <a:lumMod val="40000"/>
                <a:lumOff val="60000"/>
                <a:alpha val="90000"/>
              </a:schemeClr>
            </a:solidFill>
          </dgm:spPr>
          <dgm:t>
            <a:bodyPr/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下限：如果 </a:t>
              </a:r>
              <a14:m>
                <m:oMath xmlns:m="http://schemas.openxmlformats.org/officeDocument/2006/math">
                  <m:r>
                    <a:rPr lang="en-US" altLang="zh-CN" sz="1600" b="1" i="1" kern="120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Cambria Math" panose="020405030504060302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m:t>𝒇</m:t>
                  </m:r>
                </m:oMath>
              </a14:m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太小（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EBL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太薄），反推出来的本征谱在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VHE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能段就会比低能段（如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Fermi-LAT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在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GeV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段的观测）还要“硬”，这</a:t>
              </a:r>
              <a:r>
                <a:rPr lang="zh-CN" altLang="en-US" sz="1600" b="1" kern="1200" dirty="0">
                  <a:solidFill>
                    <a:srgbClr val="7030A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违背了辐射机制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（如同步自康普顿散射）的理论极限。于是使本征谱刚好不违背该极限的 </a:t>
              </a:r>
              <a14:m>
                <m:oMath xmlns:m="http://schemas.openxmlformats.org/officeDocument/2006/math">
                  <m:r>
                    <a:rPr lang="en-US" altLang="zh-CN" sz="1600" b="1" i="1" kern="1200" smtClean="0">
                      <a:solidFill>
                        <a:prstClr val="black">
                          <a:hueOff val="0"/>
                          <a:satOff val="0"/>
                          <a:lumOff val="0"/>
                          <a:alphaOff val="0"/>
                        </a:prstClr>
                      </a:solidFill>
                      <a:latin typeface="Cambria Math" panose="020405030504060302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m:t>𝒇</m:t>
                  </m:r>
                </m:oMath>
              </a14:m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值，就是该能段的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EBL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下限。</a:t>
              </a:r>
            </a:p>
          </dgm:t>
        </dgm:pt>
      </mc:Choice>
      <mc:Fallback xmlns="">
        <dgm:pt modelId="{A12F205B-8F34-4489-B0E9-93E1FA206D3D}">
          <dgm:prSet custT="1"/>
          <dgm:spPr>
            <a:solidFill>
              <a:schemeClr val="accent4">
                <a:lumMod val="40000"/>
                <a:lumOff val="60000"/>
                <a:alpha val="90000"/>
              </a:schemeClr>
            </a:solidFill>
          </dgm:spPr>
          <dgm:t>
            <a:bodyPr/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下限：如果 </a:t>
              </a:r>
              <a:r>
                <a:rPr lang="en-US" altLang="zh-CN" sz="1600" b="1" i="0" kern="120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mbria Math" panose="020405030504060302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𝒇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太小（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EBL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太薄），反推出来的本征谱在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VHE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能段就会比低能段（如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Fermi-LAT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在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GeV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段的观测）还要“硬”，这</a:t>
              </a:r>
              <a:r>
                <a:rPr lang="zh-CN" altLang="en-US" sz="1600" b="1" kern="1200" dirty="0">
                  <a:solidFill>
                    <a:srgbClr val="7030A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违背了辐射机制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（如同步自康普顿散射）的理论极限。于是使本征谱刚好不违背该极限的 </a:t>
              </a:r>
              <a:r>
                <a:rPr lang="en-US" altLang="zh-CN" sz="1600" b="1" i="0" kern="120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mbria Math" panose="020405030504060302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𝒇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值，就是该能段的</a:t>
              </a:r>
              <a:r>
                <a:rPr lang="en-US" altLang="zh-CN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EBL</a:t>
              </a:r>
              <a:r>
                <a:rPr lang="zh-CN" altLang="en-US" sz="1600" b="1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下限。</a:t>
              </a:r>
            </a:p>
          </dgm:t>
        </dgm:pt>
      </mc:Fallback>
    </mc:AlternateContent>
    <dgm:pt modelId="{5C6B09C0-CBC2-411D-AF26-EB42C885163E}" type="parTrans" cxnId="{AF38AB8A-EF01-4F6E-9571-7CF110867F3D}">
      <dgm:prSet/>
      <dgm:spPr/>
      <dgm:t>
        <a:bodyPr/>
        <a:lstStyle/>
        <a:p>
          <a:endParaRPr lang="zh-CN" altLang="en-US"/>
        </a:p>
      </dgm:t>
    </dgm:pt>
    <dgm:pt modelId="{4AA7937C-16B0-43C5-8EC9-07546464A348}" type="sibTrans" cxnId="{AF38AB8A-EF01-4F6E-9571-7CF110867F3D}">
      <dgm:prSet/>
      <dgm:spPr/>
      <dgm:t>
        <a:bodyPr/>
        <a:lstStyle/>
        <a:p>
          <a:endParaRPr lang="zh-CN" altLang="en-US"/>
        </a:p>
      </dgm:t>
    </dgm:pt>
    <dgm:pt modelId="{3FDBA91E-4368-4768-8F22-444B745DB31A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zh-CN" altLang="en-US" sz="1600" b="1" kern="1200" dirty="0">
              <a:solidFill>
                <a:srgbClr val="7030A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离散化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为几段能量区间。</a:t>
          </a:r>
          <a:endParaRPr lang="en-US" sz="16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3B7CE3F8-28B6-4D50-BFD3-8281ABA72E65}" type="parTrans" cxnId="{F00A0D8F-1192-4EAC-B1B4-4E9970632D61}">
      <dgm:prSet/>
      <dgm:spPr/>
      <dgm:t>
        <a:bodyPr/>
        <a:lstStyle/>
        <a:p>
          <a:endParaRPr lang="zh-CN" altLang="en-US"/>
        </a:p>
      </dgm:t>
    </dgm:pt>
    <dgm:pt modelId="{9689CD7B-6AFB-4979-A6AB-E65776DEF8BA}" type="sibTrans" cxnId="{F00A0D8F-1192-4EAC-B1B4-4E9970632D61}">
      <dgm:prSet/>
      <dgm:spPr/>
      <dgm:t>
        <a:bodyPr/>
        <a:lstStyle/>
        <a:p>
          <a:endParaRPr lang="zh-CN" altLang="en-US"/>
        </a:p>
      </dgm:t>
    </dgm:pt>
    <dgm:pt modelId="{5E71816A-0841-4ADA-82F7-227C50636B42}" type="pres">
      <dgm:prSet presAssocID="{38BF3F60-B8A1-46B3-B445-2DA8DEB619A3}" presName="Name0" presStyleCnt="0">
        <dgm:presLayoutVars>
          <dgm:dir/>
          <dgm:animLvl val="lvl"/>
          <dgm:resizeHandles val="exact"/>
        </dgm:presLayoutVars>
      </dgm:prSet>
      <dgm:spPr/>
    </dgm:pt>
    <dgm:pt modelId="{5574D42E-0734-4B81-8ABA-6507F6944AFF}" type="pres">
      <dgm:prSet presAssocID="{26CFF9F6-C7E3-4F38-B3FE-E4BE868280D7}" presName="linNode" presStyleCnt="0"/>
      <dgm:spPr/>
    </dgm:pt>
    <dgm:pt modelId="{C1EAB1C4-4A2A-4C8D-A7A3-D063782581EA}" type="pres">
      <dgm:prSet presAssocID="{26CFF9F6-C7E3-4F38-B3FE-E4BE868280D7}" presName="parentText" presStyleLbl="node1" presStyleIdx="0" presStyleCnt="2" custScaleX="67846" custLinFactNeighborX="-5223" custLinFactNeighborY="-7172">
        <dgm:presLayoutVars>
          <dgm:chMax val="1"/>
          <dgm:bulletEnabled val="1"/>
        </dgm:presLayoutVars>
      </dgm:prSet>
      <dgm:spPr/>
    </dgm:pt>
    <dgm:pt modelId="{4188F398-FDCA-4C02-AEC8-AA01938414D1}" type="pres">
      <dgm:prSet presAssocID="{26CFF9F6-C7E3-4F38-B3FE-E4BE868280D7}" presName="descendantText" presStyleLbl="alignAccFollowNode1" presStyleIdx="0" presStyleCnt="2" custScaleX="202421" custScaleY="115849" custLinFactNeighborX="27">
        <dgm:presLayoutVars>
          <dgm:bulletEnabled val="1"/>
        </dgm:presLayoutVars>
      </dgm:prSet>
      <dgm:spPr/>
    </dgm:pt>
    <dgm:pt modelId="{0B98583A-55B9-4D23-9DDB-36729823D170}" type="pres">
      <dgm:prSet presAssocID="{ED4502B1-1F35-459B-AFB2-031436D7B006}" presName="sp" presStyleCnt="0"/>
      <dgm:spPr/>
    </dgm:pt>
    <dgm:pt modelId="{0BA6F2E2-CE32-4534-BF25-DC568D78F564}" type="pres">
      <dgm:prSet presAssocID="{664F46D7-BA2D-4CB5-B49F-B24F5191DFE7}" presName="linNode" presStyleCnt="0"/>
      <dgm:spPr/>
    </dgm:pt>
    <dgm:pt modelId="{E637710C-4B4E-4AD8-A57D-9B5A54693ACC}" type="pres">
      <dgm:prSet presAssocID="{664F46D7-BA2D-4CB5-B49F-B24F5191DFE7}" presName="parentText" presStyleLbl="node1" presStyleIdx="1" presStyleCnt="2" custScaleX="91297" custScaleY="302960">
        <dgm:presLayoutVars>
          <dgm:chMax val="1"/>
          <dgm:bulletEnabled val="1"/>
        </dgm:presLayoutVars>
      </dgm:prSet>
      <dgm:spPr/>
    </dgm:pt>
    <dgm:pt modelId="{97BD9B87-6C64-4E32-B5DF-3712B0802039}" type="pres">
      <dgm:prSet presAssocID="{664F46D7-BA2D-4CB5-B49F-B24F5191DFE7}" presName="descendantText" presStyleLbl="alignAccFollowNode1" presStyleIdx="1" presStyleCnt="2" custScaleX="263557" custScaleY="367663">
        <dgm:presLayoutVars>
          <dgm:bulletEnabled val="1"/>
        </dgm:presLayoutVars>
      </dgm:prSet>
      <dgm:spPr/>
    </dgm:pt>
  </dgm:ptLst>
  <dgm:cxnLst>
    <dgm:cxn modelId="{2FF42805-D3D7-40A2-A081-DCF1C4405513}" srcId="{38BF3F60-B8A1-46B3-B445-2DA8DEB619A3}" destId="{26CFF9F6-C7E3-4F38-B3FE-E4BE868280D7}" srcOrd="0" destOrd="0" parTransId="{041E2221-101C-41B0-B55E-6124E9983B65}" sibTransId="{ED4502B1-1F35-459B-AFB2-031436D7B006}"/>
    <dgm:cxn modelId="{243A661A-BD0C-4A4A-9CEB-E3117918D9BB}" srcId="{38BF3F60-B8A1-46B3-B445-2DA8DEB619A3}" destId="{664F46D7-BA2D-4CB5-B49F-B24F5191DFE7}" srcOrd="1" destOrd="0" parTransId="{775D8B1E-F359-4A7A-B5C2-61453672D83C}" sibTransId="{D2D0487F-6149-4E1A-9ED9-5712AEA6CCE7}"/>
    <dgm:cxn modelId="{ABC7F067-E066-4F3D-808B-40497BB6D6C6}" type="presOf" srcId="{C5B3C2F5-E74F-4D9E-A82D-598662DC79A0}" destId="{97BD9B87-6C64-4E32-B5DF-3712B0802039}" srcOrd="0" destOrd="6" presId="urn:microsoft.com/office/officeart/2005/8/layout/vList5"/>
    <dgm:cxn modelId="{BF140D4A-9208-4F3B-BA70-93CAE88AD96D}" type="presOf" srcId="{664F46D7-BA2D-4CB5-B49F-B24F5191DFE7}" destId="{E637710C-4B4E-4AD8-A57D-9B5A54693ACC}" srcOrd="0" destOrd="0" presId="urn:microsoft.com/office/officeart/2005/8/layout/vList5"/>
    <dgm:cxn modelId="{55A25B4E-5D20-4907-B659-C1F1AD4ACF8B}" type="presOf" srcId="{A12F205B-8F34-4489-B0E9-93E1FA206D3D}" destId="{97BD9B87-6C64-4E32-B5DF-3712B0802039}" srcOrd="0" destOrd="5" presId="urn:microsoft.com/office/officeart/2005/8/layout/vList5"/>
    <dgm:cxn modelId="{FE63AC4E-928C-4B31-BF20-1DBC1F09A02F}" type="presOf" srcId="{DAB3A898-5306-4477-8463-04890F2F8336}" destId="{97BD9B87-6C64-4E32-B5DF-3712B0802039}" srcOrd="0" destOrd="1" presId="urn:microsoft.com/office/officeart/2005/8/layout/vList5"/>
    <dgm:cxn modelId="{82B79C75-089B-493C-9855-2CAAF56D62B8}" type="presOf" srcId="{38BF3F60-B8A1-46B3-B445-2DA8DEB619A3}" destId="{5E71816A-0841-4ADA-82F7-227C50636B42}" srcOrd="0" destOrd="0" presId="urn:microsoft.com/office/officeart/2005/8/layout/vList5"/>
    <dgm:cxn modelId="{4A20C17C-3C96-40C2-989D-A3A92B87BB50}" srcId="{26CFF9F6-C7E3-4F38-B3FE-E4BE868280D7}" destId="{825A8C99-F102-4854-BEEE-408D971D580C}" srcOrd="0" destOrd="0" parTransId="{A23D622A-D730-45C4-8729-12B7160AA946}" sibTransId="{2467A729-23D9-4DBF-89BD-330DD78CE3E5}"/>
    <dgm:cxn modelId="{EAFF9D7D-8364-4989-940D-30D08EE935F8}" type="presOf" srcId="{54C32EB4-B4F5-40FA-85DB-9406211E4BDB}" destId="{97BD9B87-6C64-4E32-B5DF-3712B0802039}" srcOrd="0" destOrd="4" presId="urn:microsoft.com/office/officeart/2005/8/layout/vList5"/>
    <dgm:cxn modelId="{AF38AB8A-EF01-4F6E-9571-7CF110867F3D}" srcId="{54C32EB4-B4F5-40FA-85DB-9406211E4BDB}" destId="{A12F205B-8F34-4489-B0E9-93E1FA206D3D}" srcOrd="0" destOrd="0" parTransId="{5C6B09C0-CBC2-411D-AF26-EB42C885163E}" sibTransId="{4AA7937C-16B0-43C5-8EC9-07546464A348}"/>
    <dgm:cxn modelId="{F00A0D8F-1192-4EAC-B1B4-4E9970632D61}" srcId="{664F46D7-BA2D-4CB5-B49F-B24F5191DFE7}" destId="{3FDBA91E-4368-4768-8F22-444B745DB31A}" srcOrd="0" destOrd="0" parTransId="{3B7CE3F8-28B6-4D50-BFD3-8281ABA72E65}" sibTransId="{9689CD7B-6AFB-4979-A6AB-E65776DEF8BA}"/>
    <dgm:cxn modelId="{7389E995-D358-4A20-9A05-EC7FB2135920}" type="presOf" srcId="{DF2056D5-2712-486A-8BE0-C51E30749503}" destId="{97BD9B87-6C64-4E32-B5DF-3712B0802039}" srcOrd="0" destOrd="3" presId="urn:microsoft.com/office/officeart/2005/8/layout/vList5"/>
    <dgm:cxn modelId="{9775F2A6-933C-46E1-BFFC-B7ADFDCCF1A1}" type="presOf" srcId="{FD5CDFF2-1348-4D52-B72A-BE189F72D50B}" destId="{4188F398-FDCA-4C02-AEC8-AA01938414D1}" srcOrd="0" destOrd="1" presId="urn:microsoft.com/office/officeart/2005/8/layout/vList5"/>
    <dgm:cxn modelId="{61A88BA8-6391-4794-BCF2-3EDAC245F923}" type="presOf" srcId="{D03669B1-46F2-4989-AEAF-295A1F7928A0}" destId="{97BD9B87-6C64-4E32-B5DF-3712B0802039}" srcOrd="0" destOrd="2" presId="urn:microsoft.com/office/officeart/2005/8/layout/vList5"/>
    <dgm:cxn modelId="{DA7786AD-1A03-42D8-8774-241E6A26C8FB}" type="presOf" srcId="{26CFF9F6-C7E3-4F38-B3FE-E4BE868280D7}" destId="{C1EAB1C4-4A2A-4C8D-A7A3-D063782581EA}" srcOrd="0" destOrd="0" presId="urn:microsoft.com/office/officeart/2005/8/layout/vList5"/>
    <dgm:cxn modelId="{FE9907AE-A2E0-48E6-AEC6-71E2B8639208}" type="presOf" srcId="{3FDBA91E-4368-4768-8F22-444B745DB31A}" destId="{97BD9B87-6C64-4E32-B5DF-3712B0802039}" srcOrd="0" destOrd="0" presId="urn:microsoft.com/office/officeart/2005/8/layout/vList5"/>
    <dgm:cxn modelId="{6DCCD4BF-A66A-4B56-ABDB-5EB587A26D42}" srcId="{664F46D7-BA2D-4CB5-B49F-B24F5191DFE7}" destId="{DAB3A898-5306-4477-8463-04890F2F8336}" srcOrd="1" destOrd="0" parTransId="{C8A59DEC-56DE-4F47-A1E2-0EED86E8D6B9}" sibTransId="{EBEEAD71-D9B2-4FE3-9307-66EDF9A1F95C}"/>
    <dgm:cxn modelId="{6F30BBC4-24FE-43CF-862E-0BF671421351}" type="presOf" srcId="{825A8C99-F102-4854-BEEE-408D971D580C}" destId="{4188F398-FDCA-4C02-AEC8-AA01938414D1}" srcOrd="0" destOrd="0" presId="urn:microsoft.com/office/officeart/2005/8/layout/vList5"/>
    <dgm:cxn modelId="{DB9FE8C7-0F6E-4792-9915-8E03C5EF4699}" srcId="{664F46D7-BA2D-4CB5-B49F-B24F5191DFE7}" destId="{D03669B1-46F2-4989-AEAF-295A1F7928A0}" srcOrd="2" destOrd="0" parTransId="{1B164C51-D953-4F1C-B1AA-334EB0232F4E}" sibTransId="{2066B54A-AEE2-4437-B5EF-B90AE88E44A1}"/>
    <dgm:cxn modelId="{5C92F1D3-CF44-4E89-A221-D6CEB2869B8A}" srcId="{664F46D7-BA2D-4CB5-B49F-B24F5191DFE7}" destId="{54C32EB4-B4F5-40FA-85DB-9406211E4BDB}" srcOrd="4" destOrd="0" parTransId="{4DA97FB5-840D-4923-A66E-D6369CDA7CCF}" sibTransId="{D7C1CD65-FF8E-443C-BE51-878321F12A0E}"/>
    <dgm:cxn modelId="{892A1BDB-C936-40A3-8BCE-28E7E50B409B}" srcId="{26CFF9F6-C7E3-4F38-B3FE-E4BE868280D7}" destId="{FD5CDFF2-1348-4D52-B72A-BE189F72D50B}" srcOrd="1" destOrd="0" parTransId="{7A183628-2E52-43D2-9152-8279B879DA44}" sibTransId="{4A4626BF-E7F9-4514-A747-D1E7514E0BB3}"/>
    <dgm:cxn modelId="{4066F4E5-0947-4A4A-98E4-5D02BD7295DF}" srcId="{664F46D7-BA2D-4CB5-B49F-B24F5191DFE7}" destId="{C5B3C2F5-E74F-4D9E-A82D-598662DC79A0}" srcOrd="5" destOrd="0" parTransId="{38822866-90F2-463A-ABAD-C555810FA9A1}" sibTransId="{AA2BDBF6-C457-4050-BA71-B6FE661C4DCA}"/>
    <dgm:cxn modelId="{D66C48ED-5E19-442B-9FA5-9F4F87BD0099}" srcId="{664F46D7-BA2D-4CB5-B49F-B24F5191DFE7}" destId="{DF2056D5-2712-486A-8BE0-C51E30749503}" srcOrd="3" destOrd="0" parTransId="{CC380255-A6AB-49FB-B707-154A3485B011}" sibTransId="{B043E7D4-95A3-4EA8-8ADF-17D5D1C50D2F}"/>
    <dgm:cxn modelId="{82087BCC-F2B0-453E-B113-42F3699424EB}" type="presParOf" srcId="{5E71816A-0841-4ADA-82F7-227C50636B42}" destId="{5574D42E-0734-4B81-8ABA-6507F6944AFF}" srcOrd="0" destOrd="0" presId="urn:microsoft.com/office/officeart/2005/8/layout/vList5"/>
    <dgm:cxn modelId="{27637DB8-3442-498D-987F-A116349745FF}" type="presParOf" srcId="{5574D42E-0734-4B81-8ABA-6507F6944AFF}" destId="{C1EAB1C4-4A2A-4C8D-A7A3-D063782581EA}" srcOrd="0" destOrd="0" presId="urn:microsoft.com/office/officeart/2005/8/layout/vList5"/>
    <dgm:cxn modelId="{DF0C4CDB-6DC4-4B0D-AABE-FF9C39F9F836}" type="presParOf" srcId="{5574D42E-0734-4B81-8ABA-6507F6944AFF}" destId="{4188F398-FDCA-4C02-AEC8-AA01938414D1}" srcOrd="1" destOrd="0" presId="urn:microsoft.com/office/officeart/2005/8/layout/vList5"/>
    <dgm:cxn modelId="{0D04C98F-E527-422E-A6E8-F8622E1F3988}" type="presParOf" srcId="{5E71816A-0841-4ADA-82F7-227C50636B42}" destId="{0B98583A-55B9-4D23-9DDB-36729823D170}" srcOrd="1" destOrd="0" presId="urn:microsoft.com/office/officeart/2005/8/layout/vList5"/>
    <dgm:cxn modelId="{5F93C0F8-44E3-4BD8-9186-4C3EED9B99D2}" type="presParOf" srcId="{5E71816A-0841-4ADA-82F7-227C50636B42}" destId="{0BA6F2E2-CE32-4534-BF25-DC568D78F564}" srcOrd="2" destOrd="0" presId="urn:microsoft.com/office/officeart/2005/8/layout/vList5"/>
    <dgm:cxn modelId="{7E6C0A2C-2FBF-4BF9-B49A-9A1146D18F5C}" type="presParOf" srcId="{0BA6F2E2-CE32-4534-BF25-DC568D78F564}" destId="{E637710C-4B4E-4AD8-A57D-9B5A54693ACC}" srcOrd="0" destOrd="0" presId="urn:microsoft.com/office/officeart/2005/8/layout/vList5"/>
    <dgm:cxn modelId="{4E0E27EA-BEAF-4E24-9E85-123ACD5FDCB6}" type="presParOf" srcId="{0BA6F2E2-CE32-4534-BF25-DC568D78F564}" destId="{97BD9B87-6C64-4E32-B5DF-3712B080203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BF3F60-B8A1-46B3-B445-2DA8DEB619A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CFF9F6-C7E3-4F38-B3FE-E4BE868280D7}">
      <dgm:prSet custT="1"/>
      <dgm:spPr>
        <a:solidFill>
          <a:schemeClr val="accent2"/>
        </a:solidFill>
      </dgm:spPr>
      <dgm:t>
        <a:bodyPr/>
        <a:lstStyle/>
        <a:p>
          <a:r>
            <a:rPr lang="zh-CN" altLang="en-US" sz="16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观测对象</a:t>
          </a:r>
          <a:endParaRPr lang="en-US" sz="1600" b="1" dirty="0"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041E2221-101C-41B0-B55E-6124E9983B65}" type="parTrans" cxnId="{2FF42805-D3D7-40A2-A081-DCF1C4405513}">
      <dgm:prSet/>
      <dgm:spPr/>
      <dgm:t>
        <a:bodyPr/>
        <a:lstStyle/>
        <a:p>
          <a:endParaRPr lang="en-US"/>
        </a:p>
      </dgm:t>
    </dgm:pt>
    <dgm:pt modelId="{ED4502B1-1F35-459B-AFB2-031436D7B006}" type="sibTrans" cxnId="{2FF42805-D3D7-40A2-A081-DCF1C4405513}">
      <dgm:prSet/>
      <dgm:spPr/>
      <dgm:t>
        <a:bodyPr/>
        <a:lstStyle/>
        <a:p>
          <a:endParaRPr lang="en-US"/>
        </a:p>
      </dgm:t>
    </dgm:pt>
    <dgm:pt modelId="{825A8C99-F102-4854-BEEE-408D971D580C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VERITAS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、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H.E.S.S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、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IACTs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：深度观测高红移源、硬谱耀变体</a:t>
          </a:r>
          <a:endParaRPr lang="en-US" sz="16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A23D622A-D730-45C4-8729-12B7160AA946}" type="parTrans" cxnId="{4A20C17C-3C96-40C2-989D-A3A92B87BB50}">
      <dgm:prSet/>
      <dgm:spPr/>
      <dgm:t>
        <a:bodyPr/>
        <a:lstStyle/>
        <a:p>
          <a:endParaRPr lang="en-US"/>
        </a:p>
      </dgm:t>
    </dgm:pt>
    <dgm:pt modelId="{2467A729-23D9-4DBF-89BD-330DD78CE3E5}" type="sibTrans" cxnId="{4A20C17C-3C96-40C2-989D-A3A92B87BB50}">
      <dgm:prSet/>
      <dgm:spPr/>
      <dgm:t>
        <a:bodyPr/>
        <a:lstStyle/>
        <a:p>
          <a:endParaRPr lang="en-US"/>
        </a:p>
      </dgm:t>
    </dgm:pt>
    <dgm:pt modelId="{664F46D7-BA2D-4CB5-B49F-B24F5191DFE7}">
      <dgm:prSet custT="1"/>
      <dgm:spPr>
        <a:solidFill>
          <a:schemeClr val="accent2"/>
        </a:solidFill>
      </dgm:spPr>
      <dgm:t>
        <a:bodyPr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测量方法</a:t>
          </a:r>
          <a:endParaRPr lang="en-US" sz="1600" b="1" kern="1200" dirty="0">
            <a:solidFill>
              <a:prstClr val="white"/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775D8B1E-F359-4A7A-B5C2-61453672D83C}" type="parTrans" cxnId="{243A661A-BD0C-4A4A-9CEB-E3117918D9BB}">
      <dgm:prSet/>
      <dgm:spPr/>
      <dgm:t>
        <a:bodyPr/>
        <a:lstStyle/>
        <a:p>
          <a:endParaRPr lang="en-US"/>
        </a:p>
      </dgm:t>
    </dgm:pt>
    <dgm:pt modelId="{D2D0487F-6149-4E1A-9ED9-5712AEA6CCE7}" type="sibTrans" cxnId="{243A661A-BD0C-4A4A-9CEB-E3117918D9BB}">
      <dgm:prSet/>
      <dgm:spPr/>
      <dgm:t>
        <a:bodyPr/>
        <a:lstStyle/>
        <a:p>
          <a:endParaRPr lang="en-US"/>
        </a:p>
      </dgm:t>
    </dgm:pt>
    <dgm:pt modelId="{DAB3A898-5306-4477-8463-04890F2F8336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CN" altLang="en-US">
              <a:noFill/>
            </a:rPr>
            <a:t> </a:t>
          </a:r>
        </a:p>
      </dgm:t>
    </dgm:pt>
    <dgm:pt modelId="{C8A59DEC-56DE-4F47-A1E2-0EED86E8D6B9}" type="parTrans" cxnId="{6DCCD4BF-A66A-4B56-ABDB-5EB587A26D42}">
      <dgm:prSet/>
      <dgm:spPr/>
      <dgm:t>
        <a:bodyPr/>
        <a:lstStyle/>
        <a:p>
          <a:endParaRPr lang="en-US"/>
        </a:p>
      </dgm:t>
    </dgm:pt>
    <dgm:pt modelId="{EBEEAD71-D9B2-4FE3-9307-66EDF9A1F95C}" type="sibTrans" cxnId="{6DCCD4BF-A66A-4B56-ABDB-5EB587A26D42}">
      <dgm:prSet/>
      <dgm:spPr/>
      <dgm:t>
        <a:bodyPr/>
        <a:lstStyle/>
        <a:p>
          <a:endParaRPr lang="en-US"/>
        </a:p>
      </dgm:t>
    </dgm:pt>
    <dgm:pt modelId="{FD5CDFF2-1348-4D52-B72A-BE189F72D50B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HAWC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：多源、亮源</a:t>
          </a:r>
          <a:r>
            <a:rPr lang="zh-CN" altLang="en-US" sz="1600" b="1" i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长期光变分析；统计样本平均；高能端约束</a:t>
          </a:r>
          <a:endParaRPr lang="en-US" sz="16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7A183628-2E52-43D2-9152-8279B879DA44}" type="parTrans" cxnId="{892A1BDB-C936-40A3-8BCE-28E7E50B409B}">
      <dgm:prSet/>
      <dgm:spPr/>
      <dgm:t>
        <a:bodyPr/>
        <a:lstStyle/>
        <a:p>
          <a:endParaRPr lang="zh-CN" altLang="en-US"/>
        </a:p>
      </dgm:t>
    </dgm:pt>
    <dgm:pt modelId="{4A4626BF-E7F9-4514-A747-D1E7514E0BB3}" type="sibTrans" cxnId="{892A1BDB-C936-40A3-8BCE-28E7E50B409B}">
      <dgm:prSet/>
      <dgm:spPr/>
      <dgm:t>
        <a:bodyPr/>
        <a:lstStyle/>
        <a:p>
          <a:endParaRPr lang="zh-CN" altLang="en-US"/>
        </a:p>
      </dgm:t>
    </dgm:pt>
    <dgm:pt modelId="{D03669B1-46F2-4989-AEAF-295A1F7928A0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CN" altLang="en-US">
              <a:noFill/>
            </a:rPr>
            <a:t> </a:t>
          </a:r>
        </a:p>
      </dgm:t>
    </dgm:pt>
    <dgm:pt modelId="{1B164C51-D953-4F1C-B1AA-334EB0232F4E}" type="parTrans" cxnId="{DB9FE8C7-0F6E-4792-9915-8E03C5EF4699}">
      <dgm:prSet/>
      <dgm:spPr/>
      <dgm:t>
        <a:bodyPr/>
        <a:lstStyle/>
        <a:p>
          <a:endParaRPr lang="zh-CN" altLang="en-US"/>
        </a:p>
      </dgm:t>
    </dgm:pt>
    <dgm:pt modelId="{2066B54A-AEE2-4437-B5EF-B90AE88E44A1}" type="sibTrans" cxnId="{DB9FE8C7-0F6E-4792-9915-8E03C5EF4699}">
      <dgm:prSet/>
      <dgm:spPr/>
      <dgm:t>
        <a:bodyPr/>
        <a:lstStyle/>
        <a:p>
          <a:endParaRPr lang="zh-CN" altLang="en-US"/>
        </a:p>
      </dgm:t>
    </dgm:pt>
    <dgm:pt modelId="{DF2056D5-2712-486A-8BE0-C51E30749503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CN" altLang="en-US">
              <a:noFill/>
            </a:rPr>
            <a:t> </a:t>
          </a:r>
        </a:p>
      </dgm:t>
    </dgm:pt>
    <dgm:pt modelId="{CC380255-A6AB-49FB-B707-154A3485B011}" type="parTrans" cxnId="{D66C48ED-5E19-442B-9FA5-9F4F87BD0099}">
      <dgm:prSet/>
      <dgm:spPr/>
      <dgm:t>
        <a:bodyPr/>
        <a:lstStyle/>
        <a:p>
          <a:endParaRPr lang="zh-CN" altLang="en-US"/>
        </a:p>
      </dgm:t>
    </dgm:pt>
    <dgm:pt modelId="{B043E7D4-95A3-4EA8-8ADF-17D5D1C50D2F}" type="sibTrans" cxnId="{D66C48ED-5E19-442B-9FA5-9F4F87BD0099}">
      <dgm:prSet/>
      <dgm:spPr/>
      <dgm:t>
        <a:bodyPr/>
        <a:lstStyle/>
        <a:p>
          <a:endParaRPr lang="zh-CN" altLang="en-US"/>
        </a:p>
      </dgm:t>
    </dgm:pt>
    <dgm:pt modelId="{C5B3C2F5-E74F-4D9E-A82D-598662DC79A0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CN" altLang="en-US">
              <a:noFill/>
            </a:rPr>
            <a:t> </a:t>
          </a:r>
        </a:p>
      </dgm:t>
    </dgm:pt>
    <dgm:pt modelId="{AA2BDBF6-C457-4050-BA71-B6FE661C4DCA}" type="sibTrans" cxnId="{4066F4E5-0947-4A4A-98E4-5D02BD7295DF}">
      <dgm:prSet/>
      <dgm:spPr/>
      <dgm:t>
        <a:bodyPr/>
        <a:lstStyle/>
        <a:p>
          <a:endParaRPr lang="zh-CN" altLang="en-US"/>
        </a:p>
      </dgm:t>
    </dgm:pt>
    <dgm:pt modelId="{38822866-90F2-463A-ABAD-C555810FA9A1}" type="parTrans" cxnId="{4066F4E5-0947-4A4A-98E4-5D02BD7295DF}">
      <dgm:prSet/>
      <dgm:spPr/>
      <dgm:t>
        <a:bodyPr/>
        <a:lstStyle/>
        <a:p>
          <a:endParaRPr lang="zh-CN" altLang="en-US"/>
        </a:p>
      </dgm:t>
    </dgm:pt>
    <dgm:pt modelId="{54C32EB4-B4F5-40FA-85DB-9406211E4BDB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CN" altLang="en-US">
              <a:noFill/>
            </a:rPr>
            <a:t> </a:t>
          </a:r>
        </a:p>
      </dgm:t>
    </dgm:pt>
    <dgm:pt modelId="{4DA97FB5-840D-4923-A66E-D6369CDA7CCF}" type="parTrans" cxnId="{5C92F1D3-CF44-4E89-A221-D6CEB2869B8A}">
      <dgm:prSet/>
      <dgm:spPr/>
      <dgm:t>
        <a:bodyPr/>
        <a:lstStyle/>
        <a:p>
          <a:endParaRPr lang="zh-CN" altLang="en-US"/>
        </a:p>
      </dgm:t>
    </dgm:pt>
    <dgm:pt modelId="{D7C1CD65-FF8E-443C-BE51-878321F12A0E}" type="sibTrans" cxnId="{5C92F1D3-CF44-4E89-A221-D6CEB2869B8A}">
      <dgm:prSet/>
      <dgm:spPr/>
      <dgm:t>
        <a:bodyPr/>
        <a:lstStyle/>
        <a:p>
          <a:endParaRPr lang="zh-CN" altLang="en-US"/>
        </a:p>
      </dgm:t>
    </dgm:pt>
    <dgm:pt modelId="{A12F205B-8F34-4489-B0E9-93E1FA206D3D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CN" altLang="en-US">
              <a:noFill/>
            </a:rPr>
            <a:t> </a:t>
          </a:r>
        </a:p>
      </dgm:t>
    </dgm:pt>
    <dgm:pt modelId="{5C6B09C0-CBC2-411D-AF26-EB42C885163E}" type="parTrans" cxnId="{AF38AB8A-EF01-4F6E-9571-7CF110867F3D}">
      <dgm:prSet/>
      <dgm:spPr/>
      <dgm:t>
        <a:bodyPr/>
        <a:lstStyle/>
        <a:p>
          <a:endParaRPr lang="zh-CN" altLang="en-US"/>
        </a:p>
      </dgm:t>
    </dgm:pt>
    <dgm:pt modelId="{4AA7937C-16B0-43C5-8EC9-07546464A348}" type="sibTrans" cxnId="{AF38AB8A-EF01-4F6E-9571-7CF110867F3D}">
      <dgm:prSet/>
      <dgm:spPr/>
      <dgm:t>
        <a:bodyPr/>
        <a:lstStyle/>
        <a:p>
          <a:endParaRPr lang="zh-CN" altLang="en-US"/>
        </a:p>
      </dgm:t>
    </dgm:pt>
    <dgm:pt modelId="{3FDBA91E-4368-4768-8F22-444B745DB31A}">
      <dgm:prSet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zh-CN" altLang="en-US">
              <a:noFill/>
            </a:rPr>
            <a:t> </a:t>
          </a:r>
        </a:p>
      </dgm:t>
    </dgm:pt>
    <dgm:pt modelId="{3B7CE3F8-28B6-4D50-BFD3-8281ABA72E65}" type="parTrans" cxnId="{F00A0D8F-1192-4EAC-B1B4-4E9970632D61}">
      <dgm:prSet/>
      <dgm:spPr/>
      <dgm:t>
        <a:bodyPr/>
        <a:lstStyle/>
        <a:p>
          <a:endParaRPr lang="zh-CN" altLang="en-US"/>
        </a:p>
      </dgm:t>
    </dgm:pt>
    <dgm:pt modelId="{9689CD7B-6AFB-4979-A6AB-E65776DEF8BA}" type="sibTrans" cxnId="{F00A0D8F-1192-4EAC-B1B4-4E9970632D61}">
      <dgm:prSet/>
      <dgm:spPr/>
      <dgm:t>
        <a:bodyPr/>
        <a:lstStyle/>
        <a:p>
          <a:endParaRPr lang="zh-CN" altLang="en-US"/>
        </a:p>
      </dgm:t>
    </dgm:pt>
    <dgm:pt modelId="{5E71816A-0841-4ADA-82F7-227C50636B42}" type="pres">
      <dgm:prSet presAssocID="{38BF3F60-B8A1-46B3-B445-2DA8DEB619A3}" presName="Name0" presStyleCnt="0">
        <dgm:presLayoutVars>
          <dgm:dir/>
          <dgm:animLvl val="lvl"/>
          <dgm:resizeHandles val="exact"/>
        </dgm:presLayoutVars>
      </dgm:prSet>
      <dgm:spPr/>
    </dgm:pt>
    <dgm:pt modelId="{5574D42E-0734-4B81-8ABA-6507F6944AFF}" type="pres">
      <dgm:prSet presAssocID="{26CFF9F6-C7E3-4F38-B3FE-E4BE868280D7}" presName="linNode" presStyleCnt="0"/>
      <dgm:spPr/>
    </dgm:pt>
    <dgm:pt modelId="{C1EAB1C4-4A2A-4C8D-A7A3-D063782581EA}" type="pres">
      <dgm:prSet presAssocID="{26CFF9F6-C7E3-4F38-B3FE-E4BE868280D7}" presName="parentText" presStyleLbl="node1" presStyleIdx="0" presStyleCnt="2" custScaleX="67846" custLinFactNeighborX="-5223" custLinFactNeighborY="-7172">
        <dgm:presLayoutVars>
          <dgm:chMax val="1"/>
          <dgm:bulletEnabled val="1"/>
        </dgm:presLayoutVars>
      </dgm:prSet>
      <dgm:spPr/>
    </dgm:pt>
    <dgm:pt modelId="{4188F398-FDCA-4C02-AEC8-AA01938414D1}" type="pres">
      <dgm:prSet presAssocID="{26CFF9F6-C7E3-4F38-B3FE-E4BE868280D7}" presName="descendantText" presStyleLbl="alignAccFollowNode1" presStyleIdx="0" presStyleCnt="2" custScaleX="202421" custScaleY="115849" custLinFactNeighborX="27">
        <dgm:presLayoutVars>
          <dgm:bulletEnabled val="1"/>
        </dgm:presLayoutVars>
      </dgm:prSet>
      <dgm:spPr/>
    </dgm:pt>
    <dgm:pt modelId="{0B98583A-55B9-4D23-9DDB-36729823D170}" type="pres">
      <dgm:prSet presAssocID="{ED4502B1-1F35-459B-AFB2-031436D7B006}" presName="sp" presStyleCnt="0"/>
      <dgm:spPr/>
    </dgm:pt>
    <dgm:pt modelId="{0BA6F2E2-CE32-4534-BF25-DC568D78F564}" type="pres">
      <dgm:prSet presAssocID="{664F46D7-BA2D-4CB5-B49F-B24F5191DFE7}" presName="linNode" presStyleCnt="0"/>
      <dgm:spPr/>
    </dgm:pt>
    <dgm:pt modelId="{E637710C-4B4E-4AD8-A57D-9B5A54693ACC}" type="pres">
      <dgm:prSet presAssocID="{664F46D7-BA2D-4CB5-B49F-B24F5191DFE7}" presName="parentText" presStyleLbl="node1" presStyleIdx="1" presStyleCnt="2" custScaleX="91297" custScaleY="302960">
        <dgm:presLayoutVars>
          <dgm:chMax val="1"/>
          <dgm:bulletEnabled val="1"/>
        </dgm:presLayoutVars>
      </dgm:prSet>
      <dgm:spPr/>
    </dgm:pt>
    <dgm:pt modelId="{97BD9B87-6C64-4E32-B5DF-3712B0802039}" type="pres">
      <dgm:prSet presAssocID="{664F46D7-BA2D-4CB5-B49F-B24F5191DFE7}" presName="descendantText" presStyleLbl="alignAccFollowNode1" presStyleIdx="1" presStyleCnt="2" custScaleX="263557" custScaleY="367663">
        <dgm:presLayoutVars>
          <dgm:bulletEnabled val="1"/>
        </dgm:presLayoutVars>
      </dgm:prSet>
      <dgm:spPr/>
    </dgm:pt>
  </dgm:ptLst>
  <dgm:cxnLst>
    <dgm:cxn modelId="{2FF42805-D3D7-40A2-A081-DCF1C4405513}" srcId="{38BF3F60-B8A1-46B3-B445-2DA8DEB619A3}" destId="{26CFF9F6-C7E3-4F38-B3FE-E4BE868280D7}" srcOrd="0" destOrd="0" parTransId="{041E2221-101C-41B0-B55E-6124E9983B65}" sibTransId="{ED4502B1-1F35-459B-AFB2-031436D7B006}"/>
    <dgm:cxn modelId="{243A661A-BD0C-4A4A-9CEB-E3117918D9BB}" srcId="{38BF3F60-B8A1-46B3-B445-2DA8DEB619A3}" destId="{664F46D7-BA2D-4CB5-B49F-B24F5191DFE7}" srcOrd="1" destOrd="0" parTransId="{775D8B1E-F359-4A7A-B5C2-61453672D83C}" sibTransId="{D2D0487F-6149-4E1A-9ED9-5712AEA6CCE7}"/>
    <dgm:cxn modelId="{ABC7F067-E066-4F3D-808B-40497BB6D6C6}" type="presOf" srcId="{C5B3C2F5-E74F-4D9E-A82D-598662DC79A0}" destId="{97BD9B87-6C64-4E32-B5DF-3712B0802039}" srcOrd="0" destOrd="6" presId="urn:microsoft.com/office/officeart/2005/8/layout/vList5"/>
    <dgm:cxn modelId="{BF140D4A-9208-4F3B-BA70-93CAE88AD96D}" type="presOf" srcId="{664F46D7-BA2D-4CB5-B49F-B24F5191DFE7}" destId="{E637710C-4B4E-4AD8-A57D-9B5A54693ACC}" srcOrd="0" destOrd="0" presId="urn:microsoft.com/office/officeart/2005/8/layout/vList5"/>
    <dgm:cxn modelId="{55A25B4E-5D20-4907-B659-C1F1AD4ACF8B}" type="presOf" srcId="{A12F205B-8F34-4489-B0E9-93E1FA206D3D}" destId="{97BD9B87-6C64-4E32-B5DF-3712B0802039}" srcOrd="0" destOrd="5" presId="urn:microsoft.com/office/officeart/2005/8/layout/vList5"/>
    <dgm:cxn modelId="{FE63AC4E-928C-4B31-BF20-1DBC1F09A02F}" type="presOf" srcId="{DAB3A898-5306-4477-8463-04890F2F8336}" destId="{97BD9B87-6C64-4E32-B5DF-3712B0802039}" srcOrd="0" destOrd="1" presId="urn:microsoft.com/office/officeart/2005/8/layout/vList5"/>
    <dgm:cxn modelId="{82B79C75-089B-493C-9855-2CAAF56D62B8}" type="presOf" srcId="{38BF3F60-B8A1-46B3-B445-2DA8DEB619A3}" destId="{5E71816A-0841-4ADA-82F7-227C50636B42}" srcOrd="0" destOrd="0" presId="urn:microsoft.com/office/officeart/2005/8/layout/vList5"/>
    <dgm:cxn modelId="{4A20C17C-3C96-40C2-989D-A3A92B87BB50}" srcId="{26CFF9F6-C7E3-4F38-B3FE-E4BE868280D7}" destId="{825A8C99-F102-4854-BEEE-408D971D580C}" srcOrd="0" destOrd="0" parTransId="{A23D622A-D730-45C4-8729-12B7160AA946}" sibTransId="{2467A729-23D9-4DBF-89BD-330DD78CE3E5}"/>
    <dgm:cxn modelId="{EAFF9D7D-8364-4989-940D-30D08EE935F8}" type="presOf" srcId="{54C32EB4-B4F5-40FA-85DB-9406211E4BDB}" destId="{97BD9B87-6C64-4E32-B5DF-3712B0802039}" srcOrd="0" destOrd="4" presId="urn:microsoft.com/office/officeart/2005/8/layout/vList5"/>
    <dgm:cxn modelId="{AF38AB8A-EF01-4F6E-9571-7CF110867F3D}" srcId="{54C32EB4-B4F5-40FA-85DB-9406211E4BDB}" destId="{A12F205B-8F34-4489-B0E9-93E1FA206D3D}" srcOrd="0" destOrd="0" parTransId="{5C6B09C0-CBC2-411D-AF26-EB42C885163E}" sibTransId="{4AA7937C-16B0-43C5-8EC9-07546464A348}"/>
    <dgm:cxn modelId="{F00A0D8F-1192-4EAC-B1B4-4E9970632D61}" srcId="{664F46D7-BA2D-4CB5-B49F-B24F5191DFE7}" destId="{3FDBA91E-4368-4768-8F22-444B745DB31A}" srcOrd="0" destOrd="0" parTransId="{3B7CE3F8-28B6-4D50-BFD3-8281ABA72E65}" sibTransId="{9689CD7B-6AFB-4979-A6AB-E65776DEF8BA}"/>
    <dgm:cxn modelId="{7389E995-D358-4A20-9A05-EC7FB2135920}" type="presOf" srcId="{DF2056D5-2712-486A-8BE0-C51E30749503}" destId="{97BD9B87-6C64-4E32-B5DF-3712B0802039}" srcOrd="0" destOrd="3" presId="urn:microsoft.com/office/officeart/2005/8/layout/vList5"/>
    <dgm:cxn modelId="{9775F2A6-933C-46E1-BFFC-B7ADFDCCF1A1}" type="presOf" srcId="{FD5CDFF2-1348-4D52-B72A-BE189F72D50B}" destId="{4188F398-FDCA-4C02-AEC8-AA01938414D1}" srcOrd="0" destOrd="1" presId="urn:microsoft.com/office/officeart/2005/8/layout/vList5"/>
    <dgm:cxn modelId="{61A88BA8-6391-4794-BCF2-3EDAC245F923}" type="presOf" srcId="{D03669B1-46F2-4989-AEAF-295A1F7928A0}" destId="{97BD9B87-6C64-4E32-B5DF-3712B0802039}" srcOrd="0" destOrd="2" presId="urn:microsoft.com/office/officeart/2005/8/layout/vList5"/>
    <dgm:cxn modelId="{DA7786AD-1A03-42D8-8774-241E6A26C8FB}" type="presOf" srcId="{26CFF9F6-C7E3-4F38-B3FE-E4BE868280D7}" destId="{C1EAB1C4-4A2A-4C8D-A7A3-D063782581EA}" srcOrd="0" destOrd="0" presId="urn:microsoft.com/office/officeart/2005/8/layout/vList5"/>
    <dgm:cxn modelId="{FE9907AE-A2E0-48E6-AEC6-71E2B8639208}" type="presOf" srcId="{3FDBA91E-4368-4768-8F22-444B745DB31A}" destId="{97BD9B87-6C64-4E32-B5DF-3712B0802039}" srcOrd="0" destOrd="0" presId="urn:microsoft.com/office/officeart/2005/8/layout/vList5"/>
    <dgm:cxn modelId="{6DCCD4BF-A66A-4B56-ABDB-5EB587A26D42}" srcId="{664F46D7-BA2D-4CB5-B49F-B24F5191DFE7}" destId="{DAB3A898-5306-4477-8463-04890F2F8336}" srcOrd="1" destOrd="0" parTransId="{C8A59DEC-56DE-4F47-A1E2-0EED86E8D6B9}" sibTransId="{EBEEAD71-D9B2-4FE3-9307-66EDF9A1F95C}"/>
    <dgm:cxn modelId="{6F30BBC4-24FE-43CF-862E-0BF671421351}" type="presOf" srcId="{825A8C99-F102-4854-BEEE-408D971D580C}" destId="{4188F398-FDCA-4C02-AEC8-AA01938414D1}" srcOrd="0" destOrd="0" presId="urn:microsoft.com/office/officeart/2005/8/layout/vList5"/>
    <dgm:cxn modelId="{DB9FE8C7-0F6E-4792-9915-8E03C5EF4699}" srcId="{664F46D7-BA2D-4CB5-B49F-B24F5191DFE7}" destId="{D03669B1-46F2-4989-AEAF-295A1F7928A0}" srcOrd="2" destOrd="0" parTransId="{1B164C51-D953-4F1C-B1AA-334EB0232F4E}" sibTransId="{2066B54A-AEE2-4437-B5EF-B90AE88E44A1}"/>
    <dgm:cxn modelId="{5C92F1D3-CF44-4E89-A221-D6CEB2869B8A}" srcId="{664F46D7-BA2D-4CB5-B49F-B24F5191DFE7}" destId="{54C32EB4-B4F5-40FA-85DB-9406211E4BDB}" srcOrd="4" destOrd="0" parTransId="{4DA97FB5-840D-4923-A66E-D6369CDA7CCF}" sibTransId="{D7C1CD65-FF8E-443C-BE51-878321F12A0E}"/>
    <dgm:cxn modelId="{892A1BDB-C936-40A3-8BCE-28E7E50B409B}" srcId="{26CFF9F6-C7E3-4F38-B3FE-E4BE868280D7}" destId="{FD5CDFF2-1348-4D52-B72A-BE189F72D50B}" srcOrd="1" destOrd="0" parTransId="{7A183628-2E52-43D2-9152-8279B879DA44}" sibTransId="{4A4626BF-E7F9-4514-A747-D1E7514E0BB3}"/>
    <dgm:cxn modelId="{4066F4E5-0947-4A4A-98E4-5D02BD7295DF}" srcId="{664F46D7-BA2D-4CB5-B49F-B24F5191DFE7}" destId="{C5B3C2F5-E74F-4D9E-A82D-598662DC79A0}" srcOrd="5" destOrd="0" parTransId="{38822866-90F2-463A-ABAD-C555810FA9A1}" sibTransId="{AA2BDBF6-C457-4050-BA71-B6FE661C4DCA}"/>
    <dgm:cxn modelId="{D66C48ED-5E19-442B-9FA5-9F4F87BD0099}" srcId="{664F46D7-BA2D-4CB5-B49F-B24F5191DFE7}" destId="{DF2056D5-2712-486A-8BE0-C51E30749503}" srcOrd="3" destOrd="0" parTransId="{CC380255-A6AB-49FB-B707-154A3485B011}" sibTransId="{B043E7D4-95A3-4EA8-8ADF-17D5D1C50D2F}"/>
    <dgm:cxn modelId="{82087BCC-F2B0-453E-B113-42F3699424EB}" type="presParOf" srcId="{5E71816A-0841-4ADA-82F7-227C50636B42}" destId="{5574D42E-0734-4B81-8ABA-6507F6944AFF}" srcOrd="0" destOrd="0" presId="urn:microsoft.com/office/officeart/2005/8/layout/vList5"/>
    <dgm:cxn modelId="{27637DB8-3442-498D-987F-A116349745FF}" type="presParOf" srcId="{5574D42E-0734-4B81-8ABA-6507F6944AFF}" destId="{C1EAB1C4-4A2A-4C8D-A7A3-D063782581EA}" srcOrd="0" destOrd="0" presId="urn:microsoft.com/office/officeart/2005/8/layout/vList5"/>
    <dgm:cxn modelId="{DF0C4CDB-6DC4-4B0D-AABE-FF9C39F9F836}" type="presParOf" srcId="{5574D42E-0734-4B81-8ABA-6507F6944AFF}" destId="{4188F398-FDCA-4C02-AEC8-AA01938414D1}" srcOrd="1" destOrd="0" presId="urn:microsoft.com/office/officeart/2005/8/layout/vList5"/>
    <dgm:cxn modelId="{0D04C98F-E527-422E-A6E8-F8622E1F3988}" type="presParOf" srcId="{5E71816A-0841-4ADA-82F7-227C50636B42}" destId="{0B98583A-55B9-4D23-9DDB-36729823D170}" srcOrd="1" destOrd="0" presId="urn:microsoft.com/office/officeart/2005/8/layout/vList5"/>
    <dgm:cxn modelId="{5F93C0F8-44E3-4BD8-9186-4C3EED9B99D2}" type="presParOf" srcId="{5E71816A-0841-4ADA-82F7-227C50636B42}" destId="{0BA6F2E2-CE32-4534-BF25-DC568D78F564}" srcOrd="2" destOrd="0" presId="urn:microsoft.com/office/officeart/2005/8/layout/vList5"/>
    <dgm:cxn modelId="{7E6C0A2C-2FBF-4BF9-B49A-9A1146D18F5C}" type="presParOf" srcId="{0BA6F2E2-CE32-4534-BF25-DC568D78F564}" destId="{E637710C-4B4E-4AD8-A57D-9B5A54693ACC}" srcOrd="0" destOrd="0" presId="urn:microsoft.com/office/officeart/2005/8/layout/vList5"/>
    <dgm:cxn modelId="{4E0E27EA-BEAF-4E24-9E85-123ACD5FDCB6}" type="presParOf" srcId="{0BA6F2E2-CE32-4534-BF25-DC568D78F564}" destId="{97BD9B87-6C64-4E32-B5DF-3712B080203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B860F3-D970-4777-82B8-76D2CD44165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AD50315-35DF-4EC1-A4D3-44D83A89EC29}">
      <dgm:prSet custT="1"/>
      <dgm:spPr/>
      <dgm:t>
        <a:bodyPr/>
        <a:lstStyle/>
        <a:p>
          <a:r>
            <a:rPr lang="en-US" altLang="zh-CN" sz="1800" b="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LHAASO</a:t>
          </a:r>
          <a:r>
            <a:rPr lang="zh-CN" altLang="en-US" sz="1800" b="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开发了</a:t>
          </a:r>
          <a:r>
            <a:rPr lang="zh-CN" altLang="en-US" sz="1800" b="0" dirty="0">
              <a:solidFill>
                <a:srgbClr val="00B0F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一种新的迭代多项式校正方法</a:t>
          </a:r>
          <a:r>
            <a:rPr lang="zh-CN" altLang="en-US" sz="1800" b="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，用于</a:t>
          </a:r>
          <a:r>
            <a:rPr lang="en-US" altLang="zh-CN" sz="1800" b="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800" b="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光深的测量。</a:t>
          </a:r>
          <a:endParaRPr lang="en-US" sz="1800" b="0" dirty="0">
            <a:solidFill>
              <a:schemeClr val="tx1"/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C92BD9EB-0E17-42B5-A689-BAA1C3FD512F}" type="parTrans" cxnId="{3D334633-8905-4240-B4F5-96B0FBB61880}">
      <dgm:prSet/>
      <dgm:spPr/>
      <dgm:t>
        <a:bodyPr/>
        <a:lstStyle/>
        <a:p>
          <a:endParaRPr lang="en-US" b="0"/>
        </a:p>
      </dgm:t>
    </dgm:pt>
    <dgm:pt modelId="{9E97946E-D4F1-4EA2-AED8-EE4AFD13D65E}" type="sibTrans" cxnId="{3D334633-8905-4240-B4F5-96B0FBB61880}">
      <dgm:prSet/>
      <dgm:spPr/>
      <dgm:t>
        <a:bodyPr/>
        <a:lstStyle/>
        <a:p>
          <a:endParaRPr lang="en-US" b="0"/>
        </a:p>
      </dgm:t>
    </dgm:pt>
    <dgm:pt modelId="{4A7EA9FC-BA31-4B66-84BF-58626156E9A8}">
      <dgm:prSet custT="1"/>
      <dgm:spPr/>
      <dgm:t>
        <a:bodyPr/>
        <a:lstStyle/>
        <a:p>
          <a:r>
            <a:rPr lang="zh-CN" altLang="en-US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利用</a:t>
          </a:r>
          <a:r>
            <a:rPr lang="en-US" altLang="zh-CN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Mrk 421</a:t>
          </a:r>
          <a:r>
            <a:rPr lang="zh-CN" altLang="en-US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的</a:t>
          </a:r>
          <a:r>
            <a:rPr lang="en-US" altLang="zh-CN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35</a:t>
          </a:r>
          <a:r>
            <a:rPr lang="zh-CN" altLang="en-US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个耀斑段，我们对 </a:t>
          </a:r>
          <a:r>
            <a:rPr lang="en-US" altLang="zh-CN" sz="1800" b="0" dirty="0">
              <a:solidFill>
                <a:srgbClr val="00B0F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0.3-30μm </a:t>
          </a:r>
          <a:r>
            <a:rPr lang="zh-CN" altLang="en-US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波长范围内的</a:t>
          </a:r>
          <a:r>
            <a:rPr lang="en-US" altLang="zh-CN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强度进行了非常初步的测量。结果表明，虽然</a:t>
          </a:r>
          <a:r>
            <a:rPr lang="en-US" altLang="zh-CN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TS</a:t>
          </a:r>
          <a:r>
            <a:rPr lang="zh-CN" altLang="en-US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提升有限（</a:t>
          </a:r>
          <a:r>
            <a:rPr lang="en-US" altLang="zh-CN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与本征谱吸收解耦不足），但现有模型</a:t>
          </a:r>
          <a:r>
            <a:rPr lang="zh-CN" altLang="en-US" sz="1800" b="0" dirty="0">
              <a:solidFill>
                <a:srgbClr val="00B0F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可能高估</a:t>
          </a:r>
          <a:r>
            <a:rPr lang="zh-CN" altLang="en-US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了约 </a:t>
          </a:r>
          <a:r>
            <a:rPr lang="en-US" altLang="zh-CN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5μm </a:t>
          </a:r>
          <a:r>
            <a:rPr lang="zh-CN" altLang="en-US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以上的</a:t>
          </a:r>
          <a:r>
            <a:rPr lang="en-US" altLang="zh-CN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CIB</a:t>
          </a:r>
          <a:r>
            <a:rPr lang="zh-CN" altLang="en-US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强度。</a:t>
          </a:r>
          <a:endParaRPr lang="en-US" sz="1800" b="0" dirty="0"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D10E236C-DD03-4DE4-8654-0CC980AAB284}" type="parTrans" cxnId="{327E2159-A803-4772-887D-B21E5B0827CA}">
      <dgm:prSet/>
      <dgm:spPr/>
      <dgm:t>
        <a:bodyPr/>
        <a:lstStyle/>
        <a:p>
          <a:endParaRPr lang="en-US" b="0"/>
        </a:p>
      </dgm:t>
    </dgm:pt>
    <dgm:pt modelId="{550685A1-0482-46BB-8E97-C5D51BC5050E}" type="sibTrans" cxnId="{327E2159-A803-4772-887D-B21E5B0827CA}">
      <dgm:prSet/>
      <dgm:spPr/>
      <dgm:t>
        <a:bodyPr/>
        <a:lstStyle/>
        <a:p>
          <a:endParaRPr lang="en-US" b="0"/>
        </a:p>
      </dgm:t>
    </dgm:pt>
    <dgm:pt modelId="{896FFC85-408F-4F42-8C26-200DC9C8E153}">
      <dgm:prSet custT="1"/>
      <dgm:spPr/>
      <dgm:t>
        <a:bodyPr/>
        <a:lstStyle/>
        <a:p>
          <a:r>
            <a:rPr lang="zh-CN" altLang="en-US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我们将在一年内提供</a:t>
          </a:r>
          <a:r>
            <a:rPr lang="en-US" altLang="zh-CN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LHAASO</a:t>
          </a:r>
          <a:r>
            <a:rPr lang="zh-CN" altLang="en-US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在不同本征谱假设下测量</a:t>
          </a:r>
          <a:r>
            <a:rPr lang="en-US" altLang="zh-CN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Mrk 421</a:t>
          </a:r>
          <a:r>
            <a:rPr lang="zh-CN" altLang="en-US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单日耀发得到的</a:t>
          </a:r>
          <a:r>
            <a:rPr lang="en-US" altLang="zh-CN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800" b="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强度。</a:t>
          </a:r>
          <a:endParaRPr lang="en-US" sz="1800" b="0" dirty="0"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265F8FB6-1F16-47D7-BD84-89F493806B30}" type="parTrans" cxnId="{677E09CB-7F13-4865-9867-AF573C4112A1}">
      <dgm:prSet/>
      <dgm:spPr/>
      <dgm:t>
        <a:bodyPr/>
        <a:lstStyle/>
        <a:p>
          <a:endParaRPr lang="en-US" b="0"/>
        </a:p>
      </dgm:t>
    </dgm:pt>
    <dgm:pt modelId="{128D33A5-8381-4B0B-8058-E0DC8120AD56}" type="sibTrans" cxnId="{677E09CB-7F13-4865-9867-AF573C4112A1}">
      <dgm:prSet/>
      <dgm:spPr/>
      <dgm:t>
        <a:bodyPr/>
        <a:lstStyle/>
        <a:p>
          <a:endParaRPr lang="en-US" b="0"/>
        </a:p>
      </dgm:t>
    </dgm:pt>
    <dgm:pt modelId="{6D2DF75F-D857-4885-86CC-ED826A5BC8BC}" type="pres">
      <dgm:prSet presAssocID="{66B860F3-D970-4777-82B8-76D2CD44165E}" presName="root" presStyleCnt="0">
        <dgm:presLayoutVars>
          <dgm:dir/>
          <dgm:resizeHandles val="exact"/>
        </dgm:presLayoutVars>
      </dgm:prSet>
      <dgm:spPr/>
    </dgm:pt>
    <dgm:pt modelId="{C94B99F5-D7C3-4AE8-B93C-435831CDD741}" type="pres">
      <dgm:prSet presAssocID="{FAD50315-35DF-4EC1-A4D3-44D83A89EC29}" presName="compNode" presStyleCnt="0"/>
      <dgm:spPr/>
    </dgm:pt>
    <dgm:pt modelId="{D3B26E07-ADFE-457E-9DBF-A644808D9FAC}" type="pres">
      <dgm:prSet presAssocID="{FAD50315-35DF-4EC1-A4D3-44D83A89EC29}" presName="bgRect" presStyleLbl="bgShp" presStyleIdx="0" presStyleCnt="3" custLinFactNeighborX="-65" custLinFactNeighborY="-642"/>
      <dgm:spPr/>
    </dgm:pt>
    <dgm:pt modelId="{4A1654D7-AE6D-4FB5-98EE-21B0FC220409}" type="pres">
      <dgm:prSet presAssocID="{FAD50315-35DF-4EC1-A4D3-44D83A89EC2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80ACDAC1-FE67-42D3-ACB2-26259B8C2213}" type="pres">
      <dgm:prSet presAssocID="{FAD50315-35DF-4EC1-A4D3-44D83A89EC29}" presName="spaceRect" presStyleCnt="0"/>
      <dgm:spPr/>
    </dgm:pt>
    <dgm:pt modelId="{7E5842F8-AF3D-4742-8CC4-116F1C9F9D37}" type="pres">
      <dgm:prSet presAssocID="{FAD50315-35DF-4EC1-A4D3-44D83A89EC29}" presName="parTx" presStyleLbl="revTx" presStyleIdx="0" presStyleCnt="3" custScaleX="108573" custLinFactNeighborX="-243">
        <dgm:presLayoutVars>
          <dgm:chMax val="0"/>
          <dgm:chPref val="0"/>
        </dgm:presLayoutVars>
      </dgm:prSet>
      <dgm:spPr/>
    </dgm:pt>
    <dgm:pt modelId="{82319C65-C323-479E-97C7-4DD07228B80C}" type="pres">
      <dgm:prSet presAssocID="{9E97946E-D4F1-4EA2-AED8-EE4AFD13D65E}" presName="sibTrans" presStyleCnt="0"/>
      <dgm:spPr/>
    </dgm:pt>
    <dgm:pt modelId="{C2D76F93-00A2-4118-8966-8396E9A0F038}" type="pres">
      <dgm:prSet presAssocID="{4A7EA9FC-BA31-4B66-84BF-58626156E9A8}" presName="compNode" presStyleCnt="0"/>
      <dgm:spPr/>
    </dgm:pt>
    <dgm:pt modelId="{54EB1A60-5BAD-4BD0-8D5F-0E6374A7358B}" type="pres">
      <dgm:prSet presAssocID="{4A7EA9FC-BA31-4B66-84BF-58626156E9A8}" presName="bgRect" presStyleLbl="bgShp" presStyleIdx="1" presStyleCnt="3"/>
      <dgm:spPr/>
    </dgm:pt>
    <dgm:pt modelId="{7028E92B-6EA9-4535-A939-BA15C74D6486}" type="pres">
      <dgm:prSet presAssocID="{4A7EA9FC-BA31-4B66-84BF-58626156E9A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ed Bump"/>
        </a:ext>
      </dgm:extLst>
    </dgm:pt>
    <dgm:pt modelId="{C7D820A7-000F-4392-945A-AF07757D7C99}" type="pres">
      <dgm:prSet presAssocID="{4A7EA9FC-BA31-4B66-84BF-58626156E9A8}" presName="spaceRect" presStyleCnt="0"/>
      <dgm:spPr/>
    </dgm:pt>
    <dgm:pt modelId="{580D139E-E0BB-4F66-AE7A-6C832FFB7EE1}" type="pres">
      <dgm:prSet presAssocID="{4A7EA9FC-BA31-4B66-84BF-58626156E9A8}" presName="parTx" presStyleLbl="revTx" presStyleIdx="1" presStyleCnt="3" custScaleX="109303" custLinFactNeighborX="-666" custLinFactNeighborY="711">
        <dgm:presLayoutVars>
          <dgm:chMax val="0"/>
          <dgm:chPref val="0"/>
        </dgm:presLayoutVars>
      </dgm:prSet>
      <dgm:spPr/>
    </dgm:pt>
    <dgm:pt modelId="{225485A6-9DA0-4FEA-83EC-D45855852B15}" type="pres">
      <dgm:prSet presAssocID="{550685A1-0482-46BB-8E97-C5D51BC5050E}" presName="sibTrans" presStyleCnt="0"/>
      <dgm:spPr/>
    </dgm:pt>
    <dgm:pt modelId="{E2A18E3C-2A06-4196-B6D7-F6813BFA7A7E}" type="pres">
      <dgm:prSet presAssocID="{896FFC85-408F-4F42-8C26-200DC9C8E153}" presName="compNode" presStyleCnt="0"/>
      <dgm:spPr/>
    </dgm:pt>
    <dgm:pt modelId="{6973A88F-1CED-47A8-8299-9DFFD45A68D8}" type="pres">
      <dgm:prSet presAssocID="{896FFC85-408F-4F42-8C26-200DC9C8E153}" presName="bgRect" presStyleLbl="bgShp" presStyleIdx="2" presStyleCnt="3"/>
      <dgm:spPr/>
    </dgm:pt>
    <dgm:pt modelId="{90BA0A16-4AF0-4E17-9FCF-9217F929D921}" type="pres">
      <dgm:prSet presAssocID="{896FFC85-408F-4F42-8C26-200DC9C8E15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B884A671-3A90-4852-AD3F-302410E7688D}" type="pres">
      <dgm:prSet presAssocID="{896FFC85-408F-4F42-8C26-200DC9C8E153}" presName="spaceRect" presStyleCnt="0"/>
      <dgm:spPr/>
    </dgm:pt>
    <dgm:pt modelId="{B91F123A-81E6-4336-953A-D9B8D29E7396}" type="pres">
      <dgm:prSet presAssocID="{896FFC85-408F-4F42-8C26-200DC9C8E153}" presName="parTx" presStyleLbl="revTx" presStyleIdx="2" presStyleCnt="3" custScaleX="110050" custLinFactNeighborX="-483">
        <dgm:presLayoutVars>
          <dgm:chMax val="0"/>
          <dgm:chPref val="0"/>
        </dgm:presLayoutVars>
      </dgm:prSet>
      <dgm:spPr/>
    </dgm:pt>
  </dgm:ptLst>
  <dgm:cxnLst>
    <dgm:cxn modelId="{47D3502B-58CA-451D-B868-D91BCD238C42}" type="presOf" srcId="{4A7EA9FC-BA31-4B66-84BF-58626156E9A8}" destId="{580D139E-E0BB-4F66-AE7A-6C832FFB7EE1}" srcOrd="0" destOrd="0" presId="urn:microsoft.com/office/officeart/2018/2/layout/IconVerticalSolidList"/>
    <dgm:cxn modelId="{3D334633-8905-4240-B4F5-96B0FBB61880}" srcId="{66B860F3-D970-4777-82B8-76D2CD44165E}" destId="{FAD50315-35DF-4EC1-A4D3-44D83A89EC29}" srcOrd="0" destOrd="0" parTransId="{C92BD9EB-0E17-42B5-A689-BAA1C3FD512F}" sibTransId="{9E97946E-D4F1-4EA2-AED8-EE4AFD13D65E}"/>
    <dgm:cxn modelId="{327E2159-A803-4772-887D-B21E5B0827CA}" srcId="{66B860F3-D970-4777-82B8-76D2CD44165E}" destId="{4A7EA9FC-BA31-4B66-84BF-58626156E9A8}" srcOrd="1" destOrd="0" parTransId="{D10E236C-DD03-4DE4-8654-0CC980AAB284}" sibTransId="{550685A1-0482-46BB-8E97-C5D51BC5050E}"/>
    <dgm:cxn modelId="{677E09CB-7F13-4865-9867-AF573C4112A1}" srcId="{66B860F3-D970-4777-82B8-76D2CD44165E}" destId="{896FFC85-408F-4F42-8C26-200DC9C8E153}" srcOrd="2" destOrd="0" parTransId="{265F8FB6-1F16-47D7-BD84-89F493806B30}" sibTransId="{128D33A5-8381-4B0B-8058-E0DC8120AD56}"/>
    <dgm:cxn modelId="{481F05D9-C407-405A-A3A6-2990A5515E96}" type="presOf" srcId="{896FFC85-408F-4F42-8C26-200DC9C8E153}" destId="{B91F123A-81E6-4336-953A-D9B8D29E7396}" srcOrd="0" destOrd="0" presId="urn:microsoft.com/office/officeart/2018/2/layout/IconVerticalSolidList"/>
    <dgm:cxn modelId="{2F4351DC-5B71-4427-8BC4-0E50CC462932}" type="presOf" srcId="{FAD50315-35DF-4EC1-A4D3-44D83A89EC29}" destId="{7E5842F8-AF3D-4742-8CC4-116F1C9F9D37}" srcOrd="0" destOrd="0" presId="urn:microsoft.com/office/officeart/2018/2/layout/IconVerticalSolidList"/>
    <dgm:cxn modelId="{ACBA44DE-203F-4E9B-BB99-6D7E8DA2D748}" type="presOf" srcId="{66B860F3-D970-4777-82B8-76D2CD44165E}" destId="{6D2DF75F-D857-4885-86CC-ED826A5BC8BC}" srcOrd="0" destOrd="0" presId="urn:microsoft.com/office/officeart/2018/2/layout/IconVerticalSolidList"/>
    <dgm:cxn modelId="{2CA6D0D9-381F-4BE3-B32D-40807F7250D3}" type="presParOf" srcId="{6D2DF75F-D857-4885-86CC-ED826A5BC8BC}" destId="{C94B99F5-D7C3-4AE8-B93C-435831CDD741}" srcOrd="0" destOrd="0" presId="urn:microsoft.com/office/officeart/2018/2/layout/IconVerticalSolidList"/>
    <dgm:cxn modelId="{C9E35663-34D4-4BEA-8C6A-C7BCF1E1A627}" type="presParOf" srcId="{C94B99F5-D7C3-4AE8-B93C-435831CDD741}" destId="{D3B26E07-ADFE-457E-9DBF-A644808D9FAC}" srcOrd="0" destOrd="0" presId="urn:microsoft.com/office/officeart/2018/2/layout/IconVerticalSolidList"/>
    <dgm:cxn modelId="{699062EB-52BA-4B9A-8752-AC2022A9D567}" type="presParOf" srcId="{C94B99F5-D7C3-4AE8-B93C-435831CDD741}" destId="{4A1654D7-AE6D-4FB5-98EE-21B0FC220409}" srcOrd="1" destOrd="0" presId="urn:microsoft.com/office/officeart/2018/2/layout/IconVerticalSolidList"/>
    <dgm:cxn modelId="{04AD50C3-CFF2-41A6-A4E4-D37E5675B6BD}" type="presParOf" srcId="{C94B99F5-D7C3-4AE8-B93C-435831CDD741}" destId="{80ACDAC1-FE67-42D3-ACB2-26259B8C2213}" srcOrd="2" destOrd="0" presId="urn:microsoft.com/office/officeart/2018/2/layout/IconVerticalSolidList"/>
    <dgm:cxn modelId="{E9A296D3-A1D7-4166-BDDF-F3367A058513}" type="presParOf" srcId="{C94B99F5-D7C3-4AE8-B93C-435831CDD741}" destId="{7E5842F8-AF3D-4742-8CC4-116F1C9F9D37}" srcOrd="3" destOrd="0" presId="urn:microsoft.com/office/officeart/2018/2/layout/IconVerticalSolidList"/>
    <dgm:cxn modelId="{2232CECC-1134-475A-8FB3-47E42D1ECE34}" type="presParOf" srcId="{6D2DF75F-D857-4885-86CC-ED826A5BC8BC}" destId="{82319C65-C323-479E-97C7-4DD07228B80C}" srcOrd="1" destOrd="0" presId="urn:microsoft.com/office/officeart/2018/2/layout/IconVerticalSolidList"/>
    <dgm:cxn modelId="{DD5BD067-73AA-4368-8924-0014D983082F}" type="presParOf" srcId="{6D2DF75F-D857-4885-86CC-ED826A5BC8BC}" destId="{C2D76F93-00A2-4118-8966-8396E9A0F038}" srcOrd="2" destOrd="0" presId="urn:microsoft.com/office/officeart/2018/2/layout/IconVerticalSolidList"/>
    <dgm:cxn modelId="{DEB29DF2-AF9A-418E-A2E7-44AA9A0F87D4}" type="presParOf" srcId="{C2D76F93-00A2-4118-8966-8396E9A0F038}" destId="{54EB1A60-5BAD-4BD0-8D5F-0E6374A7358B}" srcOrd="0" destOrd="0" presId="urn:microsoft.com/office/officeart/2018/2/layout/IconVerticalSolidList"/>
    <dgm:cxn modelId="{4F0CAF3B-00DA-48ED-AE2D-CFC36894A966}" type="presParOf" srcId="{C2D76F93-00A2-4118-8966-8396E9A0F038}" destId="{7028E92B-6EA9-4535-A939-BA15C74D6486}" srcOrd="1" destOrd="0" presId="urn:microsoft.com/office/officeart/2018/2/layout/IconVerticalSolidList"/>
    <dgm:cxn modelId="{D0836817-30CE-4545-B1F9-3A7544368E0F}" type="presParOf" srcId="{C2D76F93-00A2-4118-8966-8396E9A0F038}" destId="{C7D820A7-000F-4392-945A-AF07757D7C99}" srcOrd="2" destOrd="0" presId="urn:microsoft.com/office/officeart/2018/2/layout/IconVerticalSolidList"/>
    <dgm:cxn modelId="{C27572EF-23A8-4D6D-8A7A-D3C4D6BB6217}" type="presParOf" srcId="{C2D76F93-00A2-4118-8966-8396E9A0F038}" destId="{580D139E-E0BB-4F66-AE7A-6C832FFB7EE1}" srcOrd="3" destOrd="0" presId="urn:microsoft.com/office/officeart/2018/2/layout/IconVerticalSolidList"/>
    <dgm:cxn modelId="{49D17FEC-51A8-4654-957E-9B117789E23E}" type="presParOf" srcId="{6D2DF75F-D857-4885-86CC-ED826A5BC8BC}" destId="{225485A6-9DA0-4FEA-83EC-D45855852B15}" srcOrd="3" destOrd="0" presId="urn:microsoft.com/office/officeart/2018/2/layout/IconVerticalSolidList"/>
    <dgm:cxn modelId="{6305092E-39AE-4498-B45A-278DD9BE23E7}" type="presParOf" srcId="{6D2DF75F-D857-4885-86CC-ED826A5BC8BC}" destId="{E2A18E3C-2A06-4196-B6D7-F6813BFA7A7E}" srcOrd="4" destOrd="0" presId="urn:microsoft.com/office/officeart/2018/2/layout/IconVerticalSolidList"/>
    <dgm:cxn modelId="{FAB41F0E-328E-4DEE-AFC5-BB1FB5DC545A}" type="presParOf" srcId="{E2A18E3C-2A06-4196-B6D7-F6813BFA7A7E}" destId="{6973A88F-1CED-47A8-8299-9DFFD45A68D8}" srcOrd="0" destOrd="0" presId="urn:microsoft.com/office/officeart/2018/2/layout/IconVerticalSolidList"/>
    <dgm:cxn modelId="{0D108258-4FCB-4BB6-8294-6B5B7063E464}" type="presParOf" srcId="{E2A18E3C-2A06-4196-B6D7-F6813BFA7A7E}" destId="{90BA0A16-4AF0-4E17-9FCF-9217F929D921}" srcOrd="1" destOrd="0" presId="urn:microsoft.com/office/officeart/2018/2/layout/IconVerticalSolidList"/>
    <dgm:cxn modelId="{9752BE8A-A958-4290-8C06-3B9AE1C0C42F}" type="presParOf" srcId="{E2A18E3C-2A06-4196-B6D7-F6813BFA7A7E}" destId="{B884A671-3A90-4852-AD3F-302410E7688D}" srcOrd="2" destOrd="0" presId="urn:microsoft.com/office/officeart/2018/2/layout/IconVerticalSolidList"/>
    <dgm:cxn modelId="{2EAC6F70-0CDC-443A-84BA-1FADF01436D4}" type="presParOf" srcId="{E2A18E3C-2A06-4196-B6D7-F6813BFA7A7E}" destId="{B91F123A-81E6-4336-953A-D9B8D29E739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26DE4B-21FB-4E44-A126-E6BA8318BD02}">
      <dsp:nvSpPr>
        <dsp:cNvPr id="0" name=""/>
        <dsp:cNvSpPr/>
      </dsp:nvSpPr>
      <dsp:spPr>
        <a:xfrm>
          <a:off x="0" y="1213"/>
          <a:ext cx="4960416" cy="6361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楷体" panose="02010609060101010101" pitchFamily="49" charset="-122"/>
              <a:ea typeface="楷体" panose="02010609060101010101" pitchFamily="49" charset="-122"/>
            </a:rPr>
            <a:t>记录了自大爆炸以来所有星系和恒星释放的宇宙光子</a:t>
          </a:r>
          <a:endParaRPr lang="en-US" sz="1600" kern="1200" dirty="0">
            <a:latin typeface="楷体" panose="02010609060101010101" pitchFamily="49" charset="-122"/>
            <a:ea typeface="楷体" panose="02010609060101010101" pitchFamily="49" charset="-122"/>
          </a:endParaRPr>
        </a:p>
      </dsp:txBody>
      <dsp:txXfrm>
        <a:off x="31056" y="32269"/>
        <a:ext cx="4898304" cy="574082"/>
      </dsp:txXfrm>
    </dsp:sp>
    <dsp:sp modelId="{651EC1EB-729B-4AD1-98A6-056782A785BE}">
      <dsp:nvSpPr>
        <dsp:cNvPr id="0" name=""/>
        <dsp:cNvSpPr/>
      </dsp:nvSpPr>
      <dsp:spPr>
        <a:xfrm>
          <a:off x="0" y="651175"/>
          <a:ext cx="4960416" cy="6361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可以揭示宇宙演化的恒星形成历史</a:t>
          </a:r>
          <a:endParaRPr lang="en-US" sz="1600" b="1" kern="1200" dirty="0">
            <a:solidFill>
              <a:prstClr val="white"/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sp:txBody>
      <dsp:txXfrm>
        <a:off x="31056" y="682231"/>
        <a:ext cx="4898304" cy="574082"/>
      </dsp:txXfrm>
    </dsp:sp>
    <dsp:sp modelId="{93E4E5B6-FFEF-4DF8-96C3-56412C20CC2E}">
      <dsp:nvSpPr>
        <dsp:cNvPr id="0" name=""/>
        <dsp:cNvSpPr/>
      </dsp:nvSpPr>
      <dsp:spPr>
        <a:xfrm>
          <a:off x="0" y="1301137"/>
          <a:ext cx="4960416" cy="6361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是星系中尘埃吸收和再发射的痕迹</a:t>
          </a:r>
          <a:endParaRPr lang="en-US" sz="1600" b="1" kern="1200" dirty="0">
            <a:solidFill>
              <a:prstClr val="white"/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sp:txBody>
      <dsp:txXfrm>
        <a:off x="31056" y="1332193"/>
        <a:ext cx="4898304" cy="574082"/>
      </dsp:txXfrm>
    </dsp:sp>
    <dsp:sp modelId="{340738F0-38CD-461F-A595-A0E203AAE8A7}">
      <dsp:nvSpPr>
        <dsp:cNvPr id="0" name=""/>
        <dsp:cNvSpPr/>
      </dsp:nvSpPr>
      <dsp:spPr>
        <a:xfrm>
          <a:off x="0" y="1951099"/>
          <a:ext cx="4960416" cy="6361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用于约束星系演化和宇宙学模型</a:t>
          </a:r>
          <a:endParaRPr lang="en-US" sz="1600" b="1" kern="1200" dirty="0">
            <a:solidFill>
              <a:prstClr val="white"/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sp:txBody>
      <dsp:txXfrm>
        <a:off x="31056" y="1982155"/>
        <a:ext cx="4898304" cy="574082"/>
      </dsp:txXfrm>
    </dsp:sp>
    <dsp:sp modelId="{08E1A8AA-2ECA-42D7-A7AF-AF3D9ADC04D2}">
      <dsp:nvSpPr>
        <dsp:cNvPr id="0" name=""/>
        <dsp:cNvSpPr/>
      </dsp:nvSpPr>
      <dsp:spPr>
        <a:xfrm>
          <a:off x="0" y="2601060"/>
          <a:ext cx="4960416" cy="6361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solidFill>
                <a:schemeClr val="accent4">
                  <a:lumMod val="60000"/>
                  <a:lumOff val="4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rPr>
            <a:t>影响高能伽马射线的传播（例如来自活动星系核、伽马射线暴）</a:t>
          </a:r>
          <a:endParaRPr lang="en-US" sz="1600" kern="1200" dirty="0">
            <a:solidFill>
              <a:schemeClr val="accent4">
                <a:lumMod val="60000"/>
                <a:lumOff val="40000"/>
              </a:schemeClr>
            </a:solidFill>
            <a:latin typeface="楷体" panose="02010609060101010101" pitchFamily="49" charset="-122"/>
            <a:ea typeface="楷体" panose="02010609060101010101" pitchFamily="49" charset="-122"/>
          </a:endParaRPr>
        </a:p>
      </dsp:txBody>
      <dsp:txXfrm>
        <a:off x="31056" y="2632116"/>
        <a:ext cx="4898304" cy="574082"/>
      </dsp:txXfrm>
    </dsp:sp>
    <dsp:sp modelId="{7CBB32E6-2AB8-4CBA-8272-DA3AF67F17B2}">
      <dsp:nvSpPr>
        <dsp:cNvPr id="0" name=""/>
        <dsp:cNvSpPr/>
      </dsp:nvSpPr>
      <dsp:spPr>
        <a:xfrm>
          <a:off x="0" y="3251022"/>
          <a:ext cx="4960416" cy="6361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测试类轴子粒子或洛伦兹不变性破坏等新物理学</a:t>
          </a:r>
          <a:endParaRPr lang="en-US" sz="1600" b="1" kern="1200" dirty="0">
            <a:solidFill>
              <a:prstClr val="white"/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sp:txBody>
      <dsp:txXfrm>
        <a:off x="31056" y="3282078"/>
        <a:ext cx="4898304" cy="5740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88F398-FDCA-4C02-AEC8-AA01938414D1}">
      <dsp:nvSpPr>
        <dsp:cNvPr id="0" name=""/>
        <dsp:cNvSpPr/>
      </dsp:nvSpPr>
      <dsp:spPr>
        <a:xfrm rot="5400000">
          <a:off x="3495872" y="-1423317"/>
          <a:ext cx="1140613" cy="40824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b="1" kern="1200" dirty="0">
              <a:latin typeface="楷体" panose="02010609060101010101" pitchFamily="49" charset="-122"/>
              <a:ea typeface="楷体" panose="02010609060101010101" pitchFamily="49" charset="-122"/>
            </a:rPr>
            <a:t>基于深空多波段星系巡天构建（红移最高𝑧∼</a:t>
          </a:r>
          <a:r>
            <a:rPr lang="en-US" altLang="zh-CN" sz="1300" b="1" kern="1200" dirty="0">
              <a:latin typeface="楷体" panose="02010609060101010101" pitchFamily="49" charset="-122"/>
              <a:ea typeface="楷体" panose="02010609060101010101" pitchFamily="49" charset="-122"/>
            </a:rPr>
            <a:t>6)</a:t>
          </a:r>
          <a:endParaRPr lang="en-US" sz="1300" kern="1200" dirty="0">
            <a:latin typeface="楷体" panose="02010609060101010101" pitchFamily="49" charset="-122"/>
            <a:ea typeface="楷体" panose="02010609060101010101" pitchFamily="49" charset="-122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b="1" kern="1200" dirty="0">
              <a:latin typeface="楷体" panose="02010609060101010101" pitchFamily="49" charset="-122"/>
              <a:ea typeface="楷体" panose="02010609060101010101" pitchFamily="49" charset="-122"/>
            </a:rPr>
            <a:t>直接整合观测到的光，为</a:t>
          </a:r>
          <a:r>
            <a:rPr lang="en-US" altLang="zh-CN" sz="1300" b="1" kern="1200" dirty="0">
              <a:latin typeface="楷体" panose="02010609060101010101" pitchFamily="49" charset="-122"/>
              <a:ea typeface="楷体" panose="02010609060101010101" pitchFamily="49" charset="-122"/>
            </a:rPr>
            <a:t>EBL</a:t>
          </a:r>
          <a:r>
            <a:rPr lang="zh-CN" altLang="en-US" sz="1300" b="1" kern="1200" dirty="0">
              <a:latin typeface="楷体" panose="02010609060101010101" pitchFamily="49" charset="-122"/>
              <a:ea typeface="楷体" panose="02010609060101010101" pitchFamily="49" charset="-122"/>
            </a:rPr>
            <a:t>设定了保守下界</a:t>
          </a:r>
          <a:endParaRPr lang="en-US" sz="1300" kern="1200" dirty="0">
            <a:latin typeface="楷体" panose="02010609060101010101" pitchFamily="49" charset="-122"/>
            <a:ea typeface="楷体" panose="02010609060101010101" pitchFamily="49" charset="-122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b="1" kern="1200" dirty="0">
              <a:latin typeface="楷体" panose="02010609060101010101" pitchFamily="49" charset="-122"/>
              <a:ea typeface="楷体" panose="02010609060101010101" pitchFamily="49" charset="-122"/>
            </a:rPr>
            <a:t>不确定性来自暗源</a:t>
          </a:r>
          <a:r>
            <a:rPr lang="en-US" altLang="zh-CN" sz="1300" b="1" kern="1200" dirty="0">
              <a:latin typeface="楷体" panose="02010609060101010101" pitchFamily="49" charset="-122"/>
              <a:ea typeface="楷体" panose="02010609060101010101" pitchFamily="49" charset="-122"/>
            </a:rPr>
            <a:t>/</a:t>
          </a:r>
          <a:r>
            <a:rPr lang="zh-CN" altLang="en-US" sz="1300" b="1" kern="1200" dirty="0">
              <a:latin typeface="楷体" panose="02010609060101010101" pitchFamily="49" charset="-122"/>
              <a:ea typeface="楷体" panose="02010609060101010101" pitchFamily="49" charset="-122"/>
            </a:rPr>
            <a:t>未解析出的源</a:t>
          </a:r>
          <a:endParaRPr lang="en-US" sz="1300" kern="1200" dirty="0">
            <a:latin typeface="楷体" panose="02010609060101010101" pitchFamily="49" charset="-122"/>
            <a:ea typeface="楷体" panose="02010609060101010101" pitchFamily="49" charset="-122"/>
          </a:endParaRPr>
        </a:p>
      </dsp:txBody>
      <dsp:txXfrm rot="-5400000">
        <a:off x="2024947" y="103288"/>
        <a:ext cx="4026784" cy="1029253"/>
      </dsp:txXfrm>
    </dsp:sp>
    <dsp:sp modelId="{C1EAB1C4-4A2A-4C8D-A7A3-D063782581EA}">
      <dsp:nvSpPr>
        <dsp:cNvPr id="0" name=""/>
        <dsp:cNvSpPr/>
      </dsp:nvSpPr>
      <dsp:spPr>
        <a:xfrm>
          <a:off x="0" y="0"/>
          <a:ext cx="2011678" cy="12307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楷体" panose="02010609060101010101" pitchFamily="49" charset="-122"/>
              <a:ea typeface="楷体" panose="02010609060101010101" pitchFamily="49" charset="-122"/>
            </a:rPr>
            <a:t>星系计数法 </a:t>
          </a:r>
          <a:r>
            <a:rPr lang="en-US" sz="1600" b="1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(e.g. Saldana‑Lopez 2021)</a:t>
          </a:r>
          <a:endParaRPr lang="en-US" sz="1600" kern="1200" dirty="0"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sp:txBody>
      <dsp:txXfrm>
        <a:off x="60078" y="60078"/>
        <a:ext cx="1891522" cy="1110554"/>
      </dsp:txXfrm>
    </dsp:sp>
    <dsp:sp modelId="{97BD9B87-6C64-4E32-B5DF-3712B0802039}">
      <dsp:nvSpPr>
        <dsp:cNvPr id="0" name=""/>
        <dsp:cNvSpPr/>
      </dsp:nvSpPr>
      <dsp:spPr>
        <a:xfrm rot="5400000">
          <a:off x="3495872" y="-131071"/>
          <a:ext cx="1140613" cy="40824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使用宇宙恒星形成历史</a:t>
          </a:r>
          <a:r>
            <a:rPr lang="en-US" altLang="zh-CN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+</a:t>
          </a: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恒星演化</a:t>
          </a:r>
          <a:r>
            <a:rPr lang="en-US" altLang="zh-CN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+</a:t>
          </a: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尘埃再处理</a:t>
          </a:r>
          <a:endParaRPr lang="en-US" sz="13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预测从紫外到远红外的</a:t>
          </a:r>
          <a:r>
            <a:rPr lang="en-US" altLang="zh-CN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EBL</a:t>
          </a: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光谱演变以及相应的</a:t>
          </a:r>
          <a:r>
            <a:rPr lang="en-US" altLang="zh-CN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γ</a:t>
          </a: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射线光学深度</a:t>
          </a:r>
          <a:endParaRPr lang="en-US" sz="13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sp:txBody>
      <dsp:txXfrm rot="-5400000">
        <a:off x="2024947" y="1395534"/>
        <a:ext cx="4026784" cy="1029253"/>
      </dsp:txXfrm>
    </dsp:sp>
    <dsp:sp modelId="{E637710C-4B4E-4AD8-A57D-9B5A54693ACC}">
      <dsp:nvSpPr>
        <dsp:cNvPr id="0" name=""/>
        <dsp:cNvSpPr/>
      </dsp:nvSpPr>
      <dsp:spPr>
        <a:xfrm>
          <a:off x="13268" y="1294805"/>
          <a:ext cx="2011678" cy="12307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半解析法 </a:t>
          </a:r>
          <a:r>
            <a:rPr lang="en-US" sz="1600" b="1" kern="1200" dirty="0">
              <a:solidFill>
                <a:prstClr val="white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(e.g. Finke 2022)</a:t>
          </a:r>
        </a:p>
      </dsp:txBody>
      <dsp:txXfrm>
        <a:off x="73346" y="1354883"/>
        <a:ext cx="1891522" cy="1110554"/>
      </dsp:txXfrm>
    </dsp:sp>
    <dsp:sp modelId="{D3534EFC-B4D2-41A2-81D3-41359AC17769}">
      <dsp:nvSpPr>
        <dsp:cNvPr id="0" name=""/>
        <dsp:cNvSpPr/>
      </dsp:nvSpPr>
      <dsp:spPr>
        <a:xfrm rot="5400000">
          <a:off x="3495872" y="1161175"/>
          <a:ext cx="1140613" cy="40824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结合星系计数、发射模板和尘埃再发射</a:t>
          </a:r>
          <a:endParaRPr lang="en-US" sz="13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拟合红移依赖的光度函数来再现观测结果</a:t>
          </a:r>
          <a:endParaRPr lang="en-US" sz="13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sp:txBody>
      <dsp:txXfrm rot="-5400000">
        <a:off x="2024947" y="2687780"/>
        <a:ext cx="4026784" cy="1029253"/>
      </dsp:txXfrm>
    </dsp:sp>
    <dsp:sp modelId="{C617000B-48C4-4A37-BE8D-A3968F5E04B4}">
      <dsp:nvSpPr>
        <dsp:cNvPr id="0" name=""/>
        <dsp:cNvSpPr/>
      </dsp:nvSpPr>
      <dsp:spPr>
        <a:xfrm>
          <a:off x="13268" y="2587051"/>
          <a:ext cx="2011678" cy="12307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混合</a:t>
          </a:r>
          <a:r>
            <a:rPr lang="en-US" altLang="zh-CN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/</a:t>
          </a:r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演化模型</a:t>
          </a:r>
          <a:r>
            <a:rPr 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 </a:t>
          </a:r>
          <a:r>
            <a:rPr lang="en-US" sz="1600" b="1" kern="1200" dirty="0">
              <a:solidFill>
                <a:prstClr val="white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(e.g. </a:t>
          </a:r>
          <a:r>
            <a:rPr lang="en-US" sz="1600" b="1" kern="1200" dirty="0" err="1">
              <a:solidFill>
                <a:prstClr val="white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Franceschini</a:t>
          </a:r>
          <a:r>
            <a:rPr lang="en-US" sz="1600" b="1" kern="1200" dirty="0">
              <a:solidFill>
                <a:prstClr val="white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 2017, Domínguez 2011)</a:t>
          </a:r>
        </a:p>
      </dsp:txBody>
      <dsp:txXfrm>
        <a:off x="73346" y="2647129"/>
        <a:ext cx="1891522" cy="1110554"/>
      </dsp:txXfrm>
    </dsp:sp>
    <dsp:sp modelId="{60F9BA08-CD3D-496F-A58A-EE0A3902E3A4}">
      <dsp:nvSpPr>
        <dsp:cNvPr id="0" name=""/>
        <dsp:cNvSpPr/>
      </dsp:nvSpPr>
      <dsp:spPr>
        <a:xfrm rot="5400000">
          <a:off x="3495872" y="2453421"/>
          <a:ext cx="1140613" cy="40824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使用</a:t>
          </a:r>
          <a:r>
            <a:rPr lang="en-US" altLang="zh-CN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blazar/GRB</a:t>
          </a: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光谱，通过比较预测衰减与观测衰减来测试模型</a:t>
          </a:r>
          <a:endParaRPr lang="en-US" sz="13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MAGIC (+ Fermi-LAT), VERITAS, H.E.S.S. </a:t>
          </a: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及 </a:t>
          </a:r>
          <a:r>
            <a:rPr 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HAWC </a:t>
          </a: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的观测数据可在</a:t>
          </a:r>
          <a:r>
            <a:rPr 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 </a:t>
          </a:r>
          <a:r>
            <a:rPr 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0.5–50 </a:t>
          </a:r>
          <a:r>
            <a:rPr lang="el-GR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μ</a:t>
          </a:r>
          <a:r>
            <a:rPr 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m, </a:t>
          </a:r>
          <a:r>
            <a:rPr lang="zh-CN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𝑧</a:t>
          </a:r>
          <a:r>
            <a:rPr 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&lt;0.2 </a:t>
          </a:r>
          <a:r>
            <a:rPr lang="zh-CN" altLang="en-US" sz="13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范围内分段提供限制</a:t>
          </a:r>
          <a:endParaRPr lang="en-US" sz="13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sp:txBody>
      <dsp:txXfrm rot="-5400000">
        <a:off x="2024947" y="3980026"/>
        <a:ext cx="4026784" cy="1029253"/>
      </dsp:txXfrm>
    </dsp:sp>
    <dsp:sp modelId="{B2A0E557-B802-4581-A818-357349D8F08E}">
      <dsp:nvSpPr>
        <dsp:cNvPr id="0" name=""/>
        <dsp:cNvSpPr/>
      </dsp:nvSpPr>
      <dsp:spPr>
        <a:xfrm>
          <a:off x="13268" y="3879298"/>
          <a:ext cx="2011678" cy="12307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基于伽马射线吸收设限</a:t>
          </a:r>
          <a:endParaRPr lang="en-US" sz="1600" b="1" kern="1200" dirty="0">
            <a:solidFill>
              <a:prstClr val="white"/>
            </a:solidFill>
            <a:latin typeface="楷体" panose="02010609060101010101" pitchFamily="49" charset="-122"/>
            <a:ea typeface="楷体" panose="02010609060101010101" pitchFamily="49" charset="-122"/>
            <a:cs typeface="+mn-cs"/>
          </a:endParaRPr>
        </a:p>
      </dsp:txBody>
      <dsp:txXfrm>
        <a:off x="73346" y="3939376"/>
        <a:ext cx="1891522" cy="11105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88F398-FDCA-4C02-AEC8-AA01938414D1}">
      <dsp:nvSpPr>
        <dsp:cNvPr id="0" name=""/>
        <dsp:cNvSpPr/>
      </dsp:nvSpPr>
      <dsp:spPr>
        <a:xfrm rot="5400000">
          <a:off x="5969582" y="-4112162"/>
          <a:ext cx="1259511" cy="9583435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VERITAS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、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H.E.S.S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、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IACTs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：深度观测高红移源、硬谱耀变体</a:t>
          </a:r>
          <a:endParaRPr lang="en-US" sz="16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HAWC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：多源、亮源</a:t>
          </a:r>
          <a:r>
            <a:rPr lang="zh-CN" altLang="en-US" sz="1600" b="1" i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长期光变分析；统计样本平均；高能端约束</a:t>
          </a:r>
          <a:endParaRPr lang="en-US" sz="16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sp:txBody>
      <dsp:txXfrm rot="-5400000">
        <a:off x="1807620" y="111284"/>
        <a:ext cx="9521951" cy="1136543"/>
      </dsp:txXfrm>
    </dsp:sp>
    <dsp:sp modelId="{C1EAB1C4-4A2A-4C8D-A7A3-D063782581EA}">
      <dsp:nvSpPr>
        <dsp:cNvPr id="0" name=""/>
        <dsp:cNvSpPr/>
      </dsp:nvSpPr>
      <dsp:spPr>
        <a:xfrm>
          <a:off x="0" y="0"/>
          <a:ext cx="1806809" cy="1359000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观测对象</a:t>
          </a:r>
          <a:endParaRPr lang="en-US" sz="1600" b="1" kern="1200" dirty="0"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sp:txBody>
      <dsp:txXfrm>
        <a:off x="66341" y="66341"/>
        <a:ext cx="1674127" cy="1226318"/>
      </dsp:txXfrm>
    </dsp:sp>
    <dsp:sp modelId="{97BD9B87-6C64-4E32-B5DF-3712B0802039}">
      <dsp:nvSpPr>
        <dsp:cNvPr id="0" name=""/>
        <dsp:cNvSpPr/>
      </dsp:nvSpPr>
      <dsp:spPr>
        <a:xfrm rot="5400000">
          <a:off x="4625089" y="-1280360"/>
          <a:ext cx="3997234" cy="9531961"/>
        </a:xfrm>
        <a:prstGeom prst="round2Same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b="1" kern="1200" dirty="0">
              <a:solidFill>
                <a:srgbClr val="7030A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离散化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为几段能量区间。</a:t>
          </a:r>
          <a:endParaRPr lang="en-US" sz="16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在每个区间内引入缩放因子，假设一个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强度的</a:t>
          </a:r>
          <a:r>
            <a:rPr lang="zh-CN" altLang="en-US" sz="1600" b="1" kern="1200" dirty="0">
              <a:solidFill>
                <a:srgbClr val="7030A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缩放因子 </a:t>
          </a:r>
          <a14:m xmlns:a14="http://schemas.microsoft.com/office/drawing/2010/main">
            <m:oMath xmlns:m="http://schemas.openxmlformats.org/officeDocument/2006/math">
              <m:r>
                <a:rPr lang="en-US" altLang="zh-CN" sz="1600" b="1" i="1" kern="120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mbria Math" panose="020405030504060302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m:t>𝒇</m:t>
              </m:r>
            </m:oMath>
          </a14:m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（即修正后的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强度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 = </a:t>
          </a:r>
          <a14:m xmlns:a14="http://schemas.microsoft.com/office/drawing/2010/main">
            <m:oMath xmlns:m="http://schemas.openxmlformats.org/officeDocument/2006/math">
              <m:r>
                <a:rPr lang="en-US" altLang="zh-CN" sz="1600" b="1" i="1" kern="120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mbria Math" panose="020405030504060302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m:t>𝒇</m:t>
              </m:r>
            </m:oMath>
          </a14:m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 × 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某先验模型）。</a:t>
          </a:r>
          <a:endParaRPr lang="en-US" sz="16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利用观测到的伽马能谱，以及假设的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强度，反演源的本征能谱。</a:t>
          </a:r>
          <a:endParaRPr lang="en-US" sz="16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设限：</a:t>
          </a:r>
          <a:endParaRPr lang="en-US" sz="16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上限：如果 </a:t>
          </a:r>
          <a14:m xmlns:a14="http://schemas.microsoft.com/office/drawing/2010/main">
            <m:oMath xmlns:m="http://schemas.openxmlformats.org/officeDocument/2006/math">
              <m:r>
                <a:rPr lang="en-US" altLang="zh-CN" sz="1600" b="1" i="1" kern="120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mbria Math" panose="020405030504060302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m:t>𝒇</m:t>
              </m:r>
            </m:oMath>
          </a14:m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 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太大（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太厚），反推出来的本征谱就会变得“极其陡峭”或出现“反常堆积（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Pile-up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）”，这</a:t>
          </a:r>
          <a:r>
            <a:rPr lang="zh-CN" altLang="en-US" sz="1600" b="1" kern="1200" dirty="0">
              <a:solidFill>
                <a:srgbClr val="7030A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违背了粒子加速的物理常识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。于是使本征谱刚好达到“非物理”临界点的 </a:t>
          </a:r>
          <a14:m xmlns:a14="http://schemas.microsoft.com/office/drawing/2010/main">
            <m:oMath xmlns:m="http://schemas.openxmlformats.org/officeDocument/2006/math">
              <m:r>
                <a:rPr lang="en-US" altLang="zh-CN" sz="1600" b="1" i="1" kern="120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mbria Math" panose="020405030504060302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m:t>𝒇</m:t>
              </m:r>
            </m:oMath>
          </a14:m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 值，结合统计置信度（如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95% CL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），就是该能段的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保守上限。</a:t>
          </a:r>
          <a:endParaRPr lang="en-US" sz="16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下限：如果 </a:t>
          </a:r>
          <a14:m xmlns:a14="http://schemas.microsoft.com/office/drawing/2010/main">
            <m:oMath xmlns:m="http://schemas.openxmlformats.org/officeDocument/2006/math">
              <m:r>
                <a:rPr lang="en-US" altLang="zh-CN" sz="1600" b="1" i="1" kern="120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mbria Math" panose="020405030504060302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m:t>𝒇</m:t>
              </m:r>
            </m:oMath>
          </a14:m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 太小（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太薄），反推出来的本征谱在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VHE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能段就会比低能段（如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Fermi-LAT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在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GeV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段的观测）还要“硬”，这</a:t>
          </a:r>
          <a:r>
            <a:rPr lang="zh-CN" altLang="en-US" sz="1600" b="1" kern="1200" dirty="0">
              <a:solidFill>
                <a:srgbClr val="7030A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违背了辐射机制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（如同步自康普顿散射）的理论极限。于是使本征谱刚好不违背该极限的 </a:t>
          </a:r>
          <a14:m xmlns:a14="http://schemas.microsoft.com/office/drawing/2010/main">
            <m:oMath xmlns:m="http://schemas.openxmlformats.org/officeDocument/2006/math">
              <m:r>
                <a:rPr lang="en-US" altLang="zh-CN" sz="1600" b="1" i="1" kern="120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mbria Math" panose="020405030504060302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m:t>𝒇</m:t>
              </m:r>
            </m:oMath>
          </a14:m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 值，就是该能段的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下限。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多源联合：将多个不同红移（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z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）的源的数据</a:t>
          </a:r>
          <a:r>
            <a:rPr lang="zh-CN" altLang="en-US" sz="1600" b="1" kern="1200" dirty="0">
              <a:solidFill>
                <a:srgbClr val="7030A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联合拟合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，消除单个源假设带来的偏差，最终得到每个</a:t>
          </a:r>
          <a:r>
            <a:rPr lang="en-US" altLang="zh-CN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能段的置信区间</a:t>
          </a:r>
          <a:endParaRPr lang="en-US" sz="16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sp:txBody>
      <dsp:txXfrm rot="-5400000">
        <a:off x="1857726" y="1682132"/>
        <a:ext cx="9336832" cy="3606976"/>
      </dsp:txXfrm>
    </dsp:sp>
    <dsp:sp modelId="{E637710C-4B4E-4AD8-A57D-9B5A54693ACC}">
      <dsp:nvSpPr>
        <dsp:cNvPr id="0" name=""/>
        <dsp:cNvSpPr/>
      </dsp:nvSpPr>
      <dsp:spPr>
        <a:xfrm>
          <a:off x="405" y="1427006"/>
          <a:ext cx="1857320" cy="4117228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测量方法</a:t>
          </a:r>
          <a:endParaRPr lang="en-US" sz="1600" b="1" kern="1200" dirty="0">
            <a:solidFill>
              <a:prstClr val="white"/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sp:txBody>
      <dsp:txXfrm>
        <a:off x="91072" y="1517673"/>
        <a:ext cx="1675986" cy="39358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B26E07-ADFE-457E-9DBF-A644808D9FAC}">
      <dsp:nvSpPr>
        <dsp:cNvPr id="0" name=""/>
        <dsp:cNvSpPr/>
      </dsp:nvSpPr>
      <dsp:spPr>
        <a:xfrm>
          <a:off x="-68570" y="283"/>
          <a:ext cx="6301601" cy="16789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1654D7-AE6D-4FB5-98EE-21B0FC220409}">
      <dsp:nvSpPr>
        <dsp:cNvPr id="0" name=""/>
        <dsp:cNvSpPr/>
      </dsp:nvSpPr>
      <dsp:spPr>
        <a:xfrm>
          <a:off x="439319" y="388831"/>
          <a:ext cx="925240" cy="92343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5842F8-AF3D-4742-8CC4-116F1C9F9D37}">
      <dsp:nvSpPr>
        <dsp:cNvPr id="0" name=""/>
        <dsp:cNvSpPr/>
      </dsp:nvSpPr>
      <dsp:spPr>
        <a:xfrm>
          <a:off x="1678472" y="11062"/>
          <a:ext cx="4649665" cy="1680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65" tIns="177865" rIns="177865" bIns="17786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800" b="0" kern="120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LHAASO</a:t>
          </a:r>
          <a:r>
            <a:rPr lang="zh-CN" altLang="en-US" sz="1800" b="0" kern="120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开发了</a:t>
          </a:r>
          <a:r>
            <a:rPr lang="zh-CN" altLang="en-US" sz="1800" b="0" kern="1200" dirty="0">
              <a:solidFill>
                <a:srgbClr val="00B0F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一种新的迭代多项式校正方法</a:t>
          </a:r>
          <a:r>
            <a:rPr lang="zh-CN" altLang="en-US" sz="1800" b="0" kern="120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，用于</a:t>
          </a:r>
          <a:r>
            <a:rPr lang="en-US" altLang="zh-CN" sz="1800" b="0" kern="120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800" b="0" kern="120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光深的测量。</a:t>
          </a:r>
          <a:endParaRPr lang="en-US" sz="1800" b="0" kern="1200" dirty="0">
            <a:solidFill>
              <a:schemeClr val="tx1"/>
            </a:solidFill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sp:txBody>
      <dsp:txXfrm>
        <a:off x="1678472" y="11062"/>
        <a:ext cx="4649665" cy="1680613"/>
      </dsp:txXfrm>
    </dsp:sp>
    <dsp:sp modelId="{54EB1A60-5BAD-4BD0-8D5F-0E6374A7358B}">
      <dsp:nvSpPr>
        <dsp:cNvPr id="0" name=""/>
        <dsp:cNvSpPr/>
      </dsp:nvSpPr>
      <dsp:spPr>
        <a:xfrm>
          <a:off x="-68570" y="2099097"/>
          <a:ext cx="6301601" cy="16789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28E92B-6EA9-4535-A939-BA15C74D6486}">
      <dsp:nvSpPr>
        <dsp:cNvPr id="0" name=""/>
        <dsp:cNvSpPr/>
      </dsp:nvSpPr>
      <dsp:spPr>
        <a:xfrm>
          <a:off x="439319" y="2476866"/>
          <a:ext cx="925240" cy="92343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D139E-E0BB-4F66-AE7A-6C832FFB7EE1}">
      <dsp:nvSpPr>
        <dsp:cNvPr id="0" name=""/>
        <dsp:cNvSpPr/>
      </dsp:nvSpPr>
      <dsp:spPr>
        <a:xfrm>
          <a:off x="1644725" y="2111046"/>
          <a:ext cx="4680928" cy="1680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65" tIns="177865" rIns="177865" bIns="17786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利用</a:t>
          </a:r>
          <a:r>
            <a:rPr lang="en-US" altLang="zh-CN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Mrk 421</a:t>
          </a:r>
          <a:r>
            <a:rPr lang="zh-CN" altLang="en-US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的</a:t>
          </a:r>
          <a:r>
            <a:rPr lang="en-US" altLang="zh-CN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35</a:t>
          </a:r>
          <a:r>
            <a:rPr lang="zh-CN" altLang="en-US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个耀斑段，我们对 </a:t>
          </a:r>
          <a:r>
            <a:rPr lang="en-US" altLang="zh-CN" sz="1800" b="0" kern="1200" dirty="0">
              <a:solidFill>
                <a:srgbClr val="00B0F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0.3-30μm </a:t>
          </a:r>
          <a:r>
            <a:rPr lang="zh-CN" altLang="en-US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波长范围内的</a:t>
          </a:r>
          <a:r>
            <a:rPr lang="en-US" altLang="zh-CN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强度进行了非常初步的测量。结果表明，虽然</a:t>
          </a:r>
          <a:r>
            <a:rPr lang="en-US" altLang="zh-CN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TS</a:t>
          </a:r>
          <a:r>
            <a:rPr lang="zh-CN" altLang="en-US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提升有限（</a:t>
          </a:r>
          <a:r>
            <a:rPr lang="en-US" altLang="zh-CN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与本征谱吸收解耦不足），但现有模型</a:t>
          </a:r>
          <a:r>
            <a:rPr lang="zh-CN" altLang="en-US" sz="1800" b="0" kern="1200" dirty="0">
              <a:solidFill>
                <a:srgbClr val="00B0F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可能高估</a:t>
          </a:r>
          <a:r>
            <a:rPr lang="zh-CN" altLang="en-US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了约 </a:t>
          </a:r>
          <a:r>
            <a:rPr lang="en-US" altLang="zh-CN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5μm </a:t>
          </a:r>
          <a:r>
            <a:rPr lang="zh-CN" altLang="en-US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以上的</a:t>
          </a:r>
          <a:r>
            <a:rPr lang="en-US" altLang="zh-CN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CIB</a:t>
          </a:r>
          <a:r>
            <a:rPr lang="zh-CN" altLang="en-US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强度。</a:t>
          </a:r>
          <a:endParaRPr lang="en-US" sz="1800" b="0" kern="1200" dirty="0"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sp:txBody>
      <dsp:txXfrm>
        <a:off x="1644725" y="2111046"/>
        <a:ext cx="4680928" cy="1680613"/>
      </dsp:txXfrm>
    </dsp:sp>
    <dsp:sp modelId="{6973A88F-1CED-47A8-8299-9DFFD45A68D8}">
      <dsp:nvSpPr>
        <dsp:cNvPr id="0" name=""/>
        <dsp:cNvSpPr/>
      </dsp:nvSpPr>
      <dsp:spPr>
        <a:xfrm>
          <a:off x="-68570" y="4187132"/>
          <a:ext cx="6301601" cy="16789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BA0A16-4AF0-4E17-9FCF-9217F929D921}">
      <dsp:nvSpPr>
        <dsp:cNvPr id="0" name=""/>
        <dsp:cNvSpPr/>
      </dsp:nvSpPr>
      <dsp:spPr>
        <a:xfrm>
          <a:off x="439319" y="4564901"/>
          <a:ext cx="925240" cy="92343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1F123A-81E6-4336-953A-D9B8D29E7396}">
      <dsp:nvSpPr>
        <dsp:cNvPr id="0" name=""/>
        <dsp:cNvSpPr/>
      </dsp:nvSpPr>
      <dsp:spPr>
        <a:xfrm>
          <a:off x="1636567" y="4187132"/>
          <a:ext cx="4712918" cy="1680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65" tIns="177865" rIns="177865" bIns="17786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我们将在一年内提供</a:t>
          </a:r>
          <a:r>
            <a:rPr lang="en-US" altLang="zh-CN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LHAASO</a:t>
          </a:r>
          <a:r>
            <a:rPr lang="zh-CN" altLang="en-US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在不同本征谱假设下测量</a:t>
          </a:r>
          <a:r>
            <a:rPr lang="en-US" altLang="zh-CN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Mrk 421</a:t>
          </a:r>
          <a:r>
            <a:rPr lang="zh-CN" altLang="en-US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单日耀发得到的</a:t>
          </a:r>
          <a:r>
            <a:rPr lang="en-US" altLang="zh-CN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EBL</a:t>
          </a:r>
          <a:r>
            <a:rPr lang="zh-CN" altLang="en-US" sz="1800" b="0" kern="12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强度。</a:t>
          </a:r>
          <a:endParaRPr lang="en-US" sz="1800" b="0" kern="1200" dirty="0"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sp:txBody>
      <dsp:txXfrm>
        <a:off x="1636567" y="4187132"/>
        <a:ext cx="4712918" cy="16806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A4E9B-F317-43E5-8817-4D7909053CFC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EF9893-B994-4F45-A818-193475F285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4031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F9893-B994-4F45-A818-193475F285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8339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7B8866F-8D69-0965-4E85-6DE91C6A3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6EF2966-7D00-CB49-32A4-A6BF872F2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3AE3AC-5209-155E-F219-0EA4A6C8D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5D2F-8FA3-4291-B351-5C696B5CAE15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0C22ED-A974-BD52-B467-35E1533DB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39C948-09AD-825C-D4F8-B79C3866F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80927-E507-47FC-9E52-04393933F6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415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510BCC-AB3D-E8C3-8516-8295F9C28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2A2AF0-ED60-B18B-AEAA-AB469B449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E7B82C0-F5D0-E7E6-DBBE-F758C682B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5D2F-8FA3-4291-B351-5C696B5CAE15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AD1C1B-534E-5177-4201-323B65B0A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AECD908-274B-36FB-768E-CBB0F2D3A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80927-E507-47FC-9E52-04393933F6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3654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9E79075-38A9-9958-6619-E09F0F7DEF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174CCC-934D-319C-DD80-EACA22C7D2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48ADE41-69BF-B314-AEA1-189BF4ADD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5D2F-8FA3-4291-B351-5C696B5CAE15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7C718B-777D-2C1C-9880-A08FA2937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1D7EDD-D63C-5B63-813D-84EC31D94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80927-E507-47FC-9E52-04393933F6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4359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990600"/>
          </a:xfrm>
        </p:spPr>
        <p:txBody>
          <a:bodyPr/>
          <a:lstStyle>
            <a:lvl1pPr>
              <a:defRPr b="1"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534400" y="6519624"/>
            <a:ext cx="3250232" cy="365760"/>
          </a:xfrm>
        </p:spPr>
        <p:txBody>
          <a:bodyPr/>
          <a:lstStyle>
            <a:lvl1pPr>
              <a:defRPr sz="110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pPr algn="r"/>
            <a:r>
              <a:rPr lang="en-US" altLang="zh-CN" dirty="0">
                <a:ea typeface="Verdana" panose="020B0604030504040204" pitchFamily="34" charset="0"/>
              </a:rPr>
              <a:t>2025-07-15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864864" y="6519624"/>
            <a:ext cx="4673600" cy="365760"/>
          </a:xfrm>
        </p:spPr>
        <p:txBody>
          <a:bodyPr/>
          <a:lstStyle>
            <a:lvl1pPr algn="ctr">
              <a:defRPr sz="110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>
                <a:ea typeface="Verdana" panose="020B0604030504040204" pitchFamily="34" charset="0"/>
              </a:rPr>
              <a:t>EBL - LHAASO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16864" y="6519624"/>
            <a:ext cx="2641600" cy="365760"/>
          </a:xfrm>
        </p:spPr>
        <p:txBody>
          <a:bodyPr/>
          <a:lstStyle>
            <a:lvl1pPr>
              <a:defRPr sz="1100">
                <a:latin typeface="Verdana" panose="020B0604030504040204" pitchFamily="34" charset="0"/>
                <a:ea typeface="微软雅黑" panose="020B0503020204020204" pitchFamily="34" charset="-122"/>
              </a:defRPr>
            </a:lvl1pPr>
          </a:lstStyle>
          <a:p>
            <a:fld id="{EA7C8D44-3667-46F6-9772-CC52308E2A7F}" type="slidenum">
              <a:rPr lang="en-US" smtClean="0">
                <a:ea typeface="Verdana" panose="020B0604030504040204" pitchFamily="34" charset="0"/>
              </a:rPr>
              <a:pPr/>
              <a:t>‹#›</a:t>
            </a:fld>
            <a:endParaRPr lang="en-US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184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EBB986-9D76-90B5-FAC0-B4AEB79D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108F897-93B6-01A6-1678-BED4A7113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3BBF17-14BD-0616-A998-6DFC729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5D2F-8FA3-4291-B351-5C696B5CAE15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1E852CC-F2E5-0951-BB30-EE07DE810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F4C1971-E415-7C76-956F-94532E68C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80927-E507-47FC-9E52-04393933F6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6174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E1B8E1-5775-7928-3B14-E795B14B6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B2B8F0C-C3CC-B560-5A33-386E815A8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755E374-CB66-DC4F-5C31-B485E5A14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5D2F-8FA3-4291-B351-5C696B5CAE15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8DD8131-CF38-79EA-9DE1-D7DE08125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A0C04A-F129-53AE-899D-E8CE6348B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80927-E507-47FC-9E52-04393933F6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1958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2DE53F-044E-4395-750F-D4DFBE640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5D42F82-3229-3E70-C0CF-D4E331CDE3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8F29549-6237-75D9-AA52-39F0A0E7B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CE8CB55-5B33-B7CA-ACD9-3256476E2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5D2F-8FA3-4291-B351-5C696B5CAE15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C614D10-F9EF-634A-AE9C-20F906E88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16EEA08-1B68-254F-464E-43F567DC2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80927-E507-47FC-9E52-04393933F6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4134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996B94-527D-A704-5CE2-D162FC29B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5087B53-A82E-10A1-0EF1-C06FF3F6D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31B7DFE-5246-F61E-00D0-0671CEEEDC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27EBE89-2048-3E9B-E592-B75F871EE6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23AB957-F075-49F1-EA2E-E15DCD752E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7D61753-D884-D316-8B23-CC8A82B4A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5D2F-8FA3-4291-B351-5C696B5CAE15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28E877D-F991-BCC1-200D-FB07093FF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7689E70-4C8A-5C49-DF19-962E816AA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80927-E507-47FC-9E52-04393933F6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69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766BDF-4128-6452-D6A7-A7EB43EA5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90443EB-BD66-AA67-CC9B-EAC35004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5D2F-8FA3-4291-B351-5C696B5CAE15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3103991-B74E-BDAE-36EE-51F7C805C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D3986B0-F3B7-CB39-2EE7-B89D0C02E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80927-E507-47FC-9E52-04393933F6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5541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FE6A29A-E415-4F10-F765-89F2D05E3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5D2F-8FA3-4291-B351-5C696B5CAE15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9AEFE16-10D0-A6F9-55BB-7B245411A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3313101-1F8E-96C6-97E8-DF0EF26C1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80927-E507-47FC-9E52-04393933F6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8307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CB3B1A-6915-FEEE-0DBB-91A8C1FC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350183-8BE0-6751-6716-CA9ADF9B1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30276B-2615-6161-7D36-B4ED52551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E5D5B8C-79B4-B5A4-184F-DC72C8FB1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5D2F-8FA3-4291-B351-5C696B5CAE15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4159D5A-BB32-12EE-4FAB-696C0ED62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F027ACD-8688-F8B9-9259-A0192FF60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80927-E507-47FC-9E52-04393933F6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5446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C84834-A432-2F24-E746-37AE4F17C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83F10AE-4790-D185-33A1-4632BE4B5F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22DA271-3D18-5DE4-5C66-AA461CCC71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58ECC47-9A75-0E9E-13F7-6E54C944C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C5D2F-8FA3-4291-B351-5C696B5CAE15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3FCA89E-92CF-2BCD-2AFA-335773042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A3A23CE-A579-134F-6CE6-DD4621A1B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80927-E507-47FC-9E52-04393933F6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355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430BABF-6F47-F3B7-E306-6A4228C8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D497795-AFB8-6DF8-159E-B85012248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F434A7-E02C-0EC3-D786-8E3D7843DD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8C5D2F-8FA3-4291-B351-5C696B5CAE15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DC71BC-A206-37D9-4776-798F559CD0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95E9825-9F8D-AEC9-6D82-A8B8DC984B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B80927-E507-47FC-9E52-04393933F6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0105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7" Type="http://schemas.openxmlformats.org/officeDocument/2006/relationships/image" Target="../media/image19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19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2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11" Type="http://schemas.openxmlformats.org/officeDocument/2006/relationships/image" Target="../media/image8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7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11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10.png"/><Relationship Id="rId5" Type="http://schemas.openxmlformats.org/officeDocument/2006/relationships/tags" Target="../tags/tag5.xml"/><Relationship Id="rId10" Type="http://schemas.openxmlformats.org/officeDocument/2006/relationships/slideLayout" Target="../slideLayouts/slideLayout12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4" descr="夜晚街道上有许多星星&#10;&#10;描述已自动生成">
            <a:extLst>
              <a:ext uri="{FF2B5EF4-FFF2-40B4-BE49-F238E27FC236}">
                <a16:creationId xmlns:a16="http://schemas.microsoft.com/office/drawing/2014/main" id="{035C8216-C5DB-87D5-7162-31A4EDA84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9089" b="13320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E535337-544A-CF38-BB39-65A73C0660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zh-CN" altLang="en-US" sz="4800" b="1" dirty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基于</a:t>
            </a:r>
            <a:r>
              <a:rPr lang="en-US" altLang="zh-CN" sz="4800" b="1" dirty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LHAASO-WCDA</a:t>
            </a:r>
            <a:r>
              <a:rPr lang="zh-CN" altLang="en-US" sz="4800" b="1" dirty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探测的河外背景光研究进展及现状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A0B0B8-2C6A-4E95-29D2-A5FFB07BD0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zh-CN" altLang="en-US" sz="20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作者：黄梓杰、姚志国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678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A92E6-6861-7ACC-CA15-D9B8FE5F5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FD8C3-698B-03F7-C28E-2D9B1030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20" y="703079"/>
            <a:ext cx="5309120" cy="78170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zh-CN" altLang="en-US" kern="1200" dirty="0">
                <a:solidFill>
                  <a:schemeClr val="tx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迭代多项式修正方法</a:t>
            </a:r>
            <a:endParaRPr lang="en-US" kern="1200" dirty="0">
              <a:solidFill>
                <a:schemeClr val="tx1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1" name="Body-2 1">
            <a:extLst>
              <a:ext uri="{FF2B5EF4-FFF2-40B4-BE49-F238E27FC236}">
                <a16:creationId xmlns:a16="http://schemas.microsoft.com/office/drawing/2014/main" id="{3738DF35-D3C3-AE33-34A8-6C91A4538682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>
          <a:xfrm>
            <a:off x="630936" y="1870254"/>
            <a:ext cx="4818888" cy="36793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2286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修正能量范围</a:t>
            </a:r>
            <a:r>
              <a:rPr lang="en-US" altLang="zh-CN" sz="19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0.1-40TeV</a:t>
            </a:r>
            <a:r>
              <a:rPr lang="zh-CN" alt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，拟合时</a:t>
            </a:r>
            <a:r>
              <a:rPr lang="zh-CN" altLang="en-US" sz="1900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放开</a:t>
            </a:r>
            <a:r>
              <a:rPr lang="zh-CN" alt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每个耀发的能谱参数。</a:t>
            </a:r>
            <a:endParaRPr lang="en-US" altLang="zh-CN" sz="190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342900" indent="-2286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保证</a:t>
            </a:r>
            <a:r>
              <a:rPr lang="en-US" altLang="zh-CN" sz="19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TS</a:t>
            </a:r>
            <a:r>
              <a:rPr lang="zh-CN" alt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值在每次迭代及其后续步骤中</a:t>
            </a:r>
            <a:r>
              <a:rPr lang="zh-CN" altLang="en-US" sz="1900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单调增加</a:t>
            </a:r>
            <a:r>
              <a:rPr lang="zh-CN" alt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190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342900" indent="-2286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1900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最终只有一个参数</a:t>
            </a:r>
            <a:r>
              <a:rPr lang="zh-CN" alt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𝑎</a:t>
            </a:r>
            <a:r>
              <a:rPr lang="zh-CN" altLang="en-US" sz="19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𝑛</a:t>
            </a:r>
            <a:r>
              <a:rPr lang="zh-CN" alt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，即最后一轮迭代结果，具有物理意义；所有其他参数都被视为</a:t>
            </a:r>
            <a:r>
              <a:rPr lang="zh-CN" altLang="en-US" sz="1900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间接参数</a:t>
            </a:r>
            <a:r>
              <a:rPr lang="zh-CN" alt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190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342900" indent="-2286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zh-CN" alt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参数𝑎</a:t>
            </a:r>
            <a:r>
              <a:rPr lang="zh-CN" altLang="en-US" sz="19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𝑛</a:t>
            </a:r>
            <a:r>
              <a:rPr lang="en-US" altLang="zh-CN" sz="19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​</a:t>
            </a:r>
            <a:r>
              <a:rPr lang="zh-CN" alt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在最后的迭代中，用于量化校正中的</a:t>
            </a:r>
            <a:r>
              <a:rPr lang="zh-CN" altLang="en-US" sz="1900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统计不确定性</a:t>
            </a:r>
            <a:r>
              <a:rPr lang="zh-CN" altLang="en-US" sz="19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190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4AB5FA8-E5EE-9DE3-9E4A-2EF931A1D050}"/>
              </a:ext>
            </a:extLst>
          </p:cNvPr>
          <p:cNvGrpSpPr/>
          <p:nvPr/>
        </p:nvGrpSpPr>
        <p:grpSpPr>
          <a:xfrm>
            <a:off x="6312024" y="1484785"/>
            <a:ext cx="5103694" cy="4279798"/>
            <a:chOff x="6312024" y="1484785"/>
            <a:chExt cx="5103694" cy="4279798"/>
          </a:xfrm>
        </p:grpSpPr>
        <p:pic>
          <p:nvPicPr>
            <p:cNvPr id="13" name="Picture 12" descr="\documentclass{article}&#10;\usepackage{amstext,amsmath,amssymb,amsthm}&#10;\usepackage{upgreek}&#10;\usepackage{color}&#10;\pagestyle{empty}&#10;\definecolor{MyWhite}{rgb}{0.99,0.99,0.99}&#10;\def\mywhite{\color{MyWhite}}&#10;\def\dd{\mathrm{d}}&#10;\begin{document}&#10;\color{blue}&#10;\begin{align*}&#10;\tau_{1}(E) &amp;= \tau_0(E)\,\left(a_1\log\frac{E}{0.1\,{\rm TeV}} + 1\right)\\&#10;\tau_{2}(E) &amp;= \tau_1(E)\,\left(a_2\log\frac{E}{0.1\,{\rm TeV}} + 1\right)\\&#10;&amp;\cdots\\&#10;\tau_{n}(E) &amp;= \tau_{n-1}(E)\,\left(a_n\log\frac{E}{0.1\,{\rm TeV}} + 1\right)&#10;\end{align*}&#10;\end{document}&#10;" title="IguanaTex Picture Display">
              <a:extLst>
                <a:ext uri="{FF2B5EF4-FFF2-40B4-BE49-F238E27FC236}">
                  <a16:creationId xmlns:a16="http://schemas.microsoft.com/office/drawing/2014/main" id="{32E59DBB-A5DF-5B94-96F0-16061E80D36C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2024" y="1484785"/>
              <a:ext cx="4305903" cy="243264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8" name="Picture 7" descr="\documentclass{article}&#10;\usepackage{amstext,amsmath,amssymb,amsthm}&#10;\usepackage{upgreek}&#10;\usepackage{color}&#10;\pagestyle{empty}&#10;\definecolor{MyWhite}{rgb}{0.99,0.99,0.99}&#10;\def\mywhite{\color{MyWhite}}&#10;\def\dd{\mathrm{d}}&#10;\begin{document}&#10;\color{blue}&#10;\begin{align*}&#10;\tau_{n}(E) &amp;= \tau_0(E) \prod_{i=1}^{n} \left(a_i\log\frac{E}{0.1\,{\rm TeV}} + 1\right)&#10;\end{align*}&#10;\end{document}&#10;" title="IguanaTex Picture Display">
              <a:extLst>
                <a:ext uri="{FF2B5EF4-FFF2-40B4-BE49-F238E27FC236}">
                  <a16:creationId xmlns:a16="http://schemas.microsoft.com/office/drawing/2014/main" id="{B12B367F-739E-138A-976F-7BDE0A7B0CB5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2024" y="5064968"/>
              <a:ext cx="4296757" cy="69961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9" name="Body-2 2">
              <a:extLst>
                <a:ext uri="{FF2B5EF4-FFF2-40B4-BE49-F238E27FC236}">
                  <a16:creationId xmlns:a16="http://schemas.microsoft.com/office/drawing/2014/main" id="{8DEC048D-7E02-684E-0A8F-ED08EDB39427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>
            <a:xfrm>
              <a:off x="6312024" y="4302180"/>
              <a:ext cx="5103694" cy="76278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  <a:spcBef>
                  <a:spcPts val="0"/>
                </a:spcBef>
              </a:pPr>
              <a:r>
                <a:rPr lang="zh-CN" altLang="en-US" sz="20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换言之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</a:rPr>
                <a:t>，我们对初始光深的最终校正结果为：</a:t>
              </a:r>
              <a:endParaRPr kumimoji="0" lang="en-GB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7378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E6397-5E3F-97C1-CF7D-1BA87DA3C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353160"/>
            <a:ext cx="10887415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TS </a:t>
            </a:r>
            <a:r>
              <a:rPr lang="zh-CN" altLang="en-US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最大化方法</a:t>
            </a:r>
            <a:r>
              <a:rPr lang="en-US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 &amp; Profile Likelihood </a:t>
            </a:r>
            <a:r>
              <a:rPr lang="zh-CN" altLang="en-US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示意</a:t>
            </a:r>
            <a:endParaRPr lang="en-US" dirty="0">
              <a:latin typeface="Times New Roman" panose="02020603050405020304" pitchFamily="18" charset="0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FDACD4E-7635-228B-AC69-8A6DA8C80E93}"/>
              </a:ext>
            </a:extLst>
          </p:cNvPr>
          <p:cNvGrpSpPr/>
          <p:nvPr/>
        </p:nvGrpSpPr>
        <p:grpSpPr>
          <a:xfrm>
            <a:off x="6456040" y="2672987"/>
            <a:ext cx="5131088" cy="3014514"/>
            <a:chOff x="6456040" y="2672987"/>
            <a:chExt cx="5131088" cy="3014514"/>
          </a:xfrm>
        </p:grpSpPr>
        <p:pic>
          <p:nvPicPr>
            <p:cNvPr id="9" name="Picture 8" descr="A graph of a function&#10;&#10;AI-generated content may be incorrect.">
              <a:extLst>
                <a:ext uri="{FF2B5EF4-FFF2-40B4-BE49-F238E27FC236}">
                  <a16:creationId xmlns:a16="http://schemas.microsoft.com/office/drawing/2014/main" id="{E56E8CC9-1C27-B93B-599D-685D4254F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6040" y="2672987"/>
              <a:ext cx="5131088" cy="301451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72283AE-1922-8531-3EC3-4EF1AE59D84E}"/>
                </a:ext>
              </a:extLst>
            </p:cNvPr>
            <p:cNvCxnSpPr>
              <a:cxnSpLocks/>
            </p:cNvCxnSpPr>
            <p:nvPr/>
          </p:nvCxnSpPr>
          <p:spPr>
            <a:xfrm>
              <a:off x="7087687" y="4402606"/>
              <a:ext cx="4434840" cy="0"/>
            </a:xfrm>
            <a:prstGeom prst="line">
              <a:avLst/>
            </a:prstGeom>
            <a:ln w="19050" cap="flat" cmpd="sng" algn="ctr">
              <a:solidFill>
                <a:schemeClr val="accent5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ED7D6AA-D1F6-4B07-D8F3-9CC1EF23FE8A}"/>
                </a:ext>
              </a:extLst>
            </p:cNvPr>
            <p:cNvCxnSpPr>
              <a:cxnSpLocks/>
            </p:cNvCxnSpPr>
            <p:nvPr/>
          </p:nvCxnSpPr>
          <p:spPr>
            <a:xfrm>
              <a:off x="10319447" y="4402606"/>
              <a:ext cx="0" cy="970610"/>
            </a:xfrm>
            <a:prstGeom prst="line">
              <a:avLst/>
            </a:prstGeom>
            <a:ln w="19050" cap="flat" cmpd="sng" algn="ctr">
              <a:solidFill>
                <a:schemeClr val="accent5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BEE10C7-F858-9E50-A08B-2E668E82E7F4}"/>
                </a:ext>
              </a:extLst>
            </p:cNvPr>
            <p:cNvCxnSpPr>
              <a:cxnSpLocks/>
            </p:cNvCxnSpPr>
            <p:nvPr/>
          </p:nvCxnSpPr>
          <p:spPr>
            <a:xfrm>
              <a:off x="7656617" y="4402606"/>
              <a:ext cx="0" cy="970610"/>
            </a:xfrm>
            <a:prstGeom prst="line">
              <a:avLst/>
            </a:prstGeom>
            <a:ln w="19050" cap="flat" cmpd="sng" algn="ctr">
              <a:solidFill>
                <a:schemeClr val="accent5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709209D-93DE-3F21-6DF3-7E26B958EB32}"/>
                  </a:ext>
                </a:extLst>
              </p:cNvPr>
              <p:cNvSpPr txBox="1"/>
              <p:nvPr/>
            </p:nvSpPr>
            <p:spPr bwMode="auto">
              <a:xfrm>
                <a:off x="1959056" y="2111983"/>
                <a:ext cx="2520280" cy="338554"/>
              </a:xfrm>
              <a:prstGeom prst="rect">
                <a:avLst/>
              </a:prstGeom>
              <a:noFill/>
              <a:ln w="3175"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rtlCol="0">
                <a:spAutoFit/>
              </a:bodyPr>
              <a:lstStyle/>
              <a:p>
                <a:pPr marL="0" indent="0" algn="ctr">
                  <a:spcBef>
                    <a:spcPts val="1200"/>
                  </a:spcBef>
                  <a:spcAft>
                    <a:spcPts val="450"/>
                  </a:spcAft>
                  <a:buNone/>
                </a:pPr>
                <a:r>
                  <a:rPr lang="zh-CN" altLang="en-US" sz="1600" dirty="0">
                    <a:solidFill>
                      <a:srgbClr val="00B0F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第一次迭代</a:t>
                </a:r>
                <a:r>
                  <a:rPr lang="en-US" altLang="zh-CN" sz="1600" dirty="0">
                    <a:solidFill>
                      <a:srgbClr val="00B0F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6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𝑎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rgbClr val="00B0F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709209D-93DE-3F21-6DF3-7E26B958EB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59056" y="2111983"/>
                <a:ext cx="2520280" cy="338554"/>
              </a:xfrm>
              <a:prstGeom prst="rect">
                <a:avLst/>
              </a:prstGeom>
              <a:blipFill>
                <a:blip r:embed="rId3"/>
                <a:stretch>
                  <a:fillRect t="-5357" b="-21429"/>
                </a:stretch>
              </a:blipFill>
              <a:ln w="3175"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D4886C1-A511-BDE5-6D09-8A640FD14D34}"/>
                  </a:ext>
                </a:extLst>
              </p:cNvPr>
              <p:cNvSpPr txBox="1"/>
              <p:nvPr/>
            </p:nvSpPr>
            <p:spPr bwMode="auto">
              <a:xfrm>
                <a:off x="8152979" y="2111983"/>
                <a:ext cx="2304256" cy="338554"/>
              </a:xfrm>
              <a:prstGeom prst="rect">
                <a:avLst/>
              </a:prstGeom>
              <a:noFill/>
              <a:ln w="3175"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1200"/>
                  </a:spcBef>
                  <a:spcAft>
                    <a:spcPts val="450"/>
                  </a:spcAft>
                </a:pPr>
                <a:r>
                  <a:rPr lang="zh-CN" altLang="en-US" sz="1600" dirty="0">
                    <a:solidFill>
                      <a:srgbClr val="00B0F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最后一次迭代</a:t>
                </a:r>
                <a:r>
                  <a:rPr lang="en-US" altLang="zh-CN" sz="1600" dirty="0">
                    <a:solidFill>
                      <a:srgbClr val="00B0F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6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𝑎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17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rgbClr val="00B0F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D4886C1-A511-BDE5-6D09-8A640FD14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52979" y="2111983"/>
                <a:ext cx="2304256" cy="338554"/>
              </a:xfrm>
              <a:prstGeom prst="rect">
                <a:avLst/>
              </a:prstGeom>
              <a:blipFill>
                <a:blip r:embed="rId4"/>
                <a:stretch>
                  <a:fillRect t="-5357" b="-21429"/>
                </a:stretch>
              </a:blipFill>
              <a:ln w="3175"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 descr="A graph of a function&#10;&#10;AI-generated content may be incorrect.">
            <a:extLst>
              <a:ext uri="{FF2B5EF4-FFF2-40B4-BE49-F238E27FC236}">
                <a16:creationId xmlns:a16="http://schemas.microsoft.com/office/drawing/2014/main" id="{3CA3591C-7CCD-90EB-0F98-07CBBA0550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41" y="2590391"/>
            <a:ext cx="4889511" cy="31209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82630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130" descr="A graph of a graph&#10;&#10;AI-generated content may be incorrect.">
            <a:extLst>
              <a:ext uri="{FF2B5EF4-FFF2-40B4-BE49-F238E27FC236}">
                <a16:creationId xmlns:a16="http://schemas.microsoft.com/office/drawing/2014/main" id="{C5FD39A0-DAA8-5D3F-33C7-E3DC7F7538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961" y="2060848"/>
            <a:ext cx="6515665" cy="42523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06223B-A243-B925-F1CC-EDE5AF9ED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zh-CN" altLang="en-US" kern="1200" dirty="0">
                <a:latin typeface="仿宋" panose="02010609060101010101" pitchFamily="49" charset="-122"/>
                <a:ea typeface="仿宋" panose="02010609060101010101" pitchFamily="49" charset="-122"/>
              </a:rPr>
              <a:t>方法测试 </a:t>
            </a:r>
            <a:r>
              <a:rPr lang="en-US" altLang="zh-CN" kern="1200" dirty="0">
                <a:latin typeface="仿宋" panose="02010609060101010101" pitchFamily="49" charset="-122"/>
                <a:ea typeface="仿宋" panose="02010609060101010101" pitchFamily="49" charset="-122"/>
              </a:rPr>
              <a:t>&amp; </a:t>
            </a:r>
            <a:r>
              <a:rPr lang="zh-CN" altLang="en-US" kern="1200" dirty="0">
                <a:latin typeface="仿宋" panose="02010609060101010101" pitchFamily="49" charset="-122"/>
                <a:ea typeface="仿宋" panose="02010609060101010101" pitchFamily="49" charset="-122"/>
              </a:rPr>
              <a:t>初步探索</a:t>
            </a:r>
            <a:endParaRPr lang="en-US" kern="12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7666200-9444-4820-551F-958DC18224CE}"/>
              </a:ext>
            </a:extLst>
          </p:cNvPr>
          <p:cNvGrpSpPr/>
          <p:nvPr/>
        </p:nvGrpSpPr>
        <p:grpSpPr>
          <a:xfrm>
            <a:off x="1127448" y="2315881"/>
            <a:ext cx="2868913" cy="3546227"/>
            <a:chOff x="479376" y="2312025"/>
            <a:chExt cx="2868913" cy="3546227"/>
          </a:xfrm>
        </p:grpSpPr>
        <p:pic>
          <p:nvPicPr>
            <p:cNvPr id="83" name="Picture 82" descr="A graph of a curve&#10;&#10;AI-generated content may be incorrect.">
              <a:extLst>
                <a:ext uri="{FF2B5EF4-FFF2-40B4-BE49-F238E27FC236}">
                  <a16:creationId xmlns:a16="http://schemas.microsoft.com/office/drawing/2014/main" id="{461AA8F7-50E5-51CE-AF0A-A2BCA361EF46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867" t="8668" r="4441" b="23541"/>
            <a:stretch>
              <a:fillRect/>
            </a:stretch>
          </p:blipFill>
          <p:spPr>
            <a:xfrm>
              <a:off x="479376" y="2312025"/>
              <a:ext cx="2868913" cy="3546227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</p:pic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61CFAD6B-3F17-48B4-413E-7031073E4A69}"/>
                </a:ext>
              </a:extLst>
            </p:cNvPr>
            <p:cNvGrpSpPr/>
            <p:nvPr/>
          </p:nvGrpSpPr>
          <p:grpSpPr>
            <a:xfrm>
              <a:off x="1199457" y="3276598"/>
              <a:ext cx="2087286" cy="1806356"/>
              <a:chOff x="1199457" y="3240143"/>
              <a:chExt cx="2087286" cy="1760362"/>
            </a:xfrm>
          </p:grpSpPr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2C866E6-B120-6A1C-DD1E-4045F3669E05}"/>
                  </a:ext>
                </a:extLst>
              </p:cNvPr>
              <p:cNvSpPr txBox="1"/>
              <p:nvPr/>
            </p:nvSpPr>
            <p:spPr bwMode="auto">
              <a:xfrm>
                <a:off x="1199457" y="4700565"/>
                <a:ext cx="2087286" cy="299940"/>
              </a:xfrm>
              <a:prstGeom prst="rect">
                <a:avLst/>
              </a:prstGeom>
              <a:noFill/>
              <a:ln w="3175"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rtlCol="0">
                <a:spAutoFit/>
              </a:bodyPr>
              <a:lstStyle/>
              <a:p>
                <a:pPr marL="0" indent="0" algn="ctr">
                  <a:spcBef>
                    <a:spcPts val="1200"/>
                  </a:spcBef>
                  <a:spcAft>
                    <a:spcPts val="450"/>
                  </a:spcAft>
                  <a:buNone/>
                </a:pPr>
                <a:r>
                  <a:rPr lang="zh-CN" altLang="en-US" sz="1400" dirty="0">
                    <a:solidFill>
                      <a:srgbClr val="00B0F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模型可能低估</a:t>
                </a:r>
                <a:endParaRPr lang="en-US" sz="1400" dirty="0">
                  <a:solidFill>
                    <a:srgbClr val="00B0F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86" name="Straight Arrow Connector 85">
                <a:extLst>
                  <a:ext uri="{FF2B5EF4-FFF2-40B4-BE49-F238E27FC236}">
                    <a16:creationId xmlns:a16="http://schemas.microsoft.com/office/drawing/2014/main" id="{6BA3D23D-36F3-D84A-1750-8618505E3D62}"/>
                  </a:ext>
                </a:extLst>
              </p:cNvPr>
              <p:cNvCxnSpPr>
                <a:cxnSpLocks/>
                <a:endCxn id="85" idx="0"/>
              </p:cNvCxnSpPr>
              <p:nvPr/>
            </p:nvCxnSpPr>
            <p:spPr>
              <a:xfrm flipH="1">
                <a:off x="2243100" y="3240143"/>
                <a:ext cx="192322" cy="1460422"/>
              </a:xfrm>
              <a:prstGeom prst="straightConnector1">
                <a:avLst/>
              </a:prstGeom>
              <a:ln w="12700"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Arrow Connector 86">
                <a:extLst>
                  <a:ext uri="{FF2B5EF4-FFF2-40B4-BE49-F238E27FC236}">
                    <a16:creationId xmlns:a16="http://schemas.microsoft.com/office/drawing/2014/main" id="{FF4D1BD9-759F-1E6B-6F56-78F46805F4A6}"/>
                  </a:ext>
                </a:extLst>
              </p:cNvPr>
              <p:cNvCxnSpPr>
                <a:cxnSpLocks/>
                <a:endCxn id="85" idx="0"/>
              </p:cNvCxnSpPr>
              <p:nvPr/>
            </p:nvCxnSpPr>
            <p:spPr>
              <a:xfrm>
                <a:off x="1836121" y="3833115"/>
                <a:ext cx="406979" cy="867450"/>
              </a:xfrm>
              <a:prstGeom prst="straightConnector1">
                <a:avLst/>
              </a:prstGeom>
              <a:ln w="12700"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2A3E5A90-FD38-224E-E10B-F80DD6917B48}"/>
                  </a:ext>
                </a:extLst>
              </p:cNvPr>
              <p:cNvSpPr txBox="1"/>
              <p:nvPr/>
            </p:nvSpPr>
            <p:spPr bwMode="auto">
              <a:xfrm>
                <a:off x="1089908" y="1342464"/>
                <a:ext cx="10012184" cy="850617"/>
              </a:xfrm>
              <a:prstGeom prst="rect">
                <a:avLst/>
              </a:prstGeom>
              <a:noFill/>
              <a:ln w="3175"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zh-CN" alt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仅利用</a:t>
                </a:r>
                <a:r>
                  <a:rPr lang="en-US" altLang="zh-CN" sz="1600" dirty="0">
                    <a:solidFill>
                      <a:srgbClr val="00B0F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35</a:t>
                </a:r>
                <a:r>
                  <a:rPr lang="zh-CN" altLang="en-US" sz="1600" dirty="0">
                    <a:solidFill>
                      <a:srgbClr val="00B0F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个耀发</a:t>
                </a:r>
                <a:endParaRPr lang="en-US" altLang="zh-CN" sz="1600" dirty="0">
                  <a:solidFill>
                    <a:srgbClr val="00B0F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zh-CN" alt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利用简单的反推（</a:t>
                </a:r>
                <a14:m>
                  <m:oMath xmlns:m="http://schemas.openxmlformats.org/officeDocument/2006/math">
                    <m:r>
                      <a:rPr lang="en-US" altLang="zh-CN" sz="1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altLang="zh-CN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=1.24 </m:t>
                    </m:r>
                    <m:sSub>
                      <m:sSubPr>
                        <m:ctrlPr>
                          <a:rPr lang="en-US" altLang="zh-CN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m:rPr>
                            <m:sty m:val="p"/>
                          </m:rPr>
                          <a:rPr lang="en-US" altLang="zh-CN" sz="1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altLang="zh-CN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altLang="zh-CN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en-US" altLang="zh-CN" sz="1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TeV</m:t>
                    </m:r>
                  </m:oMath>
                </a14:m>
                <a:r>
                  <a:rPr lang="zh-CN" alt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）</a:t>
                </a:r>
                <a:endParaRPr lang="en-US" altLang="zh-CN" sz="1600" dirty="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zh-CN" alt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能</a:t>
                </a:r>
                <a:r>
                  <a:rPr lang="zh-CN" altLang="en-US" sz="1600" dirty="0">
                    <a:solidFill>
                      <a:srgbClr val="00B0F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区分</a:t>
                </a:r>
                <a:r>
                  <a:rPr lang="zh-CN" alt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出高估与低估的区域</a:t>
                </a:r>
                <a:endParaRPr lang="en-US" dirty="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2A3E5A90-FD38-224E-E10B-F80DD6917B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9908" y="1342464"/>
                <a:ext cx="10012184" cy="850617"/>
              </a:xfrm>
              <a:prstGeom prst="rect">
                <a:avLst/>
              </a:prstGeom>
              <a:blipFill>
                <a:blip r:embed="rId4"/>
                <a:stretch>
                  <a:fillRect l="-244" t="-2857" b="-7143"/>
                </a:stretch>
              </a:blipFill>
              <a:ln w="3175"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38AEA902-8AFA-02F0-1820-79C59C304029}"/>
              </a:ext>
            </a:extLst>
          </p:cNvPr>
          <p:cNvCxnSpPr>
            <a:cxnSpLocks/>
            <a:endCxn id="96" idx="2"/>
          </p:cNvCxnSpPr>
          <p:nvPr/>
        </p:nvCxnSpPr>
        <p:spPr>
          <a:xfrm flipH="1" flipV="1">
            <a:off x="10198754" y="3590558"/>
            <a:ext cx="73710" cy="918562"/>
          </a:xfrm>
          <a:prstGeom prst="straightConnector1">
            <a:avLst/>
          </a:prstGeom>
          <a:ln w="12700"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E87AEE81-6E5E-3018-404B-37AF2CA3335A}"/>
              </a:ext>
            </a:extLst>
          </p:cNvPr>
          <p:cNvSpPr txBox="1"/>
          <p:nvPr/>
        </p:nvSpPr>
        <p:spPr bwMode="auto">
          <a:xfrm>
            <a:off x="9201668" y="3282781"/>
            <a:ext cx="1994172" cy="307777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indent="0" algn="ctr">
              <a:spcBef>
                <a:spcPts val="1200"/>
              </a:spcBef>
              <a:spcAft>
                <a:spcPts val="450"/>
              </a:spcAft>
              <a:buNone/>
            </a:pPr>
            <a:r>
              <a:rPr lang="zh-CN" altLang="en-US" sz="14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模型可能高估</a:t>
            </a:r>
            <a:endParaRPr lang="en-US" sz="1400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0100B19D-9424-E7F3-BF0E-10CD34920673}"/>
              </a:ext>
            </a:extLst>
          </p:cNvPr>
          <p:cNvCxnSpPr>
            <a:cxnSpLocks/>
          </p:cNvCxnSpPr>
          <p:nvPr/>
        </p:nvCxnSpPr>
        <p:spPr>
          <a:xfrm flipV="1">
            <a:off x="9707807" y="3806001"/>
            <a:ext cx="488294" cy="919143"/>
          </a:xfrm>
          <a:prstGeom prst="straightConnector1">
            <a:avLst/>
          </a:prstGeom>
          <a:ln w="12700"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>
            <a:extLst>
              <a:ext uri="{FF2B5EF4-FFF2-40B4-BE49-F238E27FC236}">
                <a16:creationId xmlns:a16="http://schemas.microsoft.com/office/drawing/2014/main" id="{E8622D41-8900-B24F-28F2-F4C22BB9C9F7}"/>
              </a:ext>
            </a:extLst>
          </p:cNvPr>
          <p:cNvSpPr/>
          <p:nvPr/>
        </p:nvSpPr>
        <p:spPr>
          <a:xfrm>
            <a:off x="5781021" y="4031653"/>
            <a:ext cx="520394" cy="1152128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8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6472FB85-6111-E219-B259-2A88B4031DE9}"/>
              </a:ext>
            </a:extLst>
          </p:cNvPr>
          <p:cNvCxnSpPr>
            <a:cxnSpLocks/>
            <a:stCxn id="92" idx="1"/>
            <a:endCxn id="83" idx="3"/>
          </p:cNvCxnSpPr>
          <p:nvPr/>
        </p:nvCxnSpPr>
        <p:spPr>
          <a:xfrm flipH="1" flipV="1">
            <a:off x="3996361" y="4088995"/>
            <a:ext cx="1784660" cy="518722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BEEEC8C1-DC5A-4E9F-91BD-35B912497D0A}"/>
              </a:ext>
            </a:extLst>
          </p:cNvPr>
          <p:cNvGrpSpPr/>
          <p:nvPr/>
        </p:nvGrpSpPr>
        <p:grpSpPr>
          <a:xfrm>
            <a:off x="6180736" y="3329871"/>
            <a:ext cx="4069082" cy="1547848"/>
            <a:chOff x="6684792" y="3458540"/>
            <a:chExt cx="4069082" cy="1547848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A60503E-04AA-3FDD-58B8-BB8818168733}"/>
                </a:ext>
              </a:extLst>
            </p:cNvPr>
            <p:cNvSpPr txBox="1"/>
            <p:nvPr/>
          </p:nvSpPr>
          <p:spPr bwMode="auto">
            <a:xfrm rot="19436250">
              <a:off x="7849648" y="4262402"/>
              <a:ext cx="2904226" cy="743986"/>
            </a:xfrm>
            <a:prstGeom prst="rect">
              <a:avLst/>
            </a:prstGeom>
            <a:noFill/>
            <a:ln w="3175"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marL="0" indent="0" algn="ctr">
                <a:lnSpc>
                  <a:spcPct val="150000"/>
                </a:lnSpc>
                <a:spcBef>
                  <a:spcPts val="1200"/>
                </a:spcBef>
                <a:spcAft>
                  <a:spcPts val="450"/>
                </a:spcAft>
                <a:buNone/>
              </a:pPr>
              <a:r>
                <a:rPr lang="en-US" sz="3200" dirty="0">
                  <a:solidFill>
                    <a:schemeClr val="bg1">
                      <a:lumMod val="85000"/>
                      <a:alpha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Preliminary!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A1A8B03-5D0F-DBD3-6D80-161E3B76653E}"/>
                </a:ext>
              </a:extLst>
            </p:cNvPr>
            <p:cNvSpPr txBox="1"/>
            <p:nvPr/>
          </p:nvSpPr>
          <p:spPr bwMode="auto">
            <a:xfrm rot="19436250">
              <a:off x="6684792" y="3458540"/>
              <a:ext cx="2904226" cy="743986"/>
            </a:xfrm>
            <a:prstGeom prst="rect">
              <a:avLst/>
            </a:prstGeom>
            <a:noFill/>
            <a:ln w="3175"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marL="0" indent="0" algn="ctr">
                <a:lnSpc>
                  <a:spcPct val="150000"/>
                </a:lnSpc>
                <a:spcBef>
                  <a:spcPts val="1200"/>
                </a:spcBef>
                <a:spcAft>
                  <a:spcPts val="450"/>
                </a:spcAft>
                <a:buNone/>
              </a:pPr>
              <a:r>
                <a:rPr lang="en-US" sz="3200" dirty="0">
                  <a:solidFill>
                    <a:schemeClr val="bg1">
                      <a:lumMod val="85000"/>
                      <a:alpha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Preliminary!</a:t>
              </a:r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B3E247E6-F2F5-1129-D755-34FE47B7949B}"/>
              </a:ext>
            </a:extLst>
          </p:cNvPr>
          <p:cNvSpPr txBox="1"/>
          <p:nvPr/>
        </p:nvSpPr>
        <p:spPr bwMode="auto">
          <a:xfrm rot="19436250">
            <a:off x="874790" y="3852489"/>
            <a:ext cx="2904226" cy="743986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50000"/>
              </a:lnSpc>
              <a:spcBef>
                <a:spcPts val="1200"/>
              </a:spcBef>
              <a:spcAft>
                <a:spcPts val="450"/>
              </a:spcAft>
              <a:buNone/>
            </a:pPr>
            <a:r>
              <a:rPr lang="en-US" sz="3200" dirty="0">
                <a:solidFill>
                  <a:schemeClr val="bg1">
                    <a:lumMod val="85000"/>
                    <a:alpha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Preliminary!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1E7A8ED7-F4BC-F896-04BC-DD45A43794D9}"/>
              </a:ext>
            </a:extLst>
          </p:cNvPr>
          <p:cNvSpPr txBox="1"/>
          <p:nvPr/>
        </p:nvSpPr>
        <p:spPr bwMode="auto">
          <a:xfrm>
            <a:off x="1127448" y="2348880"/>
            <a:ext cx="2126914" cy="523220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indent="0" algn="ctr">
              <a:spcBef>
                <a:spcPts val="1200"/>
              </a:spcBef>
              <a:spcAft>
                <a:spcPts val="450"/>
              </a:spcAft>
              <a:buNone/>
            </a:pP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声明：这一段由系统误差主导</a:t>
            </a:r>
            <a:endParaRPr lang="en-US" sz="14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184A69D4-1298-04D9-170E-5621B3516D64}"/>
              </a:ext>
            </a:extLst>
          </p:cNvPr>
          <p:cNvGrpSpPr/>
          <p:nvPr/>
        </p:nvGrpSpPr>
        <p:grpSpPr>
          <a:xfrm>
            <a:off x="8328248" y="2367801"/>
            <a:ext cx="1318714" cy="485135"/>
            <a:chOff x="8328248" y="2367801"/>
            <a:chExt cx="1318714" cy="48513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C3E0395F-B8EB-3C63-ABE0-0727A062A9EF}"/>
                    </a:ext>
                  </a:extLst>
                </p:cNvPr>
                <p:cNvSpPr txBox="1"/>
                <p:nvPr/>
              </p:nvSpPr>
              <p:spPr bwMode="auto">
                <a:xfrm>
                  <a:off x="8563176" y="2367801"/>
                  <a:ext cx="773214" cy="341119"/>
                </a:xfrm>
                <a:prstGeom prst="rect">
                  <a:avLst/>
                </a:prstGeom>
                <a:noFill/>
                <a:ln w="3175">
                  <a:noFill/>
                </a:ln>
                <a:extLst>
                  <a:ext uri="{909E8E84-426E-40dd-AFC4-6F175D3DCCD1}">
                    <a14:hiddenFill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marL="0" indent="0" algn="r">
                    <a:spcBef>
                      <a:spcPts val="1200"/>
                    </a:spcBef>
                    <a:spcAft>
                      <a:spcPts val="450"/>
                    </a:spcAft>
                    <a:buNone/>
                  </a:pPr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𝛿</m:t>
                        </m:r>
                        <m:r>
                          <a:rPr lang="en-US" sz="1200" b="0" i="1" dirty="0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=0.5</m:t>
                        </m:r>
                      </m:oMath>
                    </m:oMathPara>
                  </a14:m>
                  <a:endParaRPr lang="en-US" sz="1200" dirty="0">
                    <a:solidFill>
                      <a:schemeClr val="bg1">
                        <a:lumMod val="6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C3E0395F-B8EB-3C63-ABE0-0727A062A9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563176" y="2367801"/>
                  <a:ext cx="773214" cy="34111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3175"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9CD98876-E3D5-76C0-CAC1-C33B7C06643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300369" y="2548543"/>
              <a:ext cx="346593" cy="60831"/>
            </a:xfrm>
            <a:prstGeom prst="straightConnector1">
              <a:avLst/>
            </a:prstGeom>
            <a:ln w="12700"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A9858349-616E-9F2E-D34C-A349D6D781B1}"/>
                </a:ext>
              </a:extLst>
            </p:cNvPr>
            <p:cNvSpPr txBox="1"/>
            <p:nvPr/>
          </p:nvSpPr>
          <p:spPr bwMode="auto">
            <a:xfrm>
              <a:off x="8328248" y="2575937"/>
              <a:ext cx="1008142" cy="276999"/>
            </a:xfrm>
            <a:prstGeom prst="rect">
              <a:avLst/>
            </a:prstGeom>
            <a:noFill/>
            <a:ln w="3175"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marL="0" indent="0" algn="r">
                <a:spcBef>
                  <a:spcPts val="1200"/>
                </a:spcBef>
                <a:spcAft>
                  <a:spcPts val="450"/>
                </a:spcAft>
                <a:buNone/>
              </a:pPr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ea typeface="微软雅黑" panose="020B0503020204020204" pitchFamily="34" charset="-122"/>
                </a:rPr>
                <a:t>Input model</a:t>
              </a:r>
            </a:p>
          </p:txBody>
        </p:sp>
        <p:cxnSp>
          <p:nvCxnSpPr>
            <p:cNvPr id="147" name="Straight Arrow Connector 146">
              <a:extLst>
                <a:ext uri="{FF2B5EF4-FFF2-40B4-BE49-F238E27FC236}">
                  <a16:creationId xmlns:a16="http://schemas.microsoft.com/office/drawing/2014/main" id="{58E381C5-1C1F-9676-C7C6-82F2030CB95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300369" y="2716819"/>
              <a:ext cx="346593" cy="60831"/>
            </a:xfrm>
            <a:prstGeom prst="straightConnector1">
              <a:avLst/>
            </a:prstGeom>
            <a:ln w="12700"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58185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F4211-FAB2-A5CA-C714-2130A4ADD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0395"/>
            <a:ext cx="10972800" cy="990600"/>
          </a:xfrm>
        </p:spPr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研究计划</a:t>
            </a:r>
            <a:endParaRPr lang="en-US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4" name="Body-1">
            <a:extLst>
              <a:ext uri="{FF2B5EF4-FFF2-40B4-BE49-F238E27FC236}">
                <a16:creationId xmlns:a16="http://schemas.microsoft.com/office/drawing/2014/main" id="{60934901-264A-FE36-402E-635DCABC5ACA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>
          <a:xfrm>
            <a:off x="1120219" y="1552856"/>
            <a:ext cx="10462180" cy="36712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Tx/>
              <a:buChar char="-"/>
            </a:pP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 </a:t>
            </a: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PEC/sub-PEC </a:t>
            </a: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本征谱假设下做</a:t>
            </a:r>
            <a:r>
              <a:rPr lang="zh-CN" altLang="en-US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多种谱参数</a:t>
            </a: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假设测试</a:t>
            </a:r>
            <a:endParaRPr lang="en-US" altLang="zh-CN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endParaRPr lang="zh-CN" altLang="en-US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Tx/>
              <a:buChar char="-"/>
            </a:pP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一些可能的本征谱谱型：由做物理模型的同行直接提供</a:t>
            </a:r>
            <a:r>
              <a:rPr lang="zh-CN" altLang="en-US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数值模型、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IC</a:t>
            </a:r>
            <a:r>
              <a:rPr lang="zh-CN" altLang="en-US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模型</a:t>
            </a: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等</a:t>
            </a:r>
            <a:endParaRPr lang="en-US" altLang="zh-CN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Tx/>
              <a:buChar char="-"/>
            </a:pPr>
            <a:endParaRPr lang="en-US" altLang="zh-CN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Tx/>
              <a:buChar char="-"/>
            </a:pP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基于</a:t>
            </a:r>
            <a:r>
              <a:rPr lang="zh-CN" altLang="en-US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不同的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EBL</a:t>
            </a:r>
            <a:r>
              <a:rPr lang="zh-CN" altLang="en-US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模型</a:t>
            </a: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进行修正</a:t>
            </a:r>
          </a:p>
          <a:p>
            <a:pPr marL="342900" indent="-3429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Tx/>
              <a:buChar char="-"/>
            </a:pPr>
            <a:endParaRPr lang="en-US" altLang="zh-CN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Tx/>
              <a:buChar char="-"/>
            </a:pP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发展为一套扫描工具，对不同的源应用</a:t>
            </a:r>
            <a:endParaRPr lang="en-US" altLang="zh-CN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FontTx/>
              <a:buChar char="-"/>
            </a:pP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红移</a:t>
            </a: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模型依赖不确定性，进一步加大误差</a:t>
            </a:r>
            <a:endParaRPr lang="en-US" altLang="zh-CN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90000"/>
              </a:lnSpc>
              <a:spcAft>
                <a:spcPts val="1200"/>
              </a:spcAft>
              <a:buFontTx/>
              <a:buChar char="-"/>
            </a:pP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统计量太少，</a:t>
            </a: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TS of </a:t>
            </a:r>
            <a:r>
              <a:rPr lang="zh-CN" altLang="en-US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其它 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AGN  &lt; TS of Mrk 421</a:t>
            </a: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，权重太低</a:t>
            </a:r>
          </a:p>
          <a:p>
            <a:pPr marL="342900" indent="-3429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Tx/>
              <a:buChar char="-"/>
            </a:pPr>
            <a:endParaRPr lang="en-US" altLang="zh-CN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新月形 2">
            <a:extLst>
              <a:ext uri="{FF2B5EF4-FFF2-40B4-BE49-F238E27FC236}">
                <a16:creationId xmlns:a16="http://schemas.microsoft.com/office/drawing/2014/main" id="{38C0D6AF-C1F5-1A26-807D-AAAAE3F4676F}"/>
              </a:ext>
            </a:extLst>
          </p:cNvPr>
          <p:cNvSpPr/>
          <p:nvPr/>
        </p:nvSpPr>
        <p:spPr>
          <a:xfrm>
            <a:off x="752555" y="1665386"/>
            <a:ext cx="306987" cy="3671273"/>
          </a:xfrm>
          <a:prstGeom prst="mo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68144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48276-CEB9-60EA-C063-BAACEF13D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5697"/>
            <a:ext cx="3200400" cy="423811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总结与展望</a:t>
            </a:r>
            <a:endParaRPr lang="en-US" altLang="zh-CN" sz="4400" kern="12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graphicFrame>
        <p:nvGraphicFramePr>
          <p:cNvPr id="8" name="内容占位符 2">
            <a:extLst>
              <a:ext uri="{FF2B5EF4-FFF2-40B4-BE49-F238E27FC236}">
                <a16:creationId xmlns:a16="http://schemas.microsoft.com/office/drawing/2014/main" id="{79907B4D-3521-F01A-7FF1-B674858469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3596057"/>
              </p:ext>
            </p:extLst>
          </p:nvPr>
        </p:nvGraphicFramePr>
        <p:xfrm>
          <a:off x="5484139" y="477540"/>
          <a:ext cx="63016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113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fermi.gsfc.nasa.gov/scie...">
            <a:extLst>
              <a:ext uri="{FF2B5EF4-FFF2-40B4-BE49-F238E27FC236}">
                <a16:creationId xmlns:a16="http://schemas.microsoft.com/office/drawing/2014/main" id="{29A01808-B6C1-049E-FC9A-970EDA9C8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4"/>
          <a:stretch>
            <a:fillRect/>
          </a:stretch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A9ACB42-03A4-2FCE-B64C-23411AB0B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7273" y="1128637"/>
            <a:ext cx="4264727" cy="1899912"/>
          </a:xfrm>
        </p:spPr>
        <p:txBody>
          <a:bodyPr>
            <a:normAutofit fontScale="90000"/>
          </a:bodyPr>
          <a:lstStyle/>
          <a:p>
            <a:r>
              <a:rPr lang="zh-CN" altLang="en-US" sz="4000" b="1" dirty="0">
                <a:latin typeface="仿宋" panose="02010609060101010101" pitchFamily="49" charset="-122"/>
                <a:ea typeface="仿宋" panose="02010609060101010101" pitchFamily="49" charset="-122"/>
              </a:rPr>
              <a:t>河外背景光</a:t>
            </a:r>
            <a:r>
              <a:rPr lang="en-US" altLang="zh-CN" sz="4000" b="1" dirty="0">
                <a:latin typeface="仿宋" panose="02010609060101010101" pitchFamily="49" charset="-122"/>
                <a:ea typeface="仿宋" panose="02010609060101010101" pitchFamily="49" charset="-122"/>
              </a:rPr>
              <a:t>(Extragalactic Background Light, EBL)</a:t>
            </a:r>
            <a:endParaRPr lang="zh-CN" altLang="en-US" sz="40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5C0130E-F721-D6FC-FB62-F545730A0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596" y="6492865"/>
            <a:ext cx="5310908" cy="365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chemeClr val="bg1"/>
                </a:solidFill>
              </a:rPr>
              <a:t>Credit: NASA/DOE/Fermi LAT Collaboration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C515E9FB-6881-458A-5DFC-E49994238578}"/>
              </a:ext>
            </a:extLst>
          </p:cNvPr>
          <p:cNvSpPr txBox="1"/>
          <p:nvPr/>
        </p:nvSpPr>
        <p:spPr bwMode="auto">
          <a:xfrm>
            <a:off x="8219192" y="3581779"/>
            <a:ext cx="3680888" cy="2722991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zh-CN" altLang="en-US" sz="2600" dirty="0">
                <a:latin typeface="楷体" panose="02010609060101010101" pitchFamily="49" charset="-122"/>
                <a:ea typeface="楷体" panose="02010609060101010101" pitchFamily="49" charset="-122"/>
              </a:rPr>
              <a:t>河外背景光是宇宙演化过程中所有星系发射的</a:t>
            </a:r>
            <a:r>
              <a:rPr lang="zh-CN" altLang="en-US" sz="2600" dirty="0">
                <a:solidFill>
                  <a:schemeClr val="accent1">
                    <a:lumMod val="60000"/>
                    <a:lumOff val="4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紫外线、光学和红外</a:t>
            </a:r>
            <a:r>
              <a:rPr lang="zh-CN" altLang="en-US" sz="2600" dirty="0">
                <a:latin typeface="楷体" panose="02010609060101010101" pitchFamily="49" charset="-122"/>
                <a:ea typeface="楷体" panose="02010609060101010101" pitchFamily="49" charset="-122"/>
              </a:rPr>
              <a:t>光子形成的弥散辉光。</a:t>
            </a:r>
            <a:endParaRPr lang="en-US" altLang="zh-CN" sz="2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386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F4B9C1-742A-3200-6970-29B4B8DB3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仿宋" panose="02010609060101010101" pitchFamily="49" charset="-122"/>
                <a:ea typeface="仿宋" panose="02010609060101010101" pitchFamily="49" charset="-122"/>
              </a:rPr>
              <a:t>为什么要测量河外背景光？</a:t>
            </a:r>
          </a:p>
        </p:txBody>
      </p:sp>
      <p:grpSp>
        <p:nvGrpSpPr>
          <p:cNvPr id="4" name="Group 16">
            <a:extLst>
              <a:ext uri="{FF2B5EF4-FFF2-40B4-BE49-F238E27FC236}">
                <a16:creationId xmlns:a16="http://schemas.microsoft.com/office/drawing/2014/main" id="{12B48359-748C-48DD-5F0D-3E14AAAE960C}"/>
              </a:ext>
            </a:extLst>
          </p:cNvPr>
          <p:cNvGrpSpPr/>
          <p:nvPr/>
        </p:nvGrpSpPr>
        <p:grpSpPr>
          <a:xfrm>
            <a:off x="335360" y="1505117"/>
            <a:ext cx="6202430" cy="4584007"/>
            <a:chOff x="263352" y="1505117"/>
            <a:chExt cx="6202430" cy="4584007"/>
          </a:xfrm>
        </p:grpSpPr>
        <p:grpSp>
          <p:nvGrpSpPr>
            <p:cNvPr id="5" name="Group 14">
              <a:extLst>
                <a:ext uri="{FF2B5EF4-FFF2-40B4-BE49-F238E27FC236}">
                  <a16:creationId xmlns:a16="http://schemas.microsoft.com/office/drawing/2014/main" id="{BECB7843-A8A3-95A9-0125-8C66BD12AB0B}"/>
                </a:ext>
              </a:extLst>
            </p:cNvPr>
            <p:cNvGrpSpPr/>
            <p:nvPr/>
          </p:nvGrpSpPr>
          <p:grpSpPr>
            <a:xfrm>
              <a:off x="263352" y="1505117"/>
              <a:ext cx="6202430" cy="4584007"/>
              <a:chOff x="263352" y="1505117"/>
              <a:chExt cx="6202430" cy="4584007"/>
            </a:xfrm>
          </p:grpSpPr>
          <p:pic>
            <p:nvPicPr>
              <p:cNvPr id="7" name="Picture 6" descr="A graph of a graph showing different types of data&#10;&#10;AI-generated content may be incorrect.">
                <a:extLst>
                  <a:ext uri="{FF2B5EF4-FFF2-40B4-BE49-F238E27FC236}">
                    <a16:creationId xmlns:a16="http://schemas.microsoft.com/office/drawing/2014/main" id="{6A3FD597-E1F4-8B07-5F8D-4E194BF90F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3352" y="1505117"/>
                <a:ext cx="6202430" cy="4584007"/>
              </a:xfrm>
              <a:prstGeom prst="rect">
                <a:avLst/>
              </a:prstGeom>
            </p:spPr>
          </p:pic>
          <p:sp>
            <p:nvSpPr>
              <p:cNvPr id="8" name="TextBox 11">
                <a:extLst>
                  <a:ext uri="{FF2B5EF4-FFF2-40B4-BE49-F238E27FC236}">
                    <a16:creationId xmlns:a16="http://schemas.microsoft.com/office/drawing/2014/main" id="{B7CBEF78-3A31-4B94-5B6C-463C58823F99}"/>
                  </a:ext>
                </a:extLst>
              </p:cNvPr>
              <p:cNvSpPr txBox="1"/>
              <p:nvPr/>
            </p:nvSpPr>
            <p:spPr bwMode="auto">
              <a:xfrm>
                <a:off x="1278744" y="3380570"/>
                <a:ext cx="1224136" cy="338554"/>
              </a:xfrm>
              <a:prstGeom prst="rect">
                <a:avLst/>
              </a:prstGeom>
              <a:noFill/>
              <a:ln w="3175"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solidFill>
                      <a:srgbClr val="00B0F0"/>
                    </a:solidFill>
                  </a:rPr>
                  <a:t>星光</a:t>
                </a:r>
                <a:endParaRPr lang="en-US" sz="1600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9" name="TextBox 12">
                <a:extLst>
                  <a:ext uri="{FF2B5EF4-FFF2-40B4-BE49-F238E27FC236}">
                    <a16:creationId xmlns:a16="http://schemas.microsoft.com/office/drawing/2014/main" id="{54E22010-A5E7-7106-3009-4E74B1913915}"/>
                  </a:ext>
                </a:extLst>
              </p:cNvPr>
              <p:cNvSpPr txBox="1"/>
              <p:nvPr/>
            </p:nvSpPr>
            <p:spPr bwMode="auto">
              <a:xfrm>
                <a:off x="2502880" y="3256301"/>
                <a:ext cx="1438554" cy="584775"/>
              </a:xfrm>
              <a:prstGeom prst="rect">
                <a:avLst/>
              </a:prstGeom>
              <a:noFill/>
              <a:ln w="3175"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solidFill>
                      <a:srgbClr val="00B0F0"/>
                    </a:solidFill>
                  </a:rPr>
                  <a:t>尘埃再发射光子</a:t>
                </a:r>
                <a:endParaRPr lang="en-US" sz="1600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10" name="TextBox 13">
                <a:extLst>
                  <a:ext uri="{FF2B5EF4-FFF2-40B4-BE49-F238E27FC236}">
                    <a16:creationId xmlns:a16="http://schemas.microsoft.com/office/drawing/2014/main" id="{15B96A7C-5260-B35F-8F5D-39A3AB179683}"/>
                  </a:ext>
                </a:extLst>
              </p:cNvPr>
              <p:cNvSpPr txBox="1"/>
              <p:nvPr/>
            </p:nvSpPr>
            <p:spPr bwMode="auto">
              <a:xfrm>
                <a:off x="5087888" y="2409855"/>
                <a:ext cx="1118321" cy="584775"/>
              </a:xfrm>
              <a:prstGeom prst="rect">
                <a:avLst/>
              </a:prstGeom>
              <a:noFill/>
              <a:ln w="3175"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solidFill>
                      <a:srgbClr val="00B0F0"/>
                    </a:solidFill>
                  </a:rPr>
                  <a:t>大爆炸光子</a:t>
                </a:r>
                <a:endParaRPr lang="en-US" sz="1600" dirty="0">
                  <a:solidFill>
                    <a:srgbClr val="00B0F0"/>
                  </a:solidFill>
                </a:endParaRPr>
              </a:p>
            </p:txBody>
          </p:sp>
        </p:grpSp>
        <p:sp>
          <p:nvSpPr>
            <p:cNvPr id="6" name="TextBox 15">
              <a:extLst>
                <a:ext uri="{FF2B5EF4-FFF2-40B4-BE49-F238E27FC236}">
                  <a16:creationId xmlns:a16="http://schemas.microsoft.com/office/drawing/2014/main" id="{9E00FC34-643C-2B5C-EB05-8BF27C87407D}"/>
                </a:ext>
              </a:extLst>
            </p:cNvPr>
            <p:cNvSpPr txBox="1"/>
            <p:nvPr/>
          </p:nvSpPr>
          <p:spPr bwMode="auto">
            <a:xfrm>
              <a:off x="1279848" y="2132856"/>
              <a:ext cx="1800200" cy="276999"/>
            </a:xfrm>
            <a:prstGeom prst="rect">
              <a:avLst/>
            </a:prstGeom>
            <a:noFill/>
            <a:ln w="3175"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1200" dirty="0"/>
                <a:t>Credit: H. Dole et al./IAS</a:t>
              </a:r>
            </a:p>
          </p:txBody>
        </p:sp>
      </p:grpSp>
      <p:graphicFrame>
        <p:nvGraphicFramePr>
          <p:cNvPr id="18" name="TextBox 7">
            <a:extLst>
              <a:ext uri="{FF2B5EF4-FFF2-40B4-BE49-F238E27FC236}">
                <a16:creationId xmlns:a16="http://schemas.microsoft.com/office/drawing/2014/main" id="{9F73195E-3E3F-AFD4-9993-B54C7DF07C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2509374"/>
              </p:ext>
            </p:extLst>
          </p:nvPr>
        </p:nvGraphicFramePr>
        <p:xfrm>
          <a:off x="6680200" y="1844824"/>
          <a:ext cx="4960416" cy="3888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37377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9F0D5-F766-B64D-7FEC-05C5EEDB8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仿宋" panose="02010609060101010101" pitchFamily="49" charset="-122"/>
                <a:ea typeface="仿宋" panose="02010609060101010101" pitchFamily="49" charset="-122"/>
              </a:rPr>
              <a:t>EBL 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模型与观测现状</a:t>
            </a:r>
            <a:endParaRPr lang="en-US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graphicFrame>
        <p:nvGraphicFramePr>
          <p:cNvPr id="22" name="TextBox 5">
            <a:extLst>
              <a:ext uri="{FF2B5EF4-FFF2-40B4-BE49-F238E27FC236}">
                <a16:creationId xmlns:a16="http://schemas.microsoft.com/office/drawing/2014/main" id="{F25E06AE-F8BA-8F5A-4958-BD876102F5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1998880"/>
              </p:ext>
            </p:extLst>
          </p:nvPr>
        </p:nvGraphicFramePr>
        <p:xfrm>
          <a:off x="191344" y="1196752"/>
          <a:ext cx="612068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9" name="Group 28">
            <a:extLst>
              <a:ext uri="{FF2B5EF4-FFF2-40B4-BE49-F238E27FC236}">
                <a16:creationId xmlns:a16="http://schemas.microsoft.com/office/drawing/2014/main" id="{C38440DB-A4C4-609B-ACAF-DF57436B3751}"/>
              </a:ext>
            </a:extLst>
          </p:cNvPr>
          <p:cNvGrpSpPr/>
          <p:nvPr/>
        </p:nvGrpSpPr>
        <p:grpSpPr>
          <a:xfrm>
            <a:off x="6384032" y="1256144"/>
            <a:ext cx="2699534" cy="1554480"/>
            <a:chOff x="6384032" y="1256144"/>
            <a:chExt cx="2699534" cy="1554480"/>
          </a:xfrm>
        </p:grpSpPr>
        <p:pic>
          <p:nvPicPr>
            <p:cNvPr id="8" name="Picture 7" descr="A graph of a wave&#10;&#10;AI-generated content may be incorrect.">
              <a:extLst>
                <a:ext uri="{FF2B5EF4-FFF2-40B4-BE49-F238E27FC236}">
                  <a16:creationId xmlns:a16="http://schemas.microsoft.com/office/drawing/2014/main" id="{69BBABB3-9783-D94D-D746-4DB8BE0A9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4032" y="1256144"/>
              <a:ext cx="2699534" cy="155448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A58164-0B73-2309-3BA9-02DD8B78477F}"/>
                </a:ext>
              </a:extLst>
            </p:cNvPr>
            <p:cNvSpPr txBox="1"/>
            <p:nvPr/>
          </p:nvSpPr>
          <p:spPr bwMode="auto">
            <a:xfrm>
              <a:off x="7176120" y="2348880"/>
              <a:ext cx="1224136" cy="255263"/>
            </a:xfrm>
            <a:prstGeom prst="rect">
              <a:avLst/>
            </a:prstGeom>
            <a:noFill/>
            <a:ln w="3175"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marL="0" indent="0" algn="l">
                <a:lnSpc>
                  <a:spcPct val="150000"/>
                </a:lnSpc>
                <a:spcBef>
                  <a:spcPts val="1200"/>
                </a:spcBef>
                <a:spcAft>
                  <a:spcPts val="450"/>
                </a:spcAft>
                <a:buNone/>
              </a:pPr>
              <a:r>
                <a:rPr lang="en-US" sz="800" dirty="0">
                  <a:solidFill>
                    <a:srgbClr val="00B0F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Saldana-Lopez 2021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4B2902B-0515-F9CA-36D9-FAAE9AB6D9B9}"/>
              </a:ext>
            </a:extLst>
          </p:cNvPr>
          <p:cNvGrpSpPr/>
          <p:nvPr/>
        </p:nvGrpSpPr>
        <p:grpSpPr>
          <a:xfrm>
            <a:off x="10008834" y="1256144"/>
            <a:ext cx="1991040" cy="1554480"/>
            <a:chOff x="10008834" y="1256144"/>
            <a:chExt cx="1991040" cy="1554480"/>
          </a:xfrm>
        </p:grpSpPr>
        <p:pic>
          <p:nvPicPr>
            <p:cNvPr id="10" name="Picture 9" descr="A graph of a work model&#10;&#10;AI-generated content may be incorrect.">
              <a:extLst>
                <a:ext uri="{FF2B5EF4-FFF2-40B4-BE49-F238E27FC236}">
                  <a16:creationId xmlns:a16="http://schemas.microsoft.com/office/drawing/2014/main" id="{7452FF24-6491-E640-A755-9D7D92D96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8834" y="1256144"/>
              <a:ext cx="1991040" cy="155448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67B35B9-AF70-B44F-1CBA-1C729372082A}"/>
                </a:ext>
              </a:extLst>
            </p:cNvPr>
            <p:cNvSpPr txBox="1"/>
            <p:nvPr/>
          </p:nvSpPr>
          <p:spPr bwMode="auto">
            <a:xfrm>
              <a:off x="11064552" y="2381649"/>
              <a:ext cx="899970" cy="255263"/>
            </a:xfrm>
            <a:prstGeom prst="rect">
              <a:avLst/>
            </a:prstGeom>
            <a:noFill/>
            <a:ln w="3175"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marL="0" indent="0" algn="l">
                <a:lnSpc>
                  <a:spcPct val="150000"/>
                </a:lnSpc>
                <a:spcBef>
                  <a:spcPts val="1200"/>
                </a:spcBef>
                <a:spcAft>
                  <a:spcPts val="450"/>
                </a:spcAft>
                <a:buNone/>
              </a:pPr>
              <a:r>
                <a:rPr lang="en-US" sz="800" dirty="0">
                  <a:solidFill>
                    <a:srgbClr val="00B0F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Finke 2022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41F4B9F-19BD-1F44-9E3B-AC70E1FF9B2B}"/>
              </a:ext>
            </a:extLst>
          </p:cNvPr>
          <p:cNvGrpSpPr/>
          <p:nvPr/>
        </p:nvGrpSpPr>
        <p:grpSpPr>
          <a:xfrm>
            <a:off x="6384032" y="2984336"/>
            <a:ext cx="3486706" cy="1554480"/>
            <a:chOff x="6384032" y="2984336"/>
            <a:chExt cx="3486706" cy="1554480"/>
          </a:xfrm>
        </p:grpSpPr>
        <p:pic>
          <p:nvPicPr>
            <p:cNvPr id="12" name="Picture 11" descr="A graph of a wave&#10;&#10;AI-generated content may be incorrect.">
              <a:extLst>
                <a:ext uri="{FF2B5EF4-FFF2-40B4-BE49-F238E27FC236}">
                  <a16:creationId xmlns:a16="http://schemas.microsoft.com/office/drawing/2014/main" id="{4A8AAACE-8159-7FF2-9A4A-AC8D43FD7DC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4032" y="2984336"/>
              <a:ext cx="3486706" cy="1554480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A998BD7-A4A0-23CE-323C-0AF9EC30D95C}"/>
                </a:ext>
              </a:extLst>
            </p:cNvPr>
            <p:cNvSpPr txBox="1"/>
            <p:nvPr/>
          </p:nvSpPr>
          <p:spPr bwMode="auto">
            <a:xfrm>
              <a:off x="7392144" y="3050625"/>
              <a:ext cx="1152128" cy="255263"/>
            </a:xfrm>
            <a:prstGeom prst="rect">
              <a:avLst/>
            </a:prstGeom>
            <a:noFill/>
            <a:ln w="3175"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marL="0" indent="0" algn="l">
                <a:lnSpc>
                  <a:spcPct val="150000"/>
                </a:lnSpc>
                <a:spcBef>
                  <a:spcPts val="1200"/>
                </a:spcBef>
                <a:spcAft>
                  <a:spcPts val="450"/>
                </a:spcAft>
                <a:buNone/>
              </a:pPr>
              <a:r>
                <a:rPr lang="en-US" sz="800" dirty="0">
                  <a:solidFill>
                    <a:srgbClr val="00B0F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MAGIC+LAT 2019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4EB6FC2-4162-B6E9-CB33-F4EDC9FCB856}"/>
              </a:ext>
            </a:extLst>
          </p:cNvPr>
          <p:cNvGrpSpPr/>
          <p:nvPr/>
        </p:nvGrpSpPr>
        <p:grpSpPr>
          <a:xfrm>
            <a:off x="9798730" y="2984336"/>
            <a:ext cx="2201144" cy="1554480"/>
            <a:chOff x="9798730" y="2984336"/>
            <a:chExt cx="2201144" cy="1554480"/>
          </a:xfrm>
        </p:grpSpPr>
        <p:pic>
          <p:nvPicPr>
            <p:cNvPr id="14" name="Picture 13" descr="A graph with lines and numbers&#10;&#10;AI-generated content may be incorrect.">
              <a:extLst>
                <a:ext uri="{FF2B5EF4-FFF2-40B4-BE49-F238E27FC236}">
                  <a16:creationId xmlns:a16="http://schemas.microsoft.com/office/drawing/2014/main" id="{667DB605-EB4D-603B-3155-9F9EB3DA2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98730" y="2984336"/>
              <a:ext cx="2201144" cy="155448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5548DAD-5AE5-941D-EA3D-B53933FC1618}"/>
                </a:ext>
              </a:extLst>
            </p:cNvPr>
            <p:cNvSpPr txBox="1"/>
            <p:nvPr/>
          </p:nvSpPr>
          <p:spPr bwMode="auto">
            <a:xfrm>
              <a:off x="10012677" y="3050625"/>
              <a:ext cx="907859" cy="255263"/>
            </a:xfrm>
            <a:prstGeom prst="rect">
              <a:avLst/>
            </a:prstGeom>
            <a:noFill/>
            <a:ln w="3175"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marL="0" indent="0" algn="l">
                <a:lnSpc>
                  <a:spcPct val="150000"/>
                </a:lnSpc>
                <a:spcBef>
                  <a:spcPts val="1200"/>
                </a:spcBef>
                <a:spcAft>
                  <a:spcPts val="450"/>
                </a:spcAft>
                <a:buNone/>
              </a:pPr>
              <a:r>
                <a:rPr lang="en-US" sz="800" dirty="0">
                  <a:solidFill>
                    <a:srgbClr val="00B0F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VERITAS 2019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8E1C81A-E86B-838D-12E4-A1D5E0DA1D94}"/>
              </a:ext>
            </a:extLst>
          </p:cNvPr>
          <p:cNvGrpSpPr/>
          <p:nvPr/>
        </p:nvGrpSpPr>
        <p:grpSpPr>
          <a:xfrm>
            <a:off x="6384032" y="4725144"/>
            <a:ext cx="2746350" cy="1554480"/>
            <a:chOff x="6384032" y="4725144"/>
            <a:chExt cx="2746350" cy="1554480"/>
          </a:xfrm>
        </p:grpSpPr>
        <p:pic>
          <p:nvPicPr>
            <p:cNvPr id="16" name="Picture 15" descr="A graph of energy and light&#10;&#10;AI-generated content may be incorrect.">
              <a:extLst>
                <a:ext uri="{FF2B5EF4-FFF2-40B4-BE49-F238E27FC236}">
                  <a16:creationId xmlns:a16="http://schemas.microsoft.com/office/drawing/2014/main" id="{99920748-C8BB-8344-831B-817314069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4032" y="4725144"/>
              <a:ext cx="2746350" cy="1554480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5BE6780-B960-4CB7-4104-B02F6B2B8C1B}"/>
                </a:ext>
              </a:extLst>
            </p:cNvPr>
            <p:cNvSpPr txBox="1"/>
            <p:nvPr/>
          </p:nvSpPr>
          <p:spPr bwMode="auto">
            <a:xfrm>
              <a:off x="7392144" y="5877272"/>
              <a:ext cx="720080" cy="255263"/>
            </a:xfrm>
            <a:prstGeom prst="rect">
              <a:avLst/>
            </a:prstGeom>
            <a:noFill/>
            <a:ln w="3175"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marL="0" indent="0" algn="l">
                <a:lnSpc>
                  <a:spcPct val="150000"/>
                </a:lnSpc>
                <a:spcBef>
                  <a:spcPts val="1200"/>
                </a:spcBef>
                <a:spcAft>
                  <a:spcPts val="450"/>
                </a:spcAft>
                <a:buNone/>
              </a:pPr>
              <a:r>
                <a:rPr lang="en-US" sz="800" dirty="0">
                  <a:solidFill>
                    <a:srgbClr val="00B0F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HESS 2017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B6DB3BF-87A9-60A8-6781-7C434AF88BB6}"/>
              </a:ext>
            </a:extLst>
          </p:cNvPr>
          <p:cNvGrpSpPr/>
          <p:nvPr/>
        </p:nvGrpSpPr>
        <p:grpSpPr>
          <a:xfrm>
            <a:off x="10016861" y="4725144"/>
            <a:ext cx="1983013" cy="1554480"/>
            <a:chOff x="10016861" y="4725144"/>
            <a:chExt cx="1983013" cy="1554480"/>
          </a:xfrm>
        </p:grpSpPr>
        <p:pic>
          <p:nvPicPr>
            <p:cNvPr id="18" name="Picture 17" descr="A graph of a graph showing the number of different colored lines&#10;&#10;AI-generated content may be incorrect.">
              <a:extLst>
                <a:ext uri="{FF2B5EF4-FFF2-40B4-BE49-F238E27FC236}">
                  <a16:creationId xmlns:a16="http://schemas.microsoft.com/office/drawing/2014/main" id="{A69E8266-0D8C-4479-BB89-E8A2A347F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6861" y="4725144"/>
              <a:ext cx="1983013" cy="155448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FDEE12F-71E8-C615-50B4-F7AC5E643484}"/>
                </a:ext>
              </a:extLst>
            </p:cNvPr>
            <p:cNvSpPr txBox="1"/>
            <p:nvPr/>
          </p:nvSpPr>
          <p:spPr bwMode="auto">
            <a:xfrm>
              <a:off x="10920536" y="5045945"/>
              <a:ext cx="792088" cy="255263"/>
            </a:xfrm>
            <a:prstGeom prst="rect">
              <a:avLst/>
            </a:prstGeom>
            <a:noFill/>
            <a:ln w="3175"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marL="0" indent="0" algn="l">
                <a:lnSpc>
                  <a:spcPct val="150000"/>
                </a:lnSpc>
                <a:spcBef>
                  <a:spcPts val="1200"/>
                </a:spcBef>
                <a:spcAft>
                  <a:spcPts val="450"/>
                </a:spcAft>
                <a:buNone/>
              </a:pPr>
              <a:r>
                <a:rPr lang="en-US" sz="800" dirty="0">
                  <a:solidFill>
                    <a:srgbClr val="00B0F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HAWC 2022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86C1C60-39AC-8DB0-74BE-1DD96F439697}"/>
              </a:ext>
            </a:extLst>
          </p:cNvPr>
          <p:cNvSpPr txBox="1"/>
          <p:nvPr/>
        </p:nvSpPr>
        <p:spPr bwMode="auto">
          <a:xfrm rot="16200000">
            <a:off x="-507770" y="3552051"/>
            <a:ext cx="1224136" cy="257956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indent="0" algn="l">
              <a:lnSpc>
                <a:spcPct val="150000"/>
              </a:lnSpc>
              <a:spcBef>
                <a:spcPts val="1200"/>
              </a:spcBef>
              <a:spcAft>
                <a:spcPts val="450"/>
              </a:spcAft>
              <a:buNone/>
            </a:pPr>
            <a:r>
              <a:rPr lang="en-US" sz="800" dirty="0">
                <a:solidFill>
                  <a:schemeClr val="bg1">
                    <a:lumMod val="85000"/>
                    <a:alpha val="50000"/>
                  </a:schemeClr>
                </a:solidFill>
                <a:ea typeface="微软雅黑" panose="020B0503020204020204" pitchFamily="34" charset="-122"/>
              </a:rPr>
              <a:t>Credit: ChatGPT</a:t>
            </a:r>
          </a:p>
        </p:txBody>
      </p:sp>
    </p:spTree>
    <p:extLst>
      <p:ext uri="{BB962C8B-B14F-4D97-AF65-F5344CB8AC3E}">
        <p14:creationId xmlns:p14="http://schemas.microsoft.com/office/powerpoint/2010/main" val="426640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9F0D5-F766-B64D-7FEC-05C5EEDB8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实验观测现状</a:t>
            </a:r>
            <a:endParaRPr lang="en-US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TextBox 5">
                <a:extLst>
                  <a:ext uri="{FF2B5EF4-FFF2-40B4-BE49-F238E27FC236}">
                    <a16:creationId xmlns:a16="http://schemas.microsoft.com/office/drawing/2014/main" id="{F25E06AE-F8BA-8F5A-4958-BD876102F5F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530241434"/>
                  </p:ext>
                </p:extLst>
              </p:nvPr>
            </p:nvGraphicFramePr>
            <p:xfrm>
              <a:off x="191344" y="1196752"/>
              <a:ext cx="11391056" cy="554429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22" name="TextBox 5">
                <a:extLst>
                  <a:ext uri="{FF2B5EF4-FFF2-40B4-BE49-F238E27FC236}">
                    <a16:creationId xmlns:a16="http://schemas.microsoft.com/office/drawing/2014/main" id="{F25E06AE-F8BA-8F5A-4958-BD876102F5F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530241434"/>
                  </p:ext>
                </p:extLst>
              </p:nvPr>
            </p:nvGraphicFramePr>
            <p:xfrm>
              <a:off x="191344" y="1196752"/>
              <a:ext cx="11391056" cy="554429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86C1C60-39AC-8DB0-74BE-1DD96F439697}"/>
              </a:ext>
            </a:extLst>
          </p:cNvPr>
          <p:cNvSpPr txBox="1"/>
          <p:nvPr/>
        </p:nvSpPr>
        <p:spPr bwMode="auto">
          <a:xfrm rot="16200000">
            <a:off x="-507770" y="3552051"/>
            <a:ext cx="1224136" cy="257956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indent="0" algn="l">
              <a:lnSpc>
                <a:spcPct val="150000"/>
              </a:lnSpc>
              <a:spcBef>
                <a:spcPts val="1200"/>
              </a:spcBef>
              <a:spcAft>
                <a:spcPts val="450"/>
              </a:spcAft>
              <a:buNone/>
            </a:pPr>
            <a:r>
              <a:rPr lang="en-US" sz="800" dirty="0">
                <a:solidFill>
                  <a:schemeClr val="bg1">
                    <a:lumMod val="85000"/>
                    <a:alpha val="50000"/>
                  </a:schemeClr>
                </a:solidFill>
                <a:ea typeface="微软雅黑" panose="020B0503020204020204" pitchFamily="34" charset="-122"/>
              </a:rPr>
              <a:t>Credit: ChatGPT</a:t>
            </a:r>
          </a:p>
        </p:txBody>
      </p:sp>
    </p:spTree>
    <p:extLst>
      <p:ext uri="{BB962C8B-B14F-4D97-AF65-F5344CB8AC3E}">
        <p14:creationId xmlns:p14="http://schemas.microsoft.com/office/powerpoint/2010/main" val="3006476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CA2EE-3817-4272-FE2B-4D0177E6C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kern="1200" dirty="0">
                <a:latin typeface="+mj-lt"/>
                <a:ea typeface="+mj-ea"/>
                <a:cs typeface="+mj-cs"/>
              </a:rPr>
              <a:t>AGN Catalogue of LHAASO</a:t>
            </a:r>
          </a:p>
        </p:txBody>
      </p:sp>
      <p:graphicFrame>
        <p:nvGraphicFramePr>
          <p:cNvPr id="6" name="表格 4">
            <a:extLst>
              <a:ext uri="{FF2B5EF4-FFF2-40B4-BE49-F238E27FC236}">
                <a16:creationId xmlns:a16="http://schemas.microsoft.com/office/drawing/2014/main" id="{59815526-54B9-B69B-F9A5-4A71097480A9}"/>
              </a:ext>
            </a:extLst>
          </p:cNvPr>
          <p:cNvGraphicFramePr>
            <a:graphicFrameLocks noGrp="1"/>
          </p:cNvGraphicFramePr>
          <p:nvPr/>
        </p:nvGraphicFramePr>
        <p:xfrm>
          <a:off x="1305317" y="1675227"/>
          <a:ext cx="9581370" cy="4444923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506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1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19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45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02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45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22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762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134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617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ID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Name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Type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RA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DEC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Sig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Dist [deg.]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Z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Variability</a:t>
                      </a: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NGC 4278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LL</a:t>
                      </a:r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AGN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185.05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29.25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8.71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0.03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0.0038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√</a:t>
                      </a: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M 87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FR I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187.75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12.45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8.38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0.07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0.0044 / 16 Mpc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√</a:t>
                      </a: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IC 310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FR I / </a:t>
                      </a:r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BL Lac</a:t>
                      </a:r>
                      <a:endParaRPr lang="en-US" sz="1400" b="0" i="0" u="none" strike="noStrike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49.05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41.25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-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&lt;0.1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0.0189 / 80 Mpc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√</a:t>
                      </a: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NGC 1275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FR I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49.95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41.45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4.90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&lt;0.1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0.0175 / 70 Mpc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√</a:t>
                      </a: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b="1" i="0" u="none" strike="noStrike" dirty="0">
                          <a:solidFill>
                            <a:srgbClr val="00B0F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B0F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Markarian 421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B0F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HBL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b="1" i="0" u="none" strike="noStrike" dirty="0">
                          <a:solidFill>
                            <a:srgbClr val="00B0F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166.05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b="1" i="0" u="none" strike="noStrike" dirty="0">
                          <a:solidFill>
                            <a:srgbClr val="00B0F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38.15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b="1" i="0" u="none" strike="noStrike" dirty="0">
                          <a:solidFill>
                            <a:srgbClr val="00B0F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221.38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b="1" i="0" u="none" strike="noStrike" dirty="0">
                          <a:solidFill>
                            <a:srgbClr val="00B0F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600" b="1" i="0" u="none" strike="noStrike" dirty="0">
                          <a:solidFill>
                            <a:srgbClr val="00B0F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0.031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600" b="1" i="0" u="none" strike="noStrike" dirty="0">
                          <a:solidFill>
                            <a:srgbClr val="00B0F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√</a:t>
                      </a: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Markarian 501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HBL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253.45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39.75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92.54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0.02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0.034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√</a:t>
                      </a: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1ES 1727+502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HBL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262.05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50.15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12.08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0.07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0.055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√</a:t>
                      </a: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8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1ES 1959+650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HBL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299.95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65.15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11.33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0.02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0.048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√</a:t>
                      </a: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HESS J1943+213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HBL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295.95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21.35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10.34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0.06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~0.2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zh-CN" altLang="en-US" sz="1400" b="0" i="0" u="none" strike="noStrike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10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1ES 2344+514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HBL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356.75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51.75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9.33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0.04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0.044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√</a:t>
                      </a: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1ES 1218+304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HBL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185.25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30.05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8.54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&lt;0.1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0.182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zh-CN" altLang="en-US" sz="1400" b="0" i="0" u="none" strike="noStrike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12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RX J0648.7+1516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HBL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101.75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15.15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7.34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&lt;0.1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0.179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zh-CN" altLang="en-US" sz="1400" b="0" i="0" u="none" strike="noStrike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13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H 1426+428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HBL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217.05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42.55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6.86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&lt;0.1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0.129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?</a:t>
                      </a:r>
                      <a:endParaRPr lang="zh-CN" altLang="en-US" sz="1400" b="0" i="0" u="none" strike="noStrike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14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RGB J2056+496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Blazar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314.25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49.65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6.71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?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zh-CN" altLang="en-US" sz="1400" b="0" i="0" u="none" strike="noStrike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1ES 1741+196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HBL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266.05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19.55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5.97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0.084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zh-CN" altLang="en-US" sz="1400" b="0" i="0" u="none" strike="noStrike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16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TXS 0210+515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HBL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33.55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51.75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5.60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0.049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zh-CN" altLang="en-US" sz="1400" b="0" i="0" u="none" strike="noStrike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17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BL Lacertae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IBL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330.75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42.15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7.79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&lt;0.1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0.069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√</a:t>
                      </a: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18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VER J0521+211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IBL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80.45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21.05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5.28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&lt;0.1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?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zh-CN" altLang="en-US" sz="1400" b="0" i="0" u="none" strike="noStrike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749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19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4C +42.22 (New)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BL Lac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104.06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42.6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6.9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&lt;0.1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0.071</a:t>
                      </a:r>
                    </a:p>
                  </a:txBody>
                  <a:tcPr marL="5204" marR="5204" marT="520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√</a:t>
                      </a:r>
                    </a:p>
                  </a:txBody>
                  <a:tcPr marL="5204" marR="5204" marT="5204" marB="0" anchor="ctr"/>
                </a:tc>
                <a:extLst>
                  <a:ext uri="{0D108BD9-81ED-4DB2-BD59-A6C34878D82A}">
                    <a16:rowId xmlns:a16="http://schemas.microsoft.com/office/drawing/2014/main" val="4072028851"/>
                  </a:ext>
                </a:extLst>
              </a:tr>
            </a:tbl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1F6FCA44-4546-573E-B8BC-C394673A52BB}"/>
              </a:ext>
            </a:extLst>
          </p:cNvPr>
          <p:cNvGrpSpPr/>
          <p:nvPr/>
        </p:nvGrpSpPr>
        <p:grpSpPr>
          <a:xfrm>
            <a:off x="933324" y="2222556"/>
            <a:ext cx="10297144" cy="3114724"/>
            <a:chOff x="933324" y="2222556"/>
            <a:chExt cx="10297144" cy="3114724"/>
          </a:xfrm>
        </p:grpSpPr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6E7DB011-D572-8113-D234-BF47724B9E66}"/>
                </a:ext>
              </a:extLst>
            </p:cNvPr>
            <p:cNvSpPr/>
            <p:nvPr/>
          </p:nvSpPr>
          <p:spPr>
            <a:xfrm>
              <a:off x="933324" y="2765131"/>
              <a:ext cx="288032" cy="288032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en-US" dirty="0"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C1E1A877-E06E-D992-D004-A16F7DC14B81}"/>
                </a:ext>
              </a:extLst>
            </p:cNvPr>
            <p:cNvSpPr/>
            <p:nvPr/>
          </p:nvSpPr>
          <p:spPr>
            <a:xfrm rot="10800000">
              <a:off x="10942436" y="2765132"/>
              <a:ext cx="288032" cy="288032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en-US" dirty="0"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DDE318-7FDE-30DD-A14B-871D16AC2B9B}"/>
                </a:ext>
              </a:extLst>
            </p:cNvPr>
            <p:cNvSpPr txBox="1"/>
            <p:nvPr/>
          </p:nvSpPr>
          <p:spPr bwMode="auto">
            <a:xfrm rot="19436250">
              <a:off x="3876480" y="3636465"/>
              <a:ext cx="2904226" cy="743986"/>
            </a:xfrm>
            <a:prstGeom prst="rect">
              <a:avLst/>
            </a:prstGeom>
            <a:noFill/>
            <a:ln w="3175"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marL="0" indent="0" algn="ctr">
                <a:lnSpc>
                  <a:spcPct val="150000"/>
                </a:lnSpc>
                <a:spcBef>
                  <a:spcPts val="1200"/>
                </a:spcBef>
                <a:spcAft>
                  <a:spcPts val="450"/>
                </a:spcAft>
                <a:buNone/>
              </a:pPr>
              <a:r>
                <a:rPr lang="en-US" sz="3200" dirty="0">
                  <a:solidFill>
                    <a:schemeClr val="bg1">
                      <a:lumMod val="85000"/>
                      <a:alpha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Preliminary</a:t>
              </a:r>
              <a:r>
                <a:rPr lang="en-US" sz="3200" dirty="0">
                  <a:solidFill>
                    <a:schemeClr val="bg1">
                      <a:lumMod val="85000"/>
                      <a:alpha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!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7D90272-0847-30AE-BF15-A4240D3BABE3}"/>
                </a:ext>
              </a:extLst>
            </p:cNvPr>
            <p:cNvSpPr txBox="1"/>
            <p:nvPr/>
          </p:nvSpPr>
          <p:spPr bwMode="auto">
            <a:xfrm rot="19436250">
              <a:off x="1716240" y="2222556"/>
              <a:ext cx="2904226" cy="743986"/>
            </a:xfrm>
            <a:prstGeom prst="rect">
              <a:avLst/>
            </a:prstGeom>
            <a:noFill/>
            <a:ln w="3175"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marL="0" indent="0" algn="ctr">
                <a:lnSpc>
                  <a:spcPct val="150000"/>
                </a:lnSpc>
                <a:spcBef>
                  <a:spcPts val="1200"/>
                </a:spcBef>
                <a:spcAft>
                  <a:spcPts val="450"/>
                </a:spcAft>
                <a:buNone/>
              </a:pPr>
              <a:r>
                <a:rPr lang="en-US" sz="3200" dirty="0">
                  <a:solidFill>
                    <a:schemeClr val="bg1">
                      <a:lumMod val="85000"/>
                      <a:alpha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Preliminary!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DA2796D-FDC3-1A2F-9795-F2741AB8EA67}"/>
                </a:ext>
              </a:extLst>
            </p:cNvPr>
            <p:cNvSpPr txBox="1"/>
            <p:nvPr/>
          </p:nvSpPr>
          <p:spPr bwMode="auto">
            <a:xfrm rot="19436250">
              <a:off x="6676783" y="4593294"/>
              <a:ext cx="2904226" cy="743986"/>
            </a:xfrm>
            <a:prstGeom prst="rect">
              <a:avLst/>
            </a:prstGeom>
            <a:noFill/>
            <a:ln w="3175"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marL="0" indent="0" algn="ctr">
                <a:lnSpc>
                  <a:spcPct val="150000"/>
                </a:lnSpc>
                <a:spcBef>
                  <a:spcPts val="1200"/>
                </a:spcBef>
                <a:spcAft>
                  <a:spcPts val="450"/>
                </a:spcAft>
                <a:buNone/>
              </a:pPr>
              <a:r>
                <a:rPr lang="en-US" sz="3200" b="1" dirty="0">
                  <a:solidFill>
                    <a:schemeClr val="bg1">
                      <a:lumMod val="85000"/>
                      <a:alpha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Preliminary!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1858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F4211-FAB2-A5CA-C714-2130A4ADD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测量方法</a:t>
            </a:r>
            <a:endParaRPr lang="en-US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grpSp>
        <p:nvGrpSpPr>
          <p:cNvPr id="6" name="组合 16">
            <a:extLst>
              <a:ext uri="{FF2B5EF4-FFF2-40B4-BE49-F238E27FC236}">
                <a16:creationId xmlns:a16="http://schemas.microsoft.com/office/drawing/2014/main" id="{C2DC219C-99A1-1CA2-9453-B7B5CCDAF6D6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765076" y="1340767"/>
            <a:ext cx="10587508" cy="4536505"/>
            <a:chOff x="1673118" y="2368488"/>
            <a:chExt cx="5551702" cy="2312264"/>
          </a:xfrm>
        </p:grpSpPr>
        <p:grpSp>
          <p:nvGrpSpPr>
            <p:cNvPr id="7" name="组合 17">
              <a:extLst>
                <a:ext uri="{FF2B5EF4-FFF2-40B4-BE49-F238E27FC236}">
                  <a16:creationId xmlns:a16="http://schemas.microsoft.com/office/drawing/2014/main" id="{6F7621AC-E221-BE68-04CE-702ACCD3188A}"/>
                </a:ext>
              </a:extLst>
            </p:cNvPr>
            <p:cNvGrpSpPr/>
            <p:nvPr/>
          </p:nvGrpSpPr>
          <p:grpSpPr>
            <a:xfrm>
              <a:off x="1673118" y="2368488"/>
              <a:ext cx="2641424" cy="2312264"/>
              <a:chOff x="1673118" y="1893253"/>
              <a:chExt cx="2641424" cy="2312264"/>
            </a:xfrm>
          </p:grpSpPr>
          <p:sp>
            <p:nvSpPr>
              <p:cNvPr id="12" name="1">
                <a:extLst>
                  <a:ext uri="{FF2B5EF4-FFF2-40B4-BE49-F238E27FC236}">
                    <a16:creationId xmlns:a16="http://schemas.microsoft.com/office/drawing/2014/main" id="{7E36FF9B-374A-7F6C-4095-FA0E16C81F7C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 rot="10800000" flipH="1">
                <a:off x="1673118" y="1936194"/>
                <a:ext cx="71922" cy="1895176"/>
              </a:xfrm>
              <a:prstGeom prst="flowChartManualInpu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3" name="Title-1">
                <a:extLst>
                  <a:ext uri="{FF2B5EF4-FFF2-40B4-BE49-F238E27FC236}">
                    <a16:creationId xmlns:a16="http://schemas.microsoft.com/office/drawing/2014/main" id="{618EBDC4-7B43-50B1-87D8-5C9C3182B85D}"/>
                  </a:ext>
                </a:extLst>
              </p:cNvPr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859341" y="1893253"/>
                <a:ext cx="2455200" cy="36933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90000"/>
                  </a:lnSpc>
                  <a:spcBef>
                    <a:spcPts val="0"/>
                  </a:spcBef>
                </a:pPr>
                <a:r>
                  <a:rPr lang="zh-CN" altLang="en-US" sz="24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基于多种假定的本征能谱形状</a:t>
                </a:r>
                <a:endParaRPr lang="en-US" altLang="zh-CN" sz="2400" b="1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14" name="Body-1">
                <a:extLst>
                  <a:ext uri="{FF2B5EF4-FFF2-40B4-BE49-F238E27FC236}">
                    <a16:creationId xmlns:a16="http://schemas.microsoft.com/office/drawing/2014/main" id="{60934901-264A-FE36-402E-635DCABC5ACA}"/>
                  </a:ext>
                </a:extLst>
              </p:cNvPr>
              <p:cNvSpPr>
                <a:spLocks/>
              </p:cNvSpPr>
              <p:nvPr>
                <p:custDataLst>
                  <p:tags r:id="rId9"/>
                </p:custDataLst>
              </p:nvPr>
            </p:nvSpPr>
            <p:spPr>
              <a:xfrm>
                <a:off x="1859342" y="2334263"/>
                <a:ext cx="2455200" cy="18712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t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indent="-342900">
                  <a:lnSpc>
                    <a:spcPct val="90000"/>
                  </a:lnSpc>
                  <a:spcBef>
                    <a:spcPts val="0"/>
                  </a:spcBef>
                  <a:spcAft>
                    <a:spcPts val="1200"/>
                  </a:spcAft>
                  <a:buFontTx/>
                  <a:buChar char="-"/>
                </a:pPr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Power-law (</a:t>
                </a:r>
                <a:r>
                  <a:rPr lang="zh-CN" altLang="en-US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cs typeface="Times New Roman" panose="02020603050405020304" pitchFamily="18" charset="0"/>
                  </a:rPr>
                  <a:t>第一步</a:t>
                </a:r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342900" indent="-342900">
                  <a:lnSpc>
                    <a:spcPct val="90000"/>
                  </a:lnSpc>
                  <a:spcBef>
                    <a:spcPts val="0"/>
                  </a:spcBef>
                  <a:spcAft>
                    <a:spcPts val="1200"/>
                  </a:spcAft>
                  <a:buFontTx/>
                  <a:buChar char="-"/>
                </a:pPr>
                <a:r>
                  <a:rPr lang="en-US" altLang="zh-CN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Power-law with exponential cutoff</a:t>
                </a:r>
              </a:p>
              <a:p>
                <a:pPr marL="342900" indent="-342900">
                  <a:lnSpc>
                    <a:spcPct val="90000"/>
                  </a:lnSpc>
                  <a:spcBef>
                    <a:spcPts val="0"/>
                  </a:spcBef>
                  <a:spcAft>
                    <a:spcPts val="1200"/>
                  </a:spcAft>
                  <a:buFontTx/>
                  <a:buChar char="-"/>
                </a:pPr>
                <a:r>
                  <a:rPr lang="en-US" altLang="zh-CN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Power-law with sub-exponential cutoff</a:t>
                </a:r>
              </a:p>
              <a:p>
                <a:pPr marL="342900" indent="-342900">
                  <a:lnSpc>
                    <a:spcPct val="90000"/>
                  </a:lnSpc>
                  <a:spcBef>
                    <a:spcPts val="0"/>
                  </a:spcBef>
                  <a:spcAft>
                    <a:spcPts val="1200"/>
                  </a:spcAft>
                  <a:buFontTx/>
                  <a:buChar char="-"/>
                </a:pPr>
                <a:r>
                  <a:rPr lang="en-US" altLang="zh-CN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Log-parabola</a:t>
                </a:r>
              </a:p>
              <a:p>
                <a:pPr marL="342900" indent="-342900">
                  <a:lnSpc>
                    <a:spcPct val="90000"/>
                  </a:lnSpc>
                  <a:spcBef>
                    <a:spcPts val="0"/>
                  </a:spcBef>
                  <a:spcAft>
                    <a:spcPts val="1200"/>
                  </a:spcAft>
                  <a:buFontTx/>
                  <a:buChar char="-"/>
                </a:pPr>
                <a:r>
                  <a:rPr lang="en-US" altLang="zh-CN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Inverse Compton (IC) models</a:t>
                </a:r>
              </a:p>
            </p:txBody>
          </p:sp>
        </p:grpSp>
        <p:grpSp>
          <p:nvGrpSpPr>
            <p:cNvPr id="8" name="组合 18">
              <a:extLst>
                <a:ext uri="{FF2B5EF4-FFF2-40B4-BE49-F238E27FC236}">
                  <a16:creationId xmlns:a16="http://schemas.microsoft.com/office/drawing/2014/main" id="{A9179B7E-E1B3-90D4-DC33-CE115D3A54F5}"/>
                </a:ext>
              </a:extLst>
            </p:cNvPr>
            <p:cNvGrpSpPr/>
            <p:nvPr/>
          </p:nvGrpSpPr>
          <p:grpSpPr>
            <a:xfrm>
              <a:off x="4583394" y="2368488"/>
              <a:ext cx="2641426" cy="2312264"/>
              <a:chOff x="4583394" y="1893253"/>
              <a:chExt cx="2641426" cy="2312264"/>
            </a:xfrm>
          </p:grpSpPr>
          <p:sp>
            <p:nvSpPr>
              <p:cNvPr id="9" name="2">
                <a:extLst>
                  <a:ext uri="{FF2B5EF4-FFF2-40B4-BE49-F238E27FC236}">
                    <a16:creationId xmlns:a16="http://schemas.microsoft.com/office/drawing/2014/main" id="{F73E68DA-C256-6569-5E2E-04FE4C9AD995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 rot="10800000" flipH="1">
                <a:off x="4583394" y="1936194"/>
                <a:ext cx="71922" cy="1895176"/>
              </a:xfrm>
              <a:prstGeom prst="flowChartManualInpu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0" name="Title-2">
                <a:extLst>
                  <a:ext uri="{FF2B5EF4-FFF2-40B4-BE49-F238E27FC236}">
                    <a16:creationId xmlns:a16="http://schemas.microsoft.com/office/drawing/2014/main" id="{A3774A8C-C991-70CF-3138-FBE3AA6947CF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4769620" y="1893253"/>
                <a:ext cx="2455200" cy="36933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zh-CN" altLang="en-US" sz="24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对所有耀发段进行联合</a:t>
                </a:r>
                <a:r>
                  <a:rPr lang="en-US" altLang="zh-CN" sz="24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3D</a:t>
                </a:r>
                <a:r>
                  <a:rPr lang="zh-CN" altLang="en-US" sz="24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似然拟合</a:t>
                </a:r>
                <a:endParaRPr lang="en-US" altLang="zh-CN" sz="2400" b="1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11" name="Body-2">
                <a:extLst>
                  <a:ext uri="{FF2B5EF4-FFF2-40B4-BE49-F238E27FC236}">
                    <a16:creationId xmlns:a16="http://schemas.microsoft.com/office/drawing/2014/main" id="{1BA8EAB0-A8E3-9CBE-98EB-9EC799B4FF99}"/>
                  </a:ext>
                </a:extLst>
              </p:cNvPr>
              <p:cNvSpPr>
                <a:spLocks/>
              </p:cNvSpPr>
              <p:nvPr>
                <p:custDataLst>
                  <p:tags r:id="rId6"/>
                </p:custDataLst>
              </p:nvPr>
            </p:nvSpPr>
            <p:spPr>
              <a:xfrm>
                <a:off x="4769620" y="2334263"/>
                <a:ext cx="2455200" cy="18712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t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indent="-342900">
                  <a:lnSpc>
                    <a:spcPct val="90000"/>
                  </a:lnSpc>
                  <a:spcBef>
                    <a:spcPts val="0"/>
                  </a:spcBef>
                  <a:spcAft>
                    <a:spcPts val="1200"/>
                  </a:spcAft>
                  <a:buFontTx/>
                  <a:buChar char="-"/>
                </a:pPr>
                <a:r>
                  <a:rPr lang="zh-CN" altLang="en-US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天图</a:t>
                </a:r>
                <a:r>
                  <a:rPr lang="zh-CN" altLang="en-US" dirty="0">
                    <a:solidFill>
                      <a:srgbClr val="00B0F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分</a:t>
                </a:r>
                <a:r>
                  <a:rPr lang="en-US" altLang="zh-CN" dirty="0">
                    <a:solidFill>
                      <a:srgbClr val="00B0F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bin</a:t>
                </a:r>
                <a:r>
                  <a:rPr lang="zh-CN" altLang="en-US" dirty="0">
                    <a:solidFill>
                      <a:srgbClr val="00B0F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进行</a:t>
                </a:r>
                <a:r>
                  <a:rPr lang="en-US" altLang="zh-CN" dirty="0">
                    <a:solidFill>
                      <a:srgbClr val="00B0F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Poisson Likelihood</a:t>
                </a:r>
                <a:r>
                  <a:rPr lang="zh-CN" altLang="en-US" dirty="0">
                    <a:solidFill>
                      <a:srgbClr val="00B0F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拟合</a:t>
                </a:r>
                <a:r>
                  <a:rPr lang="zh-CN" altLang="en-US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计算</a:t>
                </a:r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TS</a:t>
                </a:r>
                <a:r>
                  <a:rPr lang="zh-CN" altLang="en-US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值</a:t>
                </a:r>
                <a:endParaRPr lang="en-US" altLang="zh-CN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  <a:p>
                <a:pPr marL="342900" indent="-342900">
                  <a:lnSpc>
                    <a:spcPct val="90000"/>
                  </a:lnSpc>
                  <a:spcBef>
                    <a:spcPts val="0"/>
                  </a:spcBef>
                  <a:spcAft>
                    <a:spcPts val="1200"/>
                  </a:spcAft>
                  <a:buFontTx/>
                  <a:buChar char="-"/>
                </a:pPr>
                <a:r>
                  <a:rPr lang="zh-CN" altLang="en-US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最大化所有能量</a:t>
                </a:r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bin</a:t>
                </a:r>
                <a:r>
                  <a:rPr lang="zh-CN" altLang="en-US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和所有耀发的</a:t>
                </a:r>
                <a:r>
                  <a:rPr lang="en-US" altLang="zh-CN" dirty="0">
                    <a:solidFill>
                      <a:srgbClr val="00B0F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TS</a:t>
                </a:r>
                <a:r>
                  <a:rPr lang="zh-CN" altLang="en-US" dirty="0">
                    <a:solidFill>
                      <a:srgbClr val="00B0F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总和</a:t>
                </a:r>
                <a:endParaRPr lang="en-US" altLang="zh-CN" dirty="0">
                  <a:solidFill>
                    <a:srgbClr val="00B0F0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  <a:p>
                <a:pPr marL="342900" indent="-342900">
                  <a:lnSpc>
                    <a:spcPct val="90000"/>
                  </a:lnSpc>
                  <a:spcBef>
                    <a:spcPts val="0"/>
                  </a:spcBef>
                  <a:spcAft>
                    <a:spcPts val="1200"/>
                  </a:spcAft>
                  <a:buFontTx/>
                  <a:buChar char="-"/>
                </a:pPr>
                <a:r>
                  <a:rPr lang="zh-CN" altLang="en-US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采用</a:t>
                </a:r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Finke</a:t>
                </a:r>
                <a:r>
                  <a:rPr lang="zh-CN" alt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（</a:t>
                </a:r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2022</a:t>
                </a:r>
                <a:r>
                  <a:rPr lang="zh-CN" alt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）</a:t>
                </a:r>
                <a:r>
                  <a:rPr lang="zh-CN" altLang="en-US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模型在红移</a:t>
                </a:r>
                <a:r>
                  <a:rPr lang="zh-CN" alt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𝑧</a:t>
                </a:r>
                <a:r>
                  <a:rPr lang="en-US" altLang="zh-CN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=0.031</a:t>
                </a:r>
                <a:r>
                  <a:rPr lang="zh-CN" altLang="en-US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处的光深作为</a:t>
                </a:r>
                <a:r>
                  <a:rPr lang="zh-CN" altLang="en-US" dirty="0">
                    <a:solidFill>
                      <a:srgbClr val="00B0F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初值</a:t>
                </a:r>
                <a:endParaRPr lang="en-US" altLang="zh-CN" dirty="0">
                  <a:solidFill>
                    <a:srgbClr val="00B0F0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  <a:p>
                <a:pPr marL="342900" indent="-342900">
                  <a:lnSpc>
                    <a:spcPct val="90000"/>
                  </a:lnSpc>
                  <a:spcBef>
                    <a:spcPts val="0"/>
                  </a:spcBef>
                  <a:spcAft>
                    <a:spcPts val="1200"/>
                  </a:spcAft>
                  <a:buFontTx/>
                  <a:buChar char="-"/>
                </a:pPr>
                <a:r>
                  <a:rPr lang="zh-CN" altLang="en-US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对光学深度进行</a:t>
                </a:r>
                <a:r>
                  <a:rPr lang="zh-CN" altLang="en-US" dirty="0">
                    <a:solidFill>
                      <a:srgbClr val="00B0F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多项式修正</a:t>
                </a:r>
                <a:r>
                  <a:rPr lang="zh-CN" altLang="en-US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（最多约</a:t>
                </a:r>
                <a:r>
                  <a:rPr lang="en-US" altLang="zh-CN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50</a:t>
                </a:r>
                <a:r>
                  <a:rPr lang="zh-CN" altLang="en-US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项），以迭代优化其精度</a:t>
                </a:r>
                <a:endParaRPr lang="en-US" altLang="zh-CN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  <a:p>
                <a:pPr marL="342900" indent="-342900">
                  <a:lnSpc>
                    <a:spcPct val="90000"/>
                  </a:lnSpc>
                  <a:spcBef>
                    <a:spcPts val="0"/>
                  </a:spcBef>
                  <a:spcAft>
                    <a:spcPts val="1200"/>
                  </a:spcAft>
                  <a:buFontTx/>
                  <a:buChar char="-"/>
                </a:pPr>
                <a:r>
                  <a:rPr lang="zh-CN" altLang="en-US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用</a:t>
                </a:r>
                <a:r>
                  <a:rPr lang="en-US" altLang="zh-CN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 </a:t>
                </a:r>
                <a:r>
                  <a:rPr lang="en-US" altLang="zh-CN" dirty="0">
                    <a:solidFill>
                      <a:srgbClr val="00B0F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Profile Likelihood </a:t>
                </a:r>
                <a:r>
                  <a:rPr lang="zh-CN" altLang="en-US" dirty="0">
                    <a:solidFill>
                      <a:schemeClr val="tx1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估计统计误差</a:t>
                </a:r>
                <a:endParaRPr kumimoji="0" lang="en-GB" altLang="zh-CN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</p:grpSp>
      <p:pic>
        <p:nvPicPr>
          <p:cNvPr id="16" name="Picture 15" descr="\documentclass{article}&#10;\usepackage{amstext,amsmath,amssymb,amsthm}&#10;\usepackage{upgreek}&#10;\usepackage{color}&#10;\pagestyle{empty}&#10;\definecolor{MyWhite}{rgb}{0.99,0.99,0.99}&#10;\def\mywhite{\color{MyWhite}}&#10;\def\dd{\mathrm{d}}&#10;\begin{document}&#10;\color{blue}&#10;\begin{align*}&#10;\frac{\dd N}{\dd E} &amp;= N_0 \left(\frac{E}{E_0}\right)^{-\alpha} \exp\left[-\left(\frac{E}{E_\mathrm{cut}}\right)^\delta\right]&#10;\end{align*}&#10;\end{document}&#10;" title="IguanaTex Picture Display">
            <a:extLst>
              <a:ext uri="{FF2B5EF4-FFF2-40B4-BE49-F238E27FC236}">
                <a16:creationId xmlns:a16="http://schemas.microsoft.com/office/drawing/2014/main" id="{92CBFAFC-8FAF-9887-5FDE-0AFC5B9BB8A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8" y="4688264"/>
            <a:ext cx="4100132" cy="762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Right Brace 16">
            <a:extLst>
              <a:ext uri="{FF2B5EF4-FFF2-40B4-BE49-F238E27FC236}">
                <a16:creationId xmlns:a16="http://schemas.microsoft.com/office/drawing/2014/main" id="{5562FBF0-4CB1-6441-D4A3-4723BE26AF22}"/>
              </a:ext>
            </a:extLst>
          </p:cNvPr>
          <p:cNvSpPr/>
          <p:nvPr/>
        </p:nvSpPr>
        <p:spPr>
          <a:xfrm>
            <a:off x="5231904" y="2745490"/>
            <a:ext cx="202901" cy="539493"/>
          </a:xfrm>
          <a:prstGeom prst="rightBrace">
            <a:avLst>
              <a:gd name="adj1" fmla="val 0"/>
              <a:gd name="adj2" fmla="val 50000"/>
            </a:avLst>
          </a:prstGeom>
          <a:ln w="25400">
            <a:solidFill>
              <a:schemeClr val="accent2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FD5AFB6-DD6F-A364-7CBD-6957DD1201F2}"/>
              </a:ext>
            </a:extLst>
          </p:cNvPr>
          <p:cNvGrpSpPr/>
          <p:nvPr/>
        </p:nvGrpSpPr>
        <p:grpSpPr>
          <a:xfrm>
            <a:off x="5312187" y="3015237"/>
            <a:ext cx="651647" cy="1565890"/>
            <a:chOff x="5312187" y="2924313"/>
            <a:chExt cx="651647" cy="1656815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3963EFF-C227-D098-B9E1-FACFC8ED83C4}"/>
                </a:ext>
              </a:extLst>
            </p:cNvPr>
            <p:cNvCxnSpPr>
              <a:cxnSpLocks/>
              <a:stCxn id="17" idx="1"/>
            </p:cNvCxnSpPr>
            <p:nvPr/>
          </p:nvCxnSpPr>
          <p:spPr>
            <a:xfrm>
              <a:off x="5434805" y="2924313"/>
              <a:ext cx="517179" cy="1117322"/>
            </a:xfrm>
            <a:prstGeom prst="line">
              <a:avLst/>
            </a:prstGeom>
            <a:ln>
              <a:tailEnd type="none" w="lg" len="lg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4F3D672-B8A5-9028-6B14-2708B093D6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12187" y="4041635"/>
              <a:ext cx="651647" cy="539493"/>
            </a:xfrm>
            <a:prstGeom prst="line">
              <a:avLst/>
            </a:prstGeom>
            <a:ln>
              <a:tailEnd type="arrow" w="lg" len="lg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4" name="文本框 3">
            <a:extLst>
              <a:ext uri="{FF2B5EF4-FFF2-40B4-BE49-F238E27FC236}">
                <a16:creationId xmlns:a16="http://schemas.microsoft.com/office/drawing/2014/main" id="{91EC30A8-7865-C414-E768-32DFC6698EC7}"/>
              </a:ext>
            </a:extLst>
          </p:cNvPr>
          <p:cNvSpPr txBox="1"/>
          <p:nvPr/>
        </p:nvSpPr>
        <p:spPr>
          <a:xfrm>
            <a:off x="1197935" y="6040179"/>
            <a:ext cx="10154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局限：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依赖于耀发的内禀不变性→耀发时间尽可能短→单日耀发（单日</a:t>
            </a:r>
            <a:r>
              <a:rPr lang="en-US" altLang="zh-CN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PL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假设下</a:t>
            </a:r>
            <a:r>
              <a:rPr lang="en-US" altLang="zh-CN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TS&gt;100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US" altLang="zh-CN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预期：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不同的</a:t>
            </a:r>
            <a:r>
              <a:rPr lang="en-US" altLang="zh-CN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EBL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模型应收敛到同一结果</a:t>
            </a:r>
          </a:p>
        </p:txBody>
      </p:sp>
      <p:sp>
        <p:nvSpPr>
          <p:cNvPr id="15" name="Title-2">
            <a:extLst>
              <a:ext uri="{FF2B5EF4-FFF2-40B4-BE49-F238E27FC236}">
                <a16:creationId xmlns:a16="http://schemas.microsoft.com/office/drawing/2014/main" id="{8DE39326-E1AE-8F82-4FA3-C539524392A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97934" y="5517233"/>
            <a:ext cx="10154649" cy="5722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Tips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5CB748FD-B385-4049-6D3A-A8CE456B2A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9370" y="5458000"/>
            <a:ext cx="828571" cy="1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98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9">
            <a:extLst>
              <a:ext uri="{FF2B5EF4-FFF2-40B4-BE49-F238E27FC236}">
                <a16:creationId xmlns:a16="http://schemas.microsoft.com/office/drawing/2014/main" id="{5D36F3C5-F18F-D98A-7D39-01C476961607}"/>
              </a:ext>
            </a:extLst>
          </p:cNvPr>
          <p:cNvSpPr/>
          <p:nvPr/>
        </p:nvSpPr>
        <p:spPr>
          <a:xfrm>
            <a:off x="708498" y="4909808"/>
            <a:ext cx="3528435" cy="15721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8661FB2-E5B2-A3C7-0E03-DE78B3B99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273" y="532673"/>
            <a:ext cx="10515600" cy="1325563"/>
          </a:xfrm>
        </p:spPr>
        <p:txBody>
          <a:bodyPr/>
          <a:lstStyle/>
          <a:p>
            <a:r>
              <a:rPr lang="en-US" altLang="zh-CN" b="1" dirty="0">
                <a:latin typeface="仿宋" panose="02010609060101010101" pitchFamily="49" charset="-122"/>
                <a:ea typeface="仿宋" panose="02010609060101010101" pitchFamily="49" charset="-122"/>
              </a:rPr>
              <a:t>Mrk 421</a:t>
            </a:r>
            <a:r>
              <a:rPr lang="zh-CN" altLang="en-US" b="1" dirty="0">
                <a:latin typeface="仿宋" panose="02010609060101010101" pitchFamily="49" charset="-122"/>
                <a:ea typeface="仿宋" panose="02010609060101010101" pitchFamily="49" charset="-122"/>
              </a:rPr>
              <a:t>数据集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EFEA47-B20C-8A2A-33F7-96C744459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542" y="4921446"/>
            <a:ext cx="4678327" cy="21669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2021.03.08 – 2024.07.31</a:t>
            </a:r>
          </a:p>
          <a:p>
            <a:pPr marL="0" indent="0">
              <a:buNone/>
            </a:pPr>
            <a:r>
              <a:rPr lang="zh-CN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时长限制为</a:t>
            </a:r>
            <a:r>
              <a:rPr lang="en-US" altLang="zh-CN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天</a:t>
            </a:r>
            <a:endParaRPr lang="en-US" altLang="zh-CN" sz="2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共</a:t>
            </a:r>
            <a:r>
              <a:rPr lang="en-US" altLang="zh-CN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149</a:t>
            </a:r>
            <a:r>
              <a:rPr lang="zh-CN" altLang="en-US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天</a:t>
            </a:r>
            <a:endParaRPr lang="en-US" altLang="zh-CN" sz="2000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TS</a:t>
            </a:r>
            <a:r>
              <a:rPr lang="zh-CN" altLang="en-US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lang="zh-CN" altLang="en-US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56625.01</a:t>
            </a:r>
            <a:endParaRPr lang="zh-CN" altLang="en-US" sz="2000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5BFAC51-A7A0-BD6A-7093-52E57477C362}"/>
              </a:ext>
            </a:extLst>
          </p:cNvPr>
          <p:cNvSpPr txBox="1"/>
          <p:nvPr/>
        </p:nvSpPr>
        <p:spPr>
          <a:xfrm>
            <a:off x="652129" y="6481998"/>
            <a:ext cx="70529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*</a:t>
            </a:r>
            <a:r>
              <a:rPr lang="zh-CN" altLang="en-US" sz="1400" dirty="0"/>
              <a:t> </a:t>
            </a:r>
            <a:r>
              <a:rPr lang="en-US" altLang="zh-CN" sz="1400" dirty="0"/>
              <a:t>https://iopscience.iop.org/article/10.3847/1538-4365/ae76cc</a:t>
            </a:r>
            <a:endParaRPr lang="zh-CN" altLang="en-US" sz="1400" dirty="0"/>
          </a:p>
        </p:txBody>
      </p:sp>
      <p:pic>
        <p:nvPicPr>
          <p:cNvPr id="7" name="图片 6" descr="图表, 直方图&#10;&#10;描述已自动生成">
            <a:extLst>
              <a:ext uri="{FF2B5EF4-FFF2-40B4-BE49-F238E27FC236}">
                <a16:creationId xmlns:a16="http://schemas.microsoft.com/office/drawing/2014/main" id="{39FF6C8D-D537-1ED8-458D-6500AC6366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9" r="3032"/>
          <a:stretch>
            <a:fillRect/>
          </a:stretch>
        </p:blipFill>
        <p:spPr>
          <a:xfrm>
            <a:off x="4909442" y="850909"/>
            <a:ext cx="6537393" cy="1453255"/>
          </a:xfrm>
          <a:prstGeom prst="rect">
            <a:avLst/>
          </a:prstGeom>
        </p:spPr>
      </p:pic>
      <p:pic>
        <p:nvPicPr>
          <p:cNvPr id="4" name="内容占位符 4" descr="图表&#10;&#10;描述已自动生成">
            <a:extLst>
              <a:ext uri="{FF2B5EF4-FFF2-40B4-BE49-F238E27FC236}">
                <a16:creationId xmlns:a16="http://schemas.microsoft.com/office/drawing/2014/main" id="{2DE8F9A7-17DD-095E-CA96-1697F93F9ADD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8" r="8139"/>
          <a:stretch/>
        </p:blipFill>
        <p:spPr>
          <a:xfrm>
            <a:off x="9675628" y="2861948"/>
            <a:ext cx="2417135" cy="1134104"/>
          </a:xfrm>
          <a:prstGeom prst="rect">
            <a:avLst/>
          </a:prstGeom>
        </p:spPr>
      </p:pic>
      <p:sp>
        <p:nvSpPr>
          <p:cNvPr id="11" name="Left Bracket 32">
            <a:extLst>
              <a:ext uri="{FF2B5EF4-FFF2-40B4-BE49-F238E27FC236}">
                <a16:creationId xmlns:a16="http://schemas.microsoft.com/office/drawing/2014/main" id="{151DE0A2-4F78-B70B-AFC5-AD14D517F8D6}"/>
              </a:ext>
            </a:extLst>
          </p:cNvPr>
          <p:cNvSpPr/>
          <p:nvPr/>
        </p:nvSpPr>
        <p:spPr>
          <a:xfrm rot="16200000">
            <a:off x="10242991" y="1989688"/>
            <a:ext cx="45720" cy="67111"/>
          </a:xfrm>
          <a:prstGeom prst="leftBracket">
            <a:avLst/>
          </a:prstGeom>
          <a:ln w="25400">
            <a:solidFill>
              <a:srgbClr val="00B0F0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Bracket 10">
            <a:extLst>
              <a:ext uri="{FF2B5EF4-FFF2-40B4-BE49-F238E27FC236}">
                <a16:creationId xmlns:a16="http://schemas.microsoft.com/office/drawing/2014/main" id="{C3B5F2BB-DF31-FD36-8A94-521170DEBE16}"/>
              </a:ext>
            </a:extLst>
          </p:cNvPr>
          <p:cNvSpPr/>
          <p:nvPr/>
        </p:nvSpPr>
        <p:spPr>
          <a:xfrm rot="5400000">
            <a:off x="10907802" y="2600881"/>
            <a:ext cx="128224" cy="650358"/>
          </a:xfrm>
          <a:prstGeom prst="leftBracket">
            <a:avLst/>
          </a:prstGeom>
          <a:ln w="25400">
            <a:solidFill>
              <a:srgbClr val="00B0F0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9">
            <a:extLst>
              <a:ext uri="{FF2B5EF4-FFF2-40B4-BE49-F238E27FC236}">
                <a16:creationId xmlns:a16="http://schemas.microsoft.com/office/drawing/2014/main" id="{36BBEF84-FC72-3619-0C33-E16B357FB2CB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10265851" y="2046104"/>
            <a:ext cx="706063" cy="815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8A7EDE42-2F26-3B80-4A75-E956F95C3A32}"/>
              </a:ext>
            </a:extLst>
          </p:cNvPr>
          <p:cNvSpPr/>
          <p:nvPr/>
        </p:nvSpPr>
        <p:spPr>
          <a:xfrm>
            <a:off x="708499" y="1936554"/>
            <a:ext cx="3528435" cy="15721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内容占位符 2">
                <a:extLst>
                  <a:ext uri="{FF2B5EF4-FFF2-40B4-BE49-F238E27FC236}">
                    <a16:creationId xmlns:a16="http://schemas.microsoft.com/office/drawing/2014/main" id="{C5F98220-DBED-5822-FACB-ADD9A4F7102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5543" y="1936554"/>
                <a:ext cx="4997304" cy="15721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altLang="zh-CN" sz="20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2021.03.08 – 2024.07.31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zh-CN" altLang="en-US" sz="20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已发表的论文</a:t>
                </a:r>
                <a:r>
                  <a:rPr lang="en-US" altLang="zh-CN" sz="20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*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zh-CN" altLang="en-US" sz="2000" dirty="0">
                    <a:solidFill>
                      <a:schemeClr val="tx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更宽松的条件（</a:t>
                </a:r>
                <a:r>
                  <a:rPr lang="en-US" altLang="zh-CN" sz="2000" dirty="0">
                    <a:solidFill>
                      <a:schemeClr val="tx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23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mbria Math" panose="020405030504060302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zh-CN" altLang="en-US" sz="2000" dirty="0">
                    <a:solidFill>
                      <a:schemeClr val="tx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35 </a:t>
                </a:r>
                <a:r>
                  <a:rPr lang="zh-CN" altLang="en-US" sz="2000" dirty="0"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耀发</a:t>
                </a:r>
                <a:r>
                  <a:rPr lang="zh-CN" altLang="en-US" sz="2000" dirty="0">
                    <a:solidFill>
                      <a:schemeClr val="tx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）</a:t>
                </a:r>
                <a:endParaRPr lang="en-US" altLang="zh-CN" sz="2000" dirty="0">
                  <a:solidFill>
                    <a:schemeClr val="tx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altLang="zh-CN" sz="2000" dirty="0"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TS</a:t>
                </a:r>
                <a:r>
                  <a:rPr lang="zh-CN" altLang="en-US" sz="2000" dirty="0"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en-US" sz="2000" dirty="0"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34704.49</a:t>
                </a:r>
                <a:endParaRPr lang="zh-CN" altLang="en-US" sz="2000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内容占位符 2">
                <a:extLst>
                  <a:ext uri="{FF2B5EF4-FFF2-40B4-BE49-F238E27FC236}">
                    <a16:creationId xmlns:a16="http://schemas.microsoft.com/office/drawing/2014/main" id="{C5F98220-DBED-5822-FACB-ADD9A4F71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543" y="1936554"/>
                <a:ext cx="4997304" cy="1572190"/>
              </a:xfrm>
              <a:prstGeom prst="rect">
                <a:avLst/>
              </a:prstGeom>
              <a:blipFill>
                <a:blip r:embed="rId5"/>
                <a:stretch>
                  <a:fillRect l="-1587" t="-4651" b="-89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DE2E511D-37A4-A155-8923-D92AA8FADB55}"/>
              </a:ext>
            </a:extLst>
          </p:cNvPr>
          <p:cNvSpPr/>
          <p:nvPr/>
        </p:nvSpPr>
        <p:spPr>
          <a:xfrm>
            <a:off x="5666815" y="4906271"/>
            <a:ext cx="3528435" cy="15721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内容占位符 2">
            <a:extLst>
              <a:ext uri="{FF2B5EF4-FFF2-40B4-BE49-F238E27FC236}">
                <a16:creationId xmlns:a16="http://schemas.microsoft.com/office/drawing/2014/main" id="{1D86D57D-9322-3B33-3EA0-A645AB5DA880}"/>
              </a:ext>
            </a:extLst>
          </p:cNvPr>
          <p:cNvSpPr txBox="1">
            <a:spLocks/>
          </p:cNvSpPr>
          <p:nvPr/>
        </p:nvSpPr>
        <p:spPr>
          <a:xfrm>
            <a:off x="5723859" y="4917909"/>
            <a:ext cx="4678327" cy="2166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2021.03.08 – </a:t>
            </a:r>
            <a:r>
              <a:rPr lang="en-US" altLang="zh-CN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2025.11.04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CN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PL</a:t>
            </a:r>
            <a:r>
              <a:rPr lang="zh-CN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假设拟合观测谱</a:t>
            </a:r>
            <a:endParaRPr lang="en-US" altLang="zh-CN" sz="2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CN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TS &gt; 100 </a:t>
            </a:r>
            <a:r>
              <a:rPr lang="zh-CN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共</a:t>
            </a:r>
            <a:r>
              <a:rPr lang="en-US" altLang="zh-CN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290</a:t>
            </a:r>
            <a:r>
              <a:rPr lang="zh-CN" altLang="en-US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天</a:t>
            </a:r>
            <a:endParaRPr lang="en-US" altLang="zh-CN" sz="2000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TS</a:t>
            </a:r>
            <a:r>
              <a:rPr lang="zh-CN" altLang="en-US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lang="zh-CN" altLang="en-US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79125.86</a:t>
            </a:r>
            <a:endParaRPr lang="zh-CN" altLang="en-US" sz="2000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箭头: 下 15">
            <a:extLst>
              <a:ext uri="{FF2B5EF4-FFF2-40B4-BE49-F238E27FC236}">
                <a16:creationId xmlns:a16="http://schemas.microsoft.com/office/drawing/2014/main" id="{2D5D609D-DA11-43D1-8642-8D9512DC6F8B}"/>
              </a:ext>
            </a:extLst>
          </p:cNvPr>
          <p:cNvSpPr/>
          <p:nvPr/>
        </p:nvSpPr>
        <p:spPr>
          <a:xfrm>
            <a:off x="1871330" y="3685953"/>
            <a:ext cx="1190847" cy="1134104"/>
          </a:xfrm>
          <a:prstGeom prst="down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箭头: 右 16">
            <a:extLst>
              <a:ext uri="{FF2B5EF4-FFF2-40B4-BE49-F238E27FC236}">
                <a16:creationId xmlns:a16="http://schemas.microsoft.com/office/drawing/2014/main" id="{DBD18A98-8F00-1DA3-51FF-417769AE6D02}"/>
              </a:ext>
            </a:extLst>
          </p:cNvPr>
          <p:cNvSpPr/>
          <p:nvPr/>
        </p:nvSpPr>
        <p:spPr>
          <a:xfrm>
            <a:off x="4416056" y="5153247"/>
            <a:ext cx="1084857" cy="1030154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 descr="图表, 折线图&#10;&#10;描述已自动生成">
            <a:extLst>
              <a:ext uri="{FF2B5EF4-FFF2-40B4-BE49-F238E27FC236}">
                <a16:creationId xmlns:a16="http://schemas.microsoft.com/office/drawing/2014/main" id="{11AE2C86-8291-8159-54CD-AC4060E2DB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435" y="2269369"/>
            <a:ext cx="3551281" cy="266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561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661FB2-E5B2-A3C7-0E03-DE78B3B99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037"/>
            <a:ext cx="10515600" cy="1325563"/>
          </a:xfrm>
        </p:spPr>
        <p:txBody>
          <a:bodyPr/>
          <a:lstStyle/>
          <a:p>
            <a:r>
              <a:rPr lang="zh-CN" altLang="en-US" b="1" dirty="0">
                <a:latin typeface="仿宋" panose="02010609060101010101" pitchFamily="49" charset="-122"/>
                <a:ea typeface="仿宋" panose="02010609060101010101" pitchFamily="49" charset="-122"/>
              </a:rPr>
              <a:t>能量修改范围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EFEA47-B20C-8A2A-33F7-96C744459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7537"/>
            <a:ext cx="10515600" cy="4351338"/>
          </a:xfrm>
        </p:spPr>
        <p:txBody>
          <a:bodyPr/>
          <a:lstStyle/>
          <a:p>
            <a:r>
              <a:rPr lang="zh-CN" altLang="en-US" sz="1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基于</a:t>
            </a:r>
            <a:r>
              <a:rPr lang="en-US" altLang="zh-CN" sz="1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PL</a:t>
            </a:r>
            <a:r>
              <a:rPr lang="zh-CN" altLang="en-US" sz="1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假设（</a:t>
            </a:r>
            <a:r>
              <a:rPr lang="en-US" altLang="zh-CN" sz="1800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35</a:t>
            </a:r>
            <a:r>
              <a:rPr lang="zh-CN" altLang="en-US" sz="1800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个耀发</a:t>
            </a:r>
            <a:r>
              <a:rPr lang="zh-CN" altLang="en-US" sz="1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en-US" altLang="zh-CN" sz="1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*</a:t>
            </a:r>
          </a:p>
          <a:p>
            <a:r>
              <a:rPr lang="en-US" altLang="zh-CN" sz="1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Mrk 421</a:t>
            </a:r>
            <a:r>
              <a:rPr lang="zh-CN" altLang="en-US" sz="1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的本征谱</a:t>
            </a:r>
            <a:r>
              <a:rPr lang="zh-CN" altLang="en-US" sz="1800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带有截断</a:t>
            </a:r>
            <a:r>
              <a:rPr lang="en-US" altLang="zh-CN" sz="1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*</a:t>
            </a:r>
          </a:p>
          <a:p>
            <a:r>
              <a:rPr lang="zh-CN" altLang="en-US" sz="1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假设冲突被</a:t>
            </a:r>
            <a:r>
              <a:rPr lang="zh-CN" altLang="en-US" sz="1800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吸收进</a:t>
            </a:r>
            <a:r>
              <a:rPr lang="en-US" altLang="zh-CN" sz="1800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EBL</a:t>
            </a:r>
            <a:r>
              <a:rPr lang="zh-CN" altLang="en-US" sz="1800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项</a:t>
            </a:r>
            <a:r>
              <a:rPr lang="zh-CN" altLang="en-US" sz="1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中，观察高能段吸收确定能量范围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DBE553D-1B82-6486-76E4-AE33994F2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450" y="3183812"/>
            <a:ext cx="4539130" cy="2880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8508D4C-393D-6C84-2FBC-A822573F5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6580" y="3183812"/>
            <a:ext cx="4539130" cy="28800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5BFAC51-A7A0-BD6A-7093-52E57477C362}"/>
              </a:ext>
            </a:extLst>
          </p:cNvPr>
          <p:cNvSpPr txBox="1"/>
          <p:nvPr/>
        </p:nvSpPr>
        <p:spPr>
          <a:xfrm>
            <a:off x="652129" y="6481998"/>
            <a:ext cx="70529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*</a:t>
            </a:r>
            <a:r>
              <a:rPr lang="zh-CN" altLang="en-US" sz="1400" dirty="0"/>
              <a:t> </a:t>
            </a:r>
            <a:r>
              <a:rPr lang="en-US" altLang="zh-CN" sz="1400" dirty="0"/>
              <a:t>https://iopscience.iop.org/article/10.3847/1538-4365/ae76cc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0269283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A_TYPE" val="OfficePlusSmartComponent"/>
  <p:tag name="OP_SCP_TAG_VERSION" val="1.0"/>
  <p:tag name="OP_SCP_CHANGE_COLOR" val="N"/>
  <p:tag name="OP_SCP_COMPONENT_TYPE" val="Relation"/>
  <p:tag name="OP_SCP_CONTENT_ID" val="MatlComponentContent-944"/>
  <p:tag name="OP_SCP_COMPONENT_INFO" val="{&quot;title&quot;:&quot;渐变2项列表PPT组件&quot;,&quot;description&quot;:&quot;渐变2项列表PPT组件：双项列表布局，渐变设计，信息展示清晰美观。&quot;,&quot;keywords&quot;:[&quot;渐变&quot;,&quot;2项&quot;,&quot;列表&quot;,&quot;PPT组件&quot;],&quot;labels&quot;:[]}"/>
  <p:tag name="OP_SCP_GROUP_ID" val="33ebd085-457d-7b00-2947-93ba6e085025"/>
  <p:tag name="OP_SCP_ITEM_COUNT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2"/>
  <p:tag name="OP_SCP_DEFAULT_TEXT" val="单击此处添加文本，单击此处添加文本，单击此处添加文本，单击此处添加文本。单击此处添加文本，单击此处添加文本，单击此处添加文本，单击此处添加文本。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97.167"/>
  <p:tag name="ORIGINALWIDTH" val="2119.046"/>
  <p:tag name="OUTPUTTYPE" val="PNG"/>
  <p:tag name="IGUANATEXVERSION" val="161"/>
  <p:tag name="LATEXADDIN" val="\documentclass{article}&#10;\usepackage{amstext,amsmath,amssymb,amsthm}&#10;\usepackage{upgreek}&#10;\usepackage{color}&#10;\pagestyle{empty}&#10;\definecolor{MyWhite}{rgb}{0.99,0.99,0.99}&#10;\def\mywhite{\color{MyWhite}}&#10;\def\dd{\mathrm{d}}&#10;\begin{document}&#10;\color{blue}&#10;\begin{align*}&#10;\tau_{1}(E) &amp;= \tau_0(E)\,\left(a_1\log\frac{E}{0.1\,{\rm TeV}} + 1\right)\\&#10;\tau_{2}(E) &amp;= \tau_1(E)\,\left(a_2\log\frac{E}{0.1\,{\rm TeV}} + 1\right)\\&#10;&amp;\cdots\\&#10;\tau_{n}(E) &amp;= \tau_{n-1}(E)\,\left(a_n\log\frac{E}{0.1\,{\rm TeV}} + 1\right)&#10;\end{align*}&#10;\end{document}&#10;"/>
  <p:tag name="IGUANATEXSIZE" val="20"/>
  <p:tag name="IGUANATEXCURSOR" val="535"/>
  <p:tag name="TRANSPARENCY" val="True"/>
  <p:tag name="LATEXENGINEID" val="1"/>
  <p:tag name="TEMPFOLDER" val="C:\Users\yaozg\"/>
  <p:tag name="LATEXFORMHEIGHT" val="320"/>
  <p:tag name="LATEXFORMWIDTH" val="385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44.298"/>
  <p:tag name="ORIGINALWIDTH" val="2114.545"/>
  <p:tag name="OUTPUTTYPE" val="PNG"/>
  <p:tag name="IGUANATEXVERSION" val="161"/>
  <p:tag name="LATEXADDIN" val="\documentclass{article}&#10;\usepackage{amstext,amsmath,amssymb,amsthm}&#10;\usepackage{upgreek}&#10;\usepackage{color}&#10;\pagestyle{empty}&#10;\definecolor{MyWhite}{rgb}{0.99,0.99,0.99}&#10;\def\mywhite{\color{MyWhite}}&#10;\def\dd{\mathrm{d}}&#10;\begin{document}&#10;\color{blue}&#10;\begin{align*}&#10;\tau_{n}(E) &amp;= \tau_0(E) \prod_{i=1}^{n} \left(a_i\log\frac{E}{0.1\,{\rm TeV}} + 1\right)&#10;\end{align*}&#10;\end{document}&#10;"/>
  <p:tag name="IGUANATEXSIZE" val="20"/>
  <p:tag name="IGUANATEXCURSOR" val="263"/>
  <p:tag name="TRANSPARENCY" val="True"/>
  <p:tag name="LATEXENGINEID" val="1"/>
  <p:tag name="TEMPFOLDER" val="C:\Users\yaozg\"/>
  <p:tag name="LATEXFORMHEIGHT" val="320"/>
  <p:tag name="LATEXFORMWIDTH" val="385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2"/>
  <p:tag name="OP_SCP_DEFAULT_TEXT" val="单击此处添加文本，单击此处添加文本，单击此处添加文本，单击此处添加文本。单击此处添加文本，单击此处添加文本，单击此处添加文本，单击此处添加文本。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1"/>
  <p:tag name="OP_SCP_DEFAULT_TEXT" val="单击此处添加文本，单击此处添加文本，单击此处添加文本，单击此处添加文本。单击此处添加文本，单击此处添加文本，单击此处添加文本，单击此处添加文本。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75.0524"/>
  <p:tag name="ORIGINALWIDTH" val="2017.782"/>
  <p:tag name="OUTPUTTYPE" val="PNG"/>
  <p:tag name="IGUANATEXVERSION" val="161"/>
  <p:tag name="LATEXADDIN" val="\documentclass{article}&#10;\usepackage{amstext,amsmath,amssymb,amsthm}&#10;\usepackage{upgreek}&#10;\usepackage{color}&#10;\pagestyle{empty}&#10;\definecolor{MyWhite}{rgb}{0.99,0.99,0.99}&#10;\def\mywhite{\color{MyWhite}}&#10;\def\dd{\mathrm{d}}&#10;\begin{document}&#10;\color{blue}&#10;\begin{align*}&#10;\frac{\dd N}{\dd E} &amp;= N_0 \left(\frac{E}{E_0}\right)^{-\alpha} \exp\left[-\left(\frac{E}{E_\mathrm{cut}}\right)^\delta\right]&#10;\end{align*}&#10;\end{document}&#10;"/>
  <p:tag name="IGUANATEXSIZE" val="20"/>
  <p:tag name="IGUANATEXCURSOR" val="389"/>
  <p:tag name="TRANSPARENCY" val="True"/>
  <p:tag name="LATEXENGINEID" val="1"/>
  <p:tag name="TEMPFOLDER" val="C:\Users\yaozg\"/>
  <p:tag name="LATEXFORMHEIGHT" val="320"/>
  <p:tag name="LATEXFORMWIDTH" val="385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2"/>
  <p:tag name="OP_SCP_DEFAULT_TEXT" val="02 添加标题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ITEM_INDEX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2"/>
  <p:tag name="OP_SCP_DEFAULT_TEXT" val="02 添加标题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2"/>
  <p:tag name="OP_SCP_DEFAULT_TEXT" val="单击此处添加文本，单击此处添加文本，单击此处添加文本，单击此处添加文本。单击此处添加文本，单击此处添加文本，单击此处添加文本，单击此处添加文本。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ITEM_INDEX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Title"/>
  <p:tag name="OP_SCP_ITEM_INDEX" val="1"/>
  <p:tag name="OP_SCP_DEFAULT_TEXT" val="01 添加标题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_SCP_SHAPE_TYPE" val="Body"/>
  <p:tag name="OP_SCP_ITEM_INDEX" val="1"/>
  <p:tag name="OP_SCP_DEFAULT_TEXT" val="单击此处添加文本，单击此处添加文本，单击此处添加文本，单击此处添加文本。单击此处添加文本，单击此处添加文本，单击此处添加文本，单击此处添加文本。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2879</TotalTime>
  <Words>1465</Words>
  <Application>Microsoft Office PowerPoint</Application>
  <PresentationFormat>宽屏</PresentationFormat>
  <Paragraphs>298</Paragraphs>
  <Slides>14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等线</vt:lpstr>
      <vt:lpstr>等线 Light</vt:lpstr>
      <vt:lpstr>仿宋</vt:lpstr>
      <vt:lpstr>楷体</vt:lpstr>
      <vt:lpstr>宋体</vt:lpstr>
      <vt:lpstr>微软雅黑</vt:lpstr>
      <vt:lpstr>Arial</vt:lpstr>
      <vt:lpstr>Calibri</vt:lpstr>
      <vt:lpstr>Cambria Math</vt:lpstr>
      <vt:lpstr>Times New Roman</vt:lpstr>
      <vt:lpstr>Verdana</vt:lpstr>
      <vt:lpstr>Wingdings</vt:lpstr>
      <vt:lpstr>Office 主题​​</vt:lpstr>
      <vt:lpstr>基于LHAASO-WCDA探测的河外背景光研究进展及现状</vt:lpstr>
      <vt:lpstr>河外背景光(Extragalactic Background Light, EBL)</vt:lpstr>
      <vt:lpstr>为什么要测量河外背景光？</vt:lpstr>
      <vt:lpstr>EBL 模型与观测现状</vt:lpstr>
      <vt:lpstr>实验观测现状</vt:lpstr>
      <vt:lpstr>AGN Catalogue of LHAASO</vt:lpstr>
      <vt:lpstr>测量方法</vt:lpstr>
      <vt:lpstr>Mrk 421数据集</vt:lpstr>
      <vt:lpstr>能量修改范围</vt:lpstr>
      <vt:lpstr>迭代多项式修正方法</vt:lpstr>
      <vt:lpstr>TS 最大化方法 &amp; Profile Likelihood 示意</vt:lpstr>
      <vt:lpstr>方法测试 &amp; 初步探索</vt:lpstr>
      <vt:lpstr>研究计划</vt:lpstr>
      <vt:lpstr>总结与展望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梓杰 黄</dc:creator>
  <cp:lastModifiedBy>梓杰 黄</cp:lastModifiedBy>
  <cp:revision>34</cp:revision>
  <dcterms:created xsi:type="dcterms:W3CDTF">2026-07-26T05:59:23Z</dcterms:created>
  <dcterms:modified xsi:type="dcterms:W3CDTF">2026-08-17T08:26:48Z</dcterms:modified>
</cp:coreProperties>
</file>