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6" autoAdjust="0"/>
  </p:normalViewPr>
  <p:slideViewPr>
    <p:cSldViewPr snapToGrid="0">
      <p:cViewPr varScale="1">
        <p:scale>
          <a:sx n="82" d="100"/>
          <a:sy n="82" d="100"/>
        </p:scale>
        <p:origin x="26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B82E4-81B0-4A2C-B198-0242005DDE3D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41C75-D1BE-463B-9FB1-DA59A7E3AF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40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41C75-D1BE-463B-9FB1-DA59A7E3AF9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29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1C75-D1BE-463B-9FB1-DA59A7E3AF9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153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5307D-4A40-4392-9688-BDBB34C5D5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45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5307D-4A40-4392-9688-BDBB34C5D5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25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5307D-4A40-4392-9688-BDBB34C5D5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72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938E-CD0A-4A82-8E15-152B212322BD}" type="datetime1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87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AB4F-F47A-44AC-8F04-E9A02FB62942}" type="datetime1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27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D751-571B-4703-9B87-83FF11E63FA4}" type="datetime1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67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CB08-F005-4136-9A35-23B2F4581F60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965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CB08-F005-4136-9A35-23B2F4581F60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51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CB08-F005-4136-9A35-23B2F4581F60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768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CB08-F005-4136-9A35-23B2F4581F60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13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CB08-F005-4136-9A35-23B2F4581F60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4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CB08-F005-4136-9A35-23B2F4581F60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183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CB08-F005-4136-9A35-23B2F4581F60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584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CB08-F005-4136-9A35-23B2F4581F60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21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0E54-9B70-4F37-9334-9E3B14DBEE02}" type="datetime1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603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CB08-F005-4136-9A35-23B2F4581F60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644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CB08-F005-4136-9A35-23B2F4581F60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681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CB08-F005-4136-9A35-23B2F4581F60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5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325D-3C1F-4478-B708-4A19B4F5DD9A}" type="datetime1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51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5D24-A78F-4373-8DC6-4E763E05701C}" type="datetime1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5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E931-461C-4D13-8132-4FDC0A1AB164}" type="datetime1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87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AB59-1949-4D74-918A-6A0573B3F0FC}" type="datetime1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57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CCA9-0A7A-4450-9B48-4756FE5ADE9D}" type="datetime1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32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B630-D360-4307-A11E-4774F3397E41}" type="datetime1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43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BAE-60DD-4269-9D39-61A850687DB8}" type="datetime1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22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E6788-8447-4240-833A-1F7A29C9B0AA}" type="datetime1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573D9-7600-493B-85D5-8B93BC56EAD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962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ACB08-F005-4136-9A35-23B2F4581F60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573D9-7600-493B-85D5-8B93BC56E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78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10640" y="1122363"/>
            <a:ext cx="957072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Advances in CGEM software migration and track reconstruction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43329" y="3965529"/>
            <a:ext cx="9210907" cy="2450307"/>
          </a:xfrm>
        </p:spPr>
        <p:txBody>
          <a:bodyPr>
            <a:normAutofit/>
          </a:bodyPr>
          <a:lstStyle/>
          <a:p>
            <a:r>
              <a:rPr lang="en-US" altLang="zh-CN" u="sng" dirty="0">
                <a:cs typeface="Times New Roman" panose="02020603050405020304" pitchFamily="18" charset="0"/>
              </a:rPr>
              <a:t>Rong Li</a:t>
            </a:r>
            <a:r>
              <a:rPr lang="en-US" altLang="zh-CN" dirty="0">
                <a:cs typeface="Times New Roman" panose="02020603050405020304" pitchFamily="18" charset="0"/>
              </a:rPr>
              <a:t> and Liangliang Wang</a:t>
            </a:r>
          </a:p>
          <a:p>
            <a:r>
              <a:rPr lang="en-US" altLang="zh-CN" dirty="0">
                <a:cs typeface="Times New Roman" panose="02020603050405020304" pitchFamily="18" charset="0"/>
              </a:rPr>
              <a:t>For CGEM software working group</a:t>
            </a:r>
          </a:p>
          <a:p>
            <a:endParaRPr lang="en-US" altLang="zh-CN" dirty="0">
              <a:cs typeface="Times New Roman" panose="02020603050405020304" pitchFamily="18" charset="0"/>
            </a:endParaRPr>
          </a:p>
          <a:p>
            <a:r>
              <a:rPr lang="en-US" altLang="zh-CN" dirty="0"/>
              <a:t>BESIII Collaboration Meeting in Summer 2026 </a:t>
            </a:r>
          </a:p>
          <a:p>
            <a:r>
              <a:rPr lang="en-US" altLang="zh-CN" dirty="0"/>
              <a:t>July 8. 2026,YTU(Yantai, China)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497A2F-9BBC-4534-BA6C-C71EE8892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45" y="232521"/>
            <a:ext cx="2096028" cy="724001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61C5EC-E023-48AF-A898-816A1379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503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94" y="169633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Symbol" panose="05050102010706020507" pitchFamily="18" charset="2"/>
              </a:rPr>
              <a:t>y</a:t>
            </a:r>
            <a:r>
              <a:rPr lang="en-US" altLang="zh-CN" dirty="0"/>
              <a:t>(2S)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>
                <a:solidFill>
                  <a:srgbClr val="0070C0"/>
                </a:solidFill>
                <a:sym typeface="Wingdings" panose="05000000000000000000" pitchFamily="2" charset="2"/>
              </a:rPr>
              <a:t>K</a:t>
            </a:r>
            <a:r>
              <a:rPr lang="en-US" altLang="zh-CN" baseline="-25000" dirty="0">
                <a:solidFill>
                  <a:srgbClr val="0070C0"/>
                </a:solidFill>
                <a:sym typeface="Wingdings" panose="05000000000000000000" pitchFamily="2" charset="2"/>
              </a:rPr>
              <a:t>S</a:t>
            </a:r>
            <a:r>
              <a:rPr lang="en-US" altLang="zh-CN" baseline="30000" dirty="0">
                <a:solidFill>
                  <a:srgbClr val="0070C0"/>
                </a:solidFill>
                <a:sym typeface="Wingdings" panose="05000000000000000000" pitchFamily="2" charset="2"/>
              </a:rPr>
              <a:t>0</a:t>
            </a:r>
            <a:r>
              <a:rPr lang="en-US" altLang="zh-CN" dirty="0">
                <a:sym typeface="Wingdings" panose="05000000000000000000" pitchFamily="2" charset="2"/>
              </a:rPr>
              <a:t>K</a:t>
            </a:r>
            <a:r>
              <a:rPr lang="en-US" altLang="zh-CN" baseline="30000" dirty="0">
                <a:sym typeface="Wingdings" panose="05000000000000000000" pitchFamily="2" charset="2"/>
              </a:rPr>
              <a:t>+</a:t>
            </a:r>
            <a:r>
              <a:rPr lang="en-US" altLang="zh-CN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endParaRPr lang="zh-CN" altLang="en-US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23891"/>
              </p:ext>
            </p:extLst>
          </p:nvPr>
        </p:nvGraphicFramePr>
        <p:xfrm>
          <a:off x="979387" y="2027918"/>
          <a:ext cx="105546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Events after selection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Tracking algorithm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 used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720c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801pre2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difference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tracking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ODC only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7194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7199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tracking</a:t>
                      </a:r>
                    </a:p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(Global Hough)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6429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CGEM+ ODC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72055" y="1554819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(CGEM+ODC) Feb 10-24, 2026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483" y="4137824"/>
            <a:ext cx="3157728" cy="2508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719" y="4157636"/>
            <a:ext cx="3145536" cy="24688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76973" y="1207559"/>
            <a:ext cx="3585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 i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Dong Wei, </a:t>
            </a:r>
            <a:r>
              <a:rPr lang="en-US" altLang="zh-CN" dirty="0" err="1"/>
              <a:t>Junhui</a:t>
            </a:r>
            <a:r>
              <a:rPr lang="en-US" altLang="zh-CN" dirty="0"/>
              <a:t> Yang, Kai Zhu (IHEP) 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0365FC-C4FA-46E7-BE54-71BE11B8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0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901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CGEM Software Migration: </a:t>
            </a:r>
            <a:br>
              <a:rPr lang="en-US" altLang="zh-CN" sz="40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</a:br>
            <a:r>
              <a:rPr lang="en-US" altLang="zh-CN" sz="40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From BOSS 7.2.0.c to BOSS 8.0.1.pre2</a:t>
            </a:r>
            <a:endParaRPr lang="zh-CN" altLang="en-US" sz="4000" b="1" dirty="0">
              <a:latin typeface="Times New Roman" panose="02020603050405020304" pitchFamily="18" charset="0"/>
              <a:ea typeface="宋体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7085" y="2463232"/>
            <a:ext cx="535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rgbClr val="1F2329"/>
                </a:solidFill>
                <a:latin typeface="Times New Roman" panose="02020603050405020304" pitchFamily="18" charset="0"/>
                <a:ea typeface="ui-sans-serif"/>
                <a:cs typeface="Times New Roman" panose="02020603050405020304" pitchFamily="18" charset="0"/>
              </a:rPr>
              <a:t>Massive underlying stack upgrades in BOSS8</a:t>
            </a:r>
            <a:r>
              <a:rPr lang="en-US" altLang="zh-CN" dirty="0">
                <a:solidFill>
                  <a:srgbClr val="1F2329"/>
                </a:solidFill>
                <a:latin typeface="Times New Roman" panose="02020603050405020304" pitchFamily="18" charset="0"/>
                <a:ea typeface="ui-sans-serif"/>
                <a:cs typeface="Times New Roman" panose="02020603050405020304" pitchFamily="18" charset="0"/>
              </a:rPr>
              <a:t> series: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7085" y="17582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zh-CN" dirty="0">
                <a:solidFill>
                  <a:srgbClr val="1F2329"/>
                </a:solidFill>
                <a:latin typeface="Times New Roman" panose="02020603050405020304" pitchFamily="18" charset="0"/>
                <a:ea typeface="ui-sans-serif"/>
                <a:cs typeface="Times New Roman" panose="02020603050405020304" pitchFamily="18" charset="0"/>
              </a:rPr>
              <a:t>Full migration of CGEM simulation &amp; reconstruction chain from BOSS720</a:t>
            </a:r>
            <a:r>
              <a:rPr lang="en-US" altLang="zh-CN" dirty="0">
                <a:solidFill>
                  <a:srgbClr val="1F2329"/>
                </a:solidFill>
                <a:latin typeface="Times New Roman" panose="02020603050405020304" pitchFamily="18" charset="0"/>
                <a:ea typeface="ui-sans-serif"/>
                <a:cs typeface="Times New Roman" panose="02020603050405020304" pitchFamily="18" charset="0"/>
              </a:rPr>
              <a:t>c</a:t>
            </a:r>
            <a:r>
              <a:rPr lang="zh-CN" altLang="zh-CN" dirty="0">
                <a:solidFill>
                  <a:srgbClr val="1F2329"/>
                </a:solidFill>
                <a:latin typeface="Times New Roman" panose="02020603050405020304" pitchFamily="18" charset="0"/>
                <a:ea typeface="ui-sans-serif"/>
                <a:cs typeface="Times New Roman" panose="02020603050405020304" pitchFamily="18" charset="0"/>
              </a:rPr>
              <a:t> to BOSS801pre2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38941" y="1758206"/>
            <a:ext cx="58752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CGEM code porting and adaptation: cross-version API, runtime compatibilities, directory restructuring, modular separation, CMT to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CMake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CVS to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so 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MC samples (with CGEM) and </a:t>
            </a:r>
            <a:r>
              <a:rPr lang="en-US" altLang="zh-CN" dirty="0">
                <a:latin typeface="Symbol" panose="05050102010706020507" pitchFamily="18" charset="2"/>
              </a:rPr>
              <a:t>y</a:t>
            </a:r>
            <a:r>
              <a:rPr lang="en-US" altLang="zh-CN" dirty="0"/>
              <a:t>(2S)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(Feb 10-24, 2026)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 channels analyzed with the two BOSS versions and for three reconstruction configurations: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ODC old tracking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ODC new tracking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CGEM+ODC new tracking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(w/o CGEM alignment</a:t>
            </a:r>
            <a:r>
              <a:rPr lang="en-US" altLang="zh-CN" dirty="0"/>
              <a:t> &amp; </a:t>
            </a:r>
            <a:r>
              <a:rPr lang="en-US" altLang="zh-CN" dirty="0" err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zh-CN" dirty="0" err="1"/>
              <a:t>TPC</a:t>
            </a:r>
            <a:r>
              <a:rPr lang="en-US" altLang="zh-CN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yet, so efficiency lower, only for consistency check between two BOSS versions)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differences in efficiency (or selected number of events) between BOSS 7.2.0.c and BOSS 8.0.1.pre2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 less than 1% (one channel with </a:t>
            </a:r>
            <a:r>
              <a:rPr lang="en-US" altLang="zh-CN" dirty="0">
                <a:solidFill>
                  <a:srgbClr val="0070C0"/>
                </a:solidFill>
              </a:rPr>
              <a:t>K</a:t>
            </a:r>
            <a:r>
              <a:rPr lang="en-US" altLang="zh-CN" baseline="-25000" dirty="0">
                <a:solidFill>
                  <a:srgbClr val="0070C0"/>
                </a:solidFill>
              </a:rPr>
              <a:t>S</a:t>
            </a:r>
            <a:r>
              <a:rPr lang="en-US" altLang="zh-CN" baseline="30000" dirty="0">
                <a:solidFill>
                  <a:srgbClr val="0070C0"/>
                </a:solidFill>
              </a:rPr>
              <a:t>0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altLang="zh-CN" dirty="0">
                <a:solidFill>
                  <a:srgbClr val="0070C0"/>
                </a:solidFill>
              </a:rPr>
              <a:t>1.1%)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80915"/>
              </p:ext>
            </p:extLst>
          </p:nvPr>
        </p:nvGraphicFramePr>
        <p:xfrm>
          <a:off x="298918" y="2894593"/>
          <a:ext cx="5680863" cy="371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47"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BOSS 7.2.0.c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BOSS 8.0.1.pre2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CentOS7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AlmaLinux9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Version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 Tool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CMake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C++ 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C++98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C++20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6.36.02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v27r1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V3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Python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137502" y="6488668"/>
            <a:ext cx="236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check in progress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0138CF9-AAC5-47D7-8380-31321F285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420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87F3-0D25-4A42-BCE9-CD315D54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59497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Track Finding with Cellular Automata (CA)</a:t>
            </a:r>
            <a:endParaRPr lang="zh-CN" altLang="en-US" sz="4000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DA146C6-4951-40A2-BE8B-9958ADC3999C}"/>
              </a:ext>
            </a:extLst>
          </p:cNvPr>
          <p:cNvSpPr/>
          <p:nvPr/>
        </p:nvSpPr>
        <p:spPr>
          <a:xfrm>
            <a:off x="9225450" y="2318994"/>
            <a:ext cx="2727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 Cells and edges form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a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directed graph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EAB1A5A-4C1D-44D5-993E-15CA73DC13C9}"/>
              </a:ext>
            </a:extLst>
          </p:cNvPr>
          <p:cNvGrpSpPr/>
          <p:nvPr/>
        </p:nvGrpSpPr>
        <p:grpSpPr>
          <a:xfrm>
            <a:off x="7596285" y="1846973"/>
            <a:ext cx="3874147" cy="4397435"/>
            <a:chOff x="4045664" y="1263003"/>
            <a:chExt cx="4420291" cy="5311691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4337A1EB-7A3B-4A99-B8C6-FD2C9DEA6578}"/>
                </a:ext>
              </a:extLst>
            </p:cNvPr>
            <p:cNvGrpSpPr/>
            <p:nvPr/>
          </p:nvGrpSpPr>
          <p:grpSpPr>
            <a:xfrm>
              <a:off x="4045664" y="1263003"/>
              <a:ext cx="1989499" cy="5309718"/>
              <a:chOff x="9081309" y="1344729"/>
              <a:chExt cx="1989499" cy="5309718"/>
            </a:xfrm>
          </p:grpSpPr>
          <p:pic>
            <p:nvPicPr>
              <p:cNvPr id="53" name="图片 52">
                <a:extLst>
                  <a:ext uri="{FF2B5EF4-FFF2-40B4-BE49-F238E27FC236}">
                    <a16:creationId xmlns:a16="http://schemas.microsoft.com/office/drawing/2014/main" id="{57ADC990-DC7C-4825-BE7A-8C3186FA18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1309" y="1344729"/>
                <a:ext cx="1919094" cy="5309718"/>
              </a:xfrm>
              <a:prstGeom prst="rect">
                <a:avLst/>
              </a:prstGeom>
            </p:spPr>
          </p:pic>
          <p:cxnSp>
            <p:nvCxnSpPr>
              <p:cNvPr id="54" name="直线箭头连接符 9">
                <a:extLst>
                  <a:ext uri="{FF2B5EF4-FFF2-40B4-BE49-F238E27FC236}">
                    <a16:creationId xmlns:a16="http://schemas.microsoft.com/office/drawing/2014/main" id="{064D35E0-FA18-447F-9F3D-2567A8B439B6}"/>
                  </a:ext>
                </a:extLst>
              </p:cNvPr>
              <p:cNvCxnSpPr/>
              <p:nvPr/>
            </p:nvCxnSpPr>
            <p:spPr>
              <a:xfrm>
                <a:off x="10048061" y="6248400"/>
                <a:ext cx="2641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566E13E-3103-4AD7-8869-8D7BF909CE3F}"/>
                  </a:ext>
                </a:extLst>
              </p:cNvPr>
              <p:cNvSpPr txBox="1"/>
              <p:nvPr/>
            </p:nvSpPr>
            <p:spPr>
              <a:xfrm>
                <a:off x="10373181" y="6063734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edge</a:t>
                </a: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839A09F1-0E4B-4B5E-9443-7D074538B914}"/>
                  </a:ext>
                </a:extLst>
              </p:cNvPr>
              <p:cNvSpPr/>
              <p:nvPr/>
            </p:nvSpPr>
            <p:spPr>
              <a:xfrm>
                <a:off x="10048061" y="5750560"/>
                <a:ext cx="335459" cy="31317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C0C0337-1C4C-4995-9D9A-FDAE370CE297}"/>
                  </a:ext>
                </a:extLst>
              </p:cNvPr>
              <p:cNvSpPr txBox="1"/>
              <p:nvPr/>
            </p:nvSpPr>
            <p:spPr>
              <a:xfrm>
                <a:off x="10383520" y="5722481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cell</a:t>
                </a: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0CDF1F88-C007-41F3-9F0A-61EBC22F8F89}"/>
                  </a:ext>
                </a:extLst>
              </p:cNvPr>
              <p:cNvSpPr txBox="1"/>
              <p:nvPr/>
            </p:nvSpPr>
            <p:spPr>
              <a:xfrm>
                <a:off x="10037029" y="5722481"/>
                <a:ext cx="36099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id</a:t>
                </a: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9" name="圆角矩形 19">
              <a:extLst>
                <a:ext uri="{FF2B5EF4-FFF2-40B4-BE49-F238E27FC236}">
                  <a16:creationId xmlns:a16="http://schemas.microsoft.com/office/drawing/2014/main" id="{63133BC9-3CCB-4C14-B2B0-3085B3BC190D}"/>
                </a:ext>
              </a:extLst>
            </p:cNvPr>
            <p:cNvSpPr/>
            <p:nvPr/>
          </p:nvSpPr>
          <p:spPr>
            <a:xfrm rot="223795">
              <a:off x="4134192" y="1276391"/>
              <a:ext cx="562902" cy="5298303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15BB12D6-78F7-4EB8-90D6-5E8264E14A62}"/>
                </a:ext>
              </a:extLst>
            </p:cNvPr>
            <p:cNvSpPr txBox="1"/>
            <p:nvPr/>
          </p:nvSpPr>
          <p:spPr>
            <a:xfrm>
              <a:off x="6035163" y="5158559"/>
              <a:ext cx="2430792" cy="410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The longest path</a:t>
              </a: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51" name="直线连接符 22">
              <a:extLst>
                <a:ext uri="{FF2B5EF4-FFF2-40B4-BE49-F238E27FC236}">
                  <a16:creationId xmlns:a16="http://schemas.microsoft.com/office/drawing/2014/main" id="{8B1209D6-4195-4189-9C89-8E9CED7ED1C4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>
              <a:off x="4632523" y="4640194"/>
              <a:ext cx="1402641" cy="72345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5D90DE5A-0240-4046-85E7-CA77584130A8}"/>
                </a:ext>
              </a:extLst>
            </p:cNvPr>
            <p:cNvSpPr/>
            <p:nvPr/>
          </p:nvSpPr>
          <p:spPr>
            <a:xfrm>
              <a:off x="5016480" y="5666802"/>
              <a:ext cx="335459" cy="3131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5E25869E-9603-425D-A2DC-218A426008DA}"/>
              </a:ext>
            </a:extLst>
          </p:cNvPr>
          <p:cNvSpPr/>
          <p:nvPr/>
        </p:nvSpPr>
        <p:spPr>
          <a:xfrm>
            <a:off x="8232423" y="3994071"/>
            <a:ext cx="4219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Track (segment) finding =&gt;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Longest path on the graph found by CA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A2341F43-4D6B-4F61-954D-4CF0733CBE67}"/>
              </a:ext>
            </a:extLst>
          </p:cNvPr>
          <p:cNvSpPr/>
          <p:nvPr/>
        </p:nvSpPr>
        <p:spPr>
          <a:xfrm>
            <a:off x="238813" y="1094216"/>
            <a:ext cx="10510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Cellular automata (CA): a local track finding method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Local constraints applied to improve track separation and background suppression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No assumption that tracks from IP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    (no significant difference between tracks from IP or not)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等线" panose="02010600030101010101" pitchFamily="2" charset="-122"/>
              <a:cs typeface="Times New Roman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1D5F146-E0F0-4BC5-B62F-201E318F6C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5" y="2993200"/>
            <a:ext cx="6374006" cy="30018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92484" y="2522276"/>
            <a:ext cx="336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Cell and Edge Building for ODC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91C1EA-9DB0-40FC-B4A7-7DA6AED3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739EFD8-B7B0-462E-B266-D87CD42021FF}"/>
              </a:ext>
            </a:extLst>
          </p:cNvPr>
          <p:cNvSpPr/>
          <p:nvPr/>
        </p:nvSpPr>
        <p:spPr>
          <a:xfrm>
            <a:off x="260515" y="5964457"/>
            <a:ext cx="7231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/>
                <a:ea typeface="等线" panose="02010600030101010101" pitchFamily="2" charset="-122"/>
                <a:cs typeface="Times New Roman"/>
              </a:rPr>
              <a:t>Extension to include CGEM introduces two new cell types:</a:t>
            </a:r>
          </a:p>
          <a:p>
            <a:pPr lvl="0"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/>
                <a:ea typeface="等线" panose="02010600030101010101" pitchFamily="2" charset="-122"/>
                <a:cs typeface="Times New Roman"/>
              </a:rPr>
              <a:t> mixed CGEM+ODC  and pure CGEM  (more on next slide)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等线" panose="02010600030101010101" pitchFamily="2" charset="-122"/>
              <a:cs typeface="Times New Roman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1AAD9DE-4E31-4B16-BA05-D8DDC6043F71}"/>
              </a:ext>
            </a:extLst>
          </p:cNvPr>
          <p:cNvSpPr txBox="1"/>
          <p:nvPr/>
        </p:nvSpPr>
        <p:spPr>
          <a:xfrm>
            <a:off x="8059002" y="1062318"/>
            <a:ext cx="4283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 Li, </a:t>
            </a:r>
            <a:r>
              <a:rPr lang="en-US" altLang="zh-CN" sz="16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lang="en-US" altLang="zh-CN" sz="16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Zhang(SYU), L.L. Wang(IHEP) et al.</a:t>
            </a:r>
            <a:endParaRPr lang="zh-CN" altLang="en-US" sz="1600" i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4"/>
    </mc:Choice>
    <mc:Fallback xmlns="">
      <p:transition spd="slow" advTm="321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87F3-0D25-4A42-BCE9-CD315D54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4" y="1492"/>
            <a:ext cx="12073812" cy="1159497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Add CGEM to Circle Track Finding with CA: </a:t>
            </a:r>
            <a:br>
              <a:rPr lang="en-US" altLang="zh-CN" sz="36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</a:br>
            <a:r>
              <a:rPr lang="en-US" altLang="zh-CN" sz="3600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Cell and edge building for CGEM+ODC</a:t>
            </a:r>
            <a:r>
              <a:rPr lang="en-US" altLang="zh-CN" sz="36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 </a:t>
            </a:r>
            <a:endParaRPr lang="zh-CN" altLang="en-US" sz="4000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A2341F43-4D6B-4F61-954D-4CF0733CBE67}"/>
              </a:ext>
            </a:extLst>
          </p:cNvPr>
          <p:cNvSpPr/>
          <p:nvPr/>
        </p:nvSpPr>
        <p:spPr>
          <a:xfrm>
            <a:off x="250812" y="1305028"/>
            <a:ext cx="11690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For CGEM, the large gaps between adjacent layers make straight-line fitting unsuitable </a:t>
            </a:r>
            <a:br>
              <a:rPr lang="en-US" altLang="zh-CN" sz="2000" dirty="0">
                <a:solidFill>
                  <a:prstClr val="black"/>
                </a:solidFill>
                <a:latin typeface="Times New Roman"/>
                <a:ea typeface="等线" panose="02010600030101010101" pitchFamily="2" charset="-122"/>
                <a:cs typeface="Times New Roman"/>
              </a:rPr>
            </a:b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for low-momentum tracks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Circle fitting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replaces straight-line fitting for cells and edges involving CGEM hits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16AD9B40-02AA-461F-9DB2-9288F42DA731}"/>
                  </a:ext>
                </a:extLst>
              </p:cNvPr>
              <p:cNvSpPr/>
              <p:nvPr/>
            </p:nvSpPr>
            <p:spPr>
              <a:xfrm>
                <a:off x="414800" y="5462268"/>
                <a:ext cx="6020300" cy="1225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1" lang="en-US" altLang="zh-CN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Azimuthal angle difference between the CGEM hit and ODC hits:</a:t>
                </a:r>
                <a14:m>
                  <m:oMath xmlns:m="http://schemas.openxmlformats.org/officeDocument/2006/math">
                    <m:r>
                      <a:rPr kumimoji="1" lang="en-US" altLang="zh-CN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|</m:t>
                    </m:r>
                    <m:r>
                      <a:rPr kumimoji="1" lang="en-US" altLang="zh-CN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𝚫</m:t>
                    </m:r>
                    <m:r>
                      <a:rPr kumimoji="1" lang="en-US" altLang="zh-CN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𝝓</m:t>
                    </m:r>
                    <m:r>
                      <a:rPr kumimoji="1" lang="en-US" altLang="zh-C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| &lt; </m:t>
                    </m:r>
                    <m:r>
                      <a:rPr kumimoji="1" lang="en-US" altLang="zh-C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1" lang="en-US" altLang="zh-C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1" lang="en-US" altLang="zh-C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1" lang="en-US" altLang="zh-C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𝒓𝒂𝒅</m:t>
                    </m:r>
                    <m:r>
                      <a:rPr kumimoji="1" lang="en-US" altLang="zh-CN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1" lang="en-US" altLang="zh-CN" b="1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1" lang="en-US" altLang="zh-CN" b="1" dirty="0">
                    <a:solidFill>
                      <a:srgbClr val="0432FF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A good circle </a:t>
                </a:r>
                <a:r>
                  <a:rPr kumimoji="1" lang="en-US" altLang="zh-CN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passing through the CGEM hit and tangent to adjacent drift circles 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b="1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kumimoji="1" lang="zh-CN" altLang="en-US" b="1" dirty="0">
                    <a:solidFill>
                      <a:srgbClr val="0432FF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𝑟 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&lt;9 </a:t>
                </a:r>
                <a:r>
                  <a:rPr kumimoji="1" lang="zh-CN" altLang="en-US" b="1" dirty="0">
                    <a:solidFill>
                      <a:srgbClr val="0432FF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𝑐𝑚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kumimoji="1" lang="zh-CN" altLang="en-US" b="1" dirty="0">
                    <a:solidFill>
                      <a:srgbClr val="0432FF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𝑅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&gt; 10 </a:t>
                </a:r>
                <a:r>
                  <a:rPr kumimoji="1" lang="zh-CN" altLang="en-US" b="1" dirty="0">
                    <a:solidFill>
                      <a:srgbClr val="0432FF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𝑐𝑚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16AD9B40-02AA-461F-9DB2-9288F42DA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0" y="5462268"/>
                <a:ext cx="6020300" cy="1225207"/>
              </a:xfrm>
              <a:prstGeom prst="rect">
                <a:avLst/>
              </a:prstGeom>
              <a:blipFill>
                <a:blip r:embed="rId3"/>
                <a:stretch>
                  <a:fillRect l="-607" t="-2488" b="-4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矩形 66">
            <a:extLst>
              <a:ext uri="{FF2B5EF4-FFF2-40B4-BE49-F238E27FC236}">
                <a16:creationId xmlns:a16="http://schemas.microsoft.com/office/drawing/2014/main" id="{DC1B920B-A9DD-4D19-ABF3-260C4427E149}"/>
              </a:ext>
            </a:extLst>
          </p:cNvPr>
          <p:cNvSpPr/>
          <p:nvPr/>
        </p:nvSpPr>
        <p:spPr>
          <a:xfrm>
            <a:off x="6646221" y="5515112"/>
            <a:ext cx="54322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Sharing two hits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1"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Four adjacent CGEM+ODC hits passing a good circle fitting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ACA43E-019B-4A6F-8993-F5348DA9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13</a:t>
            </a:fld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4591A71-F618-4246-B5FE-305CE5FFB6D1}"/>
              </a:ext>
            </a:extLst>
          </p:cNvPr>
          <p:cNvGrpSpPr/>
          <p:nvPr/>
        </p:nvGrpSpPr>
        <p:grpSpPr>
          <a:xfrm>
            <a:off x="845533" y="2262641"/>
            <a:ext cx="4957288" cy="3187672"/>
            <a:chOff x="845533" y="2262641"/>
            <a:chExt cx="4957288" cy="3187672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F94B239B-2A1A-47DE-90E9-69332BE52BC7}"/>
                </a:ext>
              </a:extLst>
            </p:cNvPr>
            <p:cNvGrpSpPr/>
            <p:nvPr/>
          </p:nvGrpSpPr>
          <p:grpSpPr>
            <a:xfrm>
              <a:off x="845533" y="2520952"/>
              <a:ext cx="4310853" cy="2929361"/>
              <a:chOff x="1174259" y="2656246"/>
              <a:chExt cx="4310853" cy="2929361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385049E4-5AED-4DC5-98F2-06C1859006B7}"/>
                  </a:ext>
                </a:extLst>
              </p:cNvPr>
              <p:cNvGrpSpPr/>
              <p:nvPr/>
            </p:nvGrpSpPr>
            <p:grpSpPr>
              <a:xfrm>
                <a:off x="1174259" y="2656246"/>
                <a:ext cx="4310853" cy="2929361"/>
                <a:chOff x="1188255" y="2688903"/>
                <a:chExt cx="4310853" cy="2929361"/>
              </a:xfrm>
            </p:grpSpPr>
            <p:pic>
              <p:nvPicPr>
                <p:cNvPr id="3" name="图片 2">
                  <a:extLst>
                    <a:ext uri="{FF2B5EF4-FFF2-40B4-BE49-F238E27FC236}">
                      <a16:creationId xmlns:a16="http://schemas.microsoft.com/office/drawing/2014/main" id="{689E9300-81AA-4615-BE65-3BB3BF3E0A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8255" y="2688903"/>
                  <a:ext cx="4125518" cy="2929361"/>
                </a:xfrm>
                <a:prstGeom prst="rect">
                  <a:avLst/>
                </a:prstGeom>
              </p:spPr>
            </p:pic>
            <p:sp>
              <p:nvSpPr>
                <p:cNvPr id="4" name="椭圆 3">
                  <a:extLst>
                    <a:ext uri="{FF2B5EF4-FFF2-40B4-BE49-F238E27FC236}">
                      <a16:creationId xmlns:a16="http://schemas.microsoft.com/office/drawing/2014/main" id="{419DC852-B50E-457D-B4DB-DDECAFD166B2}"/>
                    </a:ext>
                  </a:extLst>
                </p:cNvPr>
                <p:cNvSpPr/>
                <p:nvPr/>
              </p:nvSpPr>
              <p:spPr>
                <a:xfrm rot="19104864">
                  <a:off x="1875445" y="3512035"/>
                  <a:ext cx="2976380" cy="1200819"/>
                </a:xfrm>
                <a:prstGeom prst="ellipse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51882471-E9D7-4F0C-AC28-BCF63E0FBE13}"/>
                    </a:ext>
                  </a:extLst>
                </p:cNvPr>
                <p:cNvSpPr/>
                <p:nvPr/>
              </p:nvSpPr>
              <p:spPr>
                <a:xfrm rot="19494740">
                  <a:off x="3249170" y="3048641"/>
                  <a:ext cx="2249938" cy="1200819"/>
                </a:xfrm>
                <a:prstGeom prst="ellipse">
                  <a:avLst/>
                </a:prstGeom>
                <a:noFill/>
                <a:ln w="285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7" name="直接箭头连接符 6">
                  <a:extLst>
                    <a:ext uri="{FF2B5EF4-FFF2-40B4-BE49-F238E27FC236}">
                      <a16:creationId xmlns:a16="http://schemas.microsoft.com/office/drawing/2014/main" id="{B26EDBC0-A6BF-4968-9D56-753B95E857EF}"/>
                    </a:ext>
                  </a:extLst>
                </p:cNvPr>
                <p:cNvCxnSpPr>
                  <a:cxnSpLocks/>
                  <a:stCxn id="23" idx="1"/>
                </p:cNvCxnSpPr>
                <p:nvPr/>
              </p:nvCxnSpPr>
              <p:spPr>
                <a:xfrm flipH="1">
                  <a:off x="2472613" y="4915214"/>
                  <a:ext cx="932258" cy="926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箭头连接符 25">
                  <a:extLst>
                    <a:ext uri="{FF2B5EF4-FFF2-40B4-BE49-F238E27FC236}">
                      <a16:creationId xmlns:a16="http://schemas.microsoft.com/office/drawing/2014/main" id="{D9503B08-EAE5-43EC-92BC-D5FDDF2B979D}"/>
                    </a:ext>
                  </a:extLst>
                </p:cNvPr>
                <p:cNvCxnSpPr>
                  <a:cxnSpLocks/>
                  <a:stCxn id="23" idx="0"/>
                </p:cNvCxnSpPr>
                <p:nvPr/>
              </p:nvCxnSpPr>
              <p:spPr>
                <a:xfrm flipH="1" flipV="1">
                  <a:off x="3601616" y="4278086"/>
                  <a:ext cx="734385" cy="45246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F45FCDE6-7314-45A4-8763-6DE19748E50D}"/>
                    </a:ext>
                  </a:extLst>
                </p:cNvPr>
                <p:cNvSpPr txBox="1"/>
                <p:nvPr/>
              </p:nvSpPr>
              <p:spPr>
                <a:xfrm>
                  <a:off x="3404871" y="4730548"/>
                  <a:ext cx="1862260" cy="369332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CGEM </a:t>
                  </a:r>
                  <a:r>
                    <a:rPr kumimoji="0" lang="en-US" altLang="zh-CN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X_cluster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8579EC5-5188-4F7D-9F2A-04B4F05973A8}"/>
                  </a:ext>
                </a:extLst>
              </p:cNvPr>
              <p:cNvSpPr txBox="1"/>
              <p:nvPr/>
            </p:nvSpPr>
            <p:spPr>
              <a:xfrm>
                <a:off x="1675516" y="2806329"/>
                <a:ext cx="1817996" cy="3693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ODC drift circle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38" name="直接箭头连接符 37">
                <a:extLst>
                  <a:ext uri="{FF2B5EF4-FFF2-40B4-BE49-F238E27FC236}">
                    <a16:creationId xmlns:a16="http://schemas.microsoft.com/office/drawing/2014/main" id="{90AE0069-4BBC-4AC1-BC75-691DDA332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93512" y="3006225"/>
                <a:ext cx="653945" cy="19600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882664C-0B87-412C-8785-4051CA6A93CA}"/>
                </a:ext>
              </a:extLst>
            </p:cNvPr>
            <p:cNvSpPr txBox="1"/>
            <p:nvPr/>
          </p:nvSpPr>
          <p:spPr>
            <a:xfrm>
              <a:off x="2398684" y="3544856"/>
              <a:ext cx="1862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cell2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C70324B-196A-46BD-87EF-F0D0B938DA09}"/>
                </a:ext>
              </a:extLst>
            </p:cNvPr>
            <p:cNvSpPr txBox="1"/>
            <p:nvPr/>
          </p:nvSpPr>
          <p:spPr>
            <a:xfrm>
              <a:off x="3940561" y="3539009"/>
              <a:ext cx="1862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cell1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467D265-D7A2-4096-9C75-D37B270302F7}"/>
                </a:ext>
              </a:extLst>
            </p:cNvPr>
            <p:cNvSpPr txBox="1"/>
            <p:nvPr/>
          </p:nvSpPr>
          <p:spPr>
            <a:xfrm>
              <a:off x="1848434" y="2262641"/>
              <a:ext cx="3023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solidFill>
                    <a:srgbClr val="0432FF"/>
                  </a:solidFill>
                </a:rPr>
                <a:t> good cell candidates</a:t>
              </a:r>
              <a:endParaRPr kumimoji="1" lang="zh-CN" altLang="en-US" dirty="0">
                <a:solidFill>
                  <a:srgbClr val="0432FF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84F2A4-53D0-4392-9E30-6B418E578A29}"/>
              </a:ext>
            </a:extLst>
          </p:cNvPr>
          <p:cNvGrpSpPr/>
          <p:nvPr/>
        </p:nvGrpSpPr>
        <p:grpSpPr>
          <a:xfrm>
            <a:off x="6279236" y="2305299"/>
            <a:ext cx="5074564" cy="3247673"/>
            <a:chOff x="6309478" y="2315282"/>
            <a:chExt cx="5074564" cy="324767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13BAA739-7215-4285-BD69-16187DEF3245}"/>
                </a:ext>
              </a:extLst>
            </p:cNvPr>
            <p:cNvGrpSpPr/>
            <p:nvPr/>
          </p:nvGrpSpPr>
          <p:grpSpPr>
            <a:xfrm>
              <a:off x="6309478" y="2315282"/>
              <a:ext cx="4397389" cy="3247673"/>
              <a:chOff x="6145861" y="2276386"/>
              <a:chExt cx="4397389" cy="3247673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33ABB81D-0476-4917-BF74-F883CD322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5861" y="2520952"/>
                <a:ext cx="4229377" cy="3003107"/>
              </a:xfrm>
              <a:prstGeom prst="rect">
                <a:avLst/>
              </a:prstGeom>
            </p:spPr>
          </p:pic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75AE91DD-C673-4F93-B345-04782F274773}"/>
                  </a:ext>
                </a:extLst>
              </p:cNvPr>
              <p:cNvSpPr/>
              <p:nvPr/>
            </p:nvSpPr>
            <p:spPr>
              <a:xfrm rot="19104864">
                <a:off x="6801119" y="3401879"/>
                <a:ext cx="2976380" cy="1200819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B805F3E4-1D23-4013-BDE5-4174D4252694}"/>
                  </a:ext>
                </a:extLst>
              </p:cNvPr>
              <p:cNvSpPr/>
              <p:nvPr/>
            </p:nvSpPr>
            <p:spPr>
              <a:xfrm rot="19494740">
                <a:off x="8293312" y="2944447"/>
                <a:ext cx="2249938" cy="1200819"/>
              </a:xfrm>
              <a:prstGeom prst="ellipse">
                <a:avLst/>
              </a:pr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EBEFD629-EB0A-45F5-86AC-1438C3DE3B93}"/>
                  </a:ext>
                </a:extLst>
              </p:cNvPr>
              <p:cNvSpPr txBox="1"/>
              <p:nvPr/>
            </p:nvSpPr>
            <p:spPr>
              <a:xfrm>
                <a:off x="7520391" y="3700374"/>
                <a:ext cx="18622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cell2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D94A3A4-EA56-4F84-A6C9-DDE7A65CE7D5}"/>
                  </a:ext>
                </a:extLst>
              </p:cNvPr>
              <p:cNvSpPr txBox="1"/>
              <p:nvPr/>
            </p:nvSpPr>
            <p:spPr>
              <a:xfrm>
                <a:off x="8840489" y="4658362"/>
                <a:ext cx="1415751" cy="3693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fitted circle 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69" name="直接箭头连接符 68">
                <a:extLst>
                  <a:ext uri="{FF2B5EF4-FFF2-40B4-BE49-F238E27FC236}">
                    <a16:creationId xmlns:a16="http://schemas.microsoft.com/office/drawing/2014/main" id="{E495FB50-AAC5-43C6-8FA8-B4FDADDF1935}"/>
                  </a:ext>
                </a:extLst>
              </p:cNvPr>
              <p:cNvCxnSpPr>
                <a:cxnSpLocks/>
                <a:stCxn id="68" idx="1"/>
              </p:cNvCxnSpPr>
              <p:nvPr/>
            </p:nvCxnSpPr>
            <p:spPr>
              <a:xfrm flipH="1" flipV="1">
                <a:off x="8087216" y="4326497"/>
                <a:ext cx="753273" cy="51653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0E27884-BE8C-401D-8A60-A3381D7E6967}"/>
                  </a:ext>
                </a:extLst>
              </p:cNvPr>
              <p:cNvSpPr txBox="1"/>
              <p:nvPr/>
            </p:nvSpPr>
            <p:spPr>
              <a:xfrm>
                <a:off x="6672018" y="2276386"/>
                <a:ext cx="34719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dirty="0">
                    <a:solidFill>
                      <a:srgbClr val="0432FF"/>
                    </a:solidFill>
                  </a:rPr>
                  <a:t>   A good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edge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candidate </a:t>
                </a:r>
              </a:p>
              <a:p>
                <a:r>
                  <a:rPr kumimoji="1" lang="en-US" altLang="zh-CN" dirty="0"/>
                  <a:t>connecting two adjacent cells</a:t>
                </a:r>
                <a:endParaRPr kumimoji="1" lang="zh-CN" altLang="en-US" dirty="0"/>
              </a:p>
            </p:txBody>
          </p:sp>
        </p:grp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F507902B-743E-4920-941E-11B7D8F5AB28}"/>
                </a:ext>
              </a:extLst>
            </p:cNvPr>
            <p:cNvSpPr txBox="1"/>
            <p:nvPr/>
          </p:nvSpPr>
          <p:spPr>
            <a:xfrm>
              <a:off x="9521782" y="3539009"/>
              <a:ext cx="1862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cell1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CDF192F5-0ECB-4C9B-B6A4-C34417714BDB}"/>
              </a:ext>
            </a:extLst>
          </p:cNvPr>
          <p:cNvSpPr/>
          <p:nvPr/>
        </p:nvSpPr>
        <p:spPr>
          <a:xfrm>
            <a:off x="250812" y="998804"/>
            <a:ext cx="4069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Type 1 : Cell building for CGEM+ODC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350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4"/>
    </mc:Choice>
    <mc:Fallback xmlns="">
      <p:transition spd="slow" advTm="321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E332A0A-D02E-464C-A5EA-FEF61B38FC84}"/>
                  </a:ext>
                </a:extLst>
              </p:cNvPr>
              <p:cNvSpPr/>
              <p:nvPr/>
            </p:nvSpPr>
            <p:spPr>
              <a:xfrm>
                <a:off x="236269" y="1363952"/>
                <a:ext cx="1175453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等线" panose="02010600030101010101" pitchFamily="2" charset="-122"/>
                    <a:cs typeface="Times New Roman"/>
                  </a:rPr>
                  <a:t>The distributions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  <m:t>𝛿</m:t>
                        </m:r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  <m:t>𝜙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  <m:t>21</m:t>
                            </m:r>
                          </m:sub>
                        </m:s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  <m:t>𝜙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  <m:t>𝜙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  <m:t>𝛿</m:t>
                        </m:r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  <m:t>𝜙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  <m:t>𝜙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  <m:t>𝜙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等线" panose="02010600030101010101" pitchFamily="2" charset="-122"/>
                    <a:cs typeface="Times New Roman"/>
                  </a:rPr>
                  <a:t>for the same track lie in a band along the anti-diagonal </a:t>
                </a:r>
              </a:p>
              <a:p>
                <a:pPr>
                  <a:defRPr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/>
                    <a:ea typeface="等线" panose="02010600030101010101" pitchFamily="2" charset="-122"/>
                    <a:cs typeface="Times New Roman"/>
                  </a:rPr>
                  <a:t>Using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21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23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/>
                    <a:ea typeface="等线" panose="02010600030101010101" pitchFamily="2" charset="-122"/>
                    <a:cs typeface="Times New Roman"/>
                  </a:rPr>
                  <a:t>window </a:t>
                </a:r>
                <a:r>
                  <a:rPr lang="en-US" altLang="zh-CN" sz="2000" dirty="0">
                    <a:solidFill>
                      <a:srgbClr val="0432FF"/>
                    </a:solidFill>
                    <a:latin typeface="Times New Roman"/>
                    <a:ea typeface="等线" panose="02010600030101010101" pitchFamily="2" charset="-122"/>
                    <a:cs typeface="Times New Roman"/>
                  </a:rPr>
                  <a:t>reduces the number of wrong combinations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/>
                    <a:ea typeface="等线" panose="02010600030101010101" pitchFamily="2" charset="-122"/>
                    <a:cs typeface="Times New Roman"/>
                  </a:rPr>
                  <a:t>in pure CGEM cell building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E332A0A-D02E-464C-A5EA-FEF61B38F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69" y="1363952"/>
                <a:ext cx="11754533" cy="1015663"/>
              </a:xfrm>
              <a:prstGeom prst="rect">
                <a:avLst/>
              </a:prstGeom>
              <a:blipFill>
                <a:blip r:embed="rId4"/>
                <a:stretch>
                  <a:fillRect l="-571" t="-3614" r="-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B0D63EDF-38DA-4ECB-A72C-65D19E3C9C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70" y="2212161"/>
            <a:ext cx="3996397" cy="3415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27579262-3D73-49AC-A3F2-B6526F453A3D}"/>
                  </a:ext>
                </a:extLst>
              </p:cNvPr>
              <p:cNvSpPr/>
              <p:nvPr/>
            </p:nvSpPr>
            <p:spPr>
              <a:xfrm>
                <a:off x="511144" y="5549537"/>
                <a:ext cx="1138592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/>
                    <a:ea typeface="等线" panose="02010600030101010101" pitchFamily="2" charset="-122"/>
                    <a:cs typeface="Times New Roman"/>
                  </a:rPr>
                  <a:t>A good cell :three adjacent CGEM hits passing a good circle  and satisfying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21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23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/>
                    <a:ea typeface="等线" panose="02010600030101010101" pitchFamily="2" charset="-122"/>
                    <a:cs typeface="Times New Roman"/>
                  </a:rPr>
                  <a:t>window </a:t>
                </a:r>
              </a:p>
              <a:p>
                <a:pPr marL="285750" lvl="0" indent="-285750">
                  <a:buFont typeface="Wingdings" panose="05000000000000000000" pitchFamily="2" charset="2"/>
                  <a:buChar char="l"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等线" panose="02010600030101010101" pitchFamily="2" charset="-122"/>
                    <a:cs typeface="Times New Roman"/>
                  </a:rPr>
                  <a:t>A good edge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/>
                    <a:ea typeface="等线" panose="02010600030101010101" pitchFamily="2" charset="-122"/>
                    <a:cs typeface="Times New Roman"/>
                  </a:rPr>
                  <a:t>: four adjacent CGEM+ODC hits passing a good circle fitting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 panose="02010600030101010101" pitchFamily="2" charset="-122"/>
                  <a:cs typeface="Times New Roman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 panose="02010600030101010101" pitchFamily="2" charset="-122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27579262-3D73-49AC-A3F2-B6526F453A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44" y="5549537"/>
                <a:ext cx="11385926" cy="1015663"/>
              </a:xfrm>
              <a:prstGeom prst="rect">
                <a:avLst/>
              </a:prstGeom>
              <a:blipFill>
                <a:blip r:embed="rId6"/>
                <a:stretch>
                  <a:fillRect l="-482" t="-29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236269" y="1045179"/>
            <a:ext cx="3433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Type 2 : Cell building for CGEM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B071A3C-D99C-405B-B270-CB2CE066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426" y="6328730"/>
            <a:ext cx="2716373" cy="392746"/>
          </a:xfrm>
        </p:spPr>
        <p:txBody>
          <a:bodyPr/>
          <a:lstStyle/>
          <a:p>
            <a:fld id="{56D573D9-7600-493B-85D5-8B93BC56EAD0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318EA4BE-0D56-4F09-BD29-12F801174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4" y="-15314"/>
            <a:ext cx="12073812" cy="1159497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Add CGEM to Circle Track Finding with CA: </a:t>
            </a:r>
            <a:br>
              <a:rPr lang="en-US" altLang="zh-CN" sz="36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</a:br>
            <a:r>
              <a:rPr lang="en-US" altLang="zh-CN" sz="3600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Cell and edge building for CGEM+ODC</a:t>
            </a:r>
            <a:r>
              <a:rPr lang="en-US" altLang="zh-CN" sz="36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 </a:t>
            </a:r>
            <a:endParaRPr lang="zh-CN" altLang="en-US" sz="400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D13EC08-4524-4E94-8EE5-1C632057A85F}"/>
              </a:ext>
            </a:extLst>
          </p:cNvPr>
          <p:cNvGrpSpPr/>
          <p:nvPr/>
        </p:nvGrpSpPr>
        <p:grpSpPr>
          <a:xfrm>
            <a:off x="5904552" y="2382674"/>
            <a:ext cx="4077648" cy="3032584"/>
            <a:chOff x="5945091" y="2291607"/>
            <a:chExt cx="4077648" cy="3032584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AAD05D0B-FC27-4E20-8FC3-9887C5FB6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091" y="2291607"/>
              <a:ext cx="4077648" cy="3032584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1D16765-7950-43DB-A921-38F9377316A1}"/>
                </a:ext>
              </a:extLst>
            </p:cNvPr>
            <p:cNvSpPr txBox="1"/>
            <p:nvPr/>
          </p:nvSpPr>
          <p:spPr>
            <a:xfrm>
              <a:off x="6648354" y="2812484"/>
              <a:ext cx="943866" cy="4081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CGEM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66D7F33-58D0-493A-82D9-80BE7709A9B5}"/>
                </a:ext>
              </a:extLst>
            </p:cNvPr>
            <p:cNvSpPr/>
            <p:nvPr/>
          </p:nvSpPr>
          <p:spPr>
            <a:xfrm rot="19288575">
              <a:off x="6561229" y="3514092"/>
              <a:ext cx="2557459" cy="884622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6087F23-B520-42A7-ABD2-020C11069B62}"/>
                </a:ext>
              </a:extLst>
            </p:cNvPr>
            <p:cNvSpPr/>
            <p:nvPr/>
          </p:nvSpPr>
          <p:spPr>
            <a:xfrm rot="19104864">
              <a:off x="7355777" y="2714511"/>
              <a:ext cx="2237509" cy="1030193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9D99B4C-54C7-4789-B0D6-8B957F64A5A2}"/>
                </a:ext>
              </a:extLst>
            </p:cNvPr>
            <p:cNvSpPr txBox="1"/>
            <p:nvPr/>
          </p:nvSpPr>
          <p:spPr>
            <a:xfrm>
              <a:off x="8377207" y="2627165"/>
              <a:ext cx="1557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cell2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29EEBC8-C3C5-404D-BAC5-26F587736A8D}"/>
                </a:ext>
              </a:extLst>
            </p:cNvPr>
            <p:cNvSpPr txBox="1"/>
            <p:nvPr/>
          </p:nvSpPr>
          <p:spPr>
            <a:xfrm>
              <a:off x="7120287" y="4266999"/>
              <a:ext cx="1557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cell2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92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4"/>
    </mc:Choice>
    <mc:Fallback xmlns="">
      <p:transition spd="slow" advTm="321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87F3-0D25-4A42-BCE9-CD315D54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70" y="0"/>
            <a:ext cx="11642459" cy="1159497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Flow Chat of CA Circle Track Finding </a:t>
            </a:r>
            <a:br>
              <a:rPr lang="en-US" altLang="zh-CN" sz="40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</a:br>
            <a:r>
              <a:rPr lang="en-US" altLang="zh-CN" sz="40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for CGEM+ODC</a:t>
            </a:r>
            <a:endParaRPr lang="zh-CN" altLang="en-US" sz="4000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F495D85-1D31-400A-9046-7A36E7E05324}"/>
              </a:ext>
            </a:extLst>
          </p:cNvPr>
          <p:cNvSpPr/>
          <p:nvPr/>
        </p:nvSpPr>
        <p:spPr>
          <a:xfrm>
            <a:off x="136048" y="1301781"/>
            <a:ext cx="2649655" cy="7092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Build “cells” and “edges”  in ODC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 CGEM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9865DD4-0337-4FC4-8AD8-9670BBF4B91D}"/>
              </a:ext>
            </a:extLst>
          </p:cNvPr>
          <p:cNvSpPr/>
          <p:nvPr/>
        </p:nvSpPr>
        <p:spPr>
          <a:xfrm>
            <a:off x="3229042" y="1301780"/>
            <a:ext cx="3058052" cy="7092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Track segment finding with CA in different areas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70846F5-EA2B-4929-BB03-5CE77996BC7E}"/>
              </a:ext>
            </a:extLst>
          </p:cNvPr>
          <p:cNvSpPr/>
          <p:nvPr/>
        </p:nvSpPr>
        <p:spPr>
          <a:xfrm>
            <a:off x="6775693" y="1301781"/>
            <a:ext cx="2322280" cy="7092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Segment connection in an area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BC58AB5-5E9E-4DAF-A89E-83F791C6946B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2785703" y="1656402"/>
            <a:ext cx="443339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9123493-E997-48F1-BFC4-4F43A1E3D420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345889" y="1656403"/>
            <a:ext cx="42980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0D84DD4-41EA-451E-A403-EF39D1094020}"/>
              </a:ext>
            </a:extLst>
          </p:cNvPr>
          <p:cNvSpPr/>
          <p:nvPr/>
        </p:nvSpPr>
        <p:spPr>
          <a:xfrm>
            <a:off x="10006974" y="2719757"/>
            <a:ext cx="1444288" cy="7092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Circle fitting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圆角矩形 2">
            <a:extLst>
              <a:ext uri="{FF2B5EF4-FFF2-40B4-BE49-F238E27FC236}">
                <a16:creationId xmlns:a16="http://schemas.microsoft.com/office/drawing/2014/main" id="{89D99D8C-3A56-4509-9804-5F8397BBA487}"/>
              </a:ext>
            </a:extLst>
          </p:cNvPr>
          <p:cNvSpPr/>
          <p:nvPr/>
        </p:nvSpPr>
        <p:spPr>
          <a:xfrm>
            <a:off x="6432575" y="1123048"/>
            <a:ext cx="5631354" cy="1314794"/>
          </a:xfrm>
          <a:prstGeom prst="roundRect">
            <a:avLst/>
          </a:prstGeom>
          <a:noFill/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FFFC05E4-114A-488B-AA1C-CFD18337F9A1}"/>
              </a:ext>
            </a:extLst>
          </p:cNvPr>
          <p:cNvSpPr/>
          <p:nvPr/>
        </p:nvSpPr>
        <p:spPr>
          <a:xfrm>
            <a:off x="9499555" y="1301781"/>
            <a:ext cx="2322280" cy="7092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Segment connection between areas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5" name="直接箭头连接符 15">
            <a:extLst>
              <a:ext uri="{FF2B5EF4-FFF2-40B4-BE49-F238E27FC236}">
                <a16:creationId xmlns:a16="http://schemas.microsoft.com/office/drawing/2014/main" id="{8032B421-2FC3-41C2-A928-03469A658E44}"/>
              </a:ext>
            </a:extLst>
          </p:cNvPr>
          <p:cNvCxnSpPr>
            <a:cxnSpLocks/>
            <a:stCxn id="10" idx="3"/>
            <a:endCxn id="24" idx="1"/>
          </p:cNvCxnSpPr>
          <p:nvPr/>
        </p:nvCxnSpPr>
        <p:spPr>
          <a:xfrm>
            <a:off x="9097973" y="1656403"/>
            <a:ext cx="40158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15">
            <a:extLst>
              <a:ext uri="{FF2B5EF4-FFF2-40B4-BE49-F238E27FC236}">
                <a16:creationId xmlns:a16="http://schemas.microsoft.com/office/drawing/2014/main" id="{F8C5CBAF-3C3C-4DA1-8958-E2F2AF50265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10729118" y="2025758"/>
            <a:ext cx="0" cy="6939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680EE3E1-6CAE-4937-944B-7F562CC03516}"/>
              </a:ext>
            </a:extLst>
          </p:cNvPr>
          <p:cNvSpPr txBox="1"/>
          <p:nvPr/>
        </p:nvSpPr>
        <p:spPr>
          <a:xfrm>
            <a:off x="7780464" y="2061587"/>
            <a:ext cx="263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Track segment connection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B22D8E5-725E-484B-8DA8-20CE53FEFAB0}"/>
              </a:ext>
            </a:extLst>
          </p:cNvPr>
          <p:cNvGrpSpPr/>
          <p:nvPr/>
        </p:nvGrpSpPr>
        <p:grpSpPr>
          <a:xfrm>
            <a:off x="102330" y="2507928"/>
            <a:ext cx="6525314" cy="4314463"/>
            <a:chOff x="1336293" y="702787"/>
            <a:chExt cx="6235126" cy="4140462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0B2F9291-51AA-42FF-B866-A27C6015A8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36293" y="702787"/>
              <a:ext cx="4101552" cy="4140462"/>
              <a:chOff x="3407837" y="1766207"/>
              <a:chExt cx="2387154" cy="2409800"/>
            </a:xfrm>
          </p:grpSpPr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CA85A1F3-FED8-4994-BDD6-76EEA8656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7837" y="1766207"/>
                <a:ext cx="2380818" cy="2294544"/>
              </a:xfrm>
              <a:prstGeom prst="rect">
                <a:avLst/>
              </a:prstGeom>
            </p:spPr>
          </p:pic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05336411-D318-426E-8C1D-8EC5864A86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62084" y="2663191"/>
                <a:ext cx="507827" cy="479769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13A7C7F5-D3E4-41D5-AD73-CBBC12E7FB2A}"/>
                  </a:ext>
                </a:extLst>
              </p:cNvPr>
              <p:cNvSpPr txBox="1"/>
              <p:nvPr/>
            </p:nvSpPr>
            <p:spPr>
              <a:xfrm>
                <a:off x="3832996" y="3974192"/>
                <a:ext cx="1961995" cy="201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Tracking system : CGEM+ODC</a:t>
                </a:r>
                <a:endParaRPr kumimoji="1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EFC2CF4-6161-4702-BEDF-1502B4B2A2C1}"/>
                  </a:ext>
                </a:extLst>
              </p:cNvPr>
              <p:cNvSpPr txBox="1"/>
              <p:nvPr/>
            </p:nvSpPr>
            <p:spPr>
              <a:xfrm>
                <a:off x="4278943" y="3187163"/>
                <a:ext cx="604154" cy="184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Axial wires</a:t>
                </a:r>
                <a:endParaRPr kumimoji="1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96770BD6-563C-489F-AE79-B9A9B846C781}"/>
                  </a:ext>
                </a:extLst>
              </p:cNvPr>
              <p:cNvSpPr txBox="1"/>
              <p:nvPr/>
            </p:nvSpPr>
            <p:spPr>
              <a:xfrm>
                <a:off x="4098498" y="3734242"/>
                <a:ext cx="666023" cy="201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Axial wires</a:t>
                </a:r>
                <a:endParaRPr kumimoji="1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1758304-D20B-4F79-82BB-794CF14E1314}"/>
                  </a:ext>
                </a:extLst>
              </p:cNvPr>
              <p:cNvSpPr txBox="1"/>
              <p:nvPr/>
            </p:nvSpPr>
            <p:spPr>
              <a:xfrm>
                <a:off x="4196956" y="3456250"/>
                <a:ext cx="778576" cy="201815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Stereo wires</a:t>
                </a:r>
                <a:endParaRPr kumimoji="1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左大括号 51">
                <a:extLst>
                  <a:ext uri="{FF2B5EF4-FFF2-40B4-BE49-F238E27FC236}">
                    <a16:creationId xmlns:a16="http://schemas.microsoft.com/office/drawing/2014/main" id="{D44B09C0-6C9A-4359-84B5-E8BA50B0B618}"/>
                  </a:ext>
                </a:extLst>
              </p:cNvPr>
              <p:cNvSpPr/>
              <p:nvPr/>
            </p:nvSpPr>
            <p:spPr bwMode="auto">
              <a:xfrm rot="5400000">
                <a:off x="3862669" y="2409382"/>
                <a:ext cx="185441" cy="841429"/>
              </a:xfrm>
              <a:prstGeom prst="leftBrac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5A034817-4D8D-4C61-8CD7-CDBF651C6880}"/>
                  </a:ext>
                </a:extLst>
              </p:cNvPr>
              <p:cNvSpPr txBox="1"/>
              <p:nvPr/>
            </p:nvSpPr>
            <p:spPr>
              <a:xfrm>
                <a:off x="3444581" y="2425945"/>
                <a:ext cx="917504" cy="184836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Outer DC (ODC)</a:t>
                </a:r>
                <a:endParaRPr kumimoji="1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47E099B-12FD-4A8E-B853-E56AC852DF1F}"/>
                </a:ext>
              </a:extLst>
            </p:cNvPr>
            <p:cNvGrpSpPr/>
            <p:nvPr/>
          </p:nvGrpSpPr>
          <p:grpSpPr>
            <a:xfrm>
              <a:off x="5470141" y="1836335"/>
              <a:ext cx="1753630" cy="548548"/>
              <a:chOff x="8895531" y="1402001"/>
              <a:chExt cx="1753630" cy="548548"/>
            </a:xfrm>
          </p:grpSpPr>
          <p:sp>
            <p:nvSpPr>
              <p:cNvPr id="44" name="标注: 弯曲线形(无边框) 43">
                <a:extLst>
                  <a:ext uri="{FF2B5EF4-FFF2-40B4-BE49-F238E27FC236}">
                    <a16:creationId xmlns:a16="http://schemas.microsoft.com/office/drawing/2014/main" id="{B062B4FB-6EFD-4345-8145-0D0DC83BBA05}"/>
                  </a:ext>
                </a:extLst>
              </p:cNvPr>
              <p:cNvSpPr/>
              <p:nvPr/>
            </p:nvSpPr>
            <p:spPr>
              <a:xfrm>
                <a:off x="8976159" y="1497929"/>
                <a:ext cx="1508962" cy="415498"/>
              </a:xfrm>
              <a:prstGeom prst="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53488"/>
                  <a:gd name="adj6" fmla="val -97914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7FF06641-0144-456B-A801-BA9B437C9D0B}"/>
                  </a:ext>
                </a:extLst>
              </p:cNvPr>
              <p:cNvSpPr txBox="1"/>
              <p:nvPr/>
            </p:nvSpPr>
            <p:spPr>
              <a:xfrm>
                <a:off x="8895531" y="1402001"/>
                <a:ext cx="1753630" cy="54854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Area2 : axial wires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(12 layers)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DF341B06-5691-45F2-A1F9-6FDB73DA61D8}"/>
                </a:ext>
              </a:extLst>
            </p:cNvPr>
            <p:cNvGrpSpPr/>
            <p:nvPr/>
          </p:nvGrpSpPr>
          <p:grpSpPr>
            <a:xfrm>
              <a:off x="5067913" y="1175880"/>
              <a:ext cx="1630068" cy="491698"/>
              <a:chOff x="8855053" y="1421729"/>
              <a:chExt cx="1630068" cy="491698"/>
            </a:xfrm>
          </p:grpSpPr>
          <p:sp>
            <p:nvSpPr>
              <p:cNvPr id="42" name="标注: 弯曲线形(无边框) 41">
                <a:extLst>
                  <a:ext uri="{FF2B5EF4-FFF2-40B4-BE49-F238E27FC236}">
                    <a16:creationId xmlns:a16="http://schemas.microsoft.com/office/drawing/2014/main" id="{260CF038-D4C1-40DF-A430-86944E40703C}"/>
                  </a:ext>
                </a:extLst>
              </p:cNvPr>
              <p:cNvSpPr/>
              <p:nvPr/>
            </p:nvSpPr>
            <p:spPr>
              <a:xfrm>
                <a:off x="8976159" y="1497929"/>
                <a:ext cx="1508962" cy="415498"/>
              </a:xfrm>
              <a:prstGeom prst="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278196"/>
                  <a:gd name="adj6" fmla="val -103974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23A7AB1-91DC-49CD-9ECC-2A77CA7ADE08}"/>
                  </a:ext>
                </a:extLst>
              </p:cNvPr>
              <p:cNvSpPr txBox="1"/>
              <p:nvPr/>
            </p:nvSpPr>
            <p:spPr>
              <a:xfrm>
                <a:off x="8855053" y="1421729"/>
                <a:ext cx="1431337" cy="3175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Area1</a:t>
                </a:r>
                <a:r>
                  <a:rPr kumimoji="1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CGEM</a:t>
                </a:r>
              </a:p>
            </p:txBody>
          </p:sp>
        </p:grpSp>
        <p:sp>
          <p:nvSpPr>
            <p:cNvPr id="32" name="左大括号 31">
              <a:extLst>
                <a:ext uri="{FF2B5EF4-FFF2-40B4-BE49-F238E27FC236}">
                  <a16:creationId xmlns:a16="http://schemas.microsoft.com/office/drawing/2014/main" id="{B08F4AFB-57CA-4D69-B01D-917F256C2DBB}"/>
                </a:ext>
              </a:extLst>
            </p:cNvPr>
            <p:cNvSpPr/>
            <p:nvPr/>
          </p:nvSpPr>
          <p:spPr bwMode="auto">
            <a:xfrm rot="5400000">
              <a:off x="3946814" y="2446854"/>
              <a:ext cx="318620" cy="547889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" name="左大括号 33">
              <a:extLst>
                <a:ext uri="{FF2B5EF4-FFF2-40B4-BE49-F238E27FC236}">
                  <a16:creationId xmlns:a16="http://schemas.microsoft.com/office/drawing/2014/main" id="{5056A1C9-0C3F-4E3C-ACEB-01AC6BA78115}"/>
                </a:ext>
              </a:extLst>
            </p:cNvPr>
            <p:cNvSpPr/>
            <p:nvPr/>
          </p:nvSpPr>
          <p:spPr bwMode="auto">
            <a:xfrm rot="5400000">
              <a:off x="4393395" y="2668459"/>
              <a:ext cx="336640" cy="614928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21A020AA-60F0-4C30-BC73-C594000C766A}"/>
                </a:ext>
              </a:extLst>
            </p:cNvPr>
            <p:cNvGrpSpPr/>
            <p:nvPr/>
          </p:nvGrpSpPr>
          <p:grpSpPr>
            <a:xfrm>
              <a:off x="5388578" y="2172558"/>
              <a:ext cx="2182841" cy="1450633"/>
              <a:chOff x="8302280" y="1497929"/>
              <a:chExt cx="2182841" cy="1450633"/>
            </a:xfrm>
          </p:grpSpPr>
          <p:sp>
            <p:nvSpPr>
              <p:cNvPr id="40" name="标注: 弯曲线形(无边框) 39">
                <a:extLst>
                  <a:ext uri="{FF2B5EF4-FFF2-40B4-BE49-F238E27FC236}">
                    <a16:creationId xmlns:a16="http://schemas.microsoft.com/office/drawing/2014/main" id="{E0E48DC0-4F68-4AA9-B448-01AAAFD95345}"/>
                  </a:ext>
                </a:extLst>
              </p:cNvPr>
              <p:cNvSpPr/>
              <p:nvPr/>
            </p:nvSpPr>
            <p:spPr>
              <a:xfrm>
                <a:off x="8976159" y="1497929"/>
                <a:ext cx="1508962" cy="415498"/>
              </a:xfrm>
              <a:prstGeom prst="callout2">
                <a:avLst>
                  <a:gd name="adj1" fmla="val 185525"/>
                  <a:gd name="adj2" fmla="val -44760"/>
                  <a:gd name="adj3" fmla="val 185639"/>
                  <a:gd name="adj4" fmla="val -60095"/>
                  <a:gd name="adj5" fmla="val 153488"/>
                  <a:gd name="adj6" fmla="val -97914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33E7FD6-B2EB-45E6-A6FC-B5CF3DCCBFFC}"/>
                  </a:ext>
                </a:extLst>
              </p:cNvPr>
              <p:cNvSpPr txBox="1"/>
              <p:nvPr/>
            </p:nvSpPr>
            <p:spPr>
              <a:xfrm>
                <a:off x="8302280" y="1938079"/>
                <a:ext cx="2060977" cy="101048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Area3 : stereo wires (-) Area4 : stereo wires (+) Area5 : stereo wires (-) Area6 : stereo wires (+)</a:t>
                </a:r>
              </a:p>
            </p:txBody>
          </p:sp>
        </p:grpSp>
        <p:sp>
          <p:nvSpPr>
            <p:cNvPr id="36" name="左大括号 35">
              <a:extLst>
                <a:ext uri="{FF2B5EF4-FFF2-40B4-BE49-F238E27FC236}">
                  <a16:creationId xmlns:a16="http://schemas.microsoft.com/office/drawing/2014/main" id="{16E8DC2B-A9B2-4F7C-8A87-96343FD217C5}"/>
                </a:ext>
              </a:extLst>
            </p:cNvPr>
            <p:cNvSpPr/>
            <p:nvPr/>
          </p:nvSpPr>
          <p:spPr bwMode="auto">
            <a:xfrm rot="16200000">
              <a:off x="4628428" y="3555189"/>
              <a:ext cx="318620" cy="38862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FDAEB866-FDE8-4936-A6CE-3232CE085C6F}"/>
                </a:ext>
              </a:extLst>
            </p:cNvPr>
            <p:cNvGrpSpPr/>
            <p:nvPr/>
          </p:nvGrpSpPr>
          <p:grpSpPr>
            <a:xfrm>
              <a:off x="5524653" y="4247613"/>
              <a:ext cx="1744388" cy="548547"/>
              <a:chOff x="8762507" y="1364880"/>
              <a:chExt cx="1744388" cy="548547"/>
            </a:xfrm>
          </p:grpSpPr>
          <p:sp>
            <p:nvSpPr>
              <p:cNvPr id="38" name="标注: 弯曲线形(无边框) 37">
                <a:extLst>
                  <a:ext uri="{FF2B5EF4-FFF2-40B4-BE49-F238E27FC236}">
                    <a16:creationId xmlns:a16="http://schemas.microsoft.com/office/drawing/2014/main" id="{4FD9EBBD-3A96-40A8-9CDB-2468BA54A0AC}"/>
                  </a:ext>
                </a:extLst>
              </p:cNvPr>
              <p:cNvSpPr/>
              <p:nvPr/>
            </p:nvSpPr>
            <p:spPr>
              <a:xfrm>
                <a:off x="8976159" y="1497929"/>
                <a:ext cx="1508962" cy="415498"/>
              </a:xfrm>
              <a:prstGeom prst="callout2">
                <a:avLst>
                  <a:gd name="adj1" fmla="val -8759"/>
                  <a:gd name="adj2" fmla="val -12373"/>
                  <a:gd name="adj3" fmla="val -8759"/>
                  <a:gd name="adj4" fmla="val -44946"/>
                  <a:gd name="adj5" fmla="val -119770"/>
                  <a:gd name="adj6" fmla="val -62565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DBE4C31-FC00-43F7-874F-B678ABDB56A1}"/>
                  </a:ext>
                </a:extLst>
              </p:cNvPr>
              <p:cNvSpPr txBox="1"/>
              <p:nvPr/>
            </p:nvSpPr>
            <p:spPr>
              <a:xfrm>
                <a:off x="8762507" y="1364880"/>
                <a:ext cx="1744388" cy="5485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Area7 : axial wires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(7 layers)</a:t>
                </a:r>
              </a:p>
            </p:txBody>
          </p:sp>
        </p:grpSp>
      </p:grpSp>
      <p:sp>
        <p:nvSpPr>
          <p:cNvPr id="54" name="矩形 53">
            <a:extLst>
              <a:ext uri="{FF2B5EF4-FFF2-40B4-BE49-F238E27FC236}">
                <a16:creationId xmlns:a16="http://schemas.microsoft.com/office/drawing/2014/main" id="{4CD02786-F71F-4D06-9E66-BCBCD3CB5187}"/>
              </a:ext>
            </a:extLst>
          </p:cNvPr>
          <p:cNvSpPr/>
          <p:nvPr/>
        </p:nvSpPr>
        <p:spPr>
          <a:xfrm>
            <a:off x="6544547" y="3584209"/>
            <a:ext cx="57901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CA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 is applied to the combined 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area of 1 and 2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, and to area 7 , to find circle track segments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     (not limited in a super layer)</a:t>
            </a:r>
          </a:p>
          <a:p>
            <a:pPr marL="285750" lvl="0" indent="-285750">
              <a:buFont typeface="Wingdings" panose="05000000000000000000" pitchFamily="2" charset="2"/>
              <a:buChar char="l"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Possible track segments </a:t>
            </a:r>
            <a:r>
              <a:rPr lang="en-US" altLang="zh-CN" sz="2100" dirty="0">
                <a:solidFill>
                  <a:prstClr val="black"/>
                </a:solidFill>
                <a:latin typeface="Times New Roman"/>
                <a:ea typeface="等线" panose="02010600030101010101" pitchFamily="2" charset="-122"/>
                <a:cs typeface="Times New Roman"/>
              </a:rPr>
              <a:t>connections in each area</a:t>
            </a:r>
            <a:endParaRPr kumimoji="0" lang="en-US" altLang="zh-CN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等线" panose="02010600030101010101" pitchFamily="2" charset="-122"/>
              <a:cs typeface="Times New Roman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6A9ACC70-E3FD-4C39-8812-40F52EF46356}"/>
              </a:ext>
            </a:extLst>
          </p:cNvPr>
          <p:cNvSpPr/>
          <p:nvPr/>
        </p:nvSpPr>
        <p:spPr>
          <a:xfrm>
            <a:off x="6551043" y="5164694"/>
            <a:ext cx="55374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Track segments connection 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between the combined area (1+2) and area 7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, using </a:t>
            </a:r>
            <a:r>
              <a:rPr kumimoji="0" lang="en-US" altLang="zh-CN" sz="21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Taubin</a:t>
            </a:r>
            <a:r>
              <a:rPr kumimoji="0" lang="en-US" altLang="zh-CN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 circle fitting parameters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Missed hits association in area (1+2) and 7</a:t>
            </a:r>
          </a:p>
        </p:txBody>
      </p:sp>
      <p:cxnSp>
        <p:nvCxnSpPr>
          <p:cNvPr id="56" name="直接箭头连接符 15">
            <a:extLst>
              <a:ext uri="{FF2B5EF4-FFF2-40B4-BE49-F238E27FC236}">
                <a16:creationId xmlns:a16="http://schemas.microsoft.com/office/drawing/2014/main" id="{8D87D5ED-D62B-4729-B0FE-C10899318796}"/>
              </a:ext>
            </a:extLst>
          </p:cNvPr>
          <p:cNvCxnSpPr>
            <a:cxnSpLocks/>
            <a:stCxn id="20" idx="1"/>
            <a:endCxn id="57" idx="3"/>
          </p:cNvCxnSpPr>
          <p:nvPr/>
        </p:nvCxnSpPr>
        <p:spPr>
          <a:xfrm flipH="1">
            <a:off x="9542897" y="3074379"/>
            <a:ext cx="46407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: 圆角 5">
            <a:extLst>
              <a:ext uri="{FF2B5EF4-FFF2-40B4-BE49-F238E27FC236}">
                <a16:creationId xmlns:a16="http://schemas.microsoft.com/office/drawing/2014/main" id="{A7EA3011-1F10-452D-822B-7F349718DD79}"/>
              </a:ext>
            </a:extLst>
          </p:cNvPr>
          <p:cNvSpPr/>
          <p:nvPr/>
        </p:nvSpPr>
        <p:spPr>
          <a:xfrm>
            <a:off x="6965246" y="2719757"/>
            <a:ext cx="2577651" cy="7092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Missed hits association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D3CB72D8-5230-47E3-8154-A455F0794F00}"/>
              </a:ext>
            </a:extLst>
          </p:cNvPr>
          <p:cNvSpPr txBox="1"/>
          <p:nvPr/>
        </p:nvSpPr>
        <p:spPr>
          <a:xfrm>
            <a:off x="-10317" y="2056528"/>
            <a:ext cx="3058049" cy="369332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Extension to include CGEM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" name="圆角矩形 2">
            <a:extLst>
              <a:ext uri="{FF2B5EF4-FFF2-40B4-BE49-F238E27FC236}">
                <a16:creationId xmlns:a16="http://schemas.microsoft.com/office/drawing/2014/main" id="{9E2633A5-20CE-4861-8998-9AF0C46AF5E8}"/>
              </a:ext>
            </a:extLst>
          </p:cNvPr>
          <p:cNvSpPr/>
          <p:nvPr/>
        </p:nvSpPr>
        <p:spPr>
          <a:xfrm>
            <a:off x="55673" y="1159497"/>
            <a:ext cx="2887106" cy="1274377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F9192D-9F21-47A9-9895-07E61E37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15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014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4"/>
    </mc:Choice>
    <mc:Fallback xmlns="">
      <p:transition spd="slow" advTm="321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87F3-0D25-4A42-BCE9-CD315D54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978" y="-20378"/>
            <a:ext cx="12287956" cy="1159497"/>
          </a:xfrm>
        </p:spPr>
        <p:txBody>
          <a:bodyPr>
            <a:noAutofit/>
          </a:bodyPr>
          <a:lstStyle/>
          <a:p>
            <a:pPr algn="ctr"/>
            <a:r>
              <a:rPr lang="en-US" altLang="zh-CN" sz="38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A Quick Test of CA Circle Track Finding for CGEM+ODC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2A2EAFC4-51F6-48AE-800D-25EFD4407DE7}"/>
                  </a:ext>
                </a:extLst>
              </p:cNvPr>
              <p:cNvSpPr/>
              <p:nvPr/>
            </p:nvSpPr>
            <p:spPr>
              <a:xfrm>
                <a:off x="86282" y="1280001"/>
                <a:ext cx="9084745" cy="5091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kumimoji="0" lang="en-US" altLang="zh-CN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等线" panose="02010600030101010101" pitchFamily="2" charset="-122"/>
                    <a:cs typeface="Times New Roman"/>
                  </a:rPr>
                  <a:t>The two-dimensional tracking for CGEM+ODC has been completed and optimized, and complete circle parameters have been obtained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endPara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 panose="02010600030101010101" pitchFamily="2" charset="-122"/>
                  <a:cs typeface="Times New Roman"/>
                </a:endParaRPr>
              </a:p>
              <a:p>
                <a:pPr marL="285750" lvl="0" indent="-285750">
                  <a:lnSpc>
                    <a:spcPct val="130000"/>
                  </a:lnSpc>
                  <a:buFont typeface="Wingdings" panose="05000000000000000000" pitchFamily="2" charset="2"/>
                  <a:buChar char="l"/>
                  <a:defRPr/>
                </a:pPr>
                <a:r>
                  <a:rPr kumimoji="0" lang="en-US" altLang="zh-CN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等线" panose="02010600030101010101" pitchFamily="2" charset="-122"/>
                    <a:cs typeface="Times New Roman"/>
                  </a:rPr>
                  <a:t>Sample: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1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kumimoji="0" lang="en-US" altLang="zh-CN" sz="21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  <m:t>𝝁</m:t>
                        </m:r>
                      </m:e>
                      <m:sup>
                        <m:r>
                          <a:rPr kumimoji="0" lang="en-US" altLang="zh-CN" sz="21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  <m:t>+</m:t>
                        </m:r>
                      </m:sup>
                    </m:sSup>
                    <m:r>
                      <a:rPr kumimoji="0" lang="en-US" altLang="zh-CN" sz="21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kumimoji="0" lang="en-US" altLang="zh-CN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等线" panose="02010600030101010101" pitchFamily="2" charset="-122"/>
                    <a:cs typeface="Times New Roman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1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en-US" altLang="zh-CN" sz="21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  <m:t>𝑷</m:t>
                        </m:r>
                      </m:e>
                      <m:sub>
                        <m:r>
                          <a:rPr kumimoji="0" lang="en-US" altLang="zh-CN" sz="21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  <m:t>𝑻</m:t>
                        </m:r>
                      </m:sub>
                    </m:sSub>
                    <m:r>
                      <a:rPr kumimoji="0" lang="en-US" altLang="zh-CN" sz="21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kumimoji="0" lang="en-US" altLang="zh-CN" sz="21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/>
                      </a:rPr>
                      <m:t>𝟓𝟎𝟎</m:t>
                    </m:r>
                  </m:oMath>
                </a14:m>
                <a:r>
                  <a:rPr kumimoji="0" lang="en-US" altLang="zh-CN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等线" panose="02010600030101010101" pitchFamily="2" charset="-122"/>
                    <a:cs typeface="Times New Roman"/>
                  </a:rPr>
                  <a:t>MeV/c from IP , </a:t>
                </a:r>
              </a:p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2100" b="1" dirty="0">
                    <a:solidFill>
                      <a:prstClr val="black"/>
                    </a:solidFill>
                    <a:latin typeface="Times New Roman"/>
                    <a:ea typeface="等线" panose="02010600030101010101" pitchFamily="2" charset="-122"/>
                    <a:cs typeface="Times New Roman"/>
                  </a:rPr>
                  <a:t>     CGEM+ODC </a:t>
                </a:r>
                <a:r>
                  <a:rPr kumimoji="0" lang="en-US" altLang="zh-CN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等线" panose="02010600030101010101" pitchFamily="2" charset="-122"/>
                    <a:cs typeface="Times New Roman"/>
                  </a:rPr>
                  <a:t>joint tracking:</a:t>
                </a:r>
                <a:endPara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 panose="02010600030101010101" pitchFamily="2" charset="-122"/>
                  <a:cs typeface="Times New Roman"/>
                </a:endParaRP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  <a:defRPr/>
                </a:pPr>
                <a:r>
                  <a:rPr lang="en-US" altLang="zh-CN" sz="2100" dirty="0">
                    <a:solidFill>
                      <a:prstClr val="black"/>
                    </a:solidFill>
                    <a:latin typeface="Times New Roman"/>
                    <a:ea typeface="等线" panose="02010600030101010101" pitchFamily="2" charset="-122"/>
                    <a:cs typeface="Times New Roman"/>
                  </a:rPr>
                  <a:t>Tracking efficiency remains at 100%</a:t>
                </a: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  <a:defRPr/>
                </a:pPr>
                <a:r>
                  <a:rPr lang="en-US" altLang="zh-CN" sz="2100" dirty="0">
                    <a:solidFill>
                      <a:prstClr val="black"/>
                    </a:solidFill>
                    <a:latin typeface="Times New Roman"/>
                    <a:ea typeface="等线" panose="02010600030101010101" pitchFamily="2" charset="-122"/>
                    <a:cs typeface="Times New Roman"/>
                  </a:rPr>
                  <a:t>The matching efficiency for track segment connections between area (1+2) and area 7 improved from 99.7% to 99.9%</a:t>
                </a:r>
              </a:p>
              <a:p>
                <a:pPr marL="342900" lvl="0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  <a:defRPr/>
                </a:pPr>
                <a:r>
                  <a:rPr lang="en-US" altLang="zh-CN" sz="2100" dirty="0">
                    <a:solidFill>
                      <a:prstClr val="black"/>
                    </a:solidFill>
                    <a:latin typeface="Times New Roman"/>
                    <a:ea typeface="等线" panose="02010600030101010101" pitchFamily="2" charset="-122"/>
                    <a:cs typeface="Times New Roman"/>
                  </a:rPr>
                  <a:t>With the incorporation of CGEM, the ODC hit selection efficiency improved from 99.1% to 99.7%, CGEM hit selection efficiency is 96%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endPara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 panose="02010600030101010101" pitchFamily="2" charset="-122"/>
                  <a:cs typeface="Times New Roman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endPara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 panose="02010600030101010101" pitchFamily="2" charset="-122"/>
                  <a:cs typeface="Times New Roman"/>
                </a:endParaRPr>
              </a:p>
            </p:txBody>
          </p:sp>
        </mc:Choice>
        <mc:Fallback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2A2EAFC4-51F6-48AE-800D-25EFD4407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2" y="1280001"/>
                <a:ext cx="9084745" cy="5091779"/>
              </a:xfrm>
              <a:prstGeom prst="rect">
                <a:avLst/>
              </a:prstGeom>
              <a:blipFill>
                <a:blip r:embed="rId4"/>
                <a:stretch>
                  <a:fillRect l="-671" r="-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9DE708-676F-4FD4-B05B-610EF0CD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16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C5DD935-220C-4B00-8BB5-7F9D940D3D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442" t="53924" r="5335" b="19804"/>
          <a:stretch/>
        </p:blipFill>
        <p:spPr>
          <a:xfrm>
            <a:off x="9220577" y="2461036"/>
            <a:ext cx="2782396" cy="2408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260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4"/>
    </mc:Choice>
    <mc:Fallback xmlns="">
      <p:transition spd="slow" advTm="321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87F3-0D25-4A42-BCE9-CD315D54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802" y="0"/>
            <a:ext cx="10314397" cy="1159497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Overall Status of Track finding with CA</a:t>
            </a:r>
            <a:endParaRPr lang="zh-CN" altLang="en-US" sz="4000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B7F3EC0-A19F-4669-A61C-F267E0F866CD}"/>
              </a:ext>
            </a:extLst>
          </p:cNvPr>
          <p:cNvSpPr/>
          <p:nvPr/>
        </p:nvSpPr>
        <p:spPr>
          <a:xfrm>
            <a:off x="377725" y="1517228"/>
            <a:ext cx="2119511" cy="7092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Build “cells” and “edges”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B0E21C8-1CA6-4E4B-8EE8-3896BDD96B9E}"/>
              </a:ext>
            </a:extLst>
          </p:cNvPr>
          <p:cNvSpPr/>
          <p:nvPr/>
        </p:nvSpPr>
        <p:spPr>
          <a:xfrm>
            <a:off x="2977886" y="1517228"/>
            <a:ext cx="3058052" cy="7092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Track segment finding with CA in different areas of ODC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C5BDBC5-4D62-4457-A349-4E181C1F1C2C}"/>
              </a:ext>
            </a:extLst>
          </p:cNvPr>
          <p:cNvSpPr/>
          <p:nvPr/>
        </p:nvSpPr>
        <p:spPr>
          <a:xfrm>
            <a:off x="6481054" y="1517227"/>
            <a:ext cx="2322280" cy="7092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Segment connection in an area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AEF0E14-F209-4BC8-A19F-D42BCE02C338}"/>
              </a:ext>
            </a:extLst>
          </p:cNvPr>
          <p:cNvSpPr/>
          <p:nvPr/>
        </p:nvSpPr>
        <p:spPr>
          <a:xfrm>
            <a:off x="7476030" y="2943901"/>
            <a:ext cx="1797887" cy="709243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Select V-hits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ED0F81F-FE1B-4FEC-9232-7BA0A7E5622A}"/>
              </a:ext>
            </a:extLst>
          </p:cNvPr>
          <p:cNvSpPr/>
          <p:nvPr/>
        </p:nvSpPr>
        <p:spPr>
          <a:xfrm>
            <a:off x="5523684" y="2931338"/>
            <a:ext cx="1290154" cy="721806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Helix fit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7D9D7FA3-F9F8-4DFA-8494-B3D92B724893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2497236" y="1871850"/>
            <a:ext cx="480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6E04A1C-31E8-4989-8D98-90206CA5237B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6035938" y="1871849"/>
            <a:ext cx="4451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1D5E34F7-A399-4FD0-BB85-53462AC2B1A5}"/>
              </a:ext>
            </a:extLst>
          </p:cNvPr>
          <p:cNvCxnSpPr>
            <a:cxnSpLocks/>
            <a:stCxn id="10" idx="1"/>
            <a:endCxn id="11" idx="3"/>
          </p:cNvCxnSpPr>
          <p:nvPr/>
        </p:nvCxnSpPr>
        <p:spPr>
          <a:xfrm flipH="1" flipV="1">
            <a:off x="6813838" y="3292241"/>
            <a:ext cx="662192" cy="6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FFE43766-58B2-4114-9B44-E3E378501550}"/>
              </a:ext>
            </a:extLst>
          </p:cNvPr>
          <p:cNvSpPr/>
          <p:nvPr/>
        </p:nvSpPr>
        <p:spPr>
          <a:xfrm>
            <a:off x="2848818" y="2929395"/>
            <a:ext cx="2012674" cy="723749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Save good track candidates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33E02F5A-A301-4C42-989C-326F931EA3E3}"/>
              </a:ext>
            </a:extLst>
          </p:cNvPr>
          <p:cNvCxnSpPr>
            <a:cxnSpLocks/>
            <a:stCxn id="11" idx="1"/>
            <a:endCxn id="16" idx="3"/>
          </p:cNvCxnSpPr>
          <p:nvPr/>
        </p:nvCxnSpPr>
        <p:spPr>
          <a:xfrm flipH="1" flipV="1">
            <a:off x="4861492" y="3291270"/>
            <a:ext cx="662192" cy="9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EA642E45-07AD-40E6-8441-F8177017F925}"/>
              </a:ext>
            </a:extLst>
          </p:cNvPr>
          <p:cNvSpPr/>
          <p:nvPr/>
        </p:nvSpPr>
        <p:spPr>
          <a:xfrm>
            <a:off x="9886730" y="2920470"/>
            <a:ext cx="1444288" cy="7092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Circle fitting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箭头连接符 15">
            <a:extLst>
              <a:ext uri="{FF2B5EF4-FFF2-40B4-BE49-F238E27FC236}">
                <a16:creationId xmlns:a16="http://schemas.microsoft.com/office/drawing/2014/main" id="{0BB6E3C5-0528-414F-8C2C-8FCCFCD4B145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9273917" y="3275092"/>
            <a:ext cx="612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F9270329-47A5-4973-8B47-A5F4800D8F22}"/>
              </a:ext>
            </a:extLst>
          </p:cNvPr>
          <p:cNvSpPr/>
          <p:nvPr/>
        </p:nvSpPr>
        <p:spPr>
          <a:xfrm>
            <a:off x="9339803" y="1502494"/>
            <a:ext cx="2322280" cy="7092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Segment connection between areas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23" name="直接箭头连接符 15">
            <a:extLst>
              <a:ext uri="{FF2B5EF4-FFF2-40B4-BE49-F238E27FC236}">
                <a16:creationId xmlns:a16="http://schemas.microsoft.com/office/drawing/2014/main" id="{830991EA-C1D3-4B8C-8720-8199244C0BB6}"/>
              </a:ext>
            </a:extLst>
          </p:cNvPr>
          <p:cNvCxnSpPr>
            <a:cxnSpLocks/>
            <a:stCxn id="8" idx="3"/>
            <a:endCxn id="22" idx="1"/>
          </p:cNvCxnSpPr>
          <p:nvPr/>
        </p:nvCxnSpPr>
        <p:spPr>
          <a:xfrm flipV="1">
            <a:off x="8803334" y="1857116"/>
            <a:ext cx="536469" cy="14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15">
            <a:extLst>
              <a:ext uri="{FF2B5EF4-FFF2-40B4-BE49-F238E27FC236}">
                <a16:creationId xmlns:a16="http://schemas.microsoft.com/office/drawing/2014/main" id="{0032A7B2-9863-4C9C-B2BE-BB64D9D41430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0608874" y="2196721"/>
            <a:ext cx="0" cy="723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5F124098-20D7-4819-B99B-2792E5B4A69F}"/>
              </a:ext>
            </a:extLst>
          </p:cNvPr>
          <p:cNvSpPr txBox="1"/>
          <p:nvPr/>
        </p:nvSpPr>
        <p:spPr>
          <a:xfrm>
            <a:off x="3281446" y="919327"/>
            <a:ext cx="56291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Flowchart for the track finding with CA </a:t>
            </a: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10FDC2C-F760-49B5-AB11-3ED6301392C0}"/>
              </a:ext>
            </a:extLst>
          </p:cNvPr>
          <p:cNvSpPr/>
          <p:nvPr/>
        </p:nvSpPr>
        <p:spPr>
          <a:xfrm>
            <a:off x="523489" y="4257609"/>
            <a:ext cx="11024897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CA circle finding in 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等线" panose="02010600030101010101" pitchFamily="2" charset="-122"/>
                <a:cs typeface="Times New Roman"/>
              </a:rPr>
              <a:t>CGEM+ODC: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implemented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The ODC hit selection efficiency has improved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 panose="02010600030101010101" pitchFamily="2" charset="-122"/>
                <a:cs typeface="Times New Roman"/>
              </a:rPr>
              <a:t>in plan : Matching V-hits and others in progress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6B9E262D-13FE-4DF8-AB14-C8F7B17474CF}"/>
              </a:ext>
            </a:extLst>
          </p:cNvPr>
          <p:cNvCxnSpPr>
            <a:cxnSpLocks/>
          </p:cNvCxnSpPr>
          <p:nvPr/>
        </p:nvCxnSpPr>
        <p:spPr>
          <a:xfrm>
            <a:off x="2497236" y="1870879"/>
            <a:ext cx="48065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32EC6444-D232-47A2-A584-5B7010879D55}"/>
              </a:ext>
            </a:extLst>
          </p:cNvPr>
          <p:cNvCxnSpPr>
            <a:cxnSpLocks/>
          </p:cNvCxnSpPr>
          <p:nvPr/>
        </p:nvCxnSpPr>
        <p:spPr>
          <a:xfrm flipV="1">
            <a:off x="6035938" y="1870878"/>
            <a:ext cx="445116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C88D7845-F490-4AC1-9C0A-CA6BFB6A8F8D}"/>
              </a:ext>
            </a:extLst>
          </p:cNvPr>
          <p:cNvCxnSpPr>
            <a:cxnSpLocks/>
          </p:cNvCxnSpPr>
          <p:nvPr/>
        </p:nvCxnSpPr>
        <p:spPr>
          <a:xfrm flipH="1" flipV="1">
            <a:off x="6813838" y="3291270"/>
            <a:ext cx="662192" cy="62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15">
            <a:extLst>
              <a:ext uri="{FF2B5EF4-FFF2-40B4-BE49-F238E27FC236}">
                <a16:creationId xmlns:a16="http://schemas.microsoft.com/office/drawing/2014/main" id="{8912686D-2D7E-40CF-8829-312BEA50FC0A}"/>
              </a:ext>
            </a:extLst>
          </p:cNvPr>
          <p:cNvCxnSpPr>
            <a:cxnSpLocks/>
          </p:cNvCxnSpPr>
          <p:nvPr/>
        </p:nvCxnSpPr>
        <p:spPr>
          <a:xfrm flipH="1">
            <a:off x="9273917" y="3274121"/>
            <a:ext cx="6128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15">
            <a:extLst>
              <a:ext uri="{FF2B5EF4-FFF2-40B4-BE49-F238E27FC236}">
                <a16:creationId xmlns:a16="http://schemas.microsoft.com/office/drawing/2014/main" id="{598CD25D-686C-46C2-9262-2A1F70C74C30}"/>
              </a:ext>
            </a:extLst>
          </p:cNvPr>
          <p:cNvCxnSpPr>
            <a:cxnSpLocks/>
          </p:cNvCxnSpPr>
          <p:nvPr/>
        </p:nvCxnSpPr>
        <p:spPr>
          <a:xfrm flipV="1">
            <a:off x="8803334" y="1856145"/>
            <a:ext cx="536469" cy="147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15">
            <a:extLst>
              <a:ext uri="{FF2B5EF4-FFF2-40B4-BE49-F238E27FC236}">
                <a16:creationId xmlns:a16="http://schemas.microsoft.com/office/drawing/2014/main" id="{D2312526-BC48-476A-846D-79477C8B6F19}"/>
              </a:ext>
            </a:extLst>
          </p:cNvPr>
          <p:cNvCxnSpPr>
            <a:cxnSpLocks/>
          </p:cNvCxnSpPr>
          <p:nvPr/>
        </p:nvCxnSpPr>
        <p:spPr>
          <a:xfrm>
            <a:off x="10608874" y="2195750"/>
            <a:ext cx="0" cy="723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E56D8F-9120-4711-9A73-9D1202C2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17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5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4"/>
    </mc:Choice>
    <mc:Fallback xmlns="">
      <p:transition spd="slow" advTm="321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6129" y="45478"/>
            <a:ext cx="10515600" cy="1325563"/>
          </a:xfrm>
        </p:spPr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Summary</a:t>
            </a:r>
            <a:endParaRPr lang="zh-CN" altLang="en-US" sz="4000" b="1" dirty="0">
              <a:latin typeface="Times New Roman" panose="02020603050405020304" pitchFamily="18" charset="0"/>
              <a:ea typeface="宋体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527" y="1184817"/>
            <a:ext cx="10872946" cy="535409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Migration: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full CGEM simulation and reconstruction chain has been successfully migrated. For most channels, validation shows a reasonable  consistency (relative efficiency differences below 1%).</a:t>
            </a:r>
          </a:p>
          <a:p>
            <a:pPr>
              <a:lnSpc>
                <a:spcPct val="12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Circle Finding Extension: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now supports joint circle track finding for CGEM+ODC. A quick test shows ODC hit selection efficiency improved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Plan: Matching of V‑hits and optimization tasks are in progress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progress : Incorporate latest CGEM alignment and Lorentz angle corrections into global tracking, circle/helix fitting, and Kalman filter, to improve the accuracy of track reconstruction.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p"/>
            </a:pP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34F0F31-699C-454C-B5E1-DC0069F6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3B8B685-47CA-4118-B509-F25247A7AF5D}"/>
              </a:ext>
            </a:extLst>
          </p:cNvPr>
          <p:cNvSpPr/>
          <p:nvPr/>
        </p:nvSpPr>
        <p:spPr>
          <a:xfrm>
            <a:off x="3159251" y="5680645"/>
            <a:ext cx="64695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 for your attention!</a:t>
            </a:r>
            <a:endParaRPr lang="zh-CN" alt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062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7031" y="29506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80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Backup</a:t>
            </a:r>
            <a:endParaRPr lang="zh-CN" altLang="en-US" sz="8000" b="1" dirty="0">
              <a:latin typeface="Times New Roman" panose="02020603050405020304" pitchFamily="18" charset="0"/>
              <a:ea typeface="宋体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1FA3AD-13F2-4097-B2AE-09A30EBF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A6985FA-E217-4131-A1EA-FCAFFA13C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51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Outline</a:t>
            </a:r>
            <a:endParaRPr lang="zh-CN" altLang="en-US" sz="4000" b="1" dirty="0">
              <a:latin typeface="Times New Roman" panose="02020603050405020304" pitchFamily="18" charset="0"/>
              <a:ea typeface="宋体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3162" y="1690688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CGEM Software Migration: From BOSS 7.2.0.c to BOSS 8.0.1.pre2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Progress in Cellular Automata: CGEM and ODC joint Circle Finding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Summary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C5D3D5-E106-42FE-ADD1-B9D6EF26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46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Status of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CGEM Simulation and Reconstruction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4153" y="1825625"/>
            <a:ext cx="5181600" cy="435133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CGEM Simulation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Geometry and Material of CGEM in Geant4 Simulation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Digitization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Tuning for </a:t>
            </a:r>
            <a:r>
              <a:rPr lang="en-US" altLang="zh-CN" dirty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(2S) in July 2025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progress: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tuning for 4.680 GeV data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19731" y="1825625"/>
            <a:ext cx="6375574" cy="435133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CGEM Reconstruction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CGEM Cluster Reconstruction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Centroid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zh-CN" dirty="0" err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(under improvement &amp; calibration, see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Hao’s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talk)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CGEM+ODC joint track finding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Hough Transform + Global circle &amp; Helix fitting +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Kalman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Filter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(under optimization)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Cellular Automata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(under development)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1822" y="5715298"/>
            <a:ext cx="9545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CGEM software migration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kumimoji="0" lang="sv-SE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CgemBOSS6 </a:t>
            </a:r>
            <a:r>
              <a:rPr kumimoji="0" lang="sv-SE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sv-SE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BOSS7 </a:t>
            </a:r>
            <a:r>
              <a:rPr kumimoji="0" lang="sv-SE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sv-SE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BOSS8</a:t>
            </a:r>
          </a:p>
        </p:txBody>
      </p:sp>
    </p:spTree>
    <p:extLst>
      <p:ext uri="{BB962C8B-B14F-4D97-AF65-F5344CB8AC3E}">
        <p14:creationId xmlns:p14="http://schemas.microsoft.com/office/powerpoint/2010/main" val="375594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901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CGEM Software Migration: </a:t>
            </a:r>
            <a:br>
              <a:rPr lang="en-US" altLang="zh-CN" sz="40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</a:br>
            <a:r>
              <a:rPr lang="en-US" altLang="zh-CN" sz="4000" b="1" dirty="0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From BOSS 7.2.0.c to BOSS 8.0.1.pre2</a:t>
            </a:r>
            <a:endParaRPr lang="zh-CN" altLang="en-US" sz="4000" b="1" dirty="0">
              <a:latin typeface="Times New Roman" panose="02020603050405020304" pitchFamily="18" charset="0"/>
              <a:ea typeface="宋体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7085" y="2463232"/>
            <a:ext cx="535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rgbClr val="1F2329"/>
                </a:solidFill>
                <a:latin typeface="Times New Roman" panose="02020603050405020304" pitchFamily="18" charset="0"/>
                <a:ea typeface="ui-sans-serif"/>
                <a:cs typeface="Times New Roman" panose="02020603050405020304" pitchFamily="18" charset="0"/>
              </a:rPr>
              <a:t>Massive underlying stack upgrades in BOSS8</a:t>
            </a:r>
            <a:r>
              <a:rPr lang="en-US" altLang="zh-CN" dirty="0">
                <a:solidFill>
                  <a:srgbClr val="1F2329"/>
                </a:solidFill>
                <a:latin typeface="Times New Roman" panose="02020603050405020304" pitchFamily="18" charset="0"/>
                <a:ea typeface="ui-sans-serif"/>
                <a:cs typeface="Times New Roman" panose="02020603050405020304" pitchFamily="18" charset="0"/>
              </a:rPr>
              <a:t> series: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7085" y="17582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zh-CN" dirty="0">
                <a:solidFill>
                  <a:srgbClr val="1F2329"/>
                </a:solidFill>
                <a:latin typeface="Times New Roman" panose="02020603050405020304" pitchFamily="18" charset="0"/>
                <a:ea typeface="ui-sans-serif"/>
                <a:cs typeface="Times New Roman" panose="02020603050405020304" pitchFamily="18" charset="0"/>
              </a:rPr>
              <a:t>Full migration of CGEM simulation &amp; reconstruction chain from BOSS720</a:t>
            </a:r>
            <a:r>
              <a:rPr lang="en-US" altLang="zh-CN" dirty="0">
                <a:solidFill>
                  <a:srgbClr val="1F2329"/>
                </a:solidFill>
                <a:latin typeface="Times New Roman" panose="02020603050405020304" pitchFamily="18" charset="0"/>
                <a:ea typeface="ui-sans-serif"/>
                <a:cs typeface="Times New Roman" panose="02020603050405020304" pitchFamily="18" charset="0"/>
              </a:rPr>
              <a:t>c</a:t>
            </a:r>
            <a:r>
              <a:rPr lang="zh-CN" altLang="zh-CN" dirty="0">
                <a:solidFill>
                  <a:srgbClr val="1F2329"/>
                </a:solidFill>
                <a:latin typeface="Times New Roman" panose="02020603050405020304" pitchFamily="18" charset="0"/>
                <a:ea typeface="ui-sans-serif"/>
                <a:cs typeface="Times New Roman" panose="02020603050405020304" pitchFamily="18" charset="0"/>
              </a:rPr>
              <a:t> to BOSS801pre2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38941" y="1758206"/>
            <a:ext cx="58752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CGEM code porting and adaptation: cross-version API, runtime compatibilities, directory restructuring, modular separation, CMT to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CMake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CVS to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so on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MC samples (with CGEM) and </a:t>
            </a:r>
            <a:r>
              <a:rPr lang="en-US" altLang="zh-CN" dirty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(2S) data (Feb 10-24, 2026)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 channels analyzed with the two BOSS versions and for three reconstruction configurations: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ODC old tracking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ODC new tracking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CGEM+ODC new tracking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(w/o CGEM alignment </a:t>
            </a:r>
            <a:r>
              <a:rPr lang="en-US" altLang="zh-CN" dirty="0"/>
              <a:t>&amp; </a:t>
            </a:r>
            <a:r>
              <a:rPr lang="en-US" altLang="zh-CN" dirty="0" err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zh-CN" dirty="0" err="1"/>
              <a:t>TPC</a:t>
            </a:r>
            <a:r>
              <a:rPr lang="en-US" altLang="zh-CN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yet, so efficiency lower, only for consistency check between two BOSS versions)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762113" y="6097855"/>
            <a:ext cx="308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(detailed results in next slides)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527805"/>
              </p:ext>
            </p:extLst>
          </p:nvPr>
        </p:nvGraphicFramePr>
        <p:xfrm>
          <a:off x="298918" y="2894593"/>
          <a:ext cx="5680863" cy="371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47"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BOSS 7.2.0.c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BOSS 8.0.1.pre2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CentOS7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AlmaLinux9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Version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 Tool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CMake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C++ 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C++98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C++20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6.36.02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v27r1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V3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Python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9B3F07-453B-447C-8802-E1491361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20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94" y="169633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err="1"/>
              <a:t>e</a:t>
            </a:r>
            <a:r>
              <a:rPr lang="en-US" altLang="zh-CN" baseline="30000" dirty="0" err="1"/>
              <a:t>+</a:t>
            </a:r>
            <a:r>
              <a:rPr lang="en-US" altLang="zh-CN" dirty="0" err="1"/>
              <a:t>e</a:t>
            </a:r>
            <a:r>
              <a:rPr lang="en-US" altLang="zh-CN" baseline="30000" dirty="0"/>
              <a:t>-</a:t>
            </a:r>
            <a:r>
              <a:rPr lang="en-US" altLang="zh-CN" dirty="0"/>
              <a:t>@</a:t>
            </a:r>
            <a:r>
              <a:rPr lang="en-US" altLang="zh-CN" dirty="0">
                <a:latin typeface="Symbol" panose="05050102010706020507" pitchFamily="18" charset="2"/>
              </a:rPr>
              <a:t>y</a:t>
            </a:r>
            <a:r>
              <a:rPr lang="en-US" altLang="zh-CN" dirty="0"/>
              <a:t>(2S)</a:t>
            </a:r>
            <a:endParaRPr lang="zh-CN" altLang="en-US" baseline="30000" dirty="0"/>
          </a:p>
        </p:txBody>
      </p:sp>
      <p:sp>
        <p:nvSpPr>
          <p:cNvPr id="5" name="文本框 4"/>
          <p:cNvSpPr txBox="1"/>
          <p:nvPr/>
        </p:nvSpPr>
        <p:spPr>
          <a:xfrm>
            <a:off x="1072055" y="1554819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CGEM+ODC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23350"/>
              </p:ext>
            </p:extLst>
          </p:nvPr>
        </p:nvGraphicFramePr>
        <p:xfrm>
          <a:off x="979387" y="2027918"/>
          <a:ext cx="1055466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 selection Efficiency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Tracking algorithm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 used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720c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801pre2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difference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tracking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ODC only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(66.32+/-0.41)%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(66.74+/-0.41)%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-0.23%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tracking</a:t>
                      </a:r>
                    </a:p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(Global Hough)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(64.44+/-0.41)%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(65.08+/-0.41)%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979387" y="4048039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(CGEM+ODC) Feb 10-24, 2026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19715"/>
              </p:ext>
            </p:extLst>
          </p:nvPr>
        </p:nvGraphicFramePr>
        <p:xfrm>
          <a:off x="979386" y="4521138"/>
          <a:ext cx="105546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Events after selection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Tracking algorithm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 used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720c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801pre2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difference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tracking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ODC only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56963058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56927460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-0.06%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tracking</a:t>
                      </a:r>
                    </a:p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(Global Hough)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53803951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53408962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-0.73%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CGEM+ ODC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54147104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54013129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-0.25%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762252" y="1074959"/>
            <a:ext cx="233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 i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Wenjing Zheng (IHEP)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8F505C-01EB-4772-87C2-E336192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97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94" y="169633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Symbol" panose="05050102010706020507" pitchFamily="18" charset="2"/>
              </a:rPr>
              <a:t>y</a:t>
            </a:r>
            <a:r>
              <a:rPr lang="en-US" altLang="zh-CN" dirty="0"/>
              <a:t>(2S)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 err="1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zh-CN" baseline="30000" dirty="0" err="1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altLang="zh-CN" dirty="0" err="1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zh-CN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endParaRPr lang="zh-CN" altLang="en-US" baseline="30000" dirty="0">
              <a:latin typeface="Symbol" panose="05050102010706020507" pitchFamily="18" charset="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02499"/>
              </p:ext>
            </p:extLst>
          </p:nvPr>
        </p:nvGraphicFramePr>
        <p:xfrm>
          <a:off x="979387" y="2027918"/>
          <a:ext cx="1055466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 selection Efficiency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Tracking algorithm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 used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720c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801pre3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difference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tracking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ODC only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(78.41+/-0.41)%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(78.39+/-0.41)%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-0.02%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tracking</a:t>
                      </a:r>
                    </a:p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(Global Hough)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(75.98+/-0.41)%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(76.22+/-0.41)%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072055" y="1554819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CGEM+ODC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9387" y="4048039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(CGEM+ODC) Feb 10-24, 2026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23321"/>
              </p:ext>
            </p:extLst>
          </p:nvPr>
        </p:nvGraphicFramePr>
        <p:xfrm>
          <a:off x="979386" y="4521138"/>
          <a:ext cx="105546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Events after selection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Tracking algorithm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 used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720c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801pre2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difference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tracking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ODC only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2857057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2856278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tracking</a:t>
                      </a:r>
                    </a:p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(Global Hough)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2789838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2772944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-0.60%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CGEM+ ODC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2644259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2643328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-0.04%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9762252" y="1074959"/>
            <a:ext cx="233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 i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Wenjing Zheng (IHEP)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DBAF76-D535-4695-8A3B-540FBD58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99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1894" y="169633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S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zh-CN" altLang="en-US" baseline="300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1894" y="169633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033684"/>
              </p:ext>
            </p:extLst>
          </p:nvPr>
        </p:nvGraphicFramePr>
        <p:xfrm>
          <a:off x="979387" y="2027918"/>
          <a:ext cx="1055466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 selection Efficiency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Tracking algorithm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 used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720c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801pre2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difference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tracking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ODC only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(75.24+/-0.41)%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(75.95+/-0.41)%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tracking</a:t>
                      </a:r>
                    </a:p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(Global Hough)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(74.65+/-0.41)%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(74.88+/-0.41)%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072055" y="1554819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CGEM+ODC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9387" y="4048039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(CGEM+ODC) Feb 10-24, 2026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803326"/>
              </p:ext>
            </p:extLst>
          </p:nvPr>
        </p:nvGraphicFramePr>
        <p:xfrm>
          <a:off x="979387" y="4525599"/>
          <a:ext cx="105546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Events after selection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Tracking algorithm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 used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720c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801pre2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difference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tracking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ODC only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11159242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11143449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-0.14%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tracking</a:t>
                      </a:r>
                    </a:p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(Global Hough)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11037809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10919716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CGEM+ ODC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13041454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13004983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-0.28%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762252" y="1074959"/>
            <a:ext cx="233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 i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Wenjing Zheng (IHEP)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BB8C1D-AF54-4AE8-B8CB-A49765ED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35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94" y="169633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Symbol" panose="05050102010706020507" pitchFamily="18" charset="2"/>
              </a:rPr>
              <a:t>y</a:t>
            </a:r>
            <a:r>
              <a:rPr lang="en-US" altLang="zh-CN" dirty="0"/>
              <a:t>(2S)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baseline="30000" dirty="0" err="1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altLang="zh-CN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baseline="30000" dirty="0" err="1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zh-CN" dirty="0" err="1">
                <a:sym typeface="Wingdings" panose="05000000000000000000" pitchFamily="2" charset="2"/>
              </a:rPr>
              <a:t>J</a:t>
            </a:r>
            <a:r>
              <a:rPr lang="en-US" altLang="zh-CN" dirty="0">
                <a:sym typeface="Wingdings" panose="05000000000000000000" pitchFamily="2" charset="2"/>
              </a:rPr>
              <a:t>/</a:t>
            </a:r>
            <a:r>
              <a:rPr lang="en-US" altLang="zh-CN" dirty="0" err="1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altLang="zh-CN" dirty="0" err="1">
                <a:sym typeface="Wingdings" panose="05000000000000000000" pitchFamily="2" charset="2"/>
              </a:rPr>
              <a:t></a:t>
            </a:r>
            <a:r>
              <a:rPr lang="en-US" altLang="zh-CN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baseline="30000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altLang="zh-CN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baseline="30000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zh-CN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zh-CN" baseline="30000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altLang="zh-CN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zh-CN" baseline="30000" dirty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endParaRPr lang="zh-CN" altLang="en-US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422887"/>
              </p:ext>
            </p:extLst>
          </p:nvPr>
        </p:nvGraphicFramePr>
        <p:xfrm>
          <a:off x="979387" y="2027918"/>
          <a:ext cx="1055466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 selection Efficiency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Tracking algorithm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 used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720c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801pre2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difference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tracking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ODC only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(40.35+/-0.49)%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(40.09+/-0.49)%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-0.64%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tracking</a:t>
                      </a:r>
                    </a:p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(Global Hough)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(40.95+/-0.49)%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(41.04+/-0.49)%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CGEM (toy cluster) </a:t>
                      </a:r>
                      <a:b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ODC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(46.49+/-0.50)%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(46.96+/-0.50)%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72055" y="1554819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CGEM+ODC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762252" y="1074959"/>
            <a:ext cx="249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 i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Liangliang Wang (IHEP)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D40CAEC-BF69-446D-A147-8F8D36A24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22" y="4255124"/>
            <a:ext cx="3769733" cy="24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C2D9207-0D8B-44C4-8B6A-F405024E0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15" y="4255124"/>
            <a:ext cx="3876391" cy="2448000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2A7F2C85-BD61-41FB-B658-3BF806DB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26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94" y="169633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Symbol" panose="05050102010706020507" pitchFamily="18" charset="2"/>
              </a:rPr>
              <a:t>y</a:t>
            </a:r>
            <a:r>
              <a:rPr lang="en-US" altLang="zh-CN" dirty="0"/>
              <a:t>(2S)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baseline="30000" dirty="0" err="1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altLang="zh-CN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baseline="30000" dirty="0" err="1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zh-CN" dirty="0" err="1">
                <a:sym typeface="Wingdings" panose="05000000000000000000" pitchFamily="2" charset="2"/>
              </a:rPr>
              <a:t>J</a:t>
            </a:r>
            <a:r>
              <a:rPr lang="en-US" altLang="zh-CN" dirty="0">
                <a:sym typeface="Wingdings" panose="05000000000000000000" pitchFamily="2" charset="2"/>
              </a:rPr>
              <a:t>/</a:t>
            </a:r>
            <a:r>
              <a:rPr lang="en-US" altLang="zh-CN" dirty="0" err="1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altLang="zh-CN" dirty="0" err="1">
                <a:sym typeface="Wingdings" panose="05000000000000000000" pitchFamily="2" charset="2"/>
              </a:rPr>
              <a:t></a:t>
            </a:r>
            <a:r>
              <a:rPr lang="en-US" altLang="zh-CN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baseline="30000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altLang="zh-CN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baseline="30000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zh-CN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zh-CN" baseline="30000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altLang="zh-CN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zh-CN" baseline="30000" dirty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endParaRPr lang="zh-CN" altLang="en-US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54484"/>
              </p:ext>
            </p:extLst>
          </p:nvPr>
        </p:nvGraphicFramePr>
        <p:xfrm>
          <a:off x="979387" y="2027918"/>
          <a:ext cx="105546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Events after selection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Tracking algorithm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 used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720c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801pre2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difference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tracking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ODC only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1.7407e+06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1.73711e+06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-0.20%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tracking</a:t>
                      </a:r>
                    </a:p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(Global Hough)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1.73715e+06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1.72228e+06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-0.85%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CGEM+ ODC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1.38114e+06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1.37909e+06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-0.15%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72055" y="1554819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(CGEM+ODC) Feb 10-24, 2026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927" y="4051669"/>
            <a:ext cx="7516368" cy="261823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777608" y="1174643"/>
            <a:ext cx="4054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Mengting</a:t>
            </a:r>
            <a:r>
              <a:rPr lang="en-US" altLang="zh-CN" sz="16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Hang Zhou, </a:t>
            </a:r>
            <a:r>
              <a:rPr lang="en-US" altLang="zh-CN" sz="16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Zhiqing</a:t>
            </a:r>
            <a:r>
              <a:rPr lang="en-US" altLang="zh-CN" sz="16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Liu (SDU)</a:t>
            </a:r>
            <a:endParaRPr lang="zh-CN" altLang="en-US" sz="1600" i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CDFA22A-D543-43B5-98A1-517EDA53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13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94" y="169633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Symbol" panose="05050102010706020507" pitchFamily="18" charset="2"/>
              </a:rPr>
              <a:t>y</a:t>
            </a:r>
            <a:r>
              <a:rPr lang="en-US" altLang="zh-CN" dirty="0"/>
              <a:t>(2S)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baseline="30000" dirty="0" err="1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altLang="zh-CN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baseline="30000" dirty="0" err="1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zh-CN" dirty="0" err="1">
                <a:sym typeface="Wingdings" panose="05000000000000000000" pitchFamily="2" charset="2"/>
              </a:rPr>
              <a:t>J</a:t>
            </a:r>
            <a:r>
              <a:rPr lang="en-US" altLang="zh-CN" dirty="0">
                <a:sym typeface="Wingdings" panose="05000000000000000000" pitchFamily="2" charset="2"/>
              </a:rPr>
              <a:t>/</a:t>
            </a:r>
            <a:r>
              <a:rPr lang="en-US" altLang="zh-CN" dirty="0" err="1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altLang="zh-CN" dirty="0" err="1">
                <a:sym typeface="Wingdings" panose="05000000000000000000" pitchFamily="2" charset="2"/>
              </a:rPr>
              <a:t></a:t>
            </a:r>
            <a:r>
              <a:rPr lang="en-US" altLang="zh-CN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baseline="30000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altLang="zh-CN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baseline="30000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altLang="zh-CN" baseline="30000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altLang="zh-CN" baseline="30000" dirty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endParaRPr lang="zh-CN" altLang="en-US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566872"/>
              </p:ext>
            </p:extLst>
          </p:nvPr>
        </p:nvGraphicFramePr>
        <p:xfrm>
          <a:off x="979387" y="2027918"/>
          <a:ext cx="105546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Events after selection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Tracking algorithm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 used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720c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801pre2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difference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tracking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ODC only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1.12268e+06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1.12062e+06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-0.18%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tracking</a:t>
                      </a:r>
                    </a:p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(Global Hough)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1.12486e+06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1.11529e+06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-0.85%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CGEM+ ODC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9.43985e+05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9.42819e+05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-0.12%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72055" y="1554819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(CGEM+ODC) Feb 10-24, 2026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18" y="4072216"/>
            <a:ext cx="7418201" cy="26536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77608" y="1174643"/>
            <a:ext cx="4054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Mengting</a:t>
            </a:r>
            <a:r>
              <a:rPr lang="en-US" altLang="zh-CN" sz="16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Hang Zhou, </a:t>
            </a:r>
            <a:r>
              <a:rPr lang="en-US" altLang="zh-CN" sz="16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Zhiqing</a:t>
            </a:r>
            <a:r>
              <a:rPr lang="en-US" altLang="zh-CN" sz="16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Liu (SDU)</a:t>
            </a:r>
            <a:endParaRPr lang="zh-CN" altLang="en-US" sz="1600" i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6B9ED0B-B318-4E82-AF92-F36B7423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3D9-7600-493B-85D5-8B93BC56EAD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7441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0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0.3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0.3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0.3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0.3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0.3|0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2094</Words>
  <Application>Microsoft Office PowerPoint</Application>
  <PresentationFormat>宽屏</PresentationFormat>
  <Paragraphs>439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主题</vt:lpstr>
      <vt:lpstr>1_Office 主题</vt:lpstr>
      <vt:lpstr>Advances in CGEM software migration and track reconstruction</vt:lpstr>
      <vt:lpstr>Outline</vt:lpstr>
      <vt:lpstr>CGEM Software Migration:  From BOSS 7.2.0.c to BOSS 8.0.1.pre2</vt:lpstr>
      <vt:lpstr>e+e-@y(2S)</vt:lpstr>
      <vt:lpstr>y(2S) m+m-</vt:lpstr>
      <vt:lpstr>ψ(2S)→pp ̅</vt:lpstr>
      <vt:lpstr>y(2S)p+p-J/yp+p-m+m-</vt:lpstr>
      <vt:lpstr>y(2S)p+p-J/yp+p-m+m-</vt:lpstr>
      <vt:lpstr>y(2S)p+p-J/yp+p-e+e-</vt:lpstr>
      <vt:lpstr>y(2S)KS0K+p-</vt:lpstr>
      <vt:lpstr>CGEM Software Migration:  From BOSS 7.2.0.c to BOSS 8.0.1.pre2</vt:lpstr>
      <vt:lpstr>Track Finding with Cellular Automata (CA)</vt:lpstr>
      <vt:lpstr>Add CGEM to Circle Track Finding with CA:  Cell and edge building for CGEM+ODC </vt:lpstr>
      <vt:lpstr>Add CGEM to Circle Track Finding with CA:  Cell and edge building for CGEM+ODC </vt:lpstr>
      <vt:lpstr>Flow Chat of CA Circle Track Finding  for CGEM+ODC</vt:lpstr>
      <vt:lpstr>A Quick Test of CA Circle Track Finding for CGEM+ODC</vt:lpstr>
      <vt:lpstr>Overall Status of Track finding with CA</vt:lpstr>
      <vt:lpstr>Summary</vt:lpstr>
      <vt:lpstr>Backup</vt:lpstr>
      <vt:lpstr>Overall Status of  CGEM Simulation and Reconstruction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CGEM software migration and track reconstruction</dc:title>
  <dc:creator>微软用户</dc:creator>
  <cp:lastModifiedBy>榕 李</cp:lastModifiedBy>
  <cp:revision>82</cp:revision>
  <dcterms:created xsi:type="dcterms:W3CDTF">2026-06-30T00:59:13Z</dcterms:created>
  <dcterms:modified xsi:type="dcterms:W3CDTF">2026-07-02T10:47:24Z</dcterms:modified>
</cp:coreProperties>
</file>