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91" r:id="rId3"/>
    <p:sldId id="292" r:id="rId4"/>
    <p:sldId id="272" r:id="rId5"/>
    <p:sldId id="266" r:id="rId6"/>
    <p:sldId id="267" r:id="rId7"/>
    <p:sldId id="268" r:id="rId8"/>
    <p:sldId id="269" r:id="rId9"/>
    <p:sldId id="270" r:id="rId10"/>
    <p:sldId id="286" r:id="rId11"/>
  </p:sldIdLst>
  <p:sldSz cx="12192000" cy="6858000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9" userDrawn="1">
          <p15:clr>
            <a:srgbClr val="A4A3A4"/>
          </p15:clr>
        </p15:guide>
        <p15:guide id="2" pos="379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119"/>
        <p:guide pos="3796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5" Type="http://schemas.openxmlformats.org/officeDocument/2006/relationships/tags" Target="tags/tag71.xml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63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4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tags" Target="../tags/tag65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66.xml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67.xml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tags" Target="../tags/tag68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69.xml"/><Relationship Id="rId4" Type="http://schemas.openxmlformats.org/officeDocument/2006/relationships/image" Target="../media/image24.png"/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70.xml"/><Relationship Id="rId4" Type="http://schemas.openxmlformats.org/officeDocument/2006/relationships/image" Target="../media/image28.png"/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3206750" y="2845435"/>
            <a:ext cx="564070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100pcs 6050SiPM </a:t>
            </a:r>
            <a:r>
              <a:rPr lang="zh-CN" altLang="en-US" sz="32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相关性分析</a:t>
            </a:r>
            <a:endParaRPr lang="zh-CN" altLang="en-US" sz="32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rcRect t="8943" r="7300"/>
          <a:stretch>
            <a:fillRect/>
          </a:stretch>
        </p:blipFill>
        <p:spPr>
          <a:xfrm rot="16200000">
            <a:off x="1504950" y="890270"/>
            <a:ext cx="3663950" cy="480250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rcRect b="2352"/>
          <a:stretch>
            <a:fillRect/>
          </a:stretch>
        </p:blipFill>
        <p:spPr>
          <a:xfrm>
            <a:off x="6527165" y="1082040"/>
            <a:ext cx="4648200" cy="414147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4957445" y="369570"/>
            <a:ext cx="201676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/>
              <a:t>击穿电压相关性</a:t>
            </a:r>
            <a:endParaRPr lang="zh-CN" altLang="en-US" sz="200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77925" y="1005840"/>
            <a:ext cx="9652000" cy="510476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8050" y="180975"/>
            <a:ext cx="5130800" cy="217551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035" y="4391025"/>
            <a:ext cx="5250815" cy="187134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3975" y="4394200"/>
            <a:ext cx="5249545" cy="187071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3975" y="181610"/>
            <a:ext cx="5128260" cy="217487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3975" y="2409825"/>
            <a:ext cx="5191125" cy="192468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5350" y="2404110"/>
            <a:ext cx="5143500" cy="1910080"/>
          </a:xfrm>
          <a:prstGeom prst="rect">
            <a:avLst/>
          </a:prstGeom>
        </p:spPr>
      </p:pic>
    </p:spTree>
    <p:custDataLst>
      <p:tags r:id="rId7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15510" y="1789430"/>
            <a:ext cx="3342005" cy="2921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9285" y="1789430"/>
            <a:ext cx="3267075" cy="285432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610870" y="5086350"/>
            <a:ext cx="11308080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r=0.9565＞0.95</a:t>
            </a: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，线性相关性极强，测得</a:t>
            </a:r>
            <a:r>
              <a:rPr lang="en-US" altLang="zh-CN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sipm</a:t>
            </a: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击穿电压高低排序与滨松结果完全对齐， </a:t>
            </a:r>
            <a:r>
              <a:rPr lang="en-US" altLang="zh-CN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IV </a:t>
            </a: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曲线测试一致性、重复性可靠</a:t>
            </a:r>
            <a:endParaRPr lang="zh-CN" altLang="en-US" sz="16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en-US" altLang="zh-CN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k=1.071≈1</a:t>
            </a: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，实测击穿电压的波动幅度相比滨松存在小幅放大，但基本一致</a:t>
            </a:r>
            <a:endParaRPr lang="zh-CN" altLang="en-US" sz="16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拟合曲线全程位于</a:t>
            </a:r>
            <a:r>
              <a:rPr lang="en-US" altLang="zh-CN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y=x</a:t>
            </a: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参考线上方，21℃实测数值整体系统性偏高，该偏移由测试温度差异、</a:t>
            </a:r>
            <a:r>
              <a:rPr lang="en-US" altLang="zh-CN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IV </a:t>
            </a: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曲线求导寻峰提取击穿电压的算法差异共同导致。</a:t>
            </a:r>
            <a:r>
              <a:rPr lang="en-US" altLang="zh-CN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endParaRPr lang="en-US" altLang="zh-CN" sz="16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870" y="1414780"/>
            <a:ext cx="3995420" cy="3489960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539750" y="128270"/>
            <a:ext cx="11236325" cy="11049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线性相关系数</a:t>
            </a:r>
            <a:r>
              <a:rPr lang="en-US" altLang="zh-CN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r：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衡量两组数据线性同步变化程度，其不受温度影响，取值在</a:t>
            </a:r>
            <a:r>
              <a:rPr lang="en-US" altLang="zh-CN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-1≤r≤1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，值越大正相关性越高</a:t>
            </a:r>
            <a:endParaRPr lang="zh-CN" altLang="en-US">
              <a:sym typeface="+mn-ea"/>
            </a:endParaRPr>
          </a:p>
          <a:p>
            <a:pPr marL="0" indent="0" algn="l">
              <a:lnSpc>
                <a:spcPts val="18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sz="1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r≥0.95：</a:t>
            </a:r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两组数据呈极强线性正相关，器件离散匹配精度优异；</a:t>
            </a:r>
            <a:r>
              <a:rPr lang="en-US" altLang="zh-CN" sz="1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0.70≤r&lt;0.95：</a:t>
            </a:r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两组数据</a:t>
            </a:r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呈中等偏强线性正相关，整体变化趋势保持一致</a:t>
            </a:r>
            <a:r>
              <a:rPr lang="en-US" altLang="zh-CN" sz="1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0.40≤r&lt;0.70：</a:t>
            </a:r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两组数据</a:t>
            </a:r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呈弱线性正相关，线性同步性较差，器件离散偏差显著；</a:t>
            </a:r>
            <a:r>
              <a:rPr lang="en-US" altLang="zh-CN" sz="1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r&lt;0.40：</a:t>
            </a:r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两组数据</a:t>
            </a:r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相关性极差，不存在稳定统一的线性映射关系。</a:t>
            </a:r>
            <a:endParaRPr lang="zh-CN" altLang="en-US" sz="1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 sz="1600">
              <a:sym typeface="+mn-ea"/>
            </a:endParaRPr>
          </a:p>
          <a:p>
            <a:endParaRPr lang="zh-CN" altLang="en-US" sz="1600">
              <a:sym typeface="+mn-ea"/>
            </a:endParaRPr>
          </a:p>
          <a:p>
            <a:endParaRPr lang="zh-CN" altLang="en-US" sz="1600">
              <a:sym typeface="+mn-ea"/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5109845" y="423545"/>
            <a:ext cx="180911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/>
              <a:t>暗电流</a:t>
            </a:r>
            <a:r>
              <a:rPr lang="zh-CN" altLang="en-US" sz="2000"/>
              <a:t>相关性</a:t>
            </a:r>
            <a:endParaRPr lang="zh-CN" altLang="en-US" sz="2000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61085" y="1085215"/>
            <a:ext cx="9832340" cy="261302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9190" y="3821430"/>
            <a:ext cx="9725025" cy="258635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8" name="图片 1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62305" y="139700"/>
            <a:ext cx="5208270" cy="1969135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305" y="2254250"/>
            <a:ext cx="5208270" cy="2044065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305" y="4394835"/>
            <a:ext cx="5208270" cy="1856105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7605" y="2252980"/>
            <a:ext cx="5084445" cy="1995805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9185" y="4399280"/>
            <a:ext cx="5142865" cy="1832610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4415" y="139700"/>
            <a:ext cx="5207635" cy="1969135"/>
          </a:xfrm>
          <a:prstGeom prst="rect">
            <a:avLst/>
          </a:prstGeom>
        </p:spPr>
      </p:pic>
    </p:spTree>
    <p:custDataLst>
      <p:tags r:id="rId7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5" name="图片 1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91330" y="259080"/>
            <a:ext cx="3312160" cy="2892425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0820" y="259080"/>
            <a:ext cx="3310890" cy="289242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539115" y="380365"/>
            <a:ext cx="3388360" cy="1630045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 algn="l">
              <a:lnSpc>
                <a:spcPts val="18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sz="16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IV</a:t>
            </a:r>
            <a:r>
              <a:rPr lang="zh-CN" altLang="en-US" sz="16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击穿电压</a:t>
            </a:r>
            <a:r>
              <a:rPr lang="en-US" altLang="zh-CN" sz="16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+3V</a:t>
            </a:r>
            <a:r>
              <a:rPr lang="zh-CN" altLang="en-US" sz="16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</a:t>
            </a:r>
            <a:endParaRPr lang="zh-CN" altLang="en-US" sz="160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algn="l">
              <a:lnSpc>
                <a:spcPts val="18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两批</a:t>
            </a:r>
            <a:r>
              <a:rPr lang="en-US" altLang="zh-CN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50pcs sipm 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暗电流相关系数</a:t>
            </a:r>
            <a:r>
              <a:rPr lang="en-US" altLang="zh-CN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r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均处于</a:t>
            </a:r>
            <a:r>
              <a:rPr lang="en-US" altLang="zh-CN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0.40≤r&lt;0.70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，属于较差、弱线性相关。滨松暗电流与实测暗电流同步趋势微弱，散点分布离散杂乱，</a:t>
            </a:r>
            <a:r>
              <a:rPr lang="en-US" altLang="zh-CN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sipm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间暗电流高低对应关系紊乱，线性映射稳定性差。</a:t>
            </a:r>
            <a:endParaRPr lang="zh-CN" altLang="en-US" sz="12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1330" y="3267075"/>
            <a:ext cx="3364865" cy="294005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42250" y="3267075"/>
            <a:ext cx="3299460" cy="2882900"/>
          </a:xfrm>
          <a:prstGeom prst="rect">
            <a:avLst/>
          </a:prstGeom>
        </p:spPr>
      </p:pic>
      <p:sp>
        <p:nvSpPr>
          <p:cNvPr id="21" name="文本框 20"/>
          <p:cNvSpPr txBox="1"/>
          <p:nvPr/>
        </p:nvSpPr>
        <p:spPr>
          <a:xfrm>
            <a:off x="460375" y="2120265"/>
            <a:ext cx="3467100" cy="1168400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 algn="l">
              <a:lnSpc>
                <a:spcPts val="18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en-US" sz="1600">
                <a:solidFill>
                  <a:srgbClr val="FF0000"/>
                </a:solidFill>
              </a:rPr>
              <a:t>使用和滨松相同的</a:t>
            </a:r>
            <a:r>
              <a:rPr lang="en-US" altLang="zh-CN" sz="1600">
                <a:solidFill>
                  <a:srgbClr val="FF0000"/>
                </a:solidFill>
              </a:rPr>
              <a:t>Vop</a:t>
            </a:r>
            <a:r>
              <a:rPr lang="zh-CN" altLang="en-US" sz="1600">
                <a:solidFill>
                  <a:srgbClr val="FF0000"/>
                </a:solidFill>
              </a:rPr>
              <a:t>：</a:t>
            </a:r>
            <a:endParaRPr lang="zh-CN" altLang="en-US" sz="1600">
              <a:solidFill>
                <a:srgbClr val="FF0000"/>
              </a:solidFill>
            </a:endParaRPr>
          </a:p>
          <a:p>
            <a:pPr marL="0" indent="0" algn="l">
              <a:lnSpc>
                <a:spcPts val="18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en-US" sz="1200"/>
              <a:t>暗电流相对系数均落在</a:t>
            </a:r>
            <a:r>
              <a:rPr lang="en-US" altLang="zh-CN" sz="1200"/>
              <a:t>0.70≤r&lt;0.90</a:t>
            </a:r>
            <a:r>
              <a:rPr lang="zh-CN" altLang="en-US" sz="1200"/>
              <a:t>，属于中等偏强线性相关。</a:t>
            </a:r>
            <a:r>
              <a:rPr lang="en-US" altLang="zh-CN" sz="1200"/>
              <a:t> </a:t>
            </a:r>
            <a:r>
              <a:rPr lang="zh-CN" altLang="en-US" sz="1200"/>
              <a:t>滨松暗电流与实测暗电流整体变化趋势同步，</a:t>
            </a:r>
            <a:r>
              <a:rPr lang="en-US" altLang="zh-CN" sz="1200"/>
              <a:t>sipm</a:t>
            </a:r>
            <a:r>
              <a:rPr lang="zh-CN" altLang="en-US" sz="1200"/>
              <a:t>高低对应规律稳定</a:t>
            </a:r>
            <a:r>
              <a:rPr lang="zh-CN" altLang="en-US" sz="1400"/>
              <a:t>。</a:t>
            </a:r>
            <a:endParaRPr lang="zh-CN" altLang="en-US" sz="1400"/>
          </a:p>
        </p:txBody>
      </p:sp>
      <p:sp>
        <p:nvSpPr>
          <p:cNvPr id="22" name="文本框 21"/>
          <p:cNvSpPr txBox="1"/>
          <p:nvPr/>
        </p:nvSpPr>
        <p:spPr>
          <a:xfrm>
            <a:off x="460375" y="3812540"/>
            <a:ext cx="3466465" cy="216281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14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1.</a:t>
            </a:r>
            <a:r>
              <a:rPr lang="zh-CN" altLang="en-US" sz="14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lang="en-US" altLang="zh-CN" sz="14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IV </a:t>
            </a:r>
            <a:r>
              <a:rPr lang="zh-CN" altLang="en-US" sz="14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曲线求导找峰值提取</a:t>
            </a:r>
            <a:r>
              <a:rPr lang="en-US" altLang="zh-CN" sz="14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Vbr</a:t>
            </a:r>
            <a:r>
              <a:rPr lang="zh-CN" altLang="en-US" sz="14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，</a:t>
            </a:r>
            <a:r>
              <a:rPr lang="en-US" altLang="zh-CN" sz="14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sipm</a:t>
            </a:r>
            <a:r>
              <a:rPr lang="zh-CN" altLang="en-US" sz="14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测出来的击穿电压与滨松有差别，造成测试实际过电压和滨松测试的过电压不同，暗电流随过压呈指数变化，微小的过压差异会造成暗电流大幅波动，导致相关性较差</a:t>
            </a:r>
            <a:r>
              <a:rPr lang="en-US" altLang="zh-CN" sz="14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endParaRPr lang="en-US" altLang="zh-CN" sz="14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endParaRPr lang="en-US" altLang="zh-CN" sz="14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r>
              <a:rPr lang="en-US" altLang="zh-CN" sz="14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2.</a:t>
            </a:r>
            <a:r>
              <a:rPr lang="zh-CN" altLang="en-US" sz="14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直接使用原厂标准 </a:t>
            </a:r>
            <a:r>
              <a:rPr lang="en-US" altLang="zh-CN" sz="14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Vop </a:t>
            </a:r>
            <a:r>
              <a:rPr lang="zh-CN" altLang="en-US" sz="14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测电流，仅温度带来全体</a:t>
            </a:r>
            <a:r>
              <a:rPr lang="en-US" altLang="zh-CN" sz="14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sipm</a:t>
            </a:r>
            <a:r>
              <a:rPr lang="zh-CN" altLang="en-US" sz="14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电流同步缩放，无逐片差异化过压偏差，相关性更好</a:t>
            </a:r>
            <a:endParaRPr lang="zh-CN" altLang="en-US" sz="14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7" name="图片 1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30820" y="269875"/>
            <a:ext cx="3160395" cy="2765425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1330" y="269875"/>
            <a:ext cx="3160395" cy="276479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515620" y="603885"/>
            <a:ext cx="3396615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温度补偿采用</a:t>
            </a:r>
            <a:r>
              <a:rPr lang="en-US" altLang="zh-CN" sz="1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SiPM</a:t>
            </a:r>
            <a:r>
              <a:rPr lang="zh-CN" altLang="en-US" sz="1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的一个经验温度系数，对于滨松 </a:t>
            </a:r>
            <a:r>
              <a:rPr lang="en-US" altLang="zh-CN" sz="1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S13360 </a:t>
            </a:r>
            <a:r>
              <a:rPr lang="zh-CN" altLang="en-US" sz="1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系列，环境温度每降 8℃，暗电流约为原来的一半</a:t>
            </a:r>
            <a:endParaRPr lang="zh-CN" altLang="en-US" sz="14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1330" y="3418840"/>
            <a:ext cx="3161665" cy="2763520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30820" y="3418840"/>
            <a:ext cx="3164205" cy="276796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41960" y="2457450"/>
            <a:ext cx="3792220" cy="18148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1600">
                <a:sym typeface="+mn-ea"/>
              </a:rPr>
              <a:t>将实测暗电流补偿至 25℃ 等效值后，相关系数保持不变</a:t>
            </a:r>
            <a:r>
              <a:rPr lang="en-US" altLang="zh-CN" sz="1600">
                <a:sym typeface="+mn-ea"/>
              </a:rPr>
              <a:t>，</a:t>
            </a:r>
            <a:r>
              <a:rPr lang="zh-CN" altLang="en-US" sz="1600">
                <a:sym typeface="+mn-ea"/>
              </a:rPr>
              <a:t>拟合斜率提升。</a:t>
            </a:r>
            <a:endParaRPr lang="zh-CN" altLang="en-US" sz="1600">
              <a:sym typeface="+mn-ea"/>
            </a:endParaRPr>
          </a:p>
          <a:p>
            <a:endParaRPr lang="zh-CN" altLang="en-US" sz="1600">
              <a:sym typeface="+mn-ea"/>
            </a:endParaRPr>
          </a:p>
          <a:p>
            <a:r>
              <a:rPr lang="zh-CN" altLang="en-US" sz="1600">
                <a:solidFill>
                  <a:schemeClr val="tx1"/>
                </a:solidFill>
                <a:sym typeface="+mn-ea"/>
              </a:rPr>
              <a:t>使用和滨松相同的</a:t>
            </a:r>
            <a:r>
              <a:rPr lang="en-US" altLang="zh-CN" sz="1600">
                <a:solidFill>
                  <a:schemeClr val="tx1"/>
                </a:solidFill>
                <a:sym typeface="+mn-ea"/>
              </a:rPr>
              <a:t>Vop</a:t>
            </a:r>
            <a:r>
              <a:rPr lang="zh-CN" altLang="en-US" sz="1600">
                <a:solidFill>
                  <a:schemeClr val="tx1"/>
                </a:solidFill>
                <a:sym typeface="+mn-ea"/>
              </a:rPr>
              <a:t>，暗电流提升</a:t>
            </a:r>
            <a:r>
              <a:rPr lang="zh-CN" altLang="en-US" sz="1600">
                <a:sym typeface="+mn-ea"/>
              </a:rPr>
              <a:t>至</a:t>
            </a:r>
            <a:r>
              <a:rPr lang="en-US" altLang="zh-CN" sz="1600">
                <a:sym typeface="+mn-ea"/>
              </a:rPr>
              <a:t>1.03</a:t>
            </a:r>
            <a:r>
              <a:rPr lang="zh-CN" altLang="en-US" sz="1600">
                <a:sym typeface="+mn-ea"/>
              </a:rPr>
              <a:t>接近理想值</a:t>
            </a:r>
            <a:r>
              <a:rPr lang="en-US" altLang="zh-CN" sz="1600">
                <a:sym typeface="+mn-ea"/>
              </a:rPr>
              <a:t>1.0</a:t>
            </a:r>
            <a:r>
              <a:rPr lang="zh-CN" altLang="en-US" sz="1600">
                <a:sym typeface="+mn-ea"/>
              </a:rPr>
              <a:t>，表明由温差引起的全局尺度偏差已被基本消除，系统增益与厂家达到基本一致。</a:t>
            </a:r>
            <a:endParaRPr lang="zh-CN" altLang="en-US" sz="1600">
              <a:sym typeface="+mn-ea"/>
            </a:endParaRPr>
          </a:p>
        </p:txBody>
      </p:sp>
    </p:spTree>
    <p:custDataLst>
      <p:tags r:id="rId5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1.xml><?xml version="1.0" encoding="utf-8"?>
<p:tagLst xmlns:p="http://schemas.openxmlformats.org/presentationml/2006/main">
  <p:tag name="resource_record_key" val="{&quot;29&quot;:[50000189],&quot;65&quot;:[20205081]}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889</Words>
  <Application>WPS 演示</Application>
  <PresentationFormat>宽屏</PresentationFormat>
  <Paragraphs>32</Paragraphs>
  <Slides>9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23" baseType="lpstr">
      <vt:lpstr>Arial</vt:lpstr>
      <vt:lpstr>宋体</vt:lpstr>
      <vt:lpstr>Wingdings</vt:lpstr>
      <vt:lpstr>Wingdings</vt:lpstr>
      <vt:lpstr>微软雅黑</vt:lpstr>
      <vt:lpstr>Arial Unicode MS</vt:lpstr>
      <vt:lpstr>Calibri</vt:lpstr>
      <vt:lpstr>Menlo</vt:lpstr>
      <vt:lpstr>Arial</vt:lpstr>
      <vt:lpstr>quote-cjk-patch</vt:lpstr>
      <vt:lpstr>Segoe Print</vt:lpstr>
      <vt:lpstr>MS PGothic</vt:lpstr>
      <vt:lpstr>黑体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冬战</cp:lastModifiedBy>
  <cp:revision>198</cp:revision>
  <dcterms:created xsi:type="dcterms:W3CDTF">2019-06-19T02:08:00Z</dcterms:created>
  <dcterms:modified xsi:type="dcterms:W3CDTF">2026-06-30T00:57:50Z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2052-12.1.0.26895</vt:lpwstr>
  </property>
  <property fmtid="{D5CDD505-2E9C-101B-9397-08002B2CF9AE}" pid="3" name="ICV">
    <vt:lpwstr>251C4FD0F3BC4EF2AC8E7881730CBD27_11</vt:lpwstr>
  </property>
</Properties>
</file>