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5" r:id="rId9"/>
    <p:sldId id="279" r:id="rId10"/>
    <p:sldId id="278" r:id="rId11"/>
    <p:sldId id="280" r:id="rId12"/>
    <p:sldId id="283" r:id="rId13"/>
    <p:sldId id="288" r:id="rId14"/>
    <p:sldId id="285" r:id="rId15"/>
    <p:sldId id="286" r:id="rId16"/>
    <p:sldId id="289" r:id="rId17"/>
    <p:sldId id="3913" r:id="rId18"/>
    <p:sldId id="290" r:id="rId19"/>
    <p:sldId id="3914" r:id="rId20"/>
    <p:sldId id="3915" r:id="rId21"/>
    <p:sldId id="3917" r:id="rId22"/>
    <p:sldId id="3916" r:id="rId23"/>
    <p:sldId id="3952" r:id="rId24"/>
    <p:sldId id="3953" r:id="rId25"/>
    <p:sldId id="3954" r:id="rId26"/>
    <p:sldId id="3955" r:id="rId27"/>
    <p:sldId id="3957" r:id="rId28"/>
    <p:sldId id="3958" r:id="rId29"/>
    <p:sldId id="3960" r:id="rId30"/>
    <p:sldId id="3959" r:id="rId31"/>
    <p:sldId id="3961" r:id="rId32"/>
    <p:sldId id="3962" r:id="rId33"/>
    <p:sldId id="3963" r:id="rId34"/>
    <p:sldId id="3964" r:id="rId35"/>
    <p:sldId id="3965" r:id="rId36"/>
    <p:sldId id="3967" r:id="rId37"/>
    <p:sldId id="3971" r:id="rId38"/>
    <p:sldId id="3972" r:id="rId39"/>
    <p:sldId id="3973" r:id="rId40"/>
    <p:sldId id="3989" r:id="rId41"/>
    <p:sldId id="281" r:id="rId42"/>
    <p:sldId id="287" r:id="rId43"/>
    <p:sldId id="3918" r:id="rId44"/>
    <p:sldId id="3966" r:id="rId45"/>
    <p:sldId id="3977" r:id="rId46"/>
    <p:sldId id="3976" r:id="rId47"/>
    <p:sldId id="3974" r:id="rId48"/>
    <p:sldId id="3985" r:id="rId49"/>
    <p:sldId id="3982" r:id="rId50"/>
    <p:sldId id="3987" r:id="rId51"/>
    <p:sldId id="3981" r:id="rId52"/>
    <p:sldId id="3986" r:id="rId53"/>
    <p:sldId id="3975" r:id="rId54"/>
    <p:sldId id="3980" r:id="rId55"/>
    <p:sldId id="3978" r:id="rId56"/>
    <p:sldId id="3979" r:id="rId57"/>
    <p:sldId id="307" r:id="rId58"/>
    <p:sldId id="3988" r:id="rId59"/>
    <p:sldId id="257" r:id="rId60"/>
    <p:sldId id="258" r:id="rId61"/>
    <p:sldId id="259" r:id="rId62"/>
    <p:sldId id="260" r:id="rId63"/>
    <p:sldId id="3956" r:id="rId6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1ABF4-0FB0-40AE-9E13-E92AB426F101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21022-D7EA-4D14-8475-696B6A66AD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46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5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A934-8EDA-D0FF-D94A-ACDC187D3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2BFA59-BCD6-F132-CBD0-E8F07302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97C975-FEA6-94C1-8927-2B7A47361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20B9E8-6267-5916-9E8F-670BED03C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03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FDEC1-48BE-E222-4E41-4B096477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F5DA6B-2FF8-8FEA-A06A-645033FDA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A9C3A6-C98C-7247-5A41-7C408CCD9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7AE607-EA66-2581-5E9C-6D5C3340B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20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2B8DC-8ECA-4D09-98D0-4BA0E55F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824BF6-E50C-A1C4-D69E-87617C8AE9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D4EF54-54B1-EBFC-EEF0-D8EF670A3F8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2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CCC3-B4C6-B2D2-E8E4-D456100C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BB25F-8BDF-FE24-982C-ADDAA5924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E227A7-17D4-6636-28CA-ABDD94C8B2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20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B8C0-BD75-82BC-6098-ED5BA286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576240-96D5-5E12-C8A2-C8185CD215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92C074-CD2B-FD1F-C359-CEDBFA5392A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9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1869-F68F-E938-D0C7-08605715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AFD641-2DD1-1E7E-EC04-5582A54456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A38A96-FE33-841F-41E4-5722176924A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93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FC78-04ED-5832-484D-03AA9C5F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6BF9F46-803C-58C6-9554-563B7EBDB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B1AC50-0396-5E59-FAC2-3BB9473125D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873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19C2E-2A17-6DDB-940E-BA3230D4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7D3656-CF1B-F548-6784-C71D881D3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A55476-F7F0-D96F-178A-3C56655C1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FFD2FB-8364-E54C-C82A-0FA18F042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85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AC3AC-2F23-39B1-D3EF-7A1483DF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1E27C0-D6F4-4E8D-DCB9-D6FB4DCD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7B61F5-5BB1-C19B-9674-18654176F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7EB957-24D3-F013-85E6-050C311DD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7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EBB5-CEF2-0021-5569-6D717321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77B5AC2-40C8-A188-49E3-D0FDD5579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D568FA-5E43-A671-3480-14DCEDAE0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4ABCFD-65CF-19FE-C5FB-C441673C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87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20FF7-0DE5-A281-DB15-1FA5020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0D5201-709F-2877-B2FD-884656CB5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D61CDC-A791-B55B-DF08-A625FD77F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748886-E2FF-2895-D535-61DF3F894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744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8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138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此页不必详细介绍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DF6FB-C553-8445-9599-38DECED6918A}" type="slidenum">
              <a:rPr kumimoji="1" lang="zh-CN" altLang="en-US" smtClean="0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313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1AF84-C2BA-6A5C-09BD-18291AB6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0F6058-5015-A690-F3E3-9A6524B5D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9F54F9-D55D-2479-FC3D-9BE256629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34D94E-CF97-59E5-2B2E-EF6F5092D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64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B304-A860-09EB-E157-C4A4A610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E00389-8A52-85CE-655B-99CD52864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AA1BE2-9B31-DC4F-5994-B180866DA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8A2FE7-6C81-AAB6-4579-7901870E9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6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FDD8-8DE5-F9CB-86C3-48502B58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FD1321-CA7D-0C07-CF92-D35E90576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ACA147-BC9A-4EF8-CD6B-EAE1B5181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DE164A-0126-12C3-A503-0261932E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29D9-8317-D6E2-E838-CCF6B0F05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AD5E64-0516-AD8C-89A2-6354D706F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138CF0E-27E7-1575-85CC-45182558B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B74452-1B64-15AF-5559-F0C28114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8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C3A9-A83E-4FB0-D006-57D26662C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0ABB1A-05B0-A2A3-AADF-DD45200EE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FF96FA-D158-009B-242D-52938C04A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7FE069-8465-6AAE-7705-C1510978B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9E75-48FE-3A8B-44A4-C40E5727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74BD4A-034A-A1E9-EA03-3ED9CF8FF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1BBD40-BB60-BC96-706F-A96AF3C59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B5FDC9-0D3C-23F6-8C00-2C1BE2846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87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4A3A7B-D88D-4085-A60A-B3438D442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C9ACDF-E6E7-5B1F-F01F-CADBAEF91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CFB8B2-FBCA-0BEE-35EA-360FBDB7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D740C0-CD3F-8B81-C69B-370AB38C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CCC8A1-5AE9-0B4F-11B8-B2A9CA02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2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FD4CDE-F41A-275C-5E06-255DE820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271BE0-A757-B2F0-7AB2-0AF1F9C48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FC0254-E739-0C2D-3E00-2E0A4660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3A7E86-5E99-9123-5153-C21C30AA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D1505-E975-7D14-6D45-FBAF0B916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85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09C534-B8E5-F145-BB05-7CA0EFFE7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02B6C65-39A1-06E0-CF4E-B71E3AC8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9EFA9C-E010-2524-C73A-451D45A0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B0D9C0-63A8-0858-581E-1C0FF39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712619-E553-52B7-8A17-DFC457B3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0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CEC22-BF55-4068-8577-6C5E409C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CFC2A6-D172-D467-6E2D-A68BDEC35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12BC0-01E0-4054-5D93-6337D1E4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7D74DA-EA65-E3A4-0B5C-B4C5A04A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31BCB7-3291-3D5E-D9D0-A485EB20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61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D90926-7A02-6E36-4C1B-6716CB0B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35845E-F033-F5AA-BE78-F561E9BDA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140A07-3B28-269F-34E7-B32A9745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4BEF07-0E52-0181-4804-53127CB9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73B167-6172-2939-C210-DBA66A9D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69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6C0425-8291-EA2C-39FD-7C77E219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8387A0-7928-0B6A-0B0C-274458383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7775CA-6C95-11DF-0693-B28D11BAB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C6AD5E-9C93-A85B-B189-6579260FA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0C9A253-CC3E-33F9-F0E0-478AA561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515010-0F3E-A4B9-6175-57900D3C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06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FF07E-3A4C-7EBD-C7CE-4EEBB34A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BBA670-CC96-ADB1-47F6-68040F16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082342-9FEB-A490-F456-90EEC49EA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C33E46-DEBF-B242-87EC-5F9661FE6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A325CE-C180-7B69-BD58-C735FA48C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F5FA11-6CF3-4F7A-D031-09379F33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C6F4FC-90FE-DE7D-3EF6-33203E80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12E685-E96A-5904-F4CA-CFE65570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09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5AC53-3FFD-B2FA-72D6-AB754C69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8E7EAF-5E18-9F58-894B-19C28EC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BEE838F-8BC2-8D91-1E88-61E71005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438F78-C1A6-324A-277D-B41A9514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5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9A2BD2-BA69-9B8E-D9C6-2BF7FC13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4B6F64B-3A82-24BE-B3F5-D04FD745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B338C-CFEC-0C2D-ED28-74C2FF57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85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A2D6-CD1A-F8E2-FD99-83F28DF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296469-FB15-30BC-DF22-F9BFA7261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5A38A1-B0F8-3E26-D92B-4BDED1C0E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08D89C-800C-E7F2-2E3F-9D2060F3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A1BB9E-B01E-C037-05C6-F7449E9A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C836C0-3679-640B-66D7-316E7E53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3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64FD7-69C4-1D0F-E959-513B0C7B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BF9ACA-79F8-944F-632C-C91E8F5A5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23C34D-CB81-EF47-77F3-3C15DDB0B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599771-E19F-7CD1-74E8-7CE9CD99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F686BD-5409-484C-C112-403B023C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43ACD0-E906-3031-DC2B-5040549F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C14EDA1-7544-7511-57F3-2BC69A97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67564-C6EC-3251-5CA1-5E3A5092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544F4A-A6BB-DE21-9B13-2E1CB641A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EE3E-70C1-48FA-AD55-C38F0E719E98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E6BAFA-2B5F-7228-42A2-B0F58A52A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0E6993-00BE-D3FB-B379-56FB4A6E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4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4.png"/><Relationship Id="rId3" Type="http://schemas.openxmlformats.org/officeDocument/2006/relationships/image" Target="../media/image86.png"/><Relationship Id="rId21" Type="http://schemas.openxmlformats.org/officeDocument/2006/relationships/image" Target="../media/image97.png"/><Relationship Id="rId7" Type="http://schemas.openxmlformats.org/officeDocument/2006/relationships/image" Target="../media/image90.png"/><Relationship Id="rId17" Type="http://schemas.openxmlformats.org/officeDocument/2006/relationships/image" Target="../media/image100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95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22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010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0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00.png"/><Relationship Id="rId2" Type="http://schemas.openxmlformats.org/officeDocument/2006/relationships/image" Target="../media/image118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98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9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14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15.png"/><Relationship Id="rId10" Type="http://schemas.openxmlformats.org/officeDocument/2006/relationships/image" Target="../media/image138.png"/><Relationship Id="rId19" Type="http://schemas.openxmlformats.org/officeDocument/2006/relationships/image" Target="../media/image130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59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image" Target="../media/image161.png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19" Type="http://schemas.openxmlformats.org/officeDocument/2006/relationships/image" Target="../media/image160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89.png"/><Relationship Id="rId7" Type="http://schemas.openxmlformats.org/officeDocument/2006/relationships/image" Target="../media/image240.png"/><Relationship Id="rId12" Type="http://schemas.openxmlformats.org/officeDocument/2006/relationships/image" Target="../media/image179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11" Type="http://schemas.openxmlformats.org/officeDocument/2006/relationships/image" Target="../media/image280.png"/><Relationship Id="rId10" Type="http://schemas.openxmlformats.org/officeDocument/2006/relationships/image" Target="../media/image178.png"/><Relationship Id="rId9" Type="http://schemas.openxmlformats.org/officeDocument/2006/relationships/image" Target="../media/image260.png"/><Relationship Id="rId14" Type="http://schemas.openxmlformats.org/officeDocument/2006/relationships/image" Target="../media/image1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15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14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1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9.png"/><Relationship Id="rId5" Type="http://schemas.openxmlformats.org/officeDocument/2006/relationships/image" Target="../media/image205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2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1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228.png"/><Relationship Id="rId7" Type="http://schemas.openxmlformats.org/officeDocument/2006/relationships/image" Target="../media/image233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Relationship Id="rId9" Type="http://schemas.openxmlformats.org/officeDocument/2006/relationships/image" Target="../media/image2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hyperlink" Target="https://iris-hep.org/projects/accel-gnn-tracking.html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9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5.png"/><Relationship Id="rId4" Type="http://schemas.openxmlformats.org/officeDocument/2006/relationships/image" Target="../media/image26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</p:spPr>
            <p:txBody>
              <a:bodyPr anchor="ctr" anchorCtr="0">
                <a:normAutofit/>
              </a:bodyPr>
              <a:lstStyle/>
              <a:p>
                <a:r>
                  <a:rPr lang="en-US" altLang="zh-CN" dirty="0">
                    <a:solidFill>
                      <a:schemeClr val="accent5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Study of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𝜙𝜂</m:t>
                    </m:r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zh-CN" altLang="en-US" dirty="0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  <a:blipFill>
                <a:blip r:embed="rId2"/>
                <a:stretch>
                  <a:fillRect b="-2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副标题 2">
            <a:extLst>
              <a:ext uri="{FF2B5EF4-FFF2-40B4-BE49-F238E27FC236}">
                <a16:creationId xmlns:a16="http://schemas.microsoft.com/office/drawing/2014/main" id="{D5D5C3D1-B1F1-30E8-1FF4-FAE311263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359" y="3049199"/>
            <a:ext cx="10097280" cy="2580736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dirty="0"/>
              <a:t>Zhuang Xinyu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Nankai University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2025.11.25</a:t>
            </a:r>
          </a:p>
        </p:txBody>
      </p:sp>
    </p:spTree>
    <p:extLst>
      <p:ext uri="{BB962C8B-B14F-4D97-AF65-F5344CB8AC3E}">
        <p14:creationId xmlns:p14="http://schemas.microsoft.com/office/powerpoint/2010/main" val="84573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9D833F-CB5C-0126-6803-C9C8CDB7D7F7}"/>
              </a:ext>
            </a:extLst>
          </p:cNvPr>
          <p:cNvGrpSpPr/>
          <p:nvPr/>
        </p:nvGrpSpPr>
        <p:grpSpPr>
          <a:xfrm>
            <a:off x="329932" y="1198688"/>
            <a:ext cx="5507351" cy="4834052"/>
            <a:chOff x="2475034" y="1204439"/>
            <a:chExt cx="6710059" cy="5400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587E1C5-6293-B123-C46D-C7C846BD8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5034" y="1204439"/>
              <a:ext cx="6710059" cy="5400000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B894D0F-3C6D-507E-305E-2BB39EFCCE2D}"/>
                </a:ext>
              </a:extLst>
            </p:cNvPr>
            <p:cNvSpPr/>
            <p:nvPr/>
          </p:nvSpPr>
          <p:spPr>
            <a:xfrm>
              <a:off x="2599426" y="1727189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96F5436-2B7B-1CE8-6B5F-7EBE93BEEEEE}"/>
                </a:ext>
              </a:extLst>
            </p:cNvPr>
            <p:cNvSpPr/>
            <p:nvPr/>
          </p:nvSpPr>
          <p:spPr>
            <a:xfrm>
              <a:off x="2599426" y="2211250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000F1B8-17F5-DAF3-7089-E96D6DB5D810}"/>
                </a:ext>
              </a:extLst>
            </p:cNvPr>
            <p:cNvSpPr/>
            <p:nvPr/>
          </p:nvSpPr>
          <p:spPr>
            <a:xfrm>
              <a:off x="2599426" y="2695311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964ACA4-798A-4E72-9444-7402E06C8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04421"/>
            <a:ext cx="5632955" cy="359992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5D20307-266E-C7B2-11A4-A7ED50448DA7}"/>
              </a:ext>
            </a:extLst>
          </p:cNvPr>
          <p:cNvSpPr/>
          <p:nvPr/>
        </p:nvSpPr>
        <p:spPr>
          <a:xfrm>
            <a:off x="6271554" y="1700383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F14361-B956-B9D8-DA56-B873C1D2CDC7}"/>
              </a:ext>
            </a:extLst>
          </p:cNvPr>
          <p:cNvSpPr/>
          <p:nvPr/>
        </p:nvSpPr>
        <p:spPr>
          <a:xfrm>
            <a:off x="6271553" y="1996345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6D9D524-D0DC-FB03-D47C-7224F3F28AA0}"/>
              </a:ext>
            </a:extLst>
          </p:cNvPr>
          <p:cNvSpPr/>
          <p:nvPr/>
        </p:nvSpPr>
        <p:spPr>
          <a:xfrm>
            <a:off x="6271552" y="2292307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31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9FEAE39-F958-0FA0-016E-4CDB1464C079}"/>
              </a:ext>
            </a:extLst>
          </p:cNvPr>
          <p:cNvGrpSpPr/>
          <p:nvPr/>
        </p:nvGrpSpPr>
        <p:grpSpPr>
          <a:xfrm>
            <a:off x="830345" y="1240051"/>
            <a:ext cx="4667558" cy="2868036"/>
            <a:chOff x="818843" y="699463"/>
            <a:chExt cx="4667558" cy="286803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CFDD837-2803-49CD-8E8F-1AC4DE9E8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843" y="699463"/>
              <a:ext cx="4667558" cy="2413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/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CE877ADC-B50A-6801-50A0-B31924A729EC}"/>
              </a:ext>
            </a:extLst>
          </p:cNvPr>
          <p:cNvGrpSpPr/>
          <p:nvPr/>
        </p:nvGrpSpPr>
        <p:grpSpPr>
          <a:xfrm>
            <a:off x="6320286" y="1222808"/>
            <a:ext cx="4938464" cy="2914032"/>
            <a:chOff x="6360543" y="653466"/>
            <a:chExt cx="4938464" cy="291403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13FFA0B-834F-2DE9-9CA7-51A433D62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0543" y="653466"/>
              <a:ext cx="4938464" cy="24132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/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35FA6C4-2FD2-A5E0-3BD7-9C8C7EAC70C5}"/>
              </a:ext>
            </a:extLst>
          </p:cNvPr>
          <p:cNvGrpSpPr/>
          <p:nvPr/>
        </p:nvGrpSpPr>
        <p:grpSpPr>
          <a:xfrm>
            <a:off x="3461238" y="4108087"/>
            <a:ext cx="5028506" cy="2692407"/>
            <a:chOff x="3376826" y="3743129"/>
            <a:chExt cx="5028506" cy="269240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72D4B00-6BAF-5DAA-6503-E7939BF60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76826" y="3743129"/>
              <a:ext cx="5028506" cy="24154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/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标题 1">
            <a:extLst>
              <a:ext uri="{FF2B5EF4-FFF2-40B4-BE49-F238E27FC236}">
                <a16:creationId xmlns:a16="http://schemas.microsoft.com/office/drawing/2014/main" id="{BCC5E815-9462-9A31-B562-CB8722CD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37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797E653-8A8A-0B70-23C0-A9E2389EEF54}"/>
              </a:ext>
            </a:extLst>
          </p:cNvPr>
          <p:cNvGrpSpPr/>
          <p:nvPr/>
        </p:nvGrpSpPr>
        <p:grpSpPr>
          <a:xfrm>
            <a:off x="2100233" y="1027514"/>
            <a:ext cx="8143935" cy="5067337"/>
            <a:chOff x="1893404" y="1147257"/>
            <a:chExt cx="8143935" cy="50673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C49776-7F9F-EDC7-0EB4-E16AAEBB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404" y="1147257"/>
              <a:ext cx="8143935" cy="5067337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A5AAB16-ED62-C6CA-52F8-E6195F5A9F5A}"/>
                </a:ext>
              </a:extLst>
            </p:cNvPr>
            <p:cNvSpPr/>
            <p:nvPr/>
          </p:nvSpPr>
          <p:spPr>
            <a:xfrm>
              <a:off x="2080727" y="1530220"/>
              <a:ext cx="7772400" cy="6811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/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Background level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1127</m:t>
                        </m:r>
                      </m:den>
                    </m:f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0.9687≈3.4%</m:t>
                    </m:r>
                  </m:oMath>
                </a14:m>
                <a:endParaRPr lang="en-US" altLang="zh-CN" sz="24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blipFill>
                <a:blip r:embed="rId4"/>
                <a:stretch>
                  <a:fillRect l="-3422" t="-5814" b="-17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7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CC3A2-6B3B-8BAE-702E-31194F20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D76AAA53-7A28-E529-7523-7E92FDEE7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AD068AA-A921-A342-F54F-B4CF2FCE57DE}"/>
              </a:ext>
            </a:extLst>
          </p:cNvPr>
          <p:cNvGrpSpPr/>
          <p:nvPr/>
        </p:nvGrpSpPr>
        <p:grpSpPr>
          <a:xfrm>
            <a:off x="3628099" y="4320722"/>
            <a:ext cx="4320000" cy="2479772"/>
            <a:chOff x="3628099" y="4320722"/>
            <a:chExt cx="4320000" cy="2479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/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E80C76EE-8940-F95E-50BD-E3E601B40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099" y="4320722"/>
              <a:ext cx="4320000" cy="2202773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15A7069-ECA0-C056-D161-D8F0377976B1}"/>
              </a:ext>
            </a:extLst>
          </p:cNvPr>
          <p:cNvGrpSpPr/>
          <p:nvPr/>
        </p:nvGrpSpPr>
        <p:grpSpPr>
          <a:xfrm>
            <a:off x="6545858" y="1392656"/>
            <a:ext cx="4320000" cy="2576931"/>
            <a:chOff x="6430840" y="1559909"/>
            <a:chExt cx="4320000" cy="25769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/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036" t="-4444" r="-9353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图片 15" descr="图表, 箱线图&#10;&#10;AI 生成的内容可能不正确。">
              <a:extLst>
                <a:ext uri="{FF2B5EF4-FFF2-40B4-BE49-F238E27FC236}">
                  <a16:creationId xmlns:a16="http://schemas.microsoft.com/office/drawing/2014/main" id="{2BDFE28B-B278-26AA-931B-5D3C36B57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0840" y="1559909"/>
              <a:ext cx="4320000" cy="221510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A818873-CE9F-926F-F77C-5356C27B0529}"/>
              </a:ext>
            </a:extLst>
          </p:cNvPr>
          <p:cNvGrpSpPr/>
          <p:nvPr/>
        </p:nvGrpSpPr>
        <p:grpSpPr>
          <a:xfrm>
            <a:off x="1015626" y="1392656"/>
            <a:ext cx="4320000" cy="2532388"/>
            <a:chOff x="1004124" y="1575699"/>
            <a:chExt cx="4320000" cy="25323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/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图片 18" descr="图表, 直方图&#10;&#10;AI 生成的内容可能不正确。">
              <a:extLst>
                <a:ext uri="{FF2B5EF4-FFF2-40B4-BE49-F238E27FC236}">
                  <a16:creationId xmlns:a16="http://schemas.microsoft.com/office/drawing/2014/main" id="{742C9464-A5B7-7708-20C2-8669A92C4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124" y="1575699"/>
              <a:ext cx="4320000" cy="21998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0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7B63-DABF-0EE1-573F-2A712090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ADE3B014-83DA-E7CB-F3CB-749435FA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B4DC05-AE2E-15CD-AF58-5CE88E577A20}"/>
              </a:ext>
            </a:extLst>
          </p:cNvPr>
          <p:cNvGrpSpPr/>
          <p:nvPr/>
        </p:nvGrpSpPr>
        <p:grpSpPr>
          <a:xfrm>
            <a:off x="990965" y="1135779"/>
            <a:ext cx="4320000" cy="2546058"/>
            <a:chOff x="884422" y="1227794"/>
            <a:chExt cx="4320000" cy="2546058"/>
          </a:xfrm>
        </p:grpSpPr>
        <p:pic>
          <p:nvPicPr>
            <p:cNvPr id="9" name="图片 8" descr="图表, 直方图&#10;&#10;AI 生成的内容可能不正确。">
              <a:extLst>
                <a:ext uri="{FF2B5EF4-FFF2-40B4-BE49-F238E27FC236}">
                  <a16:creationId xmlns:a16="http://schemas.microsoft.com/office/drawing/2014/main" id="{C95E4774-B981-8052-C490-02A50BE1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422" y="1227794"/>
              <a:ext cx="4320000" cy="220120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/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ECBF145-AFE8-7E7E-A63C-AF35ADDE6751}"/>
              </a:ext>
            </a:extLst>
          </p:cNvPr>
          <p:cNvGrpSpPr/>
          <p:nvPr/>
        </p:nvGrpSpPr>
        <p:grpSpPr>
          <a:xfrm>
            <a:off x="6126577" y="1181786"/>
            <a:ext cx="4320000" cy="2546058"/>
            <a:chOff x="6278456" y="1227794"/>
            <a:chExt cx="4320000" cy="2546058"/>
          </a:xfrm>
        </p:grpSpPr>
        <p:pic>
          <p:nvPicPr>
            <p:cNvPr id="6" name="图片 5" descr="图表, 直方图&#10;&#10;AI 生成的内容可能不正确。">
              <a:extLst>
                <a:ext uri="{FF2B5EF4-FFF2-40B4-BE49-F238E27FC236}">
                  <a16:creationId xmlns:a16="http://schemas.microsoft.com/office/drawing/2014/main" id="{099B75B3-F2AC-3B36-A28A-F0084E6D2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8456" y="1227794"/>
              <a:ext cx="4320000" cy="21521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/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631A40-2AA5-5D2F-4622-239B56B205FC}"/>
              </a:ext>
            </a:extLst>
          </p:cNvPr>
          <p:cNvGrpSpPr/>
          <p:nvPr/>
        </p:nvGrpSpPr>
        <p:grpSpPr>
          <a:xfrm>
            <a:off x="990965" y="3861742"/>
            <a:ext cx="4320000" cy="2519447"/>
            <a:chOff x="927563" y="4118705"/>
            <a:chExt cx="4320000" cy="2519447"/>
          </a:xfrm>
        </p:grpSpPr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9862BCE9-3FBF-7970-1365-B8B63D154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7563" y="4118705"/>
              <a:ext cx="4320000" cy="21895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/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3650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410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3.650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×15≈139.14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AF620537-E04A-BF8F-3D8C-C5328DD3E097}"/>
              </a:ext>
            </a:extLst>
          </p:cNvPr>
          <p:cNvSpPr txBox="1"/>
          <p:nvPr/>
        </p:nvSpPr>
        <p:spPr>
          <a:xfrm>
            <a:off x="5808968" y="4035949"/>
            <a:ext cx="4864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3.650 GeV.</a:t>
            </a:r>
          </a:p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No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4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5127-EC5B-523E-7B38-7925676A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9C4734B-1C8D-BBD2-6E5C-1384EC9E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3773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20274.8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3.773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×673≈134.89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DC6E9476-7DCC-C12F-874F-9BDF835532A0}"/>
              </a:ext>
            </a:extLst>
          </p:cNvPr>
          <p:cNvSpPr txBox="1"/>
          <p:nvPr/>
        </p:nvSpPr>
        <p:spPr>
          <a:xfrm>
            <a:off x="5808968" y="3926682"/>
            <a:ext cx="4637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3.773 GeV.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BB20D6-9343-4EAB-4D41-E52515837CB1}"/>
              </a:ext>
            </a:extLst>
          </p:cNvPr>
          <p:cNvGrpSpPr/>
          <p:nvPr/>
        </p:nvGrpSpPr>
        <p:grpSpPr>
          <a:xfrm>
            <a:off x="990965" y="1154035"/>
            <a:ext cx="4320000" cy="2527802"/>
            <a:chOff x="990965" y="1154035"/>
            <a:chExt cx="4320000" cy="2527802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C87E8CCC-E97A-1B55-3328-DAFB1B3B1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965" y="1154035"/>
              <a:ext cx="4320000" cy="22076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/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890E507-4692-545D-773E-6C0A3D3CF496}"/>
              </a:ext>
            </a:extLst>
          </p:cNvPr>
          <p:cNvGrpSpPr/>
          <p:nvPr/>
        </p:nvGrpSpPr>
        <p:grpSpPr>
          <a:xfrm>
            <a:off x="6373904" y="1148121"/>
            <a:ext cx="4320000" cy="2579723"/>
            <a:chOff x="6373904" y="1148121"/>
            <a:chExt cx="4320000" cy="25797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/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图片 9" descr="图表, 箱线图&#10;&#10;AI 生成的内容可能不正确。">
              <a:extLst>
                <a:ext uri="{FF2B5EF4-FFF2-40B4-BE49-F238E27FC236}">
                  <a16:creationId xmlns:a16="http://schemas.microsoft.com/office/drawing/2014/main" id="{2BD2E4F3-3590-E64B-A03D-A2AC2933F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73904" y="1148121"/>
              <a:ext cx="4320000" cy="2219474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17442F1-0DBD-E69C-9B0A-624D23629E8D}"/>
              </a:ext>
            </a:extLst>
          </p:cNvPr>
          <p:cNvGrpSpPr/>
          <p:nvPr/>
        </p:nvGrpSpPr>
        <p:grpSpPr>
          <a:xfrm>
            <a:off x="990965" y="3848860"/>
            <a:ext cx="4320000" cy="2532329"/>
            <a:chOff x="990965" y="3848860"/>
            <a:chExt cx="4320000" cy="2532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/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2" name="图片 21" descr="图表, 箱线图&#10;&#10;AI 生成的内容可能不正确。">
              <a:extLst>
                <a:ext uri="{FF2B5EF4-FFF2-40B4-BE49-F238E27FC236}">
                  <a16:creationId xmlns:a16="http://schemas.microsoft.com/office/drawing/2014/main" id="{5972F904-F780-4619-6E5F-2570FC0C6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0965" y="3848860"/>
              <a:ext cx="4320000" cy="2215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4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表, 直方图&#10;&#10;AI 生成的内容可能不正确。">
            <a:extLst>
              <a:ext uri="{FF2B5EF4-FFF2-40B4-BE49-F238E27FC236}">
                <a16:creationId xmlns:a16="http://schemas.microsoft.com/office/drawing/2014/main" id="{FD6300CE-8122-13FF-1A07-773B4536F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690" y="885811"/>
            <a:ext cx="4078818" cy="2880000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FF7CB33-EF94-86D6-B69E-F58CA64C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36" y="885811"/>
            <a:ext cx="4048236" cy="2880000"/>
          </a:xfrm>
          <a:prstGeom prst="rect">
            <a:avLst/>
          </a:prstGeom>
        </p:spPr>
      </p:pic>
      <p:pic>
        <p:nvPicPr>
          <p:cNvPr id="9" name="图片 8" descr="图表, 直方图&#10;&#10;AI 生成的内容可能不正确。">
            <a:extLst>
              <a:ext uri="{FF2B5EF4-FFF2-40B4-BE49-F238E27FC236}">
                <a16:creationId xmlns:a16="http://schemas.microsoft.com/office/drawing/2014/main" id="{E9C362C0-EFC8-F651-B444-662D16862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156" y="3765811"/>
            <a:ext cx="4071111" cy="2880000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07B0E51E-41FD-09DC-6A3E-4243265B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2E9A-30B2-F566-7EEB-EC46DBF6B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表, 直方图&#10;&#10;AI 生成的内容可能不正确。">
            <a:extLst>
              <a:ext uri="{FF2B5EF4-FFF2-40B4-BE49-F238E27FC236}">
                <a16:creationId xmlns:a16="http://schemas.microsoft.com/office/drawing/2014/main" id="{67351CF4-82CE-AF77-B18B-F07199A48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03" y="1874847"/>
            <a:ext cx="3513666" cy="2520000"/>
          </a:xfrm>
          <a:prstGeom prst="rect">
            <a:avLst/>
          </a:prstGeom>
        </p:spPr>
      </p:pic>
      <p:pic>
        <p:nvPicPr>
          <p:cNvPr id="15" name="图片 14" descr="图表, 直方图&#10;&#10;AI 生成的内容可能不正确。">
            <a:extLst>
              <a:ext uri="{FF2B5EF4-FFF2-40B4-BE49-F238E27FC236}">
                <a16:creationId xmlns:a16="http://schemas.microsoft.com/office/drawing/2014/main" id="{A0010CA0-BFE7-DF58-CCF7-7972DE10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641" y="1874847"/>
            <a:ext cx="3513666" cy="2520000"/>
          </a:xfrm>
          <a:prstGeom prst="rect">
            <a:avLst/>
          </a:prstGeom>
        </p:spPr>
      </p:pic>
      <p:pic>
        <p:nvPicPr>
          <p:cNvPr id="19" name="图片 18" descr="图表, 直方图&#10;&#10;AI 生成的内容可能不正确。">
            <a:extLst>
              <a:ext uri="{FF2B5EF4-FFF2-40B4-BE49-F238E27FC236}">
                <a16:creationId xmlns:a16="http://schemas.microsoft.com/office/drawing/2014/main" id="{BAA4D131-D7B2-61E7-C731-BA62455BB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918" y="1874847"/>
            <a:ext cx="3513666" cy="2520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964DC70-B384-F21E-A718-0BEDC76A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/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Iterate 10w times on mixing 4-momentum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blipFill>
                <a:blip r:embed="rId6"/>
                <a:stretch>
                  <a:fillRect l="-1314" t="-10526" r="-164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5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756-8F94-842F-6678-96F738599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755E5640-C633-633F-0E05-D70FF4BA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</a:rPr>
              <a:t>Candidate States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片包含 日历&#10;&#10;AI 生成的内容可能不正确。">
            <a:extLst>
              <a:ext uri="{FF2B5EF4-FFF2-40B4-BE49-F238E27FC236}">
                <a16:creationId xmlns:a16="http://schemas.microsoft.com/office/drawing/2014/main" id="{794F8733-4A68-7286-4651-7A86D83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565"/>
            <a:ext cx="12192000" cy="508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3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F1234-BDFF-C39F-AC77-EFE5C92AF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7EB9F4-5787-4DC9-0D1B-35874BCF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378FE568-A024-1BF3-0CF7-294425594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981" y="1330606"/>
            <a:ext cx="3513600" cy="2632438"/>
          </a:xfrm>
          <a:prstGeom prst="rect">
            <a:avLst/>
          </a:prstGeom>
        </p:spPr>
      </p:pic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41F87C3E-97BD-B684-0C8F-53B9D7F4A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0" y="1325563"/>
            <a:ext cx="3513600" cy="2637481"/>
          </a:xfrm>
          <a:prstGeom prst="rect">
            <a:avLst/>
          </a:prstGeom>
        </p:spPr>
      </p:pic>
      <p:pic>
        <p:nvPicPr>
          <p:cNvPr id="5" name="图片 4" descr="图形用户界面, 图表&#10;&#10;AI 生成的内容可能不正确。">
            <a:extLst>
              <a:ext uri="{FF2B5EF4-FFF2-40B4-BE49-F238E27FC236}">
                <a16:creationId xmlns:a16="http://schemas.microsoft.com/office/drawing/2014/main" id="{124B7E30-5DD1-E8FE-013D-E8DE842E0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200" y="1325563"/>
            <a:ext cx="3513600" cy="264159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F11346-2CB0-74F3-F2F2-2B187A6BBF0B}"/>
              </a:ext>
            </a:extLst>
          </p:cNvPr>
          <p:cNvSpPr txBox="1"/>
          <p:nvPr/>
        </p:nvSpPr>
        <p:spPr>
          <a:xfrm>
            <a:off x="4627043" y="4484056"/>
            <a:ext cx="29379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</a:rPr>
              <a:t>Temporary solution.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/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𝜂𝜂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2300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</m:t>
                    </m:r>
                  </m:oMath>
                </a14:m>
                <a:endParaRPr lang="en-US" altLang="zh-CN" sz="2400" dirty="0">
                  <a:latin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zh-CN" alt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1680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blipFill>
                <a:blip r:embed="rId6"/>
                <a:stretch>
                  <a:fillRect l="-666" t="-14050" b="-16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A48C3-365C-FF9F-959A-8EDA35B51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Outline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6DB3F1-89B9-407F-56B7-B7BFFB5A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301"/>
            <a:ext cx="10515600" cy="45212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chain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sets and MC simulation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Topology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2-body combinations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to do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148DB2-07CA-0CF0-BEC6-E9B34667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4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31EA-9E25-5052-B2F1-D925CD76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E86484-8635-ED7D-E041-53B4E6E9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20" name="图片 19" descr="图表&#10;&#10;AI 生成的内容可能不正确。">
            <a:extLst>
              <a:ext uri="{FF2B5EF4-FFF2-40B4-BE49-F238E27FC236}">
                <a16:creationId xmlns:a16="http://schemas.microsoft.com/office/drawing/2014/main" id="{6CF537AB-CD87-BD32-D4FD-67D810DF0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62" y="1001245"/>
            <a:ext cx="3840000" cy="2880000"/>
          </a:xfrm>
          <a:prstGeom prst="rect">
            <a:avLst/>
          </a:prstGeom>
        </p:spPr>
      </p:pic>
      <p:pic>
        <p:nvPicPr>
          <p:cNvPr id="21" name="图片 20" descr="图表&#10;&#10;AI 生成的内容可能不正确。">
            <a:extLst>
              <a:ext uri="{FF2B5EF4-FFF2-40B4-BE49-F238E27FC236}">
                <a16:creationId xmlns:a16="http://schemas.microsoft.com/office/drawing/2014/main" id="{E03C308C-9810-5072-BA73-401092FE6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562" y="1001245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Former: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very large.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blipFill>
                <a:blip r:embed="rId5"/>
                <a:stretch>
                  <a:fillRect l="-859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>
            <a:extLst>
              <a:ext uri="{FF2B5EF4-FFF2-40B4-BE49-F238E27FC236}">
                <a16:creationId xmlns:a16="http://schemas.microsoft.com/office/drawing/2014/main" id="{8366D3C6-933E-06FC-DB23-CE9F20927BC7}"/>
              </a:ext>
            </a:extLst>
          </p:cNvPr>
          <p:cNvGrpSpPr/>
          <p:nvPr/>
        </p:nvGrpSpPr>
        <p:grpSpPr>
          <a:xfrm>
            <a:off x="8059562" y="1001245"/>
            <a:ext cx="3841297" cy="2880000"/>
            <a:chOff x="8059562" y="1001245"/>
            <a:chExt cx="3841297" cy="2880000"/>
          </a:xfrm>
        </p:grpSpPr>
        <p:pic>
          <p:nvPicPr>
            <p:cNvPr id="17" name="图片 16" descr="图表, 直方图&#10;&#10;AI 生成的内容可能不正确。">
              <a:extLst>
                <a:ext uri="{FF2B5EF4-FFF2-40B4-BE49-F238E27FC236}">
                  <a16:creationId xmlns:a16="http://schemas.microsoft.com/office/drawing/2014/main" id="{5BE99887-2773-5335-A198-40D7CC4F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9562" y="1001245"/>
              <a:ext cx="3841297" cy="288000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F649448-59A5-384B-5B3A-E8AA462F54A3}"/>
                </a:ext>
              </a:extLst>
            </p:cNvPr>
            <p:cNvSpPr/>
            <p:nvPr/>
          </p:nvSpPr>
          <p:spPr>
            <a:xfrm>
              <a:off x="9374038" y="1380226"/>
              <a:ext cx="845388" cy="16850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F008866-61B1-B6F7-74A0-B561C0F3DA11}"/>
              </a:ext>
            </a:extLst>
          </p:cNvPr>
          <p:cNvGrpSpPr/>
          <p:nvPr/>
        </p:nvGrpSpPr>
        <p:grpSpPr>
          <a:xfrm>
            <a:off x="740210" y="4943739"/>
            <a:ext cx="10800000" cy="1564422"/>
            <a:chOff x="740210" y="4943739"/>
            <a:chExt cx="10800000" cy="1564422"/>
          </a:xfrm>
        </p:grpSpPr>
        <p:pic>
          <p:nvPicPr>
            <p:cNvPr id="23" name="图片 22" descr="文本&#10;&#10;AI 生成的内容可能不正确。">
              <a:extLst>
                <a:ext uri="{FF2B5EF4-FFF2-40B4-BE49-F238E27FC236}">
                  <a16:creationId xmlns:a16="http://schemas.microsoft.com/office/drawing/2014/main" id="{13455821-72D0-C91F-B922-F732F0A1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0210" y="4943739"/>
              <a:ext cx="10800000" cy="1564422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44363AF-E70F-0CF1-841F-B6B3D83A5305}"/>
                </a:ext>
              </a:extLst>
            </p:cNvPr>
            <p:cNvSpPr/>
            <p:nvPr/>
          </p:nvSpPr>
          <p:spPr>
            <a:xfrm>
              <a:off x="1876868" y="5172973"/>
              <a:ext cx="3448506" cy="44569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81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4DD4A-B578-F18B-4BA8-9378BA5EC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B3796-E965-AFDD-C70A-6ADB196F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形用户界面, 图表&#10;&#10;AI 生成的内容可能不正确。">
            <a:extLst>
              <a:ext uri="{FF2B5EF4-FFF2-40B4-BE49-F238E27FC236}">
                <a16:creationId xmlns:a16="http://schemas.microsoft.com/office/drawing/2014/main" id="{FF7BF3ED-56D1-78A2-C4E3-816629E76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173192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Later-1: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(16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are very large.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blipFill>
                <a:blip r:embed="rId4"/>
                <a:stretch>
                  <a:fillRect l="-859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2B50352D-8DEE-3928-0134-72C252210EC7}"/>
              </a:ext>
            </a:extLst>
          </p:cNvPr>
          <p:cNvGrpSpPr/>
          <p:nvPr/>
        </p:nvGrpSpPr>
        <p:grpSpPr>
          <a:xfrm>
            <a:off x="695999" y="4896345"/>
            <a:ext cx="10800000" cy="1576926"/>
            <a:chOff x="695999" y="4896345"/>
            <a:chExt cx="10800000" cy="1576926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C6811169-0D29-A58B-5823-09888841C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999" y="4896345"/>
              <a:ext cx="10800000" cy="157692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AE1ABE2-69FF-0623-5A08-2593670DD5D1}"/>
                </a:ext>
              </a:extLst>
            </p:cNvPr>
            <p:cNvSpPr/>
            <p:nvPr/>
          </p:nvSpPr>
          <p:spPr>
            <a:xfrm>
              <a:off x="1646830" y="5103962"/>
              <a:ext cx="3091947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21E7D5F-181C-0DF7-496A-59E6E15D7CAA}"/>
                </a:ext>
              </a:extLst>
            </p:cNvPr>
            <p:cNvSpPr/>
            <p:nvPr/>
          </p:nvSpPr>
          <p:spPr>
            <a:xfrm>
              <a:off x="8384875" y="5880339"/>
              <a:ext cx="3030748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85738DF-6DC5-C44A-57D9-30CFDA8E7CDC}"/>
              </a:ext>
            </a:extLst>
          </p:cNvPr>
          <p:cNvGrpSpPr/>
          <p:nvPr/>
        </p:nvGrpSpPr>
        <p:grpSpPr>
          <a:xfrm>
            <a:off x="334054" y="1173192"/>
            <a:ext cx="3841297" cy="2880000"/>
            <a:chOff x="334054" y="1173192"/>
            <a:chExt cx="3841297" cy="2880000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59B5CAB2-ADBF-5152-A73B-A8904D894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054" y="1173192"/>
              <a:ext cx="3841297" cy="2880000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6A6CEE9-8A50-420F-20B3-32298E6382A1}"/>
                </a:ext>
              </a:extLst>
            </p:cNvPr>
            <p:cNvSpPr/>
            <p:nvPr/>
          </p:nvSpPr>
          <p:spPr>
            <a:xfrm>
              <a:off x="879877" y="1533180"/>
              <a:ext cx="423880" cy="1622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5F9A40-CCC5-F4EE-90F6-EC3340FFFD36}"/>
              </a:ext>
            </a:extLst>
          </p:cNvPr>
          <p:cNvGrpSpPr/>
          <p:nvPr/>
        </p:nvGrpSpPr>
        <p:grpSpPr>
          <a:xfrm>
            <a:off x="8016648" y="1173192"/>
            <a:ext cx="3841297" cy="2880000"/>
            <a:chOff x="8016648" y="1173192"/>
            <a:chExt cx="3841297" cy="2880000"/>
          </a:xfrm>
        </p:grpSpPr>
        <p:pic>
          <p:nvPicPr>
            <p:cNvPr id="8" name="图片 7" descr="图表, 直方图&#10;&#10;AI 生成的内容可能不正确。">
              <a:extLst>
                <a:ext uri="{FF2B5EF4-FFF2-40B4-BE49-F238E27FC236}">
                  <a16:creationId xmlns:a16="http://schemas.microsoft.com/office/drawing/2014/main" id="{15A7C9E7-A79A-5934-F0F4-370DA48AF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16648" y="1173192"/>
              <a:ext cx="3841297" cy="288000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83AE2A4-8786-EF2A-DC04-CCACAE98B366}"/>
                </a:ext>
              </a:extLst>
            </p:cNvPr>
            <p:cNvSpPr/>
            <p:nvPr/>
          </p:nvSpPr>
          <p:spPr>
            <a:xfrm>
              <a:off x="9386746" y="1533180"/>
              <a:ext cx="789641" cy="167248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51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60A9B-A11D-1622-13F6-5B7F01E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B64F4-D95C-95A8-1ADF-199D5026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D1D9BB2A-31EB-F4D2-FA41-D519C2F5C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22" y="1040921"/>
            <a:ext cx="3841277" cy="2880000"/>
          </a:xfrm>
          <a:prstGeom prst="rect">
            <a:avLst/>
          </a:prstGeom>
        </p:spPr>
      </p:pic>
      <p:pic>
        <p:nvPicPr>
          <p:cNvPr id="6" name="图片 5" descr="图表&#10;&#10;AI 生成的内容可能不正确。">
            <a:extLst>
              <a:ext uri="{FF2B5EF4-FFF2-40B4-BE49-F238E27FC236}">
                <a16:creationId xmlns:a16="http://schemas.microsoft.com/office/drawing/2014/main" id="{5B332EC8-12A5-7B92-373D-6BCF26B57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299" y="1040921"/>
            <a:ext cx="3841277" cy="2880000"/>
          </a:xfrm>
          <a:prstGeom prst="rect">
            <a:avLst/>
          </a:prstGeom>
        </p:spPr>
      </p:pic>
      <p:pic>
        <p:nvPicPr>
          <p:cNvPr id="8" name="图片 7" descr="图表, 直方图&#10;&#10;AI 生成的内容可能不正确。">
            <a:extLst>
              <a:ext uri="{FF2B5EF4-FFF2-40B4-BE49-F238E27FC236}">
                <a16:creationId xmlns:a16="http://schemas.microsoft.com/office/drawing/2014/main" id="{B077BAF5-A6A3-FD87-4826-E730F2213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576" y="1040921"/>
            <a:ext cx="3840000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/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Later-2: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is still relatively large, but less than former.</a:t>
                </a:r>
              </a:p>
              <a:p>
                <a:r>
                  <a:rPr lang="en-US" altLang="zh-CN" sz="2400" dirty="0">
                    <a:latin typeface="Cambria Math" panose="02040503050406030204" pitchFamily="18" charset="0"/>
                  </a:rPr>
                  <a:t>However, the significance of this state is relatively small than that in “Later-1”.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blipFill>
                <a:blip r:embed="rId6"/>
                <a:stretch>
                  <a:fillRect l="-916" t="-4061" r="-1145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7FFD3472-804E-60E4-207B-074BD2B8099D}"/>
              </a:ext>
            </a:extLst>
          </p:cNvPr>
          <p:cNvGrpSpPr/>
          <p:nvPr/>
        </p:nvGrpSpPr>
        <p:grpSpPr>
          <a:xfrm>
            <a:off x="624937" y="5249146"/>
            <a:ext cx="10800000" cy="1506977"/>
            <a:chOff x="624937" y="5249146"/>
            <a:chExt cx="10800000" cy="1506977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92BA3E2A-9DD2-8C60-32BA-D90AA402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937" y="5249146"/>
              <a:ext cx="10800000" cy="1506977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E97FB9D-6454-DB7E-F513-45982498A184}"/>
                </a:ext>
              </a:extLst>
            </p:cNvPr>
            <p:cNvSpPr/>
            <p:nvPr/>
          </p:nvSpPr>
          <p:spPr>
            <a:xfrm>
              <a:off x="1546504" y="5451004"/>
              <a:ext cx="3119886" cy="36607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78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174C-BC6F-1DCB-9A14-61192E31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67446AC3-6FC1-690F-8CD3-3259A03D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89089B3E-C2F3-9174-1FF2-F029B969B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99" y="1272243"/>
            <a:ext cx="3838663" cy="2880000"/>
          </a:xfrm>
          <a:prstGeom prst="rect">
            <a:avLst/>
          </a:prstGeom>
        </p:spPr>
      </p:pic>
      <p:pic>
        <p:nvPicPr>
          <p:cNvPr id="12" name="图片 11" descr="图形用户界面, 图表&#10;&#10;AI 生成的内容可能不正确。">
            <a:extLst>
              <a:ext uri="{FF2B5EF4-FFF2-40B4-BE49-F238E27FC236}">
                <a16:creationId xmlns:a16="http://schemas.microsoft.com/office/drawing/2014/main" id="{D55B50D7-2E80-72AA-4385-0D1953489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62" y="1272243"/>
            <a:ext cx="3838663" cy="2880000"/>
          </a:xfrm>
          <a:prstGeom prst="rect">
            <a:avLst/>
          </a:prstGeom>
        </p:spPr>
      </p:pic>
      <p:pic>
        <p:nvPicPr>
          <p:cNvPr id="16" name="图片 15" descr="图表&#10;&#10;AI 生成的内容可能不正确。">
            <a:extLst>
              <a:ext uri="{FF2B5EF4-FFF2-40B4-BE49-F238E27FC236}">
                <a16:creationId xmlns:a16="http://schemas.microsoft.com/office/drawing/2014/main" id="{5E3D0B04-E4D9-16B7-AC0C-7DC44514F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025" y="1272243"/>
            <a:ext cx="3836657" cy="2880000"/>
          </a:xfrm>
          <a:prstGeom prst="rect">
            <a:avLst/>
          </a:prstGeom>
        </p:spPr>
      </p:pic>
      <p:pic>
        <p:nvPicPr>
          <p:cNvPr id="18" name="图片 17" descr="图形用户界面, 文本&#10;&#10;AI 生成的内容可能不正确。">
            <a:extLst>
              <a:ext uri="{FF2B5EF4-FFF2-40B4-BE49-F238E27FC236}">
                <a16:creationId xmlns:a16="http://schemas.microsoft.com/office/drawing/2014/main" id="{F56A6B30-A5D0-6407-5D27-B049A4773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647" y="4630164"/>
            <a:ext cx="9754760" cy="124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FA65-EB6F-DB1B-CD51-DE4178F7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3FEA23C-48F8-1688-737F-963587D9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片包含 键盘, 钟表, 大, 灯光&#10;&#10;AI 生成的内容可能不正确。">
            <a:extLst>
              <a:ext uri="{FF2B5EF4-FFF2-40B4-BE49-F238E27FC236}">
                <a16:creationId xmlns:a16="http://schemas.microsoft.com/office/drawing/2014/main" id="{33152091-BEB4-CBAF-0205-E01BD647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" y="2319673"/>
            <a:ext cx="5636791" cy="2218654"/>
          </a:xfrm>
          <a:prstGeom prst="rect">
            <a:avLst/>
          </a:prstGeom>
        </p:spPr>
      </p:pic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CF4AD317-0F1C-7385-5B4E-070FC381A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655" y="971185"/>
            <a:ext cx="3838663" cy="288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0B37FA68-88DD-DA33-E0FF-ACCF46EA5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55" y="3851185"/>
            <a:ext cx="3836657" cy="288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69FA2A0-CC56-1515-8A29-C8A27F289C2B}"/>
              </a:ext>
            </a:extLst>
          </p:cNvPr>
          <p:cNvSpPr/>
          <p:nvPr/>
        </p:nvSpPr>
        <p:spPr>
          <a:xfrm>
            <a:off x="925286" y="2737757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74A86A-1339-876E-ED48-215C2CAB6276}"/>
              </a:ext>
            </a:extLst>
          </p:cNvPr>
          <p:cNvSpPr/>
          <p:nvPr/>
        </p:nvSpPr>
        <p:spPr>
          <a:xfrm>
            <a:off x="925286" y="3638042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5E2EC88-31E8-EE93-CF39-7A71F609F119}"/>
              </a:ext>
            </a:extLst>
          </p:cNvPr>
          <p:cNvCxnSpPr>
            <a:stCxn id="12" idx="3"/>
            <a:endCxn id="9" idx="1"/>
          </p:cNvCxnSpPr>
          <p:nvPr/>
        </p:nvCxnSpPr>
        <p:spPr>
          <a:xfrm flipV="1">
            <a:off x="6311224" y="2411185"/>
            <a:ext cx="1475431" cy="4490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7845612-09B3-F675-0783-7B87F7F688B7}"/>
              </a:ext>
            </a:extLst>
          </p:cNvPr>
          <p:cNvCxnSpPr>
            <a:stCxn id="13" idx="3"/>
            <a:endCxn id="11" idx="1"/>
          </p:cNvCxnSpPr>
          <p:nvPr/>
        </p:nvCxnSpPr>
        <p:spPr>
          <a:xfrm>
            <a:off x="6311224" y="3760507"/>
            <a:ext cx="1475431" cy="1530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0946-EE28-6EE5-14DE-48736DAE3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C0640826-5538-712E-8E37-512BBB29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9FB56216-E5E1-F79B-506C-4688A2AD4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729" y="1368512"/>
            <a:ext cx="3358830" cy="252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B3182F2A-83C1-084F-9B1E-D5D1525E4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29" y="4047127"/>
            <a:ext cx="3357075" cy="2520000"/>
          </a:xfrm>
          <a:prstGeom prst="rect">
            <a:avLst/>
          </a:prstGeom>
        </p:spPr>
      </p:pic>
      <p:pic>
        <p:nvPicPr>
          <p:cNvPr id="20" name="图片 19" descr="文本&#10;&#10;AI 生成的内容可能不正确。">
            <a:extLst>
              <a:ext uri="{FF2B5EF4-FFF2-40B4-BE49-F238E27FC236}">
                <a16:creationId xmlns:a16="http://schemas.microsoft.com/office/drawing/2014/main" id="{711DBA48-7C5E-36A7-29EE-F6F2CE2DB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29" y="2072788"/>
            <a:ext cx="8640000" cy="11114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1FFEEC6-E44D-3B2F-89E7-53B1F5E96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6" y="4774021"/>
            <a:ext cx="8640000" cy="10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88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AFEA064-3B84-BF46-C3BC-65E6B9950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478855-1F8F-D11D-4F74-678D47071359}"/>
              </a:ext>
            </a:extLst>
          </p:cNvPr>
          <p:cNvGrpSpPr/>
          <p:nvPr/>
        </p:nvGrpSpPr>
        <p:grpSpPr>
          <a:xfrm>
            <a:off x="334054" y="1043767"/>
            <a:ext cx="11523891" cy="2880000"/>
            <a:chOff x="334054" y="1043767"/>
            <a:chExt cx="11523891" cy="2880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BD01D91-E671-509E-716F-F7A0D006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054" y="1043767"/>
              <a:ext cx="3841297" cy="2880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7FE779B-3DA5-193A-554C-AC9B6FDE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5351" y="1043767"/>
              <a:ext cx="3841297" cy="288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0F4F537-5A3F-0B80-7AFE-074BCB1FE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648" y="1043767"/>
              <a:ext cx="3841297" cy="2880000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9F9586E-62A1-8DAC-4AD2-40BBAF4C8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493" y="4882723"/>
            <a:ext cx="9719012" cy="19752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/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(1370)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 : 1370 MeV       width : 350 MeV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: mass : 1275.4 MeV    width : 185.8 MeV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blipFill>
                <a:blip r:embed="rId6"/>
                <a:stretch>
                  <a:fillRect l="-1506" t="-12397" b="-24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903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AF62CCE5-3847-A08E-540B-16738EA879F5}"/>
              </a:ext>
            </a:extLst>
          </p:cNvPr>
          <p:cNvGrpSpPr/>
          <p:nvPr/>
        </p:nvGrpSpPr>
        <p:grpSpPr>
          <a:xfrm>
            <a:off x="3039424" y="0"/>
            <a:ext cx="3039426" cy="6836400"/>
            <a:chOff x="3039424" y="0"/>
            <a:chExt cx="3039426" cy="68364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E9EB6E9-23D3-153B-7B36-3B706A6BE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9424" y="0"/>
              <a:ext cx="3039426" cy="22788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A267D8C-C573-1FAE-24F2-DE536B5FB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9424" y="2278800"/>
              <a:ext cx="3039426" cy="22788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63A1A68-19DD-1BD2-5E09-46B54559A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9424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17823F0-8F44-38D9-B032-BDA130F608ED}"/>
              </a:ext>
            </a:extLst>
          </p:cNvPr>
          <p:cNvGrpSpPr/>
          <p:nvPr/>
        </p:nvGrpSpPr>
        <p:grpSpPr>
          <a:xfrm>
            <a:off x="6077283" y="0"/>
            <a:ext cx="3040992" cy="6836400"/>
            <a:chOff x="6077283" y="0"/>
            <a:chExt cx="3040992" cy="68364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AC8E37E-3FE3-060C-1853-0D7F5A87B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8849" y="0"/>
              <a:ext cx="3039426" cy="22788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2AD3525-60DE-FDAD-3BD6-11944D856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8849" y="227880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1CCEF6F5-32A0-8736-83DC-FF0C4E89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7283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2BADDD1B-1D42-AA2A-4BF6-F0845F34B33F}"/>
              </a:ext>
            </a:extLst>
          </p:cNvPr>
          <p:cNvGrpSpPr/>
          <p:nvPr/>
        </p:nvGrpSpPr>
        <p:grpSpPr>
          <a:xfrm>
            <a:off x="9115141" y="0"/>
            <a:ext cx="3044126" cy="6836400"/>
            <a:chOff x="9115141" y="0"/>
            <a:chExt cx="3044126" cy="683640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4639BAE-6DDF-D510-1C61-5329E6C2C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18275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BB707F8-0053-586F-C2A3-19F4B5FA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15141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ED6D46-CA80-019B-1ACC-058B16DDE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5141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D94A3E0D-08C5-A262-FB27-EF7BB330D6D0}"/>
              </a:ext>
            </a:extLst>
          </p:cNvPr>
          <p:cNvGrpSpPr/>
          <p:nvPr/>
        </p:nvGrpSpPr>
        <p:grpSpPr>
          <a:xfrm>
            <a:off x="-4702" y="0"/>
            <a:ext cx="3045694" cy="6836400"/>
            <a:chOff x="-4702" y="0"/>
            <a:chExt cx="3045694" cy="68364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124C10F-CAA9-C5C1-0195-F6F24141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33B44AD-1ABB-9386-862F-4BD42BF4E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-4702" y="2278800"/>
              <a:ext cx="3040992" cy="22788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966945B-18F3-CA71-0F97-BD49E21E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4702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/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blipFill>
                <a:blip r:embed="rId21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/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blipFill>
                <a:blip r:embed="rId22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D71FF3A3-F6E8-5474-06A0-DD0DA9898E5B}"/>
              </a:ext>
            </a:extLst>
          </p:cNvPr>
          <p:cNvSpPr/>
          <p:nvPr/>
        </p:nvSpPr>
        <p:spPr>
          <a:xfrm>
            <a:off x="399780" y="334982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乘号 3">
            <a:extLst>
              <a:ext uri="{FF2B5EF4-FFF2-40B4-BE49-F238E27FC236}">
                <a16:creationId xmlns:a16="http://schemas.microsoft.com/office/drawing/2014/main" id="{575599B4-5904-76B2-143C-CE147D1F0CBB}"/>
              </a:ext>
            </a:extLst>
          </p:cNvPr>
          <p:cNvSpPr/>
          <p:nvPr/>
        </p:nvSpPr>
        <p:spPr>
          <a:xfrm>
            <a:off x="3432239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乘号 4">
            <a:extLst>
              <a:ext uri="{FF2B5EF4-FFF2-40B4-BE49-F238E27FC236}">
                <a16:creationId xmlns:a16="http://schemas.microsoft.com/office/drawing/2014/main" id="{E54FAE35-4E13-CA8E-5A21-CF4E8EC08C88}"/>
              </a:ext>
            </a:extLst>
          </p:cNvPr>
          <p:cNvSpPr/>
          <p:nvPr/>
        </p:nvSpPr>
        <p:spPr>
          <a:xfrm>
            <a:off x="6439395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星形: 五角 6">
            <a:extLst>
              <a:ext uri="{FF2B5EF4-FFF2-40B4-BE49-F238E27FC236}">
                <a16:creationId xmlns:a16="http://schemas.microsoft.com/office/drawing/2014/main" id="{D72B18A9-6B71-DBFA-C6BA-E8C2DA9D36D8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1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C1ABFB0-A10F-E1EF-34F6-93AF6EDDDED8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9B6AE8C-ECF4-A3CE-D964-A4FE6E5DD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C1E34E9-3436-ED4A-4C0D-DCF131486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DB7B348-DEF0-9176-2709-2ABC7D5C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87279D8-441E-3A9A-31DF-3BD572364EB8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3040992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0409BD-1B2C-E0BC-9D72-F3F48C39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0992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520E566-51B6-76A2-6256-1413F1805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0992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352DEC3-561D-49E0-CCB8-3AE8FD32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09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6EE9A78-B95F-16A2-B7DB-D2E3D10E02A0}"/>
              </a:ext>
            </a:extLst>
          </p:cNvPr>
          <p:cNvGrpSpPr/>
          <p:nvPr/>
        </p:nvGrpSpPr>
        <p:grpSpPr>
          <a:xfrm>
            <a:off x="6081984" y="0"/>
            <a:ext cx="3040992" cy="6836400"/>
            <a:chOff x="6081984" y="0"/>
            <a:chExt cx="3040992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70B3CB-3552-B559-C044-23A0ADB37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037EA50-48EA-F113-B4B9-B025D4423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C4CD29A-E787-7DB6-6C86-5F51D4DA3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70B6AAA-CF31-5421-E4FD-5AAF3F19490E}"/>
              </a:ext>
            </a:extLst>
          </p:cNvPr>
          <p:cNvGrpSpPr/>
          <p:nvPr/>
        </p:nvGrpSpPr>
        <p:grpSpPr>
          <a:xfrm>
            <a:off x="9122976" y="0"/>
            <a:ext cx="3040992" cy="6836400"/>
            <a:chOff x="9122976" y="0"/>
            <a:chExt cx="3040992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56D54FB-AA80-0490-B0D0-691E7AA6D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22976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0746A648-1425-83E8-762B-1849A5122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B2F770A-BB93-0D96-0E5E-0DE683F82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3A19D4F1-4474-A703-A43F-2A59AF1D02DC}"/>
              </a:ext>
            </a:extLst>
          </p:cNvPr>
          <p:cNvSpPr/>
          <p:nvPr/>
        </p:nvSpPr>
        <p:spPr>
          <a:xfrm>
            <a:off x="3413153" y="294726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82ADE1DE-0EC6-8F41-86CE-6597E45A039D}"/>
              </a:ext>
            </a:extLst>
          </p:cNvPr>
          <p:cNvSpPr/>
          <p:nvPr/>
        </p:nvSpPr>
        <p:spPr>
          <a:xfrm>
            <a:off x="1468557" y="946011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21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AF4699AE-D517-7D7D-A69C-6070B758DF7E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31FAF3D-35B3-6D61-346E-BC23A2D39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E235FD6-C51C-1AE0-6205-CC5E0F1F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8400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9BB0062-733B-FD56-1748-5E74422C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ABFDBA5-E9D7-CEB5-837B-11F59E7A836D}"/>
              </a:ext>
            </a:extLst>
          </p:cNvPr>
          <p:cNvGrpSpPr/>
          <p:nvPr/>
        </p:nvGrpSpPr>
        <p:grpSpPr>
          <a:xfrm>
            <a:off x="3035808" y="0"/>
            <a:ext cx="3043584" cy="6836400"/>
            <a:chOff x="3035808" y="0"/>
            <a:chExt cx="3043584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7F6A369-6C12-C359-5A56-C567524F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840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EBBAA95-4EAF-15EB-F2F3-DC6441B3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840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9788105-4846-F797-47C6-40AEC27DF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58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3D2FEFF-F009-F7EF-8FCF-B63870E4223A}"/>
              </a:ext>
            </a:extLst>
          </p:cNvPr>
          <p:cNvGrpSpPr/>
          <p:nvPr/>
        </p:nvGrpSpPr>
        <p:grpSpPr>
          <a:xfrm>
            <a:off x="6071616" y="0"/>
            <a:ext cx="3046176" cy="6836400"/>
            <a:chOff x="6071616" y="0"/>
            <a:chExt cx="30461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BCA790D-B628-9FD1-6A07-99E2C7129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6800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C71956A-39C4-D42C-AF87-CCBC3AE8A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1616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92A6D7-C4AE-5A30-A992-46AD0CF0C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42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51E6A2A-D287-DD74-08E7-1DE09647B00D}"/>
              </a:ext>
            </a:extLst>
          </p:cNvPr>
          <p:cNvGrpSpPr/>
          <p:nvPr/>
        </p:nvGrpSpPr>
        <p:grpSpPr>
          <a:xfrm>
            <a:off x="9117792" y="0"/>
            <a:ext cx="3046176" cy="6836400"/>
            <a:chOff x="9117792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667EEF89-07FD-7012-1FA3-CCBE1FCB0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7792" y="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66AC209-20AE-5C2A-2453-4ABC4B9A2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00EB7518-3B9F-DF9D-1704-C58D6361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星形: 五角 1">
            <a:extLst>
              <a:ext uri="{FF2B5EF4-FFF2-40B4-BE49-F238E27FC236}">
                <a16:creationId xmlns:a16="http://schemas.microsoft.com/office/drawing/2014/main" id="{572E8AE0-9FAE-C7DE-DE69-B86290DFFB99}"/>
              </a:ext>
            </a:extLst>
          </p:cNvPr>
          <p:cNvSpPr/>
          <p:nvPr/>
        </p:nvSpPr>
        <p:spPr>
          <a:xfrm>
            <a:off x="1439021" y="96397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93010FC7-E239-3E29-F2BA-EFC2EDB64DAC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5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96DD-DCE6-F1E2-82AB-00CB5F323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E6793-E231-A22B-2F49-29CBF8D8D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Motivation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98878A-F2F3-FB5D-5443-C08EFEAFF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575" y="1526422"/>
            <a:ext cx="10128849" cy="398873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3E49FB-4F3E-7706-5C42-DE8C9EA7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21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9D08613-8751-A9C1-9817-851B18B996C6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1960E97-19B4-6113-8D52-E8ABEAB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C3A80-B31D-51F5-C9D5-9BB389DDB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818D977-9AC8-5254-D1E8-6C7C1948D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2" y="4557600"/>
              <a:ext cx="3038400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237466-90D2-47EE-C1FE-CA39C0EA2535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46C938B-EDD3-D1BE-CC09-FB357A94A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3BD4BDB-37D1-2E99-3E82-A94FD139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25256CC-66EA-6CDA-68DF-96E5A45B6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C0085A0-5FEE-6B96-5B9F-7437A6224D02}"/>
              </a:ext>
            </a:extLst>
          </p:cNvPr>
          <p:cNvGrpSpPr/>
          <p:nvPr/>
        </p:nvGrpSpPr>
        <p:grpSpPr>
          <a:xfrm>
            <a:off x="6079392" y="0"/>
            <a:ext cx="3043584" cy="6836400"/>
            <a:chOff x="6079392" y="0"/>
            <a:chExt cx="3043584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7AB1D07-0D6D-EBFD-C86B-CEE45EA76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583BAEF-003A-96CD-2B52-40BCA488E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B84DCA7-703B-7352-CD2A-D2175CE8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793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D47BFCD-7538-BB71-8EF4-C77830BB6CDE}"/>
              </a:ext>
            </a:extLst>
          </p:cNvPr>
          <p:cNvGrpSpPr/>
          <p:nvPr/>
        </p:nvGrpSpPr>
        <p:grpSpPr>
          <a:xfrm>
            <a:off x="9115200" y="0"/>
            <a:ext cx="3046176" cy="6836400"/>
            <a:chOff x="9115200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514042F7-3C35-4A4C-C019-14750092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0384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9BA66A1-DFC4-8771-3DF6-29A82450B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15200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8CD25F61-D363-3DFF-B1C3-7DF9C0AC7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15200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8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C6780ED3-502F-268D-0C94-7260056130C5}"/>
              </a:ext>
            </a:extLst>
          </p:cNvPr>
          <p:cNvSpPr/>
          <p:nvPr/>
        </p:nvSpPr>
        <p:spPr>
          <a:xfrm>
            <a:off x="6437874" y="281308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403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6B7157F-DFDB-6D5E-0E61-06C84B9F1AB8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A3A4746-2D29-92BD-164E-B1F8C75D8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2DA135D-5EFF-2906-1CF9-8CC653332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E4C4AD8-1C26-F911-568A-7EF679D48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B95B438-3F78-B499-FDB0-F79DBB695BCF}"/>
              </a:ext>
            </a:extLst>
          </p:cNvPr>
          <p:cNvGrpSpPr/>
          <p:nvPr/>
        </p:nvGrpSpPr>
        <p:grpSpPr>
          <a:xfrm>
            <a:off x="3039426" y="0"/>
            <a:ext cx="3039426" cy="6836400"/>
            <a:chOff x="3039426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B1673D8-BAF0-22DB-9C2D-09D1608B2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9426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ED43E0-20FC-729B-8174-A5E07146C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9426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3417D69-631C-D4E4-8BB6-B0073B39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9426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677D598F-D58B-1CAD-6CDE-A0355E27E3E4}"/>
              </a:ext>
            </a:extLst>
          </p:cNvPr>
          <p:cNvGrpSpPr/>
          <p:nvPr/>
        </p:nvGrpSpPr>
        <p:grpSpPr>
          <a:xfrm>
            <a:off x="6096000" y="0"/>
            <a:ext cx="3056576" cy="6836400"/>
            <a:chOff x="6096000" y="0"/>
            <a:chExt cx="30565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94986BA-4C8A-D411-8C2E-8B12F7B24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6000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45472DC-F55D-4485-AABE-2CCC6ED3E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6000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404FB7B-14CC-2BC5-B8E9-A3AF7D40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1315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9551352-D8A6-73FC-DCD7-4EE93BC51D5F}"/>
              </a:ext>
            </a:extLst>
          </p:cNvPr>
          <p:cNvGrpSpPr/>
          <p:nvPr/>
        </p:nvGrpSpPr>
        <p:grpSpPr>
          <a:xfrm>
            <a:off x="9135426" y="0"/>
            <a:ext cx="3039426" cy="6836400"/>
            <a:chOff x="9135426" y="0"/>
            <a:chExt cx="303942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26742719-ABE2-5845-74F3-63788971C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5426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69C4A3A-C5CF-B1CC-DAF1-E283063B1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5426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4595F0-017A-849E-EF5F-B2C247819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6965" y="4557600"/>
              <a:ext cx="3037887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770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E20E43DF-D6E9-B458-0BAF-55F0E7C7CD09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E70C69-B048-9741-D485-D4809AD64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50581F-81DA-1A4C-90EF-6FBE2F665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B9B0CB9-8441-044B-20E4-32199A1F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ACF35AD-A789-4993-458B-02DBC99E668C}"/>
              </a:ext>
            </a:extLst>
          </p:cNvPr>
          <p:cNvGrpSpPr/>
          <p:nvPr/>
        </p:nvGrpSpPr>
        <p:grpSpPr>
          <a:xfrm>
            <a:off x="3037887" y="0"/>
            <a:ext cx="3039426" cy="6836400"/>
            <a:chOff x="3037887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374C756-BE9F-EE57-A858-14E339845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7887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655ABE3-C675-7CFA-18A4-B0AB0E64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7887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167D7A9-34AA-47F0-93F0-C58746E71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7887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9FF25D5-2569-4FE2-3D58-16D3E9D59C76}"/>
              </a:ext>
            </a:extLst>
          </p:cNvPr>
          <p:cNvGrpSpPr/>
          <p:nvPr/>
        </p:nvGrpSpPr>
        <p:grpSpPr>
          <a:xfrm>
            <a:off x="6077313" y="0"/>
            <a:ext cx="3056529" cy="6836400"/>
            <a:chOff x="6077313" y="0"/>
            <a:chExt cx="3056529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45289D9-993A-B1B2-7888-155FEEE7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4416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AF1943C-08C0-E120-C875-0C9D7A8DC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4416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7EBCCE7-CF3D-6B51-59C6-D2DC815A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7313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5DAE228-42D8-76BA-4198-8294F085DD11}"/>
              </a:ext>
            </a:extLst>
          </p:cNvPr>
          <p:cNvGrpSpPr/>
          <p:nvPr/>
        </p:nvGrpSpPr>
        <p:grpSpPr>
          <a:xfrm>
            <a:off x="9115200" y="0"/>
            <a:ext cx="3058068" cy="6836400"/>
            <a:chOff x="9115200" y="0"/>
            <a:chExt cx="3058068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9C393F0A-9E6E-E4E7-8229-DF7B10F35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5200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FCC6AB3-D4FD-34CA-552F-C16B93616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4521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39D7A6C-23EF-6550-5F63-07F03B06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3842" y="4557600"/>
              <a:ext cx="3039426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4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38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6F3A320-49CA-00E2-CC6D-AF3DFE50E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241540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B025687-B8AA-B47C-DE90-D90735FA9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241540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057BF1-2592-4E23-560C-DC0534E3A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241540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3D62CD5-C6A9-0D3D-BD67-7320470E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36461"/>
            <a:ext cx="10800000" cy="21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5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B0BB9FF-54F0-0688-1226-EF25AA96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89781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C9B250-79CC-CC69-1A0A-40FD1830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89781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AA29685-13F5-BFF8-8F4F-4975334B7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89781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6AEAC2B-E0FC-C96A-4C6B-BD650A83E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88220"/>
            <a:ext cx="10800000" cy="206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43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FDEE-B949-AB5E-5261-6E3D94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F8A56F-7B4C-2171-4674-F2DFA96B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26522"/>
            <a:ext cx="3841297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7949C0-E48A-18D0-A916-71586760B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26522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CD996F-6C65-6144-AD1E-901867261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26522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ECAAAC-B10A-0BF9-2C9A-98DE8948B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851479"/>
            <a:ext cx="10800000" cy="21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2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6081DDD-0846-F9A9-93C1-503E7015EB3C}"/>
              </a:ext>
            </a:extLst>
          </p:cNvPr>
          <p:cNvGrpSpPr>
            <a:grpSpLocks noChangeAspect="1"/>
          </p:cNvGrpSpPr>
          <p:nvPr/>
        </p:nvGrpSpPr>
        <p:grpSpPr>
          <a:xfrm>
            <a:off x="700436" y="973324"/>
            <a:ext cx="10791128" cy="2702113"/>
            <a:chOff x="347895" y="1051499"/>
            <a:chExt cx="10804441" cy="270544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70027BF-441B-0C1B-E17E-B299F583580E}"/>
                </a:ext>
              </a:extLst>
            </p:cNvPr>
            <p:cNvGrpSpPr/>
            <p:nvPr/>
          </p:nvGrpSpPr>
          <p:grpSpPr>
            <a:xfrm>
              <a:off x="347895" y="1054526"/>
              <a:ext cx="3604441" cy="2702419"/>
              <a:chOff x="347895" y="1054526"/>
              <a:chExt cx="3604441" cy="2702419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C1DBD529-A219-0AC8-84B4-A4F2B7AF4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7895" y="1054526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F8237C3A-7AB4-6387-D254-AB2E85137066}"/>
                      </a:ext>
                    </a:extLst>
                  </p:cNvPr>
                  <p:cNvSpPr txBox="1"/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(2340)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C68A82E9-DD11-DF6E-5D21-63769C54039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9160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D0903D3A-4960-E738-FC7A-BCC991B9CD47}"/>
                  </a:ext>
                </a:extLst>
              </p:cNvPr>
              <p:cNvCxnSpPr>
                <a:cxnSpLocks/>
                <a:stCxn id="15" idx="2"/>
              </p:cNvCxnSpPr>
              <p:nvPr/>
            </p:nvCxnSpPr>
            <p:spPr>
              <a:xfrm flipH="1">
                <a:off x="2536371" y="2165621"/>
                <a:ext cx="160642" cy="24556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CBECFBED-9E91-5791-7AD9-79FA0F9760A0}"/>
                      </a:ext>
                    </a:extLst>
                  </p:cNvPr>
                  <p:cNvSpPr txBox="1"/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(1710)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EF0B4158-FB0B-1D34-2FB0-7055CA5059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8333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直接箭头连接符 17">
                <a:extLst>
                  <a:ext uri="{FF2B5EF4-FFF2-40B4-BE49-F238E27FC236}">
                    <a16:creationId xmlns:a16="http://schemas.microsoft.com/office/drawing/2014/main" id="{A1A8AF77-960E-BA16-F4CD-E3C59E0545C8}"/>
                  </a:ext>
                </a:extLst>
              </p:cNvPr>
              <p:cNvCxnSpPr>
                <a:cxnSpLocks/>
                <a:stCxn id="17" idx="2"/>
              </p:cNvCxnSpPr>
              <p:nvPr/>
            </p:nvCxnSpPr>
            <p:spPr>
              <a:xfrm flipH="1">
                <a:off x="1774371" y="1816461"/>
                <a:ext cx="832016" cy="50304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772C2638-6ACC-39A6-E398-41EFC2B04A21}"/>
                      </a:ext>
                    </a:extLst>
                  </p:cNvPr>
                  <p:cNvSpPr txBox="1"/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Sup>
                            <m:sSub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(1525)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E36F4E22-084B-9C59-A0CA-17CA436011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1526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直接箭头连接符 19">
                <a:extLst>
                  <a:ext uri="{FF2B5EF4-FFF2-40B4-BE49-F238E27FC236}">
                    <a16:creationId xmlns:a16="http://schemas.microsoft.com/office/drawing/2014/main" id="{270DDEE7-57E3-CCFC-357B-B0B3D7D2E84F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 flipH="1">
                <a:off x="1478275" y="1662752"/>
                <a:ext cx="413297" cy="348981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05773F6F-E23A-5585-EA31-8FF96B641302}"/>
                      </a:ext>
                    </a:extLst>
                  </p:cNvPr>
                  <p:cNvSpPr txBox="1"/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(1370)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91F1870C-008F-364A-8EA7-DC51E984E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839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直接箭头连接符 21">
                <a:extLst>
                  <a:ext uri="{FF2B5EF4-FFF2-40B4-BE49-F238E27FC236}">
                    <a16:creationId xmlns:a16="http://schemas.microsoft.com/office/drawing/2014/main" id="{B0642600-52A7-3B9B-2098-10862FB97D02}"/>
                  </a:ext>
                </a:extLst>
              </p:cNvPr>
              <p:cNvCxnSpPr>
                <a:cxnSpLocks/>
                <a:stCxn id="21" idx="2"/>
              </p:cNvCxnSpPr>
              <p:nvPr/>
            </p:nvCxnSpPr>
            <p:spPr>
              <a:xfrm>
                <a:off x="1113064" y="1714460"/>
                <a:ext cx="119911" cy="90852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AC09B67-C755-A1E6-2149-79E10B2CA571}"/>
                </a:ext>
              </a:extLst>
            </p:cNvPr>
            <p:cNvGrpSpPr/>
            <p:nvPr/>
          </p:nvGrpSpPr>
          <p:grpSpPr>
            <a:xfrm>
              <a:off x="3947895" y="1051500"/>
              <a:ext cx="3604441" cy="2702419"/>
              <a:chOff x="3934571" y="1051501"/>
              <a:chExt cx="3604441" cy="2702419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4F6E6659-7B45-95D4-C706-5D9F929F2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34571" y="1051501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6422339-6640-1699-97A6-B2BFE558F5EB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7FA2729A-BD1E-9850-7C1B-F5ABB575CA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0455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直接箭头连接符 12">
                <a:extLst>
                  <a:ext uri="{FF2B5EF4-FFF2-40B4-BE49-F238E27FC236}">
                    <a16:creationId xmlns:a16="http://schemas.microsoft.com/office/drawing/2014/main" id="{F9924EE8-D0E3-7B48-D01E-C9B1F1BD2544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>
                <a:off x="48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F3C74F1-50F5-922A-76FA-5CD378142C2C}"/>
                </a:ext>
              </a:extLst>
            </p:cNvPr>
            <p:cNvGrpSpPr/>
            <p:nvPr/>
          </p:nvGrpSpPr>
          <p:grpSpPr>
            <a:xfrm>
              <a:off x="7547895" y="1051499"/>
              <a:ext cx="3604441" cy="2702419"/>
              <a:chOff x="7534571" y="1051500"/>
              <a:chExt cx="3604441" cy="2702419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44C09E0D-6F52-AD05-D8E7-BF653FD8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34571" y="1051500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文本框 8">
                    <a:extLst>
                      <a:ext uri="{FF2B5EF4-FFF2-40B4-BE49-F238E27FC236}">
                        <a16:creationId xmlns:a16="http://schemas.microsoft.com/office/drawing/2014/main" id="{5BD66E00-5D48-885E-F822-82B8D25D2020}"/>
                      </a:ext>
                    </a:extLst>
                  </p:cNvPr>
                  <p:cNvSpPr txBox="1"/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0A435FCC-4887-5F2A-6FA4-D3335825D9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1374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直接箭头连接符 9">
                <a:extLst>
                  <a:ext uri="{FF2B5EF4-FFF2-40B4-BE49-F238E27FC236}">
                    <a16:creationId xmlns:a16="http://schemas.microsoft.com/office/drawing/2014/main" id="{B337C5AA-911D-2A11-D4D9-EC24746AF699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>
                <a:off x="84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115764" t="-1124" r="-4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15764" t="-1124" r="-3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14216" t="-1124" r="-20049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16256" t="-1124" r="-101478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16256" t="-1124" r="-1478" b="-4044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126761" r="-435470" b="-4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226761" r="-435470" b="-3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326761" r="-435470" b="-2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426761" r="-435470" b="-1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526761" r="-435470" b="-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/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110.6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blipFill>
                <a:blip r:embed="rId14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标题 1">
            <a:extLst>
              <a:ext uri="{FF2B5EF4-FFF2-40B4-BE49-F238E27FC236}">
                <a16:creationId xmlns:a16="http://schemas.microsoft.com/office/drawing/2014/main" id="{AEFD946C-FEF3-C1C3-338E-76D1A809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Baseline solution (rejected)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1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B5DC2AB9-8AAB-356C-7384-BDA01E3B471F}"/>
              </a:ext>
            </a:extLst>
          </p:cNvPr>
          <p:cNvGrpSpPr/>
          <p:nvPr/>
        </p:nvGrpSpPr>
        <p:grpSpPr>
          <a:xfrm>
            <a:off x="2556776" y="31665"/>
            <a:ext cx="3026460" cy="6794670"/>
            <a:chOff x="0" y="0"/>
            <a:chExt cx="3026460" cy="679467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1702525-865A-F41A-7E47-4530B6920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25346" cy="226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14C0FB-8AE5-6263-5CC7-1BF5971C4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5" y="2263335"/>
              <a:ext cx="3022655" cy="2268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7B76DDA-A210-D04C-EC33-927E52E5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1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39AE4C4-5F6D-A283-9A03-9A416A6951AC}"/>
              </a:ext>
            </a:extLst>
          </p:cNvPr>
          <p:cNvGrpSpPr/>
          <p:nvPr/>
        </p:nvGrpSpPr>
        <p:grpSpPr>
          <a:xfrm>
            <a:off x="5796373" y="0"/>
            <a:ext cx="3023769" cy="6794670"/>
            <a:chOff x="3526122" y="0"/>
            <a:chExt cx="3023769" cy="679467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47C6675-7F6C-A564-566F-775EE20D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7236" y="0"/>
              <a:ext cx="3022655" cy="2268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14337F8-E593-50EE-759E-1904052BE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7236" y="2263335"/>
              <a:ext cx="3022655" cy="2268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7CD2388-46A8-8D3A-247F-E811F1517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6122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6822835-5E66-4059-0A85-DE9B2697BEFE}"/>
              </a:ext>
            </a:extLst>
          </p:cNvPr>
          <p:cNvGrpSpPr/>
          <p:nvPr/>
        </p:nvGrpSpPr>
        <p:grpSpPr>
          <a:xfrm>
            <a:off x="8821256" y="31665"/>
            <a:ext cx="3023769" cy="6794670"/>
            <a:chOff x="7556947" y="0"/>
            <a:chExt cx="3023769" cy="679467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DEC1AB4-EFE8-8C26-CD0A-8F6E3D374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8061" y="0"/>
              <a:ext cx="3022655" cy="226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E0C8324E-F589-C091-BB66-60427893E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56947" y="2258670"/>
              <a:ext cx="3022655" cy="22680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8F1671C-E844-4C75-4182-950ECF6A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56947" y="4526670"/>
              <a:ext cx="3022655" cy="2268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/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2340</m:t>
                          </m:r>
                        </m:e>
                      </m:d>
                    </m:oMath>
                  </m:oMathPara>
                </a14:m>
                <a:endParaRPr lang="en-US" altLang="zh-CN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/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blipFill>
                <a:blip r:embed="rId12"/>
                <a:stretch>
                  <a:fillRect l="-1130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/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blipFill>
                <a:blip r:embed="rId13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/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blipFill>
                <a:blip r:embed="rId14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3F80252-9593-4C49-04E4-F1C4AB85BE23}"/>
              </a:ext>
            </a:extLst>
          </p:cNvPr>
          <p:cNvCxnSpPr/>
          <p:nvPr/>
        </p:nvCxnSpPr>
        <p:spPr>
          <a:xfrm>
            <a:off x="5582122" y="0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B947CE1-A8C7-619D-35BC-6D4B4171CE42}"/>
              </a:ext>
            </a:extLst>
          </p:cNvPr>
          <p:cNvCxnSpPr/>
          <p:nvPr/>
        </p:nvCxnSpPr>
        <p:spPr>
          <a:xfrm>
            <a:off x="8738979" y="31665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/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blipFill>
                <a:blip r:embed="rId15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752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73F225EB-1F4C-EA04-F4FA-C6030DA64021}"/>
              </a:ext>
            </a:extLst>
          </p:cNvPr>
          <p:cNvGrpSpPr/>
          <p:nvPr/>
        </p:nvGrpSpPr>
        <p:grpSpPr>
          <a:xfrm>
            <a:off x="65315" y="549000"/>
            <a:ext cx="11514876" cy="2880000"/>
            <a:chOff x="0" y="0"/>
            <a:chExt cx="11514876" cy="288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E70A3D-F674-A56B-EFBC-D9D16EE31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838292" cy="2880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E87E1AA-693A-3C87-BDC6-268A5750C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38292" y="0"/>
              <a:ext cx="3838292" cy="2880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2601FD4-5169-EF33-8634-B293152A9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6584" y="0"/>
              <a:ext cx="3838292" cy="2880000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836E774-EF7E-28F0-9268-F70F4A19EA49}"/>
              </a:ext>
            </a:extLst>
          </p:cNvPr>
          <p:cNvGrpSpPr/>
          <p:nvPr/>
        </p:nvGrpSpPr>
        <p:grpSpPr>
          <a:xfrm>
            <a:off x="65315" y="3876043"/>
            <a:ext cx="11514876" cy="2880000"/>
            <a:chOff x="0" y="2880000"/>
            <a:chExt cx="11514876" cy="2880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2E93519-CE53-7B78-9237-DDF9FF42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880000"/>
              <a:ext cx="3838292" cy="2880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891B417-6975-4E74-7EB3-19C848B1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38292" y="2880000"/>
              <a:ext cx="3838292" cy="2880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62DBE3B-838A-FE86-CCF5-7FA922189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6584" y="2880000"/>
              <a:ext cx="3838292" cy="2880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/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blipFill>
                <a:blip r:embed="rId8"/>
                <a:stretch>
                  <a:fillRect l="-1418" t="-4000" r="-1418" b="-3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/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blipFill>
                <a:blip r:embed="rId9"/>
                <a:stretch>
                  <a:fillRect l="-1418" t="-1961" r="-141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3A9513D-59C3-8D76-38D5-2FC31649ADF8}"/>
              </a:ext>
            </a:extLst>
          </p:cNvPr>
          <p:cNvCxnSpPr/>
          <p:nvPr/>
        </p:nvCxnSpPr>
        <p:spPr>
          <a:xfrm>
            <a:off x="65315" y="3429000"/>
            <a:ext cx="11914414" cy="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/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blipFill>
                <a:blip r:embed="rId10"/>
                <a:stretch>
                  <a:fillRect l="-2051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/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blipFill>
                <a:blip r:embed="rId11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158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3D4C13-3A21-A9DA-03CE-FCF68934C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59"/>
            <a:ext cx="3841806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976D827-96C4-8AFA-B079-344B1EA8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06" y="270859"/>
            <a:ext cx="3838195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B8943D-3234-6368-4F97-E3B360EDB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612" y="270859"/>
            <a:ext cx="3838195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67EB1E-DD85-613E-4612-B9987C1A4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" y="3150859"/>
            <a:ext cx="383819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4808399-61E8-AD39-BA52-D22FE7F6A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8195" y="3150859"/>
            <a:ext cx="3838195" cy="288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AA0EC0D-2465-FC17-59B4-A1BABE6BA7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7223" y="3150859"/>
            <a:ext cx="3838195" cy="2880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BE2459E-8B8F-5F52-666E-B78D9D4265ED}"/>
              </a:ext>
            </a:extLst>
          </p:cNvPr>
          <p:cNvSpPr txBox="1"/>
          <p:nvPr/>
        </p:nvSpPr>
        <p:spPr>
          <a:xfrm>
            <a:off x="2105023" y="6187031"/>
            <a:ext cx="7304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Begin with f2’(1525) + NR(</a:t>
            </a:r>
            <a:r>
              <a:rPr lang="el-GR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ηη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(0+)), total fit fractions &gt; 150%, can’t be used as baseline solution.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3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AB082-9B2D-3EFA-24F0-61870FDB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4ECD9-DB54-F7BA-407E-21CCD4285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Decay Chain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state: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  <m:r>
                      <a:rPr lang="zh-CN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  <a:blipFill>
                <a:blip r:embed="rId3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57D1E6-13DC-A5AF-1A8C-854F19BD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2653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Summary of current status of PWA: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zh-CN" altLang="en-US" dirty="0" smtClean="0">
                        <a:solidFill>
                          <a:srgbClr val="00B050"/>
                        </a:solidFill>
                      </a:rPr>
                      <m:t>√</m:t>
                    </m:r>
                  </m:oMath>
                </a14:m>
                <a:endParaRPr lang="en-US" altLang="zh-CN" dirty="0">
                  <a:solidFill>
                    <a:srgbClr val="00B050"/>
                  </a:solidFill>
                </a:endParaRPr>
              </a:p>
              <a:p>
                <a:pPr lvl="1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States and PHSP on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𝑃𝐻𝑆𝑃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𝜂𝜂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</m:d>
                  </m:oMath>
                </a14:m>
                <a:endParaRPr lang="en-US" altLang="zh-CN" dirty="0"/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Previous: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350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Now: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250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?</a:t>
                </a:r>
                <a:endParaRPr lang="zh-CN" altLang="en-US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组合 14">
            <a:extLst>
              <a:ext uri="{FF2B5EF4-FFF2-40B4-BE49-F238E27FC236}">
                <a16:creationId xmlns:a16="http://schemas.microsoft.com/office/drawing/2014/main" id="{CBD18C99-5DC9-ADE5-81EE-D6E17811BF75}"/>
              </a:ext>
            </a:extLst>
          </p:cNvPr>
          <p:cNvGrpSpPr/>
          <p:nvPr/>
        </p:nvGrpSpPr>
        <p:grpSpPr>
          <a:xfrm>
            <a:off x="8310273" y="859467"/>
            <a:ext cx="3513666" cy="3098114"/>
            <a:chOff x="8678334" y="701655"/>
            <a:chExt cx="3513666" cy="3098114"/>
          </a:xfrm>
        </p:grpSpPr>
        <p:pic>
          <p:nvPicPr>
            <p:cNvPr id="4" name="图片 3" descr="图表, 直方图&#10;&#10;AI 生成的内容可能不正确。">
              <a:extLst>
                <a:ext uri="{FF2B5EF4-FFF2-40B4-BE49-F238E27FC236}">
                  <a16:creationId xmlns:a16="http://schemas.microsoft.com/office/drawing/2014/main" id="{64EEAB49-9C2B-77AB-B02B-548ED0367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8334" y="701655"/>
              <a:ext cx="3513666" cy="2520000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AEB24D5-EAA1-15F2-998F-F4D93F85ED7E}"/>
                </a:ext>
              </a:extLst>
            </p:cNvPr>
            <p:cNvSpPr/>
            <p:nvPr/>
          </p:nvSpPr>
          <p:spPr>
            <a:xfrm>
              <a:off x="9207260" y="1506747"/>
              <a:ext cx="609600" cy="1081178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D57BD2D2-8513-463B-FAA0-526E9CDFC793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9523562" y="2587925"/>
              <a:ext cx="803694" cy="8425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/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1270</m:t>
                          </m:r>
                        </m:e>
                      </m:d>
                    </m:oMath>
                  </a14:m>
                  <a:r>
                    <a:rPr lang="zh-CN" altLang="en-US" dirty="0"/>
                    <a:t> </a:t>
                  </a:r>
                  <a:r>
                    <a:rPr lang="en-US" altLang="zh-CN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or</a:t>
                  </a:r>
                  <a:r>
                    <a:rPr lang="en-US" altLang="zh-CN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70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789" t="-13333" b="-2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0C936027-2B51-C1D2-F4AB-B8B207E01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187" y="4640487"/>
            <a:ext cx="10094767" cy="62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4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37CFCCF-B461-2383-6197-FDD0E203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639" y="1657113"/>
            <a:ext cx="5272168" cy="3543774"/>
          </a:xfrm>
          <a:prstGeom prst="rect">
            <a:avLst/>
          </a:prstGeom>
        </p:spPr>
      </p:pic>
      <p:pic>
        <p:nvPicPr>
          <p:cNvPr id="5" name="内容占位符 45">
            <a:extLst>
              <a:ext uri="{FF2B5EF4-FFF2-40B4-BE49-F238E27FC236}">
                <a16:creationId xmlns:a16="http://schemas.microsoft.com/office/drawing/2014/main" id="{7460AA1E-9062-48CA-ACC2-0A748DC7C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25575" y="1657113"/>
            <a:ext cx="3457139" cy="35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71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77D0B212-A517-4FC5-940E-A99E8CB7E81F}"/>
              </a:ext>
            </a:extLst>
          </p:cNvPr>
          <p:cNvGrpSpPr/>
          <p:nvPr/>
        </p:nvGrpSpPr>
        <p:grpSpPr>
          <a:xfrm>
            <a:off x="121713" y="782685"/>
            <a:ext cx="2880000" cy="5760000"/>
            <a:chOff x="341210" y="397372"/>
            <a:chExt cx="2880000" cy="5760000"/>
          </a:xfrm>
        </p:grpSpPr>
        <p:pic>
          <p:nvPicPr>
            <p:cNvPr id="9" name="图片 8" descr="图表, 旭日形&#10;&#10;AI 生成的内容可能不正确。">
              <a:extLst>
                <a:ext uri="{FF2B5EF4-FFF2-40B4-BE49-F238E27FC236}">
                  <a16:creationId xmlns:a16="http://schemas.microsoft.com/office/drawing/2014/main" id="{866A23D4-3840-0677-DE67-43B80AAEF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210" y="397372"/>
              <a:ext cx="2880000" cy="2880000"/>
            </a:xfrm>
            <a:prstGeom prst="rect">
              <a:avLst/>
            </a:prstGeom>
          </p:spPr>
        </p:pic>
        <p:pic>
          <p:nvPicPr>
            <p:cNvPr id="13" name="图片 12" descr="图表, 旭日形&#10;&#10;AI 生成的内容可能不正确。">
              <a:extLst>
                <a:ext uri="{FF2B5EF4-FFF2-40B4-BE49-F238E27FC236}">
                  <a16:creationId xmlns:a16="http://schemas.microsoft.com/office/drawing/2014/main" id="{854C898F-30AC-2CEC-0A18-2D461FB2D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210" y="327737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5FFC9D1-DCD8-3AF5-AB78-5B3CE48A5525}"/>
              </a:ext>
            </a:extLst>
          </p:cNvPr>
          <p:cNvGrpSpPr/>
          <p:nvPr/>
        </p:nvGrpSpPr>
        <p:grpSpPr>
          <a:xfrm>
            <a:off x="3153795" y="782685"/>
            <a:ext cx="2880000" cy="5760000"/>
            <a:chOff x="3408226" y="370215"/>
            <a:chExt cx="2880000" cy="5760000"/>
          </a:xfrm>
        </p:grpSpPr>
        <p:pic>
          <p:nvPicPr>
            <p:cNvPr id="7" name="图片 6" descr="图表, 旭日形&#10;&#10;AI 生成的内容可能不正确。">
              <a:extLst>
                <a:ext uri="{FF2B5EF4-FFF2-40B4-BE49-F238E27FC236}">
                  <a16:creationId xmlns:a16="http://schemas.microsoft.com/office/drawing/2014/main" id="{8621D1A8-264E-575D-B2ED-1DA4618B3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8226" y="370215"/>
              <a:ext cx="2880000" cy="2880000"/>
            </a:xfrm>
            <a:prstGeom prst="rect">
              <a:avLst/>
            </a:prstGeom>
          </p:spPr>
        </p:pic>
        <p:pic>
          <p:nvPicPr>
            <p:cNvPr id="15" name="图片 14" descr="图表, 旭日形&#10;&#10;AI 生成的内容可能不正确。">
              <a:extLst>
                <a:ext uri="{FF2B5EF4-FFF2-40B4-BE49-F238E27FC236}">
                  <a16:creationId xmlns:a16="http://schemas.microsoft.com/office/drawing/2014/main" id="{E391E64B-9A5E-0357-B13D-D9EF97949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8226" y="3250215"/>
              <a:ext cx="2880000" cy="28800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F4D1E57-6DA4-D157-D870-862D0AE02596}"/>
              </a:ext>
            </a:extLst>
          </p:cNvPr>
          <p:cNvGrpSpPr/>
          <p:nvPr/>
        </p:nvGrpSpPr>
        <p:grpSpPr>
          <a:xfrm>
            <a:off x="6150411" y="782685"/>
            <a:ext cx="2880000" cy="5760000"/>
            <a:chOff x="6330612" y="345612"/>
            <a:chExt cx="2880000" cy="5760000"/>
          </a:xfrm>
        </p:grpSpPr>
        <p:pic>
          <p:nvPicPr>
            <p:cNvPr id="11" name="图片 10" descr="图表, 旭日形&#10;&#10;AI 生成的内容可能不正确。">
              <a:extLst>
                <a:ext uri="{FF2B5EF4-FFF2-40B4-BE49-F238E27FC236}">
                  <a16:creationId xmlns:a16="http://schemas.microsoft.com/office/drawing/2014/main" id="{70C0AFA4-8CD8-712A-E11B-B1A0621F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0612" y="345612"/>
              <a:ext cx="2880000" cy="2880000"/>
            </a:xfrm>
            <a:prstGeom prst="rect">
              <a:avLst/>
            </a:prstGeom>
          </p:spPr>
        </p:pic>
        <p:pic>
          <p:nvPicPr>
            <p:cNvPr id="17" name="图片 16" descr="图示, 旭日形&#10;&#10;AI 生成的内容可能不正确。">
              <a:extLst>
                <a:ext uri="{FF2B5EF4-FFF2-40B4-BE49-F238E27FC236}">
                  <a16:creationId xmlns:a16="http://schemas.microsoft.com/office/drawing/2014/main" id="{14FFC1D6-F890-1FCC-5BE0-4E3D3853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0612" y="322561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192B563-A69C-06CC-CA38-8438044218BD}"/>
              </a:ext>
            </a:extLst>
          </p:cNvPr>
          <p:cNvGrpSpPr/>
          <p:nvPr/>
        </p:nvGrpSpPr>
        <p:grpSpPr>
          <a:xfrm>
            <a:off x="9182493" y="782685"/>
            <a:ext cx="2900239" cy="5760000"/>
            <a:chOff x="9312000" y="270851"/>
            <a:chExt cx="2900239" cy="5760000"/>
          </a:xfrm>
        </p:grpSpPr>
        <p:pic>
          <p:nvPicPr>
            <p:cNvPr id="19" name="图片 18" descr="图表, 旭日形&#10;&#10;AI 生成的内容可能不正确。">
              <a:extLst>
                <a:ext uri="{FF2B5EF4-FFF2-40B4-BE49-F238E27FC236}">
                  <a16:creationId xmlns:a16="http://schemas.microsoft.com/office/drawing/2014/main" id="{936BBCC1-56A6-08BC-66A0-299F8CBA8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12000" y="270851"/>
              <a:ext cx="2900239" cy="2880000"/>
            </a:xfrm>
            <a:prstGeom prst="rect">
              <a:avLst/>
            </a:prstGeom>
          </p:spPr>
        </p:pic>
        <p:pic>
          <p:nvPicPr>
            <p:cNvPr id="21" name="图片 20" descr="图表, 旭日形&#10;&#10;AI 生成的内容可能不正确。">
              <a:extLst>
                <a:ext uri="{FF2B5EF4-FFF2-40B4-BE49-F238E27FC236}">
                  <a16:creationId xmlns:a16="http://schemas.microsoft.com/office/drawing/2014/main" id="{183F655A-C8BB-B9E2-47FC-438D2FD16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12000" y="3150851"/>
              <a:ext cx="2886059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4708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FE8D69B-97D9-6457-98C0-BE774E9A7CB4}"/>
              </a:ext>
            </a:extLst>
          </p:cNvPr>
          <p:cNvSpPr txBox="1"/>
          <p:nvPr/>
        </p:nvSpPr>
        <p:spPr>
          <a:xfrm>
            <a:off x="603821" y="808398"/>
            <a:ext cx="10604768" cy="5116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boss_dcmltracking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update status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Green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Already done ; 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Not now ; </a:t>
            </a:r>
            <a:r>
              <a:rPr lang="en-US" altLang="zh-CN" sz="20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Yellow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Ongoing 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Generator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BesEventGen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, (3)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Reconstruction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GenFitAlg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KalFitAlg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(3)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(4) T0Dummy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Simulation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BesEventMixer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 , (2)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(3)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(4)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PrintMcInfo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(+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, (5)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(add)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FileFilterAlg(new)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Utilities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DumpEventAlg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(2)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MLTrackingUtils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</p:txBody>
      </p:sp>
    </p:spTree>
    <p:extLst>
      <p:ext uri="{BB962C8B-B14F-4D97-AF65-F5344CB8AC3E}">
        <p14:creationId xmlns:p14="http://schemas.microsoft.com/office/powerpoint/2010/main" val="305454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7D612EE-8AF1-5EB1-91A2-A8AD15A7314F}"/>
              </a:ext>
            </a:extLst>
          </p:cNvPr>
          <p:cNvSpPr txBox="1"/>
          <p:nvPr/>
        </p:nvSpPr>
        <p:spPr>
          <a:xfrm>
            <a:off x="3203275" y="6441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B13AC79-52DA-2C6A-5D80-33614ECD46CE}"/>
              </a:ext>
            </a:extLst>
          </p:cNvPr>
          <p:cNvCxnSpPr>
            <a:stCxn id="5" idx="3"/>
          </p:cNvCxnSpPr>
          <p:nvPr/>
        </p:nvCxnSpPr>
        <p:spPr>
          <a:xfrm flipV="1">
            <a:off x="4790535" y="839639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5B0B9FAD-BB34-4882-290B-B3E5A6F6806E}"/>
              </a:ext>
            </a:extLst>
          </p:cNvPr>
          <p:cNvSpPr txBox="1"/>
          <p:nvPr/>
        </p:nvSpPr>
        <p:spPr>
          <a:xfrm>
            <a:off x="3203275" y="1542322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27305F-C3D4-09DF-CA2C-8BB526371CA6}"/>
              </a:ext>
            </a:extLst>
          </p:cNvPr>
          <p:cNvSpPr txBox="1"/>
          <p:nvPr/>
        </p:nvSpPr>
        <p:spPr>
          <a:xfrm>
            <a:off x="8905336" y="322762"/>
            <a:ext cx="209046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2DClusterPosX</a:t>
            </a: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+2DClusterPosY+2DClusterPosZ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B79E146-6E76-4E97-BA14-516DC3DF791E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7192990" y="830594"/>
            <a:ext cx="1712346" cy="11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0FB805E-55CF-F94E-B30B-2DB4EBC438DF}"/>
              </a:ext>
            </a:extLst>
          </p:cNvPr>
          <p:cNvSpPr txBox="1"/>
          <p:nvPr/>
        </p:nvSpPr>
        <p:spPr>
          <a:xfrm>
            <a:off x="5210354" y="487957"/>
            <a:ext cx="198263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2DClusterPhi+2DClusterZ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BF4E101D-99C7-4CB9-114E-F6AE35EBF8A6}"/>
              </a:ext>
            </a:extLst>
          </p:cNvPr>
          <p:cNvCxnSpPr>
            <a:stCxn id="5" idx="2"/>
            <a:endCxn id="10" idx="0"/>
          </p:cNvCxnSpPr>
          <p:nvPr/>
        </p:nvCxnSpPr>
        <p:spPr>
          <a:xfrm>
            <a:off x="3996905" y="10442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5FFB474-9AE3-6470-DBFA-24183D950E75}"/>
              </a:ext>
            </a:extLst>
          </p:cNvPr>
          <p:cNvCxnSpPr/>
          <p:nvPr/>
        </p:nvCxnSpPr>
        <p:spPr>
          <a:xfrm flipV="1">
            <a:off x="4790535" y="1742377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18C04F9F-512C-1E85-7A7A-C37045F93AF2}"/>
              </a:ext>
            </a:extLst>
          </p:cNvPr>
          <p:cNvSpPr txBox="1"/>
          <p:nvPr/>
        </p:nvSpPr>
        <p:spPr>
          <a:xfrm>
            <a:off x="5210352" y="1392956"/>
            <a:ext cx="198407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XStripIdRange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VStripIdRange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89663AE-E1D9-2908-0293-B319B4D981A6}"/>
              </a:ext>
            </a:extLst>
          </p:cNvPr>
          <p:cNvSpPr txBox="1"/>
          <p:nvPr/>
        </p:nvSpPr>
        <p:spPr>
          <a:xfrm>
            <a:off x="438503" y="644106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RecCgemClusterCol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48FDA84-9D84-79F1-AEEE-2879E03F022C}"/>
              </a:ext>
            </a:extLst>
          </p:cNvPr>
          <p:cNvCxnSpPr/>
          <p:nvPr/>
        </p:nvCxnSpPr>
        <p:spPr>
          <a:xfrm flipV="1">
            <a:off x="2783452" y="830594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562C786B-267E-07BC-18FD-3593AD16F384}"/>
              </a:ext>
            </a:extLst>
          </p:cNvPr>
          <p:cNvSpPr txBox="1"/>
          <p:nvPr/>
        </p:nvSpPr>
        <p:spPr>
          <a:xfrm>
            <a:off x="438503" y="2654061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CgemDigiCol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60036C8-81A6-795D-2890-CE7D0A3905FC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782016" y="2854116"/>
            <a:ext cx="24268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241912D8-08AF-08E6-094F-99A8F65ADF6D}"/>
              </a:ext>
            </a:extLst>
          </p:cNvPr>
          <p:cNvSpPr txBox="1"/>
          <p:nvPr/>
        </p:nvSpPr>
        <p:spPr>
          <a:xfrm>
            <a:off x="7295789" y="430483"/>
            <a:ext cx="150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R(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MidDrift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C1E17FE-CFD3-8B77-D580-6BC77794A65D}"/>
              </a:ext>
            </a:extLst>
          </p:cNvPr>
          <p:cNvSpPr txBox="1"/>
          <p:nvPr/>
        </p:nvSpPr>
        <p:spPr>
          <a:xfrm>
            <a:off x="5208912" y="3630358"/>
            <a:ext cx="197976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TrackIndex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5A5FD82-899B-7D6F-19A1-34732E8D1EF2}"/>
              </a:ext>
            </a:extLst>
          </p:cNvPr>
          <p:cNvSpPr txBox="1"/>
          <p:nvPr/>
        </p:nvSpPr>
        <p:spPr>
          <a:xfrm>
            <a:off x="5208912" y="2654061"/>
            <a:ext cx="19840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StripId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4DCEB81-16D7-5101-33E6-F448C6744093}"/>
              </a:ext>
            </a:extLst>
          </p:cNvPr>
          <p:cNvCxnSpPr>
            <a:cxnSpLocks/>
            <a:stCxn id="32" idx="0"/>
            <a:endCxn id="19" idx="2"/>
          </p:cNvCxnSpPr>
          <p:nvPr/>
        </p:nvCxnSpPr>
        <p:spPr>
          <a:xfrm flipV="1">
            <a:off x="6200951" y="2100842"/>
            <a:ext cx="1440" cy="553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AD0AD30C-48EE-F462-593A-541DC137D908}"/>
              </a:ext>
            </a:extLst>
          </p:cNvPr>
          <p:cNvCxnSpPr>
            <a:cxnSpLocks/>
            <a:stCxn id="5" idx="2"/>
            <a:endCxn id="30" idx="0"/>
          </p:cNvCxnSpPr>
          <p:nvPr/>
        </p:nvCxnSpPr>
        <p:spPr>
          <a:xfrm>
            <a:off x="3996905" y="1044216"/>
            <a:ext cx="2201892" cy="258614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145F7A5C-C84C-AF94-ECBF-FCC35FEED4FB}"/>
              </a:ext>
            </a:extLst>
          </p:cNvPr>
          <p:cNvSpPr txBox="1"/>
          <p:nvPr/>
        </p:nvSpPr>
        <p:spPr>
          <a:xfrm>
            <a:off x="438502" y="4268428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CgemMcHitCol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9C1AB151-73A6-2092-97E4-5521AA0C8C5B}"/>
              </a:ext>
            </a:extLst>
          </p:cNvPr>
          <p:cNvCxnSpPr/>
          <p:nvPr/>
        </p:nvCxnSpPr>
        <p:spPr>
          <a:xfrm flipV="1">
            <a:off x="2782015" y="4463961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E3E5FA4-2B65-4912-A4B2-8A8FA515465C}"/>
              </a:ext>
            </a:extLst>
          </p:cNvPr>
          <p:cNvCxnSpPr>
            <a:cxnSpLocks/>
            <a:stCxn id="32" idx="2"/>
            <a:endCxn id="30" idx="0"/>
          </p:cNvCxnSpPr>
          <p:nvPr/>
        </p:nvCxnSpPr>
        <p:spPr>
          <a:xfrm flipH="1">
            <a:off x="6198797" y="3054171"/>
            <a:ext cx="2154" cy="5761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1DED3702-91AF-2A17-337C-D422983A2325}"/>
              </a:ext>
            </a:extLst>
          </p:cNvPr>
          <p:cNvSpPr txBox="1"/>
          <p:nvPr/>
        </p:nvSpPr>
        <p:spPr>
          <a:xfrm>
            <a:off x="3201834" y="42639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PdgId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50495D85-553A-BE72-40EF-FFD13AE5D963}"/>
              </a:ext>
            </a:extLst>
          </p:cNvPr>
          <p:cNvSpPr txBox="1"/>
          <p:nvPr/>
        </p:nvSpPr>
        <p:spPr>
          <a:xfrm>
            <a:off x="3201834" y="5167455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MotherId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5905199-36C4-C5FB-F0DC-0F5DDED0F507}"/>
              </a:ext>
            </a:extLst>
          </p:cNvPr>
          <p:cNvSpPr txBox="1"/>
          <p:nvPr/>
        </p:nvSpPr>
        <p:spPr>
          <a:xfrm>
            <a:off x="8905335" y="3956129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85F0335F-7E24-1618-581E-4EA403AEA9CC}"/>
              </a:ext>
            </a:extLst>
          </p:cNvPr>
          <p:cNvCxnSpPr/>
          <p:nvPr/>
        </p:nvCxnSpPr>
        <p:spPr>
          <a:xfrm>
            <a:off x="3995464" y="46640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19CF8A64-DB7F-5740-AFE6-3FB645CAA753}"/>
              </a:ext>
            </a:extLst>
          </p:cNvPr>
          <p:cNvCxnSpPr>
            <a:cxnSpLocks/>
            <a:stCxn id="71" idx="3"/>
            <a:endCxn id="73" idx="1"/>
          </p:cNvCxnSpPr>
          <p:nvPr/>
        </p:nvCxnSpPr>
        <p:spPr>
          <a:xfrm>
            <a:off x="4789094" y="4463961"/>
            <a:ext cx="411624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377BCD44-B4F1-46ED-2581-31216331B19C}"/>
              </a:ext>
            </a:extLst>
          </p:cNvPr>
          <p:cNvCxnSpPr>
            <a:stCxn id="11" idx="2"/>
            <a:endCxn id="73" idx="0"/>
          </p:cNvCxnSpPr>
          <p:nvPr/>
        </p:nvCxnSpPr>
        <p:spPr>
          <a:xfrm flipH="1">
            <a:off x="9950568" y="1338425"/>
            <a:ext cx="2" cy="261770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B40E9F68-6DB9-B6CA-A7AA-6AD16E980876}"/>
              </a:ext>
            </a:extLst>
          </p:cNvPr>
          <p:cNvCxnSpPr>
            <a:cxnSpLocks/>
          </p:cNvCxnSpPr>
          <p:nvPr/>
        </p:nvCxnSpPr>
        <p:spPr>
          <a:xfrm>
            <a:off x="3646098" y="1044216"/>
            <a:ext cx="0" cy="321969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>
            <a:extLst>
              <a:ext uri="{FF2B5EF4-FFF2-40B4-BE49-F238E27FC236}">
                <a16:creationId xmlns:a16="http://schemas.microsoft.com/office/drawing/2014/main" id="{E5D9737A-134B-DDD5-2C81-E422EB2480D5}"/>
              </a:ext>
            </a:extLst>
          </p:cNvPr>
          <p:cNvSpPr txBox="1"/>
          <p:nvPr/>
        </p:nvSpPr>
        <p:spPr>
          <a:xfrm>
            <a:off x="8905335" y="5567565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540D8F88-6B78-9044-1455-B87F18F685CF}"/>
              </a:ext>
            </a:extLst>
          </p:cNvPr>
          <p:cNvCxnSpPr>
            <a:stCxn id="73" idx="2"/>
            <a:endCxn id="85" idx="0"/>
          </p:cNvCxnSpPr>
          <p:nvPr/>
        </p:nvCxnSpPr>
        <p:spPr>
          <a:xfrm>
            <a:off x="9950568" y="4971792"/>
            <a:ext cx="0" cy="5957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>
            <a:extLst>
              <a:ext uri="{FF2B5EF4-FFF2-40B4-BE49-F238E27FC236}">
                <a16:creationId xmlns:a16="http://schemas.microsoft.com/office/drawing/2014/main" id="{8EE4CF06-9A60-C9B1-E382-01FAD1C3175A}"/>
              </a:ext>
            </a:extLst>
          </p:cNvPr>
          <p:cNvSpPr txBox="1"/>
          <p:nvPr/>
        </p:nvSpPr>
        <p:spPr>
          <a:xfrm>
            <a:off x="9954162" y="2293334"/>
            <a:ext cx="1495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Combine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distance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50096CF9-F48C-951E-B878-E48D86334B12}"/>
              </a:ext>
            </a:extLst>
          </p:cNvPr>
          <p:cNvSpPr txBox="1"/>
          <p:nvPr/>
        </p:nvSpPr>
        <p:spPr>
          <a:xfrm>
            <a:off x="6198797" y="2165913"/>
            <a:ext cx="1858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Search in range</a:t>
            </a:r>
          </a:p>
        </p:txBody>
      </p:sp>
    </p:spTree>
    <p:extLst>
      <p:ext uri="{BB962C8B-B14F-4D97-AF65-F5344CB8AC3E}">
        <p14:creationId xmlns:p14="http://schemas.microsoft.com/office/powerpoint/2010/main" val="906288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25F645F-D876-5F7B-49A4-55F8B17D3B67}"/>
              </a:ext>
            </a:extLst>
          </p:cNvPr>
          <p:cNvGrpSpPr/>
          <p:nvPr/>
        </p:nvGrpSpPr>
        <p:grpSpPr>
          <a:xfrm>
            <a:off x="696000" y="2424720"/>
            <a:ext cx="10800000" cy="2700000"/>
            <a:chOff x="120771" y="772771"/>
            <a:chExt cx="10800000" cy="270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B04BA1-E9CA-A6DC-A8C5-A93E6ECB6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771" y="772771"/>
              <a:ext cx="5400000" cy="2700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49CE3DB-8706-C3E2-B4A1-13E529FBD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771" y="772771"/>
              <a:ext cx="5400000" cy="2700000"/>
            </a:xfrm>
            <a:prstGeom prst="rect">
              <a:avLst/>
            </a:prstGeom>
          </p:spPr>
        </p:pic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1A05EFEF-9F1A-8E6A-C929-1718A22D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78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Training Loss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586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7EA4084-5891-B411-B7E4-0871BB7EC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802" y="1085851"/>
            <a:ext cx="6982328" cy="5221337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01897B58-42A6-454D-DDAA-A71F5B60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efficiency and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64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A7C7E9A-1BA5-FDC6-DA3D-453040F5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90" y="1588899"/>
            <a:ext cx="5436610" cy="36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67BE48-A9C1-F7F5-E292-63714AFBB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8899"/>
            <a:ext cx="5436610" cy="3600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D4BD4B2F-F80A-575E-1ADF-E134E7FA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 efficiency of MDC &amp; CGEM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500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E979-A8E9-CAB4-74CF-85B88CA50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76E07E10-3E0F-1FE6-D12F-447E1538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445"/>
            <a:ext cx="12192000" cy="646331"/>
          </a:xfrm>
        </p:spPr>
        <p:txBody>
          <a:bodyPr>
            <a:spAutoFit/>
          </a:bodyPr>
          <a:lstStyle/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Introduction of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3CD5AE5F-2B0A-B728-20EC-98F6D9017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80000"/>
            <a:ext cx="12192001" cy="2535566"/>
          </a:xfrm>
        </p:spPr>
        <p:txBody>
          <a:bodyPr wrap="square" lIns="360000" rIns="36000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raph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eural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etwork (GNN)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 optimizable transformation over all attributes while preserving the symmetries of the graph</a:t>
            </a:r>
          </a:p>
          <a:p>
            <a:pPr>
              <a:buFont typeface="Wingdings" pitchFamily="2" charset="2"/>
              <a:buChar char="Ø"/>
            </a:pP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 for tracking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Detector hits are naturally a set of points irregularly distributed in space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Nodes → hits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Edges → hit-hit associations</a:t>
            </a:r>
            <a:endParaRPr lang="en" altLang="zh-CN" sz="28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Graphs are permutation-invariant and can handle variable numbers of hits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74BBB3-8B73-2A18-5882-617D6172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072340-C71E-3642-A04B-DC677A6609E0}" type="slidenum">
              <a:rPr kumimoji="1" lang="zh-CN" altLang="en-US" smtClean="0"/>
              <a:t>48</a:t>
            </a:fld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F6CDA9-65C4-4447-B645-0856EAAE5159}"/>
              </a:ext>
            </a:extLst>
          </p:cNvPr>
          <p:cNvSpPr txBox="1"/>
          <p:nvPr/>
        </p:nvSpPr>
        <p:spPr>
          <a:xfrm>
            <a:off x="-1" y="5778000"/>
            <a:ext cx="12191998" cy="30777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Source: IRIS-HEP, “Accelerated GNN Tracking,” accessed June 13, 2025, 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https://iris-hep.org/projects/accel-gnn-tracking.html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F47BE94-0849-4FD2-1316-0EA4ECA72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858" y="3607882"/>
            <a:ext cx="7772400" cy="21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81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9257-0367-CD32-30EC-CA01A9AD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C31C8E23-00E8-5B82-663F-D1F0A66CA86A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DD6402-1EB9-6928-7442-89C6D3C8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833" y="1368583"/>
            <a:ext cx="6925463" cy="44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2631F-C58C-81BD-58E7-E98EF134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59AF2-4063-1E70-8D5C-96E8602C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Sample and MC Simulation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B9C0EE3-B407-80E8-E9C1-CEE5E55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(2712.4±14.1)×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inclusive MC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PHSP MC for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3686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𝜙𝜂</m:t>
                              </m:r>
                              <m:r>
                                <a:rPr lang="zh-CN" alt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oMath>
                          </a14:m>
                          <a:endParaRPr lang="en-US" altLang="zh-CN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101709" r="-143098" b="-2025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101709" r="-68412" b="-202564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200000" r="-143098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200000" r="-68412" b="-10084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302564" r="-143098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302564" r="-68412" b="-170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242758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3D9B-AF5F-330F-6725-F01DDC60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8CB8C9A7-D9E3-AFA1-5121-EFC104AA67D5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A92202-9862-A260-482F-64E194B1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820" y="967751"/>
            <a:ext cx="3118657" cy="40090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62C8DF-7950-0F56-6937-B09E37C3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681" y="967751"/>
            <a:ext cx="2834109" cy="57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47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F369-B225-507F-D8C2-ED8CA82C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9EC0FF92-7E71-848D-9D20-0EE935365BBD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Detector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E681371-C503-C637-DD7F-A6DF99AB3BCC}"/>
              </a:ext>
            </a:extLst>
          </p:cNvPr>
          <p:cNvGrpSpPr>
            <a:grpSpLocks noChangeAspect="1"/>
          </p:cNvGrpSpPr>
          <p:nvPr/>
        </p:nvGrpSpPr>
        <p:grpSpPr>
          <a:xfrm>
            <a:off x="1408585" y="1460473"/>
            <a:ext cx="3667704" cy="2368453"/>
            <a:chOff x="741344" y="3716650"/>
            <a:chExt cx="3575970" cy="2309215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052DA6D-6709-5194-6569-B26402C5805A}"/>
                </a:ext>
              </a:extLst>
            </p:cNvPr>
            <p:cNvGrpSpPr/>
            <p:nvPr/>
          </p:nvGrpSpPr>
          <p:grpSpPr>
            <a:xfrm>
              <a:off x="741344" y="3716650"/>
              <a:ext cx="1965600" cy="1965600"/>
              <a:chOff x="838200" y="3532111"/>
              <a:chExt cx="1965600" cy="1965600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C57F10C-0B03-C765-5F0F-E4C36EF7D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3532111"/>
                <a:ext cx="1965600" cy="1965600"/>
              </a:xfrm>
              <a:prstGeom prst="rect">
                <a:avLst/>
              </a:prstGeom>
            </p:spPr>
          </p:pic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537032BC-5A54-03B8-86E1-D617F9817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7289" y="4293059"/>
                <a:ext cx="443178" cy="4428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FA6C3AF7-25B1-FCCF-4DC4-1AB778D41D71}"/>
                </a:ext>
              </a:extLst>
            </p:cNvPr>
            <p:cNvGrpSpPr/>
            <p:nvPr/>
          </p:nvGrpSpPr>
          <p:grpSpPr>
            <a:xfrm>
              <a:off x="1755423" y="3750053"/>
              <a:ext cx="2561891" cy="797974"/>
              <a:chOff x="2202426" y="3351239"/>
              <a:chExt cx="2561891" cy="797974"/>
            </a:xfrm>
          </p:grpSpPr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ECA1A346-1F52-108F-D653-498758BDC0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2426" y="3551347"/>
                <a:ext cx="729882" cy="59786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59127652-6185-87F9-5284-3920E730522C}"/>
                  </a:ext>
                </a:extLst>
              </p:cNvPr>
              <p:cNvCxnSpPr>
                <a:cxnSpLocks/>
                <a:endCxn id="19" idx="1"/>
              </p:cNvCxnSpPr>
              <p:nvPr/>
            </p:nvCxnSpPr>
            <p:spPr>
              <a:xfrm flipV="1">
                <a:off x="2932308" y="3482044"/>
                <a:ext cx="466039" cy="693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4E06829-93EE-B0DE-0FDA-6E7DB481253E}"/>
                  </a:ext>
                </a:extLst>
              </p:cNvPr>
              <p:cNvSpPr txBox="1"/>
              <p:nvPr/>
            </p:nvSpPr>
            <p:spPr>
              <a:xfrm>
                <a:off x="3398347" y="3351239"/>
                <a:ext cx="1365970" cy="26161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CGEM</a:t>
                </a:r>
                <a:endParaRPr lang="zh-CN" alt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210FF68-5D35-1292-E590-7235034326D1}"/>
                </a:ext>
              </a:extLst>
            </p:cNvPr>
            <p:cNvGrpSpPr/>
            <p:nvPr/>
          </p:nvGrpSpPr>
          <p:grpSpPr>
            <a:xfrm>
              <a:off x="2868654" y="5185547"/>
              <a:ext cx="1365970" cy="431229"/>
              <a:chOff x="2868654" y="5185547"/>
              <a:chExt cx="1365970" cy="431229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D403F2-DCD8-C1D6-B4C6-2E6E26711B6B}"/>
                  </a:ext>
                </a:extLst>
              </p:cNvPr>
              <p:cNvSpPr txBox="1"/>
              <p:nvPr/>
            </p:nvSpPr>
            <p:spPr>
              <a:xfrm>
                <a:off x="2868654" y="5185547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axial wires</a:t>
                </a:r>
                <a:endParaRPr lang="zh-CN" altLang="en-US" sz="11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B2651F2-C2B5-AB49-41A7-18D335EB7F04}"/>
                  </a:ext>
                </a:extLst>
              </p:cNvPr>
              <p:cNvSpPr txBox="1"/>
              <p:nvPr/>
            </p:nvSpPr>
            <p:spPr>
              <a:xfrm>
                <a:off x="2868654" y="5355166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stereo wires</a:t>
                </a:r>
                <a:endParaRPr lang="zh-CN" altLang="en-US" sz="1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E970D40-298F-E870-0906-B90A537F105D}"/>
                </a:ext>
              </a:extLst>
            </p:cNvPr>
            <p:cNvSpPr txBox="1"/>
            <p:nvPr/>
          </p:nvSpPr>
          <p:spPr>
            <a:xfrm>
              <a:off x="741344" y="5748866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CGEM+ODC in X-Y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8858886E-10BC-C94E-BE48-5176A04C2065}"/>
                </a:ext>
              </a:extLst>
            </p:cNvPr>
            <p:cNvGrpSpPr/>
            <p:nvPr/>
          </p:nvGrpSpPr>
          <p:grpSpPr>
            <a:xfrm>
              <a:off x="1964241" y="4419985"/>
              <a:ext cx="704570" cy="287588"/>
              <a:chOff x="880530" y="4226048"/>
              <a:chExt cx="704570" cy="287588"/>
            </a:xfrm>
          </p:grpSpPr>
          <p:sp>
            <p:nvSpPr>
              <p:cNvPr id="12" name="左大括号 11">
                <a:extLst>
                  <a:ext uri="{FF2B5EF4-FFF2-40B4-BE49-F238E27FC236}">
                    <a16:creationId xmlns:a16="http://schemas.microsoft.com/office/drawing/2014/main" id="{678786A9-0169-2193-1239-0746D242D4F6}"/>
                  </a:ext>
                </a:extLst>
              </p:cNvPr>
              <p:cNvSpPr/>
              <p:nvPr/>
            </p:nvSpPr>
            <p:spPr>
              <a:xfrm rot="5400000">
                <a:off x="1167611" y="4096147"/>
                <a:ext cx="130408" cy="704569"/>
              </a:xfrm>
              <a:prstGeom prst="lef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79A68D9-12B6-CB13-7F1E-ED03B3E708E9}"/>
                  </a:ext>
                </a:extLst>
              </p:cNvPr>
              <p:cNvSpPr txBox="1"/>
              <p:nvPr/>
            </p:nvSpPr>
            <p:spPr>
              <a:xfrm>
                <a:off x="903187" y="4226048"/>
                <a:ext cx="681913" cy="10815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effectLst>
                <a:outerShdw dir="5400000" sx="1000" sy="1000" algn="ctr" rotWithShape="0">
                  <a:srgbClr val="000000"/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Outer DC (ODC)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AF09460-7EA0-7CFC-10E3-BFA80EB46C30}"/>
                </a:ext>
              </a:extLst>
            </p:cNvPr>
            <p:cNvSpPr txBox="1"/>
            <p:nvPr/>
          </p:nvSpPr>
          <p:spPr>
            <a:xfrm>
              <a:off x="2932764" y="4216398"/>
              <a:ext cx="1365970" cy="43088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Outer Drift Chamber (ODC)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19CCEB3-CCAC-EC00-D28D-1AF051CFD7A4}"/>
              </a:ext>
            </a:extLst>
          </p:cNvPr>
          <p:cNvGrpSpPr>
            <a:grpSpLocks noChangeAspect="1"/>
          </p:cNvGrpSpPr>
          <p:nvPr/>
        </p:nvGrpSpPr>
        <p:grpSpPr>
          <a:xfrm>
            <a:off x="6802931" y="1494733"/>
            <a:ext cx="3201922" cy="2331241"/>
            <a:chOff x="6096000" y="2096430"/>
            <a:chExt cx="4504569" cy="280073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4F0E8A9-E629-AC55-C203-9B8544108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096430"/>
              <a:ext cx="4504569" cy="2252285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3752CF5-2E98-7939-FF9B-E81FBC62BCEB}"/>
                </a:ext>
              </a:extLst>
            </p:cNvPr>
            <p:cNvSpPr txBox="1"/>
            <p:nvPr/>
          </p:nvSpPr>
          <p:spPr>
            <a:xfrm>
              <a:off x="7365484" y="4620162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 in 3D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0709D7E-92E1-F654-46C4-24D8DBCF07E6}"/>
              </a:ext>
            </a:extLst>
          </p:cNvPr>
          <p:cNvGrpSpPr/>
          <p:nvPr/>
        </p:nvGrpSpPr>
        <p:grpSpPr>
          <a:xfrm>
            <a:off x="3017791" y="4119826"/>
            <a:ext cx="6156417" cy="2236812"/>
            <a:chOff x="6035583" y="4180397"/>
            <a:chExt cx="6156417" cy="223681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5AF7775-F1E7-8B96-C352-F42E9E88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5583" y="4462084"/>
              <a:ext cx="3170261" cy="1660763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52361EF-78C7-F40A-E019-46BC6104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5968" y="4180397"/>
              <a:ext cx="2316032" cy="2236812"/>
            </a:xfrm>
            <a:prstGeom prst="rect">
              <a:avLst/>
            </a:prstGeom>
          </p:spPr>
        </p:pic>
        <p:sp>
          <p:nvSpPr>
            <p:cNvPr id="28" name="右箭头 21">
              <a:extLst>
                <a:ext uri="{FF2B5EF4-FFF2-40B4-BE49-F238E27FC236}">
                  <a16:creationId xmlns:a16="http://schemas.microsoft.com/office/drawing/2014/main" id="{E1A50490-71DB-D1BA-3DBB-A9882B91D314}"/>
                </a:ext>
              </a:extLst>
            </p:cNvPr>
            <p:cNvSpPr/>
            <p:nvPr/>
          </p:nvSpPr>
          <p:spPr>
            <a:xfrm>
              <a:off x="9342646" y="5033286"/>
              <a:ext cx="519926" cy="201058"/>
            </a:xfrm>
            <a:prstGeom prst="rightArrow">
              <a:avLst>
                <a:gd name="adj1" fmla="val 26269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292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33B2-7071-B4C8-4756-DBB67DA0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B56C9C4F-FBDA-D3D8-FD28-ED4EA890C0CE}"/>
              </a:ext>
            </a:extLst>
          </p:cNvPr>
          <p:cNvSpPr txBox="1">
            <a:spLocks/>
          </p:cNvSpPr>
          <p:nvPr/>
        </p:nvSpPr>
        <p:spPr>
          <a:xfrm>
            <a:off x="-1" y="180000"/>
            <a:ext cx="1219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Tracking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Quality M</a:t>
            </a:r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etrics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/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efficiency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track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hits on the truth track associated with this reconstructed track.</a:t>
                </a:r>
              </a:p>
              <a:p>
                <a:pPr lvl="1"/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purity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𝑎𝑠𝑠𝑖𝑔𝑛𝑒𝑑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𝑎𝑠𝑠𝑖𝑔𝑛𝑒𝑑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reconstructed track.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1200"/>
                  </a:spcAft>
                </a:pPr>
                <a:r>
                  <a:rPr lang="en-US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Track </a:t>
                </a: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</a:t>
                </a:r>
              </a:p>
              <a:p>
                <a:pPr lvl="1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&gt;50%,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𝑚𝑎𝑡𝑐ℎ𝑒𝑑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&gt;6</m:t>
                      </m:r>
                    </m:oMath>
                  </m:oMathPara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blipFill>
                <a:blip r:embed="rId3"/>
                <a:stretch>
                  <a:fillRect t="-8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/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>
                  <a:spcAft>
                    <a:spcPts val="600"/>
                  </a:spcAft>
                </a:pP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CGEM + ODC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ODC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blipFill>
                <a:blip r:embed="rId4"/>
                <a:stretch>
                  <a:fillRect t="-1051" b="-10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2090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1842A4A-88EC-F6C9-9BCC-DA0337B34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5" y="1441007"/>
            <a:ext cx="9746989" cy="4917085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890B392-63BF-5CBD-4300-80C883BE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Event display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174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D733C-EF89-842D-DB18-72A49100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F257B7FB-34AB-0549-07DB-8F6338947482}"/>
              </a:ext>
            </a:extLst>
          </p:cNvPr>
          <p:cNvSpPr txBox="1">
            <a:spLocks/>
          </p:cNvSpPr>
          <p:nvPr/>
        </p:nvSpPr>
        <p:spPr>
          <a:xfrm>
            <a:off x="0" y="154079"/>
            <a:ext cx="12192000" cy="83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Cambria Math" panose="02040503050406030204" pitchFamily="18" charset="0"/>
                <a:ea typeface="Cambria Math" panose="02040503050406030204" pitchFamily="18" charset="0"/>
                <a:cs typeface="+mj-cs"/>
              </a:defRPr>
            </a:lvl1pPr>
          </a:lstStyle>
          <a:p>
            <a:pPr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Op</a:t>
            </a:r>
            <a:r>
              <a:rPr lang="en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timization </a:t>
            </a:r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of post-processing thresholds 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12BE99-8AA4-23F8-ED5E-41D846831860}"/>
              </a:ext>
            </a:extLst>
          </p:cNvPr>
          <p:cNvSpPr txBox="1"/>
          <p:nvPr/>
        </p:nvSpPr>
        <p:spPr>
          <a:xfrm>
            <a:off x="0" y="1080000"/>
            <a:ext cx="12192000" cy="124341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t_b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track candidate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selection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t_d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inter-track separation threshold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t_h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hit-to-track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assignment distance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D31335C-59DC-028A-7E22-C8A4A92D7F0A}"/>
              </a:ext>
            </a:extLst>
          </p:cNvPr>
          <p:cNvSpPr txBox="1"/>
          <p:nvPr/>
        </p:nvSpPr>
        <p:spPr>
          <a:xfrm>
            <a:off x="3751107" y="5979636"/>
            <a:ext cx="351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Optimization for CGEM + ODC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52735A3-8DAD-8577-B0C2-75A2A3596E66}"/>
              </a:ext>
            </a:extLst>
          </p:cNvPr>
          <p:cNvGrpSpPr/>
          <p:nvPr/>
        </p:nvGrpSpPr>
        <p:grpSpPr>
          <a:xfrm>
            <a:off x="3210600" y="2323417"/>
            <a:ext cx="5400000" cy="3717392"/>
            <a:chOff x="6314708" y="2323417"/>
            <a:chExt cx="5400000" cy="3717392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2548E6-DA61-0E23-37B4-15CB35E2F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4708" y="2323417"/>
              <a:ext cx="5400000" cy="3717392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FB5A18F-7C57-0595-955F-A23F3BE9F625}"/>
                </a:ext>
              </a:extLst>
            </p:cNvPr>
            <p:cNvSpPr txBox="1"/>
            <p:nvPr/>
          </p:nvSpPr>
          <p:spPr>
            <a:xfrm>
              <a:off x="7555752" y="4492508"/>
              <a:ext cx="13420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Choose this</a:t>
              </a:r>
              <a:endParaRPr kumimoji="1" lang="zh-CN" altLang="en-US" dirty="0">
                <a:latin typeface="Cambria Math" panose="02040503050406030204" pitchFamily="18" charset="0"/>
              </a:endParaRPr>
            </a:p>
          </p:txBody>
        </p:sp>
        <p:cxnSp>
          <p:nvCxnSpPr>
            <p:cNvPr id="18" name="直线箭头连接符 8">
              <a:extLst>
                <a:ext uri="{FF2B5EF4-FFF2-40B4-BE49-F238E27FC236}">
                  <a16:creationId xmlns:a16="http://schemas.microsoft.com/office/drawing/2014/main" id="{28940112-DCAF-38CC-6C67-9952DF0085B4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7165627" y="2638642"/>
              <a:ext cx="1061142" cy="1853866"/>
            </a:xfrm>
            <a:prstGeom prst="straightConnector1">
              <a:avLst/>
            </a:prstGeom>
            <a:ln w="28575">
              <a:solidFill>
                <a:srgbClr val="FF7F0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25687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4E92CFA-F602-99E7-DB49-215AE6DE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1603813"/>
            <a:ext cx="5760000" cy="23511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FF89380-81C5-5384-F06A-11ED31BDD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0" y="4303806"/>
            <a:ext cx="5760000" cy="23511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0BBDDA-44C4-563D-7373-1EB31B00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30" y="4303806"/>
            <a:ext cx="5760000" cy="23511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1D0D13-95B1-C5CC-6749-4E6FCDCE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30" y="1603813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DB4E220A-8190-9746-8ED2-194223D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Efficiency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04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09D8-81E4-0515-1E27-5019FEFB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13A292-D1BE-2D37-E3D7-CBF6D057B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4" y="1887232"/>
            <a:ext cx="5760000" cy="23521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B1FD27-27C9-C3A0-1215-6434A39C0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56" y="1888232"/>
            <a:ext cx="5760000" cy="23511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CA5317-205C-AE58-909E-9E7AF203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000" y="4506898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5B1F6551-8EF2-FF86-62D6-90D5C679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07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F0C6D-0580-8D83-27C8-3BDB7743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05C8DEEA-ED21-8E10-1491-CAB81C733611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Event Display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FCA214-34A3-CC80-7B97-D2A888419345}"/>
              </a:ext>
            </a:extLst>
          </p:cNvPr>
          <p:cNvGrpSpPr/>
          <p:nvPr/>
        </p:nvGrpSpPr>
        <p:grpSpPr>
          <a:xfrm>
            <a:off x="838200" y="1082906"/>
            <a:ext cx="10043876" cy="4692187"/>
            <a:chOff x="1074062" y="1082906"/>
            <a:chExt cx="10043876" cy="469218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B033569-7915-C218-D395-215240D1E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4062" y="1082906"/>
              <a:ext cx="10043876" cy="4692187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F50796E6-F0DA-BD35-25E7-704AE4F7452D}"/>
                </a:ext>
              </a:extLst>
            </p:cNvPr>
            <p:cNvSpPr/>
            <p:nvPr/>
          </p:nvSpPr>
          <p:spPr>
            <a:xfrm>
              <a:off x="3841750" y="1350026"/>
              <a:ext cx="5441950" cy="4307824"/>
            </a:xfrm>
            <a:custGeom>
              <a:avLst/>
              <a:gdLst>
                <a:gd name="connsiteX0" fmla="*/ 0 w 5293130"/>
                <a:gd name="connsiteY0" fmla="*/ 0 h 3994411"/>
                <a:gd name="connsiteX1" fmla="*/ 4866385 w 5293130"/>
                <a:gd name="connsiteY1" fmla="*/ 1514920 h 3994411"/>
                <a:gd name="connsiteX2" fmla="*/ 4866385 w 5293130"/>
                <a:gd name="connsiteY2" fmla="*/ 1521909 h 3994411"/>
                <a:gd name="connsiteX3" fmla="*/ 4922506 w 5293130"/>
                <a:gd name="connsiteY3" fmla="*/ 1527743 h 3994411"/>
                <a:gd name="connsiteX4" fmla="*/ 5293130 w 5293130"/>
                <a:gd name="connsiteY4" fmla="*/ 1996689 h 3994411"/>
                <a:gd name="connsiteX5" fmla="*/ 4922506 w 5293130"/>
                <a:gd name="connsiteY5" fmla="*/ 2465635 h 3994411"/>
                <a:gd name="connsiteX6" fmla="*/ 4866385 w 5293130"/>
                <a:gd name="connsiteY6" fmla="*/ 2471469 h 3994411"/>
                <a:gd name="connsiteX7" fmla="*/ 4866385 w 5293130"/>
                <a:gd name="connsiteY7" fmla="*/ 2479491 h 3994411"/>
                <a:gd name="connsiteX8" fmla="*/ 0 w 5293130"/>
                <a:gd name="connsiteY8" fmla="*/ 3994411 h 399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3130" h="3994411">
                  <a:moveTo>
                    <a:pt x="0" y="0"/>
                  </a:moveTo>
                  <a:lnTo>
                    <a:pt x="4866385" y="1514920"/>
                  </a:lnTo>
                  <a:lnTo>
                    <a:pt x="4866385" y="1521909"/>
                  </a:lnTo>
                  <a:lnTo>
                    <a:pt x="4922506" y="1527743"/>
                  </a:lnTo>
                  <a:cubicBezTo>
                    <a:pt x="5134021" y="1572377"/>
                    <a:pt x="5293130" y="1765372"/>
                    <a:pt x="5293130" y="1996689"/>
                  </a:cubicBezTo>
                  <a:cubicBezTo>
                    <a:pt x="5293130" y="2228007"/>
                    <a:pt x="5134021" y="2421001"/>
                    <a:pt x="4922506" y="2465635"/>
                  </a:cubicBezTo>
                  <a:lnTo>
                    <a:pt x="4866385" y="2471469"/>
                  </a:lnTo>
                  <a:lnTo>
                    <a:pt x="4866385" y="2479491"/>
                  </a:lnTo>
                  <a:lnTo>
                    <a:pt x="0" y="399441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  <a:lumMod val="0"/>
                    <a:lumOff val="10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shade val="67500"/>
                    <a:satMod val="115000"/>
                    <a:alpha val="20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28575"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6822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9EE5E9-0627-1EE1-390E-0A752AA5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2" y="232356"/>
            <a:ext cx="2871944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FBB64D-CB2B-4F0D-0535-4F23D06C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376" y="232356"/>
            <a:ext cx="6522176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71F2E4E-C862-9733-8F7A-793A8E224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61" y="3745645"/>
            <a:ext cx="289213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BD6504-C1E3-120D-3014-41B88CD31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23" y="3745644"/>
            <a:ext cx="6519829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875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2F4DF5-B57C-8C6E-E596-43B4C2AF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40" y="1119618"/>
            <a:ext cx="9282180" cy="506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30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6BCB-D860-CED8-C940-052564691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ED090D-03DF-AA1A-EFDA-FCA08382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Initial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</p:spPr>
            <p:txBody>
              <a:bodyPr>
                <a:normAutofit fontScale="55000" lnSpcReduction="20000"/>
              </a:bodyPr>
              <a:lstStyle/>
              <a:p>
                <a:pPr marL="514350" indent="-51435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Charged tracks: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altLang="zh-CN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𝑥𝑦</m:t>
                            </m:r>
                          </m:sub>
                        </m:sSub>
                      </m:e>
                    </m:d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&lt;1 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𝑐𝑚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&lt;10 </m:t>
                    </m:r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(not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</m:acc>
                    <m:r>
                      <a:rPr lang="en-US" altLang="zh-CN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decay)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0.93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𝑔𝑜𝑜𝑑</m:t>
                        </m:r>
                      </m:sub>
                    </m:sSub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CN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Sup>
                      <m:sSub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𝑐ℎ𝑎𝑟𝑔𝑒</m:t>
                        </m:r>
                      </m:sub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𝑡𝑜𝑡</m:t>
                        </m:r>
                      </m:sup>
                    </m:sSubSup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PID: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tracks are assigned to the particle type with the highest confidence level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Good photons: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𝑇𝐷𝐶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≤14</m:t>
                    </m:r>
                  </m:oMath>
                </a14:m>
                <a:endParaRPr lang="en-US" altLang="zh-CN" sz="2600" b="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Barrel: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&gt;25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  <a:spcBef>
                    <a:spcPts val="0"/>
                  </a:spcBef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End cap: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&gt;50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0.86&lt;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Vertex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pair is fitted to a common vertex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zh-CN" altLang="en-US" sz="2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reconstruction: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Combining pairs of  photons by kinematic fit with </a:t>
                </a:r>
                <a14:m>
                  <m:oMath xmlns:m="http://schemas.openxmlformats.org/officeDocument/2006/math">
                    <m:r>
                      <a:rPr lang="zh-CN" altLang="en-US" sz="26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  <m:sup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&lt;20,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Kinematic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4-momentum conservation constraint (4C) + </a:t>
                </a:r>
                <a14:m>
                  <m:oMath xmlns:m="http://schemas.openxmlformats.org/officeDocument/2006/math">
                    <m:r>
                      <a:rPr lang="zh-CN" altLang="en-US" sz="2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 (1C×2) kinematic fit under hypothesis of </a:t>
                </a:r>
                <a14:m>
                  <m:oMath xmlns:m="http://schemas.openxmlformats.org/officeDocument/2006/math">
                    <m:r>
                      <a:rPr lang="zh-CN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  <a:blipFill>
                <a:blip r:embed="rId3"/>
                <a:stretch>
                  <a:fillRect l="-163" t="-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870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DB43C3-6BE9-B384-90AD-7DFB5B4C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D1E6C3-9B67-E223-2A55-0FBAB9DF9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B54DE-3430-E19F-AE95-3D375DF2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023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26E24-672E-68AD-A158-36EEFD58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0CA29D-71A9-7F04-ECBB-E309D2E81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96FB63-C878-0FD7-902F-B1BC636D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744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D1C16-44ED-CC84-5898-B8C165DA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6BE4AF-427C-D6E3-5286-8EF9AC8AD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D746CCC-DD58-1AE2-A7F3-CB5B12F6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612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7240AEF-196B-86C7-6FFB-9A9C5096CA7D}"/>
              </a:ext>
            </a:extLst>
          </p:cNvPr>
          <p:cNvSpPr txBox="1"/>
          <p:nvPr/>
        </p:nvSpPr>
        <p:spPr>
          <a:xfrm>
            <a:off x="609572" y="1613530"/>
            <a:ext cx="10604768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work: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Modify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and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mske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it able to use with CGEM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Fix bugs of the package and release it under BOSS800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Generate single particle datasets for further analysis     ongoing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……Further analysis</a:t>
            </a:r>
          </a:p>
        </p:txBody>
      </p:sp>
    </p:spTree>
    <p:extLst>
      <p:ext uri="{BB962C8B-B14F-4D97-AF65-F5344CB8AC3E}">
        <p14:creationId xmlns:p14="http://schemas.microsoft.com/office/powerpoint/2010/main" val="173887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3E4F-8853-6993-EB21-3BA63978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B71BF-61EB-93E7-9DC7-99F424B0C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/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sub>
                      </m:sSub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𝟎𝟑𝟖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𝑮𝒆𝑽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blipFill>
                <a:blip r:embed="rId3"/>
                <a:stretch>
                  <a:fillRect b="-10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/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𝟎𝟖𝟓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𝐨𝐫</m:t>
                      </m:r>
                    </m:oMath>
                  </m:oMathPara>
                </a14:m>
                <a:endParaRPr lang="en-US" altLang="zh-CN" sz="2400" b="1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𝟏𝟎𝟖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blipFill>
                <a:blip r:embed="rId4"/>
                <a:stretch>
                  <a:fillRect b="-3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AB4A153-003E-5F81-353E-D9F4F973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372" y="1426957"/>
            <a:ext cx="3763009" cy="27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6025AE-DC81-09BC-28AF-506C98520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9992" y="1426957"/>
            <a:ext cx="3856663" cy="27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9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20BE8-B9B4-639A-29D9-EE1E5E435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63092A-871D-6881-7219-3061B12AB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/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FOM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/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blipFill>
                <a:blip r:embed="rId4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B34C7DF-6080-53D0-C087-FE0287DC7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398" y="2576140"/>
            <a:ext cx="3833816" cy="2700000"/>
          </a:xfrm>
          <a:prstGeom prst="rect">
            <a:avLst/>
          </a:prstGeom>
        </p:spPr>
      </p:pic>
      <p:pic>
        <p:nvPicPr>
          <p:cNvPr id="3" name="图片 2" descr="直方图&#10;&#10;AI 生成的内容可能不正确。">
            <a:extLst>
              <a:ext uri="{FF2B5EF4-FFF2-40B4-BE49-F238E27FC236}">
                <a16:creationId xmlns:a16="http://schemas.microsoft.com/office/drawing/2014/main" id="{9C9B9F29-8372-6BCB-EFF2-633378F1B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570" y="2576140"/>
            <a:ext cx="376464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8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56F0-74D5-7B5E-5395-3F72FFCE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70BD62-7D43-AE24-C4F4-D8AAAA46B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79" y="920287"/>
            <a:ext cx="4202550" cy="30447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FEF72E-AAE9-1297-12BB-52BB22759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908" y="3039363"/>
            <a:ext cx="4278594" cy="30929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E7C696-9A3E-5B46-0F16-1DF24008B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09" y="1047729"/>
            <a:ext cx="3870101" cy="27899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29CB4F-F9CB-ED01-8688-5EA103893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71" y="4158290"/>
            <a:ext cx="3448075" cy="3000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1604F5D-8C21-37B4-DB2B-A6CC82DC6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734" y="2494134"/>
            <a:ext cx="3462363" cy="3000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674C57E-BD95-6F2E-93EB-E9A42122C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5426" y="4124953"/>
            <a:ext cx="3429025" cy="333377"/>
          </a:xfrm>
          <a:prstGeom prst="rect">
            <a:avLst/>
          </a:prstGeom>
        </p:spPr>
      </p:pic>
      <p:sp>
        <p:nvSpPr>
          <p:cNvPr id="18" name="标题 1">
            <a:extLst>
              <a:ext uri="{FF2B5EF4-FFF2-40B4-BE49-F238E27FC236}">
                <a16:creationId xmlns:a16="http://schemas.microsoft.com/office/drawing/2014/main" id="{02B3E612-8636-1541-DC60-02AA86F5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22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2997</TotalTime>
  <Words>1550</Words>
  <Application>Microsoft Office PowerPoint</Application>
  <PresentationFormat>宽屏</PresentationFormat>
  <Paragraphs>303</Paragraphs>
  <Slides>63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63</vt:i4>
      </vt:variant>
    </vt:vector>
  </HeadingPairs>
  <TitlesOfParts>
    <vt:vector size="71" baseType="lpstr">
      <vt:lpstr>等线</vt:lpstr>
      <vt:lpstr>等线 Light</vt:lpstr>
      <vt:lpstr>微软雅黑</vt:lpstr>
      <vt:lpstr>Arial</vt:lpstr>
      <vt:lpstr>Cambria Math</vt:lpstr>
      <vt:lpstr>Times New Roman</vt:lpstr>
      <vt:lpstr>Wingdings</vt:lpstr>
      <vt:lpstr>Office 主题​​</vt:lpstr>
      <vt:lpstr>Study of ψ(3686)→ϕηη</vt:lpstr>
      <vt:lpstr>Outline</vt:lpstr>
      <vt:lpstr>Motivation</vt:lpstr>
      <vt:lpstr>Decay Chain</vt:lpstr>
      <vt:lpstr>Data Sample and MC Simulation</vt:lpstr>
      <vt:lpstr>Initial Event Selection Criteria</vt:lpstr>
      <vt:lpstr>Other Event Selection Criteria</vt:lpstr>
      <vt:lpstr>Other Event Selection Criteria</vt:lpstr>
      <vt:lpstr>Other Event Selection Criteria</vt:lpstr>
      <vt:lpstr>Topology Analysis</vt:lpstr>
      <vt:lpstr>Data Distribution</vt:lpstr>
      <vt:lpstr>Topology Analysis</vt:lpstr>
      <vt:lpstr>Data Distribution</vt:lpstr>
      <vt:lpstr>Continuum Background</vt:lpstr>
      <vt:lpstr>Continuum Background</vt:lpstr>
      <vt:lpstr>Data Distribution</vt:lpstr>
      <vt:lpstr>Data Distribution</vt:lpstr>
      <vt:lpstr>Candidate States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Baseline solution (rejected)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Training Loss</vt:lpstr>
      <vt:lpstr>Track efficiency and purity</vt:lpstr>
      <vt:lpstr>Hit efficiency of MDC &amp; CGEM</vt:lpstr>
      <vt:lpstr>Introduction of GNN</vt:lpstr>
      <vt:lpstr>PowerPoint 演示文稿</vt:lpstr>
      <vt:lpstr>PowerPoint 演示文稿</vt:lpstr>
      <vt:lpstr>PowerPoint 演示文稿</vt:lpstr>
      <vt:lpstr>PowerPoint 演示文稿</vt:lpstr>
      <vt:lpstr>Event display</vt:lpstr>
      <vt:lpstr>PowerPoint 演示文稿</vt:lpstr>
      <vt:lpstr>Track / CGEM hit / MDC hit - Efficiency</vt:lpstr>
      <vt:lpstr>CGEM hit / MDC hit - Purity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者 观测</dc:creator>
  <cp:lastModifiedBy>者 观测</cp:lastModifiedBy>
  <cp:revision>128</cp:revision>
  <dcterms:created xsi:type="dcterms:W3CDTF">2024-11-06T22:18:16Z</dcterms:created>
  <dcterms:modified xsi:type="dcterms:W3CDTF">2026-06-30T11:33:12Z</dcterms:modified>
</cp:coreProperties>
</file>