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3" r:id="rId3"/>
    <p:sldId id="274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28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E0B4"/>
    <a:srgbClr val="00B1F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18" autoAdjust="0"/>
  </p:normalViewPr>
  <p:slideViewPr>
    <p:cSldViewPr>
      <p:cViewPr varScale="1">
        <p:scale>
          <a:sx n="107" d="100"/>
          <a:sy n="107" d="100"/>
        </p:scale>
        <p:origin x="714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BA657-D3C3-4118-9FF2-5FF80C9C85C4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917460-AB6D-4B17-A35C-AA5DDEDF4A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071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7D832-7D99-44C8-A731-896AE314794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19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aseline="0" dirty="0"/>
              <a:t>CSNS </a:t>
            </a:r>
            <a:r>
              <a:rPr lang="en-US" altLang="zh-CN" dirty="0"/>
              <a:t>II</a:t>
            </a:r>
            <a:r>
              <a:rPr lang="zh-CN" altLang="en-US" dirty="0"/>
              <a:t>工程已通过国家审批，今年正式开工建设。直线加速器采用低温超导加速技术将负氢粒子从</a:t>
            </a:r>
            <a:r>
              <a:rPr lang="en-US" altLang="zh-CN" dirty="0"/>
              <a:t>80MeV</a:t>
            </a:r>
            <a:r>
              <a:rPr lang="zh-CN" altLang="en-US" dirty="0"/>
              <a:t>提升至</a:t>
            </a:r>
            <a:r>
              <a:rPr lang="en-US" altLang="zh-CN" dirty="0"/>
              <a:t>300MeV</a:t>
            </a:r>
            <a:r>
              <a:rPr lang="zh-CN" altLang="en-US" dirty="0"/>
              <a:t>，快同步循环加速器增加多个磁合金腔，进一步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提高束流通过率和</a:t>
            </a:r>
            <a:r>
              <a:rPr lang="zh-CN" altLang="en-US" dirty="0"/>
              <a:t>降低束流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损失，由此看出，高频系统的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LLRF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是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CSNS II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加速器稳定运行的关键之一，为此，定时系统的顶层方案设计应符合主流架构基础上优先考虑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LLRF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需求。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917460-AB6D-4B17-A35C-AA5DDEDF4A0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804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460-AB6D-4B17-A35C-AA5DDEDF4A0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053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art-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7"/>
          <p:cNvSpPr/>
          <p:nvPr userDrawn="1"/>
        </p:nvSpPr>
        <p:spPr>
          <a:xfrm>
            <a:off x="0" y="6"/>
            <a:ext cx="12192000" cy="765175"/>
          </a:xfrm>
          <a:prstGeom prst="rect">
            <a:avLst/>
          </a:prstGeom>
          <a:solidFill>
            <a:srgbClr val="071F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pic>
        <p:nvPicPr>
          <p:cNvPr id="4" name="图片 8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1015" y="160344"/>
            <a:ext cx="12827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23973" y="182086"/>
            <a:ext cx="10479275" cy="582619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911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6">
            <a:extLst>
              <a:ext uri="{FF2B5EF4-FFF2-40B4-BE49-F238E27FC236}">
                <a16:creationId xmlns:a16="http://schemas.microsoft.com/office/drawing/2014/main" id="{D136FB63-6B36-4C91-BC62-1E2B68D15A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0DA3A7B-4D14-4102-8EBA-44D88B299411}"/>
              </a:ext>
            </a:extLst>
          </p:cNvPr>
          <p:cNvSpPr/>
          <p:nvPr userDrawn="1"/>
        </p:nvSpPr>
        <p:spPr>
          <a:xfrm>
            <a:off x="0" y="1833569"/>
            <a:ext cx="12192000" cy="2363787"/>
          </a:xfrm>
          <a:prstGeom prst="rect">
            <a:avLst/>
          </a:prstGeom>
          <a:solidFill>
            <a:srgbClr val="071F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3">
              <a:solidFill>
                <a:srgbClr val="F6D265"/>
              </a:solidFill>
            </a:endParaRPr>
          </a:p>
        </p:txBody>
      </p:sp>
      <p:pic>
        <p:nvPicPr>
          <p:cNvPr id="11" name="图片 9">
            <a:extLst>
              <a:ext uri="{FF2B5EF4-FFF2-40B4-BE49-F238E27FC236}">
                <a16:creationId xmlns:a16="http://schemas.microsoft.com/office/drawing/2014/main" id="{B179492D-9B93-4CC0-B32A-6391E20C6E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7" y="68269"/>
            <a:ext cx="11334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使用机器学习对CSNS加速器数据进行分析和研究课题推进讨论">
            <a:extLst>
              <a:ext uri="{FF2B5EF4-FFF2-40B4-BE49-F238E27FC236}">
                <a16:creationId xmlns:a16="http://schemas.microsoft.com/office/drawing/2014/main" id="{3A86AF0B-D957-4EFC-AA62-67CA8122BB5A}"/>
              </a:ext>
            </a:extLst>
          </p:cNvPr>
          <p:cNvSpPr txBox="1">
            <a:spLocks/>
          </p:cNvSpPr>
          <p:nvPr userDrawn="1"/>
        </p:nvSpPr>
        <p:spPr>
          <a:xfrm>
            <a:off x="505839" y="2335689"/>
            <a:ext cx="11089532" cy="1470026"/>
          </a:xfrm>
          <a:prstGeom prst="rect">
            <a:avLst/>
          </a:prstGeom>
          <a:ln w="9525">
            <a:round/>
          </a:ln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algn="ctr" defTabSz="47320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036">
                <a:solidFill>
                  <a:srgbClr val="A82821"/>
                </a:solidFill>
              </a:defRPr>
            </a:pPr>
            <a:endParaRPr lang="zh-CN" altLang="en-US" sz="2700" kern="1200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彭娜">
            <a:extLst>
              <a:ext uri="{FF2B5EF4-FFF2-40B4-BE49-F238E27FC236}">
                <a16:creationId xmlns:a16="http://schemas.microsoft.com/office/drawing/2014/main" id="{0FD30849-71AA-4EA3-B52B-84E49D597D6C}"/>
              </a:ext>
            </a:extLst>
          </p:cNvPr>
          <p:cNvSpPr txBox="1"/>
          <p:nvPr userDrawn="1"/>
        </p:nvSpPr>
        <p:spPr>
          <a:xfrm>
            <a:off x="2774597" y="4385775"/>
            <a:ext cx="6618171" cy="527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4289" rIns="34289">
            <a:spAutoFit/>
          </a:bodyPr>
          <a:lstStyle>
            <a:lvl1pPr algn="ctr">
              <a:spcBef>
                <a:spcPts val="400"/>
              </a:spcBef>
              <a:defRPr sz="2000" u="sng"/>
            </a:lvl1pPr>
          </a:lstStyle>
          <a:p>
            <a:pPr>
              <a:lnSpc>
                <a:spcPct val="150000"/>
              </a:lnSpc>
            </a:pPr>
            <a:endParaRPr lang="en-US" altLang="zh-CN" sz="2100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660266E-FE7D-4C3B-8728-98BE842BA3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76327" y="5824116"/>
            <a:ext cx="3414712" cy="413605"/>
          </a:xfrm>
        </p:spPr>
        <p:txBody>
          <a:bodyPr>
            <a:noAutofit/>
          </a:bodyPr>
          <a:lstStyle>
            <a:lvl1pPr marL="0" indent="0" algn="ctr">
              <a:buNone/>
              <a:defRPr sz="2100">
                <a:solidFill>
                  <a:srgbClr val="071F65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3471E52-5E5C-4CB4-8882-AE8FA099043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867400"/>
            <a:ext cx="12192000" cy="97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493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6">
            <a:extLst>
              <a:ext uri="{FF2B5EF4-FFF2-40B4-BE49-F238E27FC236}">
                <a16:creationId xmlns:a16="http://schemas.microsoft.com/office/drawing/2014/main" id="{2DCC52E2-B44C-4347-91A4-17A456B4B2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0" y="5105400"/>
            <a:ext cx="9144000" cy="914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sz="2400" b="1"/>
              <a:t>2026 MicroTCA/ATCA Workshop for Large Scientific Facility Control</a:t>
            </a:r>
            <a:br/>
            <a:r>
              <a:rPr sz="2400" b="1"/>
              <a:t>Sep.14-Sep.17 2026, HEPS Campus, Huairou, Beijing, China</a:t>
            </a:r>
          </a:p>
          <a:p>
            <a:pPr>
              <a:lnSpc>
                <a:spcPct val="100000"/>
              </a:lnSpc>
            </a:pPr>
            <a:endParaRPr sz="2400" b="1"/>
          </a:p>
          <a:p>
            <a:pPr>
              <a:lnSpc>
                <a:spcPct val="100000"/>
              </a:lnSpc>
            </a:pPr>
            <a:endParaRPr lang="zh-CN" altLang="en-US" sz="2400" b="1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DAF36B7-5789-4736-BE1B-69E6F6AE1205}"/>
              </a:ext>
            </a:extLst>
          </p:cNvPr>
          <p:cNvSpPr/>
          <p:nvPr/>
        </p:nvSpPr>
        <p:spPr>
          <a:xfrm>
            <a:off x="876300" y="2346031"/>
            <a:ext cx="1066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3600" kern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Design and Application of a MicroTCA.4-Based Embedded Event Receiver for CSNS-II</a:t>
            </a:r>
            <a:endParaRPr lang="zh-CN" altLang="en-US" kern="0" dirty="0">
              <a:solidFill>
                <a:schemeClr val="bg1"/>
              </a:solidFill>
            </a:endParaRPr>
          </a:p>
        </p:txBody>
      </p:sp>
      <p:sp>
        <p:nvSpPr>
          <p:cNvPr id="4" name="文本占位符 6">
            <a:extLst>
              <a:ext uri="{FF2B5EF4-FFF2-40B4-BE49-F238E27FC236}">
                <a16:creationId xmlns:a16="http://schemas.microsoft.com/office/drawing/2014/main" id="{0768737E-DD29-4A92-92B7-AC80DB188467}"/>
              </a:ext>
            </a:extLst>
          </p:cNvPr>
          <p:cNvSpPr txBox="1">
            <a:spLocks/>
          </p:cNvSpPr>
          <p:nvPr/>
        </p:nvSpPr>
        <p:spPr>
          <a:xfrm>
            <a:off x="1752600" y="4495805"/>
            <a:ext cx="8915400" cy="736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100" kern="1200">
                <a:solidFill>
                  <a:srgbClr val="071F65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/>
              <a:t>Sinong Cheng*</a:t>
            </a:r>
            <a:r>
              <a:rPr lang="en-US" altLang="zh-CN" sz="2400"/>
              <a:t>, Peng Zhu, Yuliang Zhang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20308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802AF0-6E82-4368-9C49-8DA3BB074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9386"/>
            <a:ext cx="10479275" cy="582619"/>
          </a:xfrm>
        </p:spPr>
        <p:txBody>
          <a:bodyPr/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CSNS Timing System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EA287B1-663B-48D1-A1FE-318F9B153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150349"/>
            <a:ext cx="6019800" cy="465990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AE57B13-EB7D-4379-8343-1A80F44886F5}"/>
              </a:ext>
            </a:extLst>
          </p:cNvPr>
          <p:cNvSpPr/>
          <p:nvPr/>
        </p:nvSpPr>
        <p:spPr>
          <a:xfrm>
            <a:off x="381000" y="5820612"/>
            <a:ext cx="1005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timing system using an Event system, that the event generator (EVG) and event receivers (EVR) as the main structures  of a multi-level star structure.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721853"/>
            <a:ext cx="50186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 VME architecture @ MRF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72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1A69C3-366D-40D5-B88C-53197905B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82086"/>
            <a:ext cx="10667999" cy="582619"/>
          </a:xfrm>
        </p:spPr>
        <p:txBody>
          <a:bodyPr/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Requirements of CSNS-II Timing System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" b="12"/>
          <a:stretch>
            <a:fillRect/>
          </a:stretch>
        </p:blipFill>
        <p:spPr>
          <a:xfrm>
            <a:off x="2286000" y="762000"/>
            <a:ext cx="7113264" cy="2514600"/>
          </a:xfrm>
          <a:prstGeom prst="rect">
            <a:avLst/>
          </a:prstGeom>
        </p:spPr>
      </p:pic>
      <p:sp>
        <p:nvSpPr>
          <p:cNvPr id="4" name="文本框 2"/>
          <p:cNvSpPr txBox="1"/>
          <p:nvPr/>
        </p:nvSpPr>
        <p:spPr>
          <a:xfrm>
            <a:off x="485917" y="794327"/>
            <a:ext cx="2489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CSNS &amp; CSNS II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26"/>
          <p:cNvSpPr txBox="1"/>
          <p:nvPr/>
        </p:nvSpPr>
        <p:spPr>
          <a:xfrm>
            <a:off x="3245510" y="3821722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80MeV</a:t>
            </a:r>
            <a:endParaRPr lang="zh-CN" altLang="en-US" dirty="0"/>
          </a:p>
        </p:txBody>
      </p:sp>
      <p:sp>
        <p:nvSpPr>
          <p:cNvPr id="18" name="矩形 27"/>
          <p:cNvSpPr/>
          <p:nvPr/>
        </p:nvSpPr>
        <p:spPr bwMode="auto">
          <a:xfrm>
            <a:off x="4265635" y="3907842"/>
            <a:ext cx="1511300" cy="450069"/>
          </a:xfrm>
          <a:prstGeom prst="rect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宋体" pitchFamily="2" charset="-122"/>
              </a:rPr>
              <a:t>324MHz Spoke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宋体" pitchFamily="2" charset="-122"/>
              </a:rPr>
              <a:t>Cavities</a:t>
            </a:r>
            <a:endParaRPr lang="zh-CN" altLang="en-US" sz="1400" dirty="0"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19" name="矩形 28"/>
          <p:cNvSpPr/>
          <p:nvPr/>
        </p:nvSpPr>
        <p:spPr bwMode="auto">
          <a:xfrm>
            <a:off x="6139957" y="3907842"/>
            <a:ext cx="1511300" cy="450069"/>
          </a:xfrm>
          <a:prstGeom prst="rect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宋体" pitchFamily="2" charset="-122"/>
              </a:rPr>
              <a:t>648MHz elliptical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Arial" panose="020B0604020202020204" pitchFamily="34" charset="0"/>
                <a:ea typeface="宋体" pitchFamily="2" charset="-122"/>
              </a:rPr>
              <a:t>Cavities</a:t>
            </a:r>
            <a:endParaRPr lang="zh-CN" altLang="en-US" sz="1400" dirty="0">
              <a:latin typeface="Arial" panose="020B0604020202020204" pitchFamily="34" charset="0"/>
              <a:ea typeface="宋体" pitchFamily="2" charset="-122"/>
            </a:endParaRPr>
          </a:p>
        </p:txBody>
      </p:sp>
      <p:cxnSp>
        <p:nvCxnSpPr>
          <p:cNvPr id="20" name="直接连接符 29"/>
          <p:cNvCxnSpPr/>
          <p:nvPr/>
        </p:nvCxnSpPr>
        <p:spPr bwMode="auto">
          <a:xfrm>
            <a:off x="3141017" y="4116025"/>
            <a:ext cx="1124623" cy="0"/>
          </a:xfrm>
          <a:prstGeom prst="lin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直接连接符 30"/>
          <p:cNvCxnSpPr/>
          <p:nvPr/>
        </p:nvCxnSpPr>
        <p:spPr bwMode="auto">
          <a:xfrm>
            <a:off x="5776935" y="4116025"/>
            <a:ext cx="363022" cy="0"/>
          </a:xfrm>
          <a:prstGeom prst="lin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文本框 31"/>
          <p:cNvSpPr txBox="1"/>
          <p:nvPr/>
        </p:nvSpPr>
        <p:spPr>
          <a:xfrm>
            <a:off x="5403150" y="433683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154MeV</a:t>
            </a:r>
            <a:endParaRPr lang="zh-CN" altLang="en-US" dirty="0"/>
          </a:p>
        </p:txBody>
      </p:sp>
      <p:sp>
        <p:nvSpPr>
          <p:cNvPr id="23" name="文本框 32"/>
          <p:cNvSpPr txBox="1"/>
          <p:nvPr/>
        </p:nvSpPr>
        <p:spPr>
          <a:xfrm>
            <a:off x="7807803" y="3805669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303MeV</a:t>
            </a:r>
            <a:endParaRPr lang="zh-CN" altLang="en-US" dirty="0"/>
          </a:p>
        </p:txBody>
      </p:sp>
      <p:cxnSp>
        <p:nvCxnSpPr>
          <p:cNvPr id="24" name="直接连接符 33"/>
          <p:cNvCxnSpPr/>
          <p:nvPr/>
        </p:nvCxnSpPr>
        <p:spPr bwMode="auto">
          <a:xfrm>
            <a:off x="7651262" y="4116025"/>
            <a:ext cx="728189" cy="0"/>
          </a:xfrm>
          <a:prstGeom prst="lin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文本框 34"/>
          <p:cNvSpPr txBox="1"/>
          <p:nvPr/>
        </p:nvSpPr>
        <p:spPr>
          <a:xfrm>
            <a:off x="6490655" y="4451042"/>
            <a:ext cx="2395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To rise the beam power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6" name="矩形 1"/>
          <p:cNvSpPr/>
          <p:nvPr/>
        </p:nvSpPr>
        <p:spPr bwMode="auto">
          <a:xfrm>
            <a:off x="4222498" y="3721308"/>
            <a:ext cx="4850985" cy="1099069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28" name="矩形: 圆角 35"/>
          <p:cNvSpPr/>
          <p:nvPr/>
        </p:nvSpPr>
        <p:spPr bwMode="auto">
          <a:xfrm>
            <a:off x="8527469" y="5148261"/>
            <a:ext cx="1743601" cy="1344250"/>
          </a:xfrm>
          <a:prstGeom prst="roundRect">
            <a:avLst>
              <a:gd name="adj" fmla="val 38506"/>
            </a:avLst>
          </a:prstGeom>
          <a:noFill/>
          <a:ln w="28575" cap="flat" cmpd="sng" algn="ctr">
            <a:solidFill>
              <a:srgbClr val="0092D2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29" name="矩形 41"/>
          <p:cNvSpPr/>
          <p:nvPr/>
        </p:nvSpPr>
        <p:spPr bwMode="auto">
          <a:xfrm>
            <a:off x="9209710" y="5084096"/>
            <a:ext cx="72000" cy="108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30" name="矩形 44"/>
          <p:cNvSpPr/>
          <p:nvPr/>
        </p:nvSpPr>
        <p:spPr bwMode="auto">
          <a:xfrm>
            <a:off x="9561590" y="5085083"/>
            <a:ext cx="72000" cy="108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31" name="矩形 45"/>
          <p:cNvSpPr/>
          <p:nvPr/>
        </p:nvSpPr>
        <p:spPr bwMode="auto">
          <a:xfrm rot="5400000">
            <a:off x="10225477" y="5553881"/>
            <a:ext cx="72000" cy="108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32" name="矩形 46"/>
          <p:cNvSpPr/>
          <p:nvPr/>
        </p:nvSpPr>
        <p:spPr bwMode="auto">
          <a:xfrm rot="5400000">
            <a:off x="8493169" y="5542431"/>
            <a:ext cx="72000" cy="108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33" name="矩形 47"/>
          <p:cNvSpPr/>
          <p:nvPr/>
        </p:nvSpPr>
        <p:spPr bwMode="auto">
          <a:xfrm rot="5400000">
            <a:off x="8493169" y="5784648"/>
            <a:ext cx="72000" cy="108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34" name="矩形 48"/>
          <p:cNvSpPr/>
          <p:nvPr/>
        </p:nvSpPr>
        <p:spPr bwMode="auto">
          <a:xfrm rot="5400000">
            <a:off x="8493169" y="5877091"/>
            <a:ext cx="72000" cy="108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35" name="矩形 49"/>
          <p:cNvSpPr/>
          <p:nvPr/>
        </p:nvSpPr>
        <p:spPr bwMode="auto">
          <a:xfrm rot="5400000">
            <a:off x="8493169" y="5969535"/>
            <a:ext cx="72000" cy="108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36" name="矩形 50"/>
          <p:cNvSpPr/>
          <p:nvPr/>
        </p:nvSpPr>
        <p:spPr bwMode="auto">
          <a:xfrm rot="5400000">
            <a:off x="8493169" y="6061979"/>
            <a:ext cx="72000" cy="108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37" name="矩形 53"/>
          <p:cNvSpPr/>
          <p:nvPr/>
        </p:nvSpPr>
        <p:spPr bwMode="auto">
          <a:xfrm rot="5400000">
            <a:off x="10235989" y="5887586"/>
            <a:ext cx="72000" cy="108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38" name="矩形 54"/>
          <p:cNvSpPr/>
          <p:nvPr/>
        </p:nvSpPr>
        <p:spPr bwMode="auto">
          <a:xfrm>
            <a:off x="9087728" y="6426246"/>
            <a:ext cx="72000" cy="108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39" name="矩形 55"/>
          <p:cNvSpPr/>
          <p:nvPr/>
        </p:nvSpPr>
        <p:spPr bwMode="auto">
          <a:xfrm rot="5400000">
            <a:off x="8493169" y="5659753"/>
            <a:ext cx="72000" cy="108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40" name="矩形 65"/>
          <p:cNvSpPr/>
          <p:nvPr/>
        </p:nvSpPr>
        <p:spPr bwMode="auto">
          <a:xfrm rot="5400000">
            <a:off x="5959284" y="5545065"/>
            <a:ext cx="72000" cy="108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41" name="矩形 66"/>
          <p:cNvSpPr/>
          <p:nvPr/>
        </p:nvSpPr>
        <p:spPr bwMode="auto">
          <a:xfrm rot="5400000">
            <a:off x="5967774" y="5975069"/>
            <a:ext cx="72000" cy="1080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42" name="文本框 1024"/>
          <p:cNvSpPr txBox="1"/>
          <p:nvPr/>
        </p:nvSpPr>
        <p:spPr>
          <a:xfrm>
            <a:off x="6057774" y="5414399"/>
            <a:ext cx="1950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</a:t>
            </a:r>
            <a:r>
              <a:rPr lang="en-US" altLang="zh-CN" baseline="30000" dirty="0"/>
              <a:t>st</a:t>
            </a:r>
            <a:r>
              <a:rPr lang="en-US" altLang="zh-CN" dirty="0"/>
              <a:t> harmonic cavity</a:t>
            </a:r>
            <a:endParaRPr lang="zh-CN" altLang="en-US" dirty="0"/>
          </a:p>
        </p:txBody>
      </p:sp>
      <p:sp>
        <p:nvSpPr>
          <p:cNvPr id="43" name="文本框 68"/>
          <p:cNvSpPr txBox="1"/>
          <p:nvPr/>
        </p:nvSpPr>
        <p:spPr>
          <a:xfrm>
            <a:off x="6065229" y="5843152"/>
            <a:ext cx="1999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</a:t>
            </a:r>
            <a:r>
              <a:rPr lang="en-US" altLang="zh-CN" baseline="30000" dirty="0"/>
              <a:t>nd</a:t>
            </a:r>
            <a:r>
              <a:rPr lang="en-US" altLang="zh-CN" dirty="0"/>
              <a:t> harmonic cavity</a:t>
            </a:r>
            <a:endParaRPr lang="zh-CN" altLang="en-US" dirty="0"/>
          </a:p>
        </p:txBody>
      </p:sp>
      <p:sp>
        <p:nvSpPr>
          <p:cNvPr id="44" name="文本框 69"/>
          <p:cNvSpPr txBox="1"/>
          <p:nvPr/>
        </p:nvSpPr>
        <p:spPr>
          <a:xfrm>
            <a:off x="1793894" y="3510712"/>
            <a:ext cx="2306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LINAC LLRF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add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71"/>
          <p:cNvSpPr txBox="1"/>
          <p:nvPr/>
        </p:nvSpPr>
        <p:spPr>
          <a:xfrm>
            <a:off x="4401636" y="5076545"/>
            <a:ext cx="43240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3 additional 2nd harmonic (MA) cavities</a:t>
            </a:r>
            <a:endParaRPr lang="zh-CN" altLang="en-US" dirty="0"/>
          </a:p>
        </p:txBody>
      </p:sp>
      <p:sp>
        <p:nvSpPr>
          <p:cNvPr id="46" name="矩形 72"/>
          <p:cNvSpPr/>
          <p:nvPr/>
        </p:nvSpPr>
        <p:spPr bwMode="auto">
          <a:xfrm>
            <a:off x="4222498" y="5080050"/>
            <a:ext cx="6317209" cy="1479568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Arial" panose="020B0604020202020204" pitchFamily="34" charset="0"/>
              <a:ea typeface="宋体" pitchFamily="2" charset="-122"/>
            </a:endParaRPr>
          </a:p>
        </p:txBody>
      </p:sp>
      <p:sp>
        <p:nvSpPr>
          <p:cNvPr id="47" name="文本框 51"/>
          <p:cNvSpPr txBox="1"/>
          <p:nvPr/>
        </p:nvSpPr>
        <p:spPr>
          <a:xfrm>
            <a:off x="8953070" y="5650737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1.6GeV</a:t>
            </a:r>
            <a:endParaRPr lang="zh-CN" altLang="en-US" dirty="0"/>
          </a:p>
        </p:txBody>
      </p:sp>
      <p:cxnSp>
        <p:nvCxnSpPr>
          <p:cNvPr id="48" name="直接连接符 29"/>
          <p:cNvCxnSpPr/>
          <p:nvPr/>
        </p:nvCxnSpPr>
        <p:spPr bwMode="auto">
          <a:xfrm>
            <a:off x="8377952" y="4116025"/>
            <a:ext cx="695531" cy="0"/>
          </a:xfrm>
          <a:prstGeom prst="lin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直接连接符 29"/>
          <p:cNvCxnSpPr/>
          <p:nvPr/>
        </p:nvCxnSpPr>
        <p:spPr bwMode="auto">
          <a:xfrm>
            <a:off x="9015192" y="4116025"/>
            <a:ext cx="72541" cy="16846"/>
          </a:xfrm>
          <a:prstGeom prst="lin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Straight Arrow Connector 50"/>
          <p:cNvCxnSpPr>
            <a:endCxn id="30" idx="1"/>
          </p:cNvCxnSpPr>
          <p:nvPr/>
        </p:nvCxnSpPr>
        <p:spPr>
          <a:xfrm>
            <a:off x="9073478" y="4132871"/>
            <a:ext cx="488112" cy="1006212"/>
          </a:xfrm>
          <a:prstGeom prst="straightConnector1">
            <a:avLst/>
          </a:prstGeom>
          <a:ln w="22225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9"/>
          <p:cNvSpPr txBox="1"/>
          <p:nvPr/>
        </p:nvSpPr>
        <p:spPr>
          <a:xfrm>
            <a:off x="1793889" y="4900417"/>
            <a:ext cx="2473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RCS LLRF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upgrade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592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>
                <a:latin typeface="Times New Roman"/>
              </a:rPr>
              <a:t>Limitations of Existing Event Receivers</a:t>
            </a:r>
          </a:p>
        </p:txBody>
      </p:sp>
      <p:pic>
        <p:nvPicPr>
          <p:cNvPr id="3" name="Picture 2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960120"/>
            <a:ext cx="5486400" cy="21912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5760" y="3261112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FF0000"/>
                </a:solidFill>
                <a:latin typeface="Times New Roman"/>
              </a:rPr>
              <a:t>Existing CSNS timing hardware (VME-based)</a:t>
            </a:r>
          </a:p>
        </p:txBody>
      </p:sp>
      <p:pic>
        <p:nvPicPr>
          <p:cNvPr id="5" name="Picture 4" descr="evg_evr_fanout_fix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960120"/>
            <a:ext cx="5669280" cy="20195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26480" y="3089438"/>
            <a:ext cx="5669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FF0000"/>
                </a:solidFill>
                <a:latin typeface="Times New Roman"/>
              </a:rPr>
              <a:t>EVG / EVR / Fanout to devices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3946912"/>
            <a:ext cx="11430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1">
                <a:solidFill>
                  <a:srgbClr val="FF0000"/>
                </a:solidFill>
                <a:latin typeface="Times New Roman"/>
              </a:rPr>
              <a:t>Existing EVRs rely on an external CPU / VME controller for register access and control</a:t>
            </a:r>
          </a:p>
          <a:p>
            <a:pPr algn="l">
              <a:lnSpc>
                <a:spcPct val="135000"/>
              </a:lnSpc>
            </a:pPr>
            <a:r>
              <a:rPr sz="1700" b="1">
                <a:solidFill>
                  <a:srgbClr val="FF0000"/>
                </a:solidFill>
                <a:latin typeface="Times New Roman"/>
              </a:rPr>
              <a:t>-&gt; redundant per-station hardware, higher integration &amp; maintenance cost</a:t>
            </a:r>
          </a:p>
          <a:p>
            <a:pPr algn="l">
              <a:lnSpc>
                <a:spcPct val="135000"/>
              </a:lnSpc>
            </a:pPr>
            <a:r>
              <a:rPr sz="1700" b="1">
                <a:solidFill>
                  <a:srgbClr val="FF0000"/>
                </a:solidFill>
                <a:latin typeface="Times New Roman"/>
              </a:rPr>
              <a:t>-&gt; core devices (VME controller) obsolete, supply hard to sustain</a:t>
            </a:r>
          </a:p>
          <a:p>
            <a:pPr algn="l">
              <a:lnSpc>
                <a:spcPct val="135000"/>
              </a:lnSpc>
            </a:pPr>
            <a:r>
              <a:rPr sz="1700" b="1">
                <a:solidFill>
                  <a:srgbClr val="FF0000"/>
                </a:solidFill>
                <a:latin typeface="Times New Roman"/>
              </a:rPr>
              <a:t>Goal: a self-reliant, single-board embedded EVR on an indigenous MicroTCA.4 platform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>
                <a:latin typeface="Times New Roman"/>
              </a:rPr>
              <a:t>General Design of the Embedded EVR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41248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000000"/>
                </a:solidFill>
                <a:latin typeface="Times New Roman"/>
              </a:rPr>
              <a:t>Xilinx Zynq-7000 SoC (PS: dual-core ARM Cortex-A9 + PL: Kintex-7-class fabric); no dedicated CPU / MCH controller required for the timing function itself</a:t>
            </a:r>
          </a:p>
        </p:txBody>
      </p:sp>
      <p:pic>
        <p:nvPicPr>
          <p:cNvPr id="4" name="Picture 3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320"/>
            <a:ext cx="5120640" cy="37144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5241501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FF0000"/>
                </a:solidFill>
                <a:latin typeface="Times New Roman"/>
              </a:rPr>
              <a:t>Embedded EVR AMC block diagram (Zynq SoC)</a:t>
            </a:r>
          </a:p>
        </p:txBody>
      </p:sp>
      <p:pic>
        <p:nvPicPr>
          <p:cNvPr id="6" name="Picture 5" descr="image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691640"/>
            <a:ext cx="5852160" cy="35062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3600" y="5307619"/>
            <a:ext cx="5852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FF0000"/>
                </a:solidFill>
                <a:latin typeface="Times New Roman"/>
              </a:rPr>
              <a:t>One MicroTCA.4 chassis shared by Timing AMC and device AMCs (M-LVDS &amp; PCIe backplane)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>
                <a:latin typeface="Times New Roman"/>
              </a:rPr>
              <a:t>Embedded EVR Hardware</a:t>
            </a:r>
          </a:p>
        </p:txBody>
      </p:sp>
      <p:pic>
        <p:nvPicPr>
          <p:cNvPr id="3" name="Picture 2" descr="image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188720"/>
            <a:ext cx="4206240" cy="29382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5760" y="4236694"/>
            <a:ext cx="4206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FF0000"/>
                </a:solidFill>
                <a:latin typeface="Times New Roman"/>
              </a:rPr>
              <a:t>Embedded EVR AMC board (Zynq-7045)</a:t>
            </a:r>
          </a:p>
        </p:txBody>
      </p:sp>
      <p:pic>
        <p:nvPicPr>
          <p:cNvPr id="5" name="Picture 4" descr="fmc_board_fix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188720"/>
            <a:ext cx="2743200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00600" y="4956048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>
                <a:solidFill>
                  <a:srgbClr val="FF0000"/>
                </a:solidFill>
                <a:latin typeface="Times New Roman"/>
              </a:rPr>
              <a:t>Front-panel FMC board: 4 out / 2 in (LEMO), DS1023 delay chips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0" y="1371600"/>
            <a:ext cx="4114800" cy="3482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550" b="0">
                <a:solidFill>
                  <a:srgbClr val="000000"/>
                </a:solidFill>
                <a:latin typeface="Times New Roman"/>
              </a:rPr>
              <a:t>•  Core: Xilinx Zynq XC7Z045 SoC (dual ARM Cortex-A9 + programmable logic)</a:t>
            </a:r>
          </a:p>
          <a:p>
            <a:pPr algn="l">
              <a:lnSpc>
                <a:spcPct val="130000"/>
              </a:lnSpc>
            </a:pPr>
            <a:r>
              <a:rPr sz="1550" b="0">
                <a:solidFill>
                  <a:srgbClr val="000000"/>
                </a:solidFill>
                <a:latin typeface="Times New Roman"/>
              </a:rPr>
              <a:t>•  Optical event input: pluggable QSFP module, 1.62 Gbps line rate; GTX transceiver up to 9.72 Gbps</a:t>
            </a:r>
          </a:p>
          <a:p>
            <a:pPr algn="l">
              <a:lnSpc>
                <a:spcPct val="130000"/>
              </a:lnSpc>
            </a:pPr>
            <a:r>
              <a:rPr sz="1550" b="0">
                <a:solidFill>
                  <a:srgbClr val="000000"/>
                </a:solidFill>
                <a:latin typeface="Times New Roman"/>
              </a:rPr>
              <a:t>•  Dual 10 GbE ports for network management and data transfer</a:t>
            </a:r>
          </a:p>
          <a:p>
            <a:pPr algn="l">
              <a:lnSpc>
                <a:spcPct val="130000"/>
              </a:lnSpc>
            </a:pPr>
            <a:r>
              <a:rPr sz="1550" b="0">
                <a:solidFill>
                  <a:srgbClr val="000000"/>
                </a:solidFill>
                <a:latin typeface="Times New Roman"/>
              </a:rPr>
              <a:t>•  FMC (FPGA Mezzanine Card) interface for pulse I/O expansion</a:t>
            </a:r>
            <a:r>
              <a:rPr lang="en-US" altLang="zh-CN" sz="1550" b="0">
                <a:solidFill>
                  <a:srgbClr val="000000"/>
                </a:solidFill>
                <a:latin typeface="Times New Roman"/>
              </a:rPr>
              <a:t>,</a:t>
            </a:r>
            <a:r>
              <a:rPr lang="zh-CN" altLang="en-US" sz="1550" b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altLang="zh-CN" sz="1550" b="0">
                <a:solidFill>
                  <a:srgbClr val="000000"/>
                </a:solidFill>
                <a:latin typeface="Times New Roman"/>
              </a:rPr>
              <a:t>and </a:t>
            </a:r>
            <a:r>
              <a:rPr lang="en-US" altLang="zh-CN" sz="1600">
                <a:solidFill>
                  <a:srgbClr val="000000"/>
                </a:solidFill>
                <a:latin typeface="Times New Roman"/>
              </a:rPr>
              <a:t>gives 4 out / 2 in</a:t>
            </a:r>
            <a:endParaRPr sz="1550" b="0">
              <a:solidFill>
                <a:srgbClr val="000000"/>
              </a:solidFill>
              <a:latin typeface="Times New Roman"/>
            </a:endParaRPr>
          </a:p>
          <a:p>
            <a:pPr algn="l">
              <a:lnSpc>
                <a:spcPct val="130000"/>
              </a:lnSpc>
            </a:pPr>
            <a:r>
              <a:rPr sz="1550" b="0">
                <a:solidFill>
                  <a:srgbClr val="000000"/>
                </a:solidFill>
                <a:latin typeface="Times New Roman"/>
              </a:rPr>
              <a:t>•  AMC / MMC compliant with MicroTCA.4 hot-swap and management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>
                <a:latin typeface="Times New Roman"/>
              </a:rPr>
              <a:t>I/O Expansion via the Rear Transition Module (RTM)</a:t>
            </a:r>
          </a:p>
        </p:txBody>
      </p:sp>
      <p:pic>
        <p:nvPicPr>
          <p:cNvPr id="3" name="Picture 2" descr="rtm_optical_fix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51560"/>
            <a:ext cx="3291840" cy="4389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5550408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FF0000"/>
                </a:solidFill>
                <a:latin typeface="Times New Roman"/>
              </a:rPr>
              <a:t>Optical RTM: 8 TX + 1 RX (fiber)</a:t>
            </a:r>
          </a:p>
        </p:txBody>
      </p:sp>
      <p:pic>
        <p:nvPicPr>
          <p:cNvPr id="5" name="Picture 4" descr="rtm_electrical_fix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1051560"/>
            <a:ext cx="3291840" cy="43891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63440" y="5550408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FF0000"/>
                </a:solidFill>
                <a:latin typeface="Times New Roman"/>
              </a:rPr>
              <a:t>Electrical RTM: 12 out + 1 in (RX fiber)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1280160"/>
            <a:ext cx="3749039" cy="3063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>
                <a:solidFill>
                  <a:srgbClr val="000000"/>
                </a:solidFill>
                <a:latin typeface="Times New Roman"/>
              </a:rPr>
              <a:t>•  Same AMC, rear backplane connector accepts either RTM variant to scale I/O without redesigning the core board: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000000"/>
                </a:solidFill>
                <a:latin typeface="Times New Roman"/>
              </a:rPr>
              <a:t>•     Optical RTM -&gt; 8 optical outputs + 1 optical input</a:t>
            </a:r>
          </a:p>
          <a:p>
            <a:pPr>
              <a:lnSpc>
                <a:spcPct val="130000"/>
              </a:lnSpc>
            </a:pPr>
            <a:r>
              <a:rPr sz="1500" b="0">
                <a:solidFill>
                  <a:srgbClr val="000000"/>
                </a:solidFill>
                <a:latin typeface="Times New Roman"/>
              </a:rPr>
              <a:t>•     Electrical RTM -&gt; 12 electrical outputs + 1 </a:t>
            </a:r>
            <a:r>
              <a:rPr lang="en-US" altLang="zh-CN" sz="1500">
                <a:solidFill>
                  <a:srgbClr val="000000"/>
                </a:solidFill>
                <a:latin typeface="Times New Roman"/>
              </a:rPr>
              <a:t>electrical</a:t>
            </a:r>
            <a:r>
              <a:rPr sz="1500" b="0">
                <a:solidFill>
                  <a:srgbClr val="000000"/>
                </a:solidFill>
                <a:latin typeface="Times New Roman"/>
              </a:rPr>
              <a:t> input</a:t>
            </a:r>
          </a:p>
          <a:p>
            <a:pPr algn="l">
              <a:lnSpc>
                <a:spcPct val="130000"/>
              </a:lnSpc>
            </a:pPr>
            <a:r>
              <a:rPr sz="1500" b="0">
                <a:solidFill>
                  <a:srgbClr val="000000"/>
                </a:solidFill>
                <a:latin typeface="Times New Roman"/>
              </a:rPr>
              <a:t>•  Lets one embedded EVR platform serve both fiber-based and coax-based downstream devices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>
                <a:latin typeface="Times New Roman"/>
              </a:rPr>
              <a:t>Event Decoding and Trigger Generation Logic</a:t>
            </a:r>
          </a:p>
        </p:txBody>
      </p:sp>
      <p:pic>
        <p:nvPicPr>
          <p:cNvPr id="3" name="Picture 2" descr="image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71600"/>
            <a:ext cx="7315200" cy="31592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4640548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FF0000"/>
                </a:solidFill>
                <a:latin typeface="Times New Roman"/>
              </a:rPr>
              <a:t>On-chip logic analyzer capture of the decoded event-code stream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38160" y="1371600"/>
            <a:ext cx="3749039" cy="3298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000000"/>
                </a:solidFill>
                <a:latin typeface="Times New Roman"/>
              </a:rPr>
              <a:t>•  GTX CDR + byte/word alignment + 8B/10B decode -&gt; recovered event clock &amp; event code</a:t>
            </a:r>
          </a:p>
          <a:p>
            <a:pPr algn="l">
              <a:lnSpc>
                <a:spcPct val="125000"/>
              </a:lnSpc>
            </a:pPr>
            <a:r>
              <a:rPr sz="1400" b="0">
                <a:solidFill>
                  <a:srgbClr val="000000"/>
                </a:solidFill>
                <a:latin typeface="Times New Roman"/>
              </a:rPr>
              <a:t>•  Event FIFO buffers decoded codes; Mapping RAM converts event code -&gt; channel; Programmable Pulse block generates delay/width-configurable outputs</a:t>
            </a:r>
          </a:p>
          <a:p>
            <a:pPr algn="l">
              <a:lnSpc>
                <a:spcPct val="125000"/>
              </a:lnSpc>
            </a:pPr>
            <a:r>
              <a:rPr sz="1400" b="0">
                <a:solidFill>
                  <a:srgbClr val="000000"/>
                </a:solidFill>
                <a:latin typeface="Times New Roman"/>
              </a:rPr>
              <a:t>•  FPS Map: dynamic mapping between Distributed Bus (DBus) and pulse channels</a:t>
            </a:r>
          </a:p>
          <a:p>
            <a:pPr algn="l">
              <a:lnSpc>
                <a:spcPct val="125000"/>
              </a:lnSpc>
            </a:pPr>
            <a:r>
              <a:rPr sz="1400" b="0">
                <a:solidFill>
                  <a:srgbClr val="000000"/>
                </a:solidFill>
                <a:latin typeface="Times New Roman"/>
              </a:rPr>
              <a:t>•  “Reset-relock” phase strategy: repeatedly reset the CDR until the recovered clock locks to the target phase relative to the EVG event clock -&gt; deterministic multi-node sync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>
                <a:latin typeface="Times New Roman"/>
              </a:rPr>
              <a:t>Three-Layer EPICS Software Architecture</a:t>
            </a:r>
          </a:p>
        </p:txBody>
      </p:sp>
      <p:pic>
        <p:nvPicPr>
          <p:cNvPr id="3" name="Picture 2" descr="image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280" y="1159735"/>
            <a:ext cx="5486400" cy="49042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040" y="914400"/>
            <a:ext cx="2971800" cy="548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0">
                <a:solidFill>
                  <a:srgbClr val="000000"/>
                </a:solidFill>
                <a:latin typeface="Times New Roman"/>
              </a:rPr>
              <a:t>Embedded Linux (PetaLinux) on the Zynq PS; UIO maps AXI-Lite registers into user space</a:t>
            </a:r>
          </a:p>
          <a:p>
            <a:pPr algn="l">
              <a:lnSpc>
                <a:spcPct val="120000"/>
              </a:lnSpc>
            </a:pPr>
            <a:endParaRPr sz="1350" b="0">
              <a:solidFill>
                <a:srgbClr val="000000"/>
              </a:solidFill>
              <a:latin typeface="Times New Roman"/>
            </a:endParaRP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000000"/>
                </a:solidFill>
                <a:latin typeface="Times New Roman"/>
              </a:rPr>
              <a:t>Hardware Abstraction Layer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000000"/>
                </a:solidFill>
                <a:latin typeface="Times New Roman"/>
              </a:rPr>
              <a:t>  register_read/write, dma_transfer_start - hides UIO/DMA details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000000"/>
                </a:solidFill>
                <a:latin typeface="Times New Roman"/>
              </a:rPr>
              <a:t>Record Adapter Layer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000000"/>
                </a:solidFill>
                <a:latin typeface="Times New Roman"/>
              </a:rPr>
              <a:t>  binds EPICS records (ai/ao/waveform) to the HAL API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000000"/>
                </a:solidFill>
                <a:latin typeface="Times New Roman"/>
              </a:rPr>
              <a:t>Application Interface Layer</a:t>
            </a: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000000"/>
                </a:solidFill>
                <a:latin typeface="Times New Roman"/>
              </a:rPr>
              <a:t>  waveform loading, parameter validation, data read-back</a:t>
            </a:r>
          </a:p>
          <a:p>
            <a:pPr algn="l">
              <a:lnSpc>
                <a:spcPct val="120000"/>
              </a:lnSpc>
            </a:pPr>
            <a:endParaRPr sz="1350" b="0">
              <a:solidFill>
                <a:srgbClr val="000000"/>
              </a:solidFill>
              <a:latin typeface="Times New Roman"/>
            </a:endParaRPr>
          </a:p>
          <a:p>
            <a:pPr algn="l">
              <a:lnSpc>
                <a:spcPct val="120000"/>
              </a:lnSpc>
            </a:pPr>
            <a:r>
              <a:rPr sz="1350" b="0">
                <a:solidFill>
                  <a:srgbClr val="000000"/>
                </a:solidFill>
                <a:latin typeface="Times New Roman"/>
              </a:rPr>
              <a:t>-&gt; a fully standardized, on-board IOC (EPICS Channel Access) in a single MicroTCA.4 slot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>
                <a:latin typeface="Times New Roman"/>
              </a:rPr>
              <a:t>Jitter Test Against the RF Reference</a:t>
            </a:r>
          </a:p>
        </p:txBody>
      </p:sp>
      <p:pic>
        <p:nvPicPr>
          <p:cNvPr id="3" name="Picture 2" descr="image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519" y="1005840"/>
            <a:ext cx="8034481" cy="4206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53492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000000"/>
                </a:solidFill>
                <a:latin typeface="Times New Roman"/>
              </a:rPr>
              <a:t>A 324 MHz RF source is split to (1) an oscilloscope reference channel and (2) the VME event-generation chain; the embedded EVR recovers the event clock / trigger pulse from the same optical event stream, so the measured jitter excludes any commercial-EVR intermediate stage.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>
                <a:latin typeface="Times New Roman"/>
              </a:rPr>
              <a:t>Synchronization Jitter vs. RF Reference</a:t>
            </a:r>
          </a:p>
        </p:txBody>
      </p:sp>
      <p:pic>
        <p:nvPicPr>
          <p:cNvPr id="3" name="Picture 2" descr="image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" y="1051560"/>
            <a:ext cx="5242559" cy="3931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093208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FF0000"/>
                </a:solidFill>
                <a:latin typeface="Times New Roman"/>
              </a:rPr>
              <a:t>(a) Event clock vs. RF reference - RMS = 13.7 ps</a:t>
            </a:r>
          </a:p>
        </p:txBody>
      </p:sp>
      <p:pic>
        <p:nvPicPr>
          <p:cNvPr id="5" name="Picture 4" descr="image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840" y="1051560"/>
            <a:ext cx="5242559" cy="3931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17920" y="5093208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>
                <a:solidFill>
                  <a:srgbClr val="FF0000"/>
                </a:solidFill>
                <a:latin typeface="Times New Roman"/>
              </a:rPr>
              <a:t>(b) Trigger pulse edge vs. RF reference - RMS = 14.1 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568756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0000"/>
                </a:solidFill>
                <a:latin typeface="Times New Roman"/>
              </a:rPr>
              <a:t>RMS synchronization jitter of both the output event clock and pulse signals, relative to the RF reference, is less than 15 ps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>
                <a:latin typeface="Times New Roman"/>
              </a:rPr>
              <a:t>Comparison with Commercial Timing Systems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463040"/>
          <a:ext cx="1069848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4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4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74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4672"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latin typeface="Times New Roman"/>
                        </a:rPr>
                        <a:t>Key 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latin typeface="Times New Roman"/>
                        </a:rPr>
                        <a:t>MRF timing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latin typeface="Times New Roman"/>
                        </a:rPr>
                        <a:t>SINAP timing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latin typeface="Times New Roman"/>
                        </a:rPr>
                        <a:t>Embedded EVR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latin typeface="Times New Roman"/>
                        </a:rPr>
                        <a:t>System architecture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latin typeface="Times New Roman"/>
                        </a:rPr>
                        <a:t>Separate (needs external</a:t>
                      </a:r>
                    </a:p>
                    <a:p>
                      <a:pPr algn="ctr"/>
                      <a:r>
                        <a:rPr sz="1500">
                          <a:latin typeface="Times New Roman"/>
                        </a:rPr>
                        <a:t>controller)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latin typeface="Times New Roman"/>
                        </a:rPr>
                        <a:t>Separate (needs external</a:t>
                      </a:r>
                    </a:p>
                    <a:p>
                      <a:pPr algn="ctr"/>
                      <a:r>
                        <a:rPr sz="1500">
                          <a:latin typeface="Times New Roman"/>
                        </a:rPr>
                        <a:t>controller)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latin typeface="Times New Roman"/>
                        </a:rPr>
                        <a:t>Highly integrated, single</a:t>
                      </a:r>
                    </a:p>
                    <a:p>
                      <a:pPr algn="ctr"/>
                      <a:r>
                        <a:rPr sz="1500">
                          <a:latin typeface="Times New Roman"/>
                        </a:rPr>
                        <a:t>board (SoC runs standalone)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latin typeface="Times New Roman"/>
                        </a:rPr>
                        <a:t>Control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latin typeface="Times New Roman"/>
                        </a:rPr>
                        <a:t>Remote bus access</a:t>
                      </a:r>
                    </a:p>
                    <a:p>
                      <a:pPr algn="ctr"/>
                      <a:r>
                        <a:rPr sz="1500">
                          <a:latin typeface="Times New Roman"/>
                        </a:rPr>
                        <a:t>(PCIe / VME)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latin typeface="Times New Roman"/>
                        </a:rPr>
                        <a:t>Remote bus access</a:t>
                      </a:r>
                    </a:p>
                    <a:p>
                      <a:pPr algn="ctr"/>
                      <a:r>
                        <a:rPr sz="1500">
                          <a:latin typeface="Times New Roman"/>
                        </a:rPr>
                        <a:t>(PCIe / VME)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latin typeface="Times New Roman"/>
                        </a:rPr>
                        <a:t>On-board IOC</a:t>
                      </a:r>
                    </a:p>
                    <a:p>
                      <a:pPr algn="ctr"/>
                      <a:r>
                        <a:rPr sz="1500">
                          <a:latin typeface="Times New Roman"/>
                        </a:rPr>
                        <a:t>(Linux + EPICS)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latin typeface="Times New Roman"/>
                        </a:rPr>
                        <a:t>Output jitter (RMS)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latin typeface="Times New Roman"/>
                        </a:rPr>
                        <a:t>~ 10 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latin typeface="Times New Roman"/>
                        </a:rPr>
                        <a:t>~ 8 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latin typeface="Times New Roman"/>
                        </a:rPr>
                        <a:t>~ 14 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latin typeface="Times New Roman"/>
                        </a:rPr>
                        <a:t>Serial line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latin typeface="Times New Roman"/>
                        </a:rPr>
                        <a:t>2.5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latin typeface="Times New Roman"/>
                        </a:rPr>
                        <a:t>2.5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latin typeface="Times New Roman"/>
                        </a:rPr>
                        <a:t>Up to 9.72 Gbps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31520" y="56692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000000"/>
                </a:solidFill>
                <a:latin typeface="Times New Roman"/>
              </a:rPr>
              <a:t>Comparable (or better) synchronization precision, without a dedicated CPU controller or remote-bus dependency, at a higher serial line rate.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>
                <a:latin typeface="Times New Roman"/>
              </a:rPr>
              <a:t>CSNS-II RCS LLRF Timing Substation</a:t>
            </a:r>
          </a:p>
        </p:txBody>
      </p:sp>
      <p:pic>
        <p:nvPicPr>
          <p:cNvPr id="3" name="Picture 2" descr="rcs_llrf_rack_fix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960120"/>
            <a:ext cx="3840479" cy="51206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447800" y="2133600"/>
            <a:ext cx="1554480" cy="3657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>
                <a:solidFill>
                  <a:srgbClr val="FF0000"/>
                </a:solidFill>
                <a:latin typeface="Times New Roman"/>
              </a:rPr>
              <a:t>Timing AMC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190488"/>
            <a:ext cx="4023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0000"/>
                </a:solidFill>
                <a:latin typeface="Times New Roman"/>
              </a:rPr>
              <a:t>Middle: Timing AMC; Bottom: RCS ring-RF (LLRF) MicroTCA.4 chassis (12 AMC slots)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0" y="1188720"/>
            <a:ext cx="676656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sz="1550" b="0">
                <a:solidFill>
                  <a:srgbClr val="000000"/>
                </a:solidFill>
                <a:latin typeface="Times New Roman"/>
              </a:rPr>
              <a:t>•  Deployed during the 2025 summer maintenance of CSNS-II: the Timing AMC chassis is co-located, in the same equipment rack, with the RCS ring-RF (LLRF) 12-slot MicroTCA.4 chassis</a:t>
            </a:r>
          </a:p>
          <a:p>
            <a:pPr algn="l">
              <a:lnSpc>
                <a:spcPct val="130000"/>
              </a:lnSpc>
            </a:pPr>
            <a:r>
              <a:rPr sz="1550" b="0">
                <a:solidFill>
                  <a:srgbClr val="000000"/>
                </a:solidFill>
                <a:latin typeface="Times New Roman"/>
              </a:rPr>
              <a:t>•  Timing-to-LLRF signal interconnect (m-LVDS interface): pk-pk jitter only 270 ps</a:t>
            </a:r>
          </a:p>
          <a:p>
            <a:pPr algn="l">
              <a:lnSpc>
                <a:spcPct val="130000"/>
              </a:lnSpc>
            </a:pPr>
            <a:r>
              <a:rPr sz="1550" b="0">
                <a:solidFill>
                  <a:srgbClr val="000000"/>
                </a:solidFill>
                <a:latin typeface="Times New Roman"/>
              </a:rPr>
              <a:t>•  Field-measured output after fiber transmission to the device terminal:</a:t>
            </a:r>
          </a:p>
          <a:p>
            <a:pPr algn="l">
              <a:lnSpc>
                <a:spcPct val="130000"/>
              </a:lnSpc>
            </a:pPr>
            <a:r>
              <a:rPr sz="1550" b="0">
                <a:solidFill>
                  <a:srgbClr val="000000"/>
                </a:solidFill>
                <a:latin typeface="Times New Roman"/>
              </a:rPr>
              <a:t>•     RMS jitter 118 ps, pk-pk jitter 970 ps (req. 1 ns RMS / 5 ns pk-pk)</a:t>
            </a:r>
          </a:p>
          <a:p>
            <a:pPr algn="l">
              <a:lnSpc>
                <a:spcPct val="130000"/>
              </a:lnSpc>
            </a:pPr>
            <a:r>
              <a:rPr sz="1550" b="0">
                <a:solidFill>
                  <a:srgbClr val="000000"/>
                </a:solidFill>
                <a:latin typeface="Times New Roman"/>
              </a:rPr>
              <a:t>•     delay resolution: coarse 1 ns + fine 10 ps, two-stage tuning</a:t>
            </a:r>
          </a:p>
          <a:p>
            <a:pPr algn="l">
              <a:lnSpc>
                <a:spcPct val="130000"/>
              </a:lnSpc>
            </a:pPr>
            <a:r>
              <a:rPr sz="1550" b="0">
                <a:solidFill>
                  <a:srgbClr val="000000"/>
                </a:solidFill>
                <a:latin typeface="Times New Roman"/>
              </a:rPr>
              <a:t>•  Continuous online operation for over six months with no functional or performance degradation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>
                <a:latin typeface="Times New Roman"/>
              </a:rPr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1106424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900" b="0">
                <a:solidFill>
                  <a:srgbClr val="000000"/>
                </a:solidFill>
                <a:latin typeface="Times New Roman"/>
              </a:rPr>
              <a:t>•  Designed and implemented a highly integrated embedded EVR on an indigenous MicroTCA.4 platform: Xilinx Zynq SoC decodes high-speed optical event frames and generates high-precision triggers without any external controller</a:t>
            </a:r>
          </a:p>
          <a:p>
            <a:pPr algn="l">
              <a:lnSpc>
                <a:spcPct val="140000"/>
              </a:lnSpc>
            </a:pPr>
            <a:r>
              <a:rPr sz="1900" b="0">
                <a:solidFill>
                  <a:srgbClr val="000000"/>
                </a:solidFill>
                <a:latin typeface="Times New Roman"/>
              </a:rPr>
              <a:t>•  Built a tightly integrated embedded-Linux + EPICS software stack (hardware abstraction / record adapter / application interface layers) implementing a standardized on-board IOC</a:t>
            </a:r>
          </a:p>
          <a:p>
            <a:pPr algn="l">
              <a:lnSpc>
                <a:spcPct val="140000"/>
              </a:lnSpc>
            </a:pPr>
            <a:r>
              <a:rPr sz="1900" b="0">
                <a:solidFill>
                  <a:srgbClr val="000000"/>
                </a:solidFill>
                <a:latin typeface="Times New Roman"/>
              </a:rPr>
              <a:t>•  Measured RMS synchronization jitter of the output event clock and pulse signals, relative to the RF reference, of less than 15 ps - on par with, or better than, existing commercial MRF / SINAP timing systems</a:t>
            </a:r>
          </a:p>
          <a:p>
            <a:pPr algn="l">
              <a:lnSpc>
                <a:spcPct val="140000"/>
              </a:lnSpc>
            </a:pPr>
            <a:r>
              <a:rPr sz="1900" b="0">
                <a:solidFill>
                  <a:srgbClr val="000000"/>
                </a:solidFill>
                <a:latin typeface="Times New Roman"/>
              </a:rPr>
              <a:t>•  Deployed in the CSNS-II RCS LLRF timing substation with over six months of continuous, fault-free online operation, fully meeting CSNS-II's timing and synchronization requirements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603AFF96-B783-46CB-B3A7-14F46CFB0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7094" y="2819400"/>
            <a:ext cx="8757821" cy="1219200"/>
          </a:xfrm>
        </p:spPr>
        <p:txBody>
          <a:bodyPr>
            <a:normAutofit/>
          </a:bodyPr>
          <a:lstStyle/>
          <a:p>
            <a:r>
              <a:rPr lang="en-US" altLang="zh-CN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 for your attention!</a:t>
            </a:r>
            <a:endParaRPr lang="zh-CN" altLang="en-US" sz="4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629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1239</Words>
  <Application>Microsoft Office PowerPoint</Application>
  <PresentationFormat>宽屏</PresentationFormat>
  <Paragraphs>118</Paragraphs>
  <Slides>15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等线</vt:lpstr>
      <vt:lpstr>宋体</vt:lpstr>
      <vt:lpstr>微软雅黑</vt:lpstr>
      <vt:lpstr>Arial</vt:lpstr>
      <vt:lpstr>Arial Black</vt:lpstr>
      <vt:lpstr>Calibri</vt:lpstr>
      <vt:lpstr>Times New Roman</vt:lpstr>
      <vt:lpstr>Wingdings</vt:lpstr>
      <vt:lpstr>Office Theme</vt:lpstr>
      <vt:lpstr>PowerPoint 演示文稿</vt:lpstr>
      <vt:lpstr>CSNS Timing System</vt:lpstr>
      <vt:lpstr>Requirements of CSNS-II Timing System</vt:lpstr>
      <vt:lpstr>Limitations of Existing Event Receivers</vt:lpstr>
      <vt:lpstr>General Design of the Embedded EVR</vt:lpstr>
      <vt:lpstr>Embedded EVR Hardware</vt:lpstr>
      <vt:lpstr>I/O Expansion via the Rear Transition Module (RTM)</vt:lpstr>
      <vt:lpstr>Event Decoding and Trigger Generation Logic</vt:lpstr>
      <vt:lpstr>Three-Layer EPICS Software Architecture</vt:lpstr>
      <vt:lpstr>Jitter Test Against the RF Reference</vt:lpstr>
      <vt:lpstr>Synchronization Jitter vs. RF Reference</vt:lpstr>
      <vt:lpstr>Comparison with Commercial Timing Systems</vt:lpstr>
      <vt:lpstr>CSNS-II RCS LLRF Timing Substation</vt:lpstr>
      <vt:lpstr>Summary</vt:lpstr>
      <vt:lpstr>Thanks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嵌入式EVR进展</dc:title>
  <dc:creator>DELL</dc:creator>
  <cp:lastModifiedBy>chengsn</cp:lastModifiedBy>
  <cp:revision>88</cp:revision>
  <dcterms:created xsi:type="dcterms:W3CDTF">2006-08-16T00:00:00Z</dcterms:created>
  <dcterms:modified xsi:type="dcterms:W3CDTF">2026-09-16T02:32:52Z</dcterms:modified>
</cp:coreProperties>
</file>