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handoutMasterIdLst>
    <p:handoutMasterId r:id="rId29"/>
  </p:handoutMasterIdLst>
  <p:sldIdLst>
    <p:sldId id="313" r:id="rId2"/>
    <p:sldId id="257" r:id="rId3"/>
    <p:sldId id="314" r:id="rId4"/>
    <p:sldId id="315" r:id="rId5"/>
    <p:sldId id="268" r:id="rId6"/>
    <p:sldId id="262" r:id="rId7"/>
    <p:sldId id="296" r:id="rId8"/>
    <p:sldId id="297" r:id="rId9"/>
    <p:sldId id="298" r:id="rId10"/>
    <p:sldId id="275" r:id="rId11"/>
    <p:sldId id="276" r:id="rId12"/>
    <p:sldId id="261" r:id="rId13"/>
    <p:sldId id="280" r:id="rId14"/>
    <p:sldId id="265" r:id="rId15"/>
    <p:sldId id="269" r:id="rId16"/>
    <p:sldId id="286" r:id="rId17"/>
    <p:sldId id="302" r:id="rId18"/>
    <p:sldId id="294" r:id="rId19"/>
    <p:sldId id="274" r:id="rId20"/>
    <p:sldId id="303" r:id="rId21"/>
    <p:sldId id="293" r:id="rId22"/>
    <p:sldId id="281" r:id="rId23"/>
    <p:sldId id="266" r:id="rId24"/>
    <p:sldId id="260" r:id="rId25"/>
    <p:sldId id="304" r:id="rId26"/>
    <p:sldId id="306" r:id="rId27"/>
  </p:sldIdLst>
  <p:sldSz cx="9144000" cy="6858000" type="screen4x3"/>
  <p:notesSz cx="7102475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CC3300"/>
    <a:srgbClr val="0067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 autoAdjust="0"/>
    <p:restoredTop sz="97059" autoAdjust="0"/>
  </p:normalViewPr>
  <p:slideViewPr>
    <p:cSldViewPr>
      <p:cViewPr varScale="1">
        <p:scale>
          <a:sx n="87" d="100"/>
          <a:sy n="87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08" y="-108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5428109-39FD-410F-999C-46DEEE597448}" type="datetimeFigureOut">
              <a:rPr lang="zh-CN" altLang="en-US" smtClean="0"/>
              <a:pPr/>
              <a:t>2013-1-31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E01212DF-6210-48B9-ADF7-E19E4FC37F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E952317A-CD8B-4C51-A261-E821F579B8FF}" type="datetimeFigureOut">
              <a:rPr lang="zh-CN" altLang="en-US" smtClean="0"/>
              <a:pPr/>
              <a:t>2013-1-31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0204C7E-EC41-4D54-BEAE-411A7959C3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2E203-56B3-4D25-884B-A1C58ED145C0}" type="slidenum">
              <a:rPr lang="en-US" altLang="zh-CN" smtClean="0">
                <a:ea typeface="宋体" charset="-122"/>
              </a:rPr>
              <a:pPr/>
              <a:t>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4332F-38B3-4E19-BFA9-1DB5569CAFFF}" type="slidenum">
              <a:rPr lang="en-US" altLang="zh-CN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53164-7999-4BEE-9EDE-3BE8E43F658B}" type="slidenum">
              <a:rPr lang="en-US" altLang="zh-CN" smtClean="0">
                <a:ea typeface="宋体" charset="-122"/>
              </a:rPr>
              <a:pPr/>
              <a:t>14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2765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27652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945354" y="4861442"/>
            <a:ext cx="5211770" cy="4603800"/>
          </a:xfrm>
          <a:noFill/>
          <a:ln/>
        </p:spPr>
        <p:txBody>
          <a:bodyPr lIns="99061" tIns="49531" rIns="99061" bIns="49531"/>
          <a:lstStyle/>
          <a:p>
            <a:pPr eaLnBrk="1" hangingPunct="1"/>
            <a:endParaRPr lang="ja-JP" altLang="en-US" smtClean="0">
              <a:ea typeface="宋体" charset="-122"/>
            </a:endParaRPr>
          </a:p>
        </p:txBody>
      </p:sp>
      <p:sp>
        <p:nvSpPr>
          <p:cNvPr id="27653" name="スライド番号プレースホルダ 3"/>
          <p:cNvSpPr txBox="1">
            <a:spLocks noGrp="1"/>
          </p:cNvSpPr>
          <p:nvPr/>
        </p:nvSpPr>
        <p:spPr bwMode="auto">
          <a:xfrm>
            <a:off x="4024736" y="9724660"/>
            <a:ext cx="3077739" cy="50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1" tIns="49531" rIns="99061" bIns="49531" anchor="b"/>
          <a:lstStyle/>
          <a:p>
            <a:pPr algn="r"/>
            <a:fld id="{6821B6ED-5564-4F9B-979C-4B49EAE847C6}" type="slidenum">
              <a:rPr kumimoji="1" lang="en-US" altLang="ja-JP" sz="1300">
                <a:ea typeface="ＭＳ Ｐゴシック" pitchFamily="34" charset="-128"/>
              </a:rPr>
              <a:pPr algn="r"/>
              <a:t>14</a:t>
            </a:fld>
            <a:endParaRPr kumimoji="1" lang="en-US" altLang="ja-JP" sz="13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1C3DF-A109-4B11-83E3-22B6E22BC253}" type="slidenum">
              <a:rPr lang="en-US" altLang="zh-CN" smtClean="0">
                <a:ea typeface="宋体" charset="-122"/>
              </a:rPr>
              <a:pPr/>
              <a:t>15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7263" y="577850"/>
            <a:ext cx="5187950" cy="3890963"/>
          </a:xfrm>
          <a:solidFill>
            <a:srgbClr val="FFFFFF"/>
          </a:solidFill>
          <a:ln/>
        </p:spPr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87231" y="4845451"/>
            <a:ext cx="5732947" cy="431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299262" eaLnBrk="0" hangingPunct="0"/>
            <a:endParaRPr lang="zh-CN" altLang="zh-CN" sz="800" dirty="0">
              <a:latin typeface="Times" pitchFamily="18" charset="0"/>
            </a:endParaRP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17982" y="4856111"/>
            <a:ext cx="4866511" cy="4745946"/>
          </a:xfrm>
          <a:noFill/>
          <a:ln/>
        </p:spPr>
        <p:txBody>
          <a:bodyPr/>
          <a:lstStyle/>
          <a:p>
            <a:endParaRPr lang="it-IT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53164-7999-4BEE-9EDE-3BE8E43F658B}" type="slidenum">
              <a:rPr lang="en-US" altLang="zh-CN" smtClean="0">
                <a:ea typeface="宋体" charset="-122"/>
              </a:rPr>
              <a:pPr/>
              <a:t>22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2765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27652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945354" y="4861442"/>
            <a:ext cx="5211770" cy="4603800"/>
          </a:xfrm>
          <a:noFill/>
          <a:ln/>
        </p:spPr>
        <p:txBody>
          <a:bodyPr lIns="99061" tIns="49531" rIns="99061" bIns="49531"/>
          <a:lstStyle/>
          <a:p>
            <a:pPr eaLnBrk="1" hangingPunct="1"/>
            <a:endParaRPr lang="ja-JP" altLang="en-US" smtClean="0">
              <a:ea typeface="宋体" charset="-122"/>
            </a:endParaRPr>
          </a:p>
        </p:txBody>
      </p:sp>
      <p:sp>
        <p:nvSpPr>
          <p:cNvPr id="27653" name="スライド番号プレースホルダ 3"/>
          <p:cNvSpPr txBox="1">
            <a:spLocks noGrp="1"/>
          </p:cNvSpPr>
          <p:nvPr/>
        </p:nvSpPr>
        <p:spPr bwMode="auto">
          <a:xfrm>
            <a:off x="4024736" y="9724660"/>
            <a:ext cx="3077739" cy="50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1" tIns="49531" rIns="99061" bIns="49531" anchor="b"/>
          <a:lstStyle/>
          <a:p>
            <a:pPr algn="r"/>
            <a:fld id="{6821B6ED-5564-4F9B-979C-4B49EAE847C6}" type="slidenum">
              <a:rPr kumimoji="1" lang="en-US" altLang="ja-JP" sz="1300">
                <a:ea typeface="ＭＳ Ｐゴシック" pitchFamily="34" charset="-128"/>
              </a:rPr>
              <a:pPr algn="r"/>
              <a:t>22</a:t>
            </a:fld>
            <a:endParaRPr kumimoji="1" lang="en-US" altLang="ja-JP" sz="13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48E96-0230-42CB-8DDD-6C613CB5EEC7}" type="slidenum">
              <a:rPr lang="en-US" altLang="zh-CN" smtClean="0">
                <a:ea typeface="宋体" charset="-122"/>
              </a:rPr>
              <a:pPr/>
              <a:t>23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3988-3784-407D-BA09-919AE774DAFC}" type="datetimeFigureOut">
              <a:rPr lang="zh-CN" altLang="en-US" smtClean="0"/>
              <a:pPr/>
              <a:t>2013-1-31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356351"/>
            <a:ext cx="3672408" cy="365125"/>
          </a:xfrm>
          <a:prstGeom prst="rect">
            <a:avLst/>
          </a:prstGeom>
        </p:spPr>
        <p:txBody>
          <a:bodyPr/>
          <a:lstStyle/>
          <a:p>
            <a:fld id="{0C2C79E4-11F5-4AC5-80E6-C98B6C9261F1}" type="datetimeFigureOut">
              <a:rPr lang="zh-CN" altLang="en-US" smtClean="0"/>
              <a:pPr/>
              <a:t>2013-1-31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 txBox="1">
            <a:spLocks/>
          </p:cNvSpPr>
          <p:nvPr userDrawn="1"/>
        </p:nvSpPr>
        <p:spPr>
          <a:xfrm>
            <a:off x="2771800" y="6381328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 Workshop    Feb.1</a:t>
            </a:r>
            <a:r>
              <a:rPr kumimoji="0" lang="en-US" altLang="zh-CN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2013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图片 8" descr="logo2.jpg"/>
          <p:cNvPicPr>
            <a:picLocks noChangeAspect="1"/>
          </p:cNvPicPr>
          <p:nvPr userDrawn="1"/>
        </p:nvPicPr>
        <p:blipFill>
          <a:blip r:embed="rId14" cstate="print"/>
          <a:srcRect r="78350"/>
          <a:stretch>
            <a:fillRect/>
          </a:stretch>
        </p:blipFill>
        <p:spPr>
          <a:xfrm>
            <a:off x="107506" y="6381328"/>
            <a:ext cx="703991" cy="476672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83988-3784-407D-BA09-919AE774DAFC}" type="datetimeFigureOut">
              <a:rPr lang="zh-CN" altLang="en-US" smtClean="0"/>
              <a:pPr/>
              <a:t>2013-1-31</a:t>
            </a:fld>
            <a:endParaRPr lang="zh-CN" altLang="en-US"/>
          </a:p>
        </p:txBody>
      </p:sp>
      <p:sp>
        <p:nvSpPr>
          <p:cNvPr id="10" name="灯片编号占位符 7"/>
          <p:cNvSpPr txBox="1">
            <a:spLocks/>
          </p:cNvSpPr>
          <p:nvPr userDrawn="1"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02041-85C5-45C8-853E-5A1BB1AD4B6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HEP-40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21271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504" y="0"/>
            <a:ext cx="87849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zh-CN" sz="4400" b="1" dirty="0" smtClean="0">
                <a:ea typeface="仿宋_GB2312" pitchFamily="49" charset="-122"/>
              </a:rPr>
              <a:t>Welcome to IHEP</a:t>
            </a:r>
          </a:p>
          <a:p>
            <a:pPr algn="ctr">
              <a:defRPr/>
            </a:pP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In a special day: the 40</a:t>
            </a:r>
            <a:r>
              <a:rPr lang="en-US" altLang="zh-CN" sz="3200" baseline="30000" dirty="0" smtClean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th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anniversary of institution</a:t>
            </a:r>
          </a:p>
        </p:txBody>
      </p:sp>
      <p:sp>
        <p:nvSpPr>
          <p:cNvPr id="8" name="矩形 7"/>
          <p:cNvSpPr/>
          <p:nvPr/>
        </p:nvSpPr>
        <p:spPr>
          <a:xfrm>
            <a:off x="323528" y="35730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u="sng" dirty="0" smtClean="0">
                <a:ea typeface="宋体" pitchFamily="2" charset="-122"/>
              </a:rPr>
              <a:t>A multidisciplinary</a:t>
            </a:r>
            <a:r>
              <a:rPr lang="zh-CN" altLang="zh-CN" sz="2400" u="sng" dirty="0" smtClean="0">
                <a:ea typeface="宋体" pitchFamily="2" charset="-122"/>
              </a:rPr>
              <a:t> </a:t>
            </a:r>
            <a:r>
              <a:rPr lang="en-US" altLang="zh-CN" sz="2400" u="sng" dirty="0" smtClean="0">
                <a:ea typeface="宋体" pitchFamily="2" charset="-122"/>
              </a:rPr>
              <a:t>center of </a:t>
            </a:r>
            <a:r>
              <a:rPr lang="zh-CN" altLang="zh-CN" sz="2400" u="sng" dirty="0" smtClean="0">
                <a:ea typeface="宋体" pitchFamily="2" charset="-122"/>
              </a:rPr>
              <a:t>fundamental research in China</a:t>
            </a:r>
            <a:r>
              <a:rPr lang="en-US" altLang="zh-CN" sz="2400" dirty="0" smtClean="0">
                <a:ea typeface="宋体" pitchFamily="2" charset="-122"/>
              </a:rPr>
              <a:t>:</a:t>
            </a:r>
            <a:r>
              <a:rPr lang="zh-CN" altLang="zh-CN" sz="2400" dirty="0" smtClean="0">
                <a:ea typeface="宋体" pitchFamily="2" charset="-122"/>
              </a:rPr>
              <a:t> particle physics, </a:t>
            </a:r>
            <a:r>
              <a:rPr lang="en-US" altLang="zh-CN" sz="2400" dirty="0" err="1" smtClean="0">
                <a:ea typeface="宋体" pitchFamily="2" charset="-122"/>
              </a:rPr>
              <a:t>astro</a:t>
            </a:r>
            <a:r>
              <a:rPr lang="en-US" altLang="zh-CN" sz="2400" dirty="0" smtClean="0">
                <a:ea typeface="宋体" pitchFamily="2" charset="-122"/>
              </a:rPr>
              <a:t>-particle</a:t>
            </a:r>
            <a:r>
              <a:rPr lang="zh-CN" altLang="zh-CN" sz="2400" dirty="0" smtClean="0">
                <a:ea typeface="宋体" pitchFamily="2" charset="-122"/>
              </a:rPr>
              <a:t> physics, </a:t>
            </a:r>
            <a:r>
              <a:rPr lang="en-US" altLang="zh-CN" sz="2400" dirty="0" smtClean="0">
                <a:ea typeface="宋体" pitchFamily="2" charset="-122"/>
              </a:rPr>
              <a:t>photon a</a:t>
            </a:r>
            <a:r>
              <a:rPr lang="zh-CN" altLang="zh-CN" sz="2400" dirty="0" smtClean="0">
                <a:ea typeface="宋体" pitchFamily="2" charset="-122"/>
              </a:rPr>
              <a:t>nd </a:t>
            </a:r>
            <a:r>
              <a:rPr lang="en-US" altLang="zh-CN" sz="2400" dirty="0" smtClean="0">
                <a:ea typeface="宋体" pitchFamily="2" charset="-122"/>
              </a:rPr>
              <a:t>neutron science</a:t>
            </a:r>
            <a:r>
              <a:rPr lang="zh-CN" altLang="zh-CN" sz="2400" dirty="0" smtClean="0">
                <a:ea typeface="宋体" pitchFamily="2" charset="-122"/>
              </a:rPr>
              <a:t>, </a:t>
            </a:r>
            <a:r>
              <a:rPr lang="en-US" altLang="zh-CN" sz="2400" dirty="0" err="1" smtClean="0">
                <a:ea typeface="宋体" pitchFamily="2" charset="-122"/>
              </a:rPr>
              <a:t>nano</a:t>
            </a:r>
            <a:r>
              <a:rPr lang="en-US" altLang="zh-CN" sz="2400" dirty="0" smtClean="0">
                <a:ea typeface="宋体" pitchFamily="2" charset="-122"/>
              </a:rPr>
              <a:t> science,……</a:t>
            </a:r>
            <a:r>
              <a:rPr lang="zh-CN" altLang="zh-CN" sz="2400" dirty="0" smtClean="0">
                <a:ea typeface="宋体" pitchFamily="2" charset="-122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179512" y="4797152"/>
            <a:ext cx="42484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Physics Center (EPC)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 Experiments on colliders: </a:t>
            </a:r>
            <a:r>
              <a:rPr lang="en-US" altLang="zh-CN" dirty="0" err="1" smtClean="0"/>
              <a:t>BEPCⅡ</a:t>
            </a:r>
            <a:r>
              <a:rPr lang="en-US" altLang="zh-CN" dirty="0" smtClean="0"/>
              <a:t>, LHC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 Neutrino experiment: DYB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 Dark matter experiments</a:t>
            </a:r>
          </a:p>
        </p:txBody>
      </p:sp>
      <p:sp>
        <p:nvSpPr>
          <p:cNvPr id="11" name="矩形 10"/>
          <p:cNvSpPr/>
          <p:nvPr/>
        </p:nvSpPr>
        <p:spPr>
          <a:xfrm>
            <a:off x="4932040" y="4437112"/>
            <a:ext cx="3995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Key Laboratory of Particle Detection and Electronics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Groups of detector, electronics, trigger and DAQ, slow control, super-conducting magnet, … </a:t>
            </a:r>
            <a:endParaRPr lang="zh-CN" altLang="en-US" dirty="0"/>
          </a:p>
        </p:txBody>
      </p:sp>
      <p:sp>
        <p:nvSpPr>
          <p:cNvPr id="10" name="燕尾形箭头 9"/>
          <p:cNvSpPr/>
          <p:nvPr/>
        </p:nvSpPr>
        <p:spPr>
          <a:xfrm rot="1895875">
            <a:off x="4139069" y="5188900"/>
            <a:ext cx="728100" cy="202649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燕尾形箭头 11"/>
          <p:cNvSpPr/>
          <p:nvPr/>
        </p:nvSpPr>
        <p:spPr>
          <a:xfrm rot="5400000">
            <a:off x="6277602" y="5107774"/>
            <a:ext cx="288032" cy="242852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 rot="20478781">
            <a:off x="4267178" y="693611"/>
            <a:ext cx="5040560" cy="4320480"/>
            <a:chOff x="6300" y="10956"/>
            <a:chExt cx="3960" cy="3276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6" name="Picture 5" descr="chamber-md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0" y="10956"/>
              <a:ext cx="3777" cy="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300" y="13764"/>
              <a:ext cx="3960" cy="4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zh-CN" altLang="zh-CN" sz="100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5868146" y="2132858"/>
            <a:ext cx="1584325" cy="10080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6876256" y="1340769"/>
            <a:ext cx="432048" cy="834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3"/>
          <p:cNvSpPr>
            <a:spLocks noChangeArrowheads="1"/>
          </p:cNvSpPr>
          <p:nvPr/>
        </p:nvSpPr>
        <p:spPr bwMode="auto">
          <a:xfrm>
            <a:off x="6156178" y="908721"/>
            <a:ext cx="209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u="sng" dirty="0" smtClean="0">
                <a:solidFill>
                  <a:schemeClr val="accent5">
                    <a:lumMod val="75000"/>
                  </a:schemeClr>
                </a:solidFill>
                <a:ea typeface="黑体" pitchFamily="2" charset="-122"/>
                <a:cs typeface="Arial" pitchFamily="34" charset="0"/>
              </a:rPr>
              <a:t>Inner Chamber</a:t>
            </a:r>
            <a:endParaRPr lang="zh-CN" altLang="en-US" sz="2400" u="sng" dirty="0">
              <a:solidFill>
                <a:schemeClr val="accent5">
                  <a:lumMod val="75000"/>
                </a:schemeClr>
              </a:solidFill>
              <a:ea typeface="黑体" pitchFamily="2" charset="-122"/>
              <a:cs typeface="Arial" pitchFamily="34" charset="0"/>
            </a:endParaRP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179514" y="116634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CC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Inner tracker upgrade @ </a:t>
            </a:r>
            <a:r>
              <a:rPr lang="en-US" altLang="zh-CN" sz="4000" b="1" dirty="0" err="1" smtClean="0">
                <a:solidFill>
                  <a:srgbClr val="0000CC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BESⅢ</a:t>
            </a:r>
            <a:endParaRPr lang="zh-CN" altLang="en-US" sz="4000" b="1" dirty="0">
              <a:solidFill>
                <a:srgbClr val="0000CC"/>
              </a:solidFill>
              <a:latin typeface="Arial" pitchFamily="34" charset="0"/>
              <a:ea typeface="隶书" pitchFamily="49" charset="-122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764704"/>
            <a:ext cx="4644008" cy="6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en-US" altLang="zh-CN" sz="2800" dirty="0" smtClean="0">
                <a:cs typeface="Arial" pitchFamily="34" charset="0"/>
              </a:rPr>
              <a:t>high background encountered</a:t>
            </a:r>
          </a:p>
          <a:p>
            <a:pPr marL="342900" indent="-342900" algn="ctr">
              <a:spcBef>
                <a:spcPct val="20000"/>
              </a:spcBef>
            </a:pPr>
            <a:endParaRPr lang="en-US" altLang="zh-CN" sz="2800" u="sng" dirty="0">
              <a:ea typeface="黑体" pitchFamily="2" charset="-122"/>
              <a:cs typeface="Arial" pitchFamily="34" charset="0"/>
            </a:endParaRPr>
          </a:p>
          <a:p>
            <a:pPr marL="342900" indent="-342900" algn="dist">
              <a:spcBef>
                <a:spcPct val="20000"/>
              </a:spcBef>
            </a:pPr>
            <a:r>
              <a:rPr lang="en-US" altLang="zh-CN" sz="2800" dirty="0">
                <a:ea typeface="黑体" pitchFamily="2" charset="-122"/>
                <a:cs typeface="Arial" pitchFamily="34" charset="0"/>
              </a:rPr>
              <a:t>      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altLang="zh-CN" sz="2800" dirty="0">
                <a:ea typeface="黑体" pitchFamily="2" charset="-122"/>
                <a:cs typeface="Arial" pitchFamily="34" charset="0"/>
              </a:rPr>
              <a:t>  </a:t>
            </a:r>
            <a:endParaRPr lang="en-US" altLang="zh-CN" sz="2800" dirty="0"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341440"/>
            <a:ext cx="4067944" cy="23755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zh-CN" sz="2400" kern="0" dirty="0" smtClean="0">
                <a:latin typeface="+mn-lt"/>
                <a:ea typeface="+mn-ea"/>
                <a:cs typeface="Arial" charset="0"/>
              </a:rPr>
              <a:t>For </a:t>
            </a:r>
            <a:r>
              <a:rPr lang="en-US" altLang="zh-CN" sz="2400" kern="0" dirty="0">
                <a:latin typeface="+mn-lt"/>
                <a:ea typeface="+mn-ea"/>
                <a:cs typeface="Arial" charset="0"/>
              </a:rPr>
              <a:t>the first layer, the dark current can be up to 1µA/sense wire.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zh-CN" sz="2400" kern="0" dirty="0">
                <a:latin typeface="+mn-lt"/>
                <a:ea typeface="+mn-ea"/>
              </a:rPr>
              <a:t>Reduce the working HV of the first 4 layers,  the  gas gain was decreased to 31% of normal one.</a:t>
            </a:r>
            <a:endParaRPr lang="en-US" altLang="zh-CN" sz="2400" kern="0" baseline="300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17" name="直角上箭头 16"/>
          <p:cNvSpPr/>
          <p:nvPr/>
        </p:nvSpPr>
        <p:spPr>
          <a:xfrm rot="5400000">
            <a:off x="719572" y="4041068"/>
            <a:ext cx="1008112" cy="648072"/>
          </a:xfrm>
          <a:prstGeom prst="bentUpArrow">
            <a:avLst>
              <a:gd name="adj1" fmla="val 25000"/>
              <a:gd name="adj2" fmla="val 25000"/>
              <a:gd name="adj3" fmla="val 368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691680" y="3933057"/>
            <a:ext cx="7344816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Arial" pitchFamily="34" charset="0"/>
              <a:buNone/>
              <a:tabLst/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(1) Performance deteriorated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σ</a:t>
            </a:r>
            <a:r>
              <a:rPr kumimoji="0" lang="en-US" altLang="zh-CN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xy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  ~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300µm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 </a:t>
            </a:r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(</a:t>
            </a: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the worst case)</a:t>
            </a:r>
            <a:endParaRPr kumimoji="0" lang="en-US" altLang="zh-CN" sz="2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    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ε</a:t>
            </a:r>
            <a:r>
              <a:rPr kumimoji="0" lang="en-US" altLang="zh-CN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cell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 ~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70% </a:t>
            </a:r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(</a:t>
            </a: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the worst case)</a:t>
            </a:r>
          </a:p>
          <a:p>
            <a:pPr lvl="0" algn="just">
              <a:spcBef>
                <a:spcPct val="20000"/>
              </a:spcBef>
              <a:buSzPct val="70000"/>
            </a:pPr>
            <a:r>
              <a:rPr lang="en-US" altLang="zh-CN" sz="2000" b="1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(2) Aging effect </a:t>
            </a:r>
            <a:r>
              <a:rPr lang="en-US" altLang="zh-CN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2009 — 2011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   </a:t>
            </a: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maximum</a:t>
            </a:r>
            <a:r>
              <a:rPr kumimoji="0" lang="en-US" altLang="zh-CN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 accumulated charge for single wire: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74mC/cm</a:t>
            </a:r>
            <a:endParaRPr kumimoji="0" lang="en-US" altLang="zh-CN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   </a:t>
            </a: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gain degraded of 1</a:t>
            </a:r>
            <a:r>
              <a:rPr kumimoji="0" lang="en-US" altLang="zh-CN" sz="20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st</a:t>
            </a: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 5 layers: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10% —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15% 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Arial" pitchFamily="34" charset="0"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56372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412776"/>
            <a:ext cx="6480720" cy="463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11663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CC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MAPS detector </a:t>
            </a:r>
          </a:p>
          <a:p>
            <a:pPr algn="ctr"/>
            <a:r>
              <a:rPr lang="en-US" altLang="zh-CN" sz="24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R&amp;D for </a:t>
            </a:r>
            <a:r>
              <a:rPr lang="en-US" altLang="zh-CN" sz="2400" dirty="0" err="1" smtClean="0">
                <a:latin typeface="Arial" pitchFamily="34" charset="0"/>
                <a:ea typeface="黑体" pitchFamily="2" charset="-122"/>
                <a:cs typeface="Arial" pitchFamily="34" charset="0"/>
              </a:rPr>
              <a:t>BESⅢ</a:t>
            </a:r>
            <a:r>
              <a:rPr lang="en-US" altLang="zh-CN" sz="24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 inner MDC upgrade, IHEP+SDU</a:t>
            </a:r>
            <a:endParaRPr lang="zh-CN" altLang="en-US" sz="2400" dirty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79512" y="1196752"/>
            <a:ext cx="3131840" cy="2520280"/>
            <a:chOff x="2789" y="640"/>
            <a:chExt cx="2112" cy="1697"/>
          </a:xfrm>
        </p:grpSpPr>
        <p:pic>
          <p:nvPicPr>
            <p:cNvPr id="7" name="Picture 4" descr="MAPS_cross_section_NSS"/>
            <p:cNvPicPr>
              <a:picLocks noChangeAspect="1" noChangeArrowheads="1"/>
            </p:cNvPicPr>
            <p:nvPr/>
          </p:nvPicPr>
          <p:blipFill>
            <a:blip r:embed="rId2" cstate="print"/>
            <a:srcRect l="3337" t="13324" r="3337" b="5191"/>
            <a:stretch>
              <a:fillRect/>
            </a:stretch>
          </p:blipFill>
          <p:spPr bwMode="auto">
            <a:xfrm>
              <a:off x="2789" y="709"/>
              <a:ext cx="2112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4150" y="640"/>
              <a:ext cx="46" cy="13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63888" y="1196752"/>
            <a:ext cx="5580112" cy="2736304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l"/>
              <a:defRPr/>
            </a:pPr>
            <a:r>
              <a:rPr lang="en-US" altLang="zh-CN" sz="2200" b="0" kern="0" dirty="0" smtClean="0">
                <a:ea typeface="仿宋_GB2312" pitchFamily="49" charset="-122"/>
                <a:cs typeface="Times New Roman" pitchFamily="18" charset="0"/>
              </a:rPr>
              <a:t>density:                      </a:t>
            </a:r>
            <a:r>
              <a:rPr lang="en-US" altLang="zh-CN" sz="2200" b="0" kern="0" dirty="0" smtClean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~ </a:t>
            </a:r>
            <a:r>
              <a:rPr lang="en-US" altLang="zh-CN" sz="2200" b="0" kern="0" dirty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20 µm pixel </a:t>
            </a:r>
            <a:r>
              <a:rPr lang="en-US" altLang="zh-CN" sz="2200" b="0" kern="0" dirty="0" smtClean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pitch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defRPr/>
            </a:pPr>
            <a:r>
              <a:rPr lang="en-US" altLang="zh-CN" sz="2200" kern="0" dirty="0" smtClean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 </a:t>
            </a:r>
            <a:r>
              <a:rPr lang="en-US" altLang="zh-CN" sz="2200" kern="0" dirty="0" smtClean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                                         </a:t>
            </a:r>
            <a:r>
              <a:rPr lang="en-US" altLang="zh-CN" sz="2200" b="0" kern="0" dirty="0" smtClean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~</a:t>
            </a:r>
            <a:r>
              <a:rPr lang="en-US" altLang="zh-CN" sz="2200" b="0" kern="0" dirty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1M </a:t>
            </a:r>
            <a:r>
              <a:rPr lang="en-US" altLang="zh-CN" sz="2200" b="0" kern="0" dirty="0" smtClean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pixels/chip</a:t>
            </a:r>
            <a:endParaRPr lang="en-US" altLang="zh-CN" sz="2200" b="0" kern="0" dirty="0">
              <a:solidFill>
                <a:srgbClr val="000099"/>
              </a:solidFill>
              <a:ea typeface="仿宋_GB2312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l"/>
              <a:defRPr/>
            </a:pPr>
            <a:r>
              <a:rPr lang="en-US" altLang="zh-CN" sz="2200" kern="0" dirty="0" smtClean="0">
                <a:ea typeface="仿宋_GB2312" pitchFamily="49" charset="-122"/>
                <a:cs typeface="Times New Roman" pitchFamily="18" charset="0"/>
              </a:rPr>
              <a:t>resolution</a:t>
            </a:r>
            <a:r>
              <a:rPr lang="en-US" altLang="zh-CN" sz="2200" b="0" kern="0" dirty="0" smtClean="0">
                <a:ea typeface="仿宋_GB2312" pitchFamily="49" charset="-122"/>
                <a:cs typeface="Times New Roman" pitchFamily="18" charset="0"/>
              </a:rPr>
              <a:t>:                  </a:t>
            </a:r>
            <a:r>
              <a:rPr lang="en-US" altLang="zh-CN" sz="2200" b="0" kern="0" dirty="0" smtClean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σ</a:t>
            </a:r>
            <a:r>
              <a:rPr lang="en-US" altLang="zh-CN" sz="2200" b="0" kern="0" dirty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&lt; 10 </a:t>
            </a:r>
            <a:r>
              <a:rPr lang="en-US" altLang="zh-CN" sz="2200" b="0" kern="0" dirty="0" smtClean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µm</a:t>
            </a:r>
            <a:endParaRPr lang="en-US" altLang="zh-CN" sz="2200" b="0" kern="0" dirty="0">
              <a:solidFill>
                <a:srgbClr val="000099"/>
              </a:solidFill>
              <a:ea typeface="仿宋_GB2312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l"/>
              <a:defRPr/>
            </a:pPr>
            <a:r>
              <a:rPr lang="en-US" altLang="zh-CN" sz="2200" kern="0" dirty="0" smtClean="0">
                <a:ea typeface="仿宋_GB2312" pitchFamily="49" charset="-122"/>
                <a:cs typeface="Times New Roman" pitchFamily="18" charset="0"/>
              </a:rPr>
              <a:t>r</a:t>
            </a:r>
            <a:r>
              <a:rPr lang="en-US" altLang="zh-CN" sz="2200" kern="0" dirty="0" smtClean="0">
                <a:ea typeface="仿宋_GB2312" pitchFamily="49" charset="-122"/>
                <a:cs typeface="Times New Roman" pitchFamily="18" charset="0"/>
              </a:rPr>
              <a:t>ating capability</a:t>
            </a:r>
            <a:r>
              <a:rPr lang="en-US" altLang="zh-CN" sz="2200" b="0" kern="0" dirty="0" smtClean="0">
                <a:ea typeface="仿宋_GB2312" pitchFamily="49" charset="-122"/>
                <a:cs typeface="Times New Roman" pitchFamily="18" charset="0"/>
              </a:rPr>
              <a:t>:   </a:t>
            </a:r>
            <a:r>
              <a:rPr lang="zh-CN" altLang="en-US" sz="2200" b="0" kern="0" dirty="0" smtClean="0">
                <a:ea typeface="仿宋_GB2312" pitchFamily="49" charset="-122"/>
                <a:cs typeface="Times New Roman" pitchFamily="18" charset="0"/>
              </a:rPr>
              <a:t>    </a:t>
            </a:r>
            <a:r>
              <a:rPr lang="en-US" altLang="zh-CN" sz="2200" b="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~ 10</a:t>
            </a:r>
            <a:r>
              <a:rPr lang="en-US" altLang="zh-CN" sz="2200" b="0" kern="0" baseline="3000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8</a:t>
            </a:r>
            <a:r>
              <a:rPr lang="en-US" altLang="zh-CN" sz="2200" b="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Hz/cm</a:t>
            </a:r>
            <a:r>
              <a:rPr lang="en-US" altLang="zh-CN" sz="2200" b="0" kern="0" baseline="3000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2</a:t>
            </a:r>
            <a:r>
              <a:rPr lang="en-US" altLang="zh-CN" sz="2200" b="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 </a:t>
            </a:r>
            <a:endParaRPr lang="en-US" altLang="zh-CN" sz="2200" b="0" kern="0" dirty="0">
              <a:solidFill>
                <a:srgbClr val="FF0000"/>
              </a:solidFill>
              <a:ea typeface="仿宋_GB2312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l"/>
              <a:defRPr/>
            </a:pPr>
            <a:r>
              <a:rPr lang="en-US" altLang="zh-CN" sz="2200" kern="0" dirty="0" smtClean="0">
                <a:ea typeface="仿宋_GB2312" pitchFamily="49" charset="-122"/>
                <a:cs typeface="Times New Roman" pitchFamily="18" charset="0"/>
              </a:rPr>
              <a:t>m</a:t>
            </a:r>
            <a:r>
              <a:rPr lang="en-US" altLang="zh-CN" sz="2200" kern="0" dirty="0" smtClean="0">
                <a:ea typeface="仿宋_GB2312" pitchFamily="49" charset="-122"/>
                <a:cs typeface="Times New Roman" pitchFamily="18" charset="0"/>
              </a:rPr>
              <a:t>aterial budget</a:t>
            </a:r>
            <a:r>
              <a:rPr lang="en-US" altLang="zh-CN" sz="2200" b="0" kern="0" dirty="0" smtClean="0">
                <a:ea typeface="仿宋_GB2312" pitchFamily="49" charset="-122"/>
                <a:cs typeface="Times New Roman" pitchFamily="18" charset="0"/>
              </a:rPr>
              <a:t>:   </a:t>
            </a:r>
            <a:r>
              <a:rPr lang="zh-CN" altLang="en-US" sz="2200" b="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    </a:t>
            </a:r>
            <a:r>
              <a:rPr lang="en-US" altLang="zh-CN" sz="2200" b="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~ </a:t>
            </a:r>
            <a:r>
              <a:rPr lang="en-US" altLang="zh-CN" sz="2200" b="0" kern="0" dirty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50 </a:t>
            </a:r>
            <a:r>
              <a:rPr lang="en-US" altLang="zh-CN" sz="2200" b="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µm</a:t>
            </a:r>
            <a:r>
              <a:rPr lang="zh-CN" altLang="en-US" sz="220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 </a:t>
            </a:r>
            <a:r>
              <a:rPr lang="en-US" altLang="zh-CN" sz="220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thick</a:t>
            </a:r>
            <a:r>
              <a:rPr lang="en-US" altLang="zh-CN" sz="2200" b="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;</a:t>
            </a:r>
            <a:endParaRPr lang="en-US" altLang="zh-CN" sz="2200" b="0" kern="0" dirty="0">
              <a:solidFill>
                <a:srgbClr val="FF0000"/>
              </a:solidFill>
              <a:ea typeface="仿宋_GB2312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l"/>
              <a:defRPr/>
            </a:pPr>
            <a:r>
              <a:rPr lang="en-GB" altLang="zh-CN" sz="2200" dirty="0" smtClean="0">
                <a:sym typeface="Wingdings" pitchFamily="2" charset="2"/>
              </a:rPr>
              <a:t>radiation tolerance</a:t>
            </a:r>
            <a:r>
              <a:rPr lang="zh-CN" altLang="en-US" sz="2200" b="0" kern="0" dirty="0" smtClean="0">
                <a:ea typeface="仿宋_GB2312" pitchFamily="49" charset="-122"/>
                <a:cs typeface="Times New Roman" pitchFamily="18" charset="0"/>
              </a:rPr>
              <a:t>：</a:t>
            </a:r>
            <a:r>
              <a:rPr lang="en-US" altLang="zh-CN" sz="2200" b="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100kRad </a:t>
            </a:r>
            <a:r>
              <a:rPr lang="en-US" altLang="zh-CN" sz="2200" b="0" kern="0" dirty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/year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2200" b="0" kern="0" dirty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                          </a:t>
            </a:r>
            <a:r>
              <a:rPr lang="en-US" altLang="zh-CN" sz="2200" b="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   </a:t>
            </a:r>
            <a:r>
              <a:rPr lang="en-US" altLang="zh-CN" sz="2200" b="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                10</a:t>
            </a:r>
            <a:r>
              <a:rPr lang="en-US" altLang="zh-CN" sz="2200" b="0" kern="0" baseline="3000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13</a:t>
            </a:r>
            <a:r>
              <a:rPr lang="en-US" altLang="zh-CN" sz="2200" b="0" kern="0" dirty="0" smtClean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 </a:t>
            </a:r>
            <a:r>
              <a:rPr lang="en-US" altLang="zh-CN" sz="2200" b="0" kern="0" dirty="0" err="1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n</a:t>
            </a:r>
            <a:r>
              <a:rPr lang="en-US" altLang="zh-CN" sz="2200" b="0" kern="0" baseline="-25000" dirty="0" err="1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eq</a:t>
            </a:r>
            <a:r>
              <a:rPr lang="en-US" altLang="zh-CN" sz="2200" b="0" kern="0" dirty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 /cm</a:t>
            </a:r>
            <a:r>
              <a:rPr lang="en-US" altLang="zh-CN" sz="2200" b="0" kern="0" baseline="30000" dirty="0">
                <a:solidFill>
                  <a:srgbClr val="FF0000"/>
                </a:solidFill>
                <a:ea typeface="仿宋_GB2312" pitchFamily="49" charset="-122"/>
                <a:cs typeface="Times New Roman" pitchFamily="18" charset="0"/>
              </a:rPr>
              <a:t>2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l"/>
              <a:defRPr/>
            </a:pPr>
            <a:r>
              <a:rPr lang="en-US" altLang="zh-CN" sz="2200" b="0" kern="0" dirty="0" smtClean="0">
                <a:ea typeface="仿宋_GB2312" pitchFamily="49" charset="-122"/>
                <a:cs typeface="Times New Roman" pitchFamily="18" charset="0"/>
              </a:rPr>
              <a:t>power consumption</a:t>
            </a:r>
            <a:r>
              <a:rPr lang="en-US" altLang="zh-CN" sz="2200" kern="0" dirty="0" smtClean="0">
                <a:ea typeface="仿宋_GB2312" pitchFamily="49" charset="-122"/>
                <a:cs typeface="Times New Roman" pitchFamily="18" charset="0"/>
              </a:rPr>
              <a:t>: </a:t>
            </a:r>
            <a:r>
              <a:rPr lang="en-US" altLang="zh-CN" sz="2200" b="0" kern="0" dirty="0" smtClean="0">
                <a:solidFill>
                  <a:srgbClr val="003399"/>
                </a:solidFill>
                <a:ea typeface="仿宋_GB2312" pitchFamily="49" charset="-122"/>
                <a:cs typeface="Times New Roman" pitchFamily="18" charset="0"/>
              </a:rPr>
              <a:t> </a:t>
            </a:r>
            <a:r>
              <a:rPr lang="en-US" altLang="zh-CN" sz="2200" b="0" kern="0" dirty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~170mW / cm</a:t>
            </a:r>
            <a:r>
              <a:rPr lang="en-US" altLang="zh-CN" sz="2200" b="0" kern="0" baseline="30000" dirty="0">
                <a:solidFill>
                  <a:srgbClr val="000099"/>
                </a:solidFill>
                <a:ea typeface="仿宋_GB2312" pitchFamily="49" charset="-122"/>
                <a:cs typeface="Times New Roman" pitchFamily="18" charset="0"/>
              </a:rPr>
              <a:t>2</a:t>
            </a:r>
            <a:endParaRPr lang="en-US" altLang="zh-CN" sz="2200" b="0" kern="0" dirty="0">
              <a:solidFill>
                <a:srgbClr val="000099"/>
              </a:solidFill>
              <a:ea typeface="仿宋_GB2312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l"/>
              <a:defRPr/>
            </a:pPr>
            <a:r>
              <a:rPr lang="en-US" altLang="zh-CN" sz="2200" kern="0" dirty="0" smtClean="0">
                <a:ea typeface="仿宋_GB2312" pitchFamily="49" charset="-122"/>
                <a:cs typeface="Times New Roman" pitchFamily="18" charset="0"/>
              </a:rPr>
              <a:t>room temperature operation</a:t>
            </a:r>
            <a:endParaRPr lang="en-US" altLang="zh-CN" sz="2200" b="0" kern="0" dirty="0">
              <a:ea typeface="仿宋_GB2312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None/>
              <a:defRPr/>
            </a:pPr>
            <a:endParaRPr lang="en-US" altLang="zh-CN" sz="2200" b="0" kern="0" dirty="0">
              <a:solidFill>
                <a:srgbClr val="003399"/>
              </a:solidFill>
              <a:ea typeface="仿宋_GB2312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None/>
              <a:defRPr/>
            </a:pPr>
            <a:endParaRPr lang="en-US" altLang="zh-CN" sz="2200" b="0" kern="0" dirty="0">
              <a:solidFill>
                <a:srgbClr val="003399"/>
              </a:solidFill>
              <a:ea typeface="仿宋_GB2312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SzPct val="90000"/>
              <a:defRPr/>
            </a:pPr>
            <a:endParaRPr lang="en-US" altLang="zh-CN" sz="2200" b="0" kern="0" dirty="0">
              <a:solidFill>
                <a:srgbClr val="003399"/>
              </a:solidFill>
              <a:ea typeface="仿宋_GB2312" pitchFamily="49" charset="-122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1520" y="3717032"/>
            <a:ext cx="3131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cs typeface="Times New Roman" pitchFamily="18" charset="0"/>
              </a:rPr>
              <a:t>MAPS</a:t>
            </a:r>
            <a:r>
              <a:rPr lang="zh-CN" altLang="en-US" sz="16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99"/>
                </a:solidFill>
                <a:cs typeface="Times New Roman" pitchFamily="18" charset="0"/>
              </a:rPr>
              <a:t>(</a:t>
            </a:r>
            <a:r>
              <a:rPr lang="en-US" altLang="zh-CN" sz="16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altLang="zh-CN" sz="1600" dirty="0">
                <a:solidFill>
                  <a:srgbClr val="000099"/>
                </a:solidFill>
                <a:cs typeface="Times New Roman" pitchFamily="18" charset="0"/>
              </a:rPr>
              <a:t>onolithic </a:t>
            </a:r>
            <a:r>
              <a:rPr lang="en-US" altLang="zh-CN" sz="1600" dirty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US" altLang="zh-CN" sz="1600" dirty="0">
                <a:solidFill>
                  <a:srgbClr val="000099"/>
                </a:solidFill>
                <a:cs typeface="Times New Roman" pitchFamily="18" charset="0"/>
              </a:rPr>
              <a:t>ctive </a:t>
            </a:r>
            <a:r>
              <a:rPr lang="en-US" altLang="zh-CN" sz="1600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altLang="zh-CN" sz="1600" dirty="0">
                <a:solidFill>
                  <a:srgbClr val="000099"/>
                </a:solidFill>
                <a:cs typeface="Times New Roman" pitchFamily="18" charset="0"/>
              </a:rPr>
              <a:t>ixel </a:t>
            </a:r>
            <a:r>
              <a:rPr lang="en-US" altLang="zh-CN" sz="16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altLang="zh-CN" sz="1600" dirty="0" smtClean="0">
                <a:solidFill>
                  <a:srgbClr val="000099"/>
                </a:solidFill>
                <a:cs typeface="Times New Roman" pitchFamily="18" charset="0"/>
              </a:rPr>
              <a:t>ensors)</a:t>
            </a:r>
            <a:endParaRPr lang="en-US" altLang="zh-CN" sz="16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5" y="5085184"/>
            <a:ext cx="351595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4" descr="6.jpg"/>
          <p:cNvPicPr>
            <a:picLocks noChangeAspect="1"/>
          </p:cNvPicPr>
          <p:nvPr/>
        </p:nvPicPr>
        <p:blipFill>
          <a:blip r:embed="rId4" cstate="print"/>
          <a:srcRect l="2690" t="14162" r="2185" b="12672"/>
          <a:stretch>
            <a:fillRect/>
          </a:stretch>
        </p:blipFill>
        <p:spPr bwMode="auto">
          <a:xfrm>
            <a:off x="4386182" y="4221088"/>
            <a:ext cx="4757819" cy="226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5" descr="9.jpg"/>
          <p:cNvPicPr>
            <a:picLocks noChangeAspect="1"/>
          </p:cNvPicPr>
          <p:nvPr/>
        </p:nvPicPr>
        <p:blipFill>
          <a:blip r:embed="rId5" cstate="print"/>
          <a:srcRect t="9773" r="9091"/>
          <a:stretch>
            <a:fillRect/>
          </a:stretch>
        </p:blipFill>
        <p:spPr bwMode="auto">
          <a:xfrm>
            <a:off x="7236296" y="4005064"/>
            <a:ext cx="1907704" cy="117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2195736" y="4869160"/>
            <a:ext cx="2376487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Pixel sensor ladder</a:t>
            </a:r>
            <a:endParaRPr lang="zh-CN" altLang="en-US" sz="1800" b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直角上箭头 17"/>
          <p:cNvSpPr/>
          <p:nvPr/>
        </p:nvSpPr>
        <p:spPr bwMode="auto">
          <a:xfrm rot="5400000">
            <a:off x="3635822" y="5373290"/>
            <a:ext cx="503832" cy="647700"/>
          </a:xfrm>
          <a:prstGeom prst="bentUpArrow">
            <a:avLst/>
          </a:prstGeom>
          <a:solidFill>
            <a:srgbClr val="0000CC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wrap="square">
            <a:spAutoFit/>
          </a:bodyPr>
          <a:lstStyle/>
          <a:p>
            <a:pPr marL="1588" algn="ctr">
              <a:defRPr/>
            </a:pPr>
            <a:endParaRPr lang="zh-CN" altLang="en-US"/>
          </a:p>
        </p:txBody>
      </p: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4283968" y="5805264"/>
            <a:ext cx="324036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Prototype of </a:t>
            </a:r>
            <a:r>
              <a:rPr lang="en-US" altLang="zh-CN" sz="18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1/10 </a:t>
            </a:r>
            <a:r>
              <a:rPr lang="en-US" altLang="zh-CN" sz="18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coverage</a:t>
            </a:r>
            <a:endParaRPr lang="zh-CN" altLang="en-US" sz="1800" b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332656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dirty="0" smtClean="0">
                <a:latin typeface="+mj-lt"/>
                <a:cs typeface="Arial" pitchFamily="34" charset="0"/>
              </a:rPr>
              <a:t>Collaboration with Strasbourg IPHC</a:t>
            </a:r>
            <a:endParaRPr lang="zh-CN" altLang="en-US" sz="4000" dirty="0">
              <a:latin typeface="+mj-lt"/>
              <a:ea typeface="仿宋_GB2312" pitchFamily="49" charset="-122"/>
              <a:cs typeface="Arial" pitchFamily="34" charset="0"/>
            </a:endParaRPr>
          </a:p>
        </p:txBody>
      </p:sp>
      <p:sp>
        <p:nvSpPr>
          <p:cNvPr id="9285" name="矩形 5"/>
          <p:cNvSpPr>
            <a:spLocks noChangeArrowheads="1"/>
          </p:cNvSpPr>
          <p:nvPr/>
        </p:nvSpPr>
        <p:spPr bwMode="auto">
          <a:xfrm>
            <a:off x="179512" y="1196752"/>
            <a:ext cx="8712968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2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Critical  techniques: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SzPct val="50000"/>
            </a:pPr>
            <a:r>
              <a:rPr lang="en-US" altLang="zh-CN" sz="2800" dirty="0" smtClean="0">
                <a:solidFill>
                  <a:srgbClr val="0000CC"/>
                </a:solidFill>
              </a:rPr>
              <a:t>Sensor: </a:t>
            </a:r>
            <a:r>
              <a:rPr lang="en-US" altLang="zh-CN" sz="2800" dirty="0" smtClean="0"/>
              <a:t>pixel size, RO speed, power consumption, 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US" altLang="zh-CN" sz="2800" dirty="0" smtClean="0"/>
              <a:t>              zero suppression…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US" altLang="zh-CN" sz="2800" dirty="0" smtClean="0">
                <a:solidFill>
                  <a:srgbClr val="0000CC"/>
                </a:solidFill>
              </a:rPr>
              <a:t>Ladder structure: </a:t>
            </a:r>
            <a:r>
              <a:rPr lang="en-US" altLang="zh-CN" sz="2800" dirty="0" smtClean="0"/>
              <a:t>light material, flex bonding… 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US" altLang="zh-CN" sz="2800" dirty="0" smtClean="0">
                <a:solidFill>
                  <a:srgbClr val="0000CC"/>
                </a:solidFill>
              </a:rPr>
              <a:t>RO </a:t>
            </a:r>
            <a:r>
              <a:rPr lang="en-US" altLang="zh-CN" sz="2800" dirty="0" err="1" smtClean="0">
                <a:solidFill>
                  <a:srgbClr val="0000CC"/>
                </a:solidFill>
              </a:rPr>
              <a:t>elx</a:t>
            </a:r>
            <a:r>
              <a:rPr lang="en-US" altLang="zh-CN" sz="2800" dirty="0" smtClean="0">
                <a:solidFill>
                  <a:srgbClr val="0000CC"/>
                </a:solidFill>
              </a:rPr>
              <a:t>: </a:t>
            </a:r>
            <a:r>
              <a:rPr lang="en-US" altLang="zh-CN" sz="2800" dirty="0" smtClean="0"/>
              <a:t>8GB band width, </a:t>
            </a:r>
            <a:r>
              <a:rPr lang="en-US" altLang="zh-CN" sz="2800" dirty="0" err="1" smtClean="0"/>
              <a:t>xTCA</a:t>
            </a:r>
            <a:r>
              <a:rPr lang="en-US" altLang="zh-CN" sz="2800" dirty="0" smtClean="0"/>
              <a:t> structure…                                                         </a:t>
            </a:r>
            <a:endParaRPr lang="en-US" altLang="zh-CN" sz="2800" dirty="0"/>
          </a:p>
          <a:p>
            <a:pPr lvl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00CC"/>
                </a:solidFill>
              </a:rPr>
              <a:t>Data transmission: </a:t>
            </a:r>
            <a:r>
              <a:rPr lang="en-US" altLang="zh-CN" sz="2800" dirty="0" smtClean="0"/>
              <a:t>radiation hardness…                                    </a:t>
            </a:r>
          </a:p>
          <a:p>
            <a:pPr lvl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00CC"/>
                </a:solidFill>
              </a:rPr>
              <a:t>Alignment and reconstruction scheme: </a:t>
            </a:r>
            <a:r>
              <a:rPr lang="en-US" altLang="zh-CN" sz="2800" dirty="0" smtClean="0"/>
              <a:t>…</a:t>
            </a:r>
            <a:endParaRPr lang="en-US" altLang="zh-CN" sz="2800" dirty="0"/>
          </a:p>
        </p:txBody>
      </p:sp>
      <p:sp>
        <p:nvSpPr>
          <p:cNvPr id="13" name="矩形 12"/>
          <p:cNvSpPr/>
          <p:nvPr/>
        </p:nvSpPr>
        <p:spPr>
          <a:xfrm>
            <a:off x="611560" y="486916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solidFill>
                  <a:srgbClr val="00B050"/>
                </a:solidFill>
                <a:latin typeface="Arial" pitchFamily="34" charset="0"/>
                <a:ea typeface="仿宋_GB2312" pitchFamily="49" charset="-122"/>
                <a:cs typeface="Arial" pitchFamily="34" charset="0"/>
              </a:rPr>
              <a:t>The study will benefit not only the </a:t>
            </a:r>
            <a:r>
              <a:rPr lang="en-US" altLang="zh-CN" sz="2800" dirty="0" err="1" smtClean="0">
                <a:solidFill>
                  <a:srgbClr val="00B050"/>
                </a:solidFill>
                <a:latin typeface="Arial" pitchFamily="34" charset="0"/>
                <a:ea typeface="仿宋_GB2312" pitchFamily="49" charset="-122"/>
                <a:cs typeface="Arial" pitchFamily="34" charset="0"/>
              </a:rPr>
              <a:t>BES</a:t>
            </a:r>
            <a:r>
              <a:rPr lang="en-US" altLang="zh-CN" sz="2800" dirty="0" err="1" smtClean="0">
                <a:solidFill>
                  <a:srgbClr val="00B050"/>
                </a:solidFill>
                <a:latin typeface="Arial" pitchFamily="34" charset="0"/>
                <a:ea typeface="方正舒体"/>
                <a:cs typeface="Arial" pitchFamily="34" charset="0"/>
              </a:rPr>
              <a:t>Ⅲ</a:t>
            </a:r>
            <a:endParaRPr lang="en-US" altLang="zh-CN" sz="2800" dirty="0" smtClean="0">
              <a:solidFill>
                <a:srgbClr val="00B050"/>
              </a:solidFill>
              <a:latin typeface="Arial" pitchFamily="34" charset="0"/>
              <a:ea typeface="方正舒体"/>
              <a:cs typeface="Arial" pitchFamily="34" charset="0"/>
            </a:endParaRPr>
          </a:p>
          <a:p>
            <a:pPr>
              <a:defRPr/>
            </a:pPr>
            <a:r>
              <a:rPr lang="en-US" altLang="zh-CN" sz="2800" dirty="0" smtClean="0">
                <a:solidFill>
                  <a:srgbClr val="00B050"/>
                </a:solidFill>
                <a:latin typeface="Arial" pitchFamily="34" charset="0"/>
                <a:ea typeface="方正舒体"/>
                <a:cs typeface="Arial" pitchFamily="34" charset="0"/>
              </a:rPr>
              <a:t> </a:t>
            </a:r>
            <a:r>
              <a:rPr lang="en-US" altLang="zh-CN" sz="2800" dirty="0" smtClean="0">
                <a:solidFill>
                  <a:srgbClr val="00B050"/>
                </a:solidFill>
                <a:latin typeface="Arial" pitchFamily="34" charset="0"/>
                <a:ea typeface="方正舒体"/>
                <a:cs typeface="Arial" pitchFamily="34" charset="0"/>
              </a:rPr>
              <a:t>but </a:t>
            </a:r>
            <a:r>
              <a:rPr lang="en-US" altLang="zh-CN" sz="2800" dirty="0" err="1" smtClean="0">
                <a:solidFill>
                  <a:srgbClr val="00B050"/>
                </a:solidFill>
                <a:latin typeface="Arial" pitchFamily="34" charset="0"/>
                <a:ea typeface="方正舒体"/>
                <a:cs typeface="Arial" pitchFamily="34" charset="0"/>
              </a:rPr>
              <a:t>e</a:t>
            </a:r>
            <a:r>
              <a:rPr lang="en-US" altLang="zh-CN" sz="2800" baseline="30000" dirty="0" err="1" smtClean="0">
                <a:solidFill>
                  <a:srgbClr val="00B050"/>
                </a:solidFill>
                <a:latin typeface="Arial" pitchFamily="34" charset="0"/>
                <a:ea typeface="方正舒体"/>
                <a:cs typeface="Arial" pitchFamily="34" charset="0"/>
              </a:rPr>
              <a:t>+</a:t>
            </a:r>
            <a:r>
              <a:rPr lang="en-US" altLang="zh-CN" sz="2800" dirty="0" err="1" smtClean="0">
                <a:solidFill>
                  <a:srgbClr val="00B050"/>
                </a:solidFill>
                <a:latin typeface="Arial" pitchFamily="34" charset="0"/>
                <a:ea typeface="方正舒体"/>
                <a:cs typeface="Arial" pitchFamily="34" charset="0"/>
              </a:rPr>
              <a:t>e</a:t>
            </a:r>
            <a:r>
              <a:rPr lang="en-US" altLang="zh-CN" sz="2800" baseline="30000" dirty="0" smtClean="0">
                <a:solidFill>
                  <a:srgbClr val="00B050"/>
                </a:solidFill>
                <a:latin typeface="Arial" pitchFamily="34" charset="0"/>
                <a:ea typeface="方正舒体"/>
                <a:cs typeface="Arial" pitchFamily="34" charset="0"/>
              </a:rPr>
              <a:t>-</a:t>
            </a:r>
            <a:r>
              <a:rPr lang="en-US" altLang="zh-CN" sz="2800" dirty="0" smtClean="0">
                <a:solidFill>
                  <a:srgbClr val="00B050"/>
                </a:solidFill>
                <a:latin typeface="Arial" pitchFamily="34" charset="0"/>
                <a:ea typeface="方正舒体"/>
                <a:cs typeface="Arial" pitchFamily="34" charset="0"/>
              </a:rPr>
              <a:t> collider experiments in the future </a:t>
            </a:r>
            <a:r>
              <a:rPr lang="en-US" altLang="zh-CN" sz="2800" dirty="0" smtClean="0">
                <a:solidFill>
                  <a:srgbClr val="00B050"/>
                </a:solidFill>
                <a:latin typeface="Arial" pitchFamily="34" charset="0"/>
                <a:ea typeface="仿宋_GB2312" pitchFamily="49" charset="-122"/>
                <a:cs typeface="Arial" pitchFamily="34" charset="0"/>
              </a:rPr>
              <a:t> </a:t>
            </a:r>
            <a:endParaRPr lang="zh-CN" altLang="en-US" sz="2800" dirty="0">
              <a:solidFill>
                <a:srgbClr val="00B050"/>
              </a:solidFill>
              <a:latin typeface="Arial" pitchFamily="34" charset="0"/>
              <a:ea typeface="仿宋_GB2312" pitchFamily="49" charset="-122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40050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Almost a whole system of CMOS pixel sensor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16634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dirty="0" smtClean="0">
                <a:latin typeface="+mj-lt"/>
                <a:ea typeface="仿宋_GB2312" pitchFamily="49" charset="-122"/>
                <a:cs typeface="Arial" pitchFamily="34" charset="0"/>
              </a:rPr>
              <a:t>MAPS test</a:t>
            </a:r>
            <a:endParaRPr lang="zh-CN" altLang="en-US" sz="4000" dirty="0">
              <a:latin typeface="+mj-lt"/>
              <a:ea typeface="仿宋_GB2312" pitchFamily="49" charset="-122"/>
              <a:cs typeface="Arial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0313" y="4221090"/>
            <a:ext cx="3309560" cy="2186038"/>
            <a:chOff x="3469" y="1139"/>
            <a:chExt cx="2200" cy="1474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810" y="2409"/>
              <a:ext cx="18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H="1" flipV="1">
              <a:off x="3726" y="1139"/>
              <a:ext cx="1" cy="1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4558" y="2364"/>
              <a:ext cx="675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63525" indent="-263525">
                <a:buFont typeface="Wingdings" pitchFamily="2" charset="2"/>
                <a:buNone/>
              </a:pPr>
              <a:r>
                <a:rPr lang="fr-FR" altLang="zh-CN" dirty="0">
                  <a:ea typeface="宋体" pitchFamily="2" charset="-122"/>
                </a:rPr>
                <a:t>21.5 mm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 rot="16200000">
              <a:off x="3250" y="1528"/>
              <a:ext cx="684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63525" indent="-263525">
                <a:buFont typeface="Wingdings" pitchFamily="2" charset="2"/>
                <a:buNone/>
              </a:pPr>
              <a:r>
                <a:rPr lang="fr-FR" altLang="zh-CN" dirty="0">
                  <a:ea typeface="宋体" pitchFamily="2" charset="-122"/>
                </a:rPr>
                <a:t>13.7 mm</a:t>
              </a:r>
            </a:p>
          </p:txBody>
        </p:sp>
        <p:pic>
          <p:nvPicPr>
            <p:cNvPr id="11" name="Picture 22" descr="P10008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2" y="1139"/>
              <a:ext cx="1837" cy="1156"/>
            </a:xfrm>
            <a:prstGeom prst="rect">
              <a:avLst/>
            </a:prstGeom>
            <a:noFill/>
          </p:spPr>
        </p:pic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3956" y="1412"/>
              <a:ext cx="158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63525" indent="-263525" algn="ctr">
                <a:buFont typeface="Wingdings" pitchFamily="2" charset="2"/>
                <a:buNone/>
              </a:pPr>
              <a:r>
                <a:rPr lang="fr-FR" altLang="zh-CN" sz="1600" dirty="0">
                  <a:solidFill>
                    <a:schemeClr val="bg1"/>
                  </a:solidFill>
                  <a:ea typeface="宋体" pitchFamily="2" charset="-122"/>
                </a:rPr>
                <a:t>MIMOSA26</a:t>
              </a:r>
            </a:p>
            <a:p>
              <a:pPr marL="263525" indent="-263525" algn="ctr">
                <a:buFont typeface="Wingdings" pitchFamily="2" charset="2"/>
                <a:buNone/>
              </a:pPr>
              <a:r>
                <a:rPr lang="en-GB" sz="1400" dirty="0">
                  <a:solidFill>
                    <a:schemeClr val="bg1"/>
                  </a:solidFill>
                </a:rPr>
                <a:t>Active area: ~10.6 x 21.2 mm2</a:t>
              </a:r>
              <a:endParaRPr lang="fr-FR" altLang="zh-CN" sz="1400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92925" y="764705"/>
            <a:ext cx="8553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400" dirty="0" smtClean="0"/>
              <a:t>MIMOSA18 (5.5×5.5 mm² thinned to 50μm with analogue </a:t>
            </a:r>
            <a:r>
              <a:rPr lang="en-GB" altLang="zh-CN" sz="2400" dirty="0" smtClean="0"/>
              <a:t>output)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431032" y="3789041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400" dirty="0" smtClean="0"/>
              <a:t>MIMOSA26 (with binary output)</a:t>
            </a:r>
            <a:endParaRPr lang="zh-CN" altLang="en-US" sz="2400" dirty="0"/>
          </a:p>
        </p:txBody>
      </p:sp>
      <p:pic>
        <p:nvPicPr>
          <p:cNvPr id="16" name="Picture 5" descr="mi18x03"/>
          <p:cNvPicPr>
            <a:picLocks noChangeAspect="1" noChangeArrowheads="1"/>
          </p:cNvPicPr>
          <p:nvPr/>
        </p:nvPicPr>
        <p:blipFill>
          <a:blip r:embed="rId3" cstate="print"/>
          <a:srcRect l="28378" r="20270"/>
          <a:stretch>
            <a:fillRect/>
          </a:stretch>
        </p:blipFill>
        <p:spPr bwMode="auto">
          <a:xfrm>
            <a:off x="395538" y="1484784"/>
            <a:ext cx="1479613" cy="2049760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1979712" y="1484784"/>
            <a:ext cx="257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Pixel</a:t>
            </a:r>
            <a:r>
              <a:rPr lang="zh-CN" altLang="en-US" dirty="0" smtClean="0"/>
              <a:t> </a:t>
            </a:r>
            <a:r>
              <a:rPr lang="en-US" altLang="zh-CN" dirty="0" smtClean="0"/>
              <a:t>pitch: 10</a:t>
            </a:r>
            <a:r>
              <a:rPr lang="en-US" altLang="zh-CN" dirty="0" smtClean="0">
                <a:cs typeface="Arial" pitchFamily="34" charset="0"/>
              </a:rPr>
              <a:t>µm×</a:t>
            </a:r>
            <a:r>
              <a:rPr lang="en-US" altLang="zh-CN" dirty="0" smtClean="0"/>
              <a:t>10</a:t>
            </a:r>
            <a:r>
              <a:rPr lang="en-US" altLang="zh-CN" dirty="0" smtClean="0">
                <a:cs typeface="Arial" pitchFamily="34" charset="0"/>
              </a:rPr>
              <a:t>µm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1979712" y="2420888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979712" y="2996952"/>
            <a:ext cx="174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Tested with </a:t>
            </a:r>
            <a:r>
              <a:rPr lang="en-US" altLang="zh-CN" baseline="30000" dirty="0" smtClean="0"/>
              <a:t>55</a:t>
            </a:r>
            <a:r>
              <a:rPr lang="en-US" altLang="zh-CN" dirty="0" smtClean="0"/>
              <a:t>Fe 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987824" y="2132856"/>
            <a:ext cx="1368152" cy="64633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ENC </a:t>
            </a:r>
            <a:r>
              <a:rPr lang="zh-CN" altLang="en-US" dirty="0" smtClean="0"/>
              <a:t>～ </a:t>
            </a:r>
            <a:r>
              <a:rPr lang="en-US" altLang="zh-CN" dirty="0" smtClean="0"/>
              <a:t>13e</a:t>
            </a:r>
          </a:p>
          <a:p>
            <a:r>
              <a:rPr lang="en-US" altLang="zh-CN" dirty="0" smtClean="0"/>
              <a:t>S/N  </a:t>
            </a:r>
            <a:r>
              <a:rPr lang="zh-CN" altLang="en-US" dirty="0" smtClean="0"/>
              <a:t>～ </a:t>
            </a:r>
            <a:r>
              <a:rPr lang="en-US" altLang="zh-CN" dirty="0" smtClean="0"/>
              <a:t>17</a:t>
            </a:r>
          </a:p>
        </p:txBody>
      </p:sp>
      <p:sp>
        <p:nvSpPr>
          <p:cNvPr id="22" name="右箭头 21"/>
          <p:cNvSpPr/>
          <p:nvPr/>
        </p:nvSpPr>
        <p:spPr>
          <a:xfrm>
            <a:off x="3563888" y="5085184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716016" y="4797152"/>
            <a:ext cx="3960440" cy="70788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Temporal and fixed pattern noise</a:t>
            </a:r>
          </a:p>
          <a:p>
            <a:r>
              <a:rPr lang="en-US" altLang="zh-CN" sz="2000" dirty="0" smtClean="0"/>
              <a:t>Transfer function of discriminator</a:t>
            </a:r>
            <a:endParaRPr lang="zh-CN" altLang="en-US" sz="2000" dirty="0"/>
          </a:p>
        </p:txBody>
      </p:sp>
      <p:sp>
        <p:nvSpPr>
          <p:cNvPr id="24" name="矩形 23"/>
          <p:cNvSpPr/>
          <p:nvPr/>
        </p:nvSpPr>
        <p:spPr>
          <a:xfrm>
            <a:off x="4499994" y="5589241"/>
            <a:ext cx="4314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400" dirty="0" smtClean="0"/>
              <a:t>Home-made RO board</a:t>
            </a:r>
            <a:endParaRPr lang="zh-CN" altLang="en-US" sz="2400" dirty="0"/>
          </a:p>
        </p:txBody>
      </p:sp>
      <p:pic>
        <p:nvPicPr>
          <p:cNvPr id="25" name="图片 7" descr="maps testba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2420888"/>
            <a:ext cx="4530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テキスト ボックス 3"/>
          <p:cNvSpPr txBox="1">
            <a:spLocks noChangeArrowheads="1"/>
          </p:cNvSpPr>
          <p:nvPr/>
        </p:nvSpPr>
        <p:spPr bwMode="auto">
          <a:xfrm>
            <a:off x="395536" y="188642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600" b="1" dirty="0" smtClean="0">
                <a:solidFill>
                  <a:srgbClr val="0033CC"/>
                </a:solidFill>
                <a:latin typeface="Arial" pitchFamily="34" charset="0"/>
                <a:ea typeface="仿宋_GB2312" pitchFamily="49" charset="-122"/>
                <a:cs typeface="Arial" pitchFamily="34" charset="0"/>
              </a:rPr>
              <a:t>SOI pixel: </a:t>
            </a:r>
            <a:r>
              <a:rPr kumimoji="1" lang="en-US" altLang="zh-CN" sz="3600" b="1" dirty="0" smtClean="0">
                <a:solidFill>
                  <a:srgbClr val="0033CC"/>
                </a:solidFill>
                <a:latin typeface="Arial" pitchFamily="34" charset="0"/>
                <a:ea typeface="仿宋_GB2312" pitchFamily="49" charset="-122"/>
                <a:cs typeface="Arial" pitchFamily="34" charset="0"/>
              </a:rPr>
              <a:t>Collaboration with KEK</a:t>
            </a:r>
            <a:r>
              <a:rPr kumimoji="1" lang="en-US" altLang="ja-JP" sz="3600" b="1" dirty="0" smtClean="0">
                <a:solidFill>
                  <a:srgbClr val="0033CC"/>
                </a:solidFill>
                <a:latin typeface="Arial" pitchFamily="34" charset="0"/>
                <a:ea typeface="仿宋_GB2312" pitchFamily="49" charset="-122"/>
                <a:cs typeface="Arial" pitchFamily="34" charset="0"/>
              </a:rPr>
              <a:t> </a:t>
            </a:r>
            <a:endParaRPr kumimoji="1" lang="ja-JP" altLang="en-US" sz="3600" b="1" dirty="0">
              <a:solidFill>
                <a:srgbClr val="0033CC"/>
              </a:solidFill>
              <a:latin typeface="Arial" pitchFamily="34" charset="0"/>
              <a:ea typeface="仿宋_GB2312" pitchFamily="49" charset="-122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4" y="2060848"/>
            <a:ext cx="29143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467544" y="4941168"/>
            <a:ext cx="8108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Layout</a:t>
            </a:r>
            <a:endParaRPr lang="zh-CN" altLang="en-US" dirty="0"/>
          </a:p>
        </p:txBody>
      </p:sp>
      <p:pic>
        <p:nvPicPr>
          <p:cNvPr id="12" name="Picture 4" descr="1107SubmitPlan_v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5"/>
            <a:ext cx="5257800" cy="3713163"/>
          </a:xfrm>
          <a:prstGeom prst="rect">
            <a:avLst/>
          </a:prstGeom>
          <a:noFill/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3203848" y="1052738"/>
            <a:ext cx="2808312" cy="15121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INTPIX2P5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2.9*2.9mm</a:t>
            </a:r>
            <a:r>
              <a:rPr kumimoji="0" lang="en-US" altLang="zh-CN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64*64</a:t>
            </a:r>
            <a:r>
              <a:rPr lang="zh-CN" altLang="en-US" dirty="0" smtClean="0"/>
              <a:t> </a:t>
            </a:r>
            <a:r>
              <a:rPr lang="en-US" altLang="zh-CN" dirty="0" smtClean="0"/>
              <a:t>pixel array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19*19</a:t>
            </a:r>
            <a:r>
              <a:rPr kumimoji="0" lang="el-GR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μ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altLang="zh-CN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zh-CN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pixel size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6084168" y="1052736"/>
            <a:ext cx="2880320" cy="13681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INTPIX1P5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2.9*2.9mm</a:t>
            </a:r>
            <a:r>
              <a:rPr kumimoji="0" lang="en-US" altLang="zh-CN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32*32</a:t>
            </a:r>
            <a:r>
              <a:rPr lang="zh-CN" altLang="en-US" dirty="0" smtClean="0"/>
              <a:t> </a:t>
            </a:r>
            <a:r>
              <a:rPr lang="en-US" altLang="zh-CN" dirty="0" smtClean="0"/>
              <a:t>pixel array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18*18</a:t>
            </a:r>
            <a:r>
              <a:rPr kumimoji="0" lang="el-GR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μ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altLang="zh-CN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zh-CN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pixel size</a:t>
            </a:r>
            <a:endParaRPr kumimoji="0" lang="en-US" altLang="zh-CN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直角上箭头 14"/>
          <p:cNvSpPr/>
          <p:nvPr/>
        </p:nvSpPr>
        <p:spPr>
          <a:xfrm rot="5400000">
            <a:off x="2339752" y="4509120"/>
            <a:ext cx="432048" cy="1584176"/>
          </a:xfrm>
          <a:prstGeom prst="bentUpArrow">
            <a:avLst>
              <a:gd name="adj1" fmla="val 25000"/>
              <a:gd name="adj2" fmla="val 25000"/>
              <a:gd name="adj3" fmla="val 3684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331642" y="5589240"/>
            <a:ext cx="189186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MPW in Oct. 2011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07504" y="836712"/>
            <a:ext cx="302433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Integrated type sensor designed by </a:t>
            </a:r>
            <a:r>
              <a:rPr lang="en-US" altLang="zh-CN" sz="2400" dirty="0" err="1" smtClean="0"/>
              <a:t>Yunpeng</a:t>
            </a:r>
            <a:r>
              <a:rPr lang="en-US" altLang="zh-CN" sz="2400" dirty="0" smtClean="0"/>
              <a:t> Lu and </a:t>
            </a:r>
            <a:r>
              <a:rPr lang="en-US" altLang="zh-CN" sz="2400" dirty="0" err="1" smtClean="0"/>
              <a:t>elx</a:t>
            </a:r>
            <a:r>
              <a:rPr lang="en-US" altLang="zh-CN" sz="2400" dirty="0" smtClean="0"/>
              <a:t> group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323528" y="3429000"/>
            <a:ext cx="842205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000CC"/>
                </a:solidFill>
                <a:ea typeface="仿宋_GB2312" pitchFamily="49" charset="-122"/>
              </a:rPr>
              <a:t>first fully functional pixel sensor @ IHEP with very good I-V performance</a:t>
            </a:r>
            <a:endParaRPr lang="zh-CN" altLang="en-US" sz="3600" dirty="0">
              <a:solidFill>
                <a:srgbClr val="0000CC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5536" y="5013176"/>
            <a:ext cx="8422054" cy="1138773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ea typeface="仿宋_GB2312" pitchFamily="49" charset="-122"/>
              </a:rPr>
              <a:t>future development: </a:t>
            </a:r>
            <a:r>
              <a:rPr lang="en-US" altLang="zh-CN" sz="3600" dirty="0" smtClean="0">
                <a:solidFill>
                  <a:srgbClr val="FF0000"/>
                </a:solidFill>
                <a:ea typeface="仿宋_GB2312" pitchFamily="49" charset="-122"/>
              </a:rPr>
              <a:t>counting-type </a:t>
            </a:r>
            <a:r>
              <a:rPr lang="en-US" altLang="zh-CN" sz="3600" dirty="0" smtClean="0">
                <a:solidFill>
                  <a:srgbClr val="FF0000"/>
                </a:solidFill>
                <a:ea typeface="仿宋_GB2312" pitchFamily="49" charset="-122"/>
              </a:rPr>
              <a:t>pixels</a:t>
            </a:r>
          </a:p>
          <a:p>
            <a:pPr algn="ctr"/>
            <a:r>
              <a:rPr lang="en-US" altLang="zh-CN" sz="3200" dirty="0" smtClean="0">
                <a:ea typeface="仿宋_GB2312" pitchFamily="49" charset="-122"/>
              </a:rPr>
              <a:t>See </a:t>
            </a:r>
            <a:r>
              <a:rPr lang="en-US" altLang="zh-CN" sz="3200" dirty="0" err="1" smtClean="0">
                <a:ea typeface="仿宋_GB2312" pitchFamily="49" charset="-122"/>
              </a:rPr>
              <a:t>Yunpeng’s</a:t>
            </a:r>
            <a:r>
              <a:rPr lang="en-US" altLang="zh-CN" sz="3200" dirty="0" smtClean="0">
                <a:ea typeface="仿宋_GB2312" pitchFamily="49" charset="-122"/>
              </a:rPr>
              <a:t> presentation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1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649288"/>
          </a:xfrm>
          <a:noFill/>
        </p:spPr>
        <p:txBody>
          <a:bodyPr lIns="0" tIns="0" rIns="0" bIns="0">
            <a:norm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Hybrid pixel detector for SR</a:t>
            </a:r>
            <a:endParaRPr lang="zh-CN" altLang="en-GB" sz="4000" b="1" dirty="0" smtClean="0">
              <a:solidFill>
                <a:srgbClr val="0000CC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pic>
        <p:nvPicPr>
          <p:cNvPr id="7" name="Picture 4" descr="hyb_pixel_princ"/>
          <p:cNvPicPr>
            <a:picLocks noChangeAspect="1" noChangeArrowheads="1"/>
          </p:cNvPicPr>
          <p:nvPr/>
        </p:nvPicPr>
        <p:blipFill>
          <a:blip r:embed="rId3" cstate="print">
            <a:lum bright="-24000" contrast="60000"/>
          </a:blip>
          <a:srcRect/>
          <a:stretch>
            <a:fillRect/>
          </a:stretch>
        </p:blipFill>
        <p:spPr bwMode="auto">
          <a:xfrm>
            <a:off x="251520" y="1484784"/>
            <a:ext cx="321449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51520" y="69269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State of the art instrumentation for photon science</a:t>
            </a:r>
          </a:p>
        </p:txBody>
      </p:sp>
      <p:pic>
        <p:nvPicPr>
          <p:cNvPr id="9" name="图片 8" descr="pixel-x-r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196752"/>
            <a:ext cx="5220072" cy="270176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504" y="3933056"/>
            <a:ext cx="8928992" cy="23821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ea typeface="楷体_GB2312" pitchFamily="49" charset="-122"/>
                <a:sym typeface="宋体" pitchFamily="2" charset="-122"/>
              </a:rPr>
              <a:t>Counting type pixel    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2012-2015</a:t>
            </a:r>
          </a:p>
          <a:p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Active area: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           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8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0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mm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x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8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0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mm </a:t>
            </a:r>
            <a:endParaRPr lang="zh-CN" altLang="en-US" sz="2400" dirty="0">
              <a:ea typeface="楷体_GB2312" pitchFamily="49" charset="-122"/>
              <a:sym typeface="宋体" pitchFamily="2" charset="-122"/>
            </a:endParaRPr>
          </a:p>
          <a:p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Pixel size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：            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2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00</a:t>
            </a:r>
            <a:r>
              <a:rPr lang="en-US" altLang="zh-CN" sz="2400" dirty="0" smtClean="0">
                <a:ea typeface="楷体_GB2312" pitchFamily="49" charset="-122"/>
                <a:cs typeface="Times New Roman"/>
                <a:sym typeface="宋体" pitchFamily="2" charset="-122"/>
              </a:rPr>
              <a:t>μ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mx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2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00</a:t>
            </a:r>
            <a:r>
              <a:rPr lang="en-US" altLang="zh-CN" sz="2400" dirty="0" smtClean="0">
                <a:ea typeface="楷体_GB2312" pitchFamily="49" charset="-122"/>
                <a:cs typeface="Times New Roman"/>
                <a:sym typeface="宋体" pitchFamily="2" charset="-122"/>
              </a:rPr>
              <a:t>μ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m 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(</a:t>
            </a:r>
            <a:r>
              <a:rPr lang="en-US" altLang="zh-CN" sz="2400" dirty="0" smtClean="0">
                <a:ea typeface="楷体_GB2312" pitchFamily="49" charset="-122"/>
                <a:sym typeface="Symbol"/>
              </a:rPr>
              <a:t>15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0</a:t>
            </a:r>
            <a:r>
              <a:rPr lang="en-US" altLang="zh-CN" sz="2400" dirty="0" smtClean="0">
                <a:ea typeface="楷体_GB2312" pitchFamily="49" charset="-122"/>
                <a:cs typeface="Times New Roman"/>
                <a:sym typeface="宋体" pitchFamily="2" charset="-122"/>
              </a:rPr>
              <a:t>μ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mx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15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0</a:t>
            </a:r>
            <a:r>
              <a:rPr lang="en-US" altLang="zh-CN" sz="2400" dirty="0" smtClean="0">
                <a:ea typeface="楷体_GB2312" pitchFamily="49" charset="-122"/>
                <a:cs typeface="Times New Roman"/>
                <a:sym typeface="宋体" pitchFamily="2" charset="-122"/>
              </a:rPr>
              <a:t>μ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m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)</a:t>
            </a:r>
            <a:r>
              <a:rPr lang="zh-CN" altLang="en-US" sz="2400" baseline="30000" dirty="0" smtClean="0">
                <a:ea typeface="楷体_GB2312" pitchFamily="49" charset="-122"/>
                <a:sym typeface="宋体" pitchFamily="2" charset="-122"/>
              </a:rPr>
              <a:t>  </a:t>
            </a:r>
            <a:r>
              <a:rPr lang="zh-CN" altLang="en-US" sz="2400" dirty="0" smtClean="0">
                <a:ea typeface="楷体_GB2312" pitchFamily="49" charset="-122"/>
                <a:sym typeface="Symbol"/>
              </a:rPr>
              <a:t></a:t>
            </a:r>
            <a:r>
              <a:rPr lang="en-US" altLang="zh-CN" sz="2400" dirty="0" smtClean="0">
                <a:ea typeface="楷体_GB2312" pitchFamily="49" charset="-122"/>
                <a:sym typeface="Symbol"/>
              </a:rPr>
              <a:t> </a:t>
            </a:r>
            <a:r>
              <a:rPr lang="en-US" altLang="zh-CN" sz="2400" dirty="0" smtClean="0">
                <a:ea typeface="楷体_GB2312" pitchFamily="49" charset="-122"/>
                <a:sym typeface="Symbol"/>
              </a:rPr>
              <a:t>10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0</a:t>
            </a:r>
            <a:r>
              <a:rPr lang="en-US" altLang="zh-CN" sz="2400" dirty="0" smtClean="0">
                <a:ea typeface="楷体_GB2312" pitchFamily="49" charset="-122"/>
                <a:cs typeface="Times New Roman"/>
                <a:sym typeface="宋体" pitchFamily="2" charset="-122"/>
              </a:rPr>
              <a:t>μ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mx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10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0</a:t>
            </a:r>
            <a:r>
              <a:rPr lang="en-US" altLang="zh-CN" sz="2400" dirty="0" smtClean="0">
                <a:ea typeface="楷体_GB2312" pitchFamily="49" charset="-122"/>
                <a:cs typeface="Times New Roman"/>
                <a:sym typeface="宋体" pitchFamily="2" charset="-122"/>
              </a:rPr>
              <a:t>μ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m</a:t>
            </a:r>
            <a:endParaRPr lang="zh-CN" altLang="en-US" sz="2400" dirty="0">
              <a:ea typeface="楷体_GB2312" pitchFamily="49" charset="-122"/>
              <a:sym typeface="宋体" pitchFamily="2" charset="-122"/>
            </a:endParaRPr>
          </a:p>
          <a:p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Frame rates: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          &gt;</a:t>
            </a:r>
            <a:r>
              <a:rPr lang="zh-CN" altLang="en-US" sz="2400" dirty="0">
                <a:ea typeface="楷体_GB2312" pitchFamily="49" charset="-122"/>
                <a:sym typeface="宋体" pitchFamily="2" charset="-122"/>
              </a:rPr>
              <a:t>100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Hz                                              </a:t>
            </a:r>
            <a:r>
              <a:rPr lang="zh-CN" altLang="en-US" sz="2400" dirty="0" smtClean="0">
                <a:ea typeface="楷体_GB2312" pitchFamily="49" charset="-122"/>
                <a:sym typeface="Symbol"/>
              </a:rPr>
              <a:t>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 &gt;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1 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K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Hz </a:t>
            </a:r>
            <a:endParaRPr lang="zh-CN" altLang="en-US" sz="2400" dirty="0">
              <a:ea typeface="楷体_GB2312" pitchFamily="49" charset="-122"/>
              <a:sym typeface="宋体" pitchFamily="2" charset="-122"/>
            </a:endParaRPr>
          </a:p>
          <a:p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Dynamic range:    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20</a:t>
            </a:r>
            <a:r>
              <a:rPr lang="zh-CN" altLang="en-US" sz="2400" dirty="0">
                <a:ea typeface="楷体_GB2312" pitchFamily="49" charset="-122"/>
                <a:sym typeface="宋体" pitchFamily="2" charset="-122"/>
              </a:rPr>
              <a:t>bits</a:t>
            </a:r>
          </a:p>
          <a:p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Energy range: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       10</a:t>
            </a:r>
            <a:r>
              <a:rPr lang="zh-CN" altLang="en-US" sz="2400" dirty="0">
                <a:ea typeface="楷体_GB2312" pitchFamily="49" charset="-122"/>
                <a:sym typeface="宋体" pitchFamily="2" charset="-122"/>
              </a:rPr>
              <a:t>－20keV</a:t>
            </a:r>
            <a:endParaRPr lang="zh-CN" altLang="en-US" sz="2400" dirty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06091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cs typeface="Arial" pitchFamily="34" charset="0"/>
              </a:rPr>
              <a:t>System</a:t>
            </a:r>
            <a:endParaRPr lang="zh-CN" altLang="en-US" sz="4000" dirty="0"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4221088"/>
            <a:ext cx="8352928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ea typeface="楷体_GB2312" pitchFamily="1" charset="-122"/>
                <a:cs typeface="+mn-cs"/>
              </a:rPr>
              <a:t>Critical techniques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ea typeface="楷体_GB2312" pitchFamily="1" charset="-122"/>
                <a:cs typeface="+mn-cs"/>
              </a:rPr>
              <a:t>: 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楷体_GB2312" pitchFamily="1" charset="-122"/>
                <a:cs typeface="+mn-cs"/>
              </a:rPr>
              <a:t>via collaboration </a:t>
            </a:r>
            <a:r>
              <a:rPr lang="en-US" sz="2400" dirty="0" smtClean="0">
                <a:ea typeface="楷体_GB2312" pitchFamily="1" charset="-122"/>
              </a:rPr>
              <a:t>(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楷体_GB2312" pitchFamily="1" charset="-122"/>
                <a:cs typeface="+mn-cs"/>
              </a:rPr>
              <a:t>foreign/Chinese)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_GB2312" pitchFamily="1" charset="-122"/>
                <a:cs typeface="+mn-cs"/>
              </a:rPr>
              <a:t>Sensor    parameters/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_GB2312" pitchFamily="1" charset="-122"/>
                <a:cs typeface="+mn-cs"/>
              </a:rPr>
              <a:t>simu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_GB2312" pitchFamily="1" charset="-122"/>
                <a:cs typeface="+mn-cs"/>
              </a:rPr>
              <a:t>./process                                  </a:t>
            </a:r>
            <a:endParaRPr kumimoji="0" lang="zh-CN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楷体_GB2312" pitchFamily="1" charset="-122"/>
              <a:cs typeface="+mn-cs"/>
            </a:endParaRP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en-US" altLang="zh-CN" sz="2400" dirty="0" smtClean="0">
                <a:ea typeface="楷体_GB2312" pitchFamily="1" charset="-122"/>
              </a:rPr>
              <a:t>ASIC chip    full </a:t>
            </a:r>
            <a:r>
              <a:rPr lang="en-US" altLang="zh-CN" sz="2400" dirty="0" smtClean="0">
                <a:ea typeface="楷体_GB2312" pitchFamily="1" charset="-122"/>
              </a:rPr>
              <a:t>function/0.13</a:t>
            </a:r>
            <a:r>
              <a:rPr lang="en-US" altLang="zh-CN" sz="2400" dirty="0" smtClean="0">
                <a:ea typeface="楷体_GB2312" pitchFamily="49" charset="-122"/>
                <a:cs typeface="Times New Roman"/>
                <a:sym typeface="宋体" pitchFamily="2" charset="-122"/>
              </a:rPr>
              <a:t>μ</a:t>
            </a:r>
            <a:r>
              <a:rPr lang="zh-CN" altLang="en-US" sz="2400" dirty="0" smtClean="0">
                <a:ea typeface="楷体_GB2312" pitchFamily="49" charset="-122"/>
                <a:sym typeface="宋体" pitchFamily="2" charset="-122"/>
              </a:rPr>
              <a:t>m </a:t>
            </a:r>
            <a:r>
              <a:rPr lang="en-US" altLang="zh-CN" sz="2400" dirty="0" smtClean="0">
                <a:ea typeface="楷体_GB2312" pitchFamily="49" charset="-122"/>
                <a:sym typeface="宋体" pitchFamily="2" charset="-122"/>
              </a:rPr>
              <a:t>CMOS</a:t>
            </a:r>
            <a:r>
              <a:rPr lang="en-US" altLang="zh-CN" sz="2400" dirty="0" smtClean="0">
                <a:ea typeface="楷体_GB2312" pitchFamily="1" charset="-122"/>
              </a:rPr>
              <a:t> </a:t>
            </a:r>
            <a:r>
              <a:rPr lang="en-US" altLang="zh-CN" sz="2400" dirty="0" smtClean="0">
                <a:ea typeface="楷体_GB2312" pitchFamily="1" charset="-122"/>
              </a:rPr>
              <a:t>process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楷体_GB2312" pitchFamily="1" charset="-122"/>
              <a:cs typeface="+mn-cs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n"/>
            </a:pPr>
            <a:r>
              <a:rPr lang="en-US" altLang="zh-CN" sz="2400" dirty="0" smtClean="0">
                <a:ea typeface="楷体_GB2312" pitchFamily="1" charset="-122"/>
              </a:rPr>
              <a:t>sensor/chip connection  Indium </a:t>
            </a:r>
            <a:r>
              <a:rPr lang="en-US" altLang="zh-CN" sz="2400" dirty="0" smtClean="0">
                <a:ea typeface="楷体_GB2312" pitchFamily="1" charset="-122"/>
              </a:rPr>
              <a:t>bump-bonding/TSV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n"/>
            </a:pPr>
            <a:r>
              <a:rPr lang="en-US" altLang="zh-CN" sz="2400" dirty="0" smtClean="0">
                <a:ea typeface="楷体_GB2312" pitchFamily="1" charset="-122"/>
              </a:rPr>
              <a:t>Data transmission and storage </a:t>
            </a:r>
            <a:endParaRPr lang="en-US" altLang="zh-CN" sz="2400" dirty="0" smtClean="0">
              <a:ea typeface="黑体" pitchFamily="49" charset="-122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n"/>
            </a:pPr>
            <a:r>
              <a:rPr lang="en-US" altLang="zh-CN" sz="2400" dirty="0" smtClean="0">
                <a:ea typeface="黑体" pitchFamily="49" charset="-122"/>
              </a:rPr>
              <a:t>Cooling…</a:t>
            </a:r>
          </a:p>
        </p:txBody>
      </p:sp>
      <p:sp>
        <p:nvSpPr>
          <p:cNvPr id="5" name="矩形 4"/>
          <p:cNvSpPr/>
          <p:nvPr/>
        </p:nvSpPr>
        <p:spPr>
          <a:xfrm>
            <a:off x="179512" y="908720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ea typeface="黑体" pitchFamily="49" charset="-122"/>
              </a:rPr>
              <a:t>Detector module:</a:t>
            </a:r>
            <a:r>
              <a:rPr lang="en-US" altLang="zh-CN" sz="2400" dirty="0" smtClean="0"/>
              <a:t>  3.5cm×4.7cm</a:t>
            </a:r>
          </a:p>
          <a:p>
            <a:r>
              <a:rPr lang="en-US" altLang="zh-CN" sz="2400" dirty="0" smtClean="0">
                <a:ea typeface="黑体" pitchFamily="49" charset="-122"/>
              </a:rPr>
              <a:t>Number of modules:</a:t>
            </a:r>
            <a:r>
              <a:rPr lang="en-US" altLang="zh-CN" sz="2400" dirty="0" smtClean="0"/>
              <a:t>  3×2</a:t>
            </a:r>
          </a:p>
          <a:p>
            <a:r>
              <a:rPr lang="en-US" altLang="zh-CN" sz="2400" dirty="0" smtClean="0"/>
              <a:t>Number of ASIC/module: 2×4</a:t>
            </a:r>
          </a:p>
          <a:p>
            <a:r>
              <a:rPr lang="en-US" altLang="zh-CN" sz="2400" dirty="0" smtClean="0"/>
              <a:t>Pixels/ASIC: </a:t>
            </a:r>
            <a:r>
              <a:rPr lang="en-US" altLang="zh-CN" sz="2400" dirty="0" smtClean="0"/>
              <a:t>1</a:t>
            </a:r>
            <a:r>
              <a:rPr lang="en-US" altLang="zh-CN" sz="2400" dirty="0" smtClean="0"/>
              <a:t>04×72 </a:t>
            </a:r>
            <a:endParaRPr lang="en-US" altLang="zh-CN" sz="24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692696"/>
            <a:ext cx="2462374" cy="2242764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635896" y="1988840"/>
          <a:ext cx="2520205" cy="2128270"/>
        </p:xfrm>
        <a:graphic>
          <a:graphicData uri="http://schemas.openxmlformats.org/presentationml/2006/ole">
            <p:oleObj spid="_x0000_s1026" r:id="rId4" imgW="8146777" imgH="686426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24936" cy="7200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cs typeface="Arial" pitchFamily="34" charset="0"/>
              </a:rPr>
              <a:t>Current ASIC </a:t>
            </a:r>
            <a:r>
              <a:rPr lang="en-US" altLang="zh-CN" dirty="0" smtClean="0">
                <a:cs typeface="Arial" pitchFamily="34" charset="0"/>
              </a:rPr>
              <a:t>effort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9013"/>
            <a:ext cx="8229600" cy="15038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sz="2800" dirty="0" smtClean="0"/>
              <a:t>ASIC design since 2012.5</a:t>
            </a:r>
          </a:p>
          <a:p>
            <a:pPr lvl="1"/>
            <a:r>
              <a:rPr lang="en-US" altLang="zh-CN" dirty="0" smtClean="0"/>
              <a:t>V01: a single pixel cell and other building blocks</a:t>
            </a:r>
          </a:p>
          <a:p>
            <a:pPr lvl="1"/>
            <a:r>
              <a:rPr lang="en-US" altLang="zh-CN" dirty="0" smtClean="0"/>
              <a:t>V02: a small pixel array of 4×4 cells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2813432" cy="2807242"/>
          </a:xfrm>
          <a:prstGeom prst="rect">
            <a:avLst/>
          </a:prstGeom>
          <a:noFill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92896"/>
            <a:ext cx="2376264" cy="2709331"/>
          </a:xfrm>
          <a:prstGeom prst="rect">
            <a:avLst/>
          </a:prstGeom>
          <a:noFill/>
        </p:spPr>
      </p:pic>
      <p:sp>
        <p:nvSpPr>
          <p:cNvPr id="52230" name="TextBox 10"/>
          <p:cNvSpPr txBox="1">
            <a:spLocks noChangeArrowheads="1"/>
          </p:cNvSpPr>
          <p:nvPr/>
        </p:nvSpPr>
        <p:spPr bwMode="auto">
          <a:xfrm>
            <a:off x="3203848" y="2852936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/>
              <a:t>A pixel cell of </a:t>
            </a:r>
            <a:r>
              <a:rPr lang="en-US" altLang="zh-CN" sz="1600" dirty="0" smtClean="0"/>
              <a:t>100μm×100μm</a:t>
            </a:r>
            <a:endParaRPr lang="zh-CN" altLang="en-US" sz="1600" dirty="0"/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4355976" y="4437112"/>
            <a:ext cx="201622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 pixel array of 4×4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467544" y="5589240"/>
            <a:ext cx="7166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Full ASIC design to be delivered in early of 2014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67544" y="188641"/>
            <a:ext cx="8352928" cy="12241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  <a:t>Roadmap for the next 10 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(my personal point of view)</a:t>
            </a:r>
            <a:endParaRPr kumimoji="0" lang="zh-CN" alt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3261" t="1677" r="15445" b="5067"/>
          <a:stretch>
            <a:fillRect/>
          </a:stretch>
        </p:blipFill>
        <p:spPr bwMode="auto">
          <a:xfrm>
            <a:off x="2339752" y="1700808"/>
            <a:ext cx="4038623" cy="3960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635896" y="1772816"/>
            <a:ext cx="2160240" cy="707886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From Christine </a:t>
            </a:r>
            <a:r>
              <a:rPr lang="en-US" altLang="zh-CN" sz="2000" b="1" dirty="0" err="1" smtClean="0"/>
              <a:t>Hu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Strasbourg IPHC 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6372200" y="2204864"/>
            <a:ext cx="2664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</a:rPr>
              <a:t>2012-2015</a:t>
            </a:r>
          </a:p>
          <a:p>
            <a:r>
              <a:rPr lang="en-US" altLang="zh-CN" sz="2000" dirty="0" smtClean="0"/>
              <a:t>Pixel development plan for x-ray detector </a:t>
            </a:r>
          </a:p>
          <a:p>
            <a:r>
              <a:rPr lang="en-US" altLang="zh-CN" sz="2000" dirty="0" smtClean="0">
                <a:solidFill>
                  <a:srgbClr val="0000CC"/>
                </a:solidFill>
              </a:rPr>
              <a:t>2015-</a:t>
            </a:r>
          </a:p>
          <a:p>
            <a:r>
              <a:rPr lang="en-US" altLang="zh-CN" sz="2000" dirty="0" smtClean="0">
                <a:sym typeface="Symbol"/>
              </a:rPr>
              <a:t> </a:t>
            </a:r>
            <a:r>
              <a:rPr lang="en-US" altLang="zh-CN" sz="2000" dirty="0" smtClean="0"/>
              <a:t>Pixel ready to be used at Light Source.</a:t>
            </a:r>
          </a:p>
          <a:p>
            <a:r>
              <a:rPr lang="en-US" altLang="zh-CN" sz="2000" dirty="0" smtClean="0">
                <a:sym typeface="Symbol"/>
              </a:rPr>
              <a:t> </a:t>
            </a:r>
            <a:r>
              <a:rPr lang="en-US" altLang="zh-CN" sz="2000" dirty="0" smtClean="0"/>
              <a:t>a long term project with the Atlas pixel detector upgrade.</a:t>
            </a:r>
          </a:p>
          <a:p>
            <a:r>
              <a:rPr lang="en-US" altLang="zh-CN" sz="2000" dirty="0" smtClean="0">
                <a:solidFill>
                  <a:srgbClr val="0000CC"/>
                </a:solidFill>
              </a:rPr>
              <a:t>2022</a:t>
            </a:r>
          </a:p>
          <a:p>
            <a:r>
              <a:rPr lang="en-US" altLang="zh-CN" sz="2000" dirty="0" smtClean="0"/>
              <a:t>Upgraded (phase-2) ATLAS pixel commissioning and operation. 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1268760"/>
            <a:ext cx="2448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</a:rPr>
              <a:t>2012-2016</a:t>
            </a:r>
          </a:p>
          <a:p>
            <a:r>
              <a:rPr lang="en-US" altLang="zh-CN" sz="2000" dirty="0" smtClean="0">
                <a:sym typeface="Symbol"/>
              </a:rPr>
              <a:t> </a:t>
            </a:r>
            <a:r>
              <a:rPr lang="en-US" altLang="zh-CN" sz="2000" dirty="0" smtClean="0"/>
              <a:t>SOI development for the counting type x-ray detector.</a:t>
            </a:r>
          </a:p>
          <a:p>
            <a:r>
              <a:rPr lang="en-US" altLang="zh-CN" sz="2000" dirty="0" smtClean="0">
                <a:sym typeface="Symbol"/>
              </a:rPr>
              <a:t> </a:t>
            </a:r>
            <a:r>
              <a:rPr lang="en-US" altLang="zh-CN" sz="2000" dirty="0" smtClean="0"/>
              <a:t>MAPS prototype of BESIII inner tracker. </a:t>
            </a:r>
          </a:p>
          <a:p>
            <a:r>
              <a:rPr lang="en-US" altLang="zh-CN" sz="2000" dirty="0" smtClean="0">
                <a:solidFill>
                  <a:srgbClr val="0000CC"/>
                </a:solidFill>
              </a:rPr>
              <a:t>2016-</a:t>
            </a:r>
          </a:p>
          <a:p>
            <a:r>
              <a:rPr lang="en-US" altLang="zh-CN" sz="2000" dirty="0" smtClean="0">
                <a:sym typeface="Symbol"/>
              </a:rPr>
              <a:t> </a:t>
            </a:r>
            <a:r>
              <a:rPr lang="en-US" altLang="zh-CN" sz="2000" dirty="0" smtClean="0">
                <a:sym typeface="Symbol"/>
              </a:rPr>
              <a:t>Pixels </a:t>
            </a:r>
            <a:r>
              <a:rPr lang="en-US" altLang="zh-CN" sz="2000" dirty="0" smtClean="0"/>
              <a:t>development </a:t>
            </a:r>
            <a:r>
              <a:rPr lang="en-US" altLang="zh-CN" sz="2000" dirty="0" smtClean="0"/>
              <a:t>for the future </a:t>
            </a:r>
            <a:r>
              <a:rPr lang="en-US" altLang="zh-CN" sz="2000" dirty="0" err="1" smtClean="0"/>
              <a:t>e</a:t>
            </a:r>
            <a:r>
              <a:rPr lang="en-US" altLang="zh-CN" sz="2000" baseline="30000" dirty="0" err="1" smtClean="0"/>
              <a:t>+</a:t>
            </a:r>
            <a:r>
              <a:rPr lang="en-US" altLang="zh-CN" sz="2000" dirty="0" err="1" smtClean="0"/>
              <a:t>e</a:t>
            </a:r>
            <a:r>
              <a:rPr lang="en-US" altLang="zh-CN" sz="2000" baseline="30000" dirty="0" smtClean="0"/>
              <a:t>-</a:t>
            </a:r>
            <a:r>
              <a:rPr lang="en-US" altLang="zh-CN" sz="2000" dirty="0" smtClean="0"/>
              <a:t> collider experiments.</a:t>
            </a:r>
          </a:p>
          <a:p>
            <a:r>
              <a:rPr lang="en-US" altLang="zh-CN" sz="2000" dirty="0" smtClean="0">
                <a:sym typeface="Symbol"/>
              </a:rPr>
              <a:t> </a:t>
            </a:r>
            <a:r>
              <a:rPr lang="en-US" altLang="zh-CN" sz="2000" dirty="0" smtClean="0"/>
              <a:t>Possible SOI pixel used at light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52928" cy="777875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zh-CN" altLang="en-US" sz="4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280853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dirty="0" smtClean="0">
                <a:solidFill>
                  <a:srgbClr val="0000CC"/>
                </a:solidFill>
                <a:cs typeface="Arial" pitchFamily="34" charset="0"/>
                <a:sym typeface="Symbol"/>
              </a:rPr>
              <a:t> </a:t>
            </a:r>
            <a:r>
              <a:rPr lang="en-US" altLang="zh-CN" dirty="0" smtClean="0">
                <a:cs typeface="Arial" pitchFamily="34" charset="0"/>
                <a:sym typeface="Symbol"/>
              </a:rPr>
              <a:t>Have demands for </a:t>
            </a:r>
            <a:r>
              <a:rPr lang="en-US" altLang="zh-CN" dirty="0" smtClean="0">
                <a:cs typeface="Arial" pitchFamily="34" charset="0"/>
              </a:rPr>
              <a:t>Si </a:t>
            </a:r>
            <a:r>
              <a:rPr lang="en-US" altLang="zh-CN" dirty="0" smtClean="0">
                <a:cs typeface="Arial" pitchFamily="34" charset="0"/>
              </a:rPr>
              <a:t>pixel detector </a:t>
            </a:r>
            <a:r>
              <a:rPr lang="en-US" altLang="zh-CN" dirty="0" smtClean="0">
                <a:cs typeface="Arial" pitchFamily="34" charset="0"/>
              </a:rPr>
              <a:t>research: </a:t>
            </a:r>
            <a:endParaRPr lang="en-US" altLang="zh-CN" dirty="0" smtClean="0">
              <a:cs typeface="Arial" pitchFamily="34" charset="0"/>
            </a:endParaRPr>
          </a:p>
          <a:p>
            <a:pPr>
              <a:buNone/>
            </a:pPr>
            <a:r>
              <a:rPr lang="en-US" altLang="zh-CN" dirty="0" smtClean="0">
                <a:cs typeface="Arial" pitchFamily="34" charset="0"/>
              </a:rPr>
              <a:t>    SR </a:t>
            </a:r>
            <a:r>
              <a:rPr lang="en-US" altLang="zh-CN" dirty="0" smtClean="0">
                <a:cs typeface="Arial" pitchFamily="34" charset="0"/>
              </a:rPr>
              <a:t>detectors, </a:t>
            </a:r>
            <a:r>
              <a:rPr lang="en-US" altLang="zh-CN" dirty="0" smtClean="0">
                <a:cs typeface="Arial" pitchFamily="34" charset="0"/>
              </a:rPr>
              <a:t>ATLAS pixel upgrade, </a:t>
            </a:r>
            <a:r>
              <a:rPr lang="en-US" altLang="zh-CN" dirty="0" err="1" smtClean="0">
                <a:cs typeface="Arial" pitchFamily="34" charset="0"/>
              </a:rPr>
              <a:t>BESⅢ</a:t>
            </a:r>
            <a:r>
              <a:rPr lang="en-US" altLang="zh-CN" dirty="0" smtClean="0">
                <a:cs typeface="Arial" pitchFamily="34" charset="0"/>
              </a:rPr>
              <a:t> upgrade…</a:t>
            </a:r>
          </a:p>
          <a:p>
            <a:pPr>
              <a:buNone/>
            </a:pPr>
            <a:r>
              <a:rPr lang="en-US" altLang="zh-CN" dirty="0" smtClean="0">
                <a:solidFill>
                  <a:srgbClr val="0000CC"/>
                </a:solidFill>
                <a:cs typeface="Arial" pitchFamily="34" charset="0"/>
                <a:sym typeface="Symbol"/>
              </a:rPr>
              <a:t> </a:t>
            </a:r>
            <a:r>
              <a:rPr lang="en-US" altLang="zh-CN" dirty="0" smtClean="0">
                <a:cs typeface="Arial" pitchFamily="34" charset="0"/>
              </a:rPr>
              <a:t>Make </a:t>
            </a:r>
            <a:r>
              <a:rPr lang="en-US" altLang="zh-CN" dirty="0" smtClean="0">
                <a:cs typeface="Arial" pitchFamily="34" charset="0"/>
              </a:rPr>
              <a:t>some progress, </a:t>
            </a:r>
            <a:r>
              <a:rPr lang="en-US" altLang="zh-CN" dirty="0" smtClean="0">
                <a:cs typeface="Arial" pitchFamily="34" charset="0"/>
              </a:rPr>
              <a:t>still lack of expertise</a:t>
            </a:r>
            <a:endParaRPr lang="en-US" altLang="zh-CN" dirty="0" smtClean="0">
              <a:cs typeface="Arial" pitchFamily="34" charset="0"/>
            </a:endParaRPr>
          </a:p>
          <a:p>
            <a:pPr>
              <a:buNone/>
            </a:pPr>
            <a:r>
              <a:rPr lang="en-US" altLang="zh-CN" dirty="0" smtClean="0">
                <a:solidFill>
                  <a:srgbClr val="0000CC"/>
                </a:solidFill>
                <a:cs typeface="Arial" pitchFamily="34" charset="0"/>
                <a:sym typeface="Symbol"/>
              </a:rPr>
              <a:t> </a:t>
            </a:r>
            <a:r>
              <a:rPr lang="en-US" altLang="zh-CN" dirty="0" smtClean="0">
                <a:cs typeface="Arial" pitchFamily="34" charset="0"/>
              </a:rPr>
              <a:t>Hope </a:t>
            </a:r>
            <a:r>
              <a:rPr lang="en-US" altLang="zh-CN" dirty="0" smtClean="0">
                <a:cs typeface="Arial" pitchFamily="34" charset="0"/>
              </a:rPr>
              <a:t>to</a:t>
            </a:r>
            <a:r>
              <a:rPr lang="en-US" altLang="zh-CN" dirty="0" smtClean="0">
                <a:solidFill>
                  <a:srgbClr val="0000CC"/>
                </a:solidFill>
                <a:cs typeface="Arial" pitchFamily="34" charset="0"/>
                <a:sym typeface="Symbol"/>
              </a:rPr>
              <a:t> </a:t>
            </a:r>
            <a:r>
              <a:rPr lang="en-US" altLang="zh-CN" dirty="0" smtClean="0">
                <a:cs typeface="Arial" pitchFamily="34" charset="0"/>
                <a:sym typeface="Symbol"/>
              </a:rPr>
              <a:t>c</a:t>
            </a:r>
            <a:r>
              <a:rPr lang="en-US" altLang="zh-CN" dirty="0" smtClean="0">
                <a:cs typeface="Arial" pitchFamily="34" charset="0"/>
              </a:rPr>
              <a:t>ollaborate with </a:t>
            </a:r>
            <a:r>
              <a:rPr lang="en-US" altLang="zh-CN" dirty="0" smtClean="0">
                <a:cs typeface="Arial" pitchFamily="34" charset="0"/>
              </a:rPr>
              <a:t>other </a:t>
            </a:r>
            <a:r>
              <a:rPr lang="en-US" altLang="zh-CN" dirty="0" smtClean="0">
                <a:cs typeface="Arial" pitchFamily="34" charset="0"/>
              </a:rPr>
              <a:t>institutions, national and international </a:t>
            </a:r>
            <a:endParaRPr lang="en-US" altLang="zh-CN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zh-CN" alt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0560" y="4725144"/>
            <a:ext cx="4705135" cy="1107996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buFontTx/>
              <a:buNone/>
            </a:pPr>
            <a:r>
              <a:rPr lang="en-US" altLang="zh-CN" sz="6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Thank you!</a:t>
            </a:r>
            <a:endParaRPr lang="en-US" altLang="zh-CN" sz="66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284984"/>
            <a:ext cx="8640960" cy="28083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ja-JP" sz="3900" b="1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zh-CN" altLang="en-US" sz="3900" b="1" i="1" dirty="0" smtClean="0">
              <a:solidFill>
                <a:srgbClr val="0000CC"/>
              </a:solidFill>
              <a:latin typeface="Arial" pitchFamily="34" charset="0"/>
              <a:ea typeface="仿宋_GB2312" pitchFamily="49" charset="-122"/>
              <a:cs typeface="Arial" pitchFamily="34" charset="0"/>
            </a:endParaRPr>
          </a:p>
          <a:p>
            <a:pPr marL="514350" indent="-514350" algn="l">
              <a:defRPr/>
            </a:pPr>
            <a:r>
              <a:rPr lang="en-US" altLang="zh-CN" b="1" dirty="0" smtClean="0">
                <a:solidFill>
                  <a:srgbClr val="0000CC"/>
                </a:solidFill>
                <a:latin typeface="Arial" pitchFamily="34" charset="0"/>
                <a:ea typeface="仿宋_GB2312" pitchFamily="49" charset="-122"/>
                <a:cs typeface="Arial" pitchFamily="34" charset="0"/>
                <a:sym typeface="Symbol"/>
              </a:rPr>
              <a:t> </a:t>
            </a:r>
            <a:r>
              <a:rPr lang="en-US" altLang="zh-CN" sz="3600" dirty="0" smtClean="0">
                <a:solidFill>
                  <a:schemeClr val="tx1"/>
                </a:solidFill>
                <a:ea typeface="仿宋_GB2312" pitchFamily="49" charset="-122"/>
                <a:cs typeface="Arial" pitchFamily="34" charset="0"/>
              </a:rPr>
              <a:t>Motivation</a:t>
            </a:r>
            <a:endParaRPr lang="zh-CN" altLang="en-US" sz="3600" dirty="0" smtClean="0">
              <a:solidFill>
                <a:schemeClr val="tx1"/>
              </a:solidFill>
              <a:ea typeface="仿宋_GB2312" pitchFamily="49" charset="-122"/>
              <a:cs typeface="Arial" pitchFamily="34" charset="0"/>
            </a:endParaRPr>
          </a:p>
          <a:p>
            <a:pPr algn="l">
              <a:defRPr/>
            </a:pPr>
            <a:r>
              <a:rPr lang="en-US" altLang="zh-CN" sz="36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  <a:sym typeface="Symbol"/>
              </a:rPr>
              <a:t> </a:t>
            </a:r>
            <a:r>
              <a:rPr lang="en-US" altLang="zh-CN" sz="3600" dirty="0" smtClean="0">
                <a:solidFill>
                  <a:schemeClr val="tx1"/>
                </a:solidFill>
                <a:ea typeface="仿宋_GB2312" pitchFamily="49" charset="-122"/>
                <a:cs typeface="Arial" pitchFamily="34" charset="0"/>
                <a:sym typeface="Symbol"/>
              </a:rPr>
              <a:t>Pixels research</a:t>
            </a:r>
            <a:endParaRPr lang="en-US" altLang="zh-CN" sz="3600" dirty="0" smtClean="0">
              <a:solidFill>
                <a:schemeClr val="tx1"/>
              </a:solidFill>
              <a:ea typeface="仿宋_GB2312" pitchFamily="49" charset="-122"/>
              <a:cs typeface="Arial" pitchFamily="34" charset="0"/>
              <a:sym typeface="Symbol"/>
            </a:endParaRPr>
          </a:p>
          <a:p>
            <a:pPr algn="l">
              <a:defRPr/>
            </a:pPr>
            <a:r>
              <a:rPr lang="en-US" altLang="zh-CN" sz="36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  <a:sym typeface="Symbol"/>
              </a:rPr>
              <a:t> </a:t>
            </a:r>
            <a:r>
              <a:rPr lang="en-US" altLang="zh-CN" sz="3600" dirty="0" smtClean="0">
                <a:solidFill>
                  <a:schemeClr val="tx1"/>
                </a:solidFill>
                <a:ea typeface="仿宋_GB2312" pitchFamily="49" charset="-122"/>
                <a:cs typeface="Arial" pitchFamily="34" charset="0"/>
                <a:sym typeface="Symbol"/>
              </a:rPr>
              <a:t>Summary</a:t>
            </a:r>
            <a:endParaRPr lang="zh-CN" altLang="en-US" sz="3600" dirty="0" smtClean="0">
              <a:solidFill>
                <a:schemeClr val="tx1"/>
              </a:solidFill>
              <a:ea typeface="仿宋_GB2312" pitchFamily="49" charset="-122"/>
              <a:cs typeface="Arial" pitchFamily="34" charset="0"/>
            </a:endParaRPr>
          </a:p>
          <a:p>
            <a:pPr algn="l" eaLnBrk="1" hangingPunct="1">
              <a:defRPr/>
            </a:pPr>
            <a:endParaRPr lang="en-US" altLang="zh-CN" b="1" dirty="0" smtClean="0">
              <a:solidFill>
                <a:srgbClr val="0000CC"/>
              </a:solidFill>
              <a:latin typeface="Arial" pitchFamily="34" charset="0"/>
              <a:ea typeface="仿宋_GB2312" pitchFamily="49" charset="-122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227687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zh-CN" sz="3600" dirty="0" err="1" smtClean="0">
                <a:ea typeface="仿宋_GB2312" pitchFamily="49" charset="-122"/>
              </a:rPr>
              <a:t>Qun</a:t>
            </a:r>
            <a:r>
              <a:rPr lang="en-US" altLang="zh-CN" sz="3600" dirty="0" smtClean="0">
                <a:ea typeface="仿宋_GB2312" pitchFamily="49" charset="-122"/>
              </a:rPr>
              <a:t> </a:t>
            </a:r>
            <a:r>
              <a:rPr lang="en-US" altLang="zh-CN" sz="3600" dirty="0" err="1" smtClean="0">
                <a:ea typeface="仿宋_GB2312" pitchFamily="49" charset="-122"/>
              </a:rPr>
              <a:t>Ouyang</a:t>
            </a:r>
            <a:r>
              <a:rPr lang="en-US" altLang="zh-CN" sz="3600" dirty="0" smtClean="0">
                <a:ea typeface="仿宋_GB2312" pitchFamily="49" charset="-122"/>
              </a:rPr>
              <a:t> </a:t>
            </a:r>
            <a:r>
              <a:rPr lang="zh-CN" altLang="en-US" sz="3600" b="1" dirty="0" smtClean="0">
                <a:ea typeface="仿宋_GB2312" pitchFamily="49" charset="-122"/>
              </a:rPr>
              <a:t>（欧阳群）</a:t>
            </a:r>
            <a:endParaRPr lang="en-US" altLang="zh-CN" sz="3600" b="1" dirty="0" smtClean="0">
              <a:ea typeface="仿宋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04664"/>
            <a:ext cx="9143999" cy="1446550"/>
          </a:xfrm>
          <a:prstGeom prst="rect">
            <a:avLst/>
          </a:prstGeom>
          <a:solidFill>
            <a:srgbClr val="0067B4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  of Activities on  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Pixel Detectors at IHEP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ChangeArrowheads="1"/>
          </p:cNvSpPr>
          <p:nvPr/>
        </p:nvSpPr>
        <p:spPr bwMode="auto">
          <a:xfrm>
            <a:off x="1115616" y="1988840"/>
            <a:ext cx="720129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7200" dirty="0" smtClean="0">
                <a:solidFill>
                  <a:srgbClr val="CC0000"/>
                </a:solidFill>
                <a:ea typeface="黑体" pitchFamily="49" charset="-122"/>
              </a:rPr>
              <a:t>Back up</a:t>
            </a:r>
            <a:endParaRPr lang="zh-CN" altLang="en-US" sz="7200" dirty="0">
              <a:solidFill>
                <a:srgbClr val="CC0000"/>
              </a:solidFill>
              <a:ea typeface="黑体" pitchFamily="49" charset="-122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500813" y="6457950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/>
              <a:t>Backup Slides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hc schedu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6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テキスト ボックス 3"/>
          <p:cNvSpPr txBox="1">
            <a:spLocks noChangeArrowheads="1"/>
          </p:cNvSpPr>
          <p:nvPr/>
        </p:nvSpPr>
        <p:spPr bwMode="auto">
          <a:xfrm>
            <a:off x="467546" y="188642"/>
            <a:ext cx="82081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rgbClr val="0033CC"/>
                </a:solidFill>
                <a:latin typeface="Arial" pitchFamily="34" charset="0"/>
                <a:ea typeface="仿宋_GB2312" pitchFamily="49" charset="-122"/>
                <a:cs typeface="Arial" pitchFamily="34" charset="0"/>
              </a:rPr>
              <a:t>Preliminary test results</a:t>
            </a:r>
            <a:endParaRPr kumimoji="1" lang="ja-JP" altLang="en-US" sz="3600" b="1" dirty="0">
              <a:solidFill>
                <a:srgbClr val="0033CC"/>
              </a:solidFill>
              <a:latin typeface="Arial" pitchFamily="34" charset="0"/>
              <a:ea typeface="仿宋_GB2312" pitchFamily="49" charset="-122"/>
              <a:cs typeface="Arial" pitchFamily="34" charset="0"/>
            </a:endParaRPr>
          </a:p>
        </p:txBody>
      </p:sp>
      <p:sp>
        <p:nvSpPr>
          <p:cNvPr id="13317" name="スライド番号プレースホルダ 4"/>
          <p:cNvSpPr txBox="1">
            <a:spLocks noGrp="1"/>
          </p:cNvSpPr>
          <p:nvPr/>
        </p:nvSpPr>
        <p:spPr bwMode="auto">
          <a:xfrm>
            <a:off x="8305800" y="6477000"/>
            <a:ext cx="685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02FB9FD-8266-4597-9C8E-370FE226C8ED}" type="slidenum">
              <a:rPr kumimoji="1" lang="ja-JP" altLang="en-US" sz="1000">
                <a:solidFill>
                  <a:srgbClr val="898989"/>
                </a:solidFill>
                <a:latin typeface="Comic Sans MS" pitchFamily="66" charset="0"/>
                <a:ea typeface="ＭＳ Ｐゴシック" pitchFamily="34" charset="-128"/>
              </a:rPr>
              <a:pPr algn="r"/>
              <a:t>22</a:t>
            </a:fld>
            <a:endParaRPr kumimoji="1" lang="en-US" altLang="ja-JP" sz="1000">
              <a:solidFill>
                <a:srgbClr val="898989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26628" name="Picture 4" descr="Screenshot-15"/>
          <p:cNvPicPr>
            <a:picLocks noChangeAspect="1" noChangeArrowheads="1"/>
          </p:cNvPicPr>
          <p:nvPr/>
        </p:nvPicPr>
        <p:blipFill>
          <a:blip r:embed="rId3" cstate="print"/>
          <a:srcRect l="60687" t="40630" r="13348" b="29791"/>
          <a:stretch>
            <a:fillRect/>
          </a:stretch>
        </p:blipFill>
        <p:spPr bwMode="auto">
          <a:xfrm>
            <a:off x="5220072" y="908720"/>
            <a:ext cx="26050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860032" y="335699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Imaging of wire (30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/>
              <a:t>m in diameter) and pin tip under illumination of red laser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79512" y="458113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V-I curve (up: KEK sensor, </a:t>
            </a:r>
          </a:p>
          <a:p>
            <a:r>
              <a:rPr lang="en-US" altLang="zh-CN" dirty="0" smtClean="0"/>
              <a:t>                 down: IHEP sensor)</a:t>
            </a:r>
            <a:endParaRPr lang="zh-CN" altLang="en-US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46011"/>
            <a:ext cx="3744416" cy="18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08721"/>
            <a:ext cx="3779912" cy="183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IPIX2P5_002"/>
          <p:cNvPicPr>
            <a:picLocks noChangeAspect="1" noChangeArrowheads="1"/>
          </p:cNvPicPr>
          <p:nvPr/>
        </p:nvPicPr>
        <p:blipFill>
          <a:blip r:embed="rId6" cstate="print"/>
          <a:srcRect l="49843" t="17334" r="13460" b="34059"/>
          <a:stretch>
            <a:fillRect/>
          </a:stretch>
        </p:blipFill>
        <p:spPr bwMode="auto">
          <a:xfrm>
            <a:off x="4427984" y="4437112"/>
            <a:ext cx="1728192" cy="171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Screenshot-9"/>
          <p:cNvPicPr>
            <a:picLocks noChangeAspect="1" noChangeArrowheads="1"/>
          </p:cNvPicPr>
          <p:nvPr/>
        </p:nvPicPr>
        <p:blipFill>
          <a:blip r:embed="rId7" cstate="print"/>
          <a:srcRect l="60687" t="40601" r="13348" b="29926"/>
          <a:stretch>
            <a:fillRect/>
          </a:stretch>
        </p:blipFill>
        <p:spPr bwMode="auto">
          <a:xfrm>
            <a:off x="6300192" y="4221088"/>
            <a:ext cx="2376264" cy="215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11560" y="5373216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Imaging of 400LPI mesh (64</a:t>
            </a:r>
            <a:r>
              <a:rPr kumimoji="0" lang="el-G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 pitchFamily="2" charset="-122"/>
                <a:cs typeface="Times New Roman"/>
              </a:rPr>
              <a:t>μ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 pitch)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95536" y="404666"/>
            <a:ext cx="8443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latin typeface="Arial" pitchFamily="34" charset="0"/>
                <a:ea typeface="仿宋_GB2312" pitchFamily="49" charset="-122"/>
                <a:cs typeface="Arial" pitchFamily="34" charset="0"/>
              </a:rPr>
              <a:t>Further study on SOI </a:t>
            </a:r>
            <a:endParaRPr lang="zh-CN" altLang="en-US" sz="3600" b="1" dirty="0">
              <a:solidFill>
                <a:srgbClr val="0000CC"/>
              </a:solidFill>
              <a:latin typeface="Arial" pitchFamily="34" charset="0"/>
              <a:ea typeface="仿宋_GB2312" pitchFamily="49" charset="-122"/>
              <a:cs typeface="Arial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23528" y="1340768"/>
            <a:ext cx="842461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/>
            <a:r>
              <a:rPr lang="en-US" altLang="zh-CN" sz="2800" dirty="0">
                <a:ea typeface="仿宋_GB2312" pitchFamily="49" charset="-122"/>
              </a:rPr>
              <a:t>(1</a:t>
            </a:r>
            <a:r>
              <a:rPr lang="en-US" altLang="zh-CN" sz="2800" dirty="0" smtClean="0">
                <a:ea typeface="仿宋_GB2312" pitchFamily="49" charset="-122"/>
              </a:rPr>
              <a:t>) Finish the test stand, and study the performance with X-ray and laser source (</a:t>
            </a:r>
            <a:r>
              <a:rPr lang="en-US" altLang="zh-CN" sz="2800" dirty="0" smtClean="0"/>
              <a:t>1064nm, 650nm).</a:t>
            </a:r>
            <a:endParaRPr lang="en-US" altLang="zh-CN" sz="2800" dirty="0">
              <a:ea typeface="仿宋_GB2312" pitchFamily="49" charset="-122"/>
            </a:endParaRPr>
          </a:p>
          <a:p>
            <a:pPr indent="227013"/>
            <a:r>
              <a:rPr lang="en-US" altLang="zh-CN" sz="2800" dirty="0">
                <a:ea typeface="仿宋_GB2312" pitchFamily="49" charset="-122"/>
              </a:rPr>
              <a:t>(2</a:t>
            </a:r>
            <a:r>
              <a:rPr lang="en-US" altLang="zh-CN" sz="2800" dirty="0" smtClean="0">
                <a:ea typeface="仿宋_GB2312" pitchFamily="49" charset="-122"/>
              </a:rPr>
              <a:t>) Have further understanding on simulation tool of sensor and circuits, as well as semiconductor physics. </a:t>
            </a:r>
          </a:p>
          <a:p>
            <a:pPr indent="227013"/>
            <a:r>
              <a:rPr lang="en-US" altLang="zh-CN" sz="2800" dirty="0" smtClean="0">
                <a:ea typeface="仿宋_GB2312" pitchFamily="49" charset="-122"/>
              </a:rPr>
              <a:t>(3) Develop the SR detectors</a:t>
            </a:r>
          </a:p>
          <a:p>
            <a:pPr indent="227013"/>
            <a:r>
              <a:rPr lang="en-US" altLang="zh-CN" sz="2800" dirty="0" smtClean="0">
                <a:ea typeface="仿宋_GB2312" pitchFamily="49" charset="-122"/>
              </a:rPr>
              <a:t>      future development: counting-type pixels: techniques to be solved</a:t>
            </a:r>
          </a:p>
          <a:p>
            <a:pPr indent="227013"/>
            <a:r>
              <a:rPr lang="en-US" altLang="zh-CN" sz="2800" dirty="0" smtClean="0">
                <a:ea typeface="仿宋_GB2312" pitchFamily="49" charset="-122"/>
              </a:rPr>
              <a:t>      Energy resolved pixels: ?</a:t>
            </a:r>
          </a:p>
          <a:p>
            <a:pPr indent="227013"/>
            <a:r>
              <a:rPr lang="en-US" altLang="zh-CN" sz="3200" dirty="0" smtClean="0">
                <a:solidFill>
                  <a:srgbClr val="0000CC"/>
                </a:solidFill>
                <a:ea typeface="仿宋_GB2312" pitchFamily="49" charset="-122"/>
              </a:rPr>
              <a:t>No definite answer, but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88642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latin typeface="Arial" pitchFamily="34" charset="0"/>
                <a:ea typeface="仿宋_GB2312" pitchFamily="49" charset="-122"/>
                <a:cs typeface="Arial" pitchFamily="34" charset="0"/>
              </a:rPr>
              <a:t>Inner MDC upgrade with MAPS</a:t>
            </a:r>
            <a:endParaRPr lang="zh-CN" altLang="en-US" sz="3600" b="1" dirty="0">
              <a:solidFill>
                <a:srgbClr val="0000CC"/>
              </a:solidFill>
              <a:latin typeface="Arial" pitchFamily="34" charset="0"/>
              <a:ea typeface="仿宋_GB2312" pitchFamily="49" charset="-122"/>
              <a:cs typeface="Arial" pitchFamily="34" charset="0"/>
            </a:endParaRPr>
          </a:p>
        </p:txBody>
      </p:sp>
      <p:pic>
        <p:nvPicPr>
          <p:cNvPr id="8196" name="图片 3" descr="layout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2664296" cy="205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图片 4" descr="layout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7"/>
            <a:ext cx="4696144" cy="193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矩形 5"/>
          <p:cNvSpPr>
            <a:spLocks noChangeArrowheads="1"/>
          </p:cNvSpPr>
          <p:nvPr/>
        </p:nvSpPr>
        <p:spPr bwMode="auto">
          <a:xfrm>
            <a:off x="251520" y="2996952"/>
            <a:ext cx="864096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CC"/>
                </a:solidFill>
                <a:ea typeface="仿宋_GB2312" pitchFamily="49" charset="-122"/>
              </a:rPr>
              <a:t>Baseline design:</a:t>
            </a:r>
          </a:p>
          <a:p>
            <a:r>
              <a:rPr lang="en-US" altLang="zh-CN" sz="2800" dirty="0">
                <a:ea typeface="仿宋_GB2312" pitchFamily="49" charset="-122"/>
              </a:rPr>
              <a:t>3 layers of </a:t>
            </a:r>
            <a:r>
              <a:rPr lang="en-US" altLang="zh-CN" sz="2800" dirty="0" smtClean="0">
                <a:ea typeface="仿宋_GB2312" pitchFamily="49" charset="-122"/>
              </a:rPr>
              <a:t>single sided </a:t>
            </a:r>
          </a:p>
          <a:p>
            <a:r>
              <a:rPr lang="en-US" altLang="zh-CN" sz="2800" dirty="0" smtClean="0">
                <a:ea typeface="仿宋_GB2312" pitchFamily="49" charset="-122"/>
              </a:rPr>
              <a:t>or 2 layers of double sided MAPS </a:t>
            </a:r>
            <a:endParaRPr lang="en-US" altLang="zh-CN" sz="2800" dirty="0">
              <a:ea typeface="仿宋_GB2312" pitchFamily="49" charset="-122"/>
            </a:endParaRPr>
          </a:p>
          <a:p>
            <a:endParaRPr lang="en-US" altLang="zh-CN" sz="2800" dirty="0" smtClean="0">
              <a:ea typeface="仿宋_GB2312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800" dirty="0" smtClean="0">
                <a:solidFill>
                  <a:srgbClr val="0000CC"/>
                </a:solidFill>
              </a:rPr>
              <a:t>Alternative design (?):</a:t>
            </a:r>
          </a:p>
          <a:p>
            <a:r>
              <a:rPr lang="en-US" altLang="zh-CN" sz="2800" dirty="0" smtClean="0">
                <a:ea typeface="仿宋_GB2312" pitchFamily="49" charset="-122"/>
              </a:rPr>
              <a:t>1 layer of double sided MAPS</a:t>
            </a:r>
            <a:endParaRPr lang="zh-CN" altLang="en-US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65106"/>
            <a:ext cx="4427984" cy="172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148064" y="4437112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ea typeface="仿宋_GB2312" pitchFamily="49" charset="-122"/>
              </a:rPr>
              <a:t>Similar ladder structure as STAR’s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23988"/>
            <a:ext cx="15113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904875"/>
            <a:ext cx="41529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标题 1"/>
          <p:cNvSpPr>
            <a:spLocks noGrp="1"/>
          </p:cNvSpPr>
          <p:nvPr>
            <p:ph type="title" idx="4294967295"/>
          </p:nvPr>
        </p:nvSpPr>
        <p:spPr>
          <a:xfrm>
            <a:off x="107504" y="274639"/>
            <a:ext cx="8856984" cy="634081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Building blocks design – Calibration block</a:t>
            </a:r>
            <a:endParaRPr lang="zh-CN" altLang="en-US" dirty="0" smtClean="0"/>
          </a:p>
        </p:txBody>
      </p:sp>
      <p:sp>
        <p:nvSpPr>
          <p:cNvPr id="55301" name="内容占位符 2"/>
          <p:cNvSpPr>
            <a:spLocks noGrp="1"/>
          </p:cNvSpPr>
          <p:nvPr>
            <p:ph idx="4294967295"/>
          </p:nvPr>
        </p:nvSpPr>
        <p:spPr>
          <a:xfrm>
            <a:off x="3205163" y="2693988"/>
            <a:ext cx="5543550" cy="3830637"/>
          </a:xfrm>
        </p:spPr>
        <p:txBody>
          <a:bodyPr>
            <a:normAutofit lnSpcReduction="10000"/>
          </a:bodyPr>
          <a:lstStyle/>
          <a:p>
            <a:r>
              <a:rPr lang="en-US" altLang="zh-CN" sz="1600" smtClean="0"/>
              <a:t>Provide a very fast and precise calibration pulse to every pixel</a:t>
            </a:r>
          </a:p>
          <a:p>
            <a:r>
              <a:rPr lang="en-US" altLang="zh-CN" sz="1600" smtClean="0"/>
              <a:t>Up to 30k pixels (FE-I4 case), parasitic capacitive load up to 40pF~80pF</a:t>
            </a:r>
          </a:p>
          <a:p>
            <a:r>
              <a:rPr lang="en-US" altLang="zh-CN" sz="1600" smtClean="0"/>
              <a:t>Fast falling edge &amp; very slow rising edge</a:t>
            </a:r>
          </a:p>
          <a:p>
            <a:r>
              <a:rPr lang="en-US" altLang="zh-CN" sz="1600" smtClean="0"/>
              <a:t>Capable of pulse phase tuning and rising time tuning</a:t>
            </a:r>
          </a:p>
          <a:p>
            <a:r>
              <a:rPr lang="en-US" altLang="zh-CN" sz="1600" smtClean="0"/>
              <a:t>Building blocks chip FEC4_P3C (with Bonn Univ.)</a:t>
            </a:r>
          </a:p>
          <a:p>
            <a:r>
              <a:rPr lang="en-US" altLang="zh-CN" sz="1600" smtClean="0"/>
              <a:t>Submission: Nov. 10, test: March 11, by W.WEI</a:t>
            </a:r>
          </a:p>
          <a:p>
            <a:r>
              <a:rPr lang="en-US" altLang="zh-CN" sz="1600" smtClean="0"/>
              <a:t>Specification:</a:t>
            </a:r>
          </a:p>
          <a:p>
            <a:pPr lvl="1"/>
            <a:r>
              <a:rPr lang="en-US" altLang="zh-CN" sz="1400" smtClean="0"/>
              <a:t>Dynamic range: 0 ~ 1.5V</a:t>
            </a:r>
          </a:p>
          <a:p>
            <a:pPr lvl="1"/>
            <a:r>
              <a:rPr lang="en-US" altLang="zh-CN" sz="1400" smtClean="0"/>
              <a:t>Load capacitance: 40pF ~ 80pF</a:t>
            </a:r>
          </a:p>
          <a:p>
            <a:pPr lvl="1"/>
            <a:r>
              <a:rPr lang="en-US" altLang="zh-CN" sz="1400" smtClean="0"/>
              <a:t>Falling time: &lt; 2.5ns@ far end pixel</a:t>
            </a:r>
          </a:p>
          <a:p>
            <a:pPr lvl="1"/>
            <a:r>
              <a:rPr lang="en-US" altLang="zh-CN" sz="1400" smtClean="0"/>
              <a:t>Rising time: 20μs~500μs, 3bits tunable</a:t>
            </a:r>
          </a:p>
          <a:p>
            <a:pPr lvl="1"/>
            <a:r>
              <a:rPr lang="en-US" altLang="zh-CN" sz="1400" smtClean="0"/>
              <a:t>calibration linearity: 0.5%</a:t>
            </a:r>
            <a:endParaRPr lang="zh-CN" altLang="en-US" sz="1600" smtClean="0"/>
          </a:p>
        </p:txBody>
      </p:sp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214438"/>
            <a:ext cx="1323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303" name="直接连接符 7"/>
          <p:cNvCxnSpPr>
            <a:cxnSpLocks noChangeShapeType="1"/>
          </p:cNvCxnSpPr>
          <p:nvPr/>
        </p:nvCxnSpPr>
        <p:spPr bwMode="auto">
          <a:xfrm>
            <a:off x="4356100" y="2349500"/>
            <a:ext cx="1214438" cy="1588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</p:spPr>
      </p:cxnSp>
      <p:pic>
        <p:nvPicPr>
          <p:cNvPr id="55304" name="Picture 1"/>
          <p:cNvPicPr>
            <a:picLocks noChangeAspect="1" noChangeArrowheads="1"/>
          </p:cNvPicPr>
          <p:nvPr/>
        </p:nvPicPr>
        <p:blipFill>
          <a:blip r:embed="rId5" cstate="print"/>
          <a:srcRect b="2533"/>
          <a:stretch>
            <a:fillRect/>
          </a:stretch>
        </p:blipFill>
        <p:spPr bwMode="auto">
          <a:xfrm>
            <a:off x="0" y="4214813"/>
            <a:ext cx="31115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071563" y="4643438"/>
            <a:ext cx="928687" cy="642937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0063" y="5572125"/>
            <a:ext cx="214312" cy="214313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5307" name="TextBox 9"/>
          <p:cNvSpPr txBox="1">
            <a:spLocks noChangeArrowheads="1"/>
          </p:cNvSpPr>
          <p:nvPr/>
        </p:nvSpPr>
        <p:spPr bwMode="auto">
          <a:xfrm>
            <a:off x="714375" y="5357813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>
                <a:solidFill>
                  <a:srgbClr val="FFC000"/>
                </a:solidFill>
              </a:rPr>
              <a:t>Pulse generator</a:t>
            </a:r>
            <a:endParaRPr lang="zh-CN" altLang="en-US" sz="1400">
              <a:solidFill>
                <a:srgbClr val="FFC000"/>
              </a:solidFill>
            </a:endParaRPr>
          </a:p>
        </p:txBody>
      </p:sp>
      <p:sp>
        <p:nvSpPr>
          <p:cNvPr id="55308" name="TextBox 10"/>
          <p:cNvSpPr txBox="1">
            <a:spLocks noChangeArrowheads="1"/>
          </p:cNvSpPr>
          <p:nvPr/>
        </p:nvSpPr>
        <p:spPr bwMode="auto">
          <a:xfrm>
            <a:off x="1000125" y="471487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>
                <a:solidFill>
                  <a:srgbClr val="FFC000"/>
                </a:solidFill>
              </a:rPr>
              <a:t>10bit DAC</a:t>
            </a:r>
          </a:p>
          <a:p>
            <a:pPr algn="l"/>
            <a:r>
              <a:rPr lang="en-US" altLang="zh-CN" sz="1400">
                <a:solidFill>
                  <a:srgbClr val="FFC000"/>
                </a:solidFill>
              </a:rPr>
              <a:t>Bonn Univ.</a:t>
            </a:r>
            <a:endParaRPr lang="zh-CN" altLang="en-US" sz="1400">
              <a:solidFill>
                <a:srgbClr val="FFC000"/>
              </a:solidFill>
            </a:endParaRPr>
          </a:p>
        </p:txBody>
      </p:sp>
      <p:pic>
        <p:nvPicPr>
          <p:cNvPr id="553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981075"/>
            <a:ext cx="27908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0" name="Line 17"/>
          <p:cNvSpPr>
            <a:spLocks noChangeShapeType="1"/>
          </p:cNvSpPr>
          <p:nvPr/>
        </p:nvSpPr>
        <p:spPr bwMode="auto">
          <a:xfrm>
            <a:off x="3492500" y="1268413"/>
            <a:ext cx="863600" cy="1081087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5311" name="スライド番号プレースホルダ 3"/>
          <p:cNvSpPr txBox="1">
            <a:spLocks noGrp="1"/>
          </p:cNvSpPr>
          <p:nvPr/>
        </p:nvSpPr>
        <p:spPr bwMode="auto">
          <a:xfrm>
            <a:off x="8077200" y="6529388"/>
            <a:ext cx="10668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FE52A78-008E-418D-997B-E2EF07ABD588}" type="slidenum">
              <a:rPr kumimoji="1" lang="ja-JP" altLang="en-US" sz="1200" b="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pPr algn="r" eaLnBrk="0" hangingPunct="0"/>
              <a:t>25</a:t>
            </a:fld>
            <a:endParaRPr kumimoji="1" lang="en-US" altLang="ja-JP" sz="1200" b="0">
              <a:solidFill>
                <a:schemeClr val="tx1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 idx="4294967295"/>
          </p:nvPr>
        </p:nvSpPr>
        <p:spPr>
          <a:xfrm>
            <a:off x="251520" y="274639"/>
            <a:ext cx="8435280" cy="706089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FEC4_P3C &amp; FEC4_P1 combined system</a:t>
            </a:r>
            <a:endParaRPr lang="zh-CN" altLang="en-US" dirty="0" smtClean="0"/>
          </a:p>
        </p:txBody>
      </p:sp>
      <p:grpSp>
        <p:nvGrpSpPr>
          <p:cNvPr id="2" name="组合 44"/>
          <p:cNvGrpSpPr>
            <a:grpSpLocks/>
          </p:cNvGrpSpPr>
          <p:nvPr/>
        </p:nvGrpSpPr>
        <p:grpSpPr bwMode="auto">
          <a:xfrm>
            <a:off x="611188" y="1196975"/>
            <a:ext cx="8215312" cy="5232400"/>
            <a:chOff x="642938" y="1214438"/>
            <a:chExt cx="8215312" cy="5232400"/>
          </a:xfrm>
        </p:grpSpPr>
        <p:pic>
          <p:nvPicPr>
            <p:cNvPr id="57348" name="图片 3" descr="DSC00824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5" y="3500438"/>
              <a:ext cx="3929063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9" name="图片 4" descr="1709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" y="1571625"/>
              <a:ext cx="2571750" cy="121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0" name="图片 5" descr="DSC0082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1643063"/>
              <a:ext cx="3429000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1" name="图片 6" descr="HP_8110A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3500" y="5143500"/>
              <a:ext cx="3175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矩形 49"/>
            <p:cNvSpPr/>
            <p:nvPr/>
          </p:nvSpPr>
          <p:spPr>
            <a:xfrm>
              <a:off x="1357313" y="4143376"/>
              <a:ext cx="1214437" cy="1500187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1800"/>
            </a:p>
          </p:txBody>
        </p:sp>
        <p:sp>
          <p:nvSpPr>
            <p:cNvPr id="51" name="矩形 50"/>
            <p:cNvSpPr/>
            <p:nvPr/>
          </p:nvSpPr>
          <p:spPr>
            <a:xfrm>
              <a:off x="3071813" y="3643313"/>
              <a:ext cx="1000125" cy="928688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1800"/>
            </a:p>
          </p:txBody>
        </p:sp>
        <p:sp>
          <p:nvSpPr>
            <p:cNvPr id="52" name="矩形 51"/>
            <p:cNvSpPr/>
            <p:nvPr/>
          </p:nvSpPr>
          <p:spPr>
            <a:xfrm rot="20400000">
              <a:off x="2667000" y="4922838"/>
              <a:ext cx="1485900" cy="1185863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1800"/>
            </a:p>
          </p:txBody>
        </p:sp>
        <p:sp>
          <p:nvSpPr>
            <p:cNvPr id="57355" name="TextBox 10"/>
            <p:cNvSpPr txBox="1">
              <a:spLocks noChangeArrowheads="1"/>
            </p:cNvSpPr>
            <p:nvPr/>
          </p:nvSpPr>
          <p:spPr bwMode="auto">
            <a:xfrm>
              <a:off x="1285875" y="5715001"/>
              <a:ext cx="150018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800">
                  <a:solidFill>
                    <a:srgbClr val="FF0000"/>
                  </a:solidFill>
                </a:rPr>
                <a:t>P1</a:t>
              </a:r>
            </a:p>
            <a:p>
              <a:pPr algn="l"/>
              <a:r>
                <a:rPr lang="en-US" altLang="zh-CN" sz="1800">
                  <a:solidFill>
                    <a:srgbClr val="FF0000"/>
                  </a:solidFill>
                </a:rPr>
                <a:t>14*61 pixels</a:t>
              </a:r>
              <a:endParaRPr lang="zh-C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356" name="TextBox 11"/>
            <p:cNvSpPr txBox="1">
              <a:spLocks noChangeArrowheads="1"/>
            </p:cNvSpPr>
            <p:nvPr/>
          </p:nvSpPr>
          <p:spPr bwMode="auto">
            <a:xfrm>
              <a:off x="3571875" y="6072188"/>
              <a:ext cx="7143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800">
                  <a:solidFill>
                    <a:srgbClr val="FF0000"/>
                  </a:solidFill>
                </a:rPr>
                <a:t>P3C</a:t>
              </a:r>
              <a:endParaRPr lang="zh-C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357" name="TextBox 12"/>
            <p:cNvSpPr txBox="1">
              <a:spLocks noChangeArrowheads="1"/>
            </p:cNvSpPr>
            <p:nvPr/>
          </p:nvSpPr>
          <p:spPr bwMode="auto">
            <a:xfrm>
              <a:off x="3000375" y="2928938"/>
              <a:ext cx="15716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800">
                  <a:solidFill>
                    <a:srgbClr val="FF0000"/>
                  </a:solidFill>
                </a:rPr>
                <a:t>USB Interface</a:t>
              </a:r>
              <a:endParaRPr lang="zh-C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358" name="TextBox 13"/>
            <p:cNvSpPr txBox="1">
              <a:spLocks noChangeArrowheads="1"/>
            </p:cNvSpPr>
            <p:nvPr/>
          </p:nvSpPr>
          <p:spPr bwMode="auto">
            <a:xfrm>
              <a:off x="928688" y="2786063"/>
              <a:ext cx="26431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800">
                  <a:solidFill>
                    <a:srgbClr val="FF0000"/>
                  </a:solidFill>
                </a:rPr>
                <a:t>Keithley 2410</a:t>
              </a:r>
            </a:p>
            <a:p>
              <a:pPr algn="l"/>
              <a:r>
                <a:rPr lang="en-US" altLang="zh-CN" sz="1800">
                  <a:solidFill>
                    <a:srgbClr val="FF0000"/>
                  </a:solidFill>
                </a:rPr>
                <a:t>V/I SourceMeter</a:t>
              </a:r>
              <a:endParaRPr lang="zh-C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359" name="TextBox 14"/>
            <p:cNvSpPr txBox="1">
              <a:spLocks noChangeArrowheads="1"/>
            </p:cNvSpPr>
            <p:nvPr/>
          </p:nvSpPr>
          <p:spPr bwMode="auto">
            <a:xfrm>
              <a:off x="4714875" y="2786063"/>
              <a:ext cx="3714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800">
                  <a:solidFill>
                    <a:srgbClr val="FF0000"/>
                  </a:solidFill>
                </a:rPr>
                <a:t>CPPM current source module</a:t>
              </a:r>
              <a:endParaRPr lang="zh-C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360" name="TextBox 15"/>
            <p:cNvSpPr txBox="1">
              <a:spLocks noChangeArrowheads="1"/>
            </p:cNvSpPr>
            <p:nvPr/>
          </p:nvSpPr>
          <p:spPr bwMode="auto">
            <a:xfrm>
              <a:off x="5143500" y="5929313"/>
              <a:ext cx="3714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800">
                  <a:solidFill>
                    <a:srgbClr val="FF0000"/>
                  </a:solidFill>
                </a:rPr>
                <a:t>HP8110A Pattern generator</a:t>
              </a:r>
              <a:endParaRPr lang="zh-CN" altLang="en-US" sz="1800">
                <a:solidFill>
                  <a:srgbClr val="FF0000"/>
                </a:solidFill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>
            <a:xfrm>
              <a:off x="2857500" y="1928813"/>
              <a:ext cx="1714500" cy="7143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62" name="TextBox 18"/>
            <p:cNvSpPr txBox="1">
              <a:spLocks noChangeArrowheads="1"/>
            </p:cNvSpPr>
            <p:nvPr/>
          </p:nvSpPr>
          <p:spPr bwMode="auto">
            <a:xfrm>
              <a:off x="2928938" y="1214438"/>
              <a:ext cx="18573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800">
                  <a:solidFill>
                    <a:srgbClr val="002060"/>
                  </a:solidFill>
                </a:rPr>
                <a:t>Volt controlled by GPIB</a:t>
              </a:r>
              <a:endParaRPr lang="zh-CN" altLang="en-US" sz="1800">
                <a:solidFill>
                  <a:srgbClr val="002060"/>
                </a:solidFill>
              </a:endParaRPr>
            </a:p>
          </p:txBody>
        </p:sp>
        <p:cxnSp>
          <p:nvCxnSpPr>
            <p:cNvPr id="61" name="直接箭头连接符 60"/>
            <p:cNvCxnSpPr/>
            <p:nvPr/>
          </p:nvCxnSpPr>
          <p:spPr>
            <a:xfrm rot="5400000">
              <a:off x="3286125" y="2786063"/>
              <a:ext cx="3143250" cy="228600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64" name="TextBox 21"/>
            <p:cNvSpPr txBox="1">
              <a:spLocks noChangeArrowheads="1"/>
            </p:cNvSpPr>
            <p:nvPr/>
          </p:nvSpPr>
          <p:spPr bwMode="auto">
            <a:xfrm>
              <a:off x="5143500" y="3500438"/>
              <a:ext cx="37147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800">
                  <a:solidFill>
                    <a:srgbClr val="002060"/>
                  </a:solidFill>
                </a:rPr>
                <a:t>Current Output</a:t>
              </a:r>
            </a:p>
            <a:p>
              <a:pPr algn="l"/>
              <a:r>
                <a:rPr lang="en-US" altLang="zh-CN" sz="1800">
                  <a:solidFill>
                    <a:srgbClr val="002060"/>
                  </a:solidFill>
                </a:rPr>
                <a:t>Controlled by Keithley </a:t>
              </a:r>
              <a:endParaRPr lang="zh-CN" altLang="en-US" sz="1800">
                <a:solidFill>
                  <a:srgbClr val="002060"/>
                </a:solidFill>
              </a:endParaRPr>
            </a:p>
          </p:txBody>
        </p:sp>
        <p:cxnSp>
          <p:nvCxnSpPr>
            <p:cNvPr id="63" name="直接箭头连接符 62"/>
            <p:cNvCxnSpPr/>
            <p:nvPr/>
          </p:nvCxnSpPr>
          <p:spPr>
            <a:xfrm rot="10800000" flipV="1">
              <a:off x="3714750" y="5505451"/>
              <a:ext cx="1428750" cy="20955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66" name="TextBox 24"/>
            <p:cNvSpPr txBox="1">
              <a:spLocks noChangeArrowheads="1"/>
            </p:cNvSpPr>
            <p:nvPr/>
          </p:nvSpPr>
          <p:spPr bwMode="auto">
            <a:xfrm>
              <a:off x="4857750" y="4786313"/>
              <a:ext cx="3714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800">
                  <a:solidFill>
                    <a:srgbClr val="002060"/>
                  </a:solidFill>
                </a:rPr>
                <a:t>Calibration pulses output</a:t>
              </a:r>
              <a:endParaRPr lang="zh-CN" altLang="en-US" sz="1800">
                <a:solidFill>
                  <a:srgbClr val="002060"/>
                </a:solidFill>
              </a:endParaRPr>
            </a:p>
          </p:txBody>
        </p:sp>
      </p:grpSp>
      <p:sp>
        <p:nvSpPr>
          <p:cNvPr id="57367" name="スライド番号プレースホルダ 3"/>
          <p:cNvSpPr txBox="1">
            <a:spLocks noGrp="1"/>
          </p:cNvSpPr>
          <p:nvPr/>
        </p:nvSpPr>
        <p:spPr bwMode="auto">
          <a:xfrm>
            <a:off x="8077200" y="6529388"/>
            <a:ext cx="10668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A8C4AB3-3882-4AD6-9E42-621DCE6C9C21}" type="slidenum">
              <a:rPr kumimoji="1" lang="ja-JP" altLang="en-US" sz="1200" b="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pPr algn="r" eaLnBrk="0" hangingPunct="0"/>
              <a:t>26</a:t>
            </a:fld>
            <a:endParaRPr kumimoji="1" lang="en-US" altLang="ja-JP" sz="1200" b="0">
              <a:solidFill>
                <a:schemeClr val="tx1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260648"/>
            <a:ext cx="8515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Arial" pitchFamily="34" charset="0"/>
                <a:ea typeface="仿宋_GB2312" pitchFamily="49" charset="-122"/>
                <a:cs typeface="Arial" pitchFamily="34" charset="0"/>
              </a:rPr>
              <a:t>Motivation</a:t>
            </a:r>
            <a:endParaRPr lang="zh-CN" altLang="en-US" sz="4000" b="1" dirty="0">
              <a:solidFill>
                <a:srgbClr val="0000CC"/>
              </a:solidFill>
              <a:latin typeface="Arial" pitchFamily="34" charset="0"/>
              <a:ea typeface="仿宋_GB2312" pitchFamily="49" charset="-122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980728"/>
            <a:ext cx="8677472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just">
              <a:spcAft>
                <a:spcPts val="600"/>
              </a:spcAft>
              <a:defRPr/>
            </a:pPr>
            <a:r>
              <a:rPr lang="en-US" altLang="zh-CN" sz="3600" dirty="0" smtClean="0">
                <a:ea typeface="仿宋_GB2312" pitchFamily="49" charset="-122"/>
                <a:cs typeface="Arial" pitchFamily="34" charset="0"/>
              </a:rPr>
              <a:t>Possible </a:t>
            </a:r>
            <a:r>
              <a:rPr lang="en-US" altLang="zh-CN" sz="3600" dirty="0">
                <a:ea typeface="仿宋_GB2312" pitchFamily="49" charset="-122"/>
                <a:cs typeface="Arial" pitchFamily="34" charset="0"/>
              </a:rPr>
              <a:t>projects in the coming years</a:t>
            </a:r>
          </a:p>
          <a:p>
            <a:pPr indent="227013">
              <a:defRPr/>
            </a:pPr>
            <a:r>
              <a:rPr lang="en-US" altLang="zh-CN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1. Pixel detectors for </a:t>
            </a:r>
            <a:r>
              <a:rPr lang="en-US" altLang="zh-CN" sz="2800" dirty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SR </a:t>
            </a:r>
            <a:r>
              <a:rPr lang="en-US" altLang="zh-CN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experiments</a:t>
            </a:r>
          </a:p>
          <a:p>
            <a:pPr indent="227013">
              <a:defRPr/>
            </a:pPr>
            <a:r>
              <a:rPr lang="en-US" altLang="zh-CN" sz="2800" dirty="0" smtClean="0">
                <a:ea typeface="仿宋_GB2312" pitchFamily="49" charset="-122"/>
                <a:cs typeface="Arial" pitchFamily="34" charset="0"/>
              </a:rPr>
              <a:t>    BSRF, SSRF, BAPS (planned)</a:t>
            </a:r>
            <a:endParaRPr lang="zh-CN" altLang="en-US" sz="2800" dirty="0">
              <a:ea typeface="仿宋_GB2312" pitchFamily="49" charset="-122"/>
              <a:cs typeface="Arial" pitchFamily="34" charset="0"/>
            </a:endParaRPr>
          </a:p>
          <a:p>
            <a:pPr indent="227013">
              <a:defRPr/>
            </a:pPr>
            <a:r>
              <a:rPr lang="en-US" altLang="zh-CN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2. ATLAS</a:t>
            </a:r>
            <a:r>
              <a:rPr lang="zh-CN" altLang="en-US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 </a:t>
            </a:r>
            <a:r>
              <a:rPr lang="en-US" altLang="zh-CN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pixel upgrades for HL-LHC </a:t>
            </a:r>
            <a:endParaRPr lang="zh-CN" altLang="en-US" sz="2800" dirty="0" smtClean="0">
              <a:solidFill>
                <a:srgbClr val="0000CC"/>
              </a:solidFill>
              <a:ea typeface="仿宋_GB2312" pitchFamily="49" charset="-122"/>
              <a:cs typeface="Arial" pitchFamily="34" charset="0"/>
            </a:endParaRPr>
          </a:p>
          <a:p>
            <a:pPr indent="227013">
              <a:defRPr/>
            </a:pPr>
            <a:r>
              <a:rPr lang="zh-CN" altLang="en-US" sz="2800" dirty="0" smtClean="0">
                <a:ea typeface="仿宋_GB2312" pitchFamily="49" charset="-122"/>
                <a:cs typeface="Arial" pitchFamily="34" charset="0"/>
              </a:rPr>
              <a:t>    </a:t>
            </a:r>
            <a:r>
              <a:rPr lang="en-US" altLang="zh-CN" sz="2800" dirty="0" smtClean="0">
                <a:ea typeface="仿宋_GB2312" pitchFamily="49" charset="-122"/>
                <a:cs typeface="Arial" pitchFamily="34" charset="0"/>
              </a:rPr>
              <a:t>Phase0: IBL project,                   2013-14</a:t>
            </a:r>
          </a:p>
          <a:p>
            <a:pPr indent="227013">
              <a:defRPr/>
            </a:pPr>
            <a:r>
              <a:rPr lang="en-US" altLang="zh-CN" sz="2800" dirty="0" smtClean="0">
                <a:ea typeface="仿宋_GB2312" pitchFamily="49" charset="-122"/>
                <a:cs typeface="Arial" pitchFamily="34" charset="0"/>
                <a:sym typeface="Symbol" pitchFamily="18" charset="2"/>
              </a:rPr>
              <a:t>    Phase2: new pixel detector, </a:t>
            </a:r>
            <a:r>
              <a:rPr lang="zh-CN" altLang="en-US" sz="2800" dirty="0" smtClean="0">
                <a:ea typeface="仿宋_GB2312" pitchFamily="49" charset="-122"/>
                <a:cs typeface="Arial" pitchFamily="34" charset="0"/>
              </a:rPr>
              <a:t>～</a:t>
            </a:r>
            <a:r>
              <a:rPr lang="en-US" altLang="zh-CN" sz="2800" dirty="0" smtClean="0">
                <a:ea typeface="仿宋_GB2312" pitchFamily="49" charset="-122"/>
                <a:cs typeface="Arial" pitchFamily="34" charset="0"/>
              </a:rPr>
              <a:t>2021</a:t>
            </a:r>
            <a:endParaRPr lang="en-US" altLang="zh-CN" sz="2800" dirty="0" smtClean="0">
              <a:solidFill>
                <a:srgbClr val="0000CC"/>
              </a:solidFill>
              <a:ea typeface="仿宋_GB2312" pitchFamily="49" charset="-122"/>
              <a:cs typeface="Arial" pitchFamily="34" charset="0"/>
            </a:endParaRPr>
          </a:p>
          <a:p>
            <a:pPr indent="227013" algn="just">
              <a:defRPr/>
            </a:pPr>
            <a:r>
              <a:rPr lang="en-US" altLang="zh-CN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3. </a:t>
            </a:r>
            <a:r>
              <a:rPr lang="en-US" altLang="zh-CN" sz="2800" dirty="0" err="1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BESⅢ</a:t>
            </a:r>
            <a:r>
              <a:rPr lang="en-US" altLang="zh-CN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 inner MDC upgrade </a:t>
            </a:r>
          </a:p>
          <a:p>
            <a:pPr indent="227013" algn="just">
              <a:defRPr/>
            </a:pPr>
            <a:r>
              <a:rPr lang="en-US" altLang="zh-CN" sz="2800" dirty="0" smtClean="0">
                <a:ea typeface="仿宋_GB2312" pitchFamily="49" charset="-122"/>
                <a:cs typeface="Arial" pitchFamily="34" charset="0"/>
              </a:rPr>
              <a:t>    Feasibility study of Si pixels located in the innermost</a:t>
            </a:r>
          </a:p>
          <a:p>
            <a:pPr indent="227013" algn="just">
              <a:defRPr/>
            </a:pPr>
            <a:r>
              <a:rPr lang="en-US" altLang="zh-CN" sz="2800" dirty="0" smtClean="0">
                <a:ea typeface="仿宋_GB2312" pitchFamily="49" charset="-122"/>
                <a:cs typeface="Arial" pitchFamily="34" charset="0"/>
              </a:rPr>
              <a:t>    layers</a:t>
            </a:r>
          </a:p>
          <a:p>
            <a:pPr indent="227013" algn="just">
              <a:defRPr/>
            </a:pPr>
            <a:r>
              <a:rPr lang="en-US" altLang="zh-CN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4. Experiments at future </a:t>
            </a:r>
            <a:r>
              <a:rPr lang="en-US" altLang="zh-CN" sz="2800" dirty="0" err="1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e</a:t>
            </a:r>
            <a:r>
              <a:rPr lang="en-US" altLang="zh-CN" sz="2800" baseline="30000" dirty="0" err="1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+</a:t>
            </a:r>
            <a:r>
              <a:rPr lang="en-US" altLang="zh-CN" sz="2800" dirty="0" err="1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e</a:t>
            </a:r>
            <a:r>
              <a:rPr lang="en-US" altLang="zh-CN" sz="2800" baseline="300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-</a:t>
            </a:r>
            <a:r>
              <a:rPr lang="en-US" altLang="zh-CN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 collider </a:t>
            </a:r>
          </a:p>
          <a:p>
            <a:pPr indent="227013" algn="just">
              <a:defRPr/>
            </a:pPr>
            <a:r>
              <a:rPr lang="en-US" altLang="zh-CN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    </a:t>
            </a:r>
            <a:r>
              <a:rPr lang="en-US" altLang="zh-CN" sz="2800" dirty="0" smtClean="0">
                <a:ea typeface="仿宋_GB2312" pitchFamily="49" charset="-122"/>
                <a:cs typeface="Arial" pitchFamily="34" charset="0"/>
              </a:rPr>
              <a:t>Factory of Higgs, Z, tau-charm</a:t>
            </a:r>
          </a:p>
          <a:p>
            <a:pPr indent="227013" algn="just">
              <a:defRPr/>
            </a:pPr>
            <a:r>
              <a:rPr lang="en-US" altLang="zh-CN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5.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88640"/>
            <a:ext cx="8515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b="1" dirty="0" smtClean="0">
                <a:latin typeface="Arial" pitchFamily="34" charset="0"/>
                <a:ea typeface="仿宋_GB2312" pitchFamily="49" charset="-122"/>
                <a:cs typeface="Arial" pitchFamily="34" charset="0"/>
              </a:rPr>
              <a:t>Activities </a:t>
            </a:r>
            <a:r>
              <a:rPr lang="en-US" altLang="zh-CN" sz="4000" b="1" dirty="0" smtClean="0">
                <a:ea typeface="仿宋_GB2312" pitchFamily="49" charset="-122"/>
                <a:cs typeface="Arial" pitchFamily="34" charset="0"/>
              </a:rPr>
              <a:t>@</a:t>
            </a:r>
            <a:r>
              <a:rPr lang="en-US" altLang="zh-CN" sz="4000" b="1" dirty="0" smtClean="0">
                <a:latin typeface="Arial" pitchFamily="34" charset="0"/>
                <a:ea typeface="仿宋_GB2312" pitchFamily="49" charset="-122"/>
                <a:cs typeface="Arial" pitchFamily="34" charset="0"/>
              </a:rPr>
              <a:t> IHEP</a:t>
            </a:r>
            <a:endParaRPr lang="zh-CN" altLang="en-US" sz="4000" b="1" dirty="0">
              <a:latin typeface="Arial" pitchFamily="34" charset="0"/>
              <a:ea typeface="仿宋_GB2312" pitchFamily="49" charset="-122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908721"/>
            <a:ext cx="8568952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just">
              <a:spcAft>
                <a:spcPts val="600"/>
              </a:spcAft>
              <a:defRPr/>
            </a:pPr>
            <a:endParaRPr lang="en-US" altLang="zh-CN" sz="3200" dirty="0" smtClean="0">
              <a:ea typeface="仿宋_GB2312" pitchFamily="49" charset="-122"/>
              <a:cs typeface="Arial" pitchFamily="34" charset="0"/>
              <a:sym typeface="Symbol"/>
            </a:endParaRPr>
          </a:p>
          <a:p>
            <a:pPr indent="227013" algn="just">
              <a:spcAft>
                <a:spcPts val="600"/>
              </a:spcAft>
              <a:defRPr/>
            </a:pPr>
            <a:r>
              <a:rPr lang="en-US" altLang="zh-CN" sz="3200" dirty="0" smtClean="0">
                <a:ea typeface="仿宋_GB2312" pitchFamily="49" charset="-122"/>
                <a:cs typeface="Arial" pitchFamily="34" charset="0"/>
                <a:sym typeface="Symbol"/>
              </a:rPr>
              <a:t>One of the high priorities in the </a:t>
            </a:r>
            <a:r>
              <a:rPr lang="en-US" altLang="zh-CN" sz="3200" dirty="0" smtClean="0"/>
              <a:t>State Key Laboratory of Particle Detection and Electronics</a:t>
            </a:r>
          </a:p>
          <a:p>
            <a:pPr indent="227013" algn="just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altLang="zh-CN" sz="3200" b="1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  <a:sym typeface="Symbol"/>
              </a:rPr>
              <a:t> </a:t>
            </a:r>
            <a:r>
              <a:rPr lang="en-US" altLang="zh-CN" sz="3200" dirty="0" smtClean="0">
                <a:ea typeface="仿宋_GB2312" pitchFamily="49" charset="-122"/>
                <a:cs typeface="Arial" pitchFamily="34" charset="0"/>
              </a:rPr>
              <a:t>MAPS</a:t>
            </a:r>
            <a:r>
              <a:rPr lang="en-US" altLang="zh-CN" sz="3200" b="1" dirty="0" smtClean="0">
                <a:ea typeface="仿宋_GB2312" pitchFamily="49" charset="-122"/>
                <a:cs typeface="Arial" pitchFamily="34" charset="0"/>
              </a:rPr>
              <a:t>  </a:t>
            </a:r>
            <a:r>
              <a:rPr lang="en-US" altLang="zh-CN" sz="3200" b="1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  <a:sym typeface="Symbol"/>
              </a:rPr>
              <a:t>    </a:t>
            </a:r>
          </a:p>
          <a:p>
            <a:pPr indent="227013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altLang="zh-CN" sz="3200" b="1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  <a:sym typeface="Symbol"/>
              </a:rPr>
              <a:t></a:t>
            </a:r>
            <a:r>
              <a:rPr lang="en-US" altLang="zh-CN" sz="3200" b="1" dirty="0" smtClean="0">
                <a:ea typeface="仿宋_GB2312" pitchFamily="49" charset="-122"/>
                <a:cs typeface="Arial" pitchFamily="34" charset="0"/>
                <a:sym typeface="Symbol"/>
              </a:rPr>
              <a:t> </a:t>
            </a:r>
            <a:r>
              <a:rPr lang="en-US" altLang="zh-CN" sz="3200" dirty="0" smtClean="0">
                <a:ea typeface="仿宋_GB2312" pitchFamily="49" charset="-122"/>
                <a:cs typeface="Arial" pitchFamily="34" charset="0"/>
              </a:rPr>
              <a:t>SOI pixel</a:t>
            </a:r>
            <a:endParaRPr lang="zh-CN" altLang="en-US" sz="3200" dirty="0">
              <a:ea typeface="仿宋_GB2312" pitchFamily="49" charset="-122"/>
              <a:cs typeface="Arial" pitchFamily="34" charset="0"/>
            </a:endParaRPr>
          </a:p>
          <a:p>
            <a:pPr indent="227013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altLang="zh-CN" sz="3200" b="1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  <a:sym typeface="Symbol"/>
              </a:rPr>
              <a:t> </a:t>
            </a:r>
            <a:r>
              <a:rPr lang="en-US" altLang="zh-CN" sz="3200" dirty="0" smtClean="0">
                <a:ea typeface="仿宋_GB2312" pitchFamily="49" charset="-122"/>
                <a:cs typeface="Arial" pitchFamily="34" charset="0"/>
              </a:rPr>
              <a:t>Hybrid pixel </a:t>
            </a:r>
          </a:p>
          <a:p>
            <a:pPr indent="227013">
              <a:defRPr/>
            </a:pPr>
            <a:r>
              <a:rPr lang="en-US" altLang="zh-CN" sz="3200" b="1" dirty="0" smtClean="0">
                <a:ea typeface="仿宋_GB2312" pitchFamily="49" charset="-122"/>
                <a:cs typeface="Arial" pitchFamily="34" charset="0"/>
              </a:rPr>
              <a:t>    </a:t>
            </a:r>
            <a:endParaRPr lang="zh-CN" altLang="en-US" sz="3200" b="1" dirty="0">
              <a:ea typeface="仿宋_GB2312" pitchFamily="49" charset="-122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2843808" y="3140968"/>
            <a:ext cx="504056" cy="2304256"/>
          </a:xfrm>
          <a:prstGeom prst="rightBrace">
            <a:avLst>
              <a:gd name="adj1" fmla="val 8333"/>
              <a:gd name="adj2" fmla="val 28741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大括号 4"/>
          <p:cNvSpPr/>
          <p:nvPr/>
        </p:nvSpPr>
        <p:spPr>
          <a:xfrm>
            <a:off x="2915816" y="4221088"/>
            <a:ext cx="576064" cy="1224136"/>
          </a:xfrm>
          <a:prstGeom prst="rightBrace">
            <a:avLst>
              <a:gd name="adj1" fmla="val 8333"/>
              <a:gd name="adj2" fmla="val 64228"/>
            </a:avLst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5898" y="3573017"/>
            <a:ext cx="2949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CC"/>
                </a:solidFill>
                <a:ea typeface="仿宋_GB2312" pitchFamily="49" charset="-122"/>
                <a:cs typeface="Arial" pitchFamily="34" charset="0"/>
              </a:rPr>
              <a:t>for PP experiments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35898" y="4797153"/>
            <a:ext cx="293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ea typeface="仿宋_GB2312" pitchFamily="49" charset="-122"/>
                <a:cs typeface="Arial" pitchFamily="34" charset="0"/>
              </a:rPr>
              <a:t>for SR experiments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188913"/>
            <a:ext cx="8208143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Arial" pitchFamily="34" charset="0"/>
                <a:ea typeface="仿宋_GB2312" pitchFamily="49" charset="-122"/>
                <a:cs typeface="Arial" pitchFamily="34" charset="0"/>
              </a:rPr>
              <a:t>ATLAS pixel upgrade</a:t>
            </a:r>
            <a:endParaRPr lang="zh-CN" altLang="en-US" sz="4000" b="1" dirty="0" smtClean="0">
              <a:solidFill>
                <a:srgbClr val="0000CC"/>
              </a:solidFill>
              <a:latin typeface="Arial" pitchFamily="34" charset="0"/>
              <a:ea typeface="仿宋_GB2312" pitchFamily="49" charset="-122"/>
              <a:cs typeface="Arial" pitchFamily="34" charset="0"/>
            </a:endParaRPr>
          </a:p>
        </p:txBody>
      </p:sp>
      <p:pic>
        <p:nvPicPr>
          <p:cNvPr id="6" name="图片 5" descr="ATLAS 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124744"/>
            <a:ext cx="529978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38"/>
          <p:cNvSpPr>
            <a:spLocks noChangeArrowheads="1"/>
          </p:cNvSpPr>
          <p:nvPr/>
        </p:nvSpPr>
        <p:spPr bwMode="auto">
          <a:xfrm>
            <a:off x="5364090" y="980728"/>
            <a:ext cx="37799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sym typeface="Symbol" pitchFamily="18" charset="2"/>
              </a:rPr>
              <a:t></a:t>
            </a:r>
            <a:r>
              <a:rPr lang="en-US" altLang="zh-CN" sz="2400" dirty="0"/>
              <a:t>Phase-0 : 2013 — 2014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    IBL</a:t>
            </a:r>
            <a:r>
              <a:rPr lang="zh-CN" altLang="en-US" sz="2400" dirty="0"/>
              <a:t>：</a:t>
            </a:r>
            <a:r>
              <a:rPr lang="en-US" altLang="zh-CN" sz="2400" dirty="0" err="1">
                <a:solidFill>
                  <a:srgbClr val="FF0000"/>
                </a:solidFill>
              </a:rPr>
              <a:t>I</a:t>
            </a:r>
            <a:r>
              <a:rPr lang="en-US" altLang="zh-CN" sz="2400" dirty="0" err="1"/>
              <a:t>nsertable</a:t>
            </a:r>
            <a:r>
              <a:rPr lang="en-US" altLang="zh-CN" sz="2400" dirty="0"/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B</a:t>
            </a:r>
            <a:r>
              <a:rPr lang="en-US" altLang="zh-CN" sz="2400" dirty="0" smtClean="0"/>
              <a:t>-</a:t>
            </a:r>
            <a:r>
              <a:rPr lang="en-US" altLang="zh-CN" sz="2400" dirty="0" smtClean="0">
                <a:solidFill>
                  <a:srgbClr val="FF0000"/>
                </a:solidFill>
              </a:rPr>
              <a:t>L</a:t>
            </a:r>
            <a:r>
              <a:rPr lang="en-US" altLang="zh-CN" sz="2400" dirty="0" smtClean="0"/>
              <a:t>ayer</a:t>
            </a:r>
          </a:p>
          <a:p>
            <a:pPr>
              <a:defRPr/>
            </a:pPr>
            <a:r>
              <a:rPr lang="en-US" altLang="zh-CN" sz="2400" dirty="0" smtClean="0">
                <a:ea typeface="黑体" pitchFamily="2" charset="-122"/>
              </a:rPr>
              <a:t>Sensor:</a:t>
            </a:r>
            <a:r>
              <a:rPr lang="zh-CN" altLang="en-US" sz="2400" dirty="0" smtClean="0">
                <a:ea typeface="黑体" pitchFamily="2" charset="-122"/>
              </a:rPr>
              <a:t> </a:t>
            </a:r>
            <a:r>
              <a:rPr lang="en-US" altLang="zh-CN" sz="2400" dirty="0" smtClean="0">
                <a:ea typeface="黑体" pitchFamily="2" charset="-122"/>
              </a:rPr>
              <a:t>planner+3D</a:t>
            </a:r>
          </a:p>
          <a:p>
            <a:pPr>
              <a:defRPr/>
            </a:pPr>
            <a:r>
              <a:rPr lang="en-US" altLang="zh-CN" sz="2400" dirty="0" smtClean="0">
                <a:ea typeface="黑体" pitchFamily="2" charset="-122"/>
              </a:rPr>
              <a:t>RO chip:FE-I4</a:t>
            </a:r>
          </a:p>
          <a:p>
            <a:pPr>
              <a:defRPr/>
            </a:pPr>
            <a:r>
              <a:rPr lang="en-US" altLang="zh-CN" sz="2400" dirty="0" smtClean="0">
                <a:ea typeface="黑体" pitchFamily="2" charset="-122"/>
              </a:rPr>
              <a:t>                50</a:t>
            </a:r>
            <a:r>
              <a:rPr lang="el-GR" altLang="zh-CN" sz="2400" dirty="0" smtClean="0">
                <a:latin typeface="Times New Roman"/>
                <a:ea typeface="黑体" pitchFamily="2" charset="-122"/>
                <a:cs typeface="Times New Roman"/>
              </a:rPr>
              <a:t>μ</a:t>
            </a:r>
            <a:r>
              <a:rPr lang="en-US" altLang="zh-CN" sz="2400" dirty="0" smtClean="0">
                <a:latin typeface="Times New Roman"/>
                <a:ea typeface="黑体" pitchFamily="2" charset="-122"/>
                <a:cs typeface="Times New Roman"/>
              </a:rPr>
              <a:t>m×250</a:t>
            </a:r>
            <a:r>
              <a:rPr lang="el-GR" altLang="zh-CN" sz="2400" dirty="0" smtClean="0">
                <a:latin typeface="Times New Roman"/>
                <a:ea typeface="黑体" pitchFamily="2" charset="-122"/>
                <a:cs typeface="Times New Roman"/>
              </a:rPr>
              <a:t>μ</a:t>
            </a:r>
            <a:r>
              <a:rPr lang="en-US" altLang="zh-CN" sz="2400" dirty="0" smtClean="0">
                <a:latin typeface="Times New Roman"/>
                <a:ea typeface="黑体" pitchFamily="2" charset="-122"/>
                <a:cs typeface="Times New Roman"/>
              </a:rPr>
              <a:t>m</a:t>
            </a:r>
            <a:endParaRPr lang="en-US" altLang="zh-CN" sz="2400" dirty="0"/>
          </a:p>
        </p:txBody>
      </p:sp>
      <p:sp>
        <p:nvSpPr>
          <p:cNvPr id="8" name="Rechteck 38"/>
          <p:cNvSpPr>
            <a:spLocks noChangeArrowheads="1"/>
          </p:cNvSpPr>
          <p:nvPr/>
        </p:nvSpPr>
        <p:spPr bwMode="auto">
          <a:xfrm>
            <a:off x="5436095" y="3356992"/>
            <a:ext cx="370790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sym typeface="Symbol" pitchFamily="18" charset="2"/>
              </a:rPr>
              <a:t> </a:t>
            </a:r>
            <a:r>
              <a:rPr lang="en-US" altLang="zh-CN" sz="2400" dirty="0"/>
              <a:t>Phase-2 : 2021-22?</a:t>
            </a:r>
          </a:p>
          <a:p>
            <a:r>
              <a:rPr lang="en-US" altLang="zh-CN" sz="2400" dirty="0" smtClean="0">
                <a:solidFill>
                  <a:srgbClr val="006600"/>
                </a:solidFill>
                <a:ea typeface="黑体" pitchFamily="2" charset="-122"/>
              </a:rPr>
              <a:t>     All new pixel system</a:t>
            </a:r>
          </a:p>
          <a:p>
            <a:pPr>
              <a:defRPr/>
            </a:pPr>
            <a:r>
              <a:rPr lang="en-US" altLang="zh-CN" sz="2400" dirty="0" smtClean="0">
                <a:ea typeface="黑体" pitchFamily="2" charset="-122"/>
              </a:rPr>
              <a:t>Sensor: planar</a:t>
            </a:r>
          </a:p>
          <a:p>
            <a:pPr>
              <a:defRPr/>
            </a:pPr>
            <a:r>
              <a:rPr lang="en-US" altLang="zh-CN" sz="2400" dirty="0" smtClean="0">
                <a:ea typeface="黑体" pitchFamily="2" charset="-122"/>
              </a:rPr>
              <a:t>               3D</a:t>
            </a:r>
          </a:p>
          <a:p>
            <a:pPr>
              <a:defRPr/>
            </a:pPr>
            <a:r>
              <a:rPr lang="zh-CN" altLang="en-US" sz="2400" dirty="0" smtClean="0">
                <a:ea typeface="黑体" pitchFamily="2" charset="-122"/>
              </a:rPr>
              <a:t>               </a:t>
            </a:r>
            <a:r>
              <a:rPr lang="en-US" altLang="zh-CN" sz="2400" dirty="0" smtClean="0">
                <a:ea typeface="黑体" pitchFamily="2" charset="-122"/>
              </a:rPr>
              <a:t>Diamonds</a:t>
            </a:r>
          </a:p>
          <a:p>
            <a:pPr>
              <a:defRPr/>
            </a:pPr>
            <a:r>
              <a:rPr lang="en-US" altLang="zh-CN" sz="2400" dirty="0" smtClean="0">
                <a:ea typeface="黑体" pitchFamily="2" charset="-122"/>
              </a:rPr>
              <a:t>RO chip: 3D</a:t>
            </a:r>
            <a:r>
              <a:rPr lang="zh-CN" altLang="en-US" sz="2400" dirty="0" smtClean="0">
                <a:ea typeface="黑体" pitchFamily="2" charset="-122"/>
              </a:rPr>
              <a:t>、</a:t>
            </a:r>
            <a:r>
              <a:rPr lang="en-US" altLang="zh-CN" sz="2400" dirty="0" smtClean="0">
                <a:ea typeface="黑体" pitchFamily="2" charset="-122"/>
              </a:rPr>
              <a:t>65nm CMOS</a:t>
            </a:r>
          </a:p>
          <a:p>
            <a:pPr>
              <a:defRPr/>
            </a:pPr>
            <a:r>
              <a:rPr lang="en-US" altLang="zh-CN" sz="2400" dirty="0" smtClean="0">
                <a:ea typeface="黑体" pitchFamily="2" charset="-122"/>
              </a:rPr>
              <a:t>                50</a:t>
            </a:r>
            <a:r>
              <a:rPr lang="el-GR" altLang="zh-CN" sz="2400" dirty="0" smtClean="0">
                <a:latin typeface="Times New Roman"/>
                <a:ea typeface="黑体" pitchFamily="2" charset="-122"/>
                <a:cs typeface="Times New Roman"/>
              </a:rPr>
              <a:t>μ</a:t>
            </a:r>
            <a:r>
              <a:rPr lang="en-US" altLang="zh-CN" sz="2400" dirty="0" smtClean="0">
                <a:latin typeface="Times New Roman"/>
                <a:ea typeface="黑体" pitchFamily="2" charset="-122"/>
                <a:cs typeface="Times New Roman"/>
              </a:rPr>
              <a:t>m×125</a:t>
            </a:r>
            <a:r>
              <a:rPr lang="el-GR" altLang="zh-CN" sz="2400" dirty="0" smtClean="0">
                <a:latin typeface="Times New Roman"/>
                <a:ea typeface="黑体" pitchFamily="2" charset="-122"/>
                <a:cs typeface="Times New Roman"/>
              </a:rPr>
              <a:t>μ</a:t>
            </a:r>
            <a:r>
              <a:rPr lang="en-US" altLang="zh-CN" sz="2400" dirty="0" smtClean="0">
                <a:latin typeface="Times New Roman"/>
                <a:ea typeface="黑体" pitchFamily="2" charset="-122"/>
                <a:cs typeface="Times New Roman"/>
              </a:rPr>
              <a:t>m</a:t>
            </a:r>
            <a:r>
              <a:rPr lang="en-US" altLang="zh-CN" sz="2400" dirty="0" smtClean="0">
                <a:solidFill>
                  <a:srgbClr val="006600"/>
                </a:solidFill>
                <a:ea typeface="黑体" pitchFamily="2" charset="-122"/>
              </a:rPr>
              <a:t> </a:t>
            </a:r>
            <a:endParaRPr lang="de-DE" sz="2400" dirty="0">
              <a:solidFill>
                <a:srgbClr val="006600"/>
              </a:solidFill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16634"/>
            <a:ext cx="878497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b="1" dirty="0" smtClean="0">
                <a:latin typeface="Arial" pitchFamily="34" charset="0"/>
                <a:ea typeface="仿宋_GB2312" pitchFamily="49" charset="-122"/>
                <a:cs typeface="Arial" pitchFamily="34" charset="0"/>
              </a:rPr>
              <a:t>IHEP group </a:t>
            </a:r>
          </a:p>
          <a:p>
            <a:pPr>
              <a:defRPr/>
            </a:pPr>
            <a:r>
              <a:rPr lang="en-US" altLang="zh-CN" sz="3600" b="1" dirty="0" smtClean="0">
                <a:latin typeface="Arial" pitchFamily="34" charset="0"/>
                <a:ea typeface="仿宋_GB2312" pitchFamily="49" charset="-122"/>
                <a:cs typeface="Arial" pitchFamily="34" charset="0"/>
              </a:rPr>
              <a:t> </a:t>
            </a:r>
            <a:r>
              <a:rPr lang="en-US" altLang="zh-CN" sz="3600" dirty="0" smtClean="0">
                <a:ea typeface="仿宋_GB2312" pitchFamily="49" charset="-122"/>
                <a:cs typeface="Arial" pitchFamily="34" charset="0"/>
              </a:rPr>
              <a:t>for Phase0</a:t>
            </a:r>
            <a:endParaRPr lang="zh-CN" altLang="en-US" sz="3600" dirty="0">
              <a:ea typeface="仿宋_GB2312" pitchFamily="49" charset="-122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126876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000" dirty="0" smtClean="0">
                <a:ea typeface="仿宋_GB2312" pitchFamily="49" charset="-122"/>
              </a:rPr>
              <a:t> </a:t>
            </a:r>
            <a:r>
              <a:rPr lang="en-US" altLang="zh-CN" sz="2800" dirty="0" smtClean="0">
                <a:ea typeface="仿宋_GB2312" pitchFamily="49" charset="-122"/>
              </a:rPr>
              <a:t>Working </a:t>
            </a:r>
            <a:r>
              <a:rPr lang="en-US" altLang="zh-CN" sz="2800" dirty="0" smtClean="0">
                <a:ea typeface="仿宋_GB2312" pitchFamily="49" charset="-122"/>
              </a:rPr>
              <a:t>on chip (FE-I4)/sensor tests collaboration </a:t>
            </a:r>
            <a:r>
              <a:rPr lang="en-US" altLang="zh-CN" sz="2800" dirty="0" smtClean="0">
                <a:ea typeface="仿宋_GB2312" pitchFamily="49" charset="-122"/>
              </a:rPr>
              <a:t>with CPPM (France) and LBNL (US)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000" dirty="0" smtClean="0">
                <a:ea typeface="仿宋_GB2312" pitchFamily="49" charset="-122"/>
              </a:rPr>
              <a:t> </a:t>
            </a:r>
            <a:r>
              <a:rPr lang="en-US" altLang="zh-CN" sz="2800" dirty="0" smtClean="0">
                <a:ea typeface="仿宋_GB2312" pitchFamily="49" charset="-122"/>
              </a:rPr>
              <a:t>Participating in the installation/commissioning </a:t>
            </a:r>
            <a:r>
              <a:rPr lang="en-US" altLang="zh-CN" sz="2000" dirty="0" smtClean="0">
                <a:ea typeface="仿宋_GB2312" pitchFamily="49" charset="-122"/>
              </a:rPr>
              <a:t> </a:t>
            </a:r>
            <a:endParaRPr lang="zh-CN" alt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2780928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dirty="0" smtClean="0">
                <a:ea typeface="仿宋_GB2312" pitchFamily="49" charset="-122"/>
                <a:cs typeface="Arial" pitchFamily="34" charset="0"/>
              </a:rPr>
              <a:t>f</a:t>
            </a:r>
            <a:r>
              <a:rPr lang="en-US" altLang="zh-CN" sz="3600" dirty="0" smtClean="0">
                <a:ea typeface="仿宋_GB2312" pitchFamily="49" charset="-122"/>
                <a:cs typeface="Arial" pitchFamily="34" charset="0"/>
              </a:rPr>
              <a:t>or Phase2</a:t>
            </a:r>
            <a:endParaRPr lang="zh-CN" altLang="en-US" sz="3600" dirty="0">
              <a:ea typeface="仿宋_GB2312" pitchFamily="49" charset="-122"/>
              <a:cs typeface="Arial" pitchFamily="34" charset="0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536" y="3356992"/>
            <a:ext cx="856895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000" dirty="0" smtClean="0">
                <a:ea typeface="仿宋_GB2312" pitchFamily="49" charset="-122"/>
              </a:rPr>
              <a:t> </a:t>
            </a:r>
            <a:r>
              <a:rPr lang="en-US" altLang="zh-CN" sz="2000" dirty="0" smtClean="0">
                <a:ea typeface="仿宋_GB2312" pitchFamily="49" charset="-122"/>
              </a:rPr>
              <a:t> </a:t>
            </a:r>
            <a:r>
              <a:rPr lang="en-US" altLang="zh-CN" sz="2800" dirty="0" smtClean="0">
                <a:ea typeface="仿宋_GB2312" pitchFamily="49" charset="-122"/>
              </a:rPr>
              <a:t>ASIC chip design (led by </a:t>
            </a:r>
            <a:r>
              <a:rPr lang="en-US" altLang="zh-CN" sz="2800" dirty="0" err="1" smtClean="0">
                <a:solidFill>
                  <a:srgbClr val="0070C0"/>
                </a:solidFill>
                <a:ea typeface="仿宋_GB2312" pitchFamily="49" charset="-122"/>
              </a:rPr>
              <a:t>Zheng</a:t>
            </a:r>
            <a:r>
              <a:rPr lang="en-US" altLang="zh-CN" sz="2800" dirty="0" smtClean="0">
                <a:solidFill>
                  <a:srgbClr val="0070C0"/>
                </a:solidFill>
                <a:ea typeface="仿宋_GB2312" pitchFamily="49" charset="-122"/>
              </a:rPr>
              <a:t> Wang</a:t>
            </a:r>
            <a:r>
              <a:rPr lang="en-US" altLang="zh-CN" sz="2800" dirty="0" smtClean="0">
                <a:ea typeface="仿宋_GB2312" pitchFamily="49" charset="-122"/>
              </a:rPr>
              <a:t>)</a:t>
            </a:r>
          </a:p>
          <a:p>
            <a:r>
              <a:rPr lang="en-US" altLang="zh-CN" sz="2800" dirty="0" smtClean="0">
                <a:ea typeface="仿宋_GB2312" pitchFamily="49" charset="-122"/>
              </a:rPr>
              <a:t> </a:t>
            </a:r>
            <a:r>
              <a:rPr lang="en-US" altLang="zh-CN" sz="2800" dirty="0" smtClean="0">
                <a:ea typeface="仿宋_GB2312" pitchFamily="49" charset="-122"/>
              </a:rPr>
              <a:t>   collaboration </a:t>
            </a:r>
            <a:r>
              <a:rPr lang="en-US" altLang="zh-CN" sz="2800" dirty="0">
                <a:ea typeface="仿宋_GB2312" pitchFamily="49" charset="-122"/>
              </a:rPr>
              <a:t>with </a:t>
            </a:r>
            <a:r>
              <a:rPr lang="en-US" altLang="zh-CN" sz="2800" dirty="0" smtClean="0">
                <a:ea typeface="仿宋_GB2312" pitchFamily="49" charset="-122"/>
              </a:rPr>
              <a:t>CPPM</a:t>
            </a:r>
            <a:r>
              <a:rPr lang="en-US" altLang="zh-CN" sz="2800" dirty="0" smtClean="0">
                <a:ea typeface="仿宋_GB2312" pitchFamily="49" charset="-122"/>
              </a:rPr>
              <a:t>: </a:t>
            </a:r>
            <a:r>
              <a:rPr lang="en-US" altLang="zh-CN" sz="2800" dirty="0">
                <a:ea typeface="仿宋_GB2312" pitchFamily="49" charset="-122"/>
              </a:rPr>
              <a:t>3D </a:t>
            </a:r>
            <a:r>
              <a:rPr lang="en-US" altLang="zh-CN" sz="2800" dirty="0" smtClean="0">
                <a:ea typeface="仿宋_GB2312" pitchFamily="49" charset="-122"/>
              </a:rPr>
              <a:t>process</a:t>
            </a:r>
            <a:endParaRPr lang="en-US" altLang="zh-CN" sz="2800" dirty="0">
              <a:ea typeface="仿宋_GB2312" pitchFamily="49" charset="-122"/>
            </a:endParaRPr>
          </a:p>
          <a:p>
            <a:r>
              <a:rPr lang="en-US" altLang="zh-CN" sz="2800" dirty="0">
                <a:ea typeface="仿宋_GB2312" pitchFamily="49" charset="-122"/>
              </a:rPr>
              <a:t>   </a:t>
            </a:r>
            <a:r>
              <a:rPr lang="en-US" altLang="zh-CN" sz="2800" dirty="0" smtClean="0">
                <a:ea typeface="仿宋_GB2312" pitchFamily="49" charset="-122"/>
              </a:rPr>
              <a:t>                                   LBNL</a:t>
            </a:r>
            <a:r>
              <a:rPr lang="en-US" altLang="zh-CN" sz="2800" dirty="0" smtClean="0">
                <a:ea typeface="仿宋_GB2312" pitchFamily="49" charset="-122"/>
              </a:rPr>
              <a:t>: </a:t>
            </a:r>
            <a:r>
              <a:rPr lang="en-US" altLang="zh-CN" sz="2800" dirty="0" smtClean="0">
                <a:ea typeface="仿宋_GB2312" pitchFamily="49" charset="-122"/>
              </a:rPr>
              <a:t>65nm </a:t>
            </a:r>
            <a:r>
              <a:rPr lang="en-US" altLang="zh-CN" sz="2800" dirty="0">
                <a:ea typeface="仿宋_GB2312" pitchFamily="49" charset="-122"/>
              </a:rPr>
              <a:t>CMOS </a:t>
            </a:r>
            <a:r>
              <a:rPr lang="en-US" altLang="zh-CN" sz="2800" dirty="0" smtClean="0">
                <a:ea typeface="仿宋_GB2312" pitchFamily="49" charset="-122"/>
              </a:rPr>
              <a:t>process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000" dirty="0" smtClean="0">
                <a:ea typeface="仿宋_GB2312" pitchFamily="49" charset="-122"/>
              </a:rPr>
              <a:t> </a:t>
            </a:r>
            <a:r>
              <a:rPr lang="en-US" altLang="zh-CN" sz="2800" dirty="0">
                <a:ea typeface="仿宋_GB2312" pitchFamily="49" charset="-122"/>
              </a:rPr>
              <a:t>Further involvement under discussion, including </a:t>
            </a:r>
            <a:r>
              <a:rPr lang="en-US" altLang="zh-CN" sz="2800" dirty="0" smtClean="0">
                <a:ea typeface="仿宋_GB2312" pitchFamily="49" charset="-122"/>
              </a:rPr>
              <a:t> </a:t>
            </a:r>
          </a:p>
          <a:p>
            <a:r>
              <a:rPr lang="en-US" altLang="zh-CN" sz="2000" dirty="0" smtClean="0">
                <a:ea typeface="仿宋_GB2312" pitchFamily="49" charset="-122"/>
              </a:rPr>
              <a:t>     </a:t>
            </a:r>
            <a:r>
              <a:rPr lang="en-US" altLang="zh-CN" sz="2800" dirty="0" smtClean="0">
                <a:ea typeface="仿宋_GB2312" pitchFamily="49" charset="-122"/>
              </a:rPr>
              <a:t>simulation, sensor/chip design and </a:t>
            </a:r>
            <a:r>
              <a:rPr lang="en-US" altLang="zh-CN" sz="2800" dirty="0" smtClean="0">
                <a:ea typeface="仿宋_GB2312" pitchFamily="49" charset="-122"/>
              </a:rPr>
              <a:t>testing, </a:t>
            </a:r>
            <a:r>
              <a:rPr lang="en-US" altLang="zh-CN" sz="2800" dirty="0" smtClean="0">
                <a:ea typeface="仿宋_GB2312" pitchFamily="49" charset="-122"/>
              </a:rPr>
              <a:t>…</a:t>
            </a:r>
            <a:endParaRPr lang="en-US" altLang="zh-CN" sz="2800" dirty="0" smtClean="0"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9"/>
            <a:ext cx="8784976" cy="706089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cs typeface="Arial" pitchFamily="34" charset="0"/>
              </a:rPr>
              <a:t>Collaboration between IHEP and CPPM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 smtClean="0"/>
              <a:t>IHEP is aiming to fully participate in the collaboration of ATLAS Silicon Pixel Detector Upgrade, especially on 3D approach</a:t>
            </a:r>
          </a:p>
          <a:p>
            <a:pPr>
              <a:lnSpc>
                <a:spcPct val="90000"/>
              </a:lnSpc>
            </a:pPr>
            <a:r>
              <a:rPr lang="en-US" altLang="zh-CN" sz="3600" dirty="0" smtClean="0"/>
              <a:t>Building Blocks Design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Full-scale in/out range monitoring buffer (by </a:t>
            </a:r>
            <a:r>
              <a:rPr lang="en-US" altLang="zh-CN" dirty="0" err="1" smtClean="0">
                <a:solidFill>
                  <a:srgbClr val="0070C0"/>
                </a:solidFill>
              </a:rPr>
              <a:t>Luo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</a:rPr>
              <a:t>Jiangping</a:t>
            </a:r>
            <a:r>
              <a:rPr lang="en-US" altLang="zh-CN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zh-CN" sz="2800" dirty="0" smtClean="0"/>
              <a:t>Critical analog signal probe in measurement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On-chip calibration pulse generator (by </a:t>
            </a:r>
            <a:r>
              <a:rPr lang="en-US" altLang="zh-CN" dirty="0" smtClean="0">
                <a:solidFill>
                  <a:srgbClr val="0070C0"/>
                </a:solidFill>
              </a:rPr>
              <a:t>Wei </a:t>
            </a:r>
            <a:r>
              <a:rPr lang="en-US" altLang="zh-CN" dirty="0" err="1" smtClean="0">
                <a:solidFill>
                  <a:srgbClr val="0070C0"/>
                </a:solidFill>
              </a:rPr>
              <a:t>Wei</a:t>
            </a:r>
            <a:r>
              <a:rPr lang="en-US" altLang="zh-CN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zh-CN" sz="2800" dirty="0" smtClean="0"/>
              <a:t>Fast and uniform calibration pulse generation without external generator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A updated pixel cell with low power dissipation (by </a:t>
            </a:r>
            <a:r>
              <a:rPr lang="en-US" altLang="zh-CN" dirty="0" smtClean="0">
                <a:solidFill>
                  <a:srgbClr val="0070C0"/>
                </a:solidFill>
              </a:rPr>
              <a:t>Wei </a:t>
            </a:r>
            <a:r>
              <a:rPr lang="en-US" altLang="zh-CN" dirty="0" err="1" smtClean="0">
                <a:solidFill>
                  <a:srgbClr val="0070C0"/>
                </a:solidFill>
              </a:rPr>
              <a:t>Wei</a:t>
            </a:r>
            <a:r>
              <a:rPr lang="en-US" altLang="zh-CN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zh-CN" sz="2800" dirty="0" smtClean="0"/>
              <a:t>To make the most power consuming block discriminator sleep in idle state, while wakeup it when detector signal is coming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A power-on-reset block (by </a:t>
            </a:r>
            <a:r>
              <a:rPr lang="en-US" altLang="zh-CN" dirty="0" smtClean="0">
                <a:solidFill>
                  <a:srgbClr val="0070C0"/>
                </a:solidFill>
              </a:rPr>
              <a:t>Wang Na</a:t>
            </a:r>
            <a:r>
              <a:rPr lang="en-US" altLang="zh-CN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zh-CN" sz="2800" dirty="0" smtClean="0"/>
              <a:t>To generate reset signals on both of the rising and falling edges of power supply during the power-on state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Others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Building Block Designs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81075"/>
            <a:ext cx="4318000" cy="1749425"/>
          </a:xfrm>
          <a:prstGeom prst="rect">
            <a:avLst/>
          </a:prstGeom>
          <a:noFill/>
        </p:spPr>
      </p:pic>
      <p:sp>
        <p:nvSpPr>
          <p:cNvPr id="46086" name="TextBox 10"/>
          <p:cNvSpPr txBox="1">
            <a:spLocks noChangeArrowheads="1"/>
          </p:cNvSpPr>
          <p:nvPr/>
        </p:nvSpPr>
        <p:spPr bwMode="auto">
          <a:xfrm>
            <a:off x="179388" y="2514600"/>
            <a:ext cx="4071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600"/>
              <a:t>Full-scale in/out range buffer design</a:t>
            </a:r>
            <a:endParaRPr lang="zh-CN" altLang="en-US" sz="1600"/>
          </a:p>
        </p:txBody>
      </p:sp>
      <p:pic>
        <p:nvPicPr>
          <p:cNvPr id="46087" name="图片 3" descr="DSC008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052513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矩形 49"/>
          <p:cNvSpPr/>
          <p:nvPr/>
        </p:nvSpPr>
        <p:spPr>
          <a:xfrm>
            <a:off x="5148263" y="1773238"/>
            <a:ext cx="1214437" cy="150018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800"/>
          </a:p>
        </p:txBody>
      </p:sp>
      <p:sp>
        <p:nvSpPr>
          <p:cNvPr id="46089" name="TextBox 10"/>
          <p:cNvSpPr txBox="1">
            <a:spLocks noChangeArrowheads="1"/>
          </p:cNvSpPr>
          <p:nvPr/>
        </p:nvSpPr>
        <p:spPr bwMode="auto">
          <a:xfrm>
            <a:off x="5070475" y="3321050"/>
            <a:ext cx="1500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>
                <a:solidFill>
                  <a:srgbClr val="FF0000"/>
                </a:solidFill>
              </a:rPr>
              <a:t>P1</a:t>
            </a:r>
          </a:p>
          <a:p>
            <a:pPr algn="l"/>
            <a:r>
              <a:rPr lang="en-US" altLang="zh-CN" sz="1800">
                <a:solidFill>
                  <a:srgbClr val="FF0000"/>
                </a:solidFill>
              </a:rPr>
              <a:t>14*61 pixels</a:t>
            </a: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77050" y="1125538"/>
            <a:ext cx="1000125" cy="92868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800"/>
          </a:p>
        </p:txBody>
      </p:sp>
      <p:sp>
        <p:nvSpPr>
          <p:cNvPr id="46091" name="TextBox 12"/>
          <p:cNvSpPr txBox="1">
            <a:spLocks noChangeArrowheads="1"/>
          </p:cNvSpPr>
          <p:nvPr/>
        </p:nvSpPr>
        <p:spPr bwMode="auto">
          <a:xfrm>
            <a:off x="5795963" y="1125538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>
                <a:solidFill>
                  <a:srgbClr val="FF0000"/>
                </a:solidFill>
              </a:rPr>
              <a:t>USB Interface</a:t>
            </a: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 rot="20400000">
            <a:off x="6516688" y="2420938"/>
            <a:ext cx="1485900" cy="118586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800"/>
          </a:p>
        </p:txBody>
      </p:sp>
      <p:sp>
        <p:nvSpPr>
          <p:cNvPr id="46093" name="TextBox 11"/>
          <p:cNvSpPr txBox="1">
            <a:spLocks noChangeArrowheads="1"/>
          </p:cNvSpPr>
          <p:nvPr/>
        </p:nvSpPr>
        <p:spPr bwMode="auto">
          <a:xfrm>
            <a:off x="7429500" y="3533775"/>
            <a:ext cx="71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>
                <a:solidFill>
                  <a:srgbClr val="FF0000"/>
                </a:solidFill>
              </a:rPr>
              <a:t>P3C</a:t>
            </a: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46094" name="TextBox 10"/>
          <p:cNvSpPr txBox="1">
            <a:spLocks noChangeArrowheads="1"/>
          </p:cNvSpPr>
          <p:nvPr/>
        </p:nvSpPr>
        <p:spPr bwMode="auto">
          <a:xfrm>
            <a:off x="4500563" y="4005263"/>
            <a:ext cx="4071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600"/>
              <a:t>Calibration pulse generator test setup</a:t>
            </a:r>
            <a:endParaRPr lang="zh-CN" altLang="en-US" sz="1600"/>
          </a:p>
        </p:txBody>
      </p:sp>
      <p:pic>
        <p:nvPicPr>
          <p:cNvPr id="46095" name="图片 13" descr="thresho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738"/>
            <a:ext cx="35893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TextBox 10"/>
          <p:cNvSpPr txBox="1">
            <a:spLocks noChangeArrowheads="1"/>
          </p:cNvSpPr>
          <p:nvPr/>
        </p:nvSpPr>
        <p:spPr bwMode="auto">
          <a:xfrm>
            <a:off x="179512" y="5589240"/>
            <a:ext cx="334786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/>
              <a:t>Threshold scan of Calibration pulse generator with P1 pixel ASIC</a:t>
            </a:r>
            <a:endParaRPr lang="zh-CN" altLang="en-US" sz="1600" dirty="0"/>
          </a:p>
        </p:txBody>
      </p:sp>
      <p:pic>
        <p:nvPicPr>
          <p:cNvPr id="46098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365625"/>
            <a:ext cx="3313113" cy="1758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6099" name="TextBox 10"/>
          <p:cNvSpPr txBox="1">
            <a:spLocks noChangeArrowheads="1"/>
          </p:cNvSpPr>
          <p:nvPr/>
        </p:nvSpPr>
        <p:spPr bwMode="auto">
          <a:xfrm>
            <a:off x="4644008" y="6165304"/>
            <a:ext cx="3455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/>
              <a:t>New pixel cell design with power down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9"/>
            <a:ext cx="8712968" cy="994121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cs typeface="Arial" pitchFamily="34" charset="0"/>
              </a:rPr>
              <a:t>Collaboration in ATLAS Pixel Upgrade</a:t>
            </a:r>
            <a:endParaRPr lang="zh-CN" altLang="en-US" sz="3600" dirty="0" smtClean="0"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040559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Full chip functional verification and power network layout evaluation (by </a:t>
            </a:r>
            <a:r>
              <a:rPr lang="en-US" altLang="zh-CN" dirty="0" smtClean="0">
                <a:solidFill>
                  <a:srgbClr val="0070C0"/>
                </a:solidFill>
              </a:rPr>
              <a:t>Wei </a:t>
            </a:r>
            <a:r>
              <a:rPr lang="en-US" altLang="zh-CN" dirty="0" err="1" smtClean="0">
                <a:solidFill>
                  <a:srgbClr val="0070C0"/>
                </a:solidFill>
              </a:rPr>
              <a:t>Wei</a:t>
            </a:r>
            <a:r>
              <a:rPr lang="en-US" altLang="zh-CN" dirty="0" smtClean="0">
                <a:solidFill>
                  <a:srgbClr val="0070C0"/>
                </a:solidFill>
              </a:rPr>
              <a:t>, </a:t>
            </a:r>
            <a:r>
              <a:rPr lang="en-US" altLang="zh-CN" dirty="0" err="1" smtClean="0">
                <a:solidFill>
                  <a:srgbClr val="0070C0"/>
                </a:solidFill>
              </a:rPr>
              <a:t>Luo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</a:rPr>
              <a:t>Jiangping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To verify the functionality when the chip works in the real case like power supply setup, configuration loading phase</a:t>
            </a:r>
          </a:p>
          <a:p>
            <a:pPr lvl="1"/>
            <a:r>
              <a:rPr lang="en-US" altLang="zh-CN" dirty="0" smtClean="0"/>
              <a:t>To evaluate the power network layout and to minimize the IR-drop effect, so as to improve the chip uniformity</a:t>
            </a:r>
          </a:p>
          <a:p>
            <a:r>
              <a:rPr lang="en-US" altLang="zh-CN" dirty="0" smtClean="0"/>
              <a:t>Layout and </a:t>
            </a:r>
            <a:r>
              <a:rPr lang="en-US" altLang="zh-CN" dirty="0" err="1" smtClean="0"/>
              <a:t>tapeout</a:t>
            </a:r>
            <a:r>
              <a:rPr lang="en-US" altLang="zh-CN" dirty="0" smtClean="0"/>
              <a:t> preparation (by </a:t>
            </a:r>
            <a:r>
              <a:rPr lang="en-US" altLang="zh-CN" dirty="0" smtClean="0">
                <a:solidFill>
                  <a:srgbClr val="0070C0"/>
                </a:solidFill>
              </a:rPr>
              <a:t>Wei </a:t>
            </a:r>
            <a:r>
              <a:rPr lang="en-US" altLang="zh-CN" dirty="0" err="1" smtClean="0">
                <a:solidFill>
                  <a:srgbClr val="0070C0"/>
                </a:solidFill>
              </a:rPr>
              <a:t>Wei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Process transform, layout modification, functionality updating, and full chip simulation for the new 3D </a:t>
            </a:r>
            <a:r>
              <a:rPr lang="en-US" altLang="zh-CN" dirty="0" err="1" smtClean="0"/>
              <a:t>tapeout</a:t>
            </a:r>
            <a:r>
              <a:rPr lang="en-US" altLang="zh-CN" dirty="0" smtClean="0"/>
              <a:t> run</a:t>
            </a:r>
          </a:p>
          <a:p>
            <a:r>
              <a:rPr lang="en-US" altLang="zh-CN" dirty="0" smtClean="0"/>
              <a:t>Collaboration with LBNL (by </a:t>
            </a:r>
            <a:r>
              <a:rPr lang="en-US" altLang="zh-CN" dirty="0" smtClean="0">
                <a:solidFill>
                  <a:srgbClr val="0070C0"/>
                </a:solidFill>
              </a:rPr>
              <a:t>Lu </a:t>
            </a:r>
            <a:r>
              <a:rPr lang="en-US" altLang="zh-CN" dirty="0" err="1" smtClean="0">
                <a:solidFill>
                  <a:srgbClr val="0070C0"/>
                </a:solidFill>
              </a:rPr>
              <a:t>Weiguo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Discriminator design in future 65nm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11993</TotalTime>
  <Words>1618</Words>
  <Application>Microsoft Office PowerPoint</Application>
  <PresentationFormat>全屏显示(4:3)</PresentationFormat>
  <Paragraphs>271</Paragraphs>
  <Slides>26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幻灯片 1</vt:lpstr>
      <vt:lpstr>幻灯片 2</vt:lpstr>
      <vt:lpstr>幻灯片 3</vt:lpstr>
      <vt:lpstr>幻灯片 4</vt:lpstr>
      <vt:lpstr>ATLAS pixel upgrade</vt:lpstr>
      <vt:lpstr>幻灯片 6</vt:lpstr>
      <vt:lpstr>Collaboration between IHEP and CPPM</vt:lpstr>
      <vt:lpstr>Building Block Designs</vt:lpstr>
      <vt:lpstr>Collaboration in ATLAS Pixel Upgrade</vt:lpstr>
      <vt:lpstr>幻灯片 10</vt:lpstr>
      <vt:lpstr>幻灯片 11</vt:lpstr>
      <vt:lpstr>幻灯片 12</vt:lpstr>
      <vt:lpstr>幻灯片 13</vt:lpstr>
      <vt:lpstr>幻灯片 14</vt:lpstr>
      <vt:lpstr>Hybrid pixel detector for SR</vt:lpstr>
      <vt:lpstr>System</vt:lpstr>
      <vt:lpstr>Current ASIC effort</vt:lpstr>
      <vt:lpstr>幻灯片 18</vt:lpstr>
      <vt:lpstr>Summary</vt:lpstr>
      <vt:lpstr>幻灯片 20</vt:lpstr>
      <vt:lpstr>幻灯片 21</vt:lpstr>
      <vt:lpstr>幻灯片 22</vt:lpstr>
      <vt:lpstr>幻灯片 23</vt:lpstr>
      <vt:lpstr>幻灯片 24</vt:lpstr>
      <vt:lpstr>Building blocks design – Calibration block</vt:lpstr>
      <vt:lpstr>FEC4_P3C &amp; FEC4_P1 combined system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Silicon pixel detectors at IHEP</dc:title>
  <dc:creator>Lenovo User</dc:creator>
  <cp:lastModifiedBy>Lenovo User</cp:lastModifiedBy>
  <cp:revision>248</cp:revision>
  <dcterms:created xsi:type="dcterms:W3CDTF">2012-02-05T07:51:38Z</dcterms:created>
  <dcterms:modified xsi:type="dcterms:W3CDTF">2013-01-31T14:17:08Z</dcterms:modified>
</cp:coreProperties>
</file>